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1" r:id="rId1"/>
  </p:sldMasterIdLst>
  <p:notesMasterIdLst>
    <p:notesMasterId r:id="rId31"/>
  </p:notesMasterIdLst>
  <p:handoutMasterIdLst>
    <p:handoutMasterId r:id="rId32"/>
  </p:handoutMasterIdLst>
  <p:sldIdLst>
    <p:sldId id="322" r:id="rId2"/>
    <p:sldId id="344" r:id="rId3"/>
    <p:sldId id="420" r:id="rId4"/>
    <p:sldId id="421" r:id="rId5"/>
    <p:sldId id="411" r:id="rId6"/>
    <p:sldId id="354" r:id="rId7"/>
    <p:sldId id="356" r:id="rId8"/>
    <p:sldId id="359" r:id="rId9"/>
    <p:sldId id="362" r:id="rId10"/>
    <p:sldId id="398" r:id="rId11"/>
    <p:sldId id="399" r:id="rId12"/>
    <p:sldId id="375" r:id="rId13"/>
    <p:sldId id="384" r:id="rId14"/>
    <p:sldId id="372" r:id="rId15"/>
    <p:sldId id="371" r:id="rId16"/>
    <p:sldId id="401" r:id="rId17"/>
    <p:sldId id="355" r:id="rId18"/>
    <p:sldId id="381" r:id="rId19"/>
    <p:sldId id="378" r:id="rId20"/>
    <p:sldId id="379" r:id="rId21"/>
    <p:sldId id="391" r:id="rId22"/>
    <p:sldId id="402" r:id="rId23"/>
    <p:sldId id="412" r:id="rId24"/>
    <p:sldId id="425" r:id="rId25"/>
    <p:sldId id="404" r:id="rId26"/>
    <p:sldId id="422" r:id="rId27"/>
    <p:sldId id="423" r:id="rId28"/>
    <p:sldId id="387" r:id="rId29"/>
    <p:sldId id="388" r:id="rId30"/>
  </p:sldIdLst>
  <p:sldSz cx="11520488" cy="6480175"/>
  <p:notesSz cx="7104063" cy="10234613"/>
  <p:embeddedFontLst>
    <p:embeddedFont>
      <p:font typeface="Aptos" panose="020B0004020202020204" pitchFamily="34" charset="0"/>
      <p:regular r:id="rId33"/>
      <p:bold r:id="rId34"/>
    </p:embeddedFon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
      <p:font typeface="DIN Next LT Pro" panose="020B0503020203050203" pitchFamily="34" charset="0"/>
      <p:regular r:id="rId40"/>
      <p:bold r:id="rId41"/>
      <p:italic r:id="rId42"/>
      <p:boldItalic r:id="rId43"/>
    </p:embeddedFont>
    <p:embeddedFont>
      <p:font typeface="DIN Next LT Pro Light" panose="020B0303020203050203" pitchFamily="34" charset="0"/>
      <p:regular r:id="rId44"/>
      <p:italic r:id="rId45"/>
    </p:embeddedFont>
    <p:embeddedFont>
      <p:font typeface="DIN Next LT Pro Medium" panose="020B0603020203050203" pitchFamily="34" charset="0"/>
      <p:regular r:id="rId46"/>
      <p:bold r:id="rId47"/>
      <p:italic r:id="rId48"/>
      <p:boldItalic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6BD682-56D8-46E8-B2BE-87B2FDBD8030}">
          <p14:sldIdLst>
            <p14:sldId id="322"/>
            <p14:sldId id="344"/>
            <p14:sldId id="420"/>
            <p14:sldId id="421"/>
            <p14:sldId id="411"/>
            <p14:sldId id="354"/>
            <p14:sldId id="356"/>
            <p14:sldId id="359"/>
            <p14:sldId id="362"/>
            <p14:sldId id="398"/>
            <p14:sldId id="399"/>
            <p14:sldId id="375"/>
            <p14:sldId id="384"/>
            <p14:sldId id="372"/>
            <p14:sldId id="371"/>
            <p14:sldId id="401"/>
            <p14:sldId id="355"/>
            <p14:sldId id="381"/>
            <p14:sldId id="378"/>
            <p14:sldId id="379"/>
            <p14:sldId id="391"/>
            <p14:sldId id="402"/>
            <p14:sldId id="412"/>
            <p14:sldId id="425"/>
            <p14:sldId id="404"/>
            <p14:sldId id="422"/>
            <p14:sldId id="423"/>
            <p14:sldId id="387"/>
            <p14:sldId id="388"/>
          </p14:sldIdLst>
        </p14:section>
      </p14:sectionLst>
    </p:ext>
    <p:ext uri="{EFAFB233-063F-42B5-8137-9DF3F51BA10A}">
      <p15:sldGuideLst xmlns:p15="http://schemas.microsoft.com/office/powerpoint/2012/main">
        <p15:guide id="8" orient="horz" pos="884" userDrawn="1">
          <p15:clr>
            <a:srgbClr val="A4A3A4"/>
          </p15:clr>
        </p15:guide>
        <p15:guide id="9" pos="3130" userDrawn="1">
          <p15:clr>
            <a:srgbClr val="A4A3A4"/>
          </p15:clr>
        </p15:guide>
        <p15:guide id="11" pos="1973" userDrawn="1">
          <p15:clr>
            <a:srgbClr val="A4A3A4"/>
          </p15:clr>
        </p15:guide>
        <p15:guide id="15" orient="horz" pos="1406" userDrawn="1">
          <p15:clr>
            <a:srgbClr val="A4A3A4"/>
          </p15:clr>
        </p15:guide>
        <p15:guide id="16" orient="horz" pos="2086" userDrawn="1">
          <p15:clr>
            <a:srgbClr val="A4A3A4"/>
          </p15:clr>
        </p15:guide>
        <p15:guide id="17" pos="33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5F3"/>
    <a:srgbClr val="FFFFFF"/>
    <a:srgbClr val="DFC9EF"/>
    <a:srgbClr val="E5F5BD"/>
    <a:srgbClr val="CCDDF5"/>
    <a:srgbClr val="F7E6C1"/>
    <a:srgbClr val="D89552"/>
    <a:srgbClr val="7FBBC9"/>
    <a:srgbClr val="A96827"/>
    <a:srgbClr val="BB73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9" autoAdjust="0"/>
    <p:restoredTop sz="82595" autoAdjust="0"/>
  </p:normalViewPr>
  <p:slideViewPr>
    <p:cSldViewPr snapToGrid="0" showGuides="1">
      <p:cViewPr varScale="1">
        <p:scale>
          <a:sx n="73" d="100"/>
          <a:sy n="73" d="100"/>
        </p:scale>
        <p:origin x="1306" y="34"/>
      </p:cViewPr>
      <p:guideLst>
        <p:guide orient="horz" pos="884"/>
        <p:guide pos="3130"/>
        <p:guide pos="1973"/>
        <p:guide orient="horz" pos="1406"/>
        <p:guide orient="horz" pos="2086"/>
        <p:guide pos="3379"/>
      </p:guideLst>
    </p:cSldViewPr>
  </p:slideViewPr>
  <p:notesTextViewPr>
    <p:cViewPr>
      <p:scale>
        <a:sx n="1" d="1"/>
        <a:sy n="1" d="1"/>
      </p:scale>
      <p:origin x="0" y="0"/>
    </p:cViewPr>
  </p:notesTextViewPr>
  <p:notesViewPr>
    <p:cSldViewPr snapToGrid="0" showGuides="1">
      <p:cViewPr varScale="1">
        <p:scale>
          <a:sx n="120" d="100"/>
          <a:sy n="120"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ilda Backendal" userId="b0ba8302-2059-4989-aba5-8526fabad802" providerId="ADAL" clId="{6824B0BB-6589-483A-A3C1-8566EE6E6D25}"/>
    <pc:docChg chg="delSld delSection modSection">
      <pc:chgData name="Matilda Backendal" userId="b0ba8302-2059-4989-aba5-8526fabad802" providerId="ADAL" clId="{6824B0BB-6589-483A-A3C1-8566EE6E6D25}" dt="2023-08-18T00:08:43.508" v="2" actId="17851"/>
      <pc:docMkLst>
        <pc:docMk/>
      </pc:docMkLst>
      <pc:sldChg chg="del">
        <pc:chgData name="Matilda Backendal" userId="b0ba8302-2059-4989-aba5-8526fabad802" providerId="ADAL" clId="{6824B0BB-6589-483A-A3C1-8566EE6E6D25}" dt="2023-08-18T00:08:32.278" v="0" actId="47"/>
        <pc:sldMkLst>
          <pc:docMk/>
          <pc:sldMk cId="0" sldId="258"/>
        </pc:sldMkLst>
      </pc:sldChg>
      <pc:sldChg chg="del">
        <pc:chgData name="Matilda Backendal" userId="b0ba8302-2059-4989-aba5-8526fabad802" providerId="ADAL" clId="{6824B0BB-6589-483A-A3C1-8566EE6E6D25}" dt="2023-08-18T00:08:32.278" v="0" actId="47"/>
        <pc:sldMkLst>
          <pc:docMk/>
          <pc:sldMk cId="0" sldId="259"/>
        </pc:sldMkLst>
      </pc:sldChg>
      <pc:sldChg chg="del">
        <pc:chgData name="Matilda Backendal" userId="b0ba8302-2059-4989-aba5-8526fabad802" providerId="ADAL" clId="{6824B0BB-6589-483A-A3C1-8566EE6E6D25}" dt="2023-08-18T00:08:32.278" v="0" actId="47"/>
        <pc:sldMkLst>
          <pc:docMk/>
          <pc:sldMk cId="0" sldId="260"/>
        </pc:sldMkLst>
      </pc:sldChg>
      <pc:sldChg chg="del">
        <pc:chgData name="Matilda Backendal" userId="b0ba8302-2059-4989-aba5-8526fabad802" providerId="ADAL" clId="{6824B0BB-6589-483A-A3C1-8566EE6E6D25}" dt="2023-08-18T00:08:32.278" v="0" actId="47"/>
        <pc:sldMkLst>
          <pc:docMk/>
          <pc:sldMk cId="0" sldId="261"/>
        </pc:sldMkLst>
      </pc:sldChg>
      <pc:sldChg chg="del">
        <pc:chgData name="Matilda Backendal" userId="b0ba8302-2059-4989-aba5-8526fabad802" providerId="ADAL" clId="{6824B0BB-6589-483A-A3C1-8566EE6E6D25}" dt="2023-08-18T00:08:32.278" v="0" actId="47"/>
        <pc:sldMkLst>
          <pc:docMk/>
          <pc:sldMk cId="0" sldId="263"/>
        </pc:sldMkLst>
      </pc:sldChg>
      <pc:sldChg chg="del">
        <pc:chgData name="Matilda Backendal" userId="b0ba8302-2059-4989-aba5-8526fabad802" providerId="ADAL" clId="{6824B0BB-6589-483A-A3C1-8566EE6E6D25}" dt="2023-08-18T00:08:32.278" v="0" actId="47"/>
        <pc:sldMkLst>
          <pc:docMk/>
          <pc:sldMk cId="0" sldId="264"/>
        </pc:sldMkLst>
      </pc:sldChg>
      <pc:sldChg chg="del">
        <pc:chgData name="Matilda Backendal" userId="b0ba8302-2059-4989-aba5-8526fabad802" providerId="ADAL" clId="{6824B0BB-6589-483A-A3C1-8566EE6E6D25}" dt="2023-08-18T00:08:32.278" v="0" actId="47"/>
        <pc:sldMkLst>
          <pc:docMk/>
          <pc:sldMk cId="0" sldId="266"/>
        </pc:sldMkLst>
      </pc:sldChg>
      <pc:sldChg chg="del">
        <pc:chgData name="Matilda Backendal" userId="b0ba8302-2059-4989-aba5-8526fabad802" providerId="ADAL" clId="{6824B0BB-6589-483A-A3C1-8566EE6E6D25}" dt="2023-08-18T00:08:32.278" v="0" actId="47"/>
        <pc:sldMkLst>
          <pc:docMk/>
          <pc:sldMk cId="0" sldId="267"/>
        </pc:sldMkLst>
      </pc:sldChg>
      <pc:sldChg chg="del">
        <pc:chgData name="Matilda Backendal" userId="b0ba8302-2059-4989-aba5-8526fabad802" providerId="ADAL" clId="{6824B0BB-6589-483A-A3C1-8566EE6E6D25}" dt="2023-08-18T00:08:32.278" v="0" actId="47"/>
        <pc:sldMkLst>
          <pc:docMk/>
          <pc:sldMk cId="0" sldId="269"/>
        </pc:sldMkLst>
      </pc:sldChg>
      <pc:sldChg chg="del">
        <pc:chgData name="Matilda Backendal" userId="b0ba8302-2059-4989-aba5-8526fabad802" providerId="ADAL" clId="{6824B0BB-6589-483A-A3C1-8566EE6E6D25}" dt="2023-08-18T00:08:32.278" v="0" actId="47"/>
        <pc:sldMkLst>
          <pc:docMk/>
          <pc:sldMk cId="0" sldId="320"/>
        </pc:sldMkLst>
      </pc:sldChg>
      <pc:sldChg chg="del">
        <pc:chgData name="Matilda Backendal" userId="b0ba8302-2059-4989-aba5-8526fabad802" providerId="ADAL" clId="{6824B0BB-6589-483A-A3C1-8566EE6E6D25}" dt="2023-08-18T00:08:32.278" v="0" actId="47"/>
        <pc:sldMkLst>
          <pc:docMk/>
          <pc:sldMk cId="0" sldId="321"/>
        </pc:sldMkLst>
      </pc:sldChg>
      <pc:sldChg chg="del">
        <pc:chgData name="Matilda Backendal" userId="b0ba8302-2059-4989-aba5-8526fabad802" providerId="ADAL" clId="{6824B0BB-6589-483A-A3C1-8566EE6E6D25}" dt="2023-08-18T00:08:32.278" v="0" actId="47"/>
        <pc:sldMkLst>
          <pc:docMk/>
          <pc:sldMk cId="1926082212" sldId="330"/>
        </pc:sldMkLst>
      </pc:sldChg>
      <pc:sldChg chg="del">
        <pc:chgData name="Matilda Backendal" userId="b0ba8302-2059-4989-aba5-8526fabad802" providerId="ADAL" clId="{6824B0BB-6589-483A-A3C1-8566EE6E6D25}" dt="2023-08-18T00:08:32.278" v="0" actId="47"/>
        <pc:sldMkLst>
          <pc:docMk/>
          <pc:sldMk cId="439641060" sldId="338"/>
        </pc:sldMkLst>
      </pc:sldChg>
      <pc:sldChg chg="del">
        <pc:chgData name="Matilda Backendal" userId="b0ba8302-2059-4989-aba5-8526fabad802" providerId="ADAL" clId="{6824B0BB-6589-483A-A3C1-8566EE6E6D25}" dt="2023-08-18T00:08:32.278" v="0" actId="47"/>
        <pc:sldMkLst>
          <pc:docMk/>
          <pc:sldMk cId="888787782" sldId="339"/>
        </pc:sldMkLst>
      </pc:sldChg>
      <pc:sldChg chg="del">
        <pc:chgData name="Matilda Backendal" userId="b0ba8302-2059-4989-aba5-8526fabad802" providerId="ADAL" clId="{6824B0BB-6589-483A-A3C1-8566EE6E6D25}" dt="2023-08-18T00:08:32.278" v="0" actId="47"/>
        <pc:sldMkLst>
          <pc:docMk/>
          <pc:sldMk cId="1647679581" sldId="345"/>
        </pc:sldMkLst>
      </pc:sldChg>
      <pc:sldChg chg="del">
        <pc:chgData name="Matilda Backendal" userId="b0ba8302-2059-4989-aba5-8526fabad802" providerId="ADAL" clId="{6824B0BB-6589-483A-A3C1-8566EE6E6D25}" dt="2023-08-18T00:08:32.278" v="0" actId="47"/>
        <pc:sldMkLst>
          <pc:docMk/>
          <pc:sldMk cId="177039478" sldId="346"/>
        </pc:sldMkLst>
      </pc:sldChg>
      <pc:sldChg chg="del">
        <pc:chgData name="Matilda Backendal" userId="b0ba8302-2059-4989-aba5-8526fabad802" providerId="ADAL" clId="{6824B0BB-6589-483A-A3C1-8566EE6E6D25}" dt="2023-08-18T00:08:32.278" v="0" actId="47"/>
        <pc:sldMkLst>
          <pc:docMk/>
          <pc:sldMk cId="2314410479" sldId="350"/>
        </pc:sldMkLst>
      </pc:sldChg>
      <pc:sldChg chg="del">
        <pc:chgData name="Matilda Backendal" userId="b0ba8302-2059-4989-aba5-8526fabad802" providerId="ADAL" clId="{6824B0BB-6589-483A-A3C1-8566EE6E6D25}" dt="2023-08-18T00:08:32.278" v="0" actId="47"/>
        <pc:sldMkLst>
          <pc:docMk/>
          <pc:sldMk cId="1770351257" sldId="364"/>
        </pc:sldMkLst>
      </pc:sldChg>
      <pc:sldChg chg="del">
        <pc:chgData name="Matilda Backendal" userId="b0ba8302-2059-4989-aba5-8526fabad802" providerId="ADAL" clId="{6824B0BB-6589-483A-A3C1-8566EE6E6D25}" dt="2023-08-18T00:08:32.278" v="0" actId="47"/>
        <pc:sldMkLst>
          <pc:docMk/>
          <pc:sldMk cId="1533566282" sldId="367"/>
        </pc:sldMkLst>
      </pc:sldChg>
      <pc:sldChg chg="del">
        <pc:chgData name="Matilda Backendal" userId="b0ba8302-2059-4989-aba5-8526fabad802" providerId="ADAL" clId="{6824B0BB-6589-483A-A3C1-8566EE6E6D25}" dt="2023-08-18T00:08:32.278" v="0" actId="47"/>
        <pc:sldMkLst>
          <pc:docMk/>
          <pc:sldMk cId="988675321" sldId="373"/>
        </pc:sldMkLst>
      </pc:sldChg>
      <pc:sldChg chg="del">
        <pc:chgData name="Matilda Backendal" userId="b0ba8302-2059-4989-aba5-8526fabad802" providerId="ADAL" clId="{6824B0BB-6589-483A-A3C1-8566EE6E6D25}" dt="2023-08-18T00:08:32.278" v="0" actId="47"/>
        <pc:sldMkLst>
          <pc:docMk/>
          <pc:sldMk cId="1625499136" sldId="383"/>
        </pc:sldMkLst>
      </pc:sldChg>
      <pc:sldChg chg="del">
        <pc:chgData name="Matilda Backendal" userId="b0ba8302-2059-4989-aba5-8526fabad802" providerId="ADAL" clId="{6824B0BB-6589-483A-A3C1-8566EE6E6D25}" dt="2023-08-18T00:08:32.278" v="0" actId="47"/>
        <pc:sldMkLst>
          <pc:docMk/>
          <pc:sldMk cId="441404568" sldId="385"/>
        </pc:sldMkLst>
      </pc:sldChg>
      <pc:sldChg chg="del">
        <pc:chgData name="Matilda Backendal" userId="b0ba8302-2059-4989-aba5-8526fabad802" providerId="ADAL" clId="{6824B0BB-6589-483A-A3C1-8566EE6E6D25}" dt="2023-08-18T00:08:32.278" v="0" actId="47"/>
        <pc:sldMkLst>
          <pc:docMk/>
          <pc:sldMk cId="4118032039" sldId="389"/>
        </pc:sldMkLst>
      </pc:sldChg>
      <pc:sldChg chg="del">
        <pc:chgData name="Matilda Backendal" userId="b0ba8302-2059-4989-aba5-8526fabad802" providerId="ADAL" clId="{6824B0BB-6589-483A-A3C1-8566EE6E6D25}" dt="2023-08-18T00:08:32.278" v="0" actId="47"/>
        <pc:sldMkLst>
          <pc:docMk/>
          <pc:sldMk cId="2261893244" sldId="393"/>
        </pc:sldMkLst>
      </pc:sldChg>
      <pc:sldChg chg="del">
        <pc:chgData name="Matilda Backendal" userId="b0ba8302-2059-4989-aba5-8526fabad802" providerId="ADAL" clId="{6824B0BB-6589-483A-A3C1-8566EE6E6D25}" dt="2023-08-18T00:08:32.278" v="0" actId="47"/>
        <pc:sldMkLst>
          <pc:docMk/>
          <pc:sldMk cId="2530520848" sldId="395"/>
        </pc:sldMkLst>
      </pc:sldChg>
      <pc:sldChg chg="del">
        <pc:chgData name="Matilda Backendal" userId="b0ba8302-2059-4989-aba5-8526fabad802" providerId="ADAL" clId="{6824B0BB-6589-483A-A3C1-8566EE6E6D25}" dt="2023-08-18T00:08:32.278" v="0" actId="47"/>
        <pc:sldMkLst>
          <pc:docMk/>
          <pc:sldMk cId="1139295224" sldId="397"/>
        </pc:sldMkLst>
      </pc:sldChg>
      <pc:sldChg chg="del">
        <pc:chgData name="Matilda Backendal" userId="b0ba8302-2059-4989-aba5-8526fabad802" providerId="ADAL" clId="{6824B0BB-6589-483A-A3C1-8566EE6E6D25}" dt="2023-08-18T00:08:32.278" v="0" actId="47"/>
        <pc:sldMkLst>
          <pc:docMk/>
          <pc:sldMk cId="50015589" sldId="400"/>
        </pc:sldMkLst>
      </pc:sldChg>
      <pc:sldChg chg="del">
        <pc:chgData name="Matilda Backendal" userId="b0ba8302-2059-4989-aba5-8526fabad802" providerId="ADAL" clId="{6824B0BB-6589-483A-A3C1-8566EE6E6D25}" dt="2023-08-18T00:08:32.278" v="0" actId="47"/>
        <pc:sldMkLst>
          <pc:docMk/>
          <pc:sldMk cId="296640585" sldId="403"/>
        </pc:sldMkLst>
      </pc:sldChg>
      <pc:sldChg chg="del">
        <pc:chgData name="Matilda Backendal" userId="b0ba8302-2059-4989-aba5-8526fabad802" providerId="ADAL" clId="{6824B0BB-6589-483A-A3C1-8566EE6E6D25}" dt="2023-08-18T00:08:32.278" v="0" actId="47"/>
        <pc:sldMkLst>
          <pc:docMk/>
          <pc:sldMk cId="115050931" sldId="409"/>
        </pc:sldMkLst>
      </pc:sldChg>
      <pc:sldChg chg="del">
        <pc:chgData name="Matilda Backendal" userId="b0ba8302-2059-4989-aba5-8526fabad802" providerId="ADAL" clId="{6824B0BB-6589-483A-A3C1-8566EE6E6D25}" dt="2023-08-18T00:08:32.278" v="0" actId="47"/>
        <pc:sldMkLst>
          <pc:docMk/>
          <pc:sldMk cId="1055264703" sldId="414"/>
        </pc:sldMkLst>
      </pc:sldChg>
      <pc:sldChg chg="del">
        <pc:chgData name="Matilda Backendal" userId="b0ba8302-2059-4989-aba5-8526fabad802" providerId="ADAL" clId="{6824B0BB-6589-483A-A3C1-8566EE6E6D25}" dt="2023-08-18T00:08:32.278" v="0" actId="47"/>
        <pc:sldMkLst>
          <pc:docMk/>
          <pc:sldMk cId="3031661835" sldId="417"/>
        </pc:sldMkLst>
      </pc:sldChg>
      <pc:sldChg chg="del">
        <pc:chgData name="Matilda Backendal" userId="b0ba8302-2059-4989-aba5-8526fabad802" providerId="ADAL" clId="{6824B0BB-6589-483A-A3C1-8566EE6E6D25}" dt="2023-08-18T00:08:32.278" v="0" actId="47"/>
        <pc:sldMkLst>
          <pc:docMk/>
          <pc:sldMk cId="1398386413" sldId="424"/>
        </pc:sldMkLst>
      </pc:sldChg>
      <pc:sldChg chg="del">
        <pc:chgData name="Matilda Backendal" userId="b0ba8302-2059-4989-aba5-8526fabad802" providerId="ADAL" clId="{6824B0BB-6589-483A-A3C1-8566EE6E6D25}" dt="2023-08-18T00:08:32.278" v="0" actId="47"/>
        <pc:sldMkLst>
          <pc:docMk/>
          <pc:sldMk cId="78225685" sldId="426"/>
        </pc:sldMkLst>
      </pc:sldChg>
      <pc:sldChg chg="del">
        <pc:chgData name="Matilda Backendal" userId="b0ba8302-2059-4989-aba5-8526fabad802" providerId="ADAL" clId="{6824B0BB-6589-483A-A3C1-8566EE6E6D25}" dt="2023-08-18T00:08:32.278" v="0" actId="47"/>
        <pc:sldMkLst>
          <pc:docMk/>
          <pc:sldMk cId="7961115" sldId="427"/>
        </pc:sldMkLst>
      </pc:sldChg>
      <pc:sldChg chg="del">
        <pc:chgData name="Matilda Backendal" userId="b0ba8302-2059-4989-aba5-8526fabad802" providerId="ADAL" clId="{6824B0BB-6589-483A-A3C1-8566EE6E6D25}" dt="2023-08-18T00:08:32.278" v="0" actId="47"/>
        <pc:sldMkLst>
          <pc:docMk/>
          <pc:sldMk cId="269508359" sldId="428"/>
        </pc:sldMkLst>
      </pc:sldChg>
      <pc:sldMasterChg chg="delSldLayout">
        <pc:chgData name="Matilda Backendal" userId="b0ba8302-2059-4989-aba5-8526fabad802" providerId="ADAL" clId="{6824B0BB-6589-483A-A3C1-8566EE6E6D25}" dt="2023-08-18T00:08:32.278" v="0" actId="47"/>
        <pc:sldMasterMkLst>
          <pc:docMk/>
          <pc:sldMasterMk cId="2944494391" sldId="2147483651"/>
        </pc:sldMasterMkLst>
        <pc:sldLayoutChg chg="del">
          <pc:chgData name="Matilda Backendal" userId="b0ba8302-2059-4989-aba5-8526fabad802" providerId="ADAL" clId="{6824B0BB-6589-483A-A3C1-8566EE6E6D25}" dt="2023-08-18T00:08:32.278" v="0" actId="47"/>
          <pc:sldLayoutMkLst>
            <pc:docMk/>
            <pc:sldMasterMk cId="2944494391" sldId="2147483651"/>
            <pc:sldLayoutMk cId="756071350" sldId="214748366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C9A1CB-A3E1-3940-BF47-BAD6141F5957}"/>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a:extLst>
              <a:ext uri="{FF2B5EF4-FFF2-40B4-BE49-F238E27FC236}">
                <a16:creationId xmlns:a16="http://schemas.microsoft.com/office/drawing/2014/main" id="{3FB6B509-0DCD-662C-95FC-E83BEACD13BA}"/>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4807BA64-C73F-4779-BBB5-9288E11F3BB5}" type="datetimeFigureOut">
              <a:rPr lang="en-US" smtClean="0"/>
              <a:t>2023-08-17</a:t>
            </a:fld>
            <a:endParaRPr lang="en-US"/>
          </a:p>
        </p:txBody>
      </p:sp>
      <p:sp>
        <p:nvSpPr>
          <p:cNvPr id="4" name="Footer Placeholder 3">
            <a:extLst>
              <a:ext uri="{FF2B5EF4-FFF2-40B4-BE49-F238E27FC236}">
                <a16:creationId xmlns:a16="http://schemas.microsoft.com/office/drawing/2014/main" id="{DBA3CF6D-1F21-DF26-1D5A-B2A66500CBC9}"/>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2A5D30FE-8E48-7B20-22E5-6145F03C29E4}"/>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1C7F8000-E1D2-45B3-AF83-FC4B52011784}" type="slidenum">
              <a:rPr lang="en-US" smtClean="0"/>
              <a:t>‹#›</a:t>
            </a:fld>
            <a:endParaRPr lang="en-US"/>
          </a:p>
        </p:txBody>
      </p:sp>
    </p:spTree>
    <p:extLst>
      <p:ext uri="{BB962C8B-B14F-4D97-AF65-F5344CB8AC3E}">
        <p14:creationId xmlns:p14="http://schemas.microsoft.com/office/powerpoint/2010/main" val="291076245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5F9E814-2CCE-4200-8349-0D0C53528898}" type="datetimeFigureOut">
              <a:rPr lang="en-US" smtClean="0"/>
              <a:t>2023-08-17</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F53D710-A297-4BE6-8DC6-784EC9C10FC0}" type="slidenum">
              <a:rPr lang="en-US" smtClean="0"/>
              <a:t>‹#›</a:t>
            </a:fld>
            <a:endParaRPr lang="en-US"/>
          </a:p>
        </p:txBody>
      </p:sp>
    </p:spTree>
    <p:extLst>
      <p:ext uri="{BB962C8B-B14F-4D97-AF65-F5344CB8AC3E}">
        <p14:creationId xmlns:p14="http://schemas.microsoft.com/office/powerpoint/2010/main" val="312146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Exploring the security of HMAC if you happen to swap the key and message inputs</a:t>
            </a:r>
          </a:p>
        </p:txBody>
      </p:sp>
      <p:sp>
        <p:nvSpPr>
          <p:cNvPr id="4" name="Slide Number Placeholder 3"/>
          <p:cNvSpPr>
            <a:spLocks noGrp="1"/>
          </p:cNvSpPr>
          <p:nvPr>
            <p:ph type="sldNum" sz="quarter" idx="5"/>
          </p:nvPr>
        </p:nvSpPr>
        <p:spPr/>
        <p:txBody>
          <a:bodyPr/>
          <a:lstStyle/>
          <a:p>
            <a:fld id="{50226FC3-440B-204B-9170-4DD7CAF9FA72}" type="slidenum">
              <a:rPr lang="en-US" smtClean="0"/>
              <a:t>1</a:t>
            </a:fld>
            <a:endParaRPr lang="en-US"/>
          </a:p>
        </p:txBody>
      </p:sp>
    </p:spTree>
    <p:extLst>
      <p:ext uri="{BB962C8B-B14F-4D97-AF65-F5344CB8AC3E}">
        <p14:creationId xmlns:p14="http://schemas.microsoft.com/office/powerpoint/2010/main" val="233814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outer hash function call, …</a:t>
            </a:r>
          </a:p>
          <a:p>
            <a:r>
              <a:rPr lang="en-US" dirty="0"/>
              <a:t>What remains to get to the full HMAC is to turn a key of arbitrary length into block length.</a:t>
            </a:r>
          </a:p>
          <a:p>
            <a:r>
              <a:rPr lang="en-US" dirty="0" err="1"/>
              <a:t>PoH</a:t>
            </a:r>
            <a:r>
              <a:rPr lang="en-US" dirty="0"/>
              <a:t>: if K is short: pad with zeros. If K is long, hash and then zero-pad.</a:t>
            </a:r>
          </a:p>
        </p:txBody>
      </p:sp>
      <p:sp>
        <p:nvSpPr>
          <p:cNvPr id="4" name="Slide Number Placeholder 3"/>
          <p:cNvSpPr>
            <a:spLocks noGrp="1"/>
          </p:cNvSpPr>
          <p:nvPr>
            <p:ph type="sldNum" sz="quarter" idx="5"/>
          </p:nvPr>
        </p:nvSpPr>
        <p:spPr/>
        <p:txBody>
          <a:bodyPr/>
          <a:lstStyle/>
          <a:p>
            <a:fld id="{AF53D710-A297-4BE6-8DC6-784EC9C10FC0}" type="slidenum">
              <a:rPr lang="en-US" smtClean="0"/>
              <a:t>10</a:t>
            </a:fld>
            <a:endParaRPr lang="en-US"/>
          </a:p>
        </p:txBody>
      </p:sp>
    </p:spTree>
    <p:extLst>
      <p:ext uri="{BB962C8B-B14F-4D97-AF65-F5344CB8AC3E}">
        <p14:creationId xmlns:p14="http://schemas.microsoft.com/office/powerpoint/2010/main" val="172750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replace </a:t>
            </a:r>
            <a:r>
              <a:rPr lang="en-US" dirty="0" err="1"/>
              <a:t>K</a:t>
            </a:r>
            <a:r>
              <a:rPr lang="en-US" baseline="-25000" dirty="0" err="1"/>
              <a:t>b</a:t>
            </a:r>
            <a:r>
              <a:rPr lang="en-US" baseline="0" dirty="0"/>
              <a:t> with </a:t>
            </a:r>
            <a:r>
              <a:rPr lang="en-US" baseline="0" dirty="0" err="1"/>
              <a:t>PoH</a:t>
            </a:r>
            <a:r>
              <a:rPr lang="en-US" baseline="0" dirty="0"/>
              <a:t>(K), allowing the key to be of arbitrary length, and we have arrived at the full HMAC.</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11</a:t>
            </a:fld>
            <a:endParaRPr lang="en-US"/>
          </a:p>
        </p:txBody>
      </p:sp>
    </p:spTree>
    <p:extLst>
      <p:ext uri="{BB962C8B-B14F-4D97-AF65-F5344CB8AC3E}">
        <p14:creationId xmlns:p14="http://schemas.microsoft.com/office/powerpoint/2010/main" val="2824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coming back to our original question. Is HMAC a dual-PRF?</a:t>
            </a:r>
          </a:p>
        </p:txBody>
      </p:sp>
      <p:sp>
        <p:nvSpPr>
          <p:cNvPr id="4" name="Slide Number Placeholder 3"/>
          <p:cNvSpPr>
            <a:spLocks noGrp="1"/>
          </p:cNvSpPr>
          <p:nvPr>
            <p:ph type="sldNum" sz="quarter" idx="5"/>
          </p:nvPr>
        </p:nvSpPr>
        <p:spPr/>
        <p:txBody>
          <a:bodyPr/>
          <a:lstStyle/>
          <a:p>
            <a:fld id="{AF53D710-A297-4BE6-8DC6-784EC9C10FC0}" type="slidenum">
              <a:rPr lang="en-US" smtClean="0"/>
              <a:t>12</a:t>
            </a:fld>
            <a:endParaRPr lang="en-US"/>
          </a:p>
        </p:txBody>
      </p:sp>
    </p:spTree>
    <p:extLst>
      <p:ext uri="{BB962C8B-B14F-4D97-AF65-F5344CB8AC3E}">
        <p14:creationId xmlns:p14="http://schemas.microsoft.com/office/powerpoint/2010/main" val="293012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this means PRF + swap-PRF security.</a:t>
            </a:r>
          </a:p>
        </p:txBody>
      </p:sp>
      <p:sp>
        <p:nvSpPr>
          <p:cNvPr id="4" name="Slide Number Placeholder 3"/>
          <p:cNvSpPr>
            <a:spLocks noGrp="1"/>
          </p:cNvSpPr>
          <p:nvPr>
            <p:ph type="sldNum" sz="quarter" idx="5"/>
          </p:nvPr>
        </p:nvSpPr>
        <p:spPr/>
        <p:txBody>
          <a:bodyPr/>
          <a:lstStyle/>
          <a:p>
            <a:fld id="{AF53D710-A297-4BE6-8DC6-784EC9C10FC0}" type="slidenum">
              <a:rPr lang="en-US" smtClean="0"/>
              <a:t>13</a:t>
            </a:fld>
            <a:endParaRPr lang="en-US"/>
          </a:p>
        </p:txBody>
      </p:sp>
    </p:spTree>
    <p:extLst>
      <p:ext uri="{BB962C8B-B14F-4D97-AF65-F5344CB8AC3E}">
        <p14:creationId xmlns:p14="http://schemas.microsoft.com/office/powerpoint/2010/main" val="248599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that mean in this setting? Let’s forget about the details of HMAC for a moment and view it as a black box function of two inputs.</a:t>
            </a:r>
          </a:p>
          <a:p>
            <a:r>
              <a:rPr lang="en-US" dirty="0"/>
              <a:t>Since we are looking at a setting where messages are keys, let’s replace K and M by X and Y.</a:t>
            </a:r>
          </a:p>
          <a:p>
            <a:r>
              <a:rPr lang="en-US" dirty="0"/>
              <a:t>PRF security means…</a:t>
            </a:r>
          </a:p>
        </p:txBody>
      </p:sp>
      <p:sp>
        <p:nvSpPr>
          <p:cNvPr id="4" name="Slide Number Placeholder 3"/>
          <p:cNvSpPr>
            <a:spLocks noGrp="1"/>
          </p:cNvSpPr>
          <p:nvPr>
            <p:ph type="sldNum" sz="quarter" idx="5"/>
          </p:nvPr>
        </p:nvSpPr>
        <p:spPr/>
        <p:txBody>
          <a:bodyPr/>
          <a:lstStyle/>
          <a:p>
            <a:fld id="{AF53D710-A297-4BE6-8DC6-784EC9C10FC0}" type="slidenum">
              <a:rPr lang="en-US" smtClean="0"/>
              <a:t>14</a:t>
            </a:fld>
            <a:endParaRPr lang="en-US"/>
          </a:p>
        </p:txBody>
      </p:sp>
    </p:spTree>
    <p:extLst>
      <p:ext uri="{BB962C8B-B14F-4D97-AF65-F5344CB8AC3E}">
        <p14:creationId xmlns:p14="http://schemas.microsoft.com/office/powerpoint/2010/main" val="390029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Swap-PRF security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good results on the PRF security of HMAC.</a:t>
            </a:r>
          </a:p>
          <a:p>
            <a:r>
              <a:rPr lang="en-US" dirty="0"/>
              <a:t>So let’s focus on swap-PRF security, which prior to this work had not been studied.</a:t>
            </a:r>
          </a:p>
        </p:txBody>
      </p:sp>
      <p:sp>
        <p:nvSpPr>
          <p:cNvPr id="4" name="Slide Number Placeholder 3"/>
          <p:cNvSpPr>
            <a:spLocks noGrp="1"/>
          </p:cNvSpPr>
          <p:nvPr>
            <p:ph type="sldNum" sz="quarter" idx="5"/>
          </p:nvPr>
        </p:nvSpPr>
        <p:spPr/>
        <p:txBody>
          <a:bodyPr/>
          <a:lstStyle/>
          <a:p>
            <a:fld id="{AF53D710-A297-4BE6-8DC6-784EC9C10FC0}" type="slidenum">
              <a:rPr lang="en-US" smtClean="0"/>
              <a:t>15</a:t>
            </a:fld>
            <a:endParaRPr lang="en-US"/>
          </a:p>
        </p:txBody>
      </p:sp>
    </p:spTree>
    <p:extLst>
      <p:ext uri="{BB962C8B-B14F-4D97-AF65-F5344CB8AC3E}">
        <p14:creationId xmlns:p14="http://schemas.microsoft.com/office/powerpoint/2010/main" val="30177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analyze this, we need to bring back the details of HMAC.</a:t>
            </a:r>
          </a:p>
          <a:p>
            <a:r>
              <a:rPr lang="en-US" dirty="0"/>
              <a:t>Because of </a:t>
            </a:r>
            <a:r>
              <a:rPr lang="en-US" dirty="0" err="1"/>
              <a:t>PoH</a:t>
            </a:r>
            <a:r>
              <a:rPr lang="en-US" dirty="0"/>
              <a:t>, there is actually a simple attack which breaks swap-PRF security. Namely, making one query with X input 0 and a second one with X input 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Applying </a:t>
            </a:r>
            <a:r>
              <a:rPr lang="en-US" dirty="0" err="1"/>
              <a:t>PoH</a:t>
            </a:r>
            <a:r>
              <a:rPr lang="en-US" dirty="0"/>
              <a:t>, both X</a:t>
            </a:r>
            <a:r>
              <a:rPr lang="en-US" baseline="-25000" dirty="0"/>
              <a:t>1</a:t>
            </a:r>
            <a:r>
              <a:rPr lang="en-US" baseline="0" dirty="0"/>
              <a:t> and X</a:t>
            </a:r>
            <a:r>
              <a:rPr lang="en-US" baseline="-25000" dirty="0"/>
              <a:t>2 </a:t>
            </a:r>
            <a:r>
              <a:rPr lang="en-US" baseline="0" dirty="0"/>
              <a:t>become a full block of zeros. Same input to HMAC in both cases =&gt; same output in real world, easy to distinguish from random.</a:t>
            </a:r>
            <a:endParaRPr lang="en-US" dirty="0"/>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16</a:t>
            </a:fld>
            <a:endParaRPr lang="en-US"/>
          </a:p>
        </p:txBody>
      </p:sp>
    </p:spTree>
    <p:extLst>
      <p:ext uri="{BB962C8B-B14F-4D97-AF65-F5344CB8AC3E}">
        <p14:creationId xmlns:p14="http://schemas.microsoft.com/office/powerpoint/2010/main" val="382690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HMAC is not a swap-PRF. This is a problem, because it immediately invalidates the general assumption that HMAC is a dual-PRF, (which was) used in the security analysis of all of the aforementioned protocols. We’ll get to what this means in practice in a bit.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what about the other half? At least HMAC is a secure PRF, right?</a:t>
            </a:r>
          </a:p>
        </p:txBody>
      </p:sp>
      <p:sp>
        <p:nvSpPr>
          <p:cNvPr id="4" name="Slide Number Placeholder 3"/>
          <p:cNvSpPr>
            <a:spLocks noGrp="1"/>
          </p:cNvSpPr>
          <p:nvPr>
            <p:ph type="sldNum" sz="quarter" idx="5"/>
          </p:nvPr>
        </p:nvSpPr>
        <p:spPr/>
        <p:txBody>
          <a:bodyPr/>
          <a:lstStyle/>
          <a:p>
            <a:fld id="{AF53D710-A297-4BE6-8DC6-784EC9C10FC0}" type="slidenum">
              <a:rPr lang="en-US" smtClean="0"/>
              <a:t>17</a:t>
            </a:fld>
            <a:endParaRPr lang="en-US"/>
          </a:p>
        </p:txBody>
      </p:sp>
    </p:spTree>
    <p:extLst>
      <p:ext uri="{BB962C8B-B14F-4D97-AF65-F5344CB8AC3E}">
        <p14:creationId xmlns:p14="http://schemas.microsoft.com/office/powerpoint/2010/main" val="204722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before that we have good results on the PRF security of HMAC. But actually, the existing proofs are for the PRF security of </a:t>
            </a:r>
            <a:r>
              <a:rPr lang="en-US" dirty="0" err="1"/>
              <a:t>HMAC</a:t>
            </a:r>
            <a:r>
              <a:rPr lang="en-US" baseline="-25000" dirty="0" err="1"/>
              <a:t>b</a:t>
            </a:r>
            <a:r>
              <a:rPr lang="en-US" baseline="0" dirty="0"/>
              <a:t>, not HMAC. That is, the keys are assumed to be block-length (which means that </a:t>
            </a:r>
            <a:r>
              <a:rPr lang="en-US" baseline="0" dirty="0" err="1"/>
              <a:t>PoH</a:t>
            </a:r>
            <a:r>
              <a:rPr lang="en-US" baseline="0" dirty="0"/>
              <a:t> is not applied). But in practice the key is actually rarely of block length!</a:t>
            </a:r>
          </a:p>
        </p:txBody>
      </p:sp>
      <p:sp>
        <p:nvSpPr>
          <p:cNvPr id="4" name="Slide Number Placeholder 3"/>
          <p:cNvSpPr>
            <a:spLocks noGrp="1"/>
          </p:cNvSpPr>
          <p:nvPr>
            <p:ph type="sldNum" sz="quarter" idx="5"/>
          </p:nvPr>
        </p:nvSpPr>
        <p:spPr/>
        <p:txBody>
          <a:bodyPr/>
          <a:lstStyle/>
          <a:p>
            <a:fld id="{AF53D710-A297-4BE6-8DC6-784EC9C10FC0}" type="slidenum">
              <a:rPr lang="en-US" smtClean="0"/>
              <a:t>18</a:t>
            </a:fld>
            <a:endParaRPr lang="en-US"/>
          </a:p>
        </p:txBody>
      </p:sp>
    </p:spTree>
    <p:extLst>
      <p:ext uri="{BB962C8B-B14F-4D97-AF65-F5344CB8AC3E}">
        <p14:creationId xmlns:p14="http://schemas.microsoft.com/office/powerpoint/2010/main" val="121017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HMAC (as standardized) allows both key and message inputs of </a:t>
            </a:r>
            <a:r>
              <a:rPr lang="en-US" i="1" dirty="0"/>
              <a:t>any</a:t>
            </a:r>
            <a:r>
              <a:rPr lang="en-US" i="0" dirty="0"/>
              <a:t> length.</a:t>
            </a:r>
          </a:p>
          <a:p>
            <a:r>
              <a:rPr lang="en-US" i="0" dirty="0"/>
              <a:t>In practice, if you take HMAC instantiated with SHA-256, then we have c = 256 and b = 512 (the output length c is shorter than b).</a:t>
            </a:r>
          </a:p>
          <a:p>
            <a:r>
              <a:rPr lang="en-US" i="0" dirty="0"/>
              <a:t>Looking back at the TLS example, the derived secrets are 256 bits long, but are used directly as keys to HMAC.</a:t>
            </a:r>
          </a:p>
          <a:p>
            <a:r>
              <a:rPr lang="en-US" i="0" dirty="0"/>
              <a:t>As we know, HMAC internally needs block length keys. 512 bits in this case. This means that </a:t>
            </a:r>
            <a:r>
              <a:rPr lang="en-US" i="0" dirty="0" err="1"/>
              <a:t>PoH</a:t>
            </a:r>
            <a:r>
              <a:rPr lang="en-US" i="0" dirty="0"/>
              <a:t> will be applied.</a:t>
            </a:r>
          </a:p>
          <a:p>
            <a:r>
              <a:rPr lang="en-US" i="0" dirty="0"/>
              <a:t>In practice, it is not sufficient to have PRF security of </a:t>
            </a:r>
            <a:r>
              <a:rPr lang="en-US" i="0" dirty="0" err="1"/>
              <a:t>HMAC</a:t>
            </a:r>
            <a:r>
              <a:rPr lang="en-US" i="0" baseline="-25000" dirty="0" err="1"/>
              <a:t>b</a:t>
            </a:r>
            <a:r>
              <a:rPr lang="en-US" i="0" baseline="0" dirty="0"/>
              <a:t>, as the keys being used are often shorter than block length.</a:t>
            </a:r>
            <a:endParaRPr lang="en-US" i="0" dirty="0"/>
          </a:p>
          <a:p>
            <a:r>
              <a:rPr lang="en-US" i="0" dirty="0"/>
              <a:t>Indeed, HMAC might even be used with different length keys within the same application.</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19</a:t>
            </a:fld>
            <a:endParaRPr lang="en-US"/>
          </a:p>
        </p:txBody>
      </p:sp>
    </p:spTree>
    <p:extLst>
      <p:ext uri="{BB962C8B-B14F-4D97-AF65-F5344CB8AC3E}">
        <p14:creationId xmlns:p14="http://schemas.microsoft.com/office/powerpoint/2010/main" val="1667031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HMAC is a hash-based MAC, designed by </a:t>
            </a:r>
            <a:r>
              <a:rPr lang="en-US" dirty="0" err="1"/>
              <a:t>Bellare</a:t>
            </a:r>
            <a:r>
              <a:rPr lang="en-US" dirty="0"/>
              <a:t>, Canetti and Krawczyk and presented at CRYPTO’96.</a:t>
            </a:r>
          </a:p>
          <a:p>
            <a:r>
              <a:rPr lang="en-US" dirty="0"/>
              <a:t>It has been standardized by the IETF and NIST, and analyzed and proven secure as a PRF, which means that it can be used as a MAC and also for key derivation. Indeed, it forms the basis of </a:t>
            </a:r>
            <a:r>
              <a:rPr lang="en-US" dirty="0" err="1"/>
              <a:t>HKDF.Expand</a:t>
            </a:r>
            <a:r>
              <a:rPr lang="en-US" dirty="0"/>
              <a:t> and Extract.</a:t>
            </a:r>
          </a:p>
          <a:p>
            <a:r>
              <a:rPr lang="en-US" dirty="0"/>
              <a:t>Most importantly, it is widely used in cryptographic applications and protocols, including in </a:t>
            </a:r>
            <a:r>
              <a:rPr lang="en-US" dirty="0" err="1"/>
              <a:t>IPSec</a:t>
            </a:r>
            <a:r>
              <a:rPr lang="en-US" dirty="0"/>
              <a:t>, SSH, TLS and </a:t>
            </a:r>
            <a:r>
              <a:rPr lang="en-US" dirty="0" err="1"/>
              <a:t>Wireguard</a:t>
            </a:r>
            <a:r>
              <a:rPr lang="en-US" dirty="0"/>
              <a:t>.</a:t>
            </a:r>
          </a:p>
          <a:p>
            <a:r>
              <a:rPr lang="en-US" dirty="0"/>
              <a:t>It is also being used in Post-Quantum protocols, such as KEMTLS, PQ Noise, </a:t>
            </a:r>
            <a:r>
              <a:rPr lang="en-US" dirty="0" err="1"/>
              <a:t>Wireguard</a:t>
            </a:r>
            <a:r>
              <a:rPr lang="en-US" dirty="0"/>
              <a:t>, etc. In this setting, HMAC is being used as a key combiner, for example to combine classical and PQ keys.</a:t>
            </a:r>
          </a:p>
          <a:p>
            <a:r>
              <a:rPr lang="en-US" dirty="0"/>
              <a:t>It is in this setting in particular, where HMAC is being used to combine multiple cryptographic keys or secrets, that the question of its dual-PRF security shows up.</a:t>
            </a:r>
          </a:p>
        </p:txBody>
      </p:sp>
      <p:sp>
        <p:nvSpPr>
          <p:cNvPr id="4" name="Slide Number Placeholder 3"/>
          <p:cNvSpPr>
            <a:spLocks noGrp="1"/>
          </p:cNvSpPr>
          <p:nvPr>
            <p:ph type="sldNum" sz="quarter" idx="5"/>
          </p:nvPr>
        </p:nvSpPr>
        <p:spPr/>
        <p:txBody>
          <a:bodyPr/>
          <a:lstStyle/>
          <a:p>
            <a:fld id="{AF53D710-A297-4BE6-8DC6-784EC9C10FC0}" type="slidenum">
              <a:rPr lang="en-US" smtClean="0"/>
              <a:t>2</a:t>
            </a:fld>
            <a:endParaRPr lang="en-US"/>
          </a:p>
        </p:txBody>
      </p:sp>
    </p:spTree>
    <p:extLst>
      <p:ext uri="{BB962C8B-B14F-4D97-AF65-F5344CB8AC3E}">
        <p14:creationId xmlns:p14="http://schemas.microsoft.com/office/powerpoint/2010/main" val="1989992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HMAC is not a swap-PRF, and now its PRF security is also in doubt.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this mean in practice? Does this invalidate all prior analyses of protocols that rely on the dual-PRF security of HMAC?</a:t>
            </a:r>
          </a:p>
        </p:txBody>
      </p:sp>
      <p:sp>
        <p:nvSpPr>
          <p:cNvPr id="4" name="Slide Number Placeholder 3"/>
          <p:cNvSpPr>
            <a:spLocks noGrp="1"/>
          </p:cNvSpPr>
          <p:nvPr>
            <p:ph type="sldNum" sz="quarter" idx="5"/>
          </p:nvPr>
        </p:nvSpPr>
        <p:spPr/>
        <p:txBody>
          <a:bodyPr/>
          <a:lstStyle/>
          <a:p>
            <a:fld id="{AF53D710-A297-4BE6-8DC6-784EC9C10FC0}" type="slidenum">
              <a:rPr lang="en-US" smtClean="0"/>
              <a:t>20</a:t>
            </a:fld>
            <a:endParaRPr lang="en-US"/>
          </a:p>
        </p:txBody>
      </p:sp>
    </p:spTree>
    <p:extLst>
      <p:ext uri="{BB962C8B-B14F-4D97-AF65-F5344CB8AC3E}">
        <p14:creationId xmlns:p14="http://schemas.microsoft.com/office/powerpoint/2010/main" val="143602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a new definition of variable key-length (</a:t>
            </a:r>
            <a:r>
              <a:rPr lang="en-US" dirty="0" err="1"/>
              <a:t>vkl</a:t>
            </a:r>
            <a:r>
              <a:rPr lang="en-US" dirty="0"/>
              <a:t>) PRF which takes care of the variable-length keys used in practice.</a:t>
            </a:r>
          </a:p>
          <a:p>
            <a:r>
              <a:rPr lang="en-US" dirty="0"/>
              <a:t>Example: PRF setting. We had X sampled at random. Mathematicians might have wondered “what does it even mean to sample </a:t>
            </a:r>
            <a:r>
              <a:rPr lang="en-US" dirty="0" err="1"/>
              <a:t>u.a.r</a:t>
            </a:r>
            <a:r>
              <a:rPr lang="en-US" dirty="0"/>
              <a:t> from an infinite set?”. If so, very good question.</a:t>
            </a:r>
          </a:p>
          <a:p>
            <a:r>
              <a:rPr lang="en-US" dirty="0"/>
              <a:t>In </a:t>
            </a:r>
            <a:r>
              <a:rPr lang="en-US" dirty="0" err="1"/>
              <a:t>vkl</a:t>
            </a:r>
            <a:r>
              <a:rPr lang="en-US" dirty="0"/>
              <a:t>-PRF security, we let the adversary control the key length.</a:t>
            </a:r>
          </a:p>
          <a:p>
            <a:r>
              <a:rPr lang="en-US" dirty="0"/>
              <a:t>The definition is multi-user. When adversary asks for a new key, it can adaptively specify the length.</a:t>
            </a:r>
          </a:p>
        </p:txBody>
      </p:sp>
      <p:sp>
        <p:nvSpPr>
          <p:cNvPr id="4" name="Slide Number Placeholder 3"/>
          <p:cNvSpPr>
            <a:spLocks noGrp="1"/>
          </p:cNvSpPr>
          <p:nvPr>
            <p:ph type="sldNum" sz="quarter" idx="5"/>
          </p:nvPr>
        </p:nvSpPr>
        <p:spPr/>
        <p:txBody>
          <a:bodyPr/>
          <a:lstStyle/>
          <a:p>
            <a:fld id="{AF53D710-A297-4BE6-8DC6-784EC9C10FC0}" type="slidenum">
              <a:rPr lang="en-US" smtClean="0"/>
              <a:t>21</a:t>
            </a:fld>
            <a:endParaRPr lang="en-US"/>
          </a:p>
        </p:txBody>
      </p:sp>
    </p:spTree>
    <p:extLst>
      <p:ext uri="{BB962C8B-B14F-4D97-AF65-F5344CB8AC3E}">
        <p14:creationId xmlns:p14="http://schemas.microsoft.com/office/powerpoint/2010/main" val="321165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PRF setting, we bridge the gap between </a:t>
            </a:r>
            <a:r>
              <a:rPr lang="en-US" dirty="0" err="1"/>
              <a:t>HMAC</a:t>
            </a:r>
            <a:r>
              <a:rPr lang="en-US" baseline="-25000" dirty="0" err="1"/>
              <a:t>b</a:t>
            </a:r>
            <a:r>
              <a:rPr lang="en-US" dirty="0"/>
              <a:t>  </a:t>
            </a:r>
            <a:r>
              <a:rPr lang="en-US" i="1" dirty="0"/>
              <a:t>[space]  </a:t>
            </a:r>
            <a:r>
              <a:rPr lang="en-US" dirty="0"/>
              <a:t>and HMAC and give a proof that HMAC is a </a:t>
            </a:r>
            <a:r>
              <a:rPr lang="en-US" dirty="0" err="1"/>
              <a:t>vkl</a:t>
            </a:r>
            <a:r>
              <a:rPr lang="en-US" dirty="0"/>
              <a:t>-PRF.</a:t>
            </a:r>
          </a:p>
          <a:p>
            <a:r>
              <a:rPr lang="en-US" dirty="0"/>
              <a:t>Good multi-user bounds, that is, the bound does not degrade with the number of users. The proof uses only standard model assumptions all the way down to the compression function.</a:t>
            </a:r>
          </a:p>
          <a:p>
            <a:r>
              <a:rPr lang="en-US" dirty="0"/>
              <a:t>The assumptions are similar to those use in prior proofs for </a:t>
            </a:r>
            <a:r>
              <a:rPr lang="en-US" dirty="0" err="1"/>
              <a:t>HMAC</a:t>
            </a:r>
            <a:r>
              <a:rPr lang="en-US" baseline="-25000" dirty="0" err="1"/>
              <a:t>b</a:t>
            </a:r>
            <a:r>
              <a:rPr lang="en-US" b="1" baseline="-25000" dirty="0"/>
              <a:t>.</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22</a:t>
            </a:fld>
            <a:endParaRPr lang="en-US"/>
          </a:p>
        </p:txBody>
      </p:sp>
    </p:spTree>
    <p:extLst>
      <p:ext uri="{BB962C8B-B14F-4D97-AF65-F5344CB8AC3E}">
        <p14:creationId xmlns:p14="http://schemas.microsoft.com/office/powerpoint/2010/main" val="2610404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proof.</a:t>
            </a:r>
          </a:p>
          <a:p>
            <a:r>
              <a:rPr lang="en-US" dirty="0"/>
              <a:t>As in prior proofs, we start by modularizing HMAC into components. In our case, we split it into NMAC and a function we call HSKD, for “HMAC subkey derivation function”.</a:t>
            </a:r>
          </a:p>
          <a:p>
            <a:r>
              <a:rPr lang="en-US" dirty="0"/>
              <a:t>We then prove that the composition of NMAC and HSKD is a </a:t>
            </a:r>
            <a:r>
              <a:rPr lang="en-US" dirty="0" err="1"/>
              <a:t>vkl</a:t>
            </a:r>
            <a:r>
              <a:rPr lang="en-US" dirty="0"/>
              <a:t>-PRF given that a) NMAC is a PRF – this follows prior proofs for HMAC -- and b) HSKD is a </a:t>
            </a:r>
            <a:r>
              <a:rPr lang="en-US" dirty="0" err="1"/>
              <a:t>vsl</a:t>
            </a:r>
            <a:r>
              <a:rPr lang="en-US" dirty="0"/>
              <a:t>-PRG, which is a new definition that we introduce. It works just like normal PRG security, except that the adversary is allowed to specify the length of the seed of the generator.</a:t>
            </a:r>
          </a:p>
          <a:p>
            <a:r>
              <a:rPr lang="en-US" dirty="0"/>
              <a:t>Next, we go on to prove these two conditions.</a:t>
            </a:r>
          </a:p>
          <a:p>
            <a:r>
              <a:rPr lang="en-US" dirty="0"/>
              <a:t>Prior work has already shown that NMAC is a PRF. Our contribution here is to give a new proof which achieves good multi-user bounds. </a:t>
            </a:r>
          </a:p>
          <a:p>
            <a:r>
              <a:rPr lang="en-US" dirty="0"/>
              <a:t>Next, we prove that the subkey derivation function is a variable-seed length PRG. Since this is new, let’s look at it in more detail.</a:t>
            </a:r>
          </a:p>
        </p:txBody>
      </p:sp>
      <p:sp>
        <p:nvSpPr>
          <p:cNvPr id="4" name="Slide Number Placeholder 3"/>
          <p:cNvSpPr>
            <a:spLocks noGrp="1"/>
          </p:cNvSpPr>
          <p:nvPr>
            <p:ph type="sldNum" sz="quarter" idx="5"/>
          </p:nvPr>
        </p:nvSpPr>
        <p:spPr/>
        <p:txBody>
          <a:bodyPr/>
          <a:lstStyle/>
          <a:p>
            <a:fld id="{AF53D710-A297-4BE6-8DC6-784EC9C10FC0}" type="slidenum">
              <a:rPr lang="en-US" smtClean="0"/>
              <a:t>23</a:t>
            </a:fld>
            <a:endParaRPr lang="en-US"/>
          </a:p>
        </p:txBody>
      </p:sp>
    </p:spTree>
    <p:extLst>
      <p:ext uri="{BB962C8B-B14F-4D97-AF65-F5344CB8AC3E}">
        <p14:creationId xmlns:p14="http://schemas.microsoft.com/office/powerpoint/2010/main" val="707665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output of HSKD is defined as the concatenation of the inner layer output X</a:t>
            </a:r>
            <a:r>
              <a:rPr lang="en-US" baseline="-25000" dirty="0"/>
              <a:t>i</a:t>
            </a:r>
            <a:r>
              <a:rPr lang="en-US" baseline="0" dirty="0"/>
              <a:t> and the outer layer X</a:t>
            </a:r>
            <a:r>
              <a:rPr lang="en-US" baseline="-25000" dirty="0"/>
              <a:t>o</a:t>
            </a:r>
            <a:r>
              <a:rPr lang="en-US" baseline="0" dirty="0"/>
              <a:t>.</a:t>
            </a:r>
          </a:p>
          <a:p>
            <a:r>
              <a:rPr lang="en-US" baseline="0" dirty="0"/>
              <a:t>Recall that we are in the PRF setting, so X is </a:t>
            </a:r>
            <a:r>
              <a:rPr lang="en-US" baseline="0" dirty="0" err="1"/>
              <a:t>u.r</a:t>
            </a:r>
            <a:r>
              <a:rPr lang="en-US" baseline="0" dirty="0"/>
              <a:t>. The goal for </a:t>
            </a:r>
            <a:r>
              <a:rPr lang="en-US" baseline="0" dirty="0" err="1"/>
              <a:t>vsl</a:t>
            </a:r>
            <a:r>
              <a:rPr lang="en-US" baseline="0" dirty="0"/>
              <a:t>-PRG security is to show that the output is indistinguishable from a </a:t>
            </a:r>
            <a:r>
              <a:rPr lang="en-US" baseline="0" dirty="0" err="1"/>
              <a:t>u.r</a:t>
            </a:r>
            <a:r>
              <a:rPr lang="en-US" baseline="0" dirty="0"/>
              <a:t>. string of the same length.</a:t>
            </a:r>
          </a:p>
          <a:p>
            <a:r>
              <a:rPr lang="en-US" baseline="0" dirty="0"/>
              <a:t>To do this, we will reduce to the swap-PRF security of h under </a:t>
            </a:r>
            <a:r>
              <a:rPr lang="en-US" baseline="0" dirty="0" err="1"/>
              <a:t>rka</a:t>
            </a:r>
            <a:r>
              <a:rPr lang="en-US" baseline="0" dirty="0"/>
              <a:t>. Swap, because the secret key material is coming in from the top, which is the message input of h. </a:t>
            </a:r>
            <a:r>
              <a:rPr lang="en-US" baseline="0" dirty="0" err="1"/>
              <a:t>Rka</a:t>
            </a:r>
            <a:r>
              <a:rPr lang="en-US" baseline="0" dirty="0"/>
              <a:t> because the key is pad-or-hashed and then XORed with </a:t>
            </a:r>
            <a:r>
              <a:rPr lang="en-US" baseline="0" dirty="0" err="1"/>
              <a:t>ipad</a:t>
            </a:r>
            <a:r>
              <a:rPr lang="en-US" baseline="0" dirty="0"/>
              <a:t> or </a:t>
            </a:r>
            <a:r>
              <a:rPr lang="en-US" baseline="0" dirty="0" err="1"/>
              <a:t>opad</a:t>
            </a:r>
            <a:r>
              <a:rPr lang="en-US" baseline="0" dirty="0"/>
              <a:t>. Simplified, you can think of the proof as first applying a RKD function to replace the functions on X with two related keys, </a:t>
            </a:r>
            <a:r>
              <a:rPr lang="en-US" baseline="0" dirty="0" err="1"/>
              <a:t>K</a:t>
            </a:r>
            <a:r>
              <a:rPr lang="en-US" baseline="-25000" dirty="0" err="1"/>
              <a:t>ipad</a:t>
            </a:r>
            <a:r>
              <a:rPr lang="en-US" baseline="0" dirty="0"/>
              <a:t> and </a:t>
            </a:r>
            <a:r>
              <a:rPr lang="en-US" baseline="0" dirty="0" err="1"/>
              <a:t>K</a:t>
            </a:r>
            <a:r>
              <a:rPr lang="en-US" baseline="-25000" dirty="0" err="1"/>
              <a:t>opad</a:t>
            </a:r>
            <a:r>
              <a:rPr lang="en-US" baseline="-25000" dirty="0"/>
              <a:t>.</a:t>
            </a:r>
            <a:r>
              <a:rPr lang="en-US" baseline="0" dirty="0"/>
              <a:t> Then, assuming that h is a swap-PRF in this setting, the outputs will be indistinguishable from random, and so we have arrived at the goal.</a:t>
            </a:r>
          </a:p>
          <a:p>
            <a:r>
              <a:rPr lang="en-US" baseline="0" dirty="0"/>
              <a:t>Is this a reasonable assumption on h? Inside, h is a DM construction, so there is a block cipher turned around on its side. Surprisingly, being in the swap setting actually helps us here, because the key is now coming in to the usual key input of the BC. So we can directly reduce the </a:t>
            </a:r>
            <a:r>
              <a:rPr lang="en-US" baseline="0" dirty="0" err="1"/>
              <a:t>rka</a:t>
            </a:r>
            <a:r>
              <a:rPr lang="en-US" baseline="0" dirty="0"/>
              <a:t>-swap-PRF security of h to the PRP security of E under </a:t>
            </a:r>
            <a:r>
              <a:rPr lang="en-US" baseline="0" dirty="0" err="1"/>
              <a:t>rka</a:t>
            </a:r>
            <a:r>
              <a:rPr lang="en-US" baseline="0" dirty="0"/>
              <a:t>. We validate this assumption in the ICM.</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24</a:t>
            </a:fld>
            <a:endParaRPr lang="en-US"/>
          </a:p>
        </p:txBody>
      </p:sp>
    </p:spTree>
    <p:extLst>
      <p:ext uri="{BB962C8B-B14F-4D97-AF65-F5344CB8AC3E}">
        <p14:creationId xmlns:p14="http://schemas.microsoft.com/office/powerpoint/2010/main" val="3594639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swap-PRF setting, we already know from the attack we saw earlier that we cannot get security for all input sets because of collisions due to </a:t>
            </a:r>
            <a:r>
              <a:rPr lang="en-US" dirty="0" err="1"/>
              <a:t>PoH</a:t>
            </a:r>
            <a:r>
              <a:rPr lang="en-US" dirty="0"/>
              <a:t>.</a:t>
            </a:r>
          </a:p>
          <a:p>
            <a:r>
              <a:rPr lang="en-US" dirty="0"/>
              <a:t>In our paper, we characterize the input spaces for which we can get swap-PRF security. We call these input sets “feasible”.</a:t>
            </a:r>
          </a:p>
          <a:p>
            <a:r>
              <a:rPr lang="en-US" dirty="0"/>
              <a:t>There are two classes. The first is the class of fixed length strings shorter than block length. The second is the class of all strings longer than block length.</a:t>
            </a:r>
          </a:p>
          <a:p>
            <a:r>
              <a:rPr lang="en-US" dirty="0"/>
              <a:t>We give proofs and attacks to show that HMAC is a </a:t>
            </a:r>
            <a:r>
              <a:rPr lang="en-US" dirty="0" err="1"/>
              <a:t>vkl</a:t>
            </a:r>
            <a:r>
              <a:rPr lang="en-US" dirty="0"/>
              <a:t> swap-PRF if and only if the inputs are restricted to one of the two classes.</a:t>
            </a:r>
          </a:p>
          <a:p>
            <a:r>
              <a:rPr lang="en-US" dirty="0"/>
              <a:t>Luckily for the proofs that assume the dual-PRF security of HMAC, protocols in practice have inputs which are in the first of these classes. So the feasible sets cover the practical usage of HMAC, meaning that when we need it, we do have swap-PRF security.</a:t>
            </a:r>
          </a:p>
          <a:p>
            <a:r>
              <a:rPr lang="en-US" dirty="0"/>
              <a:t>The assumptions that we need to prove this are again that h is a PRF, as well as a swap-PRF under </a:t>
            </a:r>
            <a:r>
              <a:rPr lang="en-US" dirty="0" err="1"/>
              <a:t>rka</a:t>
            </a:r>
            <a:r>
              <a:rPr lang="en-US" dirty="0"/>
              <a:t>. Additionally, we need that h is CR and that message inputs are in the feasible sets, to avoid attacks from collisions.</a:t>
            </a:r>
          </a:p>
        </p:txBody>
      </p:sp>
      <p:sp>
        <p:nvSpPr>
          <p:cNvPr id="4" name="Slide Number Placeholder 3"/>
          <p:cNvSpPr>
            <a:spLocks noGrp="1"/>
          </p:cNvSpPr>
          <p:nvPr>
            <p:ph type="sldNum" sz="quarter" idx="5"/>
          </p:nvPr>
        </p:nvSpPr>
        <p:spPr/>
        <p:txBody>
          <a:bodyPr/>
          <a:lstStyle/>
          <a:p>
            <a:fld id="{AF53D710-A297-4BE6-8DC6-784EC9C10FC0}" type="slidenum">
              <a:rPr lang="en-US" smtClean="0"/>
              <a:t>25</a:t>
            </a:fld>
            <a:endParaRPr lang="en-US"/>
          </a:p>
        </p:txBody>
      </p:sp>
    </p:spTree>
    <p:extLst>
      <p:ext uri="{BB962C8B-B14F-4D97-AF65-F5344CB8AC3E}">
        <p14:creationId xmlns:p14="http://schemas.microsoft.com/office/powerpoint/2010/main" val="2528899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proof.</a:t>
            </a:r>
          </a:p>
          <a:p>
            <a:r>
              <a:rPr lang="en-US" dirty="0"/>
              <a:t>Again, we start by modularizing HMAC into components. In this case, into swap-NMAC and HSKD</a:t>
            </a:r>
            <a:r>
              <a:rPr lang="en-US" baseline="-25000" dirty="0"/>
              <a:t>S</a:t>
            </a:r>
            <a:r>
              <a:rPr lang="en-US" baseline="0" dirty="0"/>
              <a:t>, restricted to inputs in set S.</a:t>
            </a:r>
            <a:endParaRPr lang="en-US" dirty="0"/>
          </a:p>
          <a:p>
            <a:r>
              <a:rPr lang="en-US" dirty="0"/>
              <a:t>We then prove that the composition of swap-NMAC and HSKD is a </a:t>
            </a:r>
            <a:r>
              <a:rPr lang="en-US" dirty="0" err="1"/>
              <a:t>vkl</a:t>
            </a:r>
            <a:r>
              <a:rPr lang="en-US" dirty="0"/>
              <a:t>-PRF given that a) swap-NMAC is a b) HSKD</a:t>
            </a:r>
            <a:r>
              <a:rPr lang="en-US" baseline="-25000" dirty="0"/>
              <a:t>S</a:t>
            </a:r>
            <a:r>
              <a:rPr lang="en-US" dirty="0"/>
              <a:t> is CR. As previous, we then prove these two conditions.</a:t>
            </a:r>
          </a:p>
          <a:p>
            <a:r>
              <a:rPr lang="en-US" dirty="0"/>
              <a:t>This time, since we already talked about why HSKD needs to be collision resistant, I’ll focus on the </a:t>
            </a:r>
            <a:r>
              <a:rPr lang="en-US" dirty="0" err="1"/>
              <a:t>vkl</a:t>
            </a:r>
            <a:r>
              <a:rPr lang="en-US" dirty="0"/>
              <a:t>-PRF security of NMAC.</a:t>
            </a:r>
          </a:p>
        </p:txBody>
      </p:sp>
      <p:sp>
        <p:nvSpPr>
          <p:cNvPr id="4" name="Slide Number Placeholder 3"/>
          <p:cNvSpPr>
            <a:spLocks noGrp="1"/>
          </p:cNvSpPr>
          <p:nvPr>
            <p:ph type="sldNum" sz="quarter" idx="5"/>
          </p:nvPr>
        </p:nvSpPr>
        <p:spPr/>
        <p:txBody>
          <a:bodyPr/>
          <a:lstStyle/>
          <a:p>
            <a:fld id="{AF53D710-A297-4BE6-8DC6-784EC9C10FC0}" type="slidenum">
              <a:rPr lang="en-US" smtClean="0"/>
              <a:t>26</a:t>
            </a:fld>
            <a:endParaRPr lang="en-US"/>
          </a:p>
        </p:txBody>
      </p:sp>
    </p:spTree>
    <p:extLst>
      <p:ext uri="{BB962C8B-B14F-4D97-AF65-F5344CB8AC3E}">
        <p14:creationId xmlns:p14="http://schemas.microsoft.com/office/powerpoint/2010/main" val="1401550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since we are in the swap setting, Y is the secret key. In order to show that swap-NMAC is a </a:t>
            </a:r>
            <a:r>
              <a:rPr lang="en-US" dirty="0" err="1"/>
              <a:t>vkl</a:t>
            </a:r>
            <a:r>
              <a:rPr lang="en-US" dirty="0"/>
              <a:t>-PRF, we need to show that the output is indistinguishable from random when X</a:t>
            </a:r>
            <a:r>
              <a:rPr lang="en-US" baseline="-25000" dirty="0"/>
              <a:t>i</a:t>
            </a:r>
            <a:r>
              <a:rPr lang="en-US" baseline="0" dirty="0"/>
              <a:t> and X</a:t>
            </a:r>
            <a:r>
              <a:rPr lang="en-US" baseline="-25000" dirty="0"/>
              <a:t>o </a:t>
            </a:r>
            <a:r>
              <a:rPr lang="en-US" baseline="0" dirty="0"/>
              <a:t>are controlled by the adversary. To do this, we apply </a:t>
            </a:r>
            <a:r>
              <a:rPr lang="en-US" baseline="0" dirty="0" err="1"/>
              <a:t>rka</a:t>
            </a:r>
            <a:r>
              <a:rPr lang="en-US" baseline="0" dirty="0"/>
              <a:t>-swap-PRF security of h at its first invocation. Again, swap because the key material comes in from the top, and this time RKA takes care of the padding that is potentially applied to Y. With this assumption, we can replace the output by random, which means that we now have a uniformly random input into the key input of the second invocation. So we can apply PRF security throughout the cascade. Then, assuming again that h is a swap-PRF under RKA, where RKA takes care of the padding, we arrive at our goal.</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27</a:t>
            </a:fld>
            <a:endParaRPr lang="en-US"/>
          </a:p>
        </p:txBody>
      </p:sp>
    </p:spTree>
    <p:extLst>
      <p:ext uri="{BB962C8B-B14F-4D97-AF65-F5344CB8AC3E}">
        <p14:creationId xmlns:p14="http://schemas.microsoft.com/office/powerpoint/2010/main" val="3820892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finally give an answer to our original question “Is HMAC a dual-PRF?”</a:t>
            </a:r>
          </a:p>
          <a:p>
            <a:r>
              <a:rPr lang="en-US" dirty="0"/>
              <a:t>The long answer is: it’s complicated.</a:t>
            </a:r>
          </a:p>
          <a:p>
            <a:r>
              <a:rPr lang="en-US" dirty="0"/>
              <a:t>But for practical matters, HMAC is a dual PRF. </a:t>
            </a:r>
          </a:p>
        </p:txBody>
      </p:sp>
      <p:sp>
        <p:nvSpPr>
          <p:cNvPr id="4" name="Slide Number Placeholder 3"/>
          <p:cNvSpPr>
            <a:spLocks noGrp="1"/>
          </p:cNvSpPr>
          <p:nvPr>
            <p:ph type="sldNum" sz="quarter" idx="5"/>
          </p:nvPr>
        </p:nvSpPr>
        <p:spPr/>
        <p:txBody>
          <a:bodyPr/>
          <a:lstStyle/>
          <a:p>
            <a:fld id="{AF53D710-A297-4BE6-8DC6-784EC9C10FC0}" type="slidenum">
              <a:rPr lang="en-US" smtClean="0"/>
              <a:t>28</a:t>
            </a:fld>
            <a:endParaRPr lang="en-US"/>
          </a:p>
        </p:txBody>
      </p:sp>
    </p:spTree>
    <p:extLst>
      <p:ext uri="{BB962C8B-B14F-4D97-AF65-F5344CB8AC3E}">
        <p14:creationId xmlns:p14="http://schemas.microsoft.com/office/powerpoint/2010/main" val="168904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long as you accept the terms and conditions, which are that “PRF” now means </a:t>
            </a:r>
            <a:r>
              <a:rPr lang="en-US" dirty="0" err="1"/>
              <a:t>vkl</a:t>
            </a:r>
            <a:r>
              <a:rPr lang="en-US" dirty="0"/>
              <a:t>-PRF and that the inputs must be restricted to the feasible sets.</a:t>
            </a:r>
          </a:p>
        </p:txBody>
      </p:sp>
      <p:sp>
        <p:nvSpPr>
          <p:cNvPr id="4" name="Slide Number Placeholder 3"/>
          <p:cNvSpPr>
            <a:spLocks noGrp="1"/>
          </p:cNvSpPr>
          <p:nvPr>
            <p:ph type="sldNum" sz="quarter" idx="5"/>
          </p:nvPr>
        </p:nvSpPr>
        <p:spPr/>
        <p:txBody>
          <a:bodyPr/>
          <a:lstStyle/>
          <a:p>
            <a:fld id="{AF53D710-A297-4BE6-8DC6-784EC9C10FC0}" type="slidenum">
              <a:rPr lang="en-US" smtClean="0"/>
              <a:t>29</a:t>
            </a:fld>
            <a:endParaRPr lang="en-US"/>
          </a:p>
        </p:txBody>
      </p:sp>
    </p:spTree>
    <p:extLst>
      <p:ext uri="{BB962C8B-B14F-4D97-AF65-F5344CB8AC3E}">
        <p14:creationId xmlns:p14="http://schemas.microsoft.com/office/powerpoint/2010/main" val="206129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HMAC in action. As an example, we will use a high-level overview of the TLS 1.3 key schedule (in PSK mode).</a:t>
            </a:r>
          </a:p>
          <a:p>
            <a:r>
              <a:rPr lang="en-US" dirty="0"/>
              <a:t>But first, what is HMAC? Mathematically, it is a function which takes as input two strings of arbitrary length, usually referred to as key and message, to produce a fixed-length string as output. Btw, notice that the key length is variable. Many of you may assume that HMAC has fixed length keys, but actually, the standard allows keys of any length.</a:t>
            </a:r>
          </a:p>
          <a:p>
            <a:r>
              <a:rPr lang="en-US" dirty="0"/>
              <a:t>In this example, I will use this figure to illustrate HMAC, with the first input (the key in the standard usage) coming in from the left and the second input (usually the message) from the top. I will use these colors for the various keys and secrets in the key schedule.</a:t>
            </a:r>
          </a:p>
          <a:p>
            <a:r>
              <a:rPr lang="en-US" dirty="0"/>
              <a:t>In a late stage of the TLS key schedule, HMAC is being used in </a:t>
            </a:r>
            <a:r>
              <a:rPr lang="en-US" dirty="0" err="1"/>
              <a:t>HKDF.Expand</a:t>
            </a:r>
            <a:r>
              <a:rPr lang="en-US" dirty="0"/>
              <a:t> to derive multiple session keys, in blue, from some previously derived master secret, in red.</a:t>
            </a:r>
          </a:p>
          <a:p>
            <a:r>
              <a:rPr lang="en-US" dirty="0"/>
              <a:t>Here, HMAC is assumed to be a </a:t>
            </a:r>
            <a:r>
              <a:rPr lang="en-US" i="1" dirty="0"/>
              <a:t>PRF</a:t>
            </a:r>
            <a:r>
              <a:rPr lang="en-US" dirty="0"/>
              <a:t>. (Meaning keyed as usually with the first input.)</a:t>
            </a:r>
          </a:p>
          <a:p>
            <a:r>
              <a:rPr lang="en-US" dirty="0"/>
              <a:t>Before this, HMAC is used on input secrets. As you can see, the secret is now coming in from the top! It might look strange with the inputs in the “wrong places”, but this comes from the fact that the input can be DHE, in which case HMAC is used as an </a:t>
            </a:r>
            <a:r>
              <a:rPr lang="en-US" i="1" dirty="0"/>
              <a:t>extractor</a:t>
            </a:r>
            <a:r>
              <a:rPr lang="en-US" dirty="0"/>
              <a:t>.</a:t>
            </a:r>
          </a:p>
          <a:p>
            <a:r>
              <a:rPr lang="en-US" dirty="0"/>
              <a:t>But in some settings, this is actually a uniform key. For example, in PSK mode the first input secret is a PSK, and in KEM-TLS the second one is a key produced by a KEM encapsulation.</a:t>
            </a:r>
          </a:p>
          <a:p>
            <a:r>
              <a:rPr lang="en-US" dirty="0"/>
              <a:t>In these settings, HMAC is being used with swapped inputs, i.e. it is assumed to be a </a:t>
            </a:r>
            <a:r>
              <a:rPr lang="en-US" i="1" dirty="0"/>
              <a:t>“swap-PRF”.</a:t>
            </a:r>
          </a:p>
          <a:p>
            <a:r>
              <a:rPr lang="en-US" i="0" dirty="0"/>
              <a:t>If that assumption holds, the output is uniformly random (enter red key), so HMAC can again be used as a PRF in the second case.</a:t>
            </a:r>
            <a:br>
              <a:rPr lang="en-US" i="0" dirty="0"/>
            </a:br>
            <a:endParaRPr lang="en-US" i="0" dirty="0"/>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3</a:t>
            </a:fld>
            <a:endParaRPr lang="en-US"/>
          </a:p>
        </p:txBody>
      </p:sp>
    </p:spTree>
    <p:extLst>
      <p:ext uri="{BB962C8B-B14F-4D97-AF65-F5344CB8AC3E}">
        <p14:creationId xmlns:p14="http://schemas.microsoft.com/office/powerpoint/2010/main" val="155679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combination of PRF and swap-PRF security is what we refer to as “dual-PRF” security. That is, dual PRF security means that HMAC is assumed to be secure when keyed both regularly with the first input, as well as in the swapped setting when keyed through the message input.</a:t>
            </a:r>
          </a:p>
          <a:p>
            <a:br>
              <a:rPr lang="en-US" i="0" dirty="0"/>
            </a:br>
            <a:endParaRPr lang="en-US" i="0" dirty="0"/>
          </a:p>
          <a:p>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4</a:t>
            </a:fld>
            <a:endParaRPr lang="en-US"/>
          </a:p>
        </p:txBody>
      </p:sp>
    </p:spTree>
    <p:extLst>
      <p:ext uri="{BB962C8B-B14F-4D97-AF65-F5344CB8AC3E}">
        <p14:creationId xmlns:p14="http://schemas.microsoft.com/office/powerpoint/2010/main" val="222600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This assumption, that HMAC is dual- or swap-PRF, shows up in the analysis of a myriad of protocols, including…</a:t>
            </a:r>
          </a:p>
          <a:p>
            <a:r>
              <a:rPr lang="en-US" i="0" dirty="0"/>
              <a:t>TLS 1.3 in PSK mode, where it’s used to show key exchange security of the handshake protocol.</a:t>
            </a:r>
          </a:p>
          <a:p>
            <a:r>
              <a:rPr lang="en-US" i="0" dirty="0"/>
              <a:t>Further examples are …</a:t>
            </a:r>
          </a:p>
          <a:p>
            <a:endParaRPr lang="en-US" i="0" dirty="0"/>
          </a:p>
          <a:p>
            <a:r>
              <a:rPr lang="en-US" i="0" dirty="0"/>
              <a:t>Note: </a:t>
            </a:r>
            <a:r>
              <a:rPr lang="en-US" i="0" dirty="0" err="1"/>
              <a:t>HKDF.Extract</a:t>
            </a:r>
            <a:r>
              <a:rPr lang="en-US" i="0" dirty="0"/>
              <a:t> is just HMAC with swapped inputs</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5</a:t>
            </a:fld>
            <a:endParaRPr lang="en-US"/>
          </a:p>
        </p:txBody>
      </p:sp>
    </p:spTree>
    <p:extLst>
      <p:ext uri="{BB962C8B-B14F-4D97-AF65-F5344CB8AC3E}">
        <p14:creationId xmlns:p14="http://schemas.microsoft.com/office/powerpoint/2010/main" val="201092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it’s clearly interesting to know if HMAC is a dual-PRF.</a:t>
            </a:r>
            <a:br>
              <a:rPr lang="en-US" dirty="0"/>
            </a:br>
            <a:r>
              <a:rPr lang="en-US" dirty="0"/>
              <a:t>The starting point for this work was the observation that surprisingly, this has not been shown.</a:t>
            </a:r>
          </a:p>
          <a:p>
            <a:r>
              <a:rPr lang="en-US" dirty="0"/>
              <a:t>To answer this question, we need to have a look inside HMAC.</a:t>
            </a:r>
          </a:p>
        </p:txBody>
      </p:sp>
      <p:sp>
        <p:nvSpPr>
          <p:cNvPr id="4" name="Slide Number Placeholder 3"/>
          <p:cNvSpPr>
            <a:spLocks noGrp="1"/>
          </p:cNvSpPr>
          <p:nvPr>
            <p:ph type="sldNum" sz="quarter" idx="5"/>
          </p:nvPr>
        </p:nvSpPr>
        <p:spPr/>
        <p:txBody>
          <a:bodyPr/>
          <a:lstStyle/>
          <a:p>
            <a:fld id="{AF53D710-A297-4BE6-8DC6-784EC9C10FC0}" type="slidenum">
              <a:rPr lang="en-US" smtClean="0"/>
              <a:t>6</a:t>
            </a:fld>
            <a:endParaRPr lang="en-US"/>
          </a:p>
        </p:txBody>
      </p:sp>
    </p:spTree>
    <p:extLst>
      <p:ext uri="{BB962C8B-B14F-4D97-AF65-F5344CB8AC3E}">
        <p14:creationId xmlns:p14="http://schemas.microsoft.com/office/powerpoint/2010/main" val="382555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recognize HMAC written as this.</a:t>
            </a:r>
          </a:p>
          <a:p>
            <a:r>
              <a:rPr lang="en-US" dirty="0"/>
              <a:t>Here H is a hash function. Usually a MD construction such as SHA-2.</a:t>
            </a:r>
            <a:br>
              <a:rPr lang="en-US" dirty="0"/>
            </a:br>
            <a:r>
              <a:rPr lang="en-US" dirty="0" err="1"/>
              <a:t>Ipad</a:t>
            </a:r>
            <a:r>
              <a:rPr lang="en-US" dirty="0"/>
              <a:t> and </a:t>
            </a:r>
            <a:r>
              <a:rPr lang="en-US" dirty="0" err="1"/>
              <a:t>opad</a:t>
            </a:r>
            <a:r>
              <a:rPr lang="en-US" dirty="0"/>
              <a:t> are fixed b-bit constants, where b is the block length of the compression function underlying the hash function.</a:t>
            </a:r>
          </a:p>
          <a:p>
            <a:pPr>
              <a:lnSpc>
                <a:spcPct val="150000"/>
              </a:lnSpc>
            </a:pPr>
            <a:r>
              <a:rPr lang="en-US" sz="1200" dirty="0"/>
              <a:t>Holds when K is exactly one block, that is, b bits long. But recall that HMAC allows keys of any length!</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7</a:t>
            </a:fld>
            <a:endParaRPr lang="en-US"/>
          </a:p>
        </p:txBody>
      </p:sp>
    </p:spTree>
    <p:extLst>
      <p:ext uri="{BB962C8B-B14F-4D97-AF65-F5344CB8AC3E}">
        <p14:creationId xmlns:p14="http://schemas.microsoft.com/office/powerpoint/2010/main" val="66942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now, let’s assume that the key is block length. We call this </a:t>
            </a:r>
            <a:r>
              <a:rPr lang="en-US" dirty="0" err="1"/>
              <a:t>HMAC</a:t>
            </a:r>
            <a:r>
              <a:rPr lang="en-US" baseline="-25000" dirty="0" err="1"/>
              <a:t>b</a:t>
            </a:r>
            <a:r>
              <a:rPr lang="en-US" baseline="0" dirty="0"/>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have a look inside </a:t>
            </a:r>
            <a:r>
              <a:rPr lang="en-US" dirty="0" err="1"/>
              <a:t>HMAC</a:t>
            </a:r>
            <a:r>
              <a:rPr lang="en-US" baseline="-25000" dirty="0" err="1"/>
              <a:t>b</a:t>
            </a:r>
            <a:r>
              <a:rPr lang="en-US" baseline="0" dirty="0"/>
              <a:t>,</a:t>
            </a:r>
            <a:r>
              <a:rPr lang="en-US" dirty="0"/>
              <a:t> starting with the inner application of H. </a:t>
            </a:r>
          </a:p>
        </p:txBody>
      </p:sp>
      <p:sp>
        <p:nvSpPr>
          <p:cNvPr id="4" name="Slide Number Placeholder 3"/>
          <p:cNvSpPr>
            <a:spLocks noGrp="1"/>
          </p:cNvSpPr>
          <p:nvPr>
            <p:ph type="sldNum" sz="quarter" idx="5"/>
          </p:nvPr>
        </p:nvSpPr>
        <p:spPr/>
        <p:txBody>
          <a:bodyPr/>
          <a:lstStyle/>
          <a:p>
            <a:fld id="{AF53D710-A297-4BE6-8DC6-784EC9C10FC0}" type="slidenum">
              <a:rPr lang="en-US" smtClean="0"/>
              <a:t>8</a:t>
            </a:fld>
            <a:endParaRPr lang="en-US"/>
          </a:p>
        </p:txBody>
      </p:sp>
    </p:spTree>
    <p:extLst>
      <p:ext uri="{BB962C8B-B14F-4D97-AF65-F5344CB8AC3E}">
        <p14:creationId xmlns:p14="http://schemas.microsoft.com/office/powerpoint/2010/main" val="17212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t>
            </a:r>
            <a:r>
              <a:rPr lang="en-US" dirty="0" err="1"/>
              <a:t>K</a:t>
            </a:r>
            <a:r>
              <a:rPr lang="en-US" baseline="-25000" dirty="0" err="1"/>
              <a:t>b</a:t>
            </a:r>
            <a:r>
              <a:rPr lang="en-US" baseline="0" dirty="0"/>
              <a:t> is XORed with </a:t>
            </a:r>
            <a:r>
              <a:rPr lang="en-US" baseline="0" dirty="0" err="1"/>
              <a:t>ipad</a:t>
            </a:r>
            <a:r>
              <a:rPr lang="en-US" baseline="0" dirty="0"/>
              <a:t> and fed into the compression function h, which in SHA-2 is built with the Davies-Meyer construction, together with the IV, which is c-bit initial vector.</a:t>
            </a:r>
          </a:p>
          <a:p>
            <a:r>
              <a:rPr lang="en-US" baseline="0" dirty="0"/>
              <a:t>Then, following the MD transform, the message with some added padding and </a:t>
            </a:r>
            <a:r>
              <a:rPr lang="en-US" baseline="0"/>
              <a:t>length encoding </a:t>
            </a:r>
            <a:r>
              <a:rPr lang="en-US" baseline="0" dirty="0"/>
              <a:t>is split into blocks and fed into a cascade of </a:t>
            </a:r>
            <a:r>
              <a:rPr lang="en-US" baseline="0"/>
              <a:t>h calls.</a:t>
            </a:r>
            <a:endParaRPr lang="en-US" dirty="0"/>
          </a:p>
        </p:txBody>
      </p:sp>
      <p:sp>
        <p:nvSpPr>
          <p:cNvPr id="4" name="Slide Number Placeholder 3"/>
          <p:cNvSpPr>
            <a:spLocks noGrp="1"/>
          </p:cNvSpPr>
          <p:nvPr>
            <p:ph type="sldNum" sz="quarter" idx="5"/>
          </p:nvPr>
        </p:nvSpPr>
        <p:spPr/>
        <p:txBody>
          <a:bodyPr/>
          <a:lstStyle/>
          <a:p>
            <a:fld id="{AF53D710-A297-4BE6-8DC6-784EC9C10FC0}" type="slidenum">
              <a:rPr lang="en-US" smtClean="0"/>
              <a:t>9</a:t>
            </a:fld>
            <a:endParaRPr lang="en-US"/>
          </a:p>
        </p:txBody>
      </p:sp>
    </p:spTree>
    <p:extLst>
      <p:ext uri="{BB962C8B-B14F-4D97-AF65-F5344CB8AC3E}">
        <p14:creationId xmlns:p14="http://schemas.microsoft.com/office/powerpoint/2010/main" val="253942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0061" y="984027"/>
            <a:ext cx="8640366" cy="2256061"/>
          </a:xfrm>
        </p:spPr>
        <p:txBody>
          <a:bodyPr anchor="b"/>
          <a:lstStyle>
            <a:lvl1pPr algn="ctr">
              <a:defRPr sz="4000"/>
            </a:lvl1pPr>
          </a:lstStyle>
          <a:p>
            <a:r>
              <a:rPr lang="en-US" dirty="0"/>
              <a:t>Click to edit Master title style</a:t>
            </a:r>
          </a:p>
        </p:txBody>
      </p:sp>
      <p:sp>
        <p:nvSpPr>
          <p:cNvPr id="3" name="Subtitle 2"/>
          <p:cNvSpPr>
            <a:spLocks noGrp="1"/>
          </p:cNvSpPr>
          <p:nvPr>
            <p:ph type="subTitle" idx="1"/>
          </p:nvPr>
        </p:nvSpPr>
        <p:spPr>
          <a:xfrm>
            <a:off x="1440061" y="3240088"/>
            <a:ext cx="8640366" cy="1564542"/>
          </a:xfrm>
        </p:spPr>
        <p:txBody>
          <a:bodyPr/>
          <a:lstStyle>
            <a:lvl1pPr marL="0" indent="0" algn="ctr">
              <a:buNone/>
              <a:defRPr sz="2268"/>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en-US" dirty="0"/>
              <a:t>Click to edit Master subtitle style</a:t>
            </a:r>
          </a:p>
        </p:txBody>
      </p:sp>
    </p:spTree>
    <p:extLst>
      <p:ext uri="{BB962C8B-B14F-4D97-AF65-F5344CB8AC3E}">
        <p14:creationId xmlns:p14="http://schemas.microsoft.com/office/powerpoint/2010/main" val="2804821707"/>
      </p:ext>
    </p:extLst>
  </p:cSld>
  <p:clrMapOvr>
    <a:masterClrMapping/>
  </p:clrMapOvr>
  <p:extLst>
    <p:ext uri="{DCECCB84-F9BA-43D5-87BE-67443E8EF086}">
      <p15:sldGuideLst xmlns:p15="http://schemas.microsoft.com/office/powerpoint/2012/main">
        <p15:guide id="1" orient="horz" pos="2041">
          <p15:clr>
            <a:srgbClr val="FBAE40"/>
          </p15:clr>
        </p15:guide>
        <p15:guide id="4" orient="horz" pos="3969">
          <p15:clr>
            <a:srgbClr val="FBAE40"/>
          </p15:clr>
        </p15:guide>
        <p15:guide id="5" orient="horz" pos="38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FF23-4BFE-FAC1-421B-03E09C6B209D}"/>
              </a:ext>
            </a:extLst>
          </p:cNvPr>
          <p:cNvSpPr>
            <a:spLocks noGrp="1"/>
          </p:cNvSpPr>
          <p:nvPr>
            <p:ph type="title"/>
          </p:nvPr>
        </p:nvSpPr>
        <p:spPr/>
        <p:txBody>
          <a:bodyPr/>
          <a:lstStyle/>
          <a:p>
            <a:r>
              <a:rPr lang="en-US" dirty="0"/>
              <a:t>Click to edit Master title style</a:t>
            </a:r>
          </a:p>
        </p:txBody>
      </p:sp>
      <p:sp>
        <p:nvSpPr>
          <p:cNvPr id="9" name="Date Placeholder 8">
            <a:extLst>
              <a:ext uri="{FF2B5EF4-FFF2-40B4-BE49-F238E27FC236}">
                <a16:creationId xmlns:a16="http://schemas.microsoft.com/office/drawing/2014/main" id="{8DEC4DE8-A824-1FDC-60C5-C9317A209EA0}"/>
              </a:ext>
            </a:extLst>
          </p:cNvPr>
          <p:cNvSpPr>
            <a:spLocks noGrp="1"/>
          </p:cNvSpPr>
          <p:nvPr>
            <p:ph type="dt" sz="half" idx="10"/>
          </p:nvPr>
        </p:nvSpPr>
        <p:spPr>
          <a:xfrm>
            <a:off x="360362" y="6120788"/>
            <a:ext cx="2138037" cy="180000"/>
          </a:xfrm>
        </p:spPr>
        <p:txBody>
          <a:bodyPr/>
          <a:lstStyle/>
          <a:p>
            <a:r>
              <a:rPr lang="en-US" dirty="0"/>
              <a:t>August 24</a:t>
            </a:r>
            <a:r>
              <a:rPr lang="LID4096" dirty="0"/>
              <a:t>, 202</a:t>
            </a:r>
            <a:r>
              <a:rPr lang="en-US" dirty="0"/>
              <a:t>3.     Matilda Backendal </a:t>
            </a:r>
          </a:p>
        </p:txBody>
      </p:sp>
      <p:sp>
        <p:nvSpPr>
          <p:cNvPr id="11" name="Slide Number Placeholder 10">
            <a:extLst>
              <a:ext uri="{FF2B5EF4-FFF2-40B4-BE49-F238E27FC236}">
                <a16:creationId xmlns:a16="http://schemas.microsoft.com/office/drawing/2014/main" id="{0AAAA6F8-AACF-5A89-4E2B-096C830FCE14}"/>
              </a:ext>
            </a:extLst>
          </p:cNvPr>
          <p:cNvSpPr>
            <a:spLocks noGrp="1"/>
          </p:cNvSpPr>
          <p:nvPr>
            <p:ph type="sldNum" sz="quarter" idx="12"/>
          </p:nvPr>
        </p:nvSpPr>
        <p:spPr/>
        <p:txBody>
          <a:bodyPr/>
          <a:lstStyle/>
          <a:p>
            <a:fld id="{E88E0139-626D-A346-B691-BDD0C5A55F29}" type="slidenum">
              <a:rPr lang="en-US" smtClean="0"/>
              <a:pPr/>
              <a:t>‹#›</a:t>
            </a:fld>
            <a:endParaRPr lang="en-US" dirty="0"/>
          </a:p>
        </p:txBody>
      </p:sp>
      <p:sp>
        <p:nvSpPr>
          <p:cNvPr id="12" name="TextBox 11">
            <a:extLst>
              <a:ext uri="{FF2B5EF4-FFF2-40B4-BE49-F238E27FC236}">
                <a16:creationId xmlns:a16="http://schemas.microsoft.com/office/drawing/2014/main" id="{B4493121-8687-9470-D9AF-78FFE5E421C6}"/>
              </a:ext>
            </a:extLst>
          </p:cNvPr>
          <p:cNvSpPr txBox="1"/>
          <p:nvPr userDrawn="1"/>
        </p:nvSpPr>
        <p:spPr>
          <a:xfrm>
            <a:off x="3599450" y="6119812"/>
            <a:ext cx="4320000" cy="180000"/>
          </a:xfrm>
          <a:prstGeom prst="rect">
            <a:avLst/>
          </a:prstGeom>
          <a:noFill/>
        </p:spPr>
        <p:txBody>
          <a:bodyPr wrap="none" lIns="0" tIns="0" rIns="0" bIns="0" rtlCol="0" anchor="ctr" anchorCtr="1">
            <a:noAutofit/>
          </a:bodyPr>
          <a:lstStyle/>
          <a:p>
            <a:r>
              <a:rPr lang="en-US" sz="1000" dirty="0">
                <a:solidFill>
                  <a:schemeClr val="tx2"/>
                </a:solidFill>
                <a:latin typeface="DIN Next LT Pro Light" panose="020B0303020203050203" pitchFamily="34" charset="0"/>
              </a:rPr>
              <a:t>When Messages Are Keys: Is HMAC a Dual-PRF?</a:t>
            </a:r>
          </a:p>
        </p:txBody>
      </p:sp>
    </p:spTree>
    <p:extLst>
      <p:ext uri="{BB962C8B-B14F-4D97-AF65-F5344CB8AC3E}">
        <p14:creationId xmlns:p14="http://schemas.microsoft.com/office/powerpoint/2010/main" val="1425105203"/>
      </p:ext>
    </p:extLst>
  </p:cSld>
  <p:clrMapOvr>
    <a:masterClrMapping/>
  </p:clrMapOvr>
  <p:extLst>
    <p:ext uri="{DCECCB84-F9BA-43D5-87BE-67443E8EF086}">
      <p15:sldGuideLst xmlns:p15="http://schemas.microsoft.com/office/powerpoint/2012/main">
        <p15:guide id="1" orient="horz" pos="22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TH DIN Templat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0F82E38-7E4D-0734-193F-3C1527A76AE1}"/>
              </a:ext>
            </a:extLst>
          </p:cNvPr>
          <p:cNvSpPr>
            <a:spLocks noGrp="1"/>
          </p:cNvSpPr>
          <p:nvPr>
            <p:ph type="sldNum" sz="quarter" idx="4"/>
          </p:nvPr>
        </p:nvSpPr>
        <p:spPr>
          <a:xfrm>
            <a:off x="9360125" y="6119813"/>
            <a:ext cx="1800000" cy="180000"/>
          </a:xfrm>
          <a:prstGeom prst="rect">
            <a:avLst/>
          </a:prstGeom>
        </p:spPr>
        <p:txBody>
          <a:bodyPr lIns="0" tIns="0" rIns="0" bIns="0" anchor="ctr"/>
          <a:lstStyle>
            <a:lvl1pPr algn="r">
              <a:defRPr sz="1000">
                <a:solidFill>
                  <a:schemeClr val="tx2"/>
                </a:solidFill>
                <a:latin typeface="DIN Next LT Pro Light" panose="020B0303020203050203" pitchFamily="34" charset="0"/>
              </a:defRPr>
            </a:lvl1pPr>
          </a:lstStyle>
          <a:p>
            <a:fld id="{E88E0139-626D-A346-B691-BDD0C5A55F29}" type="slidenum">
              <a:rPr lang="en-US" smtClean="0"/>
              <a:pPr/>
              <a:t>‹#›</a:t>
            </a:fld>
            <a:endParaRPr lang="en-US" dirty="0"/>
          </a:p>
        </p:txBody>
      </p:sp>
      <p:sp>
        <p:nvSpPr>
          <p:cNvPr id="2" name="Date Placeholder 8">
            <a:extLst>
              <a:ext uri="{FF2B5EF4-FFF2-40B4-BE49-F238E27FC236}">
                <a16:creationId xmlns:a16="http://schemas.microsoft.com/office/drawing/2014/main" id="{1E931441-72AC-CFC0-F4BF-E2F8B686AA93}"/>
              </a:ext>
            </a:extLst>
          </p:cNvPr>
          <p:cNvSpPr>
            <a:spLocks noGrp="1"/>
          </p:cNvSpPr>
          <p:nvPr>
            <p:ph type="dt" sz="half" idx="10"/>
          </p:nvPr>
        </p:nvSpPr>
        <p:spPr>
          <a:xfrm>
            <a:off x="360362" y="6120788"/>
            <a:ext cx="2138037" cy="180000"/>
          </a:xfrm>
        </p:spPr>
        <p:txBody>
          <a:bodyPr/>
          <a:lstStyle/>
          <a:p>
            <a:r>
              <a:rPr lang="en-US" dirty="0"/>
              <a:t>August 24</a:t>
            </a:r>
            <a:r>
              <a:rPr lang="LID4096" dirty="0"/>
              <a:t>, 202</a:t>
            </a:r>
            <a:r>
              <a:rPr lang="en-US" dirty="0"/>
              <a:t>3.     Matilda Backendal </a:t>
            </a:r>
          </a:p>
        </p:txBody>
      </p:sp>
      <p:sp>
        <p:nvSpPr>
          <p:cNvPr id="3" name="TextBox 2">
            <a:extLst>
              <a:ext uri="{FF2B5EF4-FFF2-40B4-BE49-F238E27FC236}">
                <a16:creationId xmlns:a16="http://schemas.microsoft.com/office/drawing/2014/main" id="{8E0D2753-0B4E-AEA7-9294-ECF34BB184B1}"/>
              </a:ext>
            </a:extLst>
          </p:cNvPr>
          <p:cNvSpPr txBox="1"/>
          <p:nvPr userDrawn="1"/>
        </p:nvSpPr>
        <p:spPr>
          <a:xfrm>
            <a:off x="3599450" y="6119812"/>
            <a:ext cx="4320000" cy="180000"/>
          </a:xfrm>
          <a:prstGeom prst="rect">
            <a:avLst/>
          </a:prstGeom>
          <a:noFill/>
        </p:spPr>
        <p:txBody>
          <a:bodyPr wrap="none" lIns="0" tIns="0" rIns="0" bIns="0" rtlCol="0" anchor="ctr" anchorCtr="1">
            <a:noAutofit/>
          </a:bodyPr>
          <a:lstStyle/>
          <a:p>
            <a:r>
              <a:rPr lang="en-US" sz="1000" dirty="0">
                <a:solidFill>
                  <a:schemeClr val="tx2"/>
                </a:solidFill>
                <a:latin typeface="DIN Next LT Pro Light" panose="020B0303020203050203" pitchFamily="34" charset="0"/>
              </a:rPr>
              <a:t>When Messages Are Keys: Is HMAC a Dual-PRF?</a:t>
            </a:r>
          </a:p>
        </p:txBody>
      </p:sp>
    </p:spTree>
    <p:extLst>
      <p:ext uri="{BB962C8B-B14F-4D97-AF65-F5344CB8AC3E}">
        <p14:creationId xmlns:p14="http://schemas.microsoft.com/office/powerpoint/2010/main" val="3270038020"/>
      </p:ext>
    </p:extLst>
  </p:cSld>
  <p:clrMapOvr>
    <a:masterClrMapping/>
  </p:clrMapOvr>
  <p:extLst>
    <p:ext uri="{DCECCB84-F9BA-43D5-87BE-67443E8EF086}">
      <p15:sldGuideLst xmlns:p15="http://schemas.microsoft.com/office/powerpoint/2012/main">
        <p15:guide id="1" orient="horz" pos="226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363" y="360363"/>
            <a:ext cx="10799761" cy="53975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60364" y="1260475"/>
            <a:ext cx="10799760" cy="467994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1FF33BC8-23EC-0524-7059-5B3FCA05537C}"/>
              </a:ext>
            </a:extLst>
          </p:cNvPr>
          <p:cNvSpPr>
            <a:spLocks noGrp="1"/>
          </p:cNvSpPr>
          <p:nvPr>
            <p:ph type="dt" sz="half" idx="2"/>
          </p:nvPr>
        </p:nvSpPr>
        <p:spPr>
          <a:xfrm>
            <a:off x="360363" y="6120788"/>
            <a:ext cx="1800000" cy="180000"/>
          </a:xfrm>
          <a:prstGeom prst="rect">
            <a:avLst/>
          </a:prstGeom>
        </p:spPr>
        <p:txBody>
          <a:bodyPr lIns="0" tIns="0" rIns="0" bIns="0" anchor="ctr"/>
          <a:lstStyle>
            <a:lvl1pPr>
              <a:defRPr sz="1000">
                <a:solidFill>
                  <a:schemeClr val="tx2"/>
                </a:solidFill>
                <a:latin typeface="DIN Next LT Pro Light" panose="020B0303020203050203" pitchFamily="34" charset="0"/>
              </a:defRPr>
            </a:lvl1pPr>
          </a:lstStyle>
          <a:p>
            <a:r>
              <a:rPr lang="en-US" dirty="0"/>
              <a:t>August 24</a:t>
            </a:r>
            <a:r>
              <a:rPr lang="LID4096" dirty="0"/>
              <a:t>, 202</a:t>
            </a:r>
            <a:r>
              <a:rPr lang="en-US" dirty="0"/>
              <a:t>3</a:t>
            </a:r>
          </a:p>
        </p:txBody>
      </p:sp>
      <p:sp>
        <p:nvSpPr>
          <p:cNvPr id="10" name="Slide Number Placeholder 5">
            <a:extLst>
              <a:ext uri="{FF2B5EF4-FFF2-40B4-BE49-F238E27FC236}">
                <a16:creationId xmlns:a16="http://schemas.microsoft.com/office/drawing/2014/main" id="{F5DDBF42-9A17-76CC-13FD-4AE2B3D59064}"/>
              </a:ext>
            </a:extLst>
          </p:cNvPr>
          <p:cNvSpPr>
            <a:spLocks noGrp="1"/>
          </p:cNvSpPr>
          <p:nvPr>
            <p:ph type="sldNum" sz="quarter" idx="4"/>
          </p:nvPr>
        </p:nvSpPr>
        <p:spPr>
          <a:xfrm>
            <a:off x="9360125" y="6119813"/>
            <a:ext cx="1800000" cy="180000"/>
          </a:xfrm>
          <a:prstGeom prst="rect">
            <a:avLst/>
          </a:prstGeom>
        </p:spPr>
        <p:txBody>
          <a:bodyPr lIns="0" tIns="0" rIns="0" bIns="0" anchor="ctr"/>
          <a:lstStyle>
            <a:lvl1pPr algn="r">
              <a:defRPr sz="1000">
                <a:solidFill>
                  <a:schemeClr val="tx2"/>
                </a:solidFill>
                <a:latin typeface="DIN Next LT Pro Light" panose="020B0303020203050203" pitchFamily="34" charset="0"/>
              </a:defRPr>
            </a:lvl1pPr>
          </a:lstStyle>
          <a:p>
            <a:fld id="{E88E0139-626D-A346-B691-BDD0C5A55F29}" type="slidenum">
              <a:rPr lang="en-US" smtClean="0"/>
              <a:pPr/>
              <a:t>‹#›</a:t>
            </a:fld>
            <a:endParaRPr lang="en-US" dirty="0"/>
          </a:p>
        </p:txBody>
      </p:sp>
    </p:spTree>
    <p:extLst>
      <p:ext uri="{BB962C8B-B14F-4D97-AF65-F5344CB8AC3E}">
        <p14:creationId xmlns:p14="http://schemas.microsoft.com/office/powerpoint/2010/main" val="2944494391"/>
      </p:ext>
    </p:extLst>
  </p:cSld>
  <p:clrMap bg1="lt1" tx1="dk1" bg2="lt2" tx2="dk2" accent1="accent1" accent2="accent2" accent3="accent3" accent4="accent4" accent5="accent5" accent6="accent6" hlink="hlink" folHlink="folHlink"/>
  <p:sldLayoutIdLst>
    <p:sldLayoutId id="2147483652" r:id="rId1"/>
    <p:sldLayoutId id="2147483665" r:id="rId2"/>
    <p:sldLayoutId id="2147483658" r:id="rId3"/>
  </p:sldLayoutIdLst>
  <p:hf hdr="0" ftr="0"/>
  <p:txStyles>
    <p:title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b="0" i="0" kern="1200">
          <a:solidFill>
            <a:schemeClr val="tx1"/>
          </a:solidFill>
          <a:latin typeface="DIN Next LT Pro" panose="020B0503020203050203" pitchFamily="34" charset="77"/>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b="0" i="0" kern="1200">
          <a:solidFill>
            <a:schemeClr val="tx1"/>
          </a:solidFill>
          <a:latin typeface="DIN Next LT Pro" panose="020B0503020203050203" pitchFamily="34" charset="77"/>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b="0" i="0" kern="1200">
          <a:solidFill>
            <a:schemeClr val="tx1"/>
          </a:solidFill>
          <a:latin typeface="DIN Next LT Pro" panose="020B0503020203050203" pitchFamily="34" charset="77"/>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b="0" i="0" kern="1200">
          <a:solidFill>
            <a:schemeClr val="tx1"/>
          </a:solidFill>
          <a:latin typeface="DIN Next LT Pro" panose="020B0503020203050203" pitchFamily="34" charset="77"/>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28" userDrawn="1">
          <p15:clr>
            <a:srgbClr val="F26B43"/>
          </p15:clr>
        </p15:guide>
        <p15:guide id="2" orient="horz" pos="2041" userDrawn="1">
          <p15:clr>
            <a:srgbClr val="F26B43"/>
          </p15:clr>
        </p15:guide>
        <p15:guide id="3" orient="horz" pos="3969" userDrawn="1">
          <p15:clr>
            <a:srgbClr val="F26B43"/>
          </p15:clr>
        </p15:guide>
        <p15:guide id="4" orient="horz" pos="3855" userDrawn="1">
          <p15:clr>
            <a:srgbClr val="F26B43"/>
          </p15:clr>
        </p15:guide>
        <p15:guide id="5" orient="horz" pos="227" userDrawn="1">
          <p15:clr>
            <a:srgbClr val="F26B43"/>
          </p15:clr>
        </p15:guide>
        <p15:guide id="6" pos="227" userDrawn="1">
          <p15:clr>
            <a:srgbClr val="F26B43"/>
          </p15:clr>
        </p15:guide>
        <p15:guide id="7" pos="7030" userDrawn="1">
          <p15:clr>
            <a:srgbClr val="F26B43"/>
          </p15:clr>
        </p15:guide>
        <p15:guide id="8" orient="horz" pos="567" userDrawn="1">
          <p15:clr>
            <a:srgbClr val="F26B43"/>
          </p15:clr>
        </p15:guide>
        <p15:guide id="9" orient="horz" pos="794" userDrawn="1">
          <p15:clr>
            <a:srgbClr val="F26B43"/>
          </p15:clr>
        </p15:guide>
        <p15:guide id="10" orient="horz" pos="37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11.png"/><Relationship Id="rId7" Type="http://schemas.openxmlformats.org/officeDocument/2006/relationships/image" Target="../media/image29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11.png"/><Relationship Id="rId5" Type="http://schemas.openxmlformats.org/officeDocument/2006/relationships/image" Target="../media/image2711.png"/><Relationship Id="rId4" Type="http://schemas.openxmlformats.org/officeDocument/2006/relationships/image" Target="../media/image2611.png"/><Relationship Id="rId9" Type="http://schemas.openxmlformats.org/officeDocument/2006/relationships/image" Target="../media/image2612.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11.png"/><Relationship Id="rId7" Type="http://schemas.openxmlformats.org/officeDocument/2006/relationships/image" Target="../media/image29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711.png"/><Relationship Id="rId4" Type="http://schemas.openxmlformats.org/officeDocument/2006/relationships/image" Target="../media/image2611.png"/><Relationship Id="rId9" Type="http://schemas.openxmlformats.org/officeDocument/2006/relationships/image" Target="../media/image26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04.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10.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4.png"/><Relationship Id="rId7"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8.png"/><Relationship Id="rId10" Type="http://schemas.openxmlformats.org/officeDocument/2006/relationships/image" Target="../media/image2010.png"/><Relationship Id="rId4" Type="http://schemas.openxmlformats.org/officeDocument/2006/relationships/image" Target="../media/image37.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4.png"/><Relationship Id="rId7" Type="http://schemas.openxmlformats.org/officeDocument/2006/relationships/image" Target="../media/image45.png"/><Relationship Id="rId12"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31.png"/><Relationship Id="rId5" Type="http://schemas.openxmlformats.org/officeDocument/2006/relationships/image" Target="../media/image43.png"/><Relationship Id="rId10" Type="http://schemas.openxmlformats.org/officeDocument/2006/relationships/image" Target="../media/image15.svg"/><Relationship Id="rId4" Type="http://schemas.openxmlformats.org/officeDocument/2006/relationships/image" Target="../media/image42.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6.png"/><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15.svg"/></Relationships>
</file>

<file path=ppt/slides/_rels/slide1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19.xml"/><Relationship Id="rId7" Type="http://schemas.openxmlformats.org/officeDocument/2006/relationships/image" Target="../media/image14.png"/><Relationship Id="rId12" Type="http://schemas.openxmlformats.org/officeDocument/2006/relationships/image" Target="../media/image241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220.png"/><Relationship Id="rId9" Type="http://schemas.openxmlformats.org/officeDocument/2006/relationships/image" Target="../media/image2510.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17" Type="http://schemas.openxmlformats.org/officeDocument/2006/relationships/image" Target="../media/image9.png"/><Relationship Id="rId2" Type="http://schemas.openxmlformats.org/officeDocument/2006/relationships/tags" Target="../tags/tag2.xml"/><Relationship Id="rId16"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7.svg"/><Relationship Id="rId10" Type="http://schemas.openxmlformats.org/officeDocument/2006/relationships/tags" Target="../tags/tag10.xml"/><Relationship Id="rId19" Type="http://schemas.openxmlformats.org/officeDocument/2006/relationships/image" Target="../media/image11.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15.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2.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110.png"/></Relationships>
</file>

<file path=ppt/slides/_rels/slide23.xml.rels><?xml version="1.0" encoding="UTF-8" standalone="yes"?>
<Relationships xmlns="http://schemas.openxmlformats.org/package/2006/relationships"><Relationship Id="rId3" Type="http://schemas.openxmlformats.org/officeDocument/2006/relationships/image" Target="../media/image34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011.png"/><Relationship Id="rId4" Type="http://schemas.openxmlformats.org/officeDocument/2006/relationships/image" Target="../media/image3911.png"/></Relationships>
</file>

<file path=ppt/slides/_rels/slide2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72.png"/><Relationship Id="rId3"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41.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40.png"/><Relationship Id="rId5" Type="http://schemas.openxmlformats.org/officeDocument/2006/relationships/image" Target="../media/image61.png"/><Relationship Id="rId10"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70.png"/><Relationship Id="rId14" Type="http://schemas.openxmlformats.org/officeDocument/2006/relationships/image" Target="../media/image73.png"/></Relationships>
</file>

<file path=ppt/slides/_rels/slide25.xml.rels><?xml version="1.0" encoding="UTF-8" standalone="yes"?>
<Relationships xmlns="http://schemas.openxmlformats.org/package/2006/relationships"><Relationship Id="rId8" Type="http://schemas.openxmlformats.org/officeDocument/2006/relationships/image" Target="../media/image6010.png"/><Relationship Id="rId13" Type="http://schemas.openxmlformats.org/officeDocument/2006/relationships/image" Target="../media/image60.png"/><Relationship Id="rId3" Type="http://schemas.openxmlformats.org/officeDocument/2006/relationships/notesSlide" Target="../notesSlides/notesSlide25.xml"/><Relationship Id="rId12"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15.xml"/><Relationship Id="rId11" Type="http://schemas.openxmlformats.org/officeDocument/2006/relationships/image" Target="../media/image57.png"/><Relationship Id="rId10" Type="http://schemas.openxmlformats.org/officeDocument/2006/relationships/image" Target="../media/image6512.png"/><Relationship Id="rId4" Type="http://schemas.openxmlformats.org/officeDocument/2006/relationships/image" Target="../media/image6012.png"/><Relationship Id="rId9" Type="http://schemas.openxmlformats.org/officeDocument/2006/relationships/image" Target="../media/image64.png"/><Relationship Id="rId14" Type="http://schemas.openxmlformats.org/officeDocument/2006/relationships/image" Target="../media/image77.png"/></Relationships>
</file>

<file path=ppt/slides/_rels/slide26.xml.rels><?xml version="1.0" encoding="UTF-8" standalone="yes"?>
<Relationships xmlns="http://schemas.openxmlformats.org/package/2006/relationships"><Relationship Id="rId8" Type="http://schemas.openxmlformats.org/officeDocument/2006/relationships/image" Target="../media/image7310.png"/><Relationship Id="rId3" Type="http://schemas.openxmlformats.org/officeDocument/2006/relationships/image" Target="../media/image7112.png"/><Relationship Id="rId7" Type="http://schemas.openxmlformats.org/officeDocument/2006/relationships/image" Target="../media/image721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111.png"/><Relationship Id="rId5" Type="http://schemas.openxmlformats.org/officeDocument/2006/relationships/image" Target="../media/image7011.png"/><Relationship Id="rId4" Type="http://schemas.openxmlformats.org/officeDocument/2006/relationships/image" Target="../media/image6911.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112.png"/><Relationship Id="rId7" Type="http://schemas.openxmlformats.org/officeDocument/2006/relationships/image" Target="../media/image7511.png"/><Relationship Id="rId12" Type="http://schemas.openxmlformats.org/officeDocument/2006/relationships/image" Target="../media/image771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7611.png"/><Relationship Id="rId5" Type="http://schemas.openxmlformats.org/officeDocument/2006/relationships/image" Target="../media/image14.png"/><Relationship Id="rId4" Type="http://schemas.openxmlformats.org/officeDocument/2006/relationships/image" Target="../media/image6911.png"/><Relationship Id="rId9" Type="http://schemas.openxmlformats.org/officeDocument/2006/relationships/image" Target="../media/image41.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9.svg"/><Relationship Id="rId3" Type="http://schemas.openxmlformats.org/officeDocument/2006/relationships/notesSlide" Target="../notesSlides/notesSlide4.xml"/><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svg"/><Relationship Id="rId11" Type="http://schemas.openxmlformats.org/officeDocument/2006/relationships/image" Target="../media/image17.sv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91.png"/><Relationship Id="rId4" Type="http://schemas.openxmlformats.org/officeDocument/2006/relationships/image" Target="../media/image190.png"/></Relationships>
</file>

<file path=ppt/slides/_rels/slide8.xml.rels><?xml version="1.0" encoding="UTF-8" standalone="yes"?>
<Relationships xmlns="http://schemas.openxmlformats.org/package/2006/relationships"><Relationship Id="rId3" Type="http://schemas.openxmlformats.org/officeDocument/2006/relationships/image" Target="../media/image19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3.png"/><Relationship Id="rId5" Type="http://schemas.openxmlformats.org/officeDocument/2006/relationships/image" Target="../media/image1921.png"/><Relationship Id="rId4" Type="http://schemas.openxmlformats.org/officeDocument/2006/relationships/image" Target="../media/image2412.png"/></Relationships>
</file>

<file path=ppt/slides/_rels/slide9.xml.rels><?xml version="1.0" encoding="UTF-8" standalone="yes"?>
<Relationships xmlns="http://schemas.openxmlformats.org/package/2006/relationships"><Relationship Id="rId8" Type="http://schemas.openxmlformats.org/officeDocument/2006/relationships/image" Target="../media/image2011.png"/><Relationship Id="rId3" Type="http://schemas.openxmlformats.org/officeDocument/2006/relationships/image" Target="../media/image2511.png"/><Relationship Id="rId7" Type="http://schemas.openxmlformats.org/officeDocument/2006/relationships/image" Target="../media/image19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7.png"/><Relationship Id="rId5" Type="http://schemas.openxmlformats.org/officeDocument/2006/relationships/image" Target="../media/image195.png"/><Relationship Id="rId4" Type="http://schemas.openxmlformats.org/officeDocument/2006/relationships/image" Target="../media/image26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DCBA-3131-C549-A872-D4ABEDD777B7}"/>
              </a:ext>
            </a:extLst>
          </p:cNvPr>
          <p:cNvSpPr>
            <a:spLocks noGrp="1"/>
          </p:cNvSpPr>
          <p:nvPr>
            <p:ph type="ctrTitle"/>
          </p:nvPr>
        </p:nvSpPr>
        <p:spPr>
          <a:xfrm>
            <a:off x="569448" y="360364"/>
            <a:ext cx="10381592" cy="2879636"/>
          </a:xfrm>
        </p:spPr>
        <p:txBody>
          <a:bodyPr lIns="0" tIns="0" rIns="0" bIns="72000">
            <a:noAutofit/>
          </a:bodyPr>
          <a:lstStyle/>
          <a:p>
            <a:pPr algn="l">
              <a:lnSpc>
                <a:spcPct val="110000"/>
              </a:lnSpc>
            </a:pPr>
            <a:r>
              <a:rPr lang="en-US" sz="3600" spc="-150" dirty="0">
                <a:latin typeface="+mn-lt"/>
                <a:ea typeface="Lato Heavy" panose="020F0502020204030203" pitchFamily="34" charset="0"/>
                <a:cs typeface="Lato Heavy" panose="020F0502020204030203" pitchFamily="34" charset="0"/>
              </a:rPr>
              <a:t>When Messages Are Keys:</a:t>
            </a:r>
            <a:br>
              <a:rPr lang="en-US" sz="3600" spc="-150" dirty="0">
                <a:latin typeface="+mn-lt"/>
                <a:ea typeface="Lato Heavy" panose="020F0502020204030203" pitchFamily="34" charset="0"/>
                <a:cs typeface="Lato Heavy" panose="020F0502020204030203" pitchFamily="34" charset="0"/>
              </a:rPr>
            </a:br>
            <a:r>
              <a:rPr lang="en-US" sz="3600" b="1" dirty="0">
                <a:latin typeface="+mn-lt"/>
                <a:ea typeface="Lato Heavy" panose="020F0502020204030203" pitchFamily="34" charset="0"/>
                <a:cs typeface="Lato Heavy" panose="020F0502020204030203" pitchFamily="34" charset="0"/>
              </a:rPr>
              <a:t>Is HMAC a Dual-PRF?</a:t>
            </a:r>
            <a:endParaRPr lang="en-US" sz="2800" dirty="0">
              <a:latin typeface="DIN Next LT Pro Light" panose="020B0303020203050203" pitchFamily="34" charset="0"/>
              <a:ea typeface="Lato Heavy" panose="020F0502020204030203" pitchFamily="34" charset="0"/>
              <a:cs typeface="Lato Heavy" panose="020F0502020204030203" pitchFamily="34" charset="0"/>
            </a:endParaRPr>
          </a:p>
        </p:txBody>
      </p:sp>
      <p:sp>
        <p:nvSpPr>
          <p:cNvPr id="4" name="TextBox 3">
            <a:extLst>
              <a:ext uri="{FF2B5EF4-FFF2-40B4-BE49-F238E27FC236}">
                <a16:creationId xmlns:a16="http://schemas.microsoft.com/office/drawing/2014/main" id="{8A46FE56-E9EC-754E-8D2A-3BB04A59709C}"/>
              </a:ext>
            </a:extLst>
          </p:cNvPr>
          <p:cNvSpPr txBox="1"/>
          <p:nvPr/>
        </p:nvSpPr>
        <p:spPr>
          <a:xfrm>
            <a:off x="569447" y="3756454"/>
            <a:ext cx="5190553" cy="2378656"/>
          </a:xfrm>
          <a:prstGeom prst="rect">
            <a:avLst/>
          </a:prstGeom>
          <a:noFill/>
        </p:spPr>
        <p:txBody>
          <a:bodyPr wrap="none" lIns="0" tIns="360000" rIns="0" bIns="180000" rtlCol="0" anchor="ctr">
            <a:noAutofit/>
          </a:bodyPr>
          <a:lstStyle/>
          <a:p>
            <a:pPr>
              <a:spcAft>
                <a:spcPts val="600"/>
              </a:spcAft>
            </a:pPr>
            <a:r>
              <a:rPr lang="en-US" sz="1600" dirty="0">
                <a:latin typeface="DIN Next LT Pro Medium" panose="020B0503020203050203" pitchFamily="34" charset="77"/>
                <a:ea typeface="Lato Medium" panose="020F0502020204030203" pitchFamily="34" charset="0"/>
                <a:cs typeface="Lato Medium" panose="020F0502020204030203" pitchFamily="34" charset="0"/>
              </a:rPr>
              <a:t>Matilda Backendal</a:t>
            </a:r>
          </a:p>
          <a:p>
            <a:r>
              <a:rPr lang="en-US" sz="1400" dirty="0">
                <a:latin typeface="DIN Next LT Pro Light" panose="020B0303020203050203" pitchFamily="34" charset="0"/>
                <a:ea typeface="Lato Light" panose="020F0502020204030203" pitchFamily="34" charset="0"/>
                <a:cs typeface="Lato Light" panose="020F0502020204030203" pitchFamily="34" charset="0"/>
              </a:rPr>
              <a:t>Applied Cryptography Group</a:t>
            </a:r>
            <a:br>
              <a:rPr lang="en-US" sz="1400" dirty="0">
                <a:latin typeface="DIN Next LT Pro Light" panose="020B0303020203050203" pitchFamily="34" charset="0"/>
                <a:ea typeface="Lato Light" panose="020F0502020204030203" pitchFamily="34" charset="0"/>
                <a:cs typeface="Lato Light" panose="020F0502020204030203" pitchFamily="34" charset="0"/>
              </a:rPr>
            </a:br>
            <a:r>
              <a:rPr lang="en-US" sz="1400" dirty="0">
                <a:latin typeface="DIN Next LT Pro Light" panose="020B0303020203050203" pitchFamily="34" charset="0"/>
                <a:ea typeface="Lato Light" panose="020F0502020204030203" pitchFamily="34" charset="0"/>
                <a:cs typeface="Lato Light" panose="020F0502020204030203" pitchFamily="34" charset="0"/>
              </a:rPr>
              <a:t>ETH Zurich</a:t>
            </a:r>
          </a:p>
          <a:p>
            <a:pPr>
              <a:spcBef>
                <a:spcPts val="600"/>
              </a:spcBef>
              <a:spcAft>
                <a:spcPts val="1800"/>
              </a:spcAft>
            </a:pPr>
            <a:r>
              <a:rPr lang="en-US" sz="1400" dirty="0">
                <a:latin typeface="DIN Next LT Pro" panose="020B0503020203050203" pitchFamily="34" charset="77"/>
                <a:ea typeface="Lato Medium" panose="020F0502020204030203" pitchFamily="34" charset="0"/>
                <a:cs typeface="Lato Medium" panose="020F0502020204030203" pitchFamily="34" charset="0"/>
              </a:rPr>
              <a:t>together with Mihir </a:t>
            </a:r>
            <a:r>
              <a:rPr lang="en-US" sz="1400" dirty="0" err="1">
                <a:latin typeface="DIN Next LT Pro" panose="020B0503020203050203" pitchFamily="34" charset="77"/>
                <a:ea typeface="Lato Medium" panose="020F0502020204030203" pitchFamily="34" charset="0"/>
                <a:cs typeface="Lato Medium" panose="020F0502020204030203" pitchFamily="34" charset="0"/>
              </a:rPr>
              <a:t>Bellare</a:t>
            </a:r>
            <a:r>
              <a:rPr lang="en-US" sz="1400" dirty="0">
                <a:latin typeface="DIN Next LT Pro" panose="020B0503020203050203" pitchFamily="34" charset="77"/>
                <a:ea typeface="Lato Medium" panose="020F0502020204030203" pitchFamily="34" charset="0"/>
                <a:cs typeface="Lato Medium" panose="020F0502020204030203" pitchFamily="34" charset="0"/>
              </a:rPr>
              <a:t>, Felix Günther and Matteo </a:t>
            </a:r>
            <a:r>
              <a:rPr lang="en-US" sz="1400" dirty="0" err="1">
                <a:latin typeface="DIN Next LT Pro" panose="020B0503020203050203" pitchFamily="34" charset="77"/>
                <a:ea typeface="Lato Medium" panose="020F0502020204030203" pitchFamily="34" charset="0"/>
                <a:cs typeface="Lato Medium" panose="020F0502020204030203" pitchFamily="34" charset="0"/>
              </a:rPr>
              <a:t>Scarlata</a:t>
            </a:r>
            <a:endParaRPr lang="en-US" sz="1400" dirty="0">
              <a:latin typeface="DIN Next LT Pro" panose="020B0503020203050203" pitchFamily="34" charset="77"/>
              <a:ea typeface="Lato Medium" panose="020F0502020204030203" pitchFamily="34" charset="0"/>
              <a:cs typeface="Lato Medium" panose="020F0502020204030203" pitchFamily="34" charset="0"/>
            </a:endParaRPr>
          </a:p>
          <a:p>
            <a:br>
              <a:rPr lang="en-US" sz="1600" dirty="0">
                <a:latin typeface="DIN Next LT Pro Light" panose="020B0303020203050203" pitchFamily="34" charset="77"/>
                <a:ea typeface="Lato Light" panose="020F0502020204030203" pitchFamily="34" charset="0"/>
                <a:cs typeface="Lato Light" panose="020F0502020204030203" pitchFamily="34" charset="0"/>
              </a:rPr>
            </a:br>
            <a:r>
              <a:rPr lang="en-US" sz="1600" dirty="0">
                <a:latin typeface="DIN Next LT Pro Light" panose="020B0303020203050203" pitchFamily="34" charset="77"/>
                <a:ea typeface="Lato Light" panose="020F0502020204030203" pitchFamily="34" charset="0"/>
                <a:cs typeface="Lato Light" panose="020F0502020204030203" pitchFamily="34" charset="0"/>
              </a:rPr>
              <a:t>CRYPTO, August 24, 2023</a:t>
            </a:r>
          </a:p>
        </p:txBody>
      </p:sp>
      <p:pic>
        <p:nvPicPr>
          <p:cNvPr id="10" name="Picture 9">
            <a:extLst>
              <a:ext uri="{FF2B5EF4-FFF2-40B4-BE49-F238E27FC236}">
                <a16:creationId xmlns:a16="http://schemas.microsoft.com/office/drawing/2014/main" id="{EBD0F154-140A-9841-8294-3598F97EBAE4}"/>
              </a:ext>
            </a:extLst>
          </p:cNvPr>
          <p:cNvPicPr>
            <a:picLocks noChangeAspect="1"/>
          </p:cNvPicPr>
          <p:nvPr/>
        </p:nvPicPr>
        <p:blipFill>
          <a:blip r:embed="rId3"/>
          <a:srcRect/>
          <a:stretch/>
        </p:blipFill>
        <p:spPr>
          <a:xfrm>
            <a:off x="8599032" y="5198425"/>
            <a:ext cx="2683050" cy="989999"/>
          </a:xfrm>
          <a:prstGeom prst="rect">
            <a:avLst/>
          </a:prstGeom>
        </p:spPr>
      </p:pic>
      <p:cxnSp>
        <p:nvCxnSpPr>
          <p:cNvPr id="13" name="Straight Connector 12">
            <a:extLst>
              <a:ext uri="{FF2B5EF4-FFF2-40B4-BE49-F238E27FC236}">
                <a16:creationId xmlns:a16="http://schemas.microsoft.com/office/drawing/2014/main" id="{A8092F7F-477D-9347-AD46-585AFB5578AA}"/>
              </a:ext>
            </a:extLst>
          </p:cNvPr>
          <p:cNvCxnSpPr>
            <a:cxnSpLocks/>
          </p:cNvCxnSpPr>
          <p:nvPr/>
        </p:nvCxnSpPr>
        <p:spPr>
          <a:xfrm>
            <a:off x="569448" y="3240087"/>
            <a:ext cx="10381593" cy="0"/>
          </a:xfrm>
          <a:prstGeom prst="line">
            <a:avLst/>
          </a:prstGeom>
          <a:ln w="38100" cap="rnd">
            <a:solidFill>
              <a:srgbClr val="D7351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7FC8E83-7A19-7950-1894-F3D1847A3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2225" y="4438511"/>
            <a:ext cx="1958815" cy="759826"/>
          </a:xfrm>
          <a:prstGeom prst="rect">
            <a:avLst/>
          </a:prstGeom>
        </p:spPr>
      </p:pic>
      <p:pic>
        <p:nvPicPr>
          <p:cNvPr id="7" name="Picture 6">
            <a:extLst>
              <a:ext uri="{FF2B5EF4-FFF2-40B4-BE49-F238E27FC236}">
                <a16:creationId xmlns:a16="http://schemas.microsoft.com/office/drawing/2014/main" id="{5F063D07-C7BF-34C9-4DD1-14A3B427022F}"/>
              </a:ext>
            </a:extLst>
          </p:cNvPr>
          <p:cNvPicPr>
            <a:picLocks noChangeAspect="1"/>
          </p:cNvPicPr>
          <p:nvPr/>
        </p:nvPicPr>
        <p:blipFill>
          <a:blip r:embed="rId6"/>
          <a:stretch>
            <a:fillRect/>
          </a:stretch>
        </p:blipFill>
        <p:spPr>
          <a:xfrm>
            <a:off x="6323237" y="5532323"/>
            <a:ext cx="2233758" cy="424859"/>
          </a:xfrm>
          <a:prstGeom prst="rect">
            <a:avLst/>
          </a:prstGeom>
        </p:spPr>
      </p:pic>
    </p:spTree>
    <p:extLst>
      <p:ext uri="{BB962C8B-B14F-4D97-AF65-F5344CB8AC3E}">
        <p14:creationId xmlns:p14="http://schemas.microsoft.com/office/powerpoint/2010/main" val="661256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B9642123-1602-126B-FB3B-F39C33687400}"/>
              </a:ext>
            </a:extLst>
          </p:cNvPr>
          <p:cNvGrpSpPr/>
          <p:nvPr/>
        </p:nvGrpSpPr>
        <p:grpSpPr>
          <a:xfrm>
            <a:off x="4903158" y="1909775"/>
            <a:ext cx="5243956" cy="2660628"/>
            <a:chOff x="4903158" y="1909775"/>
            <a:chExt cx="5243956" cy="2660628"/>
          </a:xfrm>
        </p:grpSpPr>
        <p:sp>
          <p:nvSpPr>
            <p:cNvPr id="65" name="Rectangle 64">
              <a:extLst>
                <a:ext uri="{FF2B5EF4-FFF2-40B4-BE49-F238E27FC236}">
                  <a16:creationId xmlns:a16="http://schemas.microsoft.com/office/drawing/2014/main" id="{64D855DC-5397-7AA9-5B76-EE331B5AB356}"/>
                </a:ext>
              </a:extLst>
            </p:cNvPr>
            <p:cNvSpPr/>
            <p:nvPr/>
          </p:nvSpPr>
          <p:spPr>
            <a:xfrm>
              <a:off x="4903158" y="1909775"/>
              <a:ext cx="5243956" cy="2660626"/>
            </a:xfrm>
            <a:prstGeom prst="rect">
              <a:avLst/>
            </a:prstGeom>
            <a:solidFill>
              <a:srgbClr val="E1F4B2">
                <a:alpha val="72000"/>
              </a:srgbClr>
            </a:solid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252E0D1D-2D2F-3D26-CCF5-C0349794E0B8}"/>
                </a:ext>
              </a:extLst>
            </p:cNvPr>
            <p:cNvSpPr/>
            <p:nvPr/>
          </p:nvSpPr>
          <p:spPr>
            <a:xfrm rot="5400000">
              <a:off x="3681480" y="3135217"/>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Rounded Corners 53">
            <a:extLst>
              <a:ext uri="{FF2B5EF4-FFF2-40B4-BE49-F238E27FC236}">
                <a16:creationId xmlns:a16="http://schemas.microsoft.com/office/drawing/2014/main" id="{13D990CE-3E46-5F43-A287-DAB64758A261}"/>
              </a:ext>
            </a:extLst>
          </p:cNvPr>
          <p:cNvSpPr/>
          <p:nvPr/>
        </p:nvSpPr>
        <p:spPr>
          <a:xfrm>
            <a:off x="8127947" y="3585027"/>
            <a:ext cx="276605"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D9C5984-E3CC-6646-C41D-D95D07B3BACB}"/>
              </a:ext>
            </a:extLst>
          </p:cNvPr>
          <p:cNvSpPr/>
          <p:nvPr/>
        </p:nvSpPr>
        <p:spPr>
          <a:xfrm>
            <a:off x="5650298" y="2564972"/>
            <a:ext cx="276605"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33F178-7C64-9170-C521-65D766389819}"/>
                  </a:ext>
                </a:extLst>
              </p:cNvPr>
              <p:cNvSpPr txBox="1"/>
              <p:nvPr/>
            </p:nvSpPr>
            <p:spPr>
              <a:xfrm>
                <a:off x="375239" y="1271840"/>
                <a:ext cx="5384211" cy="2328609"/>
              </a:xfrm>
              <a:prstGeom prst="rect">
                <a:avLst/>
              </a:prstGeom>
              <a:noFill/>
            </p:spPr>
            <p:txBody>
              <a:bodyPr wrap="none" lIns="0" tIns="72000" rIns="0" bIns="0" rtlCol="0" anchor="t" anchorCtr="0">
                <a:noAutofit/>
              </a:bodyPr>
              <a:lstStyle/>
              <a:p>
                <a:pPr>
                  <a:spcAft>
                    <a:spcPts val="600"/>
                  </a:spcAft>
                </a:pPr>
                <a:r>
                  <a:rPr lang="en-US" sz="2000" dirty="0">
                    <a:sym typeface="Symbol" panose="05050102010706020507" pitchFamily="18" charset="2"/>
                  </a:rPr>
                  <a:t>Building blocks:</a:t>
                </a:r>
              </a:p>
              <a:p>
                <a:pPr marL="285750" indent="-285750">
                  <a:spcAft>
                    <a:spcPts val="600"/>
                  </a:spcAft>
                  <a:buFont typeface="Arial" panose="020B0604020202020204" pitchFamily="34" charset="0"/>
                  <a:buChar char="•"/>
                </a:pPr>
                <a:r>
                  <a:rPr lang="en-US" sz="1600" i="1" dirty="0">
                    <a:sym typeface="Symbol" panose="05050102010706020507" pitchFamily="18" charset="2"/>
                  </a:rPr>
                  <a:t>Hash function   </a:t>
                </a:r>
                <a:r>
                  <a:rPr lang="en-US" sz="1600" dirty="0">
                    <a:sym typeface="Symbol" panose="05050102010706020507" pitchFamily="18" charset="2"/>
                  </a:rPr>
                  <a:t>(MD transform)</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20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t>Constants</a:t>
                </a:r>
                <a:br>
                  <a:rPr lang="en-US" sz="1600" dirty="0"/>
                </a:br>
                <a:r>
                  <a:rPr lang="en-US" sz="1600" dirty="0" err="1">
                    <a:ea typeface="Cambria Math" panose="02040503050406030204" pitchFamily="18" charset="0"/>
                  </a:rPr>
                  <a:t>ipad</a:t>
                </a:r>
                <a:r>
                  <a:rPr lang="en-US" sz="1600" dirty="0">
                    <a:ea typeface="Cambria Math" panose="02040503050406030204" pitchFamily="18" charset="0"/>
                  </a:rPr>
                  <a:t>, </a:t>
                </a:r>
                <a:r>
                  <a:rPr lang="en-US" sz="1600" dirty="0" err="1">
                    <a:ea typeface="Cambria Math" panose="02040503050406030204" pitchFamily="18" charset="0"/>
                  </a:rPr>
                  <a:t>opad</a:t>
                </a:r>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r>
                  <a:rPr lang="en-US" sz="1600" dirty="0">
                    <a:latin typeface="DIN Next LT Pro Light" panose="020B0303020203050203" pitchFamily="34" charset="0"/>
                  </a:rPr>
                  <a:t>, </a:t>
                </a:r>
                <a:r>
                  <a:rPr lang="en-US" sz="1600" dirty="0">
                    <a:ea typeface="Cambria Math" panose="02040503050406030204" pitchFamily="18" charset="0"/>
                  </a:rPr>
                  <a:t>IV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16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sym typeface="Symbol" panose="05050102010706020507" pitchFamily="18" charset="2"/>
                  </a:rPr>
                  <a:t>Compression function</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𝑏</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1600" dirty="0">
                  <a:latin typeface="DIN Next LT Pro Light" panose="020B0303020203050203" pitchFamily="34" charset="0"/>
                </a:endParaRPr>
              </a:p>
            </p:txBody>
          </p:sp>
        </mc:Choice>
        <mc:Fallback xmlns="">
          <p:sp>
            <p:nvSpPr>
              <p:cNvPr id="5" name="TextBox 4">
                <a:extLst>
                  <a:ext uri="{FF2B5EF4-FFF2-40B4-BE49-F238E27FC236}">
                    <a16:creationId xmlns:a16="http://schemas.microsoft.com/office/drawing/2014/main" id="{D533F178-7C64-9170-C521-65D766389819}"/>
                  </a:ext>
                </a:extLst>
              </p:cNvPr>
              <p:cNvSpPr txBox="1">
                <a:spLocks noRot="1" noChangeAspect="1" noMove="1" noResize="1" noEditPoints="1" noAdjustHandles="1" noChangeArrowheads="1" noChangeShapeType="1" noTextEdit="1"/>
              </p:cNvSpPr>
              <p:nvPr/>
            </p:nvSpPr>
            <p:spPr>
              <a:xfrm>
                <a:off x="375239" y="1271840"/>
                <a:ext cx="5384211" cy="2328609"/>
              </a:xfrm>
              <a:prstGeom prst="rect">
                <a:avLst/>
              </a:prstGeom>
              <a:blipFill>
                <a:blip r:embed="rId4"/>
                <a:stretch>
                  <a:fillRect l="-2945" t="-524"/>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D787F12-D8C0-5BBC-E680-2396A416C319}"/>
              </a:ext>
            </a:extLst>
          </p:cNvPr>
          <p:cNvSpPr/>
          <p:nvPr/>
        </p:nvSpPr>
        <p:spPr>
          <a:xfrm>
            <a:off x="4205576" y="3087471"/>
            <a:ext cx="368161"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8BEF531-38E5-7698-74C6-D8776BD91AA6}"/>
              </a:ext>
            </a:extLst>
          </p:cNvPr>
          <p:cNvSpPr/>
          <p:nvPr/>
        </p:nvSpPr>
        <p:spPr>
          <a:xfrm>
            <a:off x="5797211" y="545280"/>
            <a:ext cx="3439670" cy="305233"/>
          </a:xfrm>
          <a:prstGeom prst="roundRect">
            <a:avLst/>
          </a:prstGeom>
          <a:solidFill>
            <a:srgbClr val="CCDDF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19A0869-9F53-8581-5263-707F74A669FF}"/>
                  </a:ext>
                </a:extLst>
              </p:cNvPr>
              <p:cNvSpPr txBox="1"/>
              <p:nvPr/>
            </p:nvSpPr>
            <p:spPr>
              <a:xfrm>
                <a:off x="5170660" y="527518"/>
                <a:ext cx="4714778" cy="369332"/>
              </a:xfrm>
              <a:prstGeom prst="rect">
                <a:avLst/>
              </a:prstGeom>
              <a:noFill/>
            </p:spPr>
            <p:txBody>
              <a:bodyPr wrap="square">
                <a:spAutoFit/>
              </a:bodyPr>
              <a:lstStyle/>
              <a:p>
                <a:pPr algn="ctr"/>
                <a:r>
                  <a:rPr lang="en-US" sz="1800" dirty="0">
                    <a:latin typeface="DIN Next LT Pro Light" panose="020B0303020203050203" pitchFamily="34" charset="0"/>
                  </a:rPr>
                  <a:t>H((</a:t>
                </a:r>
                <a:r>
                  <a:rPr lang="en-US" sz="1800" dirty="0" err="1">
                    <a:latin typeface="DIN Next LT Pro Light" panose="020B0303020203050203" pitchFamily="34" charset="0"/>
                  </a:rPr>
                  <a:t>K</a:t>
                </a:r>
                <a:r>
                  <a:rPr lang="en-US" sz="1800" baseline="-25000" dirty="0" err="1">
                    <a:latin typeface="DIN Next LT Pro Light" panose="020B0303020203050203" pitchFamily="34" charset="0"/>
                  </a:rPr>
                  <a:t>b</a:t>
                </a:r>
                <a:r>
                  <a:rPr lang="en-US" sz="1800" dirty="0">
                    <a:latin typeface="DIN Next LT Pro Light" panose="020B0303020203050203" pitchFamily="34"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DIN Next LT Pro Light" panose="020B0303020203050203" pitchFamily="34" charset="0"/>
                  </a:rPr>
                  <a:t> </a:t>
                </a:r>
                <a:r>
                  <a:rPr lang="en-US" sz="1800" dirty="0" err="1">
                    <a:latin typeface="DIN Next LT Pro Light" panose="020B0303020203050203" pitchFamily="34" charset="0"/>
                  </a:rPr>
                  <a:t>opad</a:t>
                </a:r>
                <a:r>
                  <a:rPr lang="en-US" sz="1800" dirty="0">
                    <a:latin typeface="DIN Next LT Pro Light" panose="020B0303020203050203" pitchFamily="34" charset="0"/>
                  </a:rPr>
                  <a:t>)</a:t>
                </a:r>
                <a:r>
                  <a:rPr lang="en-US" dirty="0">
                    <a:latin typeface="DIN Next LT Pro Light" panose="020B0303020203050203" pitchFamily="34" charset="0"/>
                    <a:sym typeface="Symbol" panose="05050102010706020507" pitchFamily="18" charset="2"/>
                  </a:rPr>
                  <a:t>  </a:t>
                </a:r>
                <a:r>
                  <a:rPr lang="en-US" sz="1800" dirty="0">
                    <a:solidFill>
                      <a:schemeClr val="tx1"/>
                    </a:solidFill>
                    <a:latin typeface="DIN Next LT Pro Light" panose="020B0303020203050203" pitchFamily="34" charset="0"/>
                  </a:rPr>
                  <a:t>H((</a:t>
                </a:r>
                <a:r>
                  <a:rPr lang="en-US" sz="1800" dirty="0" err="1">
                    <a:solidFill>
                      <a:schemeClr val="tx1"/>
                    </a:solidFill>
                    <a:latin typeface="DIN Next LT Pro Light" panose="020B0303020203050203" pitchFamily="34" charset="0"/>
                  </a:rPr>
                  <a:t>K</a:t>
                </a:r>
                <a:r>
                  <a:rPr lang="en-US" sz="1800" baseline="-25000" dirty="0" err="1">
                    <a:solidFill>
                      <a:schemeClr val="tx1"/>
                    </a:solidFill>
                    <a:latin typeface="DIN Next LT Pro Light" panose="020B0303020203050203" pitchFamily="34" charset="0"/>
                  </a:rPr>
                  <a:t>b</a:t>
                </a:r>
                <a:r>
                  <a:rPr lang="en-US" dirty="0">
                    <a:solidFill>
                      <a:schemeClr val="tx1"/>
                    </a:solidFill>
                    <a:latin typeface="DIN Next LT Pro Light" panose="020B0303020203050203" pitchFamily="34" charset="0"/>
                    <a:ea typeface="Cambria Math" panose="02040503050406030204" pitchFamily="18" charset="0"/>
                  </a:rPr>
                  <a: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 </m:t>
                    </m:r>
                  </m:oMath>
                </a14:m>
                <a:r>
                  <a:rPr lang="en-US" sz="1800" dirty="0">
                    <a:solidFill>
                      <a:schemeClr val="tx1"/>
                    </a:solidFill>
                    <a:latin typeface="DIN Next LT Pro Light" panose="020B0303020203050203" pitchFamily="34" charset="0"/>
                  </a:rPr>
                  <a:t>ipad)</a:t>
                </a:r>
                <a:r>
                  <a:rPr lang="en-US" dirty="0">
                    <a:solidFill>
                      <a:schemeClr val="tx1"/>
                    </a:solidFill>
                    <a:latin typeface="DIN Next LT Pro Light" panose="020B0303020203050203" pitchFamily="34" charset="0"/>
                    <a:sym typeface="Symbol" panose="05050102010706020507" pitchFamily="18" charset="2"/>
                  </a:rPr>
                  <a:t> </a:t>
                </a:r>
                <a:r>
                  <a:rPr lang="en-US" sz="1800" dirty="0">
                    <a:solidFill>
                      <a:schemeClr val="tx1"/>
                    </a:solidFill>
                    <a:latin typeface="DIN Next LT Pro Light" panose="020B0303020203050203" pitchFamily="34" charset="0"/>
                  </a:rPr>
                  <a:t> M)</a:t>
                </a:r>
                <a:r>
                  <a:rPr lang="en-US" sz="1800" dirty="0">
                    <a:latin typeface="DIN Next LT Pro Light" panose="020B0303020203050203" pitchFamily="34" charset="0"/>
                  </a:rPr>
                  <a:t>)</a:t>
                </a:r>
                <a:endParaRPr lang="en-US" dirty="0">
                  <a:latin typeface="DIN Next LT Pro Light" panose="020B0303020203050203" pitchFamily="34" charset="0"/>
                </a:endParaRPr>
              </a:p>
            </p:txBody>
          </p:sp>
        </mc:Choice>
        <mc:Fallback xmlns="">
          <p:sp>
            <p:nvSpPr>
              <p:cNvPr id="57" name="TextBox 56">
                <a:extLst>
                  <a:ext uri="{FF2B5EF4-FFF2-40B4-BE49-F238E27FC236}">
                    <a16:creationId xmlns:a16="http://schemas.microsoft.com/office/drawing/2014/main" id="{619A0869-9F53-8581-5263-707F74A669FF}"/>
                  </a:ext>
                </a:extLst>
              </p:cNvPr>
              <p:cNvSpPr txBox="1">
                <a:spLocks noRot="1" noChangeAspect="1" noMove="1" noResize="1" noEditPoints="1" noAdjustHandles="1" noChangeArrowheads="1" noChangeShapeType="1" noTextEdit="1"/>
              </p:cNvSpPr>
              <p:nvPr/>
            </p:nvSpPr>
            <p:spPr>
              <a:xfrm>
                <a:off x="5170660" y="527518"/>
                <a:ext cx="4714778" cy="369332"/>
              </a:xfrm>
              <a:prstGeom prst="rect">
                <a:avLst/>
              </a:prstGeom>
              <a:blipFill>
                <a:blip r:embed="rId3"/>
                <a:stretch>
                  <a:fillRect t="-16667" b="-2833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HMAC</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10</a:t>
            </a:fld>
            <a:endParaRPr lang="en-US" dirty="0"/>
          </a:p>
        </p:txBody>
      </p:sp>
      <p:sp>
        <p:nvSpPr>
          <p:cNvPr id="43" name="TextBox 42">
            <a:extLst>
              <a:ext uri="{FF2B5EF4-FFF2-40B4-BE49-F238E27FC236}">
                <a16:creationId xmlns:a16="http://schemas.microsoft.com/office/drawing/2014/main" id="{FB3E0C6A-D543-5B9D-7E88-C1935CA410BE}"/>
              </a:ext>
            </a:extLst>
          </p:cNvPr>
          <p:cNvSpPr txBox="1"/>
          <p:nvPr/>
        </p:nvSpPr>
        <p:spPr>
          <a:xfrm>
            <a:off x="7295022" y="1270814"/>
            <a:ext cx="460228" cy="276999"/>
          </a:xfrm>
          <a:prstGeom prst="rect">
            <a:avLst/>
          </a:prstGeom>
          <a:noFill/>
        </p:spPr>
        <p:txBody>
          <a:bodyPr wrap="square" lIns="0" tIns="0" rIns="0" bIns="0" rtlCol="0" anchor="ctr" anchorCtr="1">
            <a:spAutoFit/>
          </a:bodyPr>
          <a:lstStyle/>
          <a:p>
            <a:r>
              <a:rPr lang="en-US" dirty="0"/>
              <a:t>M</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525136"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4901087" y="4270696"/>
            <a:ext cx="1474775" cy="338554"/>
          </a:xfrm>
          <a:prstGeom prst="rect">
            <a:avLst/>
          </a:prstGeom>
          <a:noFill/>
        </p:spPr>
        <p:txBody>
          <a:bodyPr wrap="square">
            <a:spAutoFit/>
          </a:bodyPr>
          <a:lstStyle/>
          <a:p>
            <a:r>
              <a:rPr lang="en-US" sz="1600" dirty="0" err="1">
                <a:sym typeface="Symbol" panose="05050102010706020507" pitchFamily="18" charset="2"/>
              </a:rPr>
              <a:t>HMAC</a:t>
            </a:r>
            <a:r>
              <a:rPr lang="en-US" sz="1600" baseline="-25000" dirty="0" err="1">
                <a:sym typeface="Symbol" panose="05050102010706020507" pitchFamily="18" charset="2"/>
              </a:rPr>
              <a:t>b</a:t>
            </a:r>
            <a:r>
              <a:rPr lang="en-US" sz="1600" dirty="0">
                <a:sym typeface="Symbol" panose="05050102010706020507" pitchFamily="18" charset="2"/>
              </a:rPr>
              <a:t>(</a:t>
            </a:r>
            <a:r>
              <a:rPr lang="en-US" sz="1600" dirty="0" err="1">
                <a:sym typeface="Symbol" panose="05050102010706020507" pitchFamily="18" charset="2"/>
              </a:rPr>
              <a:t>K</a:t>
            </a:r>
            <a:r>
              <a:rPr lang="en-US" sz="1600" baseline="-25000" dirty="0" err="1">
                <a:sym typeface="Symbol" panose="05050102010706020507" pitchFamily="18" charset="2"/>
              </a:rPr>
              <a:t>b</a:t>
            </a:r>
            <a:r>
              <a:rPr lang="en-US" sz="1600" dirty="0">
                <a:sym typeface="Symbol" panose="05050102010706020507" pitchFamily="18" charset="2"/>
              </a:rPr>
              <a:t>, M)</a:t>
            </a:r>
            <a:endParaRPr lang="en-US" sz="1600" dirty="0"/>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D223C9F-FBD6-08C5-C943-9D7593BF8FC0}"/>
                  </a:ext>
                </a:extLst>
              </p:cNvPr>
              <p:cNvSpPr/>
              <p:nvPr/>
            </p:nvSpPr>
            <p:spPr>
              <a:xfrm>
                <a:off x="8809080" y="1571161"/>
                <a:ext cx="1738220" cy="473763"/>
              </a:xfrm>
              <a:prstGeom prst="wedgeRoundRectCallout">
                <a:avLst>
                  <a:gd name="adj1" fmla="val -54269"/>
                  <a:gd name="adj2" fmla="val -157851"/>
                  <a:gd name="adj3" fmla="val 16667"/>
                </a:avLst>
              </a:prstGeom>
              <a:solidFill>
                <a:schemeClr val="accent4">
                  <a:lumMod val="20000"/>
                  <a:lumOff val="8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K</a:t>
                </a:r>
                <a:r>
                  <a:rPr lang="en-US" baseline="-25000" dirty="0" err="1"/>
                  <a:t>b</a:t>
                </a:r>
                <a:r>
                  <a:rPr lang="en-US" dirty="0"/>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0,1</m:t>
                            </m:r>
                          </m:e>
                        </m:d>
                      </m:e>
                      <m:sup>
                        <m:r>
                          <a:rPr lang="en-US" sz="1800" b="0" i="1" smtClean="0">
                            <a:solidFill>
                              <a:schemeClr val="tx1"/>
                            </a:solidFill>
                            <a:latin typeface="Cambria Math" panose="02040503050406030204" pitchFamily="18" charset="0"/>
                          </a:rPr>
                          <m:t>𝑏</m:t>
                        </m:r>
                      </m:sup>
                    </m:sSup>
                  </m:oMath>
                </a14:m>
                <a:endParaRPr lang="en-US" dirty="0"/>
              </a:p>
            </p:txBody>
          </p:sp>
        </mc:Choice>
        <mc:Fallback xmlns="">
          <p:sp>
            <p:nvSpPr>
              <p:cNvPr id="7" name="Speech Bubble: Rectangle with Corners Rounded 6">
                <a:extLst>
                  <a:ext uri="{FF2B5EF4-FFF2-40B4-BE49-F238E27FC236}">
                    <a16:creationId xmlns:a16="http://schemas.microsoft.com/office/drawing/2014/main" id="{9D223C9F-FBD6-08C5-C943-9D7593BF8FC0}"/>
                  </a:ext>
                </a:extLst>
              </p:cNvPr>
              <p:cNvSpPr>
                <a:spLocks noRot="1" noChangeAspect="1" noMove="1" noResize="1" noEditPoints="1" noAdjustHandles="1" noChangeArrowheads="1" noChangeShapeType="1" noTextEdit="1"/>
              </p:cNvSpPr>
              <p:nvPr/>
            </p:nvSpPr>
            <p:spPr>
              <a:xfrm>
                <a:off x="8809080" y="1571161"/>
                <a:ext cx="1738220" cy="473763"/>
              </a:xfrm>
              <a:prstGeom prst="wedgeRoundRectCallout">
                <a:avLst>
                  <a:gd name="adj1" fmla="val -54269"/>
                  <a:gd name="adj2" fmla="val -157851"/>
                  <a:gd name="adj3" fmla="val 16667"/>
                </a:avLst>
              </a:prstGeom>
              <a:blipFill>
                <a:blip r:embed="rId5"/>
                <a:stretch>
                  <a:fillRect b="-4848"/>
                </a:stretch>
              </a:blipFill>
              <a:ln>
                <a:solidFill>
                  <a:schemeClr val="accent4">
                    <a:lumMod val="60000"/>
                    <a:lumOff val="40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FC1B2191-7408-3C24-B822-FF43D8EE0492}"/>
              </a:ext>
            </a:extLst>
          </p:cNvPr>
          <p:cNvSpPr txBox="1"/>
          <p:nvPr/>
        </p:nvSpPr>
        <p:spPr>
          <a:xfrm>
            <a:off x="4161124" y="531345"/>
            <a:ext cx="1712681" cy="369332"/>
          </a:xfrm>
          <a:prstGeom prst="rect">
            <a:avLst/>
          </a:prstGeom>
          <a:noFill/>
        </p:spPr>
        <p:txBody>
          <a:bodyPr wrap="square">
            <a:spAutoFit/>
          </a:bodyPr>
          <a:lstStyle/>
          <a:p>
            <a:r>
              <a:rPr lang="en-US" dirty="0" err="1">
                <a:sym typeface="Symbol" panose="05050102010706020507" pitchFamily="18" charset="2"/>
              </a:rPr>
              <a:t>HMAC</a:t>
            </a:r>
            <a:r>
              <a:rPr lang="en-US" baseline="-25000" dirty="0" err="1">
                <a:sym typeface="Symbol" panose="05050102010706020507" pitchFamily="18" charset="2"/>
              </a:rPr>
              <a:t>b</a:t>
            </a:r>
            <a:r>
              <a:rPr lang="en-US" dirty="0">
                <a:sym typeface="Symbol" panose="05050102010706020507" pitchFamily="18" charset="2"/>
              </a:rPr>
              <a:t>(</a:t>
            </a:r>
            <a:r>
              <a:rPr lang="en-US" dirty="0" err="1">
                <a:sym typeface="Symbol" panose="05050102010706020507" pitchFamily="18" charset="2"/>
              </a:rPr>
              <a:t>K</a:t>
            </a:r>
            <a:r>
              <a:rPr lang="en-US" baseline="-25000" dirty="0" err="1">
                <a:sym typeface="Symbol" panose="05050102010706020507" pitchFamily="18" charset="2"/>
              </a:rPr>
              <a:t>b</a:t>
            </a:r>
            <a:r>
              <a:rPr lang="en-US" dirty="0">
                <a:sym typeface="Symbol" panose="05050102010706020507" pitchFamily="18" charset="2"/>
              </a:rPr>
              <a:t>, M) =</a:t>
            </a:r>
            <a:endParaRPr lang="en-US" dirty="0"/>
          </a:p>
        </p:txBody>
      </p:sp>
      <p:sp>
        <p:nvSpPr>
          <p:cNvPr id="11" name="TextBox 10">
            <a:extLst>
              <a:ext uri="{FF2B5EF4-FFF2-40B4-BE49-F238E27FC236}">
                <a16:creationId xmlns:a16="http://schemas.microsoft.com/office/drawing/2014/main" id="{99D8AFA4-9C63-285A-2AA3-83A7A1D2CF1D}"/>
              </a:ext>
            </a:extLst>
          </p:cNvPr>
          <p:cNvSpPr txBox="1"/>
          <p:nvPr/>
        </p:nvSpPr>
        <p:spPr>
          <a:xfrm>
            <a:off x="4260374" y="3101588"/>
            <a:ext cx="252993" cy="276999"/>
          </a:xfrm>
          <a:prstGeom prst="rect">
            <a:avLst/>
          </a:prstGeom>
          <a:noFill/>
        </p:spPr>
        <p:txBody>
          <a:bodyPr wrap="square" lIns="0" tIns="0" rIns="0" bIns="0" rtlCol="0" anchor="ctr" anchorCtr="1">
            <a:spAutoFit/>
          </a:bodyPr>
          <a:lstStyle/>
          <a:p>
            <a:r>
              <a:rPr lang="en-US" dirty="0" err="1"/>
              <a:t>K</a:t>
            </a:r>
            <a:r>
              <a:rPr lang="en-US" baseline="-25000" dirty="0" err="1"/>
              <a:t>b</a:t>
            </a:r>
            <a:endParaRPr lang="en-US" dirty="0"/>
          </a:p>
        </p:txBody>
      </p:sp>
      <p:sp>
        <p:nvSpPr>
          <p:cNvPr id="13" name="Flowchart: Manual Input 12">
            <a:extLst>
              <a:ext uri="{FF2B5EF4-FFF2-40B4-BE49-F238E27FC236}">
                <a16:creationId xmlns:a16="http://schemas.microsoft.com/office/drawing/2014/main" id="{137E7DCD-F4C5-4225-5ECA-FA4FAB0CA95D}"/>
              </a:ext>
            </a:extLst>
          </p:cNvPr>
          <p:cNvSpPr/>
          <p:nvPr/>
        </p:nvSpPr>
        <p:spPr>
          <a:xfrm flipH="1">
            <a:off x="5961113"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464B84-7C14-7E5A-A58E-4A68E7ABCE81}"/>
              </a:ext>
            </a:extLst>
          </p:cNvPr>
          <p:cNvSpPr txBox="1"/>
          <p:nvPr/>
        </p:nvSpPr>
        <p:spPr>
          <a:xfrm>
            <a:off x="5952995" y="3186730"/>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5" name="Flowchart: Manual Input 14">
            <a:extLst>
              <a:ext uri="{FF2B5EF4-FFF2-40B4-BE49-F238E27FC236}">
                <a16:creationId xmlns:a16="http://schemas.microsoft.com/office/drawing/2014/main" id="{6864286A-F388-B192-590C-A744A0372181}"/>
              </a:ext>
            </a:extLst>
          </p:cNvPr>
          <p:cNvSpPr/>
          <p:nvPr/>
        </p:nvSpPr>
        <p:spPr>
          <a:xfrm flipH="1">
            <a:off x="6720321"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2EC92CA-03B6-CCFE-1B79-086F2C77B298}"/>
              </a:ext>
            </a:extLst>
          </p:cNvPr>
          <p:cNvSpPr txBox="1"/>
          <p:nvPr/>
        </p:nvSpPr>
        <p:spPr>
          <a:xfrm>
            <a:off x="6717392" y="3186730"/>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7" name="Flowchart: Manual Input 16">
            <a:extLst>
              <a:ext uri="{FF2B5EF4-FFF2-40B4-BE49-F238E27FC236}">
                <a16:creationId xmlns:a16="http://schemas.microsoft.com/office/drawing/2014/main" id="{95B0DB44-B03D-9CCF-970F-6BF10355985B}"/>
              </a:ext>
            </a:extLst>
          </p:cNvPr>
          <p:cNvSpPr/>
          <p:nvPr/>
        </p:nvSpPr>
        <p:spPr>
          <a:xfrm flipH="1">
            <a:off x="7479529"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9FA18FF-957A-EA06-C4C6-4FADB85AFC99}"/>
              </a:ext>
            </a:extLst>
          </p:cNvPr>
          <p:cNvSpPr txBox="1"/>
          <p:nvPr/>
        </p:nvSpPr>
        <p:spPr>
          <a:xfrm>
            <a:off x="7474818" y="3186730"/>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9" name="Flowchart: Manual Input 18">
            <a:extLst>
              <a:ext uri="{FF2B5EF4-FFF2-40B4-BE49-F238E27FC236}">
                <a16:creationId xmlns:a16="http://schemas.microsoft.com/office/drawing/2014/main" id="{E1629C4A-9F3F-0B62-4C7D-EC22109FDD40}"/>
              </a:ext>
            </a:extLst>
          </p:cNvPr>
          <p:cNvSpPr/>
          <p:nvPr/>
        </p:nvSpPr>
        <p:spPr>
          <a:xfrm flipH="1">
            <a:off x="8885888"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0DF259F-DEB5-2B15-F168-26EA75C5DD67}"/>
              </a:ext>
            </a:extLst>
          </p:cNvPr>
          <p:cNvSpPr txBox="1"/>
          <p:nvPr/>
        </p:nvSpPr>
        <p:spPr>
          <a:xfrm>
            <a:off x="8885470" y="3186730"/>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1" name="TextBox 20">
            <a:extLst>
              <a:ext uri="{FF2B5EF4-FFF2-40B4-BE49-F238E27FC236}">
                <a16:creationId xmlns:a16="http://schemas.microsoft.com/office/drawing/2014/main" id="{D8DE8B53-659D-303F-CABC-A2F009660721}"/>
              </a:ext>
            </a:extLst>
          </p:cNvPr>
          <p:cNvSpPr txBox="1"/>
          <p:nvPr/>
        </p:nvSpPr>
        <p:spPr>
          <a:xfrm>
            <a:off x="8209933" y="3100169"/>
            <a:ext cx="348172" cy="369332"/>
          </a:xfrm>
          <a:prstGeom prst="rect">
            <a:avLst/>
          </a:prstGeom>
          <a:noFill/>
        </p:spPr>
        <p:txBody>
          <a:bodyPr wrap="none" rtlCol="0">
            <a:spAutoFit/>
          </a:bodyPr>
          <a:lstStyle/>
          <a:p>
            <a:r>
              <a:rPr lang="en-US" dirty="0">
                <a:solidFill>
                  <a:schemeClr val="tx2"/>
                </a:solidFill>
              </a:rPr>
              <a:t>…</a:t>
            </a:r>
          </a:p>
        </p:txBody>
      </p:sp>
      <p:sp>
        <p:nvSpPr>
          <p:cNvPr id="22" name="Flowchart: Manual Input 21">
            <a:extLst>
              <a:ext uri="{FF2B5EF4-FFF2-40B4-BE49-F238E27FC236}">
                <a16:creationId xmlns:a16="http://schemas.microsoft.com/office/drawing/2014/main" id="{A21B5085-0D49-63E8-9C67-90E7E49787C3}"/>
              </a:ext>
            </a:extLst>
          </p:cNvPr>
          <p:cNvSpPr/>
          <p:nvPr/>
        </p:nvSpPr>
        <p:spPr>
          <a:xfrm flipH="1">
            <a:off x="8469093" y="397074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C7E4DB7-3499-AF60-38A1-42E0C540A6A7}"/>
              </a:ext>
            </a:extLst>
          </p:cNvPr>
          <p:cNvSpPr txBox="1"/>
          <p:nvPr/>
        </p:nvSpPr>
        <p:spPr>
          <a:xfrm>
            <a:off x="8470310" y="4128806"/>
            <a:ext cx="32710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4" name="Flowchart: Manual Input 23">
            <a:extLst>
              <a:ext uri="{FF2B5EF4-FFF2-40B4-BE49-F238E27FC236}">
                <a16:creationId xmlns:a16="http://schemas.microsoft.com/office/drawing/2014/main" id="{3E6ED5AB-AC74-04EC-6838-9568EFC6C798}"/>
              </a:ext>
            </a:extLst>
          </p:cNvPr>
          <p:cNvSpPr/>
          <p:nvPr/>
        </p:nvSpPr>
        <p:spPr>
          <a:xfrm flipH="1">
            <a:off x="9252242" y="397074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662768B-DF0D-D10F-FC5C-32A4A039A84D}"/>
              </a:ext>
            </a:extLst>
          </p:cNvPr>
          <p:cNvSpPr txBox="1"/>
          <p:nvPr/>
        </p:nvSpPr>
        <p:spPr>
          <a:xfrm>
            <a:off x="9250172" y="4127421"/>
            <a:ext cx="333681" cy="27976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26" name="Straight Arrow Connector 25">
            <a:extLst>
              <a:ext uri="{FF2B5EF4-FFF2-40B4-BE49-F238E27FC236}">
                <a16:creationId xmlns:a16="http://schemas.microsoft.com/office/drawing/2014/main" id="{61212829-76B1-9C52-27CD-AC4BB88DF825}"/>
              </a:ext>
            </a:extLst>
          </p:cNvPr>
          <p:cNvCxnSpPr>
            <a:stCxn id="14" idx="3"/>
            <a:endCxn id="16" idx="1"/>
          </p:cNvCxnSpPr>
          <p:nvPr/>
        </p:nvCxnSpPr>
        <p:spPr>
          <a:xfrm>
            <a:off x="6298771" y="3325230"/>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11694B-FD5C-AA23-C128-17F6409AABB2}"/>
              </a:ext>
            </a:extLst>
          </p:cNvPr>
          <p:cNvCxnSpPr>
            <a:cxnSpLocks/>
            <a:stCxn id="16" idx="3"/>
            <a:endCxn id="18" idx="1"/>
          </p:cNvCxnSpPr>
          <p:nvPr/>
        </p:nvCxnSpPr>
        <p:spPr>
          <a:xfrm>
            <a:off x="7059744" y="3325230"/>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21A1EF0-E07B-88A5-E294-D8CB61B9988B}"/>
              </a:ext>
            </a:extLst>
          </p:cNvPr>
          <p:cNvCxnSpPr>
            <a:cxnSpLocks/>
            <a:stCxn id="18" idx="3"/>
          </p:cNvCxnSpPr>
          <p:nvPr/>
        </p:nvCxnSpPr>
        <p:spPr>
          <a:xfrm>
            <a:off x="7813780" y="3325230"/>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0314C06-4A90-597C-2056-B036B3568504}"/>
              </a:ext>
            </a:extLst>
          </p:cNvPr>
          <p:cNvCxnSpPr>
            <a:cxnSpLocks/>
            <a:endCxn id="20" idx="1"/>
          </p:cNvCxnSpPr>
          <p:nvPr/>
        </p:nvCxnSpPr>
        <p:spPr>
          <a:xfrm>
            <a:off x="8546463" y="3325229"/>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8A5DBD8-26D2-A810-BDE6-A638D0284BEB}"/>
              </a:ext>
            </a:extLst>
          </p:cNvPr>
          <p:cNvCxnSpPr>
            <a:cxnSpLocks/>
            <a:stCxn id="23" idx="3"/>
            <a:endCxn id="25" idx="1"/>
          </p:cNvCxnSpPr>
          <p:nvPr/>
        </p:nvCxnSpPr>
        <p:spPr>
          <a:xfrm>
            <a:off x="8797416" y="4267306"/>
            <a:ext cx="45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30C945FB-59C7-5B25-3A3C-E4975A9302D9}"/>
              </a:ext>
            </a:extLst>
          </p:cNvPr>
          <p:cNvCxnSpPr>
            <a:stCxn id="20" idx="3"/>
            <a:endCxn id="24" idx="0"/>
          </p:cNvCxnSpPr>
          <p:nvPr/>
        </p:nvCxnSpPr>
        <p:spPr>
          <a:xfrm>
            <a:off x="9215847" y="3325230"/>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48EB3F-ECED-C7A1-3460-DE5824FC0794}"/>
              </a:ext>
            </a:extLst>
          </p:cNvPr>
          <p:cNvCxnSpPr>
            <a:cxnSpLocks/>
            <a:endCxn id="22" idx="0"/>
          </p:cNvCxnSpPr>
          <p:nvPr/>
        </p:nvCxnSpPr>
        <p:spPr>
          <a:xfrm>
            <a:off x="8633863" y="3889334"/>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42DB39-0B36-5B80-347A-98388D6CCEDB}"/>
              </a:ext>
            </a:extLst>
          </p:cNvPr>
          <p:cNvCxnSpPr>
            <a:cxnSpLocks/>
          </p:cNvCxnSpPr>
          <p:nvPr/>
        </p:nvCxnSpPr>
        <p:spPr>
          <a:xfrm>
            <a:off x="9581782" y="4267305"/>
            <a:ext cx="9959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EE4E3975-26DF-FB03-0791-361B03FDDDFB}"/>
              </a:ext>
            </a:extLst>
          </p:cNvPr>
          <p:cNvCxnSpPr>
            <a:cxnSpLocks/>
            <a:endCxn id="23" idx="1"/>
          </p:cNvCxnSpPr>
          <p:nvPr/>
        </p:nvCxnSpPr>
        <p:spPr>
          <a:xfrm>
            <a:off x="8137433" y="4267305"/>
            <a:ext cx="33287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A8CAB5-6A0C-E876-DACC-DBE06435EDA0}"/>
              </a:ext>
            </a:extLst>
          </p:cNvPr>
          <p:cNvCxnSpPr>
            <a:cxnSpLocks/>
            <a:endCxn id="14" idx="1"/>
          </p:cNvCxnSpPr>
          <p:nvPr/>
        </p:nvCxnSpPr>
        <p:spPr>
          <a:xfrm flipV="1">
            <a:off x="5694464" y="3325230"/>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11770A7-C472-2586-4BA5-47997FBCDAC8}"/>
              </a:ext>
            </a:extLst>
          </p:cNvPr>
          <p:cNvCxnSpPr>
            <a:cxnSpLocks/>
          </p:cNvCxnSpPr>
          <p:nvPr/>
        </p:nvCxnSpPr>
        <p:spPr>
          <a:xfrm>
            <a:off x="6125883"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F425E9-257D-1CDA-1732-B73DBD85967D}"/>
              </a:ext>
            </a:extLst>
          </p:cNvPr>
          <p:cNvCxnSpPr>
            <a:cxnSpLocks/>
          </p:cNvCxnSpPr>
          <p:nvPr/>
        </p:nvCxnSpPr>
        <p:spPr>
          <a:xfrm>
            <a:off x="6885091"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2A6634A-5CF1-E1E7-7DCE-C2AF0B468B7A}"/>
              </a:ext>
            </a:extLst>
          </p:cNvPr>
          <p:cNvCxnSpPr>
            <a:cxnSpLocks/>
          </p:cNvCxnSpPr>
          <p:nvPr/>
        </p:nvCxnSpPr>
        <p:spPr>
          <a:xfrm>
            <a:off x="7650477"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4CB75D-A0DD-5030-43DD-AC88D394F701}"/>
              </a:ext>
            </a:extLst>
          </p:cNvPr>
          <p:cNvCxnSpPr>
            <a:cxnSpLocks/>
          </p:cNvCxnSpPr>
          <p:nvPr/>
        </p:nvCxnSpPr>
        <p:spPr>
          <a:xfrm>
            <a:off x="9050658"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DD55504-F8CF-081F-1687-70A1E76C89EF}"/>
              </a:ext>
            </a:extLst>
          </p:cNvPr>
          <p:cNvSpPr txBox="1"/>
          <p:nvPr/>
        </p:nvSpPr>
        <p:spPr>
          <a:xfrm>
            <a:off x="5384453" y="3187256"/>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1" name="TextBox 40">
            <a:extLst>
              <a:ext uri="{FF2B5EF4-FFF2-40B4-BE49-F238E27FC236}">
                <a16:creationId xmlns:a16="http://schemas.microsoft.com/office/drawing/2014/main" id="{9F2516FD-9735-A74A-FB83-7573B14C2DDD}"/>
              </a:ext>
            </a:extLst>
          </p:cNvPr>
          <p:cNvSpPr txBox="1"/>
          <p:nvPr/>
        </p:nvSpPr>
        <p:spPr>
          <a:xfrm>
            <a:off x="7757990" y="4128806"/>
            <a:ext cx="460228"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7" name="TextBox 46">
            <a:extLst>
              <a:ext uri="{FF2B5EF4-FFF2-40B4-BE49-F238E27FC236}">
                <a16:creationId xmlns:a16="http://schemas.microsoft.com/office/drawing/2014/main" id="{45D0E927-D122-FA1A-24EE-DEB7A401AC43}"/>
              </a:ext>
            </a:extLst>
          </p:cNvPr>
          <p:cNvSpPr txBox="1"/>
          <p:nvPr/>
        </p:nvSpPr>
        <p:spPr>
          <a:xfrm>
            <a:off x="6654977"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M[0]</a:t>
            </a:r>
          </a:p>
        </p:txBody>
      </p:sp>
      <p:sp>
        <p:nvSpPr>
          <p:cNvPr id="48" name="TextBox 47">
            <a:extLst>
              <a:ext uri="{FF2B5EF4-FFF2-40B4-BE49-F238E27FC236}">
                <a16:creationId xmlns:a16="http://schemas.microsoft.com/office/drawing/2014/main" id="{3277B4B8-ADA2-AB47-98BB-B4F2A9750044}"/>
              </a:ext>
            </a:extLst>
          </p:cNvPr>
          <p:cNvSpPr txBox="1"/>
          <p:nvPr/>
        </p:nvSpPr>
        <p:spPr>
          <a:xfrm>
            <a:off x="7421581"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M[1]</a:t>
            </a:r>
          </a:p>
        </p:txBody>
      </p:sp>
      <p:sp>
        <p:nvSpPr>
          <p:cNvPr id="49" name="TextBox 48">
            <a:extLst>
              <a:ext uri="{FF2B5EF4-FFF2-40B4-BE49-F238E27FC236}">
                <a16:creationId xmlns:a16="http://schemas.microsoft.com/office/drawing/2014/main" id="{9DB7B8EB-C0A5-FD7B-EE69-F2BF05768E5B}"/>
              </a:ext>
            </a:extLst>
          </p:cNvPr>
          <p:cNvSpPr txBox="1"/>
          <p:nvPr/>
        </p:nvSpPr>
        <p:spPr>
          <a:xfrm>
            <a:off x="8822085"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M[n]</a:t>
            </a:r>
          </a:p>
        </p:txBody>
      </p:sp>
      <p:sp>
        <p:nvSpPr>
          <p:cNvPr id="50" name="TextBox 49">
            <a:extLst>
              <a:ext uri="{FF2B5EF4-FFF2-40B4-BE49-F238E27FC236}">
                <a16:creationId xmlns:a16="http://schemas.microsoft.com/office/drawing/2014/main" id="{8E3CF5D1-1DF0-2486-D8F6-C83B722CF328}"/>
              </a:ext>
            </a:extLst>
          </p:cNvPr>
          <p:cNvSpPr txBox="1"/>
          <p:nvPr/>
        </p:nvSpPr>
        <p:spPr>
          <a:xfrm>
            <a:off x="8214632" y="2505396"/>
            <a:ext cx="348172" cy="369332"/>
          </a:xfrm>
          <a:prstGeom prst="rect">
            <a:avLst/>
          </a:prstGeom>
          <a:noFill/>
        </p:spPr>
        <p:txBody>
          <a:bodyPr wrap="none" rtlCol="0">
            <a:spAutoFit/>
          </a:bodyPr>
          <a:lstStyle/>
          <a:p>
            <a:r>
              <a:rPr lang="en-US" dirty="0">
                <a:solidFill>
                  <a:sysClr val="windowText" lastClr="000000"/>
                </a:solidFill>
              </a:rPr>
              <a:t>…</a:t>
            </a:r>
          </a:p>
        </p:txBody>
      </p:sp>
      <p:sp>
        <p:nvSpPr>
          <p:cNvPr id="51" name="Left Brace 50">
            <a:extLst>
              <a:ext uri="{FF2B5EF4-FFF2-40B4-BE49-F238E27FC236}">
                <a16:creationId xmlns:a16="http://schemas.microsoft.com/office/drawing/2014/main" id="{ACFEC9CE-9979-42ED-3C3B-FF2BD089C03D}"/>
              </a:ext>
            </a:extLst>
          </p:cNvPr>
          <p:cNvSpPr/>
          <p:nvPr/>
        </p:nvSpPr>
        <p:spPr>
          <a:xfrm rot="5400000">
            <a:off x="7859651" y="1130987"/>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9493201-336B-9B69-9BE8-88ADA1D090C8}"/>
                  </a:ext>
                </a:extLst>
              </p:cNvPr>
              <p:cNvSpPr txBox="1"/>
              <p:nvPr/>
            </p:nvSpPr>
            <p:spPr>
              <a:xfrm>
                <a:off x="8039502" y="3620547"/>
                <a:ext cx="1188721" cy="246221"/>
              </a:xfrm>
              <a:prstGeom prst="rect">
                <a:avLst/>
              </a:prstGeom>
              <a:noFill/>
            </p:spPr>
            <p:txBody>
              <a:bodyPr wrap="square" lIns="0" tIns="0" rIns="0" bIns="0" rtlCol="0" anchor="ctr" anchorCtr="1">
                <a:spAutoFit/>
              </a:bodyPr>
              <a:lstStyle/>
              <a:p>
                <a:pPr algn="r"/>
                <a:r>
                  <a:rPr lang="en-US" sz="1600" dirty="0">
                    <a:latin typeface="DIN Next LT Pro Light" panose="020B0303020203050203" pitchFamily="34" charset="0"/>
                  </a:rPr>
                  <a:t>K</a:t>
                </a:r>
                <a:r>
                  <a:rPr lang="en-US" sz="1600" baseline="-25000" dirty="0">
                    <a:latin typeface="DIN Next LT Pro Light" panose="020B0303020203050203" pitchFamily="34" charset="0"/>
                  </a:rPr>
                  <a:t>b</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53" name="TextBox 52">
                <a:extLst>
                  <a:ext uri="{FF2B5EF4-FFF2-40B4-BE49-F238E27FC236}">
                    <a16:creationId xmlns:a16="http://schemas.microsoft.com/office/drawing/2014/main" id="{59493201-336B-9B69-9BE8-88ADA1D090C8}"/>
                  </a:ext>
                </a:extLst>
              </p:cNvPr>
              <p:cNvSpPr txBox="1">
                <a:spLocks noRot="1" noChangeAspect="1" noMove="1" noResize="1" noEditPoints="1" noAdjustHandles="1" noChangeArrowheads="1" noChangeShapeType="1" noTextEdit="1"/>
              </p:cNvSpPr>
              <p:nvPr/>
            </p:nvSpPr>
            <p:spPr>
              <a:xfrm>
                <a:off x="8039502" y="3620547"/>
                <a:ext cx="1188721" cy="246221"/>
              </a:xfrm>
              <a:prstGeom prst="rect">
                <a:avLst/>
              </a:prstGeom>
              <a:blipFill>
                <a:blip r:embed="rId6"/>
                <a:stretch>
                  <a:fillRect t="-22500"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BA5E422-7413-10E0-06CE-EF5D4F0A46C5}"/>
                  </a:ext>
                </a:extLst>
              </p:cNvPr>
              <p:cNvSpPr txBox="1"/>
              <p:nvPr/>
            </p:nvSpPr>
            <p:spPr>
              <a:xfrm>
                <a:off x="6736794" y="2031571"/>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M</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|M|)</a:t>
                </a:r>
              </a:p>
            </p:txBody>
          </p:sp>
        </mc:Choice>
        <mc:Fallback xmlns="">
          <p:sp>
            <p:nvSpPr>
              <p:cNvPr id="55" name="TextBox 54">
                <a:extLst>
                  <a:ext uri="{FF2B5EF4-FFF2-40B4-BE49-F238E27FC236}">
                    <a16:creationId xmlns:a16="http://schemas.microsoft.com/office/drawing/2014/main" id="{DBA5E422-7413-10E0-06CE-EF5D4F0A46C5}"/>
                  </a:ext>
                </a:extLst>
              </p:cNvPr>
              <p:cNvSpPr txBox="1">
                <a:spLocks noRot="1" noChangeAspect="1" noMove="1" noResize="1" noEditPoints="1" noAdjustHandles="1" noChangeArrowheads="1" noChangeShapeType="1" noTextEdit="1"/>
              </p:cNvSpPr>
              <p:nvPr/>
            </p:nvSpPr>
            <p:spPr>
              <a:xfrm>
                <a:off x="6736794" y="2031571"/>
                <a:ext cx="1576683" cy="246221"/>
              </a:xfrm>
              <a:prstGeom prst="rect">
                <a:avLst/>
              </a:prstGeom>
              <a:blipFill>
                <a:blip r:embed="rId7"/>
                <a:stretch>
                  <a:fillRect l="-772" t="-21951" r="-772" b="-512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8E7782D-2AEF-0C20-FC21-4DC3E49D3B69}"/>
                  </a:ext>
                </a:extLst>
              </p:cNvPr>
              <p:cNvSpPr txBox="1"/>
              <p:nvPr/>
            </p:nvSpPr>
            <p:spPr>
              <a:xfrm>
                <a:off x="5612794" y="2590887"/>
                <a:ext cx="999583" cy="246221"/>
              </a:xfrm>
              <a:prstGeom prst="rect">
                <a:avLst/>
              </a:prstGeom>
              <a:noFill/>
            </p:spPr>
            <p:txBody>
              <a:bodyPr wrap="square" lIns="0" tIns="0" rIns="0" bIns="0" rtlCol="0" anchor="ctr" anchorCtr="1">
                <a:spAutoFit/>
              </a:bodyPr>
              <a:lstStyle/>
              <a:p>
                <a:pPr algn="ctr"/>
                <a:r>
                  <a:rPr lang="en-US" sz="1600" dirty="0">
                    <a:latin typeface="DIN Next LT Pro Light" panose="020B0303020203050203" pitchFamily="34" charset="0"/>
                  </a:rPr>
                  <a:t>K</a:t>
                </a:r>
                <a:r>
                  <a:rPr lang="en-US" sz="1600" baseline="-25000" dirty="0">
                    <a:latin typeface="DIN Next LT Pro Light" panose="020B0303020203050203" pitchFamily="34" charset="0"/>
                  </a:rPr>
                  <a:t>b</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56" name="TextBox 55">
                <a:extLst>
                  <a:ext uri="{FF2B5EF4-FFF2-40B4-BE49-F238E27FC236}">
                    <a16:creationId xmlns:a16="http://schemas.microsoft.com/office/drawing/2014/main" id="{18E7782D-2AEF-0C20-FC21-4DC3E49D3B69}"/>
                  </a:ext>
                </a:extLst>
              </p:cNvPr>
              <p:cNvSpPr txBox="1">
                <a:spLocks noRot="1" noChangeAspect="1" noMove="1" noResize="1" noEditPoints="1" noAdjustHandles="1" noChangeArrowheads="1" noChangeShapeType="1" noTextEdit="1"/>
              </p:cNvSpPr>
              <p:nvPr/>
            </p:nvSpPr>
            <p:spPr>
              <a:xfrm>
                <a:off x="5612794" y="2590887"/>
                <a:ext cx="999583" cy="246221"/>
              </a:xfrm>
              <a:prstGeom prst="rect">
                <a:avLst/>
              </a:prstGeom>
              <a:blipFill>
                <a:blip r:embed="rId8"/>
                <a:stretch>
                  <a:fillRect l="-6098" t="-22500" r="-4878" b="-55000"/>
                </a:stretch>
              </a:blipFill>
            </p:spPr>
            <p:txBody>
              <a:bodyPr/>
              <a:lstStyle/>
              <a:p>
                <a:r>
                  <a:rPr lang="en-US">
                    <a:noFill/>
                  </a:rPr>
                  <a:t> </a:t>
                </a:r>
              </a:p>
            </p:txBody>
          </p:sp>
        </mc:Fallback>
      </mc:AlternateContent>
      <p:cxnSp>
        <p:nvCxnSpPr>
          <p:cNvPr id="59" name="Connector: Curved 58">
            <a:extLst>
              <a:ext uri="{FF2B5EF4-FFF2-40B4-BE49-F238E27FC236}">
                <a16:creationId xmlns:a16="http://schemas.microsoft.com/office/drawing/2014/main" id="{A60F61AD-A6A6-9996-B2B2-65EF6FC2EAF2}"/>
              </a:ext>
            </a:extLst>
          </p:cNvPr>
          <p:cNvCxnSpPr>
            <a:cxnSpLocks/>
            <a:endCxn id="56" idx="1"/>
          </p:cNvCxnSpPr>
          <p:nvPr/>
        </p:nvCxnSpPr>
        <p:spPr>
          <a:xfrm flipV="1">
            <a:off x="4577074" y="2713998"/>
            <a:ext cx="1035720" cy="534030"/>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61" name="Connector: Curved 60">
            <a:extLst>
              <a:ext uri="{FF2B5EF4-FFF2-40B4-BE49-F238E27FC236}">
                <a16:creationId xmlns:a16="http://schemas.microsoft.com/office/drawing/2014/main" id="{8060906C-DC4E-AC86-99ED-E39718E2EC43}"/>
              </a:ext>
            </a:extLst>
          </p:cNvPr>
          <p:cNvCxnSpPr>
            <a:cxnSpLocks/>
            <a:endCxn id="53" idx="1"/>
          </p:cNvCxnSpPr>
          <p:nvPr/>
        </p:nvCxnSpPr>
        <p:spPr>
          <a:xfrm>
            <a:off x="4577074" y="3248028"/>
            <a:ext cx="3462428" cy="495630"/>
          </a:xfrm>
          <a:prstGeom prst="curvedConnector3">
            <a:avLst>
              <a:gd name="adj1" fmla="val 15908"/>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E5DD0AE-9F69-FFC9-9F90-31FD23A812B1}"/>
                  </a:ext>
                </a:extLst>
              </p:cNvPr>
              <p:cNvSpPr txBox="1"/>
              <p:nvPr/>
            </p:nvSpPr>
            <p:spPr>
              <a:xfrm>
                <a:off x="366858" y="3898020"/>
                <a:ext cx="5384211" cy="1912149"/>
              </a:xfrm>
              <a:prstGeom prst="rect">
                <a:avLst/>
              </a:prstGeom>
              <a:noFill/>
            </p:spPr>
            <p:txBody>
              <a:bodyPr wrap="none" lIns="0" tIns="72000" rIns="0" bIns="0" rtlCol="0" anchor="t" anchorCtr="0">
                <a:noAutofit/>
              </a:bodyPr>
              <a:lstStyle/>
              <a:p>
                <a:pPr>
                  <a:spcAft>
                    <a:spcPts val="600"/>
                  </a:spcAft>
                </a:pPr>
                <a:r>
                  <a:rPr lang="en-US" sz="2000" dirty="0">
                    <a:sym typeface="Symbol" panose="05050102010706020507" pitchFamily="18" charset="2"/>
                  </a:rPr>
                  <a:t>Making K block length:</a:t>
                </a:r>
              </a:p>
              <a:p>
                <a:pPr>
                  <a:spcAft>
                    <a:spcPts val="2000"/>
                  </a:spcAft>
                </a:pPr>
                <a:r>
                  <a:rPr lang="en-US" sz="1600" dirty="0">
                    <a:sym typeface="Symbol" panose="05050102010706020507" pitchFamily="18" charset="2"/>
                  </a:rPr>
                  <a:t>“Pad-or-Hash”, </a:t>
                </a:r>
                <a:r>
                  <a:rPr lang="en-US" sz="1600" dirty="0" err="1">
                    <a:sym typeface="Symbol" panose="05050102010706020507" pitchFamily="18" charset="2"/>
                  </a:rPr>
                  <a:t>PoH</a:t>
                </a:r>
                <a:r>
                  <a:rPr lang="en-US" sz="1600" dirty="0">
                    <a:sym typeface="Symbol" panose="05050102010706020507" pitchFamily="18" charset="2"/>
                  </a:rPr>
                  <a:t>: </a:t>
                </a:r>
                <a14:m>
                  <m:oMath xmlns:m="http://schemas.openxmlformats.org/officeDocument/2006/math">
                    <m:sSup>
                      <m:sSupPr>
                        <m:ctrlPr>
                          <a:rPr lang="en-US" sz="160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endParaRPr lang="en-US" sz="1600" dirty="0">
                  <a:sym typeface="Symbol" panose="05050102010706020507" pitchFamily="18" charset="2"/>
                </a:endParaRPr>
              </a:p>
              <a:p>
                <a:pPr>
                  <a:spcAft>
                    <a:spcPts val="600"/>
                  </a:spcAft>
                </a:pPr>
                <a:r>
                  <a:rPr lang="en-US" sz="1600" dirty="0" err="1">
                    <a:sym typeface="Symbol" panose="05050102010706020507" pitchFamily="18" charset="2"/>
                  </a:rPr>
                  <a:t>K</a:t>
                </a:r>
                <a:r>
                  <a:rPr lang="en-US" sz="1600" baseline="-25000" dirty="0" err="1">
                    <a:sym typeface="Symbol" panose="05050102010706020507" pitchFamily="18" charset="2"/>
                  </a:rPr>
                  <a:t>b</a:t>
                </a:r>
                <a:r>
                  <a:rPr lang="en-US" sz="1600" dirty="0">
                    <a:sym typeface="Symbol" panose="05050102010706020507" pitchFamily="18" charset="2"/>
                  </a:rPr>
                  <a:t> = </a:t>
                </a:r>
                <a:r>
                  <a:rPr lang="en-US" sz="1600" dirty="0" err="1">
                    <a:sym typeface="Symbol" panose="05050102010706020507" pitchFamily="18" charset="2"/>
                  </a:rPr>
                  <a:t>PoH</a:t>
                </a:r>
                <a:r>
                  <a:rPr lang="en-US" sz="1600" dirty="0">
                    <a:sym typeface="Symbol" panose="05050102010706020507" pitchFamily="18" charset="2"/>
                  </a:rPr>
                  <a:t>(K) =</a:t>
                </a:r>
                <a14:m>
                  <m:oMath xmlns:m="http://schemas.openxmlformats.org/officeDocument/2006/math">
                    <m:d>
                      <m:dPr>
                        <m:begChr m:val="{"/>
                        <m:endChr m:val=""/>
                        <m:ctrlPr>
                          <a:rPr lang="en-US" sz="1600" i="1">
                            <a:latin typeface="Cambria Math" panose="02040503050406030204" pitchFamily="18" charset="0"/>
                            <a:sym typeface="Symbol" panose="05050102010706020507" pitchFamily="18" charset="2"/>
                          </a:rPr>
                        </m:ctrlPr>
                      </m:dPr>
                      <m:e>
                        <m:eqArr>
                          <m:eqArrPr>
                            <m:ctrlPr>
                              <a:rPr lang="en-US" sz="1600" i="1">
                                <a:latin typeface="Cambria Math" panose="02040503050406030204" pitchFamily="18" charset="0"/>
                                <a:sym typeface="Symbol" panose="05050102010706020507" pitchFamily="18" charset="2"/>
                              </a:rPr>
                            </m:ctrlPr>
                          </m:eqArrPr>
                          <m:e>
                            <m:r>
                              <m:rPr>
                                <m:nor/>
                              </m:rPr>
                              <a:rPr lang="en-US" sz="1600" b="0" i="0" smtClean="0">
                                <a:sym typeface="Symbol" panose="05050102010706020507" pitchFamily="18" charset="2"/>
                              </a:rPr>
                              <m:t>K</m:t>
                            </m:r>
                            <m:r>
                              <m:rPr>
                                <m:nor/>
                              </m:rPr>
                              <a:rPr lang="en-US" sz="1600">
                                <a:sym typeface="Symbol" panose="05050102010706020507" pitchFamily="18" charset="2"/>
                              </a:rPr>
                              <m:t> </m:t>
                            </m:r>
                            <m:sSup>
                              <m:sSupPr>
                                <m:ctrlPr>
                                  <a:rPr lang="en-US" sz="1600" i="1">
                                    <a:latin typeface="Cambria Math" panose="02040503050406030204" pitchFamily="18" charset="0"/>
                                    <a:ea typeface="Cambria Math" panose="02040503050406030204" pitchFamily="18" charset="0"/>
                                    <a:sym typeface="Symbol" panose="05050102010706020507" pitchFamily="18" charset="2"/>
                                  </a:rPr>
                                </m:ctrlPr>
                              </m:sSupPr>
                              <m:e>
                                <m:r>
                                  <m:rPr>
                                    <m:nor/>
                                  </m:rPr>
                                  <a:rPr lang="en-US" sz="1600">
                                    <a:ea typeface="Cambria Math" panose="02040503050406030204" pitchFamily="18" charset="0"/>
                                    <a:sym typeface="Symbol" panose="05050102010706020507" pitchFamily="18" charset="2"/>
                                  </a:rPr>
                                  <m:t> </m:t>
                                </m:r>
                                <m:r>
                                  <a:rPr lang="en-US" sz="1600" i="1">
                                    <a:latin typeface="Cambria Math" panose="02040503050406030204" pitchFamily="18" charset="0"/>
                                    <a:ea typeface="Cambria Math" panose="02040503050406030204" pitchFamily="18" charset="0"/>
                                    <a:sym typeface="Symbol" panose="05050102010706020507" pitchFamily="18" charset="2"/>
                                  </a:rPr>
                                  <m:t>0</m:t>
                                </m:r>
                              </m:e>
                              <m:sup>
                                <m:r>
                                  <a:rPr lang="en-US" sz="1600" i="1">
                                    <a:latin typeface="Cambria Math" panose="02040503050406030204" pitchFamily="18" charset="0"/>
                                    <a:ea typeface="Cambria Math" panose="02040503050406030204" pitchFamily="18" charset="0"/>
                                    <a:sym typeface="Symbol" panose="05050102010706020507" pitchFamily="18" charset="2"/>
                                  </a:rPr>
                                  <m:t>𝑏</m:t>
                                </m:r>
                                <m:r>
                                  <a:rPr lang="en-US" sz="1600" i="1">
                                    <a:latin typeface="Cambria Math" panose="02040503050406030204" pitchFamily="18" charset="0"/>
                                    <a:ea typeface="Cambria Math" panose="02040503050406030204" pitchFamily="18" charset="0"/>
                                    <a:sym typeface="Symbol" panose="05050102010706020507" pitchFamily="18" charset="2"/>
                                  </a:rPr>
                                  <m:t> −</m:t>
                                </m:r>
                                <m:r>
                                  <m:rPr>
                                    <m:nor/>
                                  </m:rPr>
                                  <a:rPr lang="en-US" sz="1600">
                                    <a:ea typeface="Cambria Math" panose="02040503050406030204" pitchFamily="18" charset="0"/>
                                    <a:sym typeface="Symbol" panose="05050102010706020507" pitchFamily="18" charset="2"/>
                                  </a:rPr>
                                  <m:t>|</m:t>
                                </m:r>
                                <m:r>
                                  <m:rPr>
                                    <m:nor/>
                                  </m:rPr>
                                  <a:rPr lang="en-US" sz="1600" b="0" i="0" smtClean="0">
                                    <a:ea typeface="Cambria Math" panose="02040503050406030204" pitchFamily="18" charset="0"/>
                                    <a:sym typeface="Symbol" panose="05050102010706020507" pitchFamily="18" charset="2"/>
                                  </a:rPr>
                                  <m:t>K</m:t>
                                </m:r>
                                <m:r>
                                  <m:rPr>
                                    <m:nor/>
                                  </m:rPr>
                                  <a:rPr lang="en-US" sz="1600">
                                    <a:ea typeface="Cambria Math" panose="02040503050406030204" pitchFamily="18" charset="0"/>
                                    <a:sym typeface="Symbol" panose="05050102010706020507" pitchFamily="18" charset="2"/>
                                  </a:rPr>
                                  <m:t>|</m:t>
                                </m:r>
                              </m:sup>
                            </m:sSup>
                            <m: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ea typeface="Cambria Math" panose="02040503050406030204" pitchFamily="18" charset="0"/>
                                <a:sym typeface="Symbol" panose="05050102010706020507" pitchFamily="18" charset="2"/>
                              </a:rPr>
                              <m:t>if</m:t>
                            </m:r>
                            <m:r>
                              <m:rPr>
                                <m:nor/>
                              </m:rPr>
                              <a:rPr lang="en-US" sz="1600">
                                <a:ea typeface="Cambria Math" panose="02040503050406030204" pitchFamily="18" charset="0"/>
                                <a:sym typeface="Symbol" panose="05050102010706020507" pitchFamily="18" charset="2"/>
                              </a:rPr>
                              <m:t> </m:t>
                            </m:r>
                            <m:d>
                              <m:dPr>
                                <m:begChr m:val="|"/>
                                <m:endChr m:val="|"/>
                                <m:ctrlPr>
                                  <a:rPr lang="en-US" sz="1600" i="1">
                                    <a:latin typeface="Cambria Math" panose="02040503050406030204" pitchFamily="18" charset="0"/>
                                    <a:ea typeface="Cambria Math" panose="02040503050406030204" pitchFamily="18" charset="0"/>
                                    <a:sym typeface="Symbol" panose="05050102010706020507" pitchFamily="18" charset="2"/>
                                  </a:rPr>
                                </m:ctrlPr>
                              </m:dPr>
                              <m:e>
                                <m:r>
                                  <m:rPr>
                                    <m:nor/>
                                  </m:rPr>
                                  <a:rPr lang="en-US" sz="1600" b="0" i="0" smtClean="0">
                                    <a:ea typeface="Cambria Math" panose="02040503050406030204" pitchFamily="18" charset="0"/>
                                    <a:sym typeface="Symbol" panose="05050102010706020507" pitchFamily="18" charset="2"/>
                                  </a:rPr>
                                  <m:t>K</m:t>
                                </m:r>
                              </m:e>
                            </m:d>
                            <m:r>
                              <a:rPr lang="en-US" sz="1600">
                                <a:latin typeface="Cambria Math" panose="02040503050406030204" pitchFamily="18" charset="0"/>
                                <a:ea typeface="Cambria Math" panose="02040503050406030204" pitchFamily="18" charset="0"/>
                                <a:sym typeface="Symbol" panose="05050102010706020507" pitchFamily="18" charset="2"/>
                              </a:rPr>
                              <m:t>≤</m:t>
                            </m:r>
                            <m:r>
                              <a:rPr lang="en-US" sz="1600" i="1">
                                <a:latin typeface="Cambria Math" panose="02040503050406030204" pitchFamily="18" charset="0"/>
                                <a:ea typeface="Cambria Math" panose="02040503050406030204" pitchFamily="18" charset="0"/>
                                <a:sym typeface="Symbol" panose="05050102010706020507" pitchFamily="18" charset="2"/>
                              </a:rPr>
                              <m:t>𝑏</m:t>
                            </m:r>
                          </m:e>
                          <m:e>
                            <m:r>
                              <a:rPr lang="en-US" sz="1600">
                                <a:latin typeface="Cambria Math" panose="02040503050406030204" pitchFamily="18" charset="0"/>
                                <a:sym typeface="Symbol" panose="05050102010706020507" pitchFamily="18" charset="2"/>
                              </a:rPr>
                              <m:t> </m:t>
                            </m:r>
                            <m:r>
                              <m:rPr>
                                <m:nor/>
                              </m:rPr>
                              <a:rPr lang="en-US" sz="1600">
                                <a:sym typeface="Symbol" panose="05050102010706020507" pitchFamily="18" charset="2"/>
                              </a:rPr>
                              <m:t>H</m:t>
                            </m:r>
                            <m:r>
                              <m:rPr>
                                <m:nor/>
                              </m:rPr>
                              <a:rPr lang="en-US" sz="1600">
                                <a:sym typeface="Symbol" panose="05050102010706020507" pitchFamily="18" charset="2"/>
                              </a:rPr>
                              <m:t>(</m:t>
                            </m:r>
                            <m:r>
                              <m:rPr>
                                <m:nor/>
                              </m:rPr>
                              <a:rPr lang="en-US" sz="1600" b="0" i="0" smtClean="0">
                                <a:sym typeface="Symbol" panose="05050102010706020507" pitchFamily="18" charset="2"/>
                              </a:rPr>
                              <m:t>K</m:t>
                            </m:r>
                            <m:r>
                              <m:rPr>
                                <m:nor/>
                              </m:rPr>
                              <a:rPr lang="en-US" sz="1600">
                                <a:sym typeface="Symbol" panose="05050102010706020507" pitchFamily="18" charset="2"/>
                              </a:rPr>
                              <m:t>) </m:t>
                            </m:r>
                            <m:sSup>
                              <m:sSupPr>
                                <m:ctrlPr>
                                  <a:rPr lang="en-US" sz="1600" i="1">
                                    <a:latin typeface="Cambria Math" panose="02040503050406030204" pitchFamily="18" charset="0"/>
                                    <a:ea typeface="Cambria Math" panose="02040503050406030204" pitchFamily="18" charset="0"/>
                                    <a:sym typeface="Symbol" panose="05050102010706020507" pitchFamily="18" charset="2"/>
                                  </a:rPr>
                                </m:ctrlPr>
                              </m:sSupPr>
                              <m:e>
                                <m:r>
                                  <a:rPr lang="en-US" sz="1600" i="1">
                                    <a:latin typeface="Cambria Math" panose="02040503050406030204" pitchFamily="18" charset="0"/>
                                    <a:ea typeface="Cambria Math" panose="02040503050406030204" pitchFamily="18" charset="0"/>
                                    <a:sym typeface="Symbol" panose="05050102010706020507" pitchFamily="18" charset="2"/>
                                  </a:rPr>
                                  <m:t> 0</m:t>
                                </m:r>
                              </m:e>
                              <m:sup>
                                <m:r>
                                  <a:rPr lang="en-US" sz="1600" i="1">
                                    <a:latin typeface="Cambria Math" panose="02040503050406030204" pitchFamily="18" charset="0"/>
                                    <a:ea typeface="Cambria Math" panose="02040503050406030204" pitchFamily="18" charset="0"/>
                                    <a:sym typeface="Symbol" panose="05050102010706020507" pitchFamily="18" charset="2"/>
                                  </a:rPr>
                                  <m:t>𝑏</m:t>
                                </m:r>
                                <m:r>
                                  <a:rPr lang="en-US" sz="1600" i="1">
                                    <a:latin typeface="Cambria Math" panose="02040503050406030204" pitchFamily="18" charset="0"/>
                                    <a:ea typeface="Cambria Math" panose="02040503050406030204" pitchFamily="18" charset="0"/>
                                    <a:sym typeface="Symbol" panose="05050102010706020507" pitchFamily="18" charset="2"/>
                                  </a:rPr>
                                  <m:t>−</m:t>
                                </m:r>
                                <m:r>
                                  <a:rPr lang="en-US" sz="1600" i="1">
                                    <a:latin typeface="Cambria Math" panose="02040503050406030204" pitchFamily="18" charset="0"/>
                                    <a:ea typeface="Cambria Math" panose="02040503050406030204" pitchFamily="18" charset="0"/>
                                    <a:sym typeface="Symbol" panose="05050102010706020507" pitchFamily="18" charset="2"/>
                                  </a:rPr>
                                  <m:t>𝑐</m:t>
                                </m:r>
                              </m:sup>
                            </m:sSup>
                            <m: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ea typeface="Cambria Math" panose="02040503050406030204" pitchFamily="18" charset="0"/>
                                <a:sym typeface="Symbol" panose="05050102010706020507" pitchFamily="18" charset="2"/>
                              </a:rPr>
                              <m:t>otherwise</m:t>
                            </m:r>
                            <m:r>
                              <m:rPr>
                                <m:nor/>
                              </m:rPr>
                              <a:rPr lang="en-US" sz="1600">
                                <a:ea typeface="Cambria Math" panose="02040503050406030204" pitchFamily="18" charset="0"/>
                                <a:sym typeface="Symbol" panose="05050102010706020507" pitchFamily="18" charset="2"/>
                              </a:rPr>
                              <m:t>.</m:t>
                            </m:r>
                          </m:e>
                        </m:eqArr>
                      </m:e>
                    </m:d>
                  </m:oMath>
                </a14:m>
                <a:endParaRPr lang="en-US" sz="1600" dirty="0">
                  <a:latin typeface="DIN Next LT Pro Light" panose="020B0303020203050203" pitchFamily="34" charset="0"/>
                </a:endParaRPr>
              </a:p>
            </p:txBody>
          </p:sp>
        </mc:Choice>
        <mc:Fallback xmlns="">
          <p:sp>
            <p:nvSpPr>
              <p:cNvPr id="58" name="TextBox 57">
                <a:extLst>
                  <a:ext uri="{FF2B5EF4-FFF2-40B4-BE49-F238E27FC236}">
                    <a16:creationId xmlns:a16="http://schemas.microsoft.com/office/drawing/2014/main" id="{0E5DD0AE-9F69-FFC9-9F90-31FD23A812B1}"/>
                  </a:ext>
                </a:extLst>
              </p:cNvPr>
              <p:cNvSpPr txBox="1">
                <a:spLocks noRot="1" noChangeAspect="1" noMove="1" noResize="1" noEditPoints="1" noAdjustHandles="1" noChangeArrowheads="1" noChangeShapeType="1" noTextEdit="1"/>
              </p:cNvSpPr>
              <p:nvPr/>
            </p:nvSpPr>
            <p:spPr>
              <a:xfrm>
                <a:off x="366858" y="3898020"/>
                <a:ext cx="5384211" cy="1912149"/>
              </a:xfrm>
              <a:prstGeom prst="rect">
                <a:avLst/>
              </a:prstGeom>
              <a:blipFill>
                <a:blip r:embed="rId9"/>
                <a:stretch>
                  <a:fillRect l="-2831" t="-318"/>
                </a:stretch>
              </a:blipFill>
            </p:spPr>
            <p:txBody>
              <a:bodyPr/>
              <a:lstStyle/>
              <a:p>
                <a:r>
                  <a:rPr lang="en-US">
                    <a:noFill/>
                  </a:rPr>
                  <a:t> </a:t>
                </a:r>
              </a:p>
            </p:txBody>
          </p:sp>
        </mc:Fallback>
      </mc:AlternateContent>
      <p:sp>
        <p:nvSpPr>
          <p:cNvPr id="62" name="Rectangle 61">
            <a:extLst>
              <a:ext uri="{FF2B5EF4-FFF2-40B4-BE49-F238E27FC236}">
                <a16:creationId xmlns:a16="http://schemas.microsoft.com/office/drawing/2014/main" id="{DAAD1D94-9225-5FDA-91B9-3A32B28F6A1D}"/>
              </a:ext>
            </a:extLst>
          </p:cNvPr>
          <p:cNvSpPr/>
          <p:nvPr/>
        </p:nvSpPr>
        <p:spPr>
          <a:xfrm>
            <a:off x="4008977" y="4880954"/>
            <a:ext cx="1685487"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K “short”: zero-pad</a:t>
            </a:r>
          </a:p>
        </p:txBody>
      </p:sp>
      <p:sp>
        <p:nvSpPr>
          <p:cNvPr id="63" name="Rectangle 62">
            <a:extLst>
              <a:ext uri="{FF2B5EF4-FFF2-40B4-BE49-F238E27FC236}">
                <a16:creationId xmlns:a16="http://schemas.microsoft.com/office/drawing/2014/main" id="{10F08914-1428-8CB7-20A1-68FB4E81EFAC}"/>
              </a:ext>
            </a:extLst>
          </p:cNvPr>
          <p:cNvSpPr/>
          <p:nvPr/>
        </p:nvSpPr>
        <p:spPr>
          <a:xfrm>
            <a:off x="4008978" y="5238686"/>
            <a:ext cx="2450011"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K “long”: hash, then zero-pad</a:t>
            </a:r>
          </a:p>
        </p:txBody>
      </p:sp>
      <p:sp>
        <p:nvSpPr>
          <p:cNvPr id="44" name="TextBox 43">
            <a:extLst>
              <a:ext uri="{FF2B5EF4-FFF2-40B4-BE49-F238E27FC236}">
                <a16:creationId xmlns:a16="http://schemas.microsoft.com/office/drawing/2014/main" id="{17F4E4CE-6FE2-87CF-6A60-6439E2CE5064}"/>
              </a:ext>
            </a:extLst>
          </p:cNvPr>
          <p:cNvSpPr txBox="1"/>
          <p:nvPr/>
        </p:nvSpPr>
        <p:spPr>
          <a:xfrm>
            <a:off x="9455848" y="3645690"/>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spTree>
    <p:extLst>
      <p:ext uri="{BB962C8B-B14F-4D97-AF65-F5344CB8AC3E}">
        <p14:creationId xmlns:p14="http://schemas.microsoft.com/office/powerpoint/2010/main" val="366419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2" grpId="0" animBg="1"/>
      <p:bldP spid="6" grpId="0" animBg="1"/>
      <p:bldP spid="8" grpId="0" animBg="1"/>
      <p:bldP spid="58" grpId="0" uiExpand="1" build="p"/>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B9642123-1602-126B-FB3B-F39C33687400}"/>
              </a:ext>
            </a:extLst>
          </p:cNvPr>
          <p:cNvGrpSpPr/>
          <p:nvPr/>
        </p:nvGrpSpPr>
        <p:grpSpPr>
          <a:xfrm>
            <a:off x="4903158" y="1909775"/>
            <a:ext cx="5243956" cy="2660628"/>
            <a:chOff x="4903158" y="1909775"/>
            <a:chExt cx="5243956" cy="2660628"/>
          </a:xfrm>
        </p:grpSpPr>
        <p:sp>
          <p:nvSpPr>
            <p:cNvPr id="65" name="Rectangle 64">
              <a:extLst>
                <a:ext uri="{FF2B5EF4-FFF2-40B4-BE49-F238E27FC236}">
                  <a16:creationId xmlns:a16="http://schemas.microsoft.com/office/drawing/2014/main" id="{64D855DC-5397-7AA9-5B76-EE331B5AB356}"/>
                </a:ext>
              </a:extLst>
            </p:cNvPr>
            <p:cNvSpPr/>
            <p:nvPr/>
          </p:nvSpPr>
          <p:spPr>
            <a:xfrm>
              <a:off x="4903158" y="1909775"/>
              <a:ext cx="5243956" cy="2660626"/>
            </a:xfrm>
            <a:prstGeom prst="rect">
              <a:avLst/>
            </a:prstGeom>
            <a:solidFill>
              <a:srgbClr val="E1F4B2">
                <a:alpha val="72000"/>
              </a:srgbClr>
            </a:solid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252E0D1D-2D2F-3D26-CCF5-C0349794E0B8}"/>
                </a:ext>
              </a:extLst>
            </p:cNvPr>
            <p:cNvSpPr/>
            <p:nvPr/>
          </p:nvSpPr>
          <p:spPr>
            <a:xfrm rot="5400000">
              <a:off x="3681480" y="3135217"/>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Rounded Corners 43">
            <a:extLst>
              <a:ext uri="{FF2B5EF4-FFF2-40B4-BE49-F238E27FC236}">
                <a16:creationId xmlns:a16="http://schemas.microsoft.com/office/drawing/2014/main" id="{FDF8C6B3-7190-E48E-BB48-33D12A9515A5}"/>
              </a:ext>
            </a:extLst>
          </p:cNvPr>
          <p:cNvSpPr/>
          <p:nvPr/>
        </p:nvSpPr>
        <p:spPr>
          <a:xfrm>
            <a:off x="5323436" y="2553807"/>
            <a:ext cx="637091"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B5E5E13-E97B-E1E0-DB14-050A9F9FABB2}"/>
              </a:ext>
            </a:extLst>
          </p:cNvPr>
          <p:cNvSpPr/>
          <p:nvPr/>
        </p:nvSpPr>
        <p:spPr>
          <a:xfrm>
            <a:off x="7877914" y="3580651"/>
            <a:ext cx="637091"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ED26FA7F-0733-5297-3BBE-C5E032AE248B}"/>
              </a:ext>
            </a:extLst>
          </p:cNvPr>
          <p:cNvSpPr/>
          <p:nvPr/>
        </p:nvSpPr>
        <p:spPr>
          <a:xfrm>
            <a:off x="4248950" y="3060853"/>
            <a:ext cx="276605"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HMAC</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19A0869-9F53-8581-5263-707F74A669FF}"/>
                  </a:ext>
                </a:extLst>
              </p:cNvPr>
              <p:cNvSpPr txBox="1"/>
              <p:nvPr/>
            </p:nvSpPr>
            <p:spPr>
              <a:xfrm>
                <a:off x="5170660" y="527518"/>
                <a:ext cx="4714778" cy="369332"/>
              </a:xfrm>
              <a:prstGeom prst="rect">
                <a:avLst/>
              </a:prstGeom>
              <a:noFill/>
            </p:spPr>
            <p:txBody>
              <a:bodyPr wrap="square">
                <a:spAutoFit/>
              </a:bodyPr>
              <a:lstStyle/>
              <a:p>
                <a:pPr algn="ctr"/>
                <a:r>
                  <a:rPr lang="en-US" sz="1800" dirty="0">
                    <a:latin typeface="DIN Next LT Pro Light" panose="020B0303020203050203" pitchFamily="34" charset="0"/>
                  </a:rPr>
                  <a:t>H((</a:t>
                </a:r>
                <a:r>
                  <a:rPr lang="en-US" sz="1800" dirty="0" err="1">
                    <a:latin typeface="DIN Next LT Pro Light" panose="020B0303020203050203" pitchFamily="34" charset="0"/>
                  </a:rPr>
                  <a:t>K</a:t>
                </a:r>
                <a:r>
                  <a:rPr lang="en-US" sz="1800" baseline="-25000" dirty="0" err="1">
                    <a:latin typeface="DIN Next LT Pro Light" panose="020B0303020203050203" pitchFamily="34" charset="0"/>
                  </a:rPr>
                  <a:t>b</a:t>
                </a:r>
                <a:r>
                  <a:rPr lang="en-US" sz="1800" dirty="0">
                    <a:latin typeface="DIN Next LT Pro Light" panose="020B0303020203050203" pitchFamily="34"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DIN Next LT Pro Light" panose="020B0303020203050203" pitchFamily="34" charset="0"/>
                  </a:rPr>
                  <a:t> </a:t>
                </a:r>
                <a:r>
                  <a:rPr lang="en-US" sz="1800" dirty="0" err="1">
                    <a:latin typeface="DIN Next LT Pro Light" panose="020B0303020203050203" pitchFamily="34" charset="0"/>
                  </a:rPr>
                  <a:t>opad</a:t>
                </a:r>
                <a:r>
                  <a:rPr lang="en-US" sz="1800" dirty="0">
                    <a:latin typeface="DIN Next LT Pro Light" panose="020B0303020203050203" pitchFamily="34" charset="0"/>
                  </a:rPr>
                  <a:t>)</a:t>
                </a:r>
                <a:r>
                  <a:rPr lang="en-US" dirty="0">
                    <a:latin typeface="DIN Next LT Pro Light" panose="020B0303020203050203" pitchFamily="34" charset="0"/>
                    <a:sym typeface="Symbol" panose="05050102010706020507" pitchFamily="18" charset="2"/>
                  </a:rPr>
                  <a:t>  </a:t>
                </a:r>
                <a:r>
                  <a:rPr lang="en-US" sz="1800" dirty="0">
                    <a:solidFill>
                      <a:schemeClr val="tx1"/>
                    </a:solidFill>
                    <a:latin typeface="DIN Next LT Pro Light" panose="020B0303020203050203" pitchFamily="34" charset="0"/>
                  </a:rPr>
                  <a:t>H((</a:t>
                </a:r>
                <a:r>
                  <a:rPr lang="en-US" sz="1800" dirty="0" err="1">
                    <a:solidFill>
                      <a:schemeClr val="tx1"/>
                    </a:solidFill>
                    <a:latin typeface="DIN Next LT Pro Light" panose="020B0303020203050203" pitchFamily="34" charset="0"/>
                  </a:rPr>
                  <a:t>K</a:t>
                </a:r>
                <a:r>
                  <a:rPr lang="en-US" sz="1800" baseline="-25000" dirty="0" err="1">
                    <a:solidFill>
                      <a:schemeClr val="tx1"/>
                    </a:solidFill>
                    <a:latin typeface="DIN Next LT Pro Light" panose="020B0303020203050203" pitchFamily="34" charset="0"/>
                  </a:rPr>
                  <a:t>b</a:t>
                </a:r>
                <a:r>
                  <a:rPr lang="en-US" dirty="0">
                    <a:solidFill>
                      <a:schemeClr val="tx1"/>
                    </a:solidFill>
                    <a:latin typeface="DIN Next LT Pro Light" panose="020B0303020203050203" pitchFamily="34" charset="0"/>
                    <a:ea typeface="Cambria Math" panose="02040503050406030204" pitchFamily="18" charset="0"/>
                  </a:rPr>
                  <a: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 </m:t>
                    </m:r>
                  </m:oMath>
                </a14:m>
                <a:r>
                  <a:rPr lang="en-US" sz="1800" dirty="0">
                    <a:solidFill>
                      <a:schemeClr val="tx1"/>
                    </a:solidFill>
                    <a:latin typeface="DIN Next LT Pro Light" panose="020B0303020203050203" pitchFamily="34" charset="0"/>
                  </a:rPr>
                  <a:t>ipad)</a:t>
                </a:r>
                <a:r>
                  <a:rPr lang="en-US" dirty="0">
                    <a:solidFill>
                      <a:schemeClr val="tx1"/>
                    </a:solidFill>
                    <a:latin typeface="DIN Next LT Pro Light" panose="020B0303020203050203" pitchFamily="34" charset="0"/>
                    <a:sym typeface="Symbol" panose="05050102010706020507" pitchFamily="18" charset="2"/>
                  </a:rPr>
                  <a:t> </a:t>
                </a:r>
                <a:r>
                  <a:rPr lang="en-US" sz="1800" dirty="0">
                    <a:solidFill>
                      <a:schemeClr val="tx1"/>
                    </a:solidFill>
                    <a:latin typeface="DIN Next LT Pro Light" panose="020B0303020203050203" pitchFamily="34" charset="0"/>
                  </a:rPr>
                  <a:t> M)</a:t>
                </a:r>
                <a:r>
                  <a:rPr lang="en-US" sz="1800" dirty="0">
                    <a:latin typeface="DIN Next LT Pro Light" panose="020B0303020203050203" pitchFamily="34" charset="0"/>
                  </a:rPr>
                  <a:t>)</a:t>
                </a:r>
                <a:endParaRPr lang="en-US" dirty="0">
                  <a:latin typeface="DIN Next LT Pro Light" panose="020B0303020203050203" pitchFamily="34" charset="0"/>
                </a:endParaRPr>
              </a:p>
            </p:txBody>
          </p:sp>
        </mc:Choice>
        <mc:Fallback xmlns="">
          <p:sp>
            <p:nvSpPr>
              <p:cNvPr id="57" name="TextBox 56">
                <a:extLst>
                  <a:ext uri="{FF2B5EF4-FFF2-40B4-BE49-F238E27FC236}">
                    <a16:creationId xmlns:a16="http://schemas.microsoft.com/office/drawing/2014/main" id="{619A0869-9F53-8581-5263-707F74A669FF}"/>
                  </a:ext>
                </a:extLst>
              </p:cNvPr>
              <p:cNvSpPr txBox="1">
                <a:spLocks noRot="1" noChangeAspect="1" noMove="1" noResize="1" noEditPoints="1" noAdjustHandles="1" noChangeArrowheads="1" noChangeShapeType="1" noTextEdit="1"/>
              </p:cNvSpPr>
              <p:nvPr/>
            </p:nvSpPr>
            <p:spPr>
              <a:xfrm>
                <a:off x="5170660" y="527518"/>
                <a:ext cx="4714778" cy="369332"/>
              </a:xfrm>
              <a:prstGeom prst="rect">
                <a:avLst/>
              </a:prstGeom>
              <a:blipFill>
                <a:blip r:embed="rId3"/>
                <a:stretch>
                  <a:fillRect t="-16667" b="-28333"/>
                </a:stretch>
              </a:blipFill>
            </p:spPr>
            <p:txBody>
              <a:bodyPr/>
              <a:lstStyle/>
              <a:p>
                <a:r>
                  <a:rPr lang="en-US">
                    <a:noFill/>
                  </a:rPr>
                  <a:t> </a:t>
                </a:r>
              </a:p>
            </p:txBody>
          </p:sp>
        </mc:Fallback>
      </mc:AlternateContent>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11</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33F178-7C64-9170-C521-65D766389819}"/>
                  </a:ext>
                </a:extLst>
              </p:cNvPr>
              <p:cNvSpPr txBox="1"/>
              <p:nvPr/>
            </p:nvSpPr>
            <p:spPr>
              <a:xfrm>
                <a:off x="375239" y="1271840"/>
                <a:ext cx="5384211" cy="2328609"/>
              </a:xfrm>
              <a:prstGeom prst="rect">
                <a:avLst/>
              </a:prstGeom>
              <a:noFill/>
            </p:spPr>
            <p:txBody>
              <a:bodyPr wrap="none" lIns="0" tIns="72000" rIns="0" bIns="0" rtlCol="0" anchor="t" anchorCtr="0">
                <a:noAutofit/>
              </a:bodyPr>
              <a:lstStyle/>
              <a:p>
                <a:pPr>
                  <a:spcAft>
                    <a:spcPts val="600"/>
                  </a:spcAft>
                </a:pPr>
                <a:r>
                  <a:rPr lang="en-US" sz="2000" dirty="0">
                    <a:sym typeface="Symbol" panose="05050102010706020507" pitchFamily="18" charset="2"/>
                  </a:rPr>
                  <a:t>Building blocks:</a:t>
                </a:r>
              </a:p>
              <a:p>
                <a:pPr marL="285750" indent="-285750">
                  <a:spcAft>
                    <a:spcPts val="600"/>
                  </a:spcAft>
                  <a:buFont typeface="Arial" panose="020B0604020202020204" pitchFamily="34" charset="0"/>
                  <a:buChar char="•"/>
                </a:pPr>
                <a:r>
                  <a:rPr lang="en-US" sz="1600" i="1" dirty="0">
                    <a:sym typeface="Symbol" panose="05050102010706020507" pitchFamily="18" charset="2"/>
                  </a:rPr>
                  <a:t>Hash function   </a:t>
                </a:r>
                <a:r>
                  <a:rPr lang="en-US" sz="1600" dirty="0">
                    <a:sym typeface="Symbol" panose="05050102010706020507" pitchFamily="18" charset="2"/>
                  </a:rPr>
                  <a:t>(MD transform)</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20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t>Constants</a:t>
                </a:r>
                <a:br>
                  <a:rPr lang="en-US" sz="1600" dirty="0"/>
                </a:br>
                <a:r>
                  <a:rPr lang="en-US" sz="1600" dirty="0" err="1">
                    <a:ea typeface="Cambria Math" panose="02040503050406030204" pitchFamily="18" charset="0"/>
                  </a:rPr>
                  <a:t>ipad</a:t>
                </a:r>
                <a:r>
                  <a:rPr lang="en-US" sz="1600" dirty="0">
                    <a:ea typeface="Cambria Math" panose="02040503050406030204" pitchFamily="18" charset="0"/>
                  </a:rPr>
                  <a:t>, </a:t>
                </a:r>
                <a:r>
                  <a:rPr lang="en-US" sz="1600" dirty="0" err="1">
                    <a:ea typeface="Cambria Math" panose="02040503050406030204" pitchFamily="18" charset="0"/>
                  </a:rPr>
                  <a:t>opad</a:t>
                </a:r>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r>
                  <a:rPr lang="en-US" sz="1600" dirty="0">
                    <a:latin typeface="DIN Next LT Pro Light" panose="020B0303020203050203" pitchFamily="34" charset="0"/>
                  </a:rPr>
                  <a:t>, </a:t>
                </a:r>
                <a:r>
                  <a:rPr lang="en-US" sz="1600" dirty="0">
                    <a:ea typeface="Cambria Math" panose="02040503050406030204" pitchFamily="18" charset="0"/>
                  </a:rPr>
                  <a:t>IV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16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sym typeface="Symbol" panose="05050102010706020507" pitchFamily="18" charset="2"/>
                  </a:rPr>
                  <a:t>Compression function</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𝑏</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1600" dirty="0">
                  <a:latin typeface="DIN Next LT Pro Light" panose="020B0303020203050203" pitchFamily="34" charset="0"/>
                </a:endParaRPr>
              </a:p>
            </p:txBody>
          </p:sp>
        </mc:Choice>
        <mc:Fallback xmlns="">
          <p:sp>
            <p:nvSpPr>
              <p:cNvPr id="5" name="TextBox 4">
                <a:extLst>
                  <a:ext uri="{FF2B5EF4-FFF2-40B4-BE49-F238E27FC236}">
                    <a16:creationId xmlns:a16="http://schemas.microsoft.com/office/drawing/2014/main" id="{D533F178-7C64-9170-C521-65D766389819}"/>
                  </a:ext>
                </a:extLst>
              </p:cNvPr>
              <p:cNvSpPr txBox="1">
                <a:spLocks noRot="1" noChangeAspect="1" noMove="1" noResize="1" noEditPoints="1" noAdjustHandles="1" noChangeArrowheads="1" noChangeShapeType="1" noTextEdit="1"/>
              </p:cNvSpPr>
              <p:nvPr/>
            </p:nvSpPr>
            <p:spPr>
              <a:xfrm>
                <a:off x="375239" y="1271840"/>
                <a:ext cx="5384211" cy="2328609"/>
              </a:xfrm>
              <a:prstGeom prst="rect">
                <a:avLst/>
              </a:prstGeom>
              <a:blipFill>
                <a:blip r:embed="rId4"/>
                <a:stretch>
                  <a:fillRect l="-2945" t="-524"/>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FB3E0C6A-D543-5B9D-7E88-C1935CA410BE}"/>
              </a:ext>
            </a:extLst>
          </p:cNvPr>
          <p:cNvSpPr txBox="1"/>
          <p:nvPr/>
        </p:nvSpPr>
        <p:spPr>
          <a:xfrm>
            <a:off x="7295022" y="1270814"/>
            <a:ext cx="460228" cy="276999"/>
          </a:xfrm>
          <a:prstGeom prst="rect">
            <a:avLst/>
          </a:prstGeom>
          <a:noFill/>
        </p:spPr>
        <p:txBody>
          <a:bodyPr wrap="square" lIns="0" tIns="0" rIns="0" bIns="0" rtlCol="0" anchor="ctr" anchorCtr="1">
            <a:spAutoFit/>
          </a:bodyPr>
          <a:lstStyle/>
          <a:p>
            <a:r>
              <a:rPr lang="en-US" dirty="0"/>
              <a:t>M</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525136"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D223C9F-FBD6-08C5-C943-9D7593BF8FC0}"/>
                  </a:ext>
                </a:extLst>
              </p:cNvPr>
              <p:cNvSpPr/>
              <p:nvPr/>
            </p:nvSpPr>
            <p:spPr>
              <a:xfrm>
                <a:off x="8809080" y="1571161"/>
                <a:ext cx="1738220" cy="473763"/>
              </a:xfrm>
              <a:prstGeom prst="wedgeRoundRectCallout">
                <a:avLst>
                  <a:gd name="adj1" fmla="val -54269"/>
                  <a:gd name="adj2" fmla="val -157851"/>
                  <a:gd name="adj3" fmla="val 16667"/>
                </a:avLst>
              </a:prstGeom>
              <a:solidFill>
                <a:schemeClr val="accent4">
                  <a:lumMod val="20000"/>
                  <a:lumOff val="8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K</a:t>
                </a:r>
                <a:r>
                  <a:rPr lang="en-US" baseline="-25000" dirty="0" err="1"/>
                  <a:t>b</a:t>
                </a:r>
                <a:r>
                  <a:rPr lang="en-US" dirty="0"/>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0,1</m:t>
                            </m:r>
                          </m:e>
                        </m:d>
                      </m:e>
                      <m:sup>
                        <m:r>
                          <a:rPr lang="en-US" sz="1800" b="0" i="1" smtClean="0">
                            <a:solidFill>
                              <a:schemeClr val="tx1"/>
                            </a:solidFill>
                            <a:latin typeface="Cambria Math" panose="02040503050406030204" pitchFamily="18" charset="0"/>
                          </a:rPr>
                          <m:t>𝑏</m:t>
                        </m:r>
                      </m:sup>
                    </m:sSup>
                  </m:oMath>
                </a14:m>
                <a:endParaRPr lang="en-US" dirty="0"/>
              </a:p>
            </p:txBody>
          </p:sp>
        </mc:Choice>
        <mc:Fallback xmlns="">
          <p:sp>
            <p:nvSpPr>
              <p:cNvPr id="7" name="Speech Bubble: Rectangle with Corners Rounded 6">
                <a:extLst>
                  <a:ext uri="{FF2B5EF4-FFF2-40B4-BE49-F238E27FC236}">
                    <a16:creationId xmlns:a16="http://schemas.microsoft.com/office/drawing/2014/main" id="{9D223C9F-FBD6-08C5-C943-9D7593BF8FC0}"/>
                  </a:ext>
                </a:extLst>
              </p:cNvPr>
              <p:cNvSpPr>
                <a:spLocks noRot="1" noChangeAspect="1" noMove="1" noResize="1" noEditPoints="1" noAdjustHandles="1" noChangeArrowheads="1" noChangeShapeType="1" noTextEdit="1"/>
              </p:cNvSpPr>
              <p:nvPr/>
            </p:nvSpPr>
            <p:spPr>
              <a:xfrm>
                <a:off x="8809080" y="1571161"/>
                <a:ext cx="1738220" cy="473763"/>
              </a:xfrm>
              <a:prstGeom prst="wedgeRoundRectCallout">
                <a:avLst>
                  <a:gd name="adj1" fmla="val -54269"/>
                  <a:gd name="adj2" fmla="val -157851"/>
                  <a:gd name="adj3" fmla="val 16667"/>
                </a:avLst>
              </a:prstGeom>
              <a:blipFill>
                <a:blip r:embed="rId5"/>
                <a:stretch>
                  <a:fillRect b="-4848"/>
                </a:stretch>
              </a:blipFill>
              <a:ln>
                <a:solidFill>
                  <a:schemeClr val="accent4">
                    <a:lumMod val="60000"/>
                    <a:lumOff val="40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FC1B2191-7408-3C24-B822-FF43D8EE0492}"/>
              </a:ext>
            </a:extLst>
          </p:cNvPr>
          <p:cNvSpPr txBox="1"/>
          <p:nvPr/>
        </p:nvSpPr>
        <p:spPr>
          <a:xfrm>
            <a:off x="4161124" y="531345"/>
            <a:ext cx="1712681" cy="369332"/>
          </a:xfrm>
          <a:prstGeom prst="rect">
            <a:avLst/>
          </a:prstGeom>
          <a:noFill/>
        </p:spPr>
        <p:txBody>
          <a:bodyPr wrap="square">
            <a:spAutoFit/>
          </a:bodyPr>
          <a:lstStyle/>
          <a:p>
            <a:r>
              <a:rPr lang="en-US" dirty="0" err="1">
                <a:sym typeface="Symbol" panose="05050102010706020507" pitchFamily="18" charset="2"/>
              </a:rPr>
              <a:t>HMAC</a:t>
            </a:r>
            <a:r>
              <a:rPr lang="en-US" baseline="-25000" dirty="0" err="1">
                <a:sym typeface="Symbol" panose="05050102010706020507" pitchFamily="18" charset="2"/>
              </a:rPr>
              <a:t>b</a:t>
            </a:r>
            <a:r>
              <a:rPr lang="en-US" dirty="0">
                <a:sym typeface="Symbol" panose="05050102010706020507" pitchFamily="18" charset="2"/>
              </a:rPr>
              <a:t>(</a:t>
            </a:r>
            <a:r>
              <a:rPr lang="en-US" dirty="0" err="1">
                <a:sym typeface="Symbol" panose="05050102010706020507" pitchFamily="18" charset="2"/>
              </a:rPr>
              <a:t>K</a:t>
            </a:r>
            <a:r>
              <a:rPr lang="en-US" baseline="-25000" dirty="0" err="1">
                <a:sym typeface="Symbol" panose="05050102010706020507" pitchFamily="18" charset="2"/>
              </a:rPr>
              <a:t>b</a:t>
            </a:r>
            <a:r>
              <a:rPr lang="en-US" dirty="0">
                <a:sym typeface="Symbol" panose="05050102010706020507" pitchFamily="18" charset="2"/>
              </a:rPr>
              <a:t>, M) =</a:t>
            </a:r>
            <a:endParaRPr lang="en-US" dirty="0"/>
          </a:p>
        </p:txBody>
      </p:sp>
      <p:sp>
        <p:nvSpPr>
          <p:cNvPr id="11" name="TextBox 10">
            <a:extLst>
              <a:ext uri="{FF2B5EF4-FFF2-40B4-BE49-F238E27FC236}">
                <a16:creationId xmlns:a16="http://schemas.microsoft.com/office/drawing/2014/main" id="{99D8AFA4-9C63-285A-2AA3-83A7A1D2CF1D}"/>
              </a:ext>
            </a:extLst>
          </p:cNvPr>
          <p:cNvSpPr txBox="1"/>
          <p:nvPr/>
        </p:nvSpPr>
        <p:spPr>
          <a:xfrm>
            <a:off x="4260374" y="3101588"/>
            <a:ext cx="252993" cy="276999"/>
          </a:xfrm>
          <a:prstGeom prst="rect">
            <a:avLst/>
          </a:prstGeom>
          <a:noFill/>
        </p:spPr>
        <p:txBody>
          <a:bodyPr wrap="square" lIns="0" tIns="0" rIns="0" bIns="0" rtlCol="0" anchor="ctr" anchorCtr="1">
            <a:spAutoFit/>
          </a:bodyPr>
          <a:lstStyle/>
          <a:p>
            <a:r>
              <a:rPr lang="en-US" dirty="0"/>
              <a:t>K</a:t>
            </a:r>
          </a:p>
        </p:txBody>
      </p:sp>
      <p:sp>
        <p:nvSpPr>
          <p:cNvPr id="13" name="Flowchart: Manual Input 12">
            <a:extLst>
              <a:ext uri="{FF2B5EF4-FFF2-40B4-BE49-F238E27FC236}">
                <a16:creationId xmlns:a16="http://schemas.microsoft.com/office/drawing/2014/main" id="{137E7DCD-F4C5-4225-5ECA-FA4FAB0CA95D}"/>
              </a:ext>
            </a:extLst>
          </p:cNvPr>
          <p:cNvSpPr/>
          <p:nvPr/>
        </p:nvSpPr>
        <p:spPr>
          <a:xfrm flipH="1">
            <a:off x="5961113"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464B84-7C14-7E5A-A58E-4A68E7ABCE81}"/>
              </a:ext>
            </a:extLst>
          </p:cNvPr>
          <p:cNvSpPr txBox="1"/>
          <p:nvPr/>
        </p:nvSpPr>
        <p:spPr>
          <a:xfrm>
            <a:off x="5952995" y="3186730"/>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5" name="Flowchart: Manual Input 14">
            <a:extLst>
              <a:ext uri="{FF2B5EF4-FFF2-40B4-BE49-F238E27FC236}">
                <a16:creationId xmlns:a16="http://schemas.microsoft.com/office/drawing/2014/main" id="{6864286A-F388-B192-590C-A744A0372181}"/>
              </a:ext>
            </a:extLst>
          </p:cNvPr>
          <p:cNvSpPr/>
          <p:nvPr/>
        </p:nvSpPr>
        <p:spPr>
          <a:xfrm flipH="1">
            <a:off x="6720321"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2EC92CA-03B6-CCFE-1B79-086F2C77B298}"/>
              </a:ext>
            </a:extLst>
          </p:cNvPr>
          <p:cNvSpPr txBox="1"/>
          <p:nvPr/>
        </p:nvSpPr>
        <p:spPr>
          <a:xfrm>
            <a:off x="6717392" y="3186730"/>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7" name="Flowchart: Manual Input 16">
            <a:extLst>
              <a:ext uri="{FF2B5EF4-FFF2-40B4-BE49-F238E27FC236}">
                <a16:creationId xmlns:a16="http://schemas.microsoft.com/office/drawing/2014/main" id="{95B0DB44-B03D-9CCF-970F-6BF10355985B}"/>
              </a:ext>
            </a:extLst>
          </p:cNvPr>
          <p:cNvSpPr/>
          <p:nvPr/>
        </p:nvSpPr>
        <p:spPr>
          <a:xfrm flipH="1">
            <a:off x="7479529"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9FA18FF-957A-EA06-C4C6-4FADB85AFC99}"/>
              </a:ext>
            </a:extLst>
          </p:cNvPr>
          <p:cNvSpPr txBox="1"/>
          <p:nvPr/>
        </p:nvSpPr>
        <p:spPr>
          <a:xfrm>
            <a:off x="7474818" y="3186730"/>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9" name="Flowchart: Manual Input 18">
            <a:extLst>
              <a:ext uri="{FF2B5EF4-FFF2-40B4-BE49-F238E27FC236}">
                <a16:creationId xmlns:a16="http://schemas.microsoft.com/office/drawing/2014/main" id="{E1629C4A-9F3F-0B62-4C7D-EC22109FDD40}"/>
              </a:ext>
            </a:extLst>
          </p:cNvPr>
          <p:cNvSpPr/>
          <p:nvPr/>
        </p:nvSpPr>
        <p:spPr>
          <a:xfrm flipH="1">
            <a:off x="8885888"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0DF259F-DEB5-2B15-F168-26EA75C5DD67}"/>
              </a:ext>
            </a:extLst>
          </p:cNvPr>
          <p:cNvSpPr txBox="1"/>
          <p:nvPr/>
        </p:nvSpPr>
        <p:spPr>
          <a:xfrm>
            <a:off x="8885470" y="3186730"/>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1" name="TextBox 20">
            <a:extLst>
              <a:ext uri="{FF2B5EF4-FFF2-40B4-BE49-F238E27FC236}">
                <a16:creationId xmlns:a16="http://schemas.microsoft.com/office/drawing/2014/main" id="{D8DE8B53-659D-303F-CABC-A2F009660721}"/>
              </a:ext>
            </a:extLst>
          </p:cNvPr>
          <p:cNvSpPr txBox="1"/>
          <p:nvPr/>
        </p:nvSpPr>
        <p:spPr>
          <a:xfrm>
            <a:off x="8209933" y="3100169"/>
            <a:ext cx="348172" cy="369332"/>
          </a:xfrm>
          <a:prstGeom prst="rect">
            <a:avLst/>
          </a:prstGeom>
          <a:noFill/>
        </p:spPr>
        <p:txBody>
          <a:bodyPr wrap="none" rtlCol="0">
            <a:spAutoFit/>
          </a:bodyPr>
          <a:lstStyle/>
          <a:p>
            <a:r>
              <a:rPr lang="en-US" dirty="0">
                <a:solidFill>
                  <a:schemeClr val="tx2"/>
                </a:solidFill>
              </a:rPr>
              <a:t>…</a:t>
            </a:r>
          </a:p>
        </p:txBody>
      </p:sp>
      <p:sp>
        <p:nvSpPr>
          <p:cNvPr id="22" name="Flowchart: Manual Input 21">
            <a:extLst>
              <a:ext uri="{FF2B5EF4-FFF2-40B4-BE49-F238E27FC236}">
                <a16:creationId xmlns:a16="http://schemas.microsoft.com/office/drawing/2014/main" id="{A21B5085-0D49-63E8-9C67-90E7E49787C3}"/>
              </a:ext>
            </a:extLst>
          </p:cNvPr>
          <p:cNvSpPr/>
          <p:nvPr/>
        </p:nvSpPr>
        <p:spPr>
          <a:xfrm flipH="1">
            <a:off x="8469093" y="397074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C7E4DB7-3499-AF60-38A1-42E0C540A6A7}"/>
              </a:ext>
            </a:extLst>
          </p:cNvPr>
          <p:cNvSpPr txBox="1"/>
          <p:nvPr/>
        </p:nvSpPr>
        <p:spPr>
          <a:xfrm>
            <a:off x="8470310" y="4128806"/>
            <a:ext cx="32710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4" name="Flowchart: Manual Input 23">
            <a:extLst>
              <a:ext uri="{FF2B5EF4-FFF2-40B4-BE49-F238E27FC236}">
                <a16:creationId xmlns:a16="http://schemas.microsoft.com/office/drawing/2014/main" id="{3E6ED5AB-AC74-04EC-6838-9568EFC6C798}"/>
              </a:ext>
            </a:extLst>
          </p:cNvPr>
          <p:cNvSpPr/>
          <p:nvPr/>
        </p:nvSpPr>
        <p:spPr>
          <a:xfrm flipH="1">
            <a:off x="9252242" y="397074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662768B-DF0D-D10F-FC5C-32A4A039A84D}"/>
              </a:ext>
            </a:extLst>
          </p:cNvPr>
          <p:cNvSpPr txBox="1"/>
          <p:nvPr/>
        </p:nvSpPr>
        <p:spPr>
          <a:xfrm>
            <a:off x="9250172" y="4127421"/>
            <a:ext cx="333681" cy="27976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26" name="Straight Arrow Connector 25">
            <a:extLst>
              <a:ext uri="{FF2B5EF4-FFF2-40B4-BE49-F238E27FC236}">
                <a16:creationId xmlns:a16="http://schemas.microsoft.com/office/drawing/2014/main" id="{61212829-76B1-9C52-27CD-AC4BB88DF825}"/>
              </a:ext>
            </a:extLst>
          </p:cNvPr>
          <p:cNvCxnSpPr>
            <a:stCxn id="14" idx="3"/>
            <a:endCxn id="16" idx="1"/>
          </p:cNvCxnSpPr>
          <p:nvPr/>
        </p:nvCxnSpPr>
        <p:spPr>
          <a:xfrm>
            <a:off x="6298771" y="3325230"/>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11694B-FD5C-AA23-C128-17F6409AABB2}"/>
              </a:ext>
            </a:extLst>
          </p:cNvPr>
          <p:cNvCxnSpPr>
            <a:cxnSpLocks/>
            <a:stCxn id="16" idx="3"/>
            <a:endCxn id="18" idx="1"/>
          </p:cNvCxnSpPr>
          <p:nvPr/>
        </p:nvCxnSpPr>
        <p:spPr>
          <a:xfrm>
            <a:off x="7059744" y="3325230"/>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21A1EF0-E07B-88A5-E294-D8CB61B9988B}"/>
              </a:ext>
            </a:extLst>
          </p:cNvPr>
          <p:cNvCxnSpPr>
            <a:cxnSpLocks/>
            <a:stCxn id="18" idx="3"/>
          </p:cNvCxnSpPr>
          <p:nvPr/>
        </p:nvCxnSpPr>
        <p:spPr>
          <a:xfrm>
            <a:off x="7813780" y="3325230"/>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0314C06-4A90-597C-2056-B036B3568504}"/>
              </a:ext>
            </a:extLst>
          </p:cNvPr>
          <p:cNvCxnSpPr>
            <a:cxnSpLocks/>
            <a:endCxn id="20" idx="1"/>
          </p:cNvCxnSpPr>
          <p:nvPr/>
        </p:nvCxnSpPr>
        <p:spPr>
          <a:xfrm>
            <a:off x="8546463" y="3325229"/>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8A5DBD8-26D2-A810-BDE6-A638D0284BEB}"/>
              </a:ext>
            </a:extLst>
          </p:cNvPr>
          <p:cNvCxnSpPr>
            <a:cxnSpLocks/>
            <a:stCxn id="23" idx="3"/>
            <a:endCxn id="25" idx="1"/>
          </p:cNvCxnSpPr>
          <p:nvPr/>
        </p:nvCxnSpPr>
        <p:spPr>
          <a:xfrm>
            <a:off x="8797416" y="4267306"/>
            <a:ext cx="45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30C945FB-59C7-5B25-3A3C-E4975A9302D9}"/>
              </a:ext>
            </a:extLst>
          </p:cNvPr>
          <p:cNvCxnSpPr>
            <a:stCxn id="20" idx="3"/>
            <a:endCxn id="24" idx="0"/>
          </p:cNvCxnSpPr>
          <p:nvPr/>
        </p:nvCxnSpPr>
        <p:spPr>
          <a:xfrm>
            <a:off x="9215847" y="3325230"/>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E48EB3F-ECED-C7A1-3460-DE5824FC0794}"/>
              </a:ext>
            </a:extLst>
          </p:cNvPr>
          <p:cNvCxnSpPr>
            <a:cxnSpLocks/>
            <a:endCxn id="22" idx="0"/>
          </p:cNvCxnSpPr>
          <p:nvPr/>
        </p:nvCxnSpPr>
        <p:spPr>
          <a:xfrm>
            <a:off x="8633863" y="3889334"/>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442DB39-0B36-5B80-347A-98388D6CCEDB}"/>
              </a:ext>
            </a:extLst>
          </p:cNvPr>
          <p:cNvCxnSpPr>
            <a:cxnSpLocks/>
          </p:cNvCxnSpPr>
          <p:nvPr/>
        </p:nvCxnSpPr>
        <p:spPr>
          <a:xfrm>
            <a:off x="9581782" y="4267305"/>
            <a:ext cx="9959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EE4E3975-26DF-FB03-0791-361B03FDDDFB}"/>
              </a:ext>
            </a:extLst>
          </p:cNvPr>
          <p:cNvCxnSpPr>
            <a:cxnSpLocks/>
            <a:endCxn id="23" idx="1"/>
          </p:cNvCxnSpPr>
          <p:nvPr/>
        </p:nvCxnSpPr>
        <p:spPr>
          <a:xfrm>
            <a:off x="8137433" y="4267305"/>
            <a:ext cx="33287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A8CAB5-6A0C-E876-DACC-DBE06435EDA0}"/>
              </a:ext>
            </a:extLst>
          </p:cNvPr>
          <p:cNvCxnSpPr>
            <a:cxnSpLocks/>
            <a:endCxn id="14" idx="1"/>
          </p:cNvCxnSpPr>
          <p:nvPr/>
        </p:nvCxnSpPr>
        <p:spPr>
          <a:xfrm flipV="1">
            <a:off x="5694464" y="3325230"/>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11770A7-C472-2586-4BA5-47997FBCDAC8}"/>
              </a:ext>
            </a:extLst>
          </p:cNvPr>
          <p:cNvCxnSpPr>
            <a:cxnSpLocks/>
          </p:cNvCxnSpPr>
          <p:nvPr/>
        </p:nvCxnSpPr>
        <p:spPr>
          <a:xfrm>
            <a:off x="6125883"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F425E9-257D-1CDA-1732-B73DBD85967D}"/>
              </a:ext>
            </a:extLst>
          </p:cNvPr>
          <p:cNvCxnSpPr>
            <a:cxnSpLocks/>
          </p:cNvCxnSpPr>
          <p:nvPr/>
        </p:nvCxnSpPr>
        <p:spPr>
          <a:xfrm>
            <a:off x="6885091"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2A6634A-5CF1-E1E7-7DCE-C2AF0B468B7A}"/>
              </a:ext>
            </a:extLst>
          </p:cNvPr>
          <p:cNvCxnSpPr>
            <a:cxnSpLocks/>
          </p:cNvCxnSpPr>
          <p:nvPr/>
        </p:nvCxnSpPr>
        <p:spPr>
          <a:xfrm>
            <a:off x="7650477"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4CB75D-A0DD-5030-43DD-AC88D394F701}"/>
              </a:ext>
            </a:extLst>
          </p:cNvPr>
          <p:cNvCxnSpPr>
            <a:cxnSpLocks/>
          </p:cNvCxnSpPr>
          <p:nvPr/>
        </p:nvCxnSpPr>
        <p:spPr>
          <a:xfrm>
            <a:off x="9050658"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DD55504-F8CF-081F-1687-70A1E76C89EF}"/>
              </a:ext>
            </a:extLst>
          </p:cNvPr>
          <p:cNvSpPr txBox="1"/>
          <p:nvPr/>
        </p:nvSpPr>
        <p:spPr>
          <a:xfrm>
            <a:off x="5384453" y="3187256"/>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1" name="TextBox 40">
            <a:extLst>
              <a:ext uri="{FF2B5EF4-FFF2-40B4-BE49-F238E27FC236}">
                <a16:creationId xmlns:a16="http://schemas.microsoft.com/office/drawing/2014/main" id="{9F2516FD-9735-A74A-FB83-7573B14C2DDD}"/>
              </a:ext>
            </a:extLst>
          </p:cNvPr>
          <p:cNvSpPr txBox="1"/>
          <p:nvPr/>
        </p:nvSpPr>
        <p:spPr>
          <a:xfrm>
            <a:off x="7757990" y="4128806"/>
            <a:ext cx="460228"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7" name="TextBox 46">
            <a:extLst>
              <a:ext uri="{FF2B5EF4-FFF2-40B4-BE49-F238E27FC236}">
                <a16:creationId xmlns:a16="http://schemas.microsoft.com/office/drawing/2014/main" id="{45D0E927-D122-FA1A-24EE-DEB7A401AC43}"/>
              </a:ext>
            </a:extLst>
          </p:cNvPr>
          <p:cNvSpPr txBox="1"/>
          <p:nvPr/>
        </p:nvSpPr>
        <p:spPr>
          <a:xfrm>
            <a:off x="6654977"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M[0]</a:t>
            </a:r>
          </a:p>
        </p:txBody>
      </p:sp>
      <p:sp>
        <p:nvSpPr>
          <p:cNvPr id="48" name="TextBox 47">
            <a:extLst>
              <a:ext uri="{FF2B5EF4-FFF2-40B4-BE49-F238E27FC236}">
                <a16:creationId xmlns:a16="http://schemas.microsoft.com/office/drawing/2014/main" id="{3277B4B8-ADA2-AB47-98BB-B4F2A9750044}"/>
              </a:ext>
            </a:extLst>
          </p:cNvPr>
          <p:cNvSpPr txBox="1"/>
          <p:nvPr/>
        </p:nvSpPr>
        <p:spPr>
          <a:xfrm>
            <a:off x="7421581"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M[1]</a:t>
            </a:r>
          </a:p>
        </p:txBody>
      </p:sp>
      <p:sp>
        <p:nvSpPr>
          <p:cNvPr id="49" name="TextBox 48">
            <a:extLst>
              <a:ext uri="{FF2B5EF4-FFF2-40B4-BE49-F238E27FC236}">
                <a16:creationId xmlns:a16="http://schemas.microsoft.com/office/drawing/2014/main" id="{9DB7B8EB-C0A5-FD7B-EE69-F2BF05768E5B}"/>
              </a:ext>
            </a:extLst>
          </p:cNvPr>
          <p:cNvSpPr txBox="1"/>
          <p:nvPr/>
        </p:nvSpPr>
        <p:spPr>
          <a:xfrm>
            <a:off x="8822085"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M[n]</a:t>
            </a:r>
          </a:p>
        </p:txBody>
      </p:sp>
      <p:sp>
        <p:nvSpPr>
          <p:cNvPr id="50" name="TextBox 49">
            <a:extLst>
              <a:ext uri="{FF2B5EF4-FFF2-40B4-BE49-F238E27FC236}">
                <a16:creationId xmlns:a16="http://schemas.microsoft.com/office/drawing/2014/main" id="{8E3CF5D1-1DF0-2486-D8F6-C83B722CF328}"/>
              </a:ext>
            </a:extLst>
          </p:cNvPr>
          <p:cNvSpPr txBox="1"/>
          <p:nvPr/>
        </p:nvSpPr>
        <p:spPr>
          <a:xfrm>
            <a:off x="8214632" y="2505396"/>
            <a:ext cx="348172" cy="369332"/>
          </a:xfrm>
          <a:prstGeom prst="rect">
            <a:avLst/>
          </a:prstGeom>
          <a:noFill/>
        </p:spPr>
        <p:txBody>
          <a:bodyPr wrap="none" rtlCol="0">
            <a:spAutoFit/>
          </a:bodyPr>
          <a:lstStyle/>
          <a:p>
            <a:r>
              <a:rPr lang="en-US" dirty="0">
                <a:solidFill>
                  <a:sysClr val="windowText" lastClr="000000"/>
                </a:solidFill>
              </a:rPr>
              <a:t>…</a:t>
            </a:r>
          </a:p>
        </p:txBody>
      </p:sp>
      <p:sp>
        <p:nvSpPr>
          <p:cNvPr id="51" name="Left Brace 50">
            <a:extLst>
              <a:ext uri="{FF2B5EF4-FFF2-40B4-BE49-F238E27FC236}">
                <a16:creationId xmlns:a16="http://schemas.microsoft.com/office/drawing/2014/main" id="{ACFEC9CE-9979-42ED-3C3B-FF2BD089C03D}"/>
              </a:ext>
            </a:extLst>
          </p:cNvPr>
          <p:cNvSpPr/>
          <p:nvPr/>
        </p:nvSpPr>
        <p:spPr>
          <a:xfrm rot="5400000">
            <a:off x="7859651" y="1130987"/>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59493201-336B-9B69-9BE8-88ADA1D090C8}"/>
                  </a:ext>
                </a:extLst>
              </p:cNvPr>
              <p:cNvSpPr txBox="1"/>
              <p:nvPr/>
            </p:nvSpPr>
            <p:spPr>
              <a:xfrm>
                <a:off x="7881810" y="3620547"/>
                <a:ext cx="1346414"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(K)</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53" name="TextBox 52">
                <a:extLst>
                  <a:ext uri="{FF2B5EF4-FFF2-40B4-BE49-F238E27FC236}">
                    <a16:creationId xmlns:a16="http://schemas.microsoft.com/office/drawing/2014/main" id="{59493201-336B-9B69-9BE8-88ADA1D090C8}"/>
                  </a:ext>
                </a:extLst>
              </p:cNvPr>
              <p:cNvSpPr txBox="1">
                <a:spLocks noRot="1" noChangeAspect="1" noMove="1" noResize="1" noEditPoints="1" noAdjustHandles="1" noChangeArrowheads="1" noChangeShapeType="1" noTextEdit="1"/>
              </p:cNvSpPr>
              <p:nvPr/>
            </p:nvSpPr>
            <p:spPr>
              <a:xfrm>
                <a:off x="7881810" y="3620547"/>
                <a:ext cx="1346414" cy="246221"/>
              </a:xfrm>
              <a:prstGeom prst="rect">
                <a:avLst/>
              </a:prstGeom>
              <a:blipFill>
                <a:blip r:embed="rId6"/>
                <a:stretch>
                  <a:fillRect l="-7692" t="-22500" r="-7692"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BA5E422-7413-10E0-06CE-EF5D4F0A46C5}"/>
                  </a:ext>
                </a:extLst>
              </p:cNvPr>
              <p:cNvSpPr txBox="1"/>
              <p:nvPr/>
            </p:nvSpPr>
            <p:spPr>
              <a:xfrm>
                <a:off x="6736794" y="2031571"/>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M</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|M|)</a:t>
                </a:r>
              </a:p>
            </p:txBody>
          </p:sp>
        </mc:Choice>
        <mc:Fallback xmlns="">
          <p:sp>
            <p:nvSpPr>
              <p:cNvPr id="55" name="TextBox 54">
                <a:extLst>
                  <a:ext uri="{FF2B5EF4-FFF2-40B4-BE49-F238E27FC236}">
                    <a16:creationId xmlns:a16="http://schemas.microsoft.com/office/drawing/2014/main" id="{DBA5E422-7413-10E0-06CE-EF5D4F0A46C5}"/>
                  </a:ext>
                </a:extLst>
              </p:cNvPr>
              <p:cNvSpPr txBox="1">
                <a:spLocks noRot="1" noChangeAspect="1" noMove="1" noResize="1" noEditPoints="1" noAdjustHandles="1" noChangeArrowheads="1" noChangeShapeType="1" noTextEdit="1"/>
              </p:cNvSpPr>
              <p:nvPr/>
            </p:nvSpPr>
            <p:spPr>
              <a:xfrm>
                <a:off x="6736794" y="2031571"/>
                <a:ext cx="1576683" cy="246221"/>
              </a:xfrm>
              <a:prstGeom prst="rect">
                <a:avLst/>
              </a:prstGeom>
              <a:blipFill>
                <a:blip r:embed="rId7"/>
                <a:stretch>
                  <a:fillRect l="-772" t="-21951" r="-772" b="-512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8E7782D-2AEF-0C20-FC21-4DC3E49D3B69}"/>
                  </a:ext>
                </a:extLst>
              </p:cNvPr>
              <p:cNvSpPr txBox="1"/>
              <p:nvPr/>
            </p:nvSpPr>
            <p:spPr>
              <a:xfrm>
                <a:off x="5345240" y="2590887"/>
                <a:ext cx="1267138"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(K)</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56" name="TextBox 55">
                <a:extLst>
                  <a:ext uri="{FF2B5EF4-FFF2-40B4-BE49-F238E27FC236}">
                    <a16:creationId xmlns:a16="http://schemas.microsoft.com/office/drawing/2014/main" id="{18E7782D-2AEF-0C20-FC21-4DC3E49D3B69}"/>
                  </a:ext>
                </a:extLst>
              </p:cNvPr>
              <p:cNvSpPr txBox="1">
                <a:spLocks noRot="1" noChangeAspect="1" noMove="1" noResize="1" noEditPoints="1" noAdjustHandles="1" noChangeArrowheads="1" noChangeShapeType="1" noTextEdit="1"/>
              </p:cNvSpPr>
              <p:nvPr/>
            </p:nvSpPr>
            <p:spPr>
              <a:xfrm>
                <a:off x="5345240" y="2590887"/>
                <a:ext cx="1267138" cy="246221"/>
              </a:xfrm>
              <a:prstGeom prst="rect">
                <a:avLst/>
              </a:prstGeom>
              <a:blipFill>
                <a:blip r:embed="rId8"/>
                <a:stretch>
                  <a:fillRect l="-9135" t="-22500" r="-8654"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E5DD0AE-9F69-FFC9-9F90-31FD23A812B1}"/>
                  </a:ext>
                </a:extLst>
              </p:cNvPr>
              <p:cNvSpPr txBox="1"/>
              <p:nvPr/>
            </p:nvSpPr>
            <p:spPr>
              <a:xfrm>
                <a:off x="366858" y="3898020"/>
                <a:ext cx="5384211" cy="1912149"/>
              </a:xfrm>
              <a:prstGeom prst="rect">
                <a:avLst/>
              </a:prstGeom>
              <a:noFill/>
            </p:spPr>
            <p:txBody>
              <a:bodyPr wrap="none" lIns="0" tIns="72000" rIns="0" bIns="0" rtlCol="0" anchor="t" anchorCtr="0">
                <a:noAutofit/>
              </a:bodyPr>
              <a:lstStyle/>
              <a:p>
                <a:pPr>
                  <a:spcAft>
                    <a:spcPts val="600"/>
                  </a:spcAft>
                </a:pPr>
                <a:r>
                  <a:rPr lang="en-US" sz="2000" dirty="0">
                    <a:sym typeface="Symbol" panose="05050102010706020507" pitchFamily="18" charset="2"/>
                  </a:rPr>
                  <a:t>Making K block length:</a:t>
                </a:r>
              </a:p>
              <a:p>
                <a:pPr>
                  <a:spcAft>
                    <a:spcPts val="2000"/>
                  </a:spcAft>
                </a:pPr>
                <a:r>
                  <a:rPr lang="en-US" sz="1600" dirty="0">
                    <a:sym typeface="Symbol" panose="05050102010706020507" pitchFamily="18" charset="2"/>
                  </a:rPr>
                  <a:t>“Pad-or-Hash”, </a:t>
                </a:r>
                <a:r>
                  <a:rPr lang="en-US" sz="1600" dirty="0" err="1">
                    <a:sym typeface="Symbol" panose="05050102010706020507" pitchFamily="18" charset="2"/>
                  </a:rPr>
                  <a:t>PoH</a:t>
                </a:r>
                <a:r>
                  <a:rPr lang="en-US" sz="1600" dirty="0">
                    <a:sym typeface="Symbol" panose="05050102010706020507" pitchFamily="18" charset="2"/>
                  </a:rPr>
                  <a:t>: </a:t>
                </a:r>
                <a14:m>
                  <m:oMath xmlns:m="http://schemas.openxmlformats.org/officeDocument/2006/math">
                    <m:sSup>
                      <m:sSupPr>
                        <m:ctrlPr>
                          <a:rPr lang="en-US" sz="160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endParaRPr lang="en-US" sz="1600" dirty="0">
                  <a:sym typeface="Symbol" panose="05050102010706020507" pitchFamily="18" charset="2"/>
                </a:endParaRPr>
              </a:p>
              <a:p>
                <a:pPr>
                  <a:spcAft>
                    <a:spcPts val="600"/>
                  </a:spcAft>
                </a:pPr>
                <a:r>
                  <a:rPr lang="en-US" sz="1600" dirty="0" err="1">
                    <a:sym typeface="Symbol" panose="05050102010706020507" pitchFamily="18" charset="2"/>
                  </a:rPr>
                  <a:t>K</a:t>
                </a:r>
                <a:r>
                  <a:rPr lang="en-US" sz="1600" baseline="-25000" dirty="0" err="1">
                    <a:sym typeface="Symbol" panose="05050102010706020507" pitchFamily="18" charset="2"/>
                  </a:rPr>
                  <a:t>b</a:t>
                </a:r>
                <a:r>
                  <a:rPr lang="en-US" sz="1600" dirty="0">
                    <a:sym typeface="Symbol" panose="05050102010706020507" pitchFamily="18" charset="2"/>
                  </a:rPr>
                  <a:t> = </a:t>
                </a:r>
                <a:r>
                  <a:rPr lang="en-US" sz="1600" dirty="0" err="1">
                    <a:sym typeface="Symbol" panose="05050102010706020507" pitchFamily="18" charset="2"/>
                  </a:rPr>
                  <a:t>PoH</a:t>
                </a:r>
                <a:r>
                  <a:rPr lang="en-US" sz="1600" dirty="0">
                    <a:sym typeface="Symbol" panose="05050102010706020507" pitchFamily="18" charset="2"/>
                  </a:rPr>
                  <a:t>(K) =</a:t>
                </a:r>
                <a14:m>
                  <m:oMath xmlns:m="http://schemas.openxmlformats.org/officeDocument/2006/math">
                    <m:d>
                      <m:dPr>
                        <m:begChr m:val="{"/>
                        <m:endChr m:val=""/>
                        <m:ctrlPr>
                          <a:rPr lang="en-US" sz="1600" i="1">
                            <a:latin typeface="Cambria Math" panose="02040503050406030204" pitchFamily="18" charset="0"/>
                            <a:sym typeface="Symbol" panose="05050102010706020507" pitchFamily="18" charset="2"/>
                          </a:rPr>
                        </m:ctrlPr>
                      </m:dPr>
                      <m:e>
                        <m:eqArr>
                          <m:eqArrPr>
                            <m:ctrlPr>
                              <a:rPr lang="en-US" sz="1600" i="1">
                                <a:latin typeface="Cambria Math" panose="02040503050406030204" pitchFamily="18" charset="0"/>
                                <a:sym typeface="Symbol" panose="05050102010706020507" pitchFamily="18" charset="2"/>
                              </a:rPr>
                            </m:ctrlPr>
                          </m:eqArrPr>
                          <m:e>
                            <m:r>
                              <m:rPr>
                                <m:nor/>
                              </m:rPr>
                              <a:rPr lang="en-US" sz="1600">
                                <a:sym typeface="Symbol" panose="05050102010706020507" pitchFamily="18" charset="2"/>
                              </a:rPr>
                              <m:t>K</m:t>
                            </m:r>
                            <m:r>
                              <m:rPr>
                                <m:nor/>
                              </m:rPr>
                              <a:rPr lang="en-US" sz="1600">
                                <a:sym typeface="Symbol" panose="05050102010706020507" pitchFamily="18" charset="2"/>
                              </a:rPr>
                              <m:t> </m:t>
                            </m:r>
                            <m:sSup>
                              <m:sSupPr>
                                <m:ctrlPr>
                                  <a:rPr lang="en-US" sz="1600" i="1">
                                    <a:latin typeface="Cambria Math" panose="02040503050406030204" pitchFamily="18" charset="0"/>
                                    <a:ea typeface="Cambria Math" panose="02040503050406030204" pitchFamily="18" charset="0"/>
                                    <a:sym typeface="Symbol" panose="05050102010706020507" pitchFamily="18" charset="2"/>
                                  </a:rPr>
                                </m:ctrlPr>
                              </m:sSupPr>
                              <m:e>
                                <m:r>
                                  <m:rPr>
                                    <m:nor/>
                                  </m:rPr>
                                  <a:rPr lang="en-US" sz="1600">
                                    <a:ea typeface="Cambria Math" panose="02040503050406030204" pitchFamily="18" charset="0"/>
                                    <a:sym typeface="Symbol" panose="05050102010706020507" pitchFamily="18" charset="2"/>
                                  </a:rPr>
                                  <m:t> </m:t>
                                </m:r>
                                <m:r>
                                  <a:rPr lang="en-US" sz="1600" i="1">
                                    <a:latin typeface="Cambria Math" panose="02040503050406030204" pitchFamily="18" charset="0"/>
                                    <a:ea typeface="Cambria Math" panose="02040503050406030204" pitchFamily="18" charset="0"/>
                                    <a:sym typeface="Symbol" panose="05050102010706020507" pitchFamily="18" charset="2"/>
                                  </a:rPr>
                                  <m:t>0</m:t>
                                </m:r>
                              </m:e>
                              <m:sup>
                                <m:r>
                                  <a:rPr lang="en-US" sz="1600" i="1">
                                    <a:latin typeface="Cambria Math" panose="02040503050406030204" pitchFamily="18" charset="0"/>
                                    <a:ea typeface="Cambria Math" panose="02040503050406030204" pitchFamily="18" charset="0"/>
                                    <a:sym typeface="Symbol" panose="05050102010706020507" pitchFamily="18" charset="2"/>
                                  </a:rPr>
                                  <m:t>𝑏</m:t>
                                </m:r>
                                <m:r>
                                  <a:rPr lang="en-US" sz="1600" i="1">
                                    <a:latin typeface="Cambria Math" panose="02040503050406030204" pitchFamily="18" charset="0"/>
                                    <a:ea typeface="Cambria Math" panose="02040503050406030204" pitchFamily="18" charset="0"/>
                                    <a:sym typeface="Symbol" panose="05050102010706020507" pitchFamily="18" charset="2"/>
                                  </a:rPr>
                                  <m:t> −</m:t>
                                </m:r>
                                <m:r>
                                  <m:rPr>
                                    <m:nor/>
                                  </m:rPr>
                                  <a:rPr lang="en-US" sz="1600">
                                    <a:ea typeface="Cambria Math" panose="02040503050406030204" pitchFamily="18" charset="0"/>
                                    <a:sym typeface="Symbol" panose="05050102010706020507" pitchFamily="18" charset="2"/>
                                  </a:rPr>
                                  <m:t>|</m:t>
                                </m:r>
                                <m:r>
                                  <m:rPr>
                                    <m:nor/>
                                  </m:rPr>
                                  <a:rPr lang="en-US" sz="1600">
                                    <a:ea typeface="Cambria Math" panose="02040503050406030204" pitchFamily="18" charset="0"/>
                                    <a:sym typeface="Symbol" panose="05050102010706020507" pitchFamily="18" charset="2"/>
                                  </a:rPr>
                                  <m:t>K</m:t>
                                </m:r>
                                <m:r>
                                  <m:rPr>
                                    <m:nor/>
                                  </m:rPr>
                                  <a:rPr lang="en-US" sz="1600">
                                    <a:ea typeface="Cambria Math" panose="02040503050406030204" pitchFamily="18" charset="0"/>
                                    <a:sym typeface="Symbol" panose="05050102010706020507" pitchFamily="18" charset="2"/>
                                  </a:rPr>
                                  <m:t>|</m:t>
                                </m:r>
                              </m:sup>
                            </m:sSup>
                            <m: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ea typeface="Cambria Math" panose="02040503050406030204" pitchFamily="18" charset="0"/>
                                <a:sym typeface="Symbol" panose="05050102010706020507" pitchFamily="18" charset="2"/>
                              </a:rPr>
                              <m:t>if</m:t>
                            </m:r>
                            <m:r>
                              <m:rPr>
                                <m:nor/>
                              </m:rPr>
                              <a:rPr lang="en-US" sz="1600">
                                <a:ea typeface="Cambria Math" panose="02040503050406030204" pitchFamily="18" charset="0"/>
                                <a:sym typeface="Symbol" panose="05050102010706020507" pitchFamily="18" charset="2"/>
                              </a:rPr>
                              <m:t> </m:t>
                            </m:r>
                            <m:d>
                              <m:dPr>
                                <m:begChr m:val="|"/>
                                <m:endChr m:val="|"/>
                                <m:ctrlPr>
                                  <a:rPr lang="en-US" sz="1600" i="1">
                                    <a:latin typeface="Cambria Math" panose="02040503050406030204" pitchFamily="18" charset="0"/>
                                    <a:ea typeface="Cambria Math" panose="02040503050406030204" pitchFamily="18" charset="0"/>
                                    <a:sym typeface="Symbol" panose="05050102010706020507" pitchFamily="18" charset="2"/>
                                  </a:rPr>
                                </m:ctrlPr>
                              </m:dPr>
                              <m:e>
                                <m:r>
                                  <m:rPr>
                                    <m:nor/>
                                  </m:rPr>
                                  <a:rPr lang="en-US" sz="1600">
                                    <a:ea typeface="Cambria Math" panose="02040503050406030204" pitchFamily="18" charset="0"/>
                                    <a:sym typeface="Symbol" panose="05050102010706020507" pitchFamily="18" charset="2"/>
                                  </a:rPr>
                                  <m:t>K</m:t>
                                </m:r>
                              </m:e>
                            </m:d>
                            <m:r>
                              <a:rPr lang="en-US" sz="1600">
                                <a:latin typeface="Cambria Math" panose="02040503050406030204" pitchFamily="18" charset="0"/>
                                <a:ea typeface="Cambria Math" panose="02040503050406030204" pitchFamily="18" charset="0"/>
                                <a:sym typeface="Symbol" panose="05050102010706020507" pitchFamily="18" charset="2"/>
                              </a:rPr>
                              <m:t>≤</m:t>
                            </m:r>
                            <m:r>
                              <a:rPr lang="en-US" sz="1600" i="1">
                                <a:latin typeface="Cambria Math" panose="02040503050406030204" pitchFamily="18" charset="0"/>
                                <a:ea typeface="Cambria Math" panose="02040503050406030204" pitchFamily="18" charset="0"/>
                                <a:sym typeface="Symbol" panose="05050102010706020507" pitchFamily="18" charset="2"/>
                              </a:rPr>
                              <m:t>𝑏</m:t>
                            </m:r>
                          </m:e>
                          <m:e>
                            <m:r>
                              <a:rPr lang="en-US" sz="1600">
                                <a:latin typeface="Cambria Math" panose="02040503050406030204" pitchFamily="18" charset="0"/>
                                <a:sym typeface="Symbol" panose="05050102010706020507" pitchFamily="18" charset="2"/>
                              </a:rPr>
                              <m:t> </m:t>
                            </m:r>
                            <m:r>
                              <m:rPr>
                                <m:nor/>
                              </m:rPr>
                              <a:rPr lang="en-US" sz="1600">
                                <a:sym typeface="Symbol" panose="05050102010706020507" pitchFamily="18" charset="2"/>
                              </a:rPr>
                              <m:t>H</m:t>
                            </m:r>
                            <m:r>
                              <m:rPr>
                                <m:nor/>
                              </m:rPr>
                              <a:rPr lang="en-US" sz="1600">
                                <a:sym typeface="Symbol" panose="05050102010706020507" pitchFamily="18" charset="2"/>
                              </a:rPr>
                              <m:t>(</m:t>
                            </m:r>
                            <m:r>
                              <m:rPr>
                                <m:nor/>
                              </m:rPr>
                              <a:rPr lang="en-US" sz="1600">
                                <a:sym typeface="Symbol" panose="05050102010706020507" pitchFamily="18" charset="2"/>
                              </a:rPr>
                              <m:t>K</m:t>
                            </m:r>
                            <m:r>
                              <m:rPr>
                                <m:nor/>
                              </m:rPr>
                              <a:rPr lang="en-US" sz="1600">
                                <a:sym typeface="Symbol" panose="05050102010706020507" pitchFamily="18" charset="2"/>
                              </a:rPr>
                              <m:t>) </m:t>
                            </m:r>
                            <m:sSup>
                              <m:sSupPr>
                                <m:ctrlPr>
                                  <a:rPr lang="en-US" sz="1600" i="1">
                                    <a:latin typeface="Cambria Math" panose="02040503050406030204" pitchFamily="18" charset="0"/>
                                    <a:ea typeface="Cambria Math" panose="02040503050406030204" pitchFamily="18" charset="0"/>
                                    <a:sym typeface="Symbol" panose="05050102010706020507" pitchFamily="18" charset="2"/>
                                  </a:rPr>
                                </m:ctrlPr>
                              </m:sSupPr>
                              <m:e>
                                <m:r>
                                  <a:rPr lang="en-US" sz="1600" i="1">
                                    <a:latin typeface="Cambria Math" panose="02040503050406030204" pitchFamily="18" charset="0"/>
                                    <a:ea typeface="Cambria Math" panose="02040503050406030204" pitchFamily="18" charset="0"/>
                                    <a:sym typeface="Symbol" panose="05050102010706020507" pitchFamily="18" charset="2"/>
                                  </a:rPr>
                                  <m:t> 0</m:t>
                                </m:r>
                              </m:e>
                              <m:sup>
                                <m:r>
                                  <a:rPr lang="en-US" sz="1600" i="1">
                                    <a:latin typeface="Cambria Math" panose="02040503050406030204" pitchFamily="18" charset="0"/>
                                    <a:ea typeface="Cambria Math" panose="02040503050406030204" pitchFamily="18" charset="0"/>
                                    <a:sym typeface="Symbol" panose="05050102010706020507" pitchFamily="18" charset="2"/>
                                  </a:rPr>
                                  <m:t>𝑏</m:t>
                                </m:r>
                                <m:r>
                                  <a:rPr lang="en-US" sz="1600" i="1">
                                    <a:latin typeface="Cambria Math" panose="02040503050406030204" pitchFamily="18" charset="0"/>
                                    <a:ea typeface="Cambria Math" panose="02040503050406030204" pitchFamily="18" charset="0"/>
                                    <a:sym typeface="Symbol" panose="05050102010706020507" pitchFamily="18" charset="2"/>
                                  </a:rPr>
                                  <m:t>−</m:t>
                                </m:r>
                                <m:r>
                                  <a:rPr lang="en-US" sz="1600" i="1">
                                    <a:latin typeface="Cambria Math" panose="02040503050406030204" pitchFamily="18" charset="0"/>
                                    <a:ea typeface="Cambria Math" panose="02040503050406030204" pitchFamily="18" charset="0"/>
                                    <a:sym typeface="Symbol" panose="05050102010706020507" pitchFamily="18" charset="2"/>
                                  </a:rPr>
                                  <m:t>𝑐</m:t>
                                </m:r>
                              </m:sup>
                            </m:sSup>
                            <m: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latin typeface="Cambria Math" panose="02040503050406030204" pitchFamily="18" charset="0"/>
                                <a:ea typeface="Cambria Math" panose="02040503050406030204" pitchFamily="18" charset="0"/>
                                <a:sym typeface="Symbol" panose="05050102010706020507" pitchFamily="18" charset="2"/>
                              </a:rPr>
                              <m:t>   </m:t>
                            </m:r>
                            <m:r>
                              <m:rPr>
                                <m:nor/>
                              </m:rPr>
                              <a:rPr lang="en-US" sz="1600">
                                <a:ea typeface="Cambria Math" panose="02040503050406030204" pitchFamily="18" charset="0"/>
                                <a:sym typeface="Symbol" panose="05050102010706020507" pitchFamily="18" charset="2"/>
                              </a:rPr>
                              <m:t>otherwise</m:t>
                            </m:r>
                            <m:r>
                              <m:rPr>
                                <m:nor/>
                              </m:rPr>
                              <a:rPr lang="en-US" sz="1600">
                                <a:ea typeface="Cambria Math" panose="02040503050406030204" pitchFamily="18" charset="0"/>
                                <a:sym typeface="Symbol" panose="05050102010706020507" pitchFamily="18" charset="2"/>
                              </a:rPr>
                              <m:t>.</m:t>
                            </m:r>
                          </m:e>
                        </m:eqArr>
                      </m:e>
                    </m:d>
                  </m:oMath>
                </a14:m>
                <a:endParaRPr lang="en-US" sz="1600" dirty="0">
                  <a:latin typeface="DIN Next LT Pro Light" panose="020B0303020203050203" pitchFamily="34" charset="0"/>
                </a:endParaRPr>
              </a:p>
            </p:txBody>
          </p:sp>
        </mc:Choice>
        <mc:Fallback xmlns="">
          <p:sp>
            <p:nvSpPr>
              <p:cNvPr id="58" name="TextBox 57">
                <a:extLst>
                  <a:ext uri="{FF2B5EF4-FFF2-40B4-BE49-F238E27FC236}">
                    <a16:creationId xmlns:a16="http://schemas.microsoft.com/office/drawing/2014/main" id="{0E5DD0AE-9F69-FFC9-9F90-31FD23A812B1}"/>
                  </a:ext>
                </a:extLst>
              </p:cNvPr>
              <p:cNvSpPr txBox="1">
                <a:spLocks noRot="1" noChangeAspect="1" noMove="1" noResize="1" noEditPoints="1" noAdjustHandles="1" noChangeArrowheads="1" noChangeShapeType="1" noTextEdit="1"/>
              </p:cNvSpPr>
              <p:nvPr/>
            </p:nvSpPr>
            <p:spPr>
              <a:xfrm>
                <a:off x="366858" y="3898020"/>
                <a:ext cx="5384211" cy="1912149"/>
              </a:xfrm>
              <a:prstGeom prst="rect">
                <a:avLst/>
              </a:prstGeom>
              <a:blipFill>
                <a:blip r:embed="rId9"/>
                <a:stretch>
                  <a:fillRect l="-2831" t="-318"/>
                </a:stretch>
              </a:blipFill>
            </p:spPr>
            <p:txBody>
              <a:bodyPr/>
              <a:lstStyle/>
              <a:p>
                <a:r>
                  <a:rPr lang="en-US">
                    <a:noFill/>
                  </a:rPr>
                  <a:t> </a:t>
                </a:r>
              </a:p>
            </p:txBody>
          </p:sp>
        </mc:Fallback>
      </mc:AlternateContent>
      <p:cxnSp>
        <p:nvCxnSpPr>
          <p:cNvPr id="6" name="Connector: Curved 5">
            <a:extLst>
              <a:ext uri="{FF2B5EF4-FFF2-40B4-BE49-F238E27FC236}">
                <a16:creationId xmlns:a16="http://schemas.microsoft.com/office/drawing/2014/main" id="{73588E17-2042-0927-CF54-1027A8F56A31}"/>
              </a:ext>
            </a:extLst>
          </p:cNvPr>
          <p:cNvCxnSpPr>
            <a:cxnSpLocks/>
          </p:cNvCxnSpPr>
          <p:nvPr/>
        </p:nvCxnSpPr>
        <p:spPr>
          <a:xfrm flipV="1">
            <a:off x="4577074" y="2743200"/>
            <a:ext cx="695426" cy="504828"/>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Connector: Curved 9">
            <a:extLst>
              <a:ext uri="{FF2B5EF4-FFF2-40B4-BE49-F238E27FC236}">
                <a16:creationId xmlns:a16="http://schemas.microsoft.com/office/drawing/2014/main" id="{3992D4B6-8EA9-3702-447C-EEB2410175EB}"/>
              </a:ext>
            </a:extLst>
          </p:cNvPr>
          <p:cNvCxnSpPr>
            <a:cxnSpLocks/>
          </p:cNvCxnSpPr>
          <p:nvPr/>
        </p:nvCxnSpPr>
        <p:spPr>
          <a:xfrm>
            <a:off x="4577074" y="3248028"/>
            <a:ext cx="3304735" cy="484387"/>
          </a:xfrm>
          <a:prstGeom prst="curvedConnector3">
            <a:avLst>
              <a:gd name="adj1" fmla="val 20318"/>
            </a:avLst>
          </a:prstGeom>
          <a:ln w="12700">
            <a:tailEnd type="triangle"/>
          </a:ln>
        </p:spPr>
        <p:style>
          <a:lnRef idx="1">
            <a:schemeClr val="dk1"/>
          </a:lnRef>
          <a:fillRef idx="0">
            <a:schemeClr val="dk1"/>
          </a:fillRef>
          <a:effectRef idx="0">
            <a:schemeClr val="dk1"/>
          </a:effectRef>
          <a:fontRef idx="minor">
            <a:schemeClr val="tx1"/>
          </a:fontRef>
        </p:style>
      </p:cxnSp>
      <p:sp>
        <p:nvSpPr>
          <p:cNvPr id="73" name="Ribbon: Tilted Up 72">
            <a:extLst>
              <a:ext uri="{FF2B5EF4-FFF2-40B4-BE49-F238E27FC236}">
                <a16:creationId xmlns:a16="http://schemas.microsoft.com/office/drawing/2014/main" id="{22A80722-970F-2382-C0C1-C6A1A3F7FB05}"/>
              </a:ext>
            </a:extLst>
          </p:cNvPr>
          <p:cNvSpPr/>
          <p:nvPr/>
        </p:nvSpPr>
        <p:spPr>
          <a:xfrm>
            <a:off x="4502972" y="4267304"/>
            <a:ext cx="1956017" cy="367851"/>
          </a:xfrm>
          <a:prstGeom prst="ribbon2">
            <a:avLst>
              <a:gd name="adj1" fmla="val 16667"/>
              <a:gd name="adj2" fmla="val 70118"/>
            </a:avLst>
          </a:prstGeom>
          <a:solidFill>
            <a:schemeClr val="accent5">
              <a:lumMod val="40000"/>
              <a:lumOff val="60000"/>
            </a:schemeClr>
          </a:solidFill>
          <a:ln>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84181B4-F8E8-6024-EF1C-479C739B1592}"/>
              </a:ext>
            </a:extLst>
          </p:cNvPr>
          <p:cNvSpPr txBox="1"/>
          <p:nvPr/>
        </p:nvSpPr>
        <p:spPr>
          <a:xfrm>
            <a:off x="4901087" y="4270696"/>
            <a:ext cx="1474775" cy="338554"/>
          </a:xfrm>
          <a:prstGeom prst="rect">
            <a:avLst/>
          </a:prstGeom>
          <a:noFill/>
        </p:spPr>
        <p:txBody>
          <a:bodyPr wrap="square">
            <a:spAutoFit/>
          </a:bodyPr>
          <a:lstStyle/>
          <a:p>
            <a:r>
              <a:rPr lang="en-US" sz="1600" dirty="0">
                <a:sym typeface="Symbol" panose="05050102010706020507" pitchFamily="18" charset="2"/>
              </a:rPr>
              <a:t>HMAC(K, M)</a:t>
            </a:r>
            <a:endParaRPr lang="en-US" sz="1600" dirty="0"/>
          </a:p>
        </p:txBody>
      </p:sp>
      <p:sp>
        <p:nvSpPr>
          <p:cNvPr id="74" name="TextBox 73">
            <a:extLst>
              <a:ext uri="{FF2B5EF4-FFF2-40B4-BE49-F238E27FC236}">
                <a16:creationId xmlns:a16="http://schemas.microsoft.com/office/drawing/2014/main" id="{AD51BAA5-7551-792F-4437-B5956FAC1ADE}"/>
              </a:ext>
            </a:extLst>
          </p:cNvPr>
          <p:cNvSpPr txBox="1"/>
          <p:nvPr/>
        </p:nvSpPr>
        <p:spPr>
          <a:xfrm>
            <a:off x="4899724" y="4269460"/>
            <a:ext cx="1474775" cy="338554"/>
          </a:xfrm>
          <a:prstGeom prst="rect">
            <a:avLst/>
          </a:prstGeom>
          <a:noFill/>
        </p:spPr>
        <p:txBody>
          <a:bodyPr wrap="square">
            <a:spAutoFit/>
          </a:bodyPr>
          <a:lstStyle/>
          <a:p>
            <a:r>
              <a:rPr lang="en-US" sz="1600" dirty="0" err="1">
                <a:sym typeface="Symbol" panose="05050102010706020507" pitchFamily="18" charset="2"/>
              </a:rPr>
              <a:t>HMAC</a:t>
            </a:r>
            <a:r>
              <a:rPr lang="en-US" sz="1600" baseline="-25000" dirty="0" err="1">
                <a:sym typeface="Symbol" panose="05050102010706020507" pitchFamily="18" charset="2"/>
              </a:rPr>
              <a:t>b</a:t>
            </a:r>
            <a:r>
              <a:rPr lang="en-US" sz="1600" dirty="0">
                <a:sym typeface="Symbol" panose="05050102010706020507" pitchFamily="18" charset="2"/>
              </a:rPr>
              <a:t>(</a:t>
            </a:r>
            <a:r>
              <a:rPr lang="en-US" sz="1600" dirty="0" err="1">
                <a:sym typeface="Symbol" panose="05050102010706020507" pitchFamily="18" charset="2"/>
              </a:rPr>
              <a:t>K</a:t>
            </a:r>
            <a:r>
              <a:rPr lang="en-US" sz="1600" baseline="-25000" dirty="0" err="1">
                <a:sym typeface="Symbol" panose="05050102010706020507" pitchFamily="18" charset="2"/>
              </a:rPr>
              <a:t>b</a:t>
            </a:r>
            <a:r>
              <a:rPr lang="en-US" sz="1600" dirty="0">
                <a:sym typeface="Symbol" panose="05050102010706020507" pitchFamily="18" charset="2"/>
              </a:rPr>
              <a:t>, M)</a:t>
            </a:r>
            <a:endParaRPr lang="en-US" sz="1600" dirty="0"/>
          </a:p>
        </p:txBody>
      </p:sp>
      <p:sp>
        <p:nvSpPr>
          <p:cNvPr id="8" name="Rectangle 7">
            <a:extLst>
              <a:ext uri="{FF2B5EF4-FFF2-40B4-BE49-F238E27FC236}">
                <a16:creationId xmlns:a16="http://schemas.microsoft.com/office/drawing/2014/main" id="{060BA741-5A7B-AF5A-9F2A-786B4D3B8DA9}"/>
              </a:ext>
            </a:extLst>
          </p:cNvPr>
          <p:cNvSpPr/>
          <p:nvPr/>
        </p:nvSpPr>
        <p:spPr>
          <a:xfrm>
            <a:off x="4008977" y="4880954"/>
            <a:ext cx="1685487"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K “short”: zero-pad</a:t>
            </a:r>
          </a:p>
        </p:txBody>
      </p:sp>
      <p:sp>
        <p:nvSpPr>
          <p:cNvPr id="12" name="Rectangle 11">
            <a:extLst>
              <a:ext uri="{FF2B5EF4-FFF2-40B4-BE49-F238E27FC236}">
                <a16:creationId xmlns:a16="http://schemas.microsoft.com/office/drawing/2014/main" id="{DAD09BE5-14D9-406F-3F9F-5CB5CFB8753A}"/>
              </a:ext>
            </a:extLst>
          </p:cNvPr>
          <p:cNvSpPr/>
          <p:nvPr/>
        </p:nvSpPr>
        <p:spPr>
          <a:xfrm>
            <a:off x="4008978" y="5238686"/>
            <a:ext cx="2450011"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K “long”: hash, then zero-pad</a:t>
            </a:r>
          </a:p>
        </p:txBody>
      </p:sp>
      <p:sp>
        <p:nvSpPr>
          <p:cNvPr id="54" name="TextBox 53">
            <a:extLst>
              <a:ext uri="{FF2B5EF4-FFF2-40B4-BE49-F238E27FC236}">
                <a16:creationId xmlns:a16="http://schemas.microsoft.com/office/drawing/2014/main" id="{D1908EF9-1976-DB0E-B568-AACD8215B59D}"/>
              </a:ext>
            </a:extLst>
          </p:cNvPr>
          <p:cNvSpPr txBox="1"/>
          <p:nvPr/>
        </p:nvSpPr>
        <p:spPr>
          <a:xfrm>
            <a:off x="9455848" y="3645690"/>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spTree>
    <p:extLst>
      <p:ext uri="{BB962C8B-B14F-4D97-AF65-F5344CB8AC3E}">
        <p14:creationId xmlns:p14="http://schemas.microsoft.com/office/powerpoint/2010/main" val="7165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52"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9C1E-542B-8AB1-C4BB-94C2050E68E5}"/>
              </a:ext>
            </a:extLst>
          </p:cNvPr>
          <p:cNvSpPr>
            <a:spLocks noGrp="1"/>
          </p:cNvSpPr>
          <p:nvPr>
            <p:ph type="title"/>
          </p:nvPr>
        </p:nvSpPr>
        <p:spPr>
          <a:xfrm>
            <a:off x="360363" y="360363"/>
            <a:ext cx="10799761" cy="4750022"/>
          </a:xfrm>
        </p:spPr>
        <p:txBody>
          <a:bodyPr/>
          <a:lstStyle/>
          <a:p>
            <a:pPr algn="ctr"/>
            <a:r>
              <a:rPr lang="en-US" sz="4000" dirty="0"/>
              <a:t>Is HMAC a Dual-PRF?</a:t>
            </a:r>
          </a:p>
        </p:txBody>
      </p:sp>
      <p:sp>
        <p:nvSpPr>
          <p:cNvPr id="3" name="Date Placeholder 2">
            <a:extLst>
              <a:ext uri="{FF2B5EF4-FFF2-40B4-BE49-F238E27FC236}">
                <a16:creationId xmlns:a16="http://schemas.microsoft.com/office/drawing/2014/main" id="{FC2FD2C2-228C-B408-3731-0E39397C8FA9}"/>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938EEF68-819F-E9EC-57AB-730BE11FC702}"/>
              </a:ext>
            </a:extLst>
          </p:cNvPr>
          <p:cNvSpPr>
            <a:spLocks noGrp="1"/>
          </p:cNvSpPr>
          <p:nvPr>
            <p:ph type="sldNum" sz="quarter" idx="12"/>
          </p:nvPr>
        </p:nvSpPr>
        <p:spPr/>
        <p:txBody>
          <a:bodyPr/>
          <a:lstStyle/>
          <a:p>
            <a:fld id="{E88E0139-626D-A346-B691-BDD0C5A55F29}" type="slidenum">
              <a:rPr lang="en-US" smtClean="0"/>
              <a:pPr/>
              <a:t>12</a:t>
            </a:fld>
            <a:endParaRPr lang="en-US" dirty="0"/>
          </a:p>
        </p:txBody>
      </p:sp>
    </p:spTree>
    <p:extLst>
      <p:ext uri="{BB962C8B-B14F-4D97-AF65-F5344CB8AC3E}">
        <p14:creationId xmlns:p14="http://schemas.microsoft.com/office/powerpoint/2010/main" val="35949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2FD2C2-228C-B408-3731-0E39397C8FA9}"/>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938EEF68-819F-E9EC-57AB-730BE11FC702}"/>
              </a:ext>
            </a:extLst>
          </p:cNvPr>
          <p:cNvSpPr>
            <a:spLocks noGrp="1"/>
          </p:cNvSpPr>
          <p:nvPr>
            <p:ph type="sldNum" sz="quarter" idx="12"/>
          </p:nvPr>
        </p:nvSpPr>
        <p:spPr/>
        <p:txBody>
          <a:bodyPr/>
          <a:lstStyle/>
          <a:p>
            <a:fld id="{E88E0139-626D-A346-B691-BDD0C5A55F29}" type="slidenum">
              <a:rPr lang="en-US" smtClean="0"/>
              <a:pPr/>
              <a:t>13</a:t>
            </a:fld>
            <a:endParaRPr lang="en-US" dirty="0"/>
          </a:p>
        </p:txBody>
      </p:sp>
      <p:sp>
        <p:nvSpPr>
          <p:cNvPr id="5" name="Title 1">
            <a:extLst>
              <a:ext uri="{FF2B5EF4-FFF2-40B4-BE49-F238E27FC236}">
                <a16:creationId xmlns:a16="http://schemas.microsoft.com/office/drawing/2014/main" id="{3190AFA8-B87A-0C11-DA56-4F36CE10182F}"/>
              </a:ext>
            </a:extLst>
          </p:cNvPr>
          <p:cNvSpPr txBox="1">
            <a:spLocks/>
          </p:cNvSpPr>
          <p:nvPr/>
        </p:nvSpPr>
        <p:spPr>
          <a:xfrm>
            <a:off x="1204565" y="360363"/>
            <a:ext cx="10799761" cy="4750022"/>
          </a:xfrm>
          <a:prstGeom prst="rect">
            <a:avLst/>
          </a:prstGeom>
        </p:spPr>
        <p:txBody>
          <a:bodyPr vert="horz" lIns="0" tIns="0" rIns="0" bIns="0" rtlCol="0" anchor="ctr">
            <a:no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pPr algn="ctr"/>
            <a:r>
              <a:rPr lang="en-US" sz="4000" dirty="0"/>
              <a:t>Is HMAC a PRF &amp; Swap-PRF?</a:t>
            </a:r>
          </a:p>
        </p:txBody>
      </p:sp>
    </p:spTree>
    <p:extLst>
      <p:ext uri="{BB962C8B-B14F-4D97-AF65-F5344CB8AC3E}">
        <p14:creationId xmlns:p14="http://schemas.microsoft.com/office/powerpoint/2010/main" val="158834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E4D5EB-9C0C-D17F-8DC8-06B7516B8332}"/>
                  </a:ext>
                </a:extLst>
              </p:cNvPr>
              <p:cNvSpPr txBox="1"/>
              <p:nvPr/>
            </p:nvSpPr>
            <p:spPr>
              <a:xfrm>
                <a:off x="375239" y="1271840"/>
                <a:ext cx="5384211" cy="2328609"/>
              </a:xfrm>
              <a:prstGeom prst="rect">
                <a:avLst/>
              </a:prstGeom>
              <a:noFill/>
            </p:spPr>
            <p:txBody>
              <a:bodyPr wrap="square" lIns="0" tIns="72000" rIns="0" bIns="0" rtlCol="0" anchor="t" anchorCtr="0">
                <a:noAutofit/>
              </a:bodyPr>
              <a:lstStyle/>
              <a:p>
                <a:r>
                  <a:rPr lang="en-US" sz="2000" dirty="0"/>
                  <a:t>HMAC: </a:t>
                </a: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b="0" i="1" smtClean="0">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𝑐</m:t>
                        </m:r>
                      </m:sup>
                    </m:sSup>
                  </m:oMath>
                </a14:m>
                <a:endParaRPr lang="en-US" sz="2000" dirty="0"/>
              </a:p>
              <a:p>
                <a:endParaRPr lang="en-US" sz="2000" dirty="0"/>
              </a:p>
            </p:txBody>
          </p:sp>
        </mc:Choice>
        <mc:Fallback xmlns="">
          <p:sp>
            <p:nvSpPr>
              <p:cNvPr id="69" name="TextBox 68">
                <a:extLst>
                  <a:ext uri="{FF2B5EF4-FFF2-40B4-BE49-F238E27FC236}">
                    <a16:creationId xmlns:a16="http://schemas.microsoft.com/office/drawing/2014/main" id="{6FE4D5EB-9C0C-D17F-8DC8-06B7516B8332}"/>
                  </a:ext>
                </a:extLst>
              </p:cNvPr>
              <p:cNvSpPr txBox="1">
                <a:spLocks noRot="1" noChangeAspect="1" noMove="1" noResize="1" noEditPoints="1" noAdjustHandles="1" noChangeArrowheads="1" noChangeShapeType="1" noTextEdit="1"/>
              </p:cNvSpPr>
              <p:nvPr/>
            </p:nvSpPr>
            <p:spPr>
              <a:xfrm>
                <a:off x="375239" y="1271840"/>
                <a:ext cx="5384211" cy="2328609"/>
              </a:xfrm>
              <a:prstGeom prst="rect">
                <a:avLst/>
              </a:prstGeom>
              <a:blipFill>
                <a:blip r:embed="rId3"/>
                <a:stretch>
                  <a:fillRect l="-2945"/>
                </a:stretch>
              </a:blipFill>
            </p:spPr>
            <p:txBody>
              <a:bodyPr/>
              <a:lstStyle/>
              <a:p>
                <a:r>
                  <a:rPr lang="en-US">
                    <a:noFill/>
                  </a:rPr>
                  <a:t> </a:t>
                </a:r>
              </a:p>
            </p:txBody>
          </p:sp>
        </mc:Fallback>
      </mc:AlternateContent>
      <p:sp>
        <p:nvSpPr>
          <p:cNvPr id="65" name="Rectangle 64">
            <a:extLst>
              <a:ext uri="{FF2B5EF4-FFF2-40B4-BE49-F238E27FC236}">
                <a16:creationId xmlns:a16="http://schemas.microsoft.com/office/drawing/2014/main" id="{64D855DC-5397-7AA9-5B76-EE331B5AB356}"/>
              </a:ext>
            </a:extLst>
          </p:cNvPr>
          <p:cNvSpPr/>
          <p:nvPr/>
        </p:nvSpPr>
        <p:spPr>
          <a:xfrm>
            <a:off x="5246070" y="1909775"/>
            <a:ext cx="5243956" cy="2660626"/>
          </a:xfrm>
          <a:prstGeom prst="rect">
            <a:avLst/>
          </a:prstGeom>
          <a:solidFill>
            <a:schemeClr val="bg1">
              <a:lumMod val="65000"/>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252E0D1D-2D2F-3D26-CCF5-C0349794E0B8}"/>
              </a:ext>
            </a:extLst>
          </p:cNvPr>
          <p:cNvSpPr/>
          <p:nvPr/>
        </p:nvSpPr>
        <p:spPr>
          <a:xfrm rot="5400000">
            <a:off x="4024392" y="3135217"/>
            <a:ext cx="2660626" cy="209745"/>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PRF and Swap-PRF Security</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14</a:t>
            </a:fld>
            <a:endParaRPr lang="en-US" dirty="0"/>
          </a:p>
        </p:txBody>
      </p:sp>
      <p:sp>
        <p:nvSpPr>
          <p:cNvPr id="43" name="TextBox 42">
            <a:extLst>
              <a:ext uri="{FF2B5EF4-FFF2-40B4-BE49-F238E27FC236}">
                <a16:creationId xmlns:a16="http://schemas.microsoft.com/office/drawing/2014/main" id="{FB3E0C6A-D543-5B9D-7E88-C1935CA410BE}"/>
              </a:ext>
            </a:extLst>
          </p:cNvPr>
          <p:cNvSpPr txBox="1"/>
          <p:nvPr/>
        </p:nvSpPr>
        <p:spPr>
          <a:xfrm>
            <a:off x="7637934" y="1270814"/>
            <a:ext cx="460228" cy="276999"/>
          </a:xfrm>
          <a:prstGeom prst="rect">
            <a:avLst/>
          </a:prstGeom>
          <a:noFill/>
        </p:spPr>
        <p:txBody>
          <a:bodyPr wrap="square" lIns="0" tIns="0" rIns="0" bIns="0" rtlCol="0" anchor="ctr" anchorCtr="1">
            <a:spAutoFit/>
          </a:bodyPr>
          <a:lstStyle/>
          <a:p>
            <a:r>
              <a:rPr lang="en-US" dirty="0"/>
              <a:t>Y</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868048"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9D8AFA4-9C63-285A-2AA3-83A7A1D2CF1D}"/>
              </a:ext>
            </a:extLst>
          </p:cNvPr>
          <p:cNvSpPr txBox="1"/>
          <p:nvPr/>
        </p:nvSpPr>
        <p:spPr>
          <a:xfrm>
            <a:off x="4509119" y="3137669"/>
            <a:ext cx="252993" cy="276999"/>
          </a:xfrm>
          <a:prstGeom prst="rect">
            <a:avLst/>
          </a:prstGeom>
          <a:noFill/>
        </p:spPr>
        <p:txBody>
          <a:bodyPr wrap="square" lIns="0" tIns="0" rIns="0" bIns="0" rtlCol="0" anchor="ctr" anchorCtr="1">
            <a:spAutoFit/>
          </a:bodyPr>
          <a:lstStyle/>
          <a:p>
            <a:r>
              <a:rPr lang="en-US" dirty="0"/>
              <a:t>X</a:t>
            </a:r>
          </a:p>
        </p:txBody>
      </p:sp>
      <p:cxnSp>
        <p:nvCxnSpPr>
          <p:cNvPr id="33" name="Straight Arrow Connector 32">
            <a:extLst>
              <a:ext uri="{FF2B5EF4-FFF2-40B4-BE49-F238E27FC236}">
                <a16:creationId xmlns:a16="http://schemas.microsoft.com/office/drawing/2014/main" id="{E442DB39-0B36-5B80-347A-98388D6CCEDB}"/>
              </a:ext>
            </a:extLst>
          </p:cNvPr>
          <p:cNvCxnSpPr>
            <a:cxnSpLocks/>
          </p:cNvCxnSpPr>
          <p:nvPr/>
        </p:nvCxnSpPr>
        <p:spPr>
          <a:xfrm>
            <a:off x="10490026" y="4267305"/>
            <a:ext cx="430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5243999" y="4270696"/>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cxnSp>
        <p:nvCxnSpPr>
          <p:cNvPr id="54" name="Straight Arrow Connector 53">
            <a:extLst>
              <a:ext uri="{FF2B5EF4-FFF2-40B4-BE49-F238E27FC236}">
                <a16:creationId xmlns:a16="http://schemas.microsoft.com/office/drawing/2014/main" id="{B22718AB-599D-114F-7CE8-B9FC606E52A7}"/>
              </a:ext>
            </a:extLst>
          </p:cNvPr>
          <p:cNvCxnSpPr>
            <a:cxnSpLocks/>
            <a:stCxn id="11" idx="3"/>
          </p:cNvCxnSpPr>
          <p:nvPr/>
        </p:nvCxnSpPr>
        <p:spPr>
          <a:xfrm>
            <a:off x="4762112" y="3276169"/>
            <a:ext cx="487721" cy="45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4CCEE99C-A549-521D-546D-302AFB856A21}"/>
                  </a:ext>
                </a:extLst>
              </p:cNvPr>
              <p:cNvSpPr/>
              <p:nvPr/>
            </p:nvSpPr>
            <p:spPr>
              <a:xfrm>
                <a:off x="3774133" y="3511781"/>
                <a:ext cx="1231839" cy="3475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r>
                  <a:rPr lang="en-US" dirty="0">
                    <a:solidFill>
                      <a:schemeClr val="tx1"/>
                    </a:solidFill>
                  </a:rPr>
                  <a:t>X </a:t>
                </a:r>
                <a14:m>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i="1">
                            <a:solidFill>
                              <a:schemeClr val="tx1"/>
                            </a:solidFill>
                            <a:latin typeface="Cambria Math" panose="02040503050406030204" pitchFamily="18" charset="0"/>
                          </a:rPr>
                          <m:t>∗</m:t>
                        </m:r>
                      </m:sup>
                    </m:sSup>
                  </m:oMath>
                </a14:m>
                <a:endParaRPr lang="en-US" dirty="0">
                  <a:solidFill>
                    <a:schemeClr val="tx1"/>
                  </a:solidFill>
                </a:endParaRPr>
              </a:p>
            </p:txBody>
          </p:sp>
        </mc:Choice>
        <mc:Fallback xmlns="">
          <p:sp>
            <p:nvSpPr>
              <p:cNvPr id="70" name="Rectangle 69">
                <a:extLst>
                  <a:ext uri="{FF2B5EF4-FFF2-40B4-BE49-F238E27FC236}">
                    <a16:creationId xmlns:a16="http://schemas.microsoft.com/office/drawing/2014/main" id="{4CCEE99C-A549-521D-546D-302AFB856A21}"/>
                  </a:ext>
                </a:extLst>
              </p:cNvPr>
              <p:cNvSpPr>
                <a:spLocks noRot="1" noChangeAspect="1" noMove="1" noResize="1" noEditPoints="1" noAdjustHandles="1" noChangeArrowheads="1" noChangeShapeType="1" noTextEdit="1"/>
              </p:cNvSpPr>
              <p:nvPr/>
            </p:nvSpPr>
            <p:spPr>
              <a:xfrm>
                <a:off x="3774133" y="3511781"/>
                <a:ext cx="1231839" cy="347514"/>
              </a:xfrm>
              <a:prstGeom prst="rect">
                <a:avLst/>
              </a:prstGeom>
              <a:blipFill>
                <a:blip r:embed="rId4"/>
                <a:stretch>
                  <a:fillRect l="-5941" t="-10526" b="-3333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FEA66724-8FF0-EB64-C68B-FC7B074F05DA}"/>
                  </a:ext>
                </a:extLst>
              </p:cNvPr>
              <p:cNvSpPr/>
              <p:nvPr/>
            </p:nvSpPr>
            <p:spPr>
              <a:xfrm>
                <a:off x="8224827" y="1225399"/>
                <a:ext cx="1231833" cy="3537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dirty="0">
                    <a:solidFill>
                      <a:schemeClr val="tx1"/>
                    </a:solidFill>
                  </a:rPr>
                  <a:t>Y </a:t>
                </a:r>
                <a:r>
                  <a:rPr lang="en-US"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i="1">
                            <a:solidFill>
                              <a:schemeClr val="tx1"/>
                            </a:solidFill>
                            <a:latin typeface="Cambria Math" panose="02040503050406030204" pitchFamily="18" charset="0"/>
                          </a:rPr>
                          <m:t>∗</m:t>
                        </m:r>
                      </m:sup>
                    </m:sSup>
                  </m:oMath>
                </a14:m>
                <a:endParaRPr lang="en-US" dirty="0">
                  <a:solidFill>
                    <a:schemeClr val="tx1"/>
                  </a:solidFill>
                </a:endParaRPr>
              </a:p>
            </p:txBody>
          </p:sp>
        </mc:Choice>
        <mc:Fallback xmlns="">
          <p:sp>
            <p:nvSpPr>
              <p:cNvPr id="71" name="Rectangle 70">
                <a:extLst>
                  <a:ext uri="{FF2B5EF4-FFF2-40B4-BE49-F238E27FC236}">
                    <a16:creationId xmlns:a16="http://schemas.microsoft.com/office/drawing/2014/main" id="{FEA66724-8FF0-EB64-C68B-FC7B074F05DA}"/>
                  </a:ext>
                </a:extLst>
              </p:cNvPr>
              <p:cNvSpPr>
                <a:spLocks noRot="1" noChangeAspect="1" noMove="1" noResize="1" noEditPoints="1" noAdjustHandles="1" noChangeArrowheads="1" noChangeShapeType="1" noTextEdit="1"/>
              </p:cNvSpPr>
              <p:nvPr/>
            </p:nvSpPr>
            <p:spPr>
              <a:xfrm>
                <a:off x="8224827" y="1225399"/>
                <a:ext cx="1231833" cy="353736"/>
              </a:xfrm>
              <a:prstGeom prst="rect">
                <a:avLst/>
              </a:prstGeom>
              <a:blipFill>
                <a:blip r:embed="rId5"/>
                <a:stretch>
                  <a:fillRect t="-17241" b="-31034"/>
                </a:stretch>
              </a:blipFill>
              <a:ln>
                <a:noFill/>
              </a:ln>
            </p:spPr>
            <p:txBody>
              <a:bodyPr/>
              <a:lstStyle/>
              <a:p>
                <a:r>
                  <a:rPr lang="en-US">
                    <a:noFill/>
                  </a:rPr>
                  <a:t> </a:t>
                </a:r>
              </a:p>
            </p:txBody>
          </p:sp>
        </mc:Fallback>
      </mc:AlternateContent>
      <p:sp>
        <p:nvSpPr>
          <p:cNvPr id="72" name="TextBox 71">
            <a:extLst>
              <a:ext uri="{FF2B5EF4-FFF2-40B4-BE49-F238E27FC236}">
                <a16:creationId xmlns:a16="http://schemas.microsoft.com/office/drawing/2014/main" id="{8D6BB684-0EC5-291E-7727-7FEDB096925F}"/>
              </a:ext>
            </a:extLst>
          </p:cNvPr>
          <p:cNvSpPr txBox="1"/>
          <p:nvPr/>
        </p:nvSpPr>
        <p:spPr>
          <a:xfrm>
            <a:off x="10973984" y="4114814"/>
            <a:ext cx="264920" cy="339405"/>
          </a:xfrm>
          <a:prstGeom prst="rect">
            <a:avLst/>
          </a:prstGeom>
          <a:noFill/>
        </p:spPr>
        <p:txBody>
          <a:bodyPr wrap="square" lIns="0" tIns="0" rIns="0" bIns="0" rtlCol="0" anchor="ctr" anchorCtr="1">
            <a:noAutofit/>
          </a:bodyPr>
          <a:lstStyle/>
          <a:p>
            <a:r>
              <a:rPr lang="en-US" dirty="0"/>
              <a:t>Z</a:t>
            </a:r>
          </a:p>
        </p:txBody>
      </p: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F1BA2D09-BFAA-7E82-60AB-F008F8E038A1}"/>
                  </a:ext>
                </a:extLst>
              </p:cNvPr>
              <p:cNvSpPr/>
              <p:nvPr/>
            </p:nvSpPr>
            <p:spPr>
              <a:xfrm>
                <a:off x="8025560" y="4954459"/>
                <a:ext cx="3134564" cy="76501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nchorCtr="0"/>
              <a:lstStyle/>
              <a:p>
                <a:r>
                  <a:rPr lang="en-US" dirty="0">
                    <a:solidFill>
                      <a:schemeClr val="tx1"/>
                    </a:solidFill>
                  </a:rPr>
                  <a:t>Distinguish</a:t>
                </a:r>
              </a:p>
              <a:p>
                <a:pPr algn="ctr"/>
                <a:r>
                  <a:rPr lang="en-US" dirty="0">
                    <a:solidFill>
                      <a:schemeClr val="tx1"/>
                    </a:solidFill>
                  </a:rPr>
                  <a:t>HMAC(X, Y)  from  Z </a:t>
                </a:r>
                <a14:m>
                  <m:oMath xmlns:m="http://schemas.openxmlformats.org/officeDocument/2006/math">
                    <m:r>
                      <a:rPr lang="en-US" sz="1200" i="1">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b="0" i="1" smtClean="0">
                            <a:solidFill>
                              <a:schemeClr val="tx1"/>
                            </a:solidFill>
                            <a:latin typeface="Cambria Math" panose="02040503050406030204" pitchFamily="18" charset="0"/>
                          </a:rPr>
                          <m:t>𝑐</m:t>
                        </m:r>
                      </m:sup>
                    </m:sSup>
                  </m:oMath>
                </a14:m>
                <a:endParaRPr lang="en-US" dirty="0">
                  <a:solidFill>
                    <a:schemeClr val="tx1"/>
                  </a:solidFill>
                </a:endParaRPr>
              </a:p>
            </p:txBody>
          </p:sp>
        </mc:Choice>
        <mc:Fallback xmlns="">
          <p:sp>
            <p:nvSpPr>
              <p:cNvPr id="75" name="Rectangle 74">
                <a:extLst>
                  <a:ext uri="{FF2B5EF4-FFF2-40B4-BE49-F238E27FC236}">
                    <a16:creationId xmlns:a16="http://schemas.microsoft.com/office/drawing/2014/main" id="{F1BA2D09-BFAA-7E82-60AB-F008F8E038A1}"/>
                  </a:ext>
                </a:extLst>
              </p:cNvPr>
              <p:cNvSpPr>
                <a:spLocks noRot="1" noChangeAspect="1" noMove="1" noResize="1" noEditPoints="1" noAdjustHandles="1" noChangeArrowheads="1" noChangeShapeType="1" noTextEdit="1"/>
              </p:cNvSpPr>
              <p:nvPr/>
            </p:nvSpPr>
            <p:spPr>
              <a:xfrm>
                <a:off x="8025560" y="4954459"/>
                <a:ext cx="3134564" cy="765013"/>
              </a:xfrm>
              <a:prstGeom prst="rect">
                <a:avLst/>
              </a:prstGeom>
              <a:blipFill>
                <a:blip r:embed="rId6"/>
                <a:stretch>
                  <a:fillRect l="-2335" b="-5600"/>
                </a:stretch>
              </a:blipFill>
              <a:ln>
                <a:noFill/>
              </a:ln>
            </p:spPr>
            <p:txBody>
              <a:bodyPr/>
              <a:lstStyle/>
              <a:p>
                <a:r>
                  <a:rPr lang="en-US">
                    <a:noFill/>
                  </a:rPr>
                  <a:t> </a:t>
                </a:r>
              </a:p>
            </p:txBody>
          </p:sp>
        </mc:Fallback>
      </mc:AlternateContent>
      <p:sp>
        <p:nvSpPr>
          <p:cNvPr id="76" name="TextBox 75">
            <a:extLst>
              <a:ext uri="{FF2B5EF4-FFF2-40B4-BE49-F238E27FC236}">
                <a16:creationId xmlns:a16="http://schemas.microsoft.com/office/drawing/2014/main" id="{973B9C95-0A6F-87B6-0B84-54D29428AED6}"/>
              </a:ext>
            </a:extLst>
          </p:cNvPr>
          <p:cNvSpPr txBox="1"/>
          <p:nvPr/>
        </p:nvSpPr>
        <p:spPr>
          <a:xfrm>
            <a:off x="8959495" y="4646603"/>
            <a:ext cx="1266693" cy="369332"/>
          </a:xfrm>
          <a:prstGeom prst="rect">
            <a:avLst/>
          </a:prstGeom>
          <a:noFill/>
        </p:spPr>
        <p:txBody>
          <a:bodyPr wrap="none" rtlCol="0">
            <a:spAutoFit/>
          </a:bodyPr>
          <a:lstStyle/>
          <a:p>
            <a:r>
              <a:rPr lang="en-US" dirty="0"/>
              <a:t>Adversary:</a:t>
            </a:r>
          </a:p>
        </p:txBody>
      </p:sp>
      <p:pic>
        <p:nvPicPr>
          <p:cNvPr id="77" name="Graphic 76" descr="Old Key with solid fill">
            <a:extLst>
              <a:ext uri="{FF2B5EF4-FFF2-40B4-BE49-F238E27FC236}">
                <a16:creationId xmlns:a16="http://schemas.microsoft.com/office/drawing/2014/main" id="{ADF2F12D-D1D6-488E-1AF6-17410B7EE9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53721" y="3008418"/>
            <a:ext cx="406250" cy="406250"/>
          </a:xfrm>
          <a:prstGeom prst="rect">
            <a:avLst/>
          </a:prstGeom>
        </p:spPr>
      </p:pic>
      <p:grpSp>
        <p:nvGrpSpPr>
          <p:cNvPr id="78" name="Group 77">
            <a:extLst>
              <a:ext uri="{FF2B5EF4-FFF2-40B4-BE49-F238E27FC236}">
                <a16:creationId xmlns:a16="http://schemas.microsoft.com/office/drawing/2014/main" id="{B347D8D4-86A2-0A2A-8D44-142A3D9D40F3}"/>
              </a:ext>
            </a:extLst>
          </p:cNvPr>
          <p:cNvGrpSpPr/>
          <p:nvPr/>
        </p:nvGrpSpPr>
        <p:grpSpPr>
          <a:xfrm>
            <a:off x="7676108" y="1152023"/>
            <a:ext cx="383880" cy="178309"/>
            <a:chOff x="8453157" y="1338211"/>
            <a:chExt cx="383880" cy="178309"/>
          </a:xfrm>
        </p:grpSpPr>
        <p:sp>
          <p:nvSpPr>
            <p:cNvPr id="79" name="Freeform: Shape 1">
              <a:extLst>
                <a:ext uri="{FF2B5EF4-FFF2-40B4-BE49-F238E27FC236}">
                  <a16:creationId xmlns:a16="http://schemas.microsoft.com/office/drawing/2014/main" id="{879060EC-E0C5-E513-E33E-95313BB5DBD0}"/>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Freeform: Shape 1">
              <a:extLst>
                <a:ext uri="{FF2B5EF4-FFF2-40B4-BE49-F238E27FC236}">
                  <a16:creationId xmlns:a16="http://schemas.microsoft.com/office/drawing/2014/main" id="{87B05923-0627-4104-3529-E6AE31702758}"/>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D1C3E194-0E02-49F1-E668-24D44D4CBC70}"/>
              </a:ext>
            </a:extLst>
          </p:cNvPr>
          <p:cNvSpPr txBox="1"/>
          <p:nvPr/>
        </p:nvSpPr>
        <p:spPr>
          <a:xfrm>
            <a:off x="360362" y="1909775"/>
            <a:ext cx="2777110" cy="329569"/>
          </a:xfrm>
          <a:prstGeom prst="rect">
            <a:avLst/>
          </a:prstGeom>
          <a:noFill/>
        </p:spPr>
        <p:txBody>
          <a:bodyPr wrap="square" lIns="0" tIns="0" rIns="0" bIns="0">
            <a:noAutofit/>
          </a:bodyPr>
          <a:lstStyle/>
          <a:p>
            <a:r>
              <a:rPr lang="en-US" sz="2000" dirty="0"/>
              <a:t>PRF:</a:t>
            </a:r>
          </a:p>
        </p:txBody>
      </p:sp>
      <p:sp>
        <p:nvSpPr>
          <p:cNvPr id="14" name="TextBox 13">
            <a:extLst>
              <a:ext uri="{FF2B5EF4-FFF2-40B4-BE49-F238E27FC236}">
                <a16:creationId xmlns:a16="http://schemas.microsoft.com/office/drawing/2014/main" id="{9BDA2B05-52C1-7C73-3E49-B3924987D23F}"/>
              </a:ext>
            </a:extLst>
          </p:cNvPr>
          <p:cNvSpPr txBox="1"/>
          <p:nvPr/>
        </p:nvSpPr>
        <p:spPr>
          <a:xfrm>
            <a:off x="360780" y="2459755"/>
            <a:ext cx="2777110" cy="383514"/>
          </a:xfrm>
          <a:prstGeom prst="rect">
            <a:avLst/>
          </a:prstGeom>
          <a:noFill/>
        </p:spPr>
        <p:txBody>
          <a:bodyPr wrap="square" lIns="0" tIns="0" rIns="0" bIns="0">
            <a:noAutofit/>
          </a:bodyPr>
          <a:lstStyle/>
          <a:p>
            <a:r>
              <a:rPr lang="en-US" sz="2000" dirty="0"/>
              <a:t>Swap-PRF:</a:t>
            </a:r>
          </a:p>
        </p:txBody>
      </p:sp>
      <p:sp>
        <p:nvSpPr>
          <p:cNvPr id="6" name="TextBox 5">
            <a:extLst>
              <a:ext uri="{FF2B5EF4-FFF2-40B4-BE49-F238E27FC236}">
                <a16:creationId xmlns:a16="http://schemas.microsoft.com/office/drawing/2014/main" id="{F50DBF21-923A-6648-53D1-DEB3265E28D5}"/>
              </a:ext>
            </a:extLst>
          </p:cNvPr>
          <p:cNvSpPr txBox="1"/>
          <p:nvPr/>
        </p:nvSpPr>
        <p:spPr>
          <a:xfrm>
            <a:off x="2679335" y="1930192"/>
            <a:ext cx="460228" cy="276999"/>
          </a:xfrm>
          <a:prstGeom prst="rect">
            <a:avLst/>
          </a:prstGeom>
          <a:noFill/>
        </p:spPr>
        <p:txBody>
          <a:bodyPr wrap="square" lIns="0" tIns="0" rIns="0" bIns="0" rtlCol="0" anchor="ctr" anchorCtr="1">
            <a:spAutoFit/>
          </a:bodyPr>
          <a:lstStyle/>
          <a:p>
            <a:r>
              <a:rPr lang="en-US" dirty="0"/>
              <a:t>Y</a:t>
            </a:r>
          </a:p>
        </p:txBody>
      </p:sp>
      <p:grpSp>
        <p:nvGrpSpPr>
          <p:cNvPr id="7" name="Group 6">
            <a:extLst>
              <a:ext uri="{FF2B5EF4-FFF2-40B4-BE49-F238E27FC236}">
                <a16:creationId xmlns:a16="http://schemas.microsoft.com/office/drawing/2014/main" id="{90045E0F-4DD3-EB56-9E8E-A7CFA1478ED0}"/>
              </a:ext>
            </a:extLst>
          </p:cNvPr>
          <p:cNvGrpSpPr/>
          <p:nvPr/>
        </p:nvGrpSpPr>
        <p:grpSpPr>
          <a:xfrm>
            <a:off x="2717509" y="1811401"/>
            <a:ext cx="383880" cy="178309"/>
            <a:chOff x="8453157" y="1338211"/>
            <a:chExt cx="383880" cy="178309"/>
          </a:xfrm>
        </p:grpSpPr>
        <p:sp>
          <p:nvSpPr>
            <p:cNvPr id="8" name="Freeform: Shape 1">
              <a:extLst>
                <a:ext uri="{FF2B5EF4-FFF2-40B4-BE49-F238E27FC236}">
                  <a16:creationId xmlns:a16="http://schemas.microsoft.com/office/drawing/2014/main" id="{54F622D1-5D90-377F-5A0B-F9BE786EAE6A}"/>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Freeform: Shape 1">
              <a:extLst>
                <a:ext uri="{FF2B5EF4-FFF2-40B4-BE49-F238E27FC236}">
                  <a16:creationId xmlns:a16="http://schemas.microsoft.com/office/drawing/2014/main" id="{D9B2DBFF-49F5-51DB-4275-5E78627F3949}"/>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2A5BF66F-5C91-967A-0F69-B81B50257C16}"/>
              </a:ext>
            </a:extLst>
          </p:cNvPr>
          <p:cNvSpPr txBox="1"/>
          <p:nvPr/>
        </p:nvSpPr>
        <p:spPr>
          <a:xfrm>
            <a:off x="2015501" y="1930678"/>
            <a:ext cx="252993" cy="276999"/>
          </a:xfrm>
          <a:prstGeom prst="rect">
            <a:avLst/>
          </a:prstGeom>
          <a:noFill/>
        </p:spPr>
        <p:txBody>
          <a:bodyPr wrap="square" lIns="0" tIns="0" rIns="0" bIns="0" rtlCol="0" anchor="ctr" anchorCtr="1">
            <a:spAutoFit/>
          </a:bodyPr>
          <a:lstStyle/>
          <a:p>
            <a:r>
              <a:rPr lang="en-US" dirty="0"/>
              <a:t>X</a:t>
            </a:r>
          </a:p>
        </p:txBody>
      </p:sp>
      <p:pic>
        <p:nvPicPr>
          <p:cNvPr id="12" name="Graphic 11" descr="Old Key with solid fill">
            <a:extLst>
              <a:ext uri="{FF2B5EF4-FFF2-40B4-BE49-F238E27FC236}">
                <a16:creationId xmlns:a16="http://schemas.microsoft.com/office/drawing/2014/main" id="{12E23905-1B73-CC13-BD61-E438213413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99878" y="1727725"/>
            <a:ext cx="406250" cy="406250"/>
          </a:xfrm>
          <a:prstGeom prst="rect">
            <a:avLst/>
          </a:prstGeom>
        </p:spPr>
      </p:pic>
    </p:spTree>
    <p:extLst>
      <p:ext uri="{BB962C8B-B14F-4D97-AF65-F5344CB8AC3E}">
        <p14:creationId xmlns:p14="http://schemas.microsoft.com/office/powerpoint/2010/main" val="26197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5" grpId="0" animBg="1"/>
      <p:bldP spid="76" grpId="0"/>
      <p:bldP spid="18" grpId="0"/>
      <p:bldP spid="14" grpId="0"/>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E4D5EB-9C0C-D17F-8DC8-06B7516B8332}"/>
                  </a:ext>
                </a:extLst>
              </p:cNvPr>
              <p:cNvSpPr txBox="1"/>
              <p:nvPr/>
            </p:nvSpPr>
            <p:spPr>
              <a:xfrm>
                <a:off x="375239" y="1271840"/>
                <a:ext cx="5384211" cy="2328609"/>
              </a:xfrm>
              <a:prstGeom prst="rect">
                <a:avLst/>
              </a:prstGeom>
              <a:noFill/>
            </p:spPr>
            <p:txBody>
              <a:bodyPr wrap="square" lIns="0" tIns="72000" rIns="0" bIns="0" rtlCol="0" anchor="t" anchorCtr="0">
                <a:noAutofit/>
              </a:bodyPr>
              <a:lstStyle/>
              <a:p>
                <a:r>
                  <a:rPr lang="en-US" sz="2000" dirty="0"/>
                  <a:t>HMAC: </a:t>
                </a: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b="0" i="1" smtClean="0">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𝑐</m:t>
                        </m:r>
                      </m:sup>
                    </m:sSup>
                  </m:oMath>
                </a14:m>
                <a:endParaRPr lang="en-US" sz="2000" dirty="0"/>
              </a:p>
              <a:p>
                <a:endParaRPr lang="en-US" sz="2000" b="1" dirty="0">
                  <a:solidFill>
                    <a:srgbClr val="D7351E"/>
                  </a:solidFill>
                </a:endParaRPr>
              </a:p>
            </p:txBody>
          </p:sp>
        </mc:Choice>
        <mc:Fallback xmlns="">
          <p:sp>
            <p:nvSpPr>
              <p:cNvPr id="69" name="TextBox 68">
                <a:extLst>
                  <a:ext uri="{FF2B5EF4-FFF2-40B4-BE49-F238E27FC236}">
                    <a16:creationId xmlns:a16="http://schemas.microsoft.com/office/drawing/2014/main" id="{6FE4D5EB-9C0C-D17F-8DC8-06B7516B8332}"/>
                  </a:ext>
                </a:extLst>
              </p:cNvPr>
              <p:cNvSpPr txBox="1">
                <a:spLocks noRot="1" noChangeAspect="1" noMove="1" noResize="1" noEditPoints="1" noAdjustHandles="1" noChangeArrowheads="1" noChangeShapeType="1" noTextEdit="1"/>
              </p:cNvSpPr>
              <p:nvPr/>
            </p:nvSpPr>
            <p:spPr>
              <a:xfrm>
                <a:off x="375239" y="1271840"/>
                <a:ext cx="5384211" cy="2328609"/>
              </a:xfrm>
              <a:prstGeom prst="rect">
                <a:avLst/>
              </a:prstGeom>
              <a:blipFill>
                <a:blip r:embed="rId3"/>
                <a:stretch>
                  <a:fillRect l="-2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37515A7-DA30-9866-3BFF-DFFEBEF0FD81}"/>
                  </a:ext>
                </a:extLst>
              </p:cNvPr>
              <p:cNvSpPr/>
              <p:nvPr/>
            </p:nvSpPr>
            <p:spPr>
              <a:xfrm>
                <a:off x="3911728" y="3505559"/>
                <a:ext cx="1094976" cy="3537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dirty="0">
                    <a:solidFill>
                      <a:schemeClr val="tx1"/>
                    </a:solidFill>
                  </a:rPr>
                  <a:t>X </a:t>
                </a:r>
                <a:r>
                  <a:rPr lang="en-US" dirty="0">
                    <a:solidFill>
                      <a:schemeClr val="tx1"/>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i="1">
                            <a:solidFill>
                              <a:schemeClr val="tx1"/>
                            </a:solidFill>
                            <a:latin typeface="Cambria Math" panose="02040503050406030204" pitchFamily="18" charset="0"/>
                          </a:rPr>
                          <m:t>∗</m:t>
                        </m:r>
                      </m:sup>
                    </m:sSup>
                  </m:oMath>
                </a14:m>
                <a:endParaRPr lang="en-US" dirty="0">
                  <a:solidFill>
                    <a:schemeClr val="tx1"/>
                  </a:solidFill>
                </a:endParaRPr>
              </a:p>
            </p:txBody>
          </p:sp>
        </mc:Choice>
        <mc:Fallback xmlns="">
          <p:sp>
            <p:nvSpPr>
              <p:cNvPr id="6" name="Rectangle 5">
                <a:extLst>
                  <a:ext uri="{FF2B5EF4-FFF2-40B4-BE49-F238E27FC236}">
                    <a16:creationId xmlns:a16="http://schemas.microsoft.com/office/drawing/2014/main" id="{737515A7-DA30-9866-3BFF-DFFEBEF0FD81}"/>
                  </a:ext>
                </a:extLst>
              </p:cNvPr>
              <p:cNvSpPr>
                <a:spLocks noRot="1" noChangeAspect="1" noMove="1" noResize="1" noEditPoints="1" noAdjustHandles="1" noChangeArrowheads="1" noChangeShapeType="1" noTextEdit="1"/>
              </p:cNvSpPr>
              <p:nvPr/>
            </p:nvSpPr>
            <p:spPr>
              <a:xfrm>
                <a:off x="3911728" y="3505559"/>
                <a:ext cx="1094976" cy="353736"/>
              </a:xfrm>
              <a:prstGeom prst="rect">
                <a:avLst/>
              </a:prstGeom>
              <a:blipFill>
                <a:blip r:embed="rId4"/>
                <a:stretch>
                  <a:fillRect l="-6704" t="-17241" b="-3103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53F91C6-A27E-989A-1EF5-51E5647E44FE}"/>
                  </a:ext>
                </a:extLst>
              </p:cNvPr>
              <p:cNvSpPr/>
              <p:nvPr/>
            </p:nvSpPr>
            <p:spPr>
              <a:xfrm>
                <a:off x="8225160" y="1228510"/>
                <a:ext cx="1231839" cy="3475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r>
                  <a:rPr lang="en-US" dirty="0">
                    <a:solidFill>
                      <a:schemeClr val="tx1"/>
                    </a:solidFill>
                  </a:rPr>
                  <a:t>Y </a:t>
                </a:r>
                <a14:m>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i="1">
                            <a:solidFill>
                              <a:schemeClr val="tx1"/>
                            </a:solidFill>
                            <a:latin typeface="Cambria Math" panose="02040503050406030204" pitchFamily="18" charset="0"/>
                          </a:rPr>
                          <m:t>∗</m:t>
                        </m:r>
                      </m:sup>
                    </m:sSup>
                  </m:oMath>
                </a14:m>
                <a:endParaRPr lang="en-US" dirty="0">
                  <a:solidFill>
                    <a:schemeClr val="tx1"/>
                  </a:solidFill>
                </a:endParaRPr>
              </a:p>
            </p:txBody>
          </p:sp>
        </mc:Choice>
        <mc:Fallback xmlns="">
          <p:sp>
            <p:nvSpPr>
              <p:cNvPr id="5" name="Rectangle 4">
                <a:extLst>
                  <a:ext uri="{FF2B5EF4-FFF2-40B4-BE49-F238E27FC236}">
                    <a16:creationId xmlns:a16="http://schemas.microsoft.com/office/drawing/2014/main" id="{F53F91C6-A27E-989A-1EF5-51E5647E44FE}"/>
                  </a:ext>
                </a:extLst>
              </p:cNvPr>
              <p:cNvSpPr>
                <a:spLocks noRot="1" noChangeAspect="1" noMove="1" noResize="1" noEditPoints="1" noAdjustHandles="1" noChangeArrowheads="1" noChangeShapeType="1" noTextEdit="1"/>
              </p:cNvSpPr>
              <p:nvPr/>
            </p:nvSpPr>
            <p:spPr>
              <a:xfrm>
                <a:off x="8225160" y="1228510"/>
                <a:ext cx="1231839" cy="347514"/>
              </a:xfrm>
              <a:prstGeom prst="rect">
                <a:avLst/>
              </a:prstGeom>
              <a:blipFill>
                <a:blip r:embed="rId5"/>
                <a:stretch>
                  <a:fillRect l="-5446" t="-10526" b="-31579"/>
                </a:stretch>
              </a:blipFill>
              <a:ln>
                <a:noFill/>
              </a:ln>
            </p:spPr>
            <p:txBody>
              <a:bodyPr/>
              <a:lstStyle/>
              <a:p>
                <a:r>
                  <a:rPr lang="en-US">
                    <a:noFill/>
                  </a:rPr>
                  <a:t> </a:t>
                </a:r>
              </a:p>
            </p:txBody>
          </p:sp>
        </mc:Fallback>
      </mc:AlternateContent>
      <p:sp>
        <p:nvSpPr>
          <p:cNvPr id="65" name="Rectangle 64">
            <a:extLst>
              <a:ext uri="{FF2B5EF4-FFF2-40B4-BE49-F238E27FC236}">
                <a16:creationId xmlns:a16="http://schemas.microsoft.com/office/drawing/2014/main" id="{64D855DC-5397-7AA9-5B76-EE331B5AB356}"/>
              </a:ext>
            </a:extLst>
          </p:cNvPr>
          <p:cNvSpPr/>
          <p:nvPr/>
        </p:nvSpPr>
        <p:spPr>
          <a:xfrm>
            <a:off x="5246063" y="1909775"/>
            <a:ext cx="5243956" cy="2660626"/>
          </a:xfrm>
          <a:prstGeom prst="rect">
            <a:avLst/>
          </a:prstGeom>
          <a:solidFill>
            <a:schemeClr val="bg1">
              <a:lumMod val="65000"/>
              <a:alpha val="7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252E0D1D-2D2F-3D26-CCF5-C0349794E0B8}"/>
              </a:ext>
            </a:extLst>
          </p:cNvPr>
          <p:cNvSpPr/>
          <p:nvPr/>
        </p:nvSpPr>
        <p:spPr>
          <a:xfrm rot="5400000">
            <a:off x="4024385" y="3135217"/>
            <a:ext cx="2660626" cy="209745"/>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PRF and Swap-PRF Security</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15</a:t>
            </a:fld>
            <a:endParaRPr lang="en-US" dirty="0"/>
          </a:p>
        </p:txBody>
      </p:sp>
      <p:sp>
        <p:nvSpPr>
          <p:cNvPr id="43" name="TextBox 42">
            <a:extLst>
              <a:ext uri="{FF2B5EF4-FFF2-40B4-BE49-F238E27FC236}">
                <a16:creationId xmlns:a16="http://schemas.microsoft.com/office/drawing/2014/main" id="{FB3E0C6A-D543-5B9D-7E88-C1935CA410BE}"/>
              </a:ext>
            </a:extLst>
          </p:cNvPr>
          <p:cNvSpPr txBox="1"/>
          <p:nvPr/>
        </p:nvSpPr>
        <p:spPr>
          <a:xfrm>
            <a:off x="7637927" y="1270814"/>
            <a:ext cx="460228" cy="276999"/>
          </a:xfrm>
          <a:prstGeom prst="rect">
            <a:avLst/>
          </a:prstGeom>
          <a:noFill/>
        </p:spPr>
        <p:txBody>
          <a:bodyPr wrap="square" lIns="0" tIns="0" rIns="0" bIns="0" rtlCol="0" anchor="ctr" anchorCtr="1">
            <a:spAutoFit/>
          </a:bodyPr>
          <a:lstStyle/>
          <a:p>
            <a:r>
              <a:rPr lang="en-US" dirty="0"/>
              <a:t>Y</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868041"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9D8AFA4-9C63-285A-2AA3-83A7A1D2CF1D}"/>
              </a:ext>
            </a:extLst>
          </p:cNvPr>
          <p:cNvSpPr txBox="1"/>
          <p:nvPr/>
        </p:nvSpPr>
        <p:spPr>
          <a:xfrm>
            <a:off x="4509112" y="3137669"/>
            <a:ext cx="252993" cy="276999"/>
          </a:xfrm>
          <a:prstGeom prst="rect">
            <a:avLst/>
          </a:prstGeom>
          <a:noFill/>
        </p:spPr>
        <p:txBody>
          <a:bodyPr wrap="square" lIns="0" tIns="0" rIns="0" bIns="0" rtlCol="0" anchor="ctr" anchorCtr="1">
            <a:spAutoFit/>
          </a:bodyPr>
          <a:lstStyle/>
          <a:p>
            <a:r>
              <a:rPr lang="en-US" dirty="0"/>
              <a:t>X</a:t>
            </a:r>
          </a:p>
        </p:txBody>
      </p:sp>
      <p:cxnSp>
        <p:nvCxnSpPr>
          <p:cNvPr id="33" name="Straight Arrow Connector 32">
            <a:extLst>
              <a:ext uri="{FF2B5EF4-FFF2-40B4-BE49-F238E27FC236}">
                <a16:creationId xmlns:a16="http://schemas.microsoft.com/office/drawing/2014/main" id="{E442DB39-0B36-5B80-347A-98388D6CCEDB}"/>
              </a:ext>
            </a:extLst>
          </p:cNvPr>
          <p:cNvCxnSpPr>
            <a:cxnSpLocks/>
          </p:cNvCxnSpPr>
          <p:nvPr/>
        </p:nvCxnSpPr>
        <p:spPr>
          <a:xfrm>
            <a:off x="10490019" y="4267305"/>
            <a:ext cx="430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5243992" y="4270696"/>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cxnSp>
        <p:nvCxnSpPr>
          <p:cNvPr id="54" name="Straight Arrow Connector 53">
            <a:extLst>
              <a:ext uri="{FF2B5EF4-FFF2-40B4-BE49-F238E27FC236}">
                <a16:creationId xmlns:a16="http://schemas.microsoft.com/office/drawing/2014/main" id="{B22718AB-599D-114F-7CE8-B9FC606E52A7}"/>
              </a:ext>
            </a:extLst>
          </p:cNvPr>
          <p:cNvCxnSpPr>
            <a:cxnSpLocks/>
            <a:stCxn id="11" idx="3"/>
          </p:cNvCxnSpPr>
          <p:nvPr/>
        </p:nvCxnSpPr>
        <p:spPr>
          <a:xfrm>
            <a:off x="4762105" y="3276169"/>
            <a:ext cx="487721" cy="45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8D6BB684-0EC5-291E-7727-7FEDB096925F}"/>
              </a:ext>
            </a:extLst>
          </p:cNvPr>
          <p:cNvSpPr txBox="1"/>
          <p:nvPr/>
        </p:nvSpPr>
        <p:spPr>
          <a:xfrm>
            <a:off x="10973977" y="4114814"/>
            <a:ext cx="264920" cy="339405"/>
          </a:xfrm>
          <a:prstGeom prst="rect">
            <a:avLst/>
          </a:prstGeom>
          <a:noFill/>
        </p:spPr>
        <p:txBody>
          <a:bodyPr wrap="square" lIns="0" tIns="0" rIns="0" bIns="0" rtlCol="0" anchor="ctr" anchorCtr="1">
            <a:noAutofit/>
          </a:bodyPr>
          <a:lstStyle/>
          <a:p>
            <a:r>
              <a:rPr lang="en-US" dirty="0"/>
              <a:t>Z</a:t>
            </a:r>
          </a:p>
        </p:txBody>
      </p:sp>
      <p:sp>
        <p:nvSpPr>
          <p:cNvPr id="76" name="TextBox 75">
            <a:extLst>
              <a:ext uri="{FF2B5EF4-FFF2-40B4-BE49-F238E27FC236}">
                <a16:creationId xmlns:a16="http://schemas.microsoft.com/office/drawing/2014/main" id="{973B9C95-0A6F-87B6-0B84-54D29428AED6}"/>
              </a:ext>
            </a:extLst>
          </p:cNvPr>
          <p:cNvSpPr txBox="1"/>
          <p:nvPr/>
        </p:nvSpPr>
        <p:spPr>
          <a:xfrm>
            <a:off x="8959495" y="4646603"/>
            <a:ext cx="1266693" cy="369332"/>
          </a:xfrm>
          <a:prstGeom prst="rect">
            <a:avLst/>
          </a:prstGeom>
          <a:noFill/>
        </p:spPr>
        <p:txBody>
          <a:bodyPr wrap="none" rtlCol="0">
            <a:spAutoFit/>
          </a:bodyPr>
          <a:lstStyle/>
          <a:p>
            <a:r>
              <a:rPr lang="en-US" dirty="0"/>
              <a:t>Adversary:</a:t>
            </a:r>
          </a:p>
        </p:txBody>
      </p:sp>
      <p:pic>
        <p:nvPicPr>
          <p:cNvPr id="77" name="Graphic 76" descr="Old Key with solid fill">
            <a:extLst>
              <a:ext uri="{FF2B5EF4-FFF2-40B4-BE49-F238E27FC236}">
                <a16:creationId xmlns:a16="http://schemas.microsoft.com/office/drawing/2014/main" id="{ADF2F12D-D1D6-488E-1AF6-17410B7EE9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7046" y="1057350"/>
            <a:ext cx="406250" cy="406250"/>
          </a:xfrm>
          <a:prstGeom prst="rect">
            <a:avLst/>
          </a:prstGeom>
        </p:spPr>
      </p:pic>
      <p:grpSp>
        <p:nvGrpSpPr>
          <p:cNvPr id="78" name="Group 77">
            <a:extLst>
              <a:ext uri="{FF2B5EF4-FFF2-40B4-BE49-F238E27FC236}">
                <a16:creationId xmlns:a16="http://schemas.microsoft.com/office/drawing/2014/main" id="{B347D8D4-86A2-0A2A-8D44-142A3D9D40F3}"/>
              </a:ext>
            </a:extLst>
          </p:cNvPr>
          <p:cNvGrpSpPr/>
          <p:nvPr/>
        </p:nvGrpSpPr>
        <p:grpSpPr>
          <a:xfrm>
            <a:off x="4443668" y="3006010"/>
            <a:ext cx="383880" cy="178309"/>
            <a:chOff x="8453157" y="1338211"/>
            <a:chExt cx="383880" cy="178309"/>
          </a:xfrm>
        </p:grpSpPr>
        <p:sp>
          <p:nvSpPr>
            <p:cNvPr id="79" name="Freeform: Shape 1">
              <a:extLst>
                <a:ext uri="{FF2B5EF4-FFF2-40B4-BE49-F238E27FC236}">
                  <a16:creationId xmlns:a16="http://schemas.microsoft.com/office/drawing/2014/main" id="{879060EC-E0C5-E513-E33E-95313BB5DBD0}"/>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Freeform: Shape 1">
              <a:extLst>
                <a:ext uri="{FF2B5EF4-FFF2-40B4-BE49-F238E27FC236}">
                  <a16:creationId xmlns:a16="http://schemas.microsoft.com/office/drawing/2014/main" id="{87B05923-0627-4104-3529-E6AE31702758}"/>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a:extLst>
              <a:ext uri="{FF2B5EF4-FFF2-40B4-BE49-F238E27FC236}">
                <a16:creationId xmlns:a16="http://schemas.microsoft.com/office/drawing/2014/main" id="{A2AB3121-9F01-490A-335E-4A26D600881E}"/>
              </a:ext>
            </a:extLst>
          </p:cNvPr>
          <p:cNvSpPr txBox="1"/>
          <p:nvPr/>
        </p:nvSpPr>
        <p:spPr>
          <a:xfrm>
            <a:off x="360362" y="1909775"/>
            <a:ext cx="2777110" cy="329569"/>
          </a:xfrm>
          <a:prstGeom prst="rect">
            <a:avLst/>
          </a:prstGeom>
          <a:noFill/>
        </p:spPr>
        <p:txBody>
          <a:bodyPr wrap="square" lIns="0" tIns="0" rIns="0" bIns="0">
            <a:noAutofit/>
          </a:bodyPr>
          <a:lstStyle/>
          <a:p>
            <a:r>
              <a:rPr lang="en-US" sz="2000" dirty="0"/>
              <a:t>PRF:</a:t>
            </a:r>
          </a:p>
        </p:txBody>
      </p:sp>
      <p:sp>
        <p:nvSpPr>
          <p:cNvPr id="27" name="TextBox 26">
            <a:extLst>
              <a:ext uri="{FF2B5EF4-FFF2-40B4-BE49-F238E27FC236}">
                <a16:creationId xmlns:a16="http://schemas.microsoft.com/office/drawing/2014/main" id="{3116030E-1D2B-14AE-9A27-4439EC5C8433}"/>
              </a:ext>
            </a:extLst>
          </p:cNvPr>
          <p:cNvSpPr txBox="1"/>
          <p:nvPr/>
        </p:nvSpPr>
        <p:spPr>
          <a:xfrm>
            <a:off x="360780" y="2459755"/>
            <a:ext cx="2777110" cy="383514"/>
          </a:xfrm>
          <a:prstGeom prst="rect">
            <a:avLst/>
          </a:prstGeom>
          <a:noFill/>
        </p:spPr>
        <p:txBody>
          <a:bodyPr wrap="square" lIns="0" tIns="0" rIns="0" bIns="0">
            <a:noAutofit/>
          </a:bodyPr>
          <a:lstStyle/>
          <a:p>
            <a:r>
              <a:rPr lang="en-US" sz="2000" dirty="0"/>
              <a:t>Swap-PRF:</a:t>
            </a:r>
          </a:p>
        </p:txBody>
      </p:sp>
      <p:sp>
        <p:nvSpPr>
          <p:cNvPr id="28" name="TextBox 27">
            <a:extLst>
              <a:ext uri="{FF2B5EF4-FFF2-40B4-BE49-F238E27FC236}">
                <a16:creationId xmlns:a16="http://schemas.microsoft.com/office/drawing/2014/main" id="{EA613F54-3717-100B-B8FF-B0A7C86211B4}"/>
              </a:ext>
            </a:extLst>
          </p:cNvPr>
          <p:cNvSpPr txBox="1"/>
          <p:nvPr/>
        </p:nvSpPr>
        <p:spPr>
          <a:xfrm>
            <a:off x="2008238" y="2485073"/>
            <a:ext cx="252993" cy="276999"/>
          </a:xfrm>
          <a:prstGeom prst="rect">
            <a:avLst/>
          </a:prstGeom>
          <a:noFill/>
        </p:spPr>
        <p:txBody>
          <a:bodyPr wrap="square" lIns="0" tIns="0" rIns="0" bIns="0" rtlCol="0" anchor="ctr" anchorCtr="1">
            <a:spAutoFit/>
          </a:bodyPr>
          <a:lstStyle/>
          <a:p>
            <a:r>
              <a:rPr lang="en-US" dirty="0"/>
              <a:t>X</a:t>
            </a:r>
          </a:p>
        </p:txBody>
      </p:sp>
      <p:grpSp>
        <p:nvGrpSpPr>
          <p:cNvPr id="29" name="Group 28">
            <a:extLst>
              <a:ext uri="{FF2B5EF4-FFF2-40B4-BE49-F238E27FC236}">
                <a16:creationId xmlns:a16="http://schemas.microsoft.com/office/drawing/2014/main" id="{80353852-548D-D31D-7CE6-F8CE3D2E5C3F}"/>
              </a:ext>
            </a:extLst>
          </p:cNvPr>
          <p:cNvGrpSpPr/>
          <p:nvPr/>
        </p:nvGrpSpPr>
        <p:grpSpPr>
          <a:xfrm>
            <a:off x="1942794" y="2359130"/>
            <a:ext cx="383880" cy="178309"/>
            <a:chOff x="8453157" y="1338211"/>
            <a:chExt cx="383880" cy="178309"/>
          </a:xfrm>
        </p:grpSpPr>
        <p:sp>
          <p:nvSpPr>
            <p:cNvPr id="30" name="Freeform: Shape 1">
              <a:extLst>
                <a:ext uri="{FF2B5EF4-FFF2-40B4-BE49-F238E27FC236}">
                  <a16:creationId xmlns:a16="http://schemas.microsoft.com/office/drawing/2014/main" id="{89278B9E-7BBE-E1B2-531A-EA1FD41CDC7E}"/>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Freeform: Shape 1">
              <a:extLst>
                <a:ext uri="{FF2B5EF4-FFF2-40B4-BE49-F238E27FC236}">
                  <a16:creationId xmlns:a16="http://schemas.microsoft.com/office/drawing/2014/main" id="{982C4BF8-433E-5A96-60A0-F3EC291410B2}"/>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id="{792C714C-0E56-807E-7E22-F8AA1E4871AE}"/>
              </a:ext>
            </a:extLst>
          </p:cNvPr>
          <p:cNvSpPr txBox="1"/>
          <p:nvPr/>
        </p:nvSpPr>
        <p:spPr>
          <a:xfrm>
            <a:off x="2674243" y="2485073"/>
            <a:ext cx="460228" cy="276999"/>
          </a:xfrm>
          <a:prstGeom prst="rect">
            <a:avLst/>
          </a:prstGeom>
          <a:noFill/>
        </p:spPr>
        <p:txBody>
          <a:bodyPr wrap="square" lIns="0" tIns="0" rIns="0" bIns="0" rtlCol="0" anchor="ctr" anchorCtr="1">
            <a:spAutoFit/>
          </a:bodyPr>
          <a:lstStyle/>
          <a:p>
            <a:r>
              <a:rPr lang="en-US" dirty="0"/>
              <a:t>Y</a:t>
            </a:r>
          </a:p>
        </p:txBody>
      </p:sp>
      <p:pic>
        <p:nvPicPr>
          <p:cNvPr id="34" name="Graphic 33" descr="Old Key with solid fill">
            <a:extLst>
              <a:ext uri="{FF2B5EF4-FFF2-40B4-BE49-F238E27FC236}">
                <a16:creationId xmlns:a16="http://schemas.microsoft.com/office/drawing/2014/main" id="{8431BCB4-29EB-E7CB-48C5-2D7DAD830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7651" y="2282952"/>
            <a:ext cx="406250" cy="406250"/>
          </a:xfrm>
          <a:prstGeom prst="rect">
            <a:avLst/>
          </a:prstGeom>
        </p:spPr>
      </p:pic>
      <p:sp>
        <p:nvSpPr>
          <p:cNvPr id="35" name="TextBox 34">
            <a:extLst>
              <a:ext uri="{FF2B5EF4-FFF2-40B4-BE49-F238E27FC236}">
                <a16:creationId xmlns:a16="http://schemas.microsoft.com/office/drawing/2014/main" id="{C441E311-6871-E47A-D0DF-CEEC731D3451}"/>
              </a:ext>
            </a:extLst>
          </p:cNvPr>
          <p:cNvSpPr txBox="1"/>
          <p:nvPr/>
        </p:nvSpPr>
        <p:spPr>
          <a:xfrm>
            <a:off x="2679335" y="1930192"/>
            <a:ext cx="460228" cy="276999"/>
          </a:xfrm>
          <a:prstGeom prst="rect">
            <a:avLst/>
          </a:prstGeom>
          <a:noFill/>
        </p:spPr>
        <p:txBody>
          <a:bodyPr wrap="square" lIns="0" tIns="0" rIns="0" bIns="0" rtlCol="0" anchor="ctr" anchorCtr="1">
            <a:spAutoFit/>
          </a:bodyPr>
          <a:lstStyle/>
          <a:p>
            <a:r>
              <a:rPr lang="en-US" dirty="0"/>
              <a:t>Y</a:t>
            </a:r>
          </a:p>
        </p:txBody>
      </p:sp>
      <p:grpSp>
        <p:nvGrpSpPr>
          <p:cNvPr id="36" name="Group 35">
            <a:extLst>
              <a:ext uri="{FF2B5EF4-FFF2-40B4-BE49-F238E27FC236}">
                <a16:creationId xmlns:a16="http://schemas.microsoft.com/office/drawing/2014/main" id="{3753F56A-3B1D-03F3-C6C4-296646207A5F}"/>
              </a:ext>
            </a:extLst>
          </p:cNvPr>
          <p:cNvGrpSpPr/>
          <p:nvPr/>
        </p:nvGrpSpPr>
        <p:grpSpPr>
          <a:xfrm>
            <a:off x="2717509" y="1811401"/>
            <a:ext cx="383880" cy="178309"/>
            <a:chOff x="8453157" y="1338211"/>
            <a:chExt cx="383880" cy="178309"/>
          </a:xfrm>
        </p:grpSpPr>
        <p:sp>
          <p:nvSpPr>
            <p:cNvPr id="37" name="Freeform: Shape 1">
              <a:extLst>
                <a:ext uri="{FF2B5EF4-FFF2-40B4-BE49-F238E27FC236}">
                  <a16:creationId xmlns:a16="http://schemas.microsoft.com/office/drawing/2014/main" id="{903BFA24-C368-97A7-E9BA-0FA5F18AA340}"/>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Freeform: Shape 1">
              <a:extLst>
                <a:ext uri="{FF2B5EF4-FFF2-40B4-BE49-F238E27FC236}">
                  <a16:creationId xmlns:a16="http://schemas.microsoft.com/office/drawing/2014/main" id="{073077F3-18C2-A549-C9AA-A132C729CFAE}"/>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8">
            <a:extLst>
              <a:ext uri="{FF2B5EF4-FFF2-40B4-BE49-F238E27FC236}">
                <a16:creationId xmlns:a16="http://schemas.microsoft.com/office/drawing/2014/main" id="{A3ECFA78-2F07-849E-3985-9E1FE336E977}"/>
              </a:ext>
            </a:extLst>
          </p:cNvPr>
          <p:cNvSpPr txBox="1"/>
          <p:nvPr/>
        </p:nvSpPr>
        <p:spPr>
          <a:xfrm>
            <a:off x="2015501" y="1930678"/>
            <a:ext cx="252993" cy="276999"/>
          </a:xfrm>
          <a:prstGeom prst="rect">
            <a:avLst/>
          </a:prstGeom>
          <a:noFill/>
        </p:spPr>
        <p:txBody>
          <a:bodyPr wrap="square" lIns="0" tIns="0" rIns="0" bIns="0" rtlCol="0" anchor="ctr" anchorCtr="1">
            <a:spAutoFit/>
          </a:bodyPr>
          <a:lstStyle/>
          <a:p>
            <a:r>
              <a:rPr lang="en-US" dirty="0"/>
              <a:t>X</a:t>
            </a:r>
          </a:p>
        </p:txBody>
      </p:sp>
      <p:pic>
        <p:nvPicPr>
          <p:cNvPr id="40" name="Graphic 39" descr="Old Key with solid fill">
            <a:extLst>
              <a:ext uri="{FF2B5EF4-FFF2-40B4-BE49-F238E27FC236}">
                <a16:creationId xmlns:a16="http://schemas.microsoft.com/office/drawing/2014/main" id="{2C8F8259-FD49-B291-1270-828AB2D3A5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9878" y="1727725"/>
            <a:ext cx="406250" cy="406250"/>
          </a:xfrm>
          <a:prstGeom prst="rect">
            <a:avLst/>
          </a:prstGeom>
        </p:spPr>
      </p:pic>
      <p:sp>
        <p:nvSpPr>
          <p:cNvPr id="41" name="TextBox 40">
            <a:extLst>
              <a:ext uri="{FF2B5EF4-FFF2-40B4-BE49-F238E27FC236}">
                <a16:creationId xmlns:a16="http://schemas.microsoft.com/office/drawing/2014/main" id="{3A727407-0F01-0262-3308-5C5D236F2C49}"/>
              </a:ext>
            </a:extLst>
          </p:cNvPr>
          <p:cNvSpPr txBox="1"/>
          <p:nvPr/>
        </p:nvSpPr>
        <p:spPr>
          <a:xfrm>
            <a:off x="3240142" y="1898480"/>
            <a:ext cx="1890604" cy="338554"/>
          </a:xfrm>
          <a:prstGeom prst="rect">
            <a:avLst/>
          </a:prstGeom>
          <a:noFill/>
        </p:spPr>
        <p:txBody>
          <a:bodyPr wrap="square">
            <a:spAutoFit/>
          </a:bodyPr>
          <a:lstStyle/>
          <a:p>
            <a:r>
              <a:rPr lang="en-US" sz="1600" dirty="0">
                <a:solidFill>
                  <a:schemeClr val="tx2"/>
                </a:solidFill>
                <a:latin typeface="DIN Next LT Pro Light" panose="020B0303020203050203" pitchFamily="34" charset="0"/>
              </a:rPr>
              <a:t>[C’06:Bel, C’14:GPR] </a:t>
            </a:r>
          </a:p>
        </p:txBody>
      </p:sp>
      <p:pic>
        <p:nvPicPr>
          <p:cNvPr id="42" name="Graphic 41" descr="Question mark outline">
            <a:extLst>
              <a:ext uri="{FF2B5EF4-FFF2-40B4-BE49-F238E27FC236}">
                <a16:creationId xmlns:a16="http://schemas.microsoft.com/office/drawing/2014/main" id="{90C93355-8E04-4135-1252-760E738AC2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95821" y="2265442"/>
            <a:ext cx="533176" cy="533176"/>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7322428-4919-47AE-784B-52C7BB08D96A}"/>
                  </a:ext>
                </a:extLst>
              </p:cNvPr>
              <p:cNvSpPr/>
              <p:nvPr/>
            </p:nvSpPr>
            <p:spPr>
              <a:xfrm>
                <a:off x="8025560" y="4954459"/>
                <a:ext cx="3134564" cy="76501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nchorCtr="0"/>
              <a:lstStyle/>
              <a:p>
                <a:r>
                  <a:rPr lang="en-US" dirty="0">
                    <a:solidFill>
                      <a:schemeClr val="tx1"/>
                    </a:solidFill>
                  </a:rPr>
                  <a:t>Distinguish</a:t>
                </a:r>
              </a:p>
              <a:p>
                <a:pPr algn="ctr"/>
                <a:r>
                  <a:rPr lang="en-US" dirty="0">
                    <a:solidFill>
                      <a:schemeClr val="tx1"/>
                    </a:solidFill>
                  </a:rPr>
                  <a:t>HMAC(X, Y)  from  Z </a:t>
                </a:r>
                <a14:m>
                  <m:oMath xmlns:m="http://schemas.openxmlformats.org/officeDocument/2006/math">
                    <m:r>
                      <a:rPr lang="en-US" sz="1200" i="1">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b="0" i="1" smtClean="0">
                            <a:solidFill>
                              <a:schemeClr val="tx1"/>
                            </a:solidFill>
                            <a:latin typeface="Cambria Math" panose="02040503050406030204" pitchFamily="18" charset="0"/>
                          </a:rPr>
                          <m:t>𝑐</m:t>
                        </m:r>
                      </m:sup>
                    </m:sSup>
                  </m:oMath>
                </a14:m>
                <a:endParaRPr lang="en-US" dirty="0">
                  <a:solidFill>
                    <a:schemeClr val="tx1"/>
                  </a:solidFill>
                </a:endParaRPr>
              </a:p>
            </p:txBody>
          </p:sp>
        </mc:Choice>
        <mc:Fallback xmlns="">
          <p:sp>
            <p:nvSpPr>
              <p:cNvPr id="8" name="Rectangle 7">
                <a:extLst>
                  <a:ext uri="{FF2B5EF4-FFF2-40B4-BE49-F238E27FC236}">
                    <a16:creationId xmlns:a16="http://schemas.microsoft.com/office/drawing/2014/main" id="{B7322428-4919-47AE-784B-52C7BB08D96A}"/>
                  </a:ext>
                </a:extLst>
              </p:cNvPr>
              <p:cNvSpPr>
                <a:spLocks noRot="1" noChangeAspect="1" noMove="1" noResize="1" noEditPoints="1" noAdjustHandles="1" noChangeArrowheads="1" noChangeShapeType="1" noTextEdit="1"/>
              </p:cNvSpPr>
              <p:nvPr/>
            </p:nvSpPr>
            <p:spPr>
              <a:xfrm>
                <a:off x="8025560" y="4954459"/>
                <a:ext cx="3134564" cy="765013"/>
              </a:xfrm>
              <a:prstGeom prst="rect">
                <a:avLst/>
              </a:prstGeom>
              <a:blipFill>
                <a:blip r:embed="rId10"/>
                <a:stretch>
                  <a:fillRect l="-2335" b="-5600"/>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4773053F-2B04-5A0C-945E-9DB0E9415A46}"/>
              </a:ext>
            </a:extLst>
          </p:cNvPr>
          <p:cNvSpPr/>
          <p:nvPr/>
        </p:nvSpPr>
        <p:spPr>
          <a:xfrm>
            <a:off x="300364" y="1679340"/>
            <a:ext cx="4772574" cy="554437"/>
          </a:xfrm>
          <a:prstGeom prst="rect">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808F4D-9A31-AD34-1DC8-C40FFCF9533B}"/>
              </a:ext>
            </a:extLst>
          </p:cNvPr>
          <p:cNvSpPr/>
          <p:nvPr/>
        </p:nvSpPr>
        <p:spPr>
          <a:xfrm>
            <a:off x="299489" y="2268905"/>
            <a:ext cx="4772574" cy="554437"/>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6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41"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B6571E0-9D1E-328B-4A60-D5AF45CCDA9B}"/>
              </a:ext>
            </a:extLst>
          </p:cNvPr>
          <p:cNvSpPr/>
          <p:nvPr/>
        </p:nvSpPr>
        <p:spPr>
          <a:xfrm>
            <a:off x="299489" y="2268905"/>
            <a:ext cx="4772574" cy="554437"/>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CA3ABB2-A3C9-8ED6-3E7C-63E6D28CEDA8}"/>
              </a:ext>
            </a:extLst>
          </p:cNvPr>
          <p:cNvGrpSpPr/>
          <p:nvPr/>
        </p:nvGrpSpPr>
        <p:grpSpPr>
          <a:xfrm>
            <a:off x="5246058" y="1909775"/>
            <a:ext cx="5243956" cy="2660628"/>
            <a:chOff x="4903158" y="1909775"/>
            <a:chExt cx="5243956" cy="2660628"/>
          </a:xfrm>
        </p:grpSpPr>
        <p:sp>
          <p:nvSpPr>
            <p:cNvPr id="10" name="Rectangle 9">
              <a:extLst>
                <a:ext uri="{FF2B5EF4-FFF2-40B4-BE49-F238E27FC236}">
                  <a16:creationId xmlns:a16="http://schemas.microsoft.com/office/drawing/2014/main" id="{98BF3294-FCBB-C567-33D4-59EAB8AA8204}"/>
                </a:ext>
              </a:extLst>
            </p:cNvPr>
            <p:cNvSpPr/>
            <p:nvPr/>
          </p:nvSpPr>
          <p:spPr>
            <a:xfrm>
              <a:off x="4903158" y="1909775"/>
              <a:ext cx="5243956" cy="2660626"/>
            </a:xfrm>
            <a:prstGeom prst="rect">
              <a:avLst/>
            </a:prstGeom>
            <a:solidFill>
              <a:srgbClr val="E1F4B2">
                <a:alpha val="72000"/>
              </a:srgbClr>
            </a:solid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FFDB661D-F14A-A807-00F4-DCDAE7C1B0EC}"/>
                </a:ext>
              </a:extLst>
            </p:cNvPr>
            <p:cNvSpPr/>
            <p:nvPr/>
          </p:nvSpPr>
          <p:spPr>
            <a:xfrm rot="5400000">
              <a:off x="3681480" y="3135217"/>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E4D5EB-9C0C-D17F-8DC8-06B7516B8332}"/>
                  </a:ext>
                </a:extLst>
              </p:cNvPr>
              <p:cNvSpPr txBox="1"/>
              <p:nvPr/>
            </p:nvSpPr>
            <p:spPr>
              <a:xfrm>
                <a:off x="375239" y="1271841"/>
                <a:ext cx="5384211" cy="395291"/>
              </a:xfrm>
              <a:prstGeom prst="rect">
                <a:avLst/>
              </a:prstGeom>
              <a:noFill/>
            </p:spPr>
            <p:txBody>
              <a:bodyPr wrap="square" lIns="0" tIns="72000" rIns="0" bIns="0" rtlCol="0" anchor="t" anchorCtr="0">
                <a:noAutofit/>
              </a:bodyPr>
              <a:lstStyle/>
              <a:p>
                <a:r>
                  <a:rPr lang="en-US" sz="2000" dirty="0"/>
                  <a:t>HMAC: </a:t>
                </a: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b="0" i="1" smtClean="0">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𝑐</m:t>
                        </m:r>
                      </m:sup>
                    </m:sSup>
                  </m:oMath>
                </a14:m>
                <a:endParaRPr lang="en-US" sz="2000" dirty="0"/>
              </a:p>
              <a:p>
                <a:endParaRPr lang="en-US" sz="2000" b="1" dirty="0">
                  <a:solidFill>
                    <a:srgbClr val="D7351E"/>
                  </a:solidFill>
                </a:endParaRPr>
              </a:p>
            </p:txBody>
          </p:sp>
        </mc:Choice>
        <mc:Fallback xmlns="">
          <p:sp>
            <p:nvSpPr>
              <p:cNvPr id="69" name="TextBox 68">
                <a:extLst>
                  <a:ext uri="{FF2B5EF4-FFF2-40B4-BE49-F238E27FC236}">
                    <a16:creationId xmlns:a16="http://schemas.microsoft.com/office/drawing/2014/main" id="{6FE4D5EB-9C0C-D17F-8DC8-06B7516B8332}"/>
                  </a:ext>
                </a:extLst>
              </p:cNvPr>
              <p:cNvSpPr txBox="1">
                <a:spLocks noRot="1" noChangeAspect="1" noMove="1" noResize="1" noEditPoints="1" noAdjustHandles="1" noChangeArrowheads="1" noChangeShapeType="1" noTextEdit="1"/>
              </p:cNvSpPr>
              <p:nvPr/>
            </p:nvSpPr>
            <p:spPr>
              <a:xfrm>
                <a:off x="375239" y="1271841"/>
                <a:ext cx="5384211" cy="395291"/>
              </a:xfrm>
              <a:prstGeom prst="rect">
                <a:avLst/>
              </a:prstGeom>
              <a:blipFill>
                <a:blip r:embed="rId3"/>
                <a:stretch>
                  <a:fillRect l="-2945" b="-39063"/>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Is HMAC a Swap-PRF?</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16</a:t>
            </a:fld>
            <a:endParaRPr lang="en-US" dirty="0"/>
          </a:p>
        </p:txBody>
      </p:sp>
      <p:sp>
        <p:nvSpPr>
          <p:cNvPr id="43" name="TextBox 42">
            <a:extLst>
              <a:ext uri="{FF2B5EF4-FFF2-40B4-BE49-F238E27FC236}">
                <a16:creationId xmlns:a16="http://schemas.microsoft.com/office/drawing/2014/main" id="{FB3E0C6A-D543-5B9D-7E88-C1935CA410BE}"/>
              </a:ext>
            </a:extLst>
          </p:cNvPr>
          <p:cNvSpPr txBox="1"/>
          <p:nvPr/>
        </p:nvSpPr>
        <p:spPr>
          <a:xfrm>
            <a:off x="7637922" y="1270814"/>
            <a:ext cx="460228" cy="276999"/>
          </a:xfrm>
          <a:prstGeom prst="rect">
            <a:avLst/>
          </a:prstGeom>
          <a:noFill/>
        </p:spPr>
        <p:txBody>
          <a:bodyPr wrap="square" lIns="0" tIns="0" rIns="0" bIns="0" rtlCol="0" anchor="ctr" anchorCtr="1">
            <a:spAutoFit/>
          </a:bodyPr>
          <a:lstStyle/>
          <a:p>
            <a:r>
              <a:rPr lang="en-US" dirty="0"/>
              <a:t>Y</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868036"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9D8AFA4-9C63-285A-2AA3-83A7A1D2CF1D}"/>
              </a:ext>
            </a:extLst>
          </p:cNvPr>
          <p:cNvSpPr txBox="1"/>
          <p:nvPr/>
        </p:nvSpPr>
        <p:spPr>
          <a:xfrm>
            <a:off x="4509107" y="3137669"/>
            <a:ext cx="252993" cy="276999"/>
          </a:xfrm>
          <a:prstGeom prst="rect">
            <a:avLst/>
          </a:prstGeom>
          <a:noFill/>
        </p:spPr>
        <p:txBody>
          <a:bodyPr wrap="square" lIns="0" tIns="0" rIns="0" bIns="0" rtlCol="0" anchor="ctr" anchorCtr="1">
            <a:spAutoFit/>
          </a:bodyPr>
          <a:lstStyle/>
          <a:p>
            <a:r>
              <a:rPr lang="en-US" dirty="0"/>
              <a:t>X</a:t>
            </a:r>
          </a:p>
        </p:txBody>
      </p:sp>
      <p:cxnSp>
        <p:nvCxnSpPr>
          <p:cNvPr id="33" name="Straight Arrow Connector 32">
            <a:extLst>
              <a:ext uri="{FF2B5EF4-FFF2-40B4-BE49-F238E27FC236}">
                <a16:creationId xmlns:a16="http://schemas.microsoft.com/office/drawing/2014/main" id="{E442DB39-0B36-5B80-347A-98388D6CCEDB}"/>
              </a:ext>
            </a:extLst>
          </p:cNvPr>
          <p:cNvCxnSpPr>
            <a:cxnSpLocks/>
          </p:cNvCxnSpPr>
          <p:nvPr/>
        </p:nvCxnSpPr>
        <p:spPr>
          <a:xfrm>
            <a:off x="10490014" y="4267305"/>
            <a:ext cx="430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5243987" y="4270696"/>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sp>
        <p:nvSpPr>
          <p:cNvPr id="72" name="TextBox 71">
            <a:extLst>
              <a:ext uri="{FF2B5EF4-FFF2-40B4-BE49-F238E27FC236}">
                <a16:creationId xmlns:a16="http://schemas.microsoft.com/office/drawing/2014/main" id="{8D6BB684-0EC5-291E-7727-7FEDB096925F}"/>
              </a:ext>
            </a:extLst>
          </p:cNvPr>
          <p:cNvSpPr txBox="1"/>
          <p:nvPr/>
        </p:nvSpPr>
        <p:spPr>
          <a:xfrm>
            <a:off x="10973972" y="4114814"/>
            <a:ext cx="264920" cy="339405"/>
          </a:xfrm>
          <a:prstGeom prst="rect">
            <a:avLst/>
          </a:prstGeom>
          <a:noFill/>
        </p:spPr>
        <p:txBody>
          <a:bodyPr wrap="square" lIns="0" tIns="0" rIns="0" bIns="0" rtlCol="0" anchor="ctr" anchorCtr="1">
            <a:noAutofit/>
          </a:bodyPr>
          <a:lstStyle/>
          <a:p>
            <a:r>
              <a:rPr lang="en-US" dirty="0"/>
              <a:t>Z</a:t>
            </a:r>
          </a:p>
        </p:txBody>
      </p:sp>
      <p:sp>
        <p:nvSpPr>
          <p:cNvPr id="76" name="TextBox 75">
            <a:extLst>
              <a:ext uri="{FF2B5EF4-FFF2-40B4-BE49-F238E27FC236}">
                <a16:creationId xmlns:a16="http://schemas.microsoft.com/office/drawing/2014/main" id="{973B9C95-0A6F-87B6-0B84-54D29428AED6}"/>
              </a:ext>
            </a:extLst>
          </p:cNvPr>
          <p:cNvSpPr txBox="1"/>
          <p:nvPr/>
        </p:nvSpPr>
        <p:spPr>
          <a:xfrm>
            <a:off x="8959495" y="4646603"/>
            <a:ext cx="1266693" cy="369332"/>
          </a:xfrm>
          <a:prstGeom prst="rect">
            <a:avLst/>
          </a:prstGeom>
          <a:noFill/>
        </p:spPr>
        <p:txBody>
          <a:bodyPr wrap="none" rtlCol="0">
            <a:spAutoFit/>
          </a:bodyPr>
          <a:lstStyle/>
          <a:p>
            <a:r>
              <a:rPr lang="en-US" dirty="0"/>
              <a:t>Adversary:</a:t>
            </a:r>
          </a:p>
        </p:txBody>
      </p:sp>
      <p:cxnSp>
        <p:nvCxnSpPr>
          <p:cNvPr id="26" name="Straight Arrow Connector 25">
            <a:extLst>
              <a:ext uri="{FF2B5EF4-FFF2-40B4-BE49-F238E27FC236}">
                <a16:creationId xmlns:a16="http://schemas.microsoft.com/office/drawing/2014/main" id="{FFE64DAA-0B06-8D0C-527E-44B18BCA2448}"/>
              </a:ext>
            </a:extLst>
          </p:cNvPr>
          <p:cNvCxnSpPr>
            <a:cxnSpLocks/>
          </p:cNvCxnSpPr>
          <p:nvPr/>
        </p:nvCxnSpPr>
        <p:spPr>
          <a:xfrm>
            <a:off x="7868036"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Flowchart: Manual Input 27">
            <a:extLst>
              <a:ext uri="{FF2B5EF4-FFF2-40B4-BE49-F238E27FC236}">
                <a16:creationId xmlns:a16="http://schemas.microsoft.com/office/drawing/2014/main" id="{C2EACA21-36B2-D69C-98AD-C872D8C58F03}"/>
              </a:ext>
            </a:extLst>
          </p:cNvPr>
          <p:cNvSpPr/>
          <p:nvPr/>
        </p:nvSpPr>
        <p:spPr>
          <a:xfrm flipH="1">
            <a:off x="6304013"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330B53C-224F-6537-DD48-611F21052BAE}"/>
              </a:ext>
            </a:extLst>
          </p:cNvPr>
          <p:cNvSpPr txBox="1"/>
          <p:nvPr/>
        </p:nvSpPr>
        <p:spPr>
          <a:xfrm>
            <a:off x="6295895" y="3186730"/>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0" name="Flowchart: Manual Input 29">
            <a:extLst>
              <a:ext uri="{FF2B5EF4-FFF2-40B4-BE49-F238E27FC236}">
                <a16:creationId xmlns:a16="http://schemas.microsoft.com/office/drawing/2014/main" id="{7427E13C-533E-D7AC-83E3-7926B685B3EE}"/>
              </a:ext>
            </a:extLst>
          </p:cNvPr>
          <p:cNvSpPr/>
          <p:nvPr/>
        </p:nvSpPr>
        <p:spPr>
          <a:xfrm flipH="1">
            <a:off x="7063221"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4D1DF93-D784-A0A9-AC6B-D58BC527AEA4}"/>
              </a:ext>
            </a:extLst>
          </p:cNvPr>
          <p:cNvSpPr txBox="1"/>
          <p:nvPr/>
        </p:nvSpPr>
        <p:spPr>
          <a:xfrm>
            <a:off x="7060292" y="3186730"/>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2" name="Flowchart: Manual Input 31">
            <a:extLst>
              <a:ext uri="{FF2B5EF4-FFF2-40B4-BE49-F238E27FC236}">
                <a16:creationId xmlns:a16="http://schemas.microsoft.com/office/drawing/2014/main" id="{DD4F93DB-7C4C-712E-D0B1-4AA782D03240}"/>
              </a:ext>
            </a:extLst>
          </p:cNvPr>
          <p:cNvSpPr/>
          <p:nvPr/>
        </p:nvSpPr>
        <p:spPr>
          <a:xfrm flipH="1">
            <a:off x="7822429"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B5D1B8B-E17B-12AE-C994-E2D06777E129}"/>
              </a:ext>
            </a:extLst>
          </p:cNvPr>
          <p:cNvSpPr txBox="1"/>
          <p:nvPr/>
        </p:nvSpPr>
        <p:spPr>
          <a:xfrm>
            <a:off x="7817718" y="3186730"/>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5" name="Flowchart: Manual Input 34">
            <a:extLst>
              <a:ext uri="{FF2B5EF4-FFF2-40B4-BE49-F238E27FC236}">
                <a16:creationId xmlns:a16="http://schemas.microsoft.com/office/drawing/2014/main" id="{72536B9C-E775-FADA-D892-9EF60A04592A}"/>
              </a:ext>
            </a:extLst>
          </p:cNvPr>
          <p:cNvSpPr/>
          <p:nvPr/>
        </p:nvSpPr>
        <p:spPr>
          <a:xfrm flipH="1">
            <a:off x="9228788"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352CF03-9F9D-DAB7-F8DD-169DC0C693C7}"/>
              </a:ext>
            </a:extLst>
          </p:cNvPr>
          <p:cNvSpPr txBox="1"/>
          <p:nvPr/>
        </p:nvSpPr>
        <p:spPr>
          <a:xfrm>
            <a:off x="9228370" y="3186730"/>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7" name="TextBox 36">
            <a:extLst>
              <a:ext uri="{FF2B5EF4-FFF2-40B4-BE49-F238E27FC236}">
                <a16:creationId xmlns:a16="http://schemas.microsoft.com/office/drawing/2014/main" id="{E00A362F-5E14-F340-B4FD-07D8539163A9}"/>
              </a:ext>
            </a:extLst>
          </p:cNvPr>
          <p:cNvSpPr txBox="1"/>
          <p:nvPr/>
        </p:nvSpPr>
        <p:spPr>
          <a:xfrm>
            <a:off x="8552833" y="3100169"/>
            <a:ext cx="348172" cy="369332"/>
          </a:xfrm>
          <a:prstGeom prst="rect">
            <a:avLst/>
          </a:prstGeom>
          <a:noFill/>
        </p:spPr>
        <p:txBody>
          <a:bodyPr wrap="none" rtlCol="0">
            <a:spAutoFit/>
          </a:bodyPr>
          <a:lstStyle/>
          <a:p>
            <a:r>
              <a:rPr lang="en-US" dirty="0">
                <a:solidFill>
                  <a:schemeClr val="tx2"/>
                </a:solidFill>
              </a:rPr>
              <a:t>…</a:t>
            </a:r>
          </a:p>
        </p:txBody>
      </p:sp>
      <p:sp>
        <p:nvSpPr>
          <p:cNvPr id="38" name="Flowchart: Manual Input 37">
            <a:extLst>
              <a:ext uri="{FF2B5EF4-FFF2-40B4-BE49-F238E27FC236}">
                <a16:creationId xmlns:a16="http://schemas.microsoft.com/office/drawing/2014/main" id="{5B6A128C-FA8A-EAC0-69EF-430A66BE9AE9}"/>
              </a:ext>
            </a:extLst>
          </p:cNvPr>
          <p:cNvSpPr/>
          <p:nvPr/>
        </p:nvSpPr>
        <p:spPr>
          <a:xfrm flipH="1">
            <a:off x="8811993" y="397074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80B6EB1-BC68-548D-2C5B-F529A00E56F9}"/>
              </a:ext>
            </a:extLst>
          </p:cNvPr>
          <p:cNvSpPr txBox="1"/>
          <p:nvPr/>
        </p:nvSpPr>
        <p:spPr>
          <a:xfrm>
            <a:off x="8813210" y="4128806"/>
            <a:ext cx="32710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40" name="Flowchart: Manual Input 39">
            <a:extLst>
              <a:ext uri="{FF2B5EF4-FFF2-40B4-BE49-F238E27FC236}">
                <a16:creationId xmlns:a16="http://schemas.microsoft.com/office/drawing/2014/main" id="{F70D7CF9-E9BC-8E08-4281-40DCCB6051AB}"/>
              </a:ext>
            </a:extLst>
          </p:cNvPr>
          <p:cNvSpPr/>
          <p:nvPr/>
        </p:nvSpPr>
        <p:spPr>
          <a:xfrm flipH="1">
            <a:off x="9595142" y="397074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0339F1A-7A2A-654E-22DE-DE3345385C4D}"/>
              </a:ext>
            </a:extLst>
          </p:cNvPr>
          <p:cNvSpPr txBox="1"/>
          <p:nvPr/>
        </p:nvSpPr>
        <p:spPr>
          <a:xfrm>
            <a:off x="9593072" y="4127421"/>
            <a:ext cx="333681" cy="27976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42" name="Straight Arrow Connector 41">
            <a:extLst>
              <a:ext uri="{FF2B5EF4-FFF2-40B4-BE49-F238E27FC236}">
                <a16:creationId xmlns:a16="http://schemas.microsoft.com/office/drawing/2014/main" id="{F6A9286D-C50F-91C9-7FBE-B3435D9AFE10}"/>
              </a:ext>
            </a:extLst>
          </p:cNvPr>
          <p:cNvCxnSpPr>
            <a:stCxn id="29" idx="3"/>
            <a:endCxn id="31" idx="1"/>
          </p:cNvCxnSpPr>
          <p:nvPr/>
        </p:nvCxnSpPr>
        <p:spPr>
          <a:xfrm>
            <a:off x="6641671" y="3325230"/>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5BBCF52-893C-104C-21CD-65FD6AF230C4}"/>
              </a:ext>
            </a:extLst>
          </p:cNvPr>
          <p:cNvCxnSpPr>
            <a:cxnSpLocks/>
            <a:stCxn id="31" idx="3"/>
            <a:endCxn id="34" idx="1"/>
          </p:cNvCxnSpPr>
          <p:nvPr/>
        </p:nvCxnSpPr>
        <p:spPr>
          <a:xfrm>
            <a:off x="7402644" y="3325230"/>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DAD6A13-1835-610D-B07F-C99AE46FF785}"/>
              </a:ext>
            </a:extLst>
          </p:cNvPr>
          <p:cNvCxnSpPr>
            <a:cxnSpLocks/>
            <a:stCxn id="34" idx="3"/>
          </p:cNvCxnSpPr>
          <p:nvPr/>
        </p:nvCxnSpPr>
        <p:spPr>
          <a:xfrm>
            <a:off x="8156680" y="3325230"/>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0133D42-170F-1C5D-5FEF-FA5CB0628CDA}"/>
              </a:ext>
            </a:extLst>
          </p:cNvPr>
          <p:cNvCxnSpPr>
            <a:cxnSpLocks/>
            <a:endCxn id="36" idx="1"/>
          </p:cNvCxnSpPr>
          <p:nvPr/>
        </p:nvCxnSpPr>
        <p:spPr>
          <a:xfrm>
            <a:off x="8889363" y="3325229"/>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35F4960-993D-AD46-4B9A-E390F128C37E}"/>
              </a:ext>
            </a:extLst>
          </p:cNvPr>
          <p:cNvCxnSpPr>
            <a:cxnSpLocks/>
            <a:stCxn id="39" idx="3"/>
            <a:endCxn id="41" idx="1"/>
          </p:cNvCxnSpPr>
          <p:nvPr/>
        </p:nvCxnSpPr>
        <p:spPr>
          <a:xfrm>
            <a:off x="9140316" y="4267306"/>
            <a:ext cx="45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4DD29E9B-94C2-2AA7-4680-7DC688AF6DE7}"/>
              </a:ext>
            </a:extLst>
          </p:cNvPr>
          <p:cNvCxnSpPr>
            <a:stCxn id="36" idx="3"/>
            <a:endCxn id="40" idx="0"/>
          </p:cNvCxnSpPr>
          <p:nvPr/>
        </p:nvCxnSpPr>
        <p:spPr>
          <a:xfrm>
            <a:off x="9558747" y="3325230"/>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98B437B-5CDE-FABB-7D95-5E429AC5F6CB}"/>
              </a:ext>
            </a:extLst>
          </p:cNvPr>
          <p:cNvCxnSpPr>
            <a:cxnSpLocks/>
            <a:endCxn id="38" idx="0"/>
          </p:cNvCxnSpPr>
          <p:nvPr/>
        </p:nvCxnSpPr>
        <p:spPr>
          <a:xfrm>
            <a:off x="8976763" y="3889334"/>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DB3320-F5BE-88AE-3D10-3618ADFEBD81}"/>
              </a:ext>
            </a:extLst>
          </p:cNvPr>
          <p:cNvCxnSpPr>
            <a:cxnSpLocks/>
          </p:cNvCxnSpPr>
          <p:nvPr/>
        </p:nvCxnSpPr>
        <p:spPr>
          <a:xfrm>
            <a:off x="9924682" y="4267305"/>
            <a:ext cx="9959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DFE58F7E-2381-2118-0DA2-084E63273E7F}"/>
              </a:ext>
            </a:extLst>
          </p:cNvPr>
          <p:cNvCxnSpPr>
            <a:cxnSpLocks/>
            <a:endCxn id="39" idx="1"/>
          </p:cNvCxnSpPr>
          <p:nvPr/>
        </p:nvCxnSpPr>
        <p:spPr>
          <a:xfrm>
            <a:off x="8480333" y="4267305"/>
            <a:ext cx="33287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7D326E8-2FD2-7CD4-8258-6E3B8B1552B3}"/>
              </a:ext>
            </a:extLst>
          </p:cNvPr>
          <p:cNvCxnSpPr>
            <a:cxnSpLocks/>
            <a:endCxn id="29" idx="1"/>
          </p:cNvCxnSpPr>
          <p:nvPr/>
        </p:nvCxnSpPr>
        <p:spPr>
          <a:xfrm flipV="1">
            <a:off x="6037364" y="3325230"/>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66D69B-4C76-B1A2-3D8C-AF29CF1F8289}"/>
              </a:ext>
            </a:extLst>
          </p:cNvPr>
          <p:cNvCxnSpPr>
            <a:cxnSpLocks/>
          </p:cNvCxnSpPr>
          <p:nvPr/>
        </p:nvCxnSpPr>
        <p:spPr>
          <a:xfrm>
            <a:off x="6468783"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E18AED3-1DD9-F2E4-1D10-2DDD09632750}"/>
              </a:ext>
            </a:extLst>
          </p:cNvPr>
          <p:cNvCxnSpPr>
            <a:cxnSpLocks/>
          </p:cNvCxnSpPr>
          <p:nvPr/>
        </p:nvCxnSpPr>
        <p:spPr>
          <a:xfrm>
            <a:off x="7227991"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292C61F-0167-2336-0F1F-D9B3CC52C371}"/>
              </a:ext>
            </a:extLst>
          </p:cNvPr>
          <p:cNvCxnSpPr>
            <a:cxnSpLocks/>
          </p:cNvCxnSpPr>
          <p:nvPr/>
        </p:nvCxnSpPr>
        <p:spPr>
          <a:xfrm>
            <a:off x="7993377"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A9EBD43-F193-4C97-E8DD-5F609F76530E}"/>
              </a:ext>
            </a:extLst>
          </p:cNvPr>
          <p:cNvCxnSpPr>
            <a:cxnSpLocks/>
          </p:cNvCxnSpPr>
          <p:nvPr/>
        </p:nvCxnSpPr>
        <p:spPr>
          <a:xfrm>
            <a:off x="9393558"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BEE8DF6-2BAC-A96E-53EA-3D6650191948}"/>
              </a:ext>
            </a:extLst>
          </p:cNvPr>
          <p:cNvSpPr txBox="1"/>
          <p:nvPr/>
        </p:nvSpPr>
        <p:spPr>
          <a:xfrm>
            <a:off x="5727353" y="3187256"/>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61" name="TextBox 60">
            <a:extLst>
              <a:ext uri="{FF2B5EF4-FFF2-40B4-BE49-F238E27FC236}">
                <a16:creationId xmlns:a16="http://schemas.microsoft.com/office/drawing/2014/main" id="{DB495608-D4D4-AE51-C6A0-7740C2DBD216}"/>
              </a:ext>
            </a:extLst>
          </p:cNvPr>
          <p:cNvSpPr txBox="1"/>
          <p:nvPr/>
        </p:nvSpPr>
        <p:spPr>
          <a:xfrm>
            <a:off x="8100890" y="4128806"/>
            <a:ext cx="460228"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62" name="TextBox 61">
            <a:extLst>
              <a:ext uri="{FF2B5EF4-FFF2-40B4-BE49-F238E27FC236}">
                <a16:creationId xmlns:a16="http://schemas.microsoft.com/office/drawing/2014/main" id="{181F485D-A292-E475-6F84-08DDD4E1067F}"/>
              </a:ext>
            </a:extLst>
          </p:cNvPr>
          <p:cNvSpPr txBox="1"/>
          <p:nvPr/>
        </p:nvSpPr>
        <p:spPr>
          <a:xfrm>
            <a:off x="6997877"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63" name="TextBox 62">
            <a:extLst>
              <a:ext uri="{FF2B5EF4-FFF2-40B4-BE49-F238E27FC236}">
                <a16:creationId xmlns:a16="http://schemas.microsoft.com/office/drawing/2014/main" id="{9670AB8D-3B94-5561-BEAC-C0FF0B24226E}"/>
              </a:ext>
            </a:extLst>
          </p:cNvPr>
          <p:cNvSpPr txBox="1"/>
          <p:nvPr/>
        </p:nvSpPr>
        <p:spPr>
          <a:xfrm>
            <a:off x="7764481"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64" name="TextBox 63">
            <a:extLst>
              <a:ext uri="{FF2B5EF4-FFF2-40B4-BE49-F238E27FC236}">
                <a16:creationId xmlns:a16="http://schemas.microsoft.com/office/drawing/2014/main" id="{7C3DE2DF-3318-77A2-0691-1050A5E01A4D}"/>
              </a:ext>
            </a:extLst>
          </p:cNvPr>
          <p:cNvSpPr txBox="1"/>
          <p:nvPr/>
        </p:nvSpPr>
        <p:spPr>
          <a:xfrm>
            <a:off x="9164985"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67" name="TextBox 66">
            <a:extLst>
              <a:ext uri="{FF2B5EF4-FFF2-40B4-BE49-F238E27FC236}">
                <a16:creationId xmlns:a16="http://schemas.microsoft.com/office/drawing/2014/main" id="{8D1FF200-2CDF-682A-70A8-819BCD50DD2C}"/>
              </a:ext>
            </a:extLst>
          </p:cNvPr>
          <p:cNvSpPr txBox="1"/>
          <p:nvPr/>
        </p:nvSpPr>
        <p:spPr>
          <a:xfrm>
            <a:off x="8557532" y="2505396"/>
            <a:ext cx="348172" cy="369332"/>
          </a:xfrm>
          <a:prstGeom prst="rect">
            <a:avLst/>
          </a:prstGeom>
          <a:noFill/>
        </p:spPr>
        <p:txBody>
          <a:bodyPr wrap="none" rtlCol="0">
            <a:spAutoFit/>
          </a:bodyPr>
          <a:lstStyle/>
          <a:p>
            <a:r>
              <a:rPr lang="en-US" dirty="0">
                <a:solidFill>
                  <a:sysClr val="windowText" lastClr="000000"/>
                </a:solidFill>
              </a:rPr>
              <a:t>…</a:t>
            </a:r>
          </a:p>
        </p:txBody>
      </p:sp>
      <p:sp>
        <p:nvSpPr>
          <p:cNvPr id="68" name="Left Brace 67">
            <a:extLst>
              <a:ext uri="{FF2B5EF4-FFF2-40B4-BE49-F238E27FC236}">
                <a16:creationId xmlns:a16="http://schemas.microsoft.com/office/drawing/2014/main" id="{297FA37D-94F1-10D8-2224-094B28D4EB56}"/>
              </a:ext>
            </a:extLst>
          </p:cNvPr>
          <p:cNvSpPr/>
          <p:nvPr/>
        </p:nvSpPr>
        <p:spPr>
          <a:xfrm rot="5400000">
            <a:off x="8202551" y="1130987"/>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C4B5A69-9153-7D59-F2CD-DB3E77F96B20}"/>
                  </a:ext>
                </a:extLst>
              </p:cNvPr>
              <p:cNvSpPr txBox="1"/>
              <p:nvPr/>
            </p:nvSpPr>
            <p:spPr>
              <a:xfrm>
                <a:off x="7788935" y="3620547"/>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70" name="TextBox 69">
                <a:extLst>
                  <a:ext uri="{FF2B5EF4-FFF2-40B4-BE49-F238E27FC236}">
                    <a16:creationId xmlns:a16="http://schemas.microsoft.com/office/drawing/2014/main" id="{2C4B5A69-9153-7D59-F2CD-DB3E77F96B20}"/>
                  </a:ext>
                </a:extLst>
              </p:cNvPr>
              <p:cNvSpPr txBox="1">
                <a:spLocks noRot="1" noChangeAspect="1" noMove="1" noResize="1" noEditPoints="1" noAdjustHandles="1" noChangeArrowheads="1" noChangeShapeType="1" noTextEdit="1"/>
              </p:cNvSpPr>
              <p:nvPr/>
            </p:nvSpPr>
            <p:spPr>
              <a:xfrm>
                <a:off x="7788935" y="3620547"/>
                <a:ext cx="1478315" cy="246221"/>
              </a:xfrm>
              <a:prstGeom prst="rect">
                <a:avLst/>
              </a:prstGeom>
              <a:blipFill>
                <a:blip r:embed="rId4"/>
                <a:stretch>
                  <a:fillRect l="-2893" t="-22500" r="-2066"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C96770A-6445-1452-4960-B45D7F26C4FE}"/>
                  </a:ext>
                </a:extLst>
              </p:cNvPr>
              <p:cNvSpPr txBox="1"/>
              <p:nvPr/>
            </p:nvSpPr>
            <p:spPr>
              <a:xfrm>
                <a:off x="7079694" y="2031571"/>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71" name="TextBox 70">
                <a:extLst>
                  <a:ext uri="{FF2B5EF4-FFF2-40B4-BE49-F238E27FC236}">
                    <a16:creationId xmlns:a16="http://schemas.microsoft.com/office/drawing/2014/main" id="{AC96770A-6445-1452-4960-B45D7F26C4FE}"/>
                  </a:ext>
                </a:extLst>
              </p:cNvPr>
              <p:cNvSpPr txBox="1">
                <a:spLocks noRot="1" noChangeAspect="1" noMove="1" noResize="1" noEditPoints="1" noAdjustHandles="1" noChangeArrowheads="1" noChangeShapeType="1" noTextEdit="1"/>
              </p:cNvSpPr>
              <p:nvPr/>
            </p:nvSpPr>
            <p:spPr>
              <a:xfrm>
                <a:off x="7079694" y="2031571"/>
                <a:ext cx="1576683" cy="246221"/>
              </a:xfrm>
              <a:prstGeom prst="rect">
                <a:avLst/>
              </a:prstGeom>
              <a:blipFill>
                <a:blip r:embed="rId5"/>
                <a:stretch>
                  <a:fillRect t="-21951" b="-512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992E9EB-1622-835D-5AC9-9A367CC6439F}"/>
                  </a:ext>
                </a:extLst>
              </p:cNvPr>
              <p:cNvSpPr txBox="1"/>
              <p:nvPr/>
            </p:nvSpPr>
            <p:spPr>
              <a:xfrm>
                <a:off x="6129961" y="2125306"/>
                <a:ext cx="650241" cy="738664"/>
              </a:xfrm>
              <a:prstGeom prst="rect">
                <a:avLst/>
              </a:prstGeom>
              <a:noFill/>
            </p:spPr>
            <p:txBody>
              <a:bodyPr wrap="square" lIns="0" tIns="0" rIns="0" bIns="0" rtlCol="0" anchor="ctr" anchorCtr="1">
                <a:spAutoFit/>
              </a:bodyPr>
              <a:lstStyle/>
              <a:p>
                <a:pPr algn="ctr"/>
                <a:r>
                  <a:rPr lang="en-US" sz="1600" dirty="0">
                    <a:latin typeface="DIN Next LT Pro Light" panose="020B0303020203050203" pitchFamily="34" charset="0"/>
                  </a:rPr>
                  <a:t>PoH(X)</a:t>
                </a:r>
                <a:br>
                  <a:rPr lang="en-US" sz="1600"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oMath>
                  </m:oMathPara>
                </a14:m>
                <a:br>
                  <a:rPr lang="en-US" sz="1600" b="0" dirty="0">
                    <a:latin typeface="DIN Next LT Pro Light" panose="020B0303020203050203" pitchFamily="34" charset="0"/>
                    <a:ea typeface="Cambria Math" panose="02040503050406030204" pitchFamily="18" charset="0"/>
                  </a:rPr>
                </a:br>
                <a:r>
                  <a:rPr lang="en-US" sz="1600" dirty="0" err="1">
                    <a:latin typeface="DIN Next LT Pro Light" panose="020B0303020203050203" pitchFamily="34" charset="0"/>
                  </a:rPr>
                  <a:t>ipad</a:t>
                </a:r>
                <a:endParaRPr lang="en-US" sz="1600" dirty="0">
                  <a:latin typeface="DIN Next LT Pro Light" panose="020B0303020203050203" pitchFamily="34" charset="0"/>
                </a:endParaRPr>
              </a:p>
            </p:txBody>
          </p:sp>
        </mc:Choice>
        <mc:Fallback xmlns="">
          <p:sp>
            <p:nvSpPr>
              <p:cNvPr id="73" name="TextBox 72">
                <a:extLst>
                  <a:ext uri="{FF2B5EF4-FFF2-40B4-BE49-F238E27FC236}">
                    <a16:creationId xmlns:a16="http://schemas.microsoft.com/office/drawing/2014/main" id="{3992E9EB-1622-835D-5AC9-9A367CC6439F}"/>
                  </a:ext>
                </a:extLst>
              </p:cNvPr>
              <p:cNvSpPr txBox="1">
                <a:spLocks noRot="1" noChangeAspect="1" noMove="1" noResize="1" noEditPoints="1" noAdjustHandles="1" noChangeArrowheads="1" noChangeShapeType="1" noTextEdit="1"/>
              </p:cNvSpPr>
              <p:nvPr/>
            </p:nvSpPr>
            <p:spPr>
              <a:xfrm>
                <a:off x="6129961" y="2125306"/>
                <a:ext cx="650241" cy="738664"/>
              </a:xfrm>
              <a:prstGeom prst="rect">
                <a:avLst/>
              </a:prstGeom>
              <a:blipFill>
                <a:blip r:embed="rId6"/>
                <a:stretch>
                  <a:fillRect l="-10377" t="-7438" r="-16038" b="-16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8AD36B8-4B41-A115-7D4A-2DB5C46FAA3D}"/>
                  </a:ext>
                </a:extLst>
              </p:cNvPr>
              <p:cNvSpPr txBox="1"/>
              <p:nvPr/>
            </p:nvSpPr>
            <p:spPr>
              <a:xfrm>
                <a:off x="366858" y="4512125"/>
                <a:ext cx="5384211" cy="1327204"/>
              </a:xfrm>
              <a:prstGeom prst="rect">
                <a:avLst/>
              </a:prstGeom>
              <a:noFill/>
            </p:spPr>
            <p:txBody>
              <a:bodyPr wrap="none" lIns="0" tIns="72000" rIns="0" bIns="0" rtlCol="0" anchor="t" anchorCtr="0">
                <a:noAutofit/>
              </a:bodyPr>
              <a:lstStyle/>
              <a:p>
                <a:pPr>
                  <a:spcAft>
                    <a:spcPts val="800"/>
                  </a:spcAft>
                </a:pPr>
                <a:r>
                  <a:rPr lang="en-US" sz="1600" dirty="0">
                    <a:sym typeface="Symbol" panose="05050102010706020507" pitchFamily="18" charset="2"/>
                  </a:rPr>
                  <a:t>“Pad-or-Hash”, </a:t>
                </a:r>
                <a:r>
                  <a:rPr lang="en-US" sz="1600" dirty="0" err="1">
                    <a:sym typeface="Symbol" panose="05050102010706020507" pitchFamily="18" charset="2"/>
                  </a:rPr>
                  <a:t>PoH</a:t>
                </a:r>
                <a:r>
                  <a:rPr lang="en-US" sz="1600" dirty="0">
                    <a:sym typeface="Symbol" panose="05050102010706020507" pitchFamily="18" charset="2"/>
                  </a:rPr>
                  <a:t>: </a:t>
                </a:r>
                <a14:m>
                  <m:oMath xmlns:m="http://schemas.openxmlformats.org/officeDocument/2006/math">
                    <m:sSup>
                      <m:sSupPr>
                        <m:ctrlPr>
                          <a:rPr lang="en-US" sz="160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endParaRPr lang="en-US" sz="1600" dirty="0">
                  <a:sym typeface="Symbol" panose="05050102010706020507" pitchFamily="18" charset="2"/>
                </a:endParaRPr>
              </a:p>
              <a:p>
                <a:pPr>
                  <a:spcAft>
                    <a:spcPts val="600"/>
                  </a:spcAft>
                </a:pPr>
                <a:r>
                  <a:rPr lang="en-US" sz="1600" dirty="0" err="1">
                    <a:sym typeface="Symbol" panose="05050102010706020507" pitchFamily="18" charset="2"/>
                  </a:rPr>
                  <a:t>PoH</a:t>
                </a:r>
                <a:r>
                  <a:rPr lang="en-US" sz="1600" dirty="0">
                    <a:sym typeface="Symbol" panose="05050102010706020507" pitchFamily="18" charset="2"/>
                  </a:rPr>
                  <a:t>(X) = </a:t>
                </a:r>
                <a14:m>
                  <m:oMath xmlns:m="http://schemas.openxmlformats.org/officeDocument/2006/math">
                    <m:d>
                      <m:dPr>
                        <m:begChr m:val="{"/>
                        <m:endChr m:val=""/>
                        <m:ctrlPr>
                          <a:rPr lang="en-US" sz="1600" i="1" smtClean="0">
                            <a:latin typeface="Cambria Math" panose="02040503050406030204" pitchFamily="18" charset="0"/>
                            <a:sym typeface="Symbol" panose="05050102010706020507" pitchFamily="18" charset="2"/>
                          </a:rPr>
                        </m:ctrlPr>
                      </m:dPr>
                      <m:e>
                        <m:eqArr>
                          <m:eqArrPr>
                            <m:ctrlPr>
                              <a:rPr lang="en-US" sz="1600" i="1" smtClean="0">
                                <a:latin typeface="Cambria Math" panose="02040503050406030204" pitchFamily="18" charset="0"/>
                                <a:sym typeface="Symbol" panose="05050102010706020507" pitchFamily="18" charset="2"/>
                              </a:rPr>
                            </m:ctrlPr>
                          </m:eqArrPr>
                          <m:e>
                            <m:r>
                              <m:rPr>
                                <m:nor/>
                              </m:rPr>
                              <a:rPr lang="en-US" sz="1600" b="0" i="0" smtClean="0">
                                <a:sym typeface="Symbol" panose="05050102010706020507" pitchFamily="18" charset="2"/>
                              </a:rPr>
                              <m:t>X</m:t>
                            </m:r>
                            <m:r>
                              <m:rPr>
                                <m:nor/>
                              </m:rPr>
                              <a:rPr lang="en-US" sz="1600" b="0" i="0" smtClean="0">
                                <a:sym typeface="Symbol" panose="05050102010706020507" pitchFamily="18" charset="2"/>
                              </a:rPr>
                              <m:t> </m:t>
                            </m:r>
                            <m:sSup>
                              <m:sSupPr>
                                <m:ctrlPr>
                                  <a:rPr lang="en-US" sz="1600" b="0" i="1" smtClean="0">
                                    <a:latin typeface="Cambria Math" panose="02040503050406030204" pitchFamily="18" charset="0"/>
                                    <a:ea typeface="Cambria Math" panose="02040503050406030204" pitchFamily="18" charset="0"/>
                                    <a:sym typeface="Symbol" panose="05050102010706020507" pitchFamily="18" charset="2"/>
                                  </a:rPr>
                                </m:ctrlPr>
                              </m:sSupPr>
                              <m:e>
                                <m:r>
                                  <m:rPr>
                                    <m:nor/>
                                  </m:rPr>
                                  <a:rPr lang="en-US" sz="1600" b="0" i="0" smtClean="0">
                                    <a:ea typeface="Cambria Math" panose="02040503050406030204" pitchFamily="18" charset="0"/>
                                    <a:sym typeface="Symbol" panose="05050102010706020507" pitchFamily="18" charset="2"/>
                                  </a:rPr>
                                  <m:t> </m:t>
                                </m:r>
                                <m:r>
                                  <a:rPr lang="en-US" sz="1600" b="0" i="1" smtClean="0">
                                    <a:latin typeface="Cambria Math" panose="02040503050406030204" pitchFamily="18" charset="0"/>
                                    <a:ea typeface="Cambria Math" panose="02040503050406030204" pitchFamily="18" charset="0"/>
                                    <a:sym typeface="Symbol" panose="05050102010706020507" pitchFamily="18" charset="2"/>
                                  </a:rPr>
                                  <m:t>0</m:t>
                                </m:r>
                              </m:e>
                              <m:sup>
                                <m:r>
                                  <a:rPr lang="en-US" sz="1600" b="0" i="1" smtClean="0">
                                    <a:latin typeface="Cambria Math" panose="02040503050406030204" pitchFamily="18" charset="0"/>
                                    <a:ea typeface="Cambria Math" panose="02040503050406030204" pitchFamily="18" charset="0"/>
                                    <a:sym typeface="Symbol" panose="05050102010706020507" pitchFamily="18" charset="2"/>
                                  </a:rPr>
                                  <m:t>𝑏</m:t>
                                </m:r>
                                <m:r>
                                  <a:rPr lang="en-US" sz="1600" b="0" i="1"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m:t>
                                </m:r>
                                <m:r>
                                  <m:rPr>
                                    <m:nor/>
                                  </m:rPr>
                                  <a:rPr lang="en-US" sz="1600" b="0" i="0" smtClean="0">
                                    <a:ea typeface="Cambria Math" panose="02040503050406030204" pitchFamily="18" charset="0"/>
                                    <a:sym typeface="Symbol" panose="05050102010706020507" pitchFamily="18" charset="2"/>
                                  </a:rPr>
                                  <m:t>X</m:t>
                                </m:r>
                                <m:r>
                                  <m:rPr>
                                    <m:nor/>
                                  </m:rPr>
                                  <a:rPr lang="en-US" sz="1600" b="0" i="0" smtClean="0">
                                    <a:ea typeface="Cambria Math" panose="02040503050406030204" pitchFamily="18" charset="0"/>
                                    <a:sym typeface="Symbol" panose="05050102010706020507" pitchFamily="18" charset="2"/>
                                  </a:rPr>
                                  <m:t>|</m:t>
                                </m:r>
                              </m:sup>
                            </m:sSup>
                            <m: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if</m:t>
                            </m:r>
                            <m:r>
                              <m:rPr>
                                <m:nor/>
                              </m:rPr>
                              <a:rPr lang="en-US" sz="1600" b="0" i="0" smtClean="0">
                                <a:ea typeface="Cambria Math" panose="02040503050406030204" pitchFamily="18" charset="0"/>
                                <a:sym typeface="Symbol" panose="05050102010706020507" pitchFamily="18" charset="2"/>
                              </a:rPr>
                              <m:t> </m:t>
                            </m:r>
                            <m:d>
                              <m:dPr>
                                <m:begChr m:val="|"/>
                                <m:endChr m:val="|"/>
                                <m:ctrlPr>
                                  <a:rPr lang="en-US" sz="1600" b="0" i="1" smtClean="0">
                                    <a:latin typeface="Cambria Math" panose="02040503050406030204" pitchFamily="18" charset="0"/>
                                    <a:ea typeface="Cambria Math" panose="02040503050406030204" pitchFamily="18" charset="0"/>
                                    <a:sym typeface="Symbol" panose="05050102010706020507" pitchFamily="18" charset="2"/>
                                  </a:rPr>
                                </m:ctrlPr>
                              </m:dPr>
                              <m:e>
                                <m:r>
                                  <m:rPr>
                                    <m:nor/>
                                  </m:rPr>
                                  <a:rPr lang="en-US" sz="1600" b="0" i="0" smtClean="0">
                                    <a:ea typeface="Cambria Math" panose="02040503050406030204" pitchFamily="18" charset="0"/>
                                    <a:sym typeface="Symbol" panose="05050102010706020507" pitchFamily="18" charset="2"/>
                                  </a:rPr>
                                  <m:t>X</m:t>
                                </m:r>
                              </m:e>
                            </m:d>
                            <m:r>
                              <a:rPr lang="en-US" sz="1600">
                                <a:latin typeface="Cambria Math" panose="02040503050406030204" pitchFamily="18" charset="0"/>
                                <a:ea typeface="Cambria Math" panose="02040503050406030204" pitchFamily="18" charset="0"/>
                                <a:sym typeface="Symbol" panose="05050102010706020507" pitchFamily="18" charset="2"/>
                              </a:rPr>
                              <m:t>≤</m:t>
                            </m:r>
                            <m:r>
                              <a:rPr lang="en-US" sz="1600" b="0" i="1" smtClean="0">
                                <a:latin typeface="Cambria Math" panose="02040503050406030204" pitchFamily="18" charset="0"/>
                                <a:ea typeface="Cambria Math" panose="02040503050406030204" pitchFamily="18" charset="0"/>
                                <a:sym typeface="Symbol" panose="05050102010706020507" pitchFamily="18" charset="2"/>
                              </a:rPr>
                              <m:t>𝑏</m:t>
                            </m:r>
                          </m:e>
                          <m:e>
                            <m:r>
                              <a:rPr lang="en-US" sz="1600" b="0" i="0" smtClean="0">
                                <a:latin typeface="Cambria Math" panose="02040503050406030204" pitchFamily="18" charset="0"/>
                                <a:sym typeface="Symbol" panose="05050102010706020507" pitchFamily="18" charset="2"/>
                              </a:rPr>
                              <m:t> </m:t>
                            </m:r>
                            <m:r>
                              <m:rPr>
                                <m:nor/>
                              </m:rPr>
                              <a:rPr lang="en-US" sz="1600" b="0" i="0" smtClean="0">
                                <a:sym typeface="Symbol" panose="05050102010706020507" pitchFamily="18" charset="2"/>
                              </a:rPr>
                              <m:t>H</m:t>
                            </m:r>
                            <m:r>
                              <m:rPr>
                                <m:nor/>
                              </m:rPr>
                              <a:rPr lang="en-US" sz="1600" b="0" i="0" smtClean="0">
                                <a:sym typeface="Symbol" panose="05050102010706020507" pitchFamily="18" charset="2"/>
                              </a:rPr>
                              <m:t>(</m:t>
                            </m:r>
                            <m:r>
                              <m:rPr>
                                <m:nor/>
                              </m:rPr>
                              <a:rPr lang="en-US" sz="1600" b="0" i="0" smtClean="0">
                                <a:sym typeface="Symbol" panose="05050102010706020507" pitchFamily="18" charset="2"/>
                              </a:rPr>
                              <m:t>X</m:t>
                            </m:r>
                            <m:r>
                              <m:rPr>
                                <m:nor/>
                              </m:rPr>
                              <a:rPr lang="en-US" sz="1600" b="0" i="0" smtClean="0">
                                <a:sym typeface="Symbol" panose="05050102010706020507" pitchFamily="18" charset="2"/>
                              </a:rPr>
                              <m:t>) </m:t>
                            </m:r>
                            <m:sSup>
                              <m:sSupPr>
                                <m:ctrlPr>
                                  <a:rPr lang="en-US" sz="1600" i="1">
                                    <a:latin typeface="Cambria Math" panose="02040503050406030204" pitchFamily="18" charset="0"/>
                                    <a:ea typeface="Cambria Math" panose="02040503050406030204" pitchFamily="18" charset="0"/>
                                    <a:sym typeface="Symbol" panose="05050102010706020507" pitchFamily="18" charset="2"/>
                                  </a:rPr>
                                </m:ctrlPr>
                              </m:sSupPr>
                              <m:e>
                                <m:r>
                                  <a:rPr lang="en-US" sz="1600" b="0" i="1" smtClean="0">
                                    <a:latin typeface="Cambria Math" panose="02040503050406030204" pitchFamily="18" charset="0"/>
                                    <a:ea typeface="Cambria Math" panose="02040503050406030204" pitchFamily="18" charset="0"/>
                                    <a:sym typeface="Symbol" panose="05050102010706020507" pitchFamily="18" charset="2"/>
                                  </a:rPr>
                                  <m:t> </m:t>
                                </m:r>
                                <m:r>
                                  <a:rPr lang="en-US" sz="1600" i="1">
                                    <a:latin typeface="Cambria Math" panose="02040503050406030204" pitchFamily="18" charset="0"/>
                                    <a:ea typeface="Cambria Math" panose="02040503050406030204" pitchFamily="18" charset="0"/>
                                    <a:sym typeface="Symbol" panose="05050102010706020507" pitchFamily="18" charset="2"/>
                                  </a:rPr>
                                  <m:t>0</m:t>
                                </m:r>
                              </m:e>
                              <m:sup>
                                <m:r>
                                  <a:rPr lang="en-US" sz="1600" i="1">
                                    <a:latin typeface="Cambria Math" panose="02040503050406030204" pitchFamily="18" charset="0"/>
                                    <a:ea typeface="Cambria Math" panose="02040503050406030204" pitchFamily="18" charset="0"/>
                                    <a:sym typeface="Symbol" panose="05050102010706020507" pitchFamily="18" charset="2"/>
                                  </a:rPr>
                                  <m:t>𝑏</m:t>
                                </m:r>
                                <m:r>
                                  <a:rPr lang="en-US" sz="1600" i="1">
                                    <a:latin typeface="Cambria Math" panose="02040503050406030204" pitchFamily="18" charset="0"/>
                                    <a:ea typeface="Cambria Math" panose="02040503050406030204" pitchFamily="18" charset="0"/>
                                    <a:sym typeface="Symbol" panose="05050102010706020507" pitchFamily="18" charset="2"/>
                                  </a:rPr>
                                  <m:t>−</m:t>
                                </m:r>
                                <m:r>
                                  <a:rPr lang="en-US" sz="1600" b="0" i="1" smtClean="0">
                                    <a:latin typeface="Cambria Math" panose="02040503050406030204" pitchFamily="18" charset="0"/>
                                    <a:ea typeface="Cambria Math" panose="02040503050406030204" pitchFamily="18" charset="0"/>
                                    <a:sym typeface="Symbol" panose="05050102010706020507" pitchFamily="18" charset="2"/>
                                  </a:rPr>
                                  <m:t>𝑐</m:t>
                                </m:r>
                              </m:sup>
                            </m:sSup>
                            <m: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otherwise</m:t>
                            </m:r>
                            <m:r>
                              <m:rPr>
                                <m:nor/>
                              </m:rPr>
                              <a:rPr lang="en-US" sz="1600" b="0" i="0" smtClean="0">
                                <a:ea typeface="Cambria Math" panose="02040503050406030204" pitchFamily="18" charset="0"/>
                                <a:sym typeface="Symbol" panose="05050102010706020507" pitchFamily="18" charset="2"/>
                              </a:rPr>
                              <m:t>.</m:t>
                            </m:r>
                          </m:e>
                        </m:eqArr>
                      </m:e>
                    </m:d>
                  </m:oMath>
                </a14:m>
                <a:endParaRPr lang="en-US" sz="1600" dirty="0">
                  <a:latin typeface="DIN Next LT Pro Light" panose="020B0303020203050203" pitchFamily="34" charset="0"/>
                </a:endParaRPr>
              </a:p>
            </p:txBody>
          </p:sp>
        </mc:Choice>
        <mc:Fallback xmlns="">
          <p:sp>
            <p:nvSpPr>
              <p:cNvPr id="74" name="TextBox 73">
                <a:extLst>
                  <a:ext uri="{FF2B5EF4-FFF2-40B4-BE49-F238E27FC236}">
                    <a16:creationId xmlns:a16="http://schemas.microsoft.com/office/drawing/2014/main" id="{A8AD36B8-4B41-A115-7D4A-2DB5C46FAA3D}"/>
                  </a:ext>
                </a:extLst>
              </p:cNvPr>
              <p:cNvSpPr txBox="1">
                <a:spLocks noRot="1" noChangeAspect="1" noMove="1" noResize="1" noEditPoints="1" noAdjustHandles="1" noChangeArrowheads="1" noChangeShapeType="1" noTextEdit="1"/>
              </p:cNvSpPr>
              <p:nvPr/>
            </p:nvSpPr>
            <p:spPr>
              <a:xfrm>
                <a:off x="366858" y="4512125"/>
                <a:ext cx="5384211" cy="1327204"/>
              </a:xfrm>
              <a:prstGeom prst="rect">
                <a:avLst/>
              </a:prstGeom>
              <a:blipFill>
                <a:blip r:embed="rId7"/>
                <a:stretch>
                  <a:fillRect l="-2265"/>
                </a:stretch>
              </a:blipFill>
            </p:spPr>
            <p:txBody>
              <a:bodyPr/>
              <a:lstStyle/>
              <a:p>
                <a:r>
                  <a:rPr lang="en-US">
                    <a:noFill/>
                  </a:rPr>
                  <a:t> </a:t>
                </a:r>
              </a:p>
            </p:txBody>
          </p:sp>
        </mc:Fallback>
      </mc:AlternateContent>
      <p:sp>
        <p:nvSpPr>
          <p:cNvPr id="81" name="Rectangle 80">
            <a:extLst>
              <a:ext uri="{FF2B5EF4-FFF2-40B4-BE49-F238E27FC236}">
                <a16:creationId xmlns:a16="http://schemas.microsoft.com/office/drawing/2014/main" id="{E8E69B8A-3039-A597-0BA2-5EF6CF8703EF}"/>
              </a:ext>
            </a:extLst>
          </p:cNvPr>
          <p:cNvSpPr/>
          <p:nvPr/>
        </p:nvSpPr>
        <p:spPr>
          <a:xfrm>
            <a:off x="3728440" y="5032528"/>
            <a:ext cx="1685487"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X “short”: zero-pad</a:t>
            </a:r>
          </a:p>
        </p:txBody>
      </p:sp>
      <p:sp>
        <p:nvSpPr>
          <p:cNvPr id="82" name="Rectangle 81">
            <a:extLst>
              <a:ext uri="{FF2B5EF4-FFF2-40B4-BE49-F238E27FC236}">
                <a16:creationId xmlns:a16="http://schemas.microsoft.com/office/drawing/2014/main" id="{0EEA0931-D19C-D77C-0249-6156AE661038}"/>
              </a:ext>
            </a:extLst>
          </p:cNvPr>
          <p:cNvSpPr/>
          <p:nvPr/>
        </p:nvSpPr>
        <p:spPr>
          <a:xfrm>
            <a:off x="3728441" y="5390260"/>
            <a:ext cx="2450011"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X “long”: hash, then zero-pad</a:t>
            </a:r>
          </a:p>
        </p:txBody>
      </p:sp>
      <p:cxnSp>
        <p:nvCxnSpPr>
          <p:cNvPr id="83" name="Connector: Curved 82">
            <a:extLst>
              <a:ext uri="{FF2B5EF4-FFF2-40B4-BE49-F238E27FC236}">
                <a16:creationId xmlns:a16="http://schemas.microsoft.com/office/drawing/2014/main" id="{16E391A0-AA74-F260-1CD6-E084F4F431F2}"/>
              </a:ext>
            </a:extLst>
          </p:cNvPr>
          <p:cNvCxnSpPr>
            <a:cxnSpLocks/>
            <a:endCxn id="18" idx="1"/>
          </p:cNvCxnSpPr>
          <p:nvPr/>
        </p:nvCxnSpPr>
        <p:spPr>
          <a:xfrm flipV="1">
            <a:off x="4919974" y="2738596"/>
            <a:ext cx="1207606" cy="511930"/>
          </a:xfrm>
          <a:prstGeom prst="curvedConnector3">
            <a:avLst>
              <a:gd name="adj1" fmla="val 53549"/>
            </a:avLst>
          </a:prstGeom>
          <a:ln w="12700">
            <a:tailEnd type="triangle"/>
          </a:ln>
        </p:spPr>
        <p:style>
          <a:lnRef idx="1">
            <a:schemeClr val="dk1"/>
          </a:lnRef>
          <a:fillRef idx="0">
            <a:schemeClr val="dk1"/>
          </a:fillRef>
          <a:effectRef idx="0">
            <a:schemeClr val="dk1"/>
          </a:effectRef>
          <a:fontRef idx="minor">
            <a:schemeClr val="tx1"/>
          </a:fontRef>
        </p:style>
      </p:cxnSp>
      <p:cxnSp>
        <p:nvCxnSpPr>
          <p:cNvPr id="84" name="Connector: Curved 83">
            <a:extLst>
              <a:ext uri="{FF2B5EF4-FFF2-40B4-BE49-F238E27FC236}">
                <a16:creationId xmlns:a16="http://schemas.microsoft.com/office/drawing/2014/main" id="{2961BC83-6A03-192F-3885-B1BECD8EE744}"/>
              </a:ext>
            </a:extLst>
          </p:cNvPr>
          <p:cNvCxnSpPr>
            <a:cxnSpLocks/>
          </p:cNvCxnSpPr>
          <p:nvPr/>
        </p:nvCxnSpPr>
        <p:spPr>
          <a:xfrm>
            <a:off x="4919974" y="3248028"/>
            <a:ext cx="2844507" cy="495117"/>
          </a:xfrm>
          <a:prstGeom prst="curvedConnector3">
            <a:avLst>
              <a:gd name="adj1" fmla="val 23881"/>
            </a:avLst>
          </a:prstGeom>
          <a:ln w="12700">
            <a:tailEnd type="triangle"/>
          </a:ln>
        </p:spPr>
        <p:style>
          <a:lnRef idx="1">
            <a:schemeClr val="dk1"/>
          </a:lnRef>
          <a:fillRef idx="0">
            <a:schemeClr val="dk1"/>
          </a:fillRef>
          <a:effectRef idx="0">
            <a:schemeClr val="dk1"/>
          </a:effectRef>
          <a:fontRef idx="minor">
            <a:schemeClr val="tx1"/>
          </a:fontRef>
        </p:style>
      </p:cxnSp>
      <p:sp>
        <p:nvSpPr>
          <p:cNvPr id="129" name="Freeform: Shape 128">
            <a:extLst>
              <a:ext uri="{FF2B5EF4-FFF2-40B4-BE49-F238E27FC236}">
                <a16:creationId xmlns:a16="http://schemas.microsoft.com/office/drawing/2014/main" id="{3543E1B6-0A6B-2B5D-A1EE-10F550317DC9}"/>
              </a:ext>
            </a:extLst>
          </p:cNvPr>
          <p:cNvSpPr/>
          <p:nvPr/>
        </p:nvSpPr>
        <p:spPr>
          <a:xfrm>
            <a:off x="433205" y="2784562"/>
            <a:ext cx="3367485" cy="1608098"/>
          </a:xfrm>
          <a:custGeom>
            <a:avLst/>
            <a:gdLst>
              <a:gd name="connsiteX0" fmla="*/ 370772 w 3367485"/>
              <a:gd name="connsiteY0" fmla="*/ 211051 h 1608098"/>
              <a:gd name="connsiteX1" fmla="*/ 466177 w 3367485"/>
              <a:gd name="connsiteY1" fmla="*/ 307286 h 1608098"/>
              <a:gd name="connsiteX2" fmla="*/ 370772 w 3367485"/>
              <a:gd name="connsiteY2" fmla="*/ 403521 h 1608098"/>
              <a:gd name="connsiteX3" fmla="*/ 275367 w 3367485"/>
              <a:gd name="connsiteY3" fmla="*/ 307286 h 1608098"/>
              <a:gd name="connsiteX4" fmla="*/ 370772 w 3367485"/>
              <a:gd name="connsiteY4" fmla="*/ 211051 h 1608098"/>
              <a:gd name="connsiteX5" fmla="*/ 159587 w 3367485"/>
              <a:gd name="connsiteY5" fmla="*/ 94952 h 1608098"/>
              <a:gd name="connsiteX6" fmla="*/ 231267 w 3367485"/>
              <a:gd name="connsiteY6" fmla="*/ 167255 h 1608098"/>
              <a:gd name="connsiteX7" fmla="*/ 159587 w 3367485"/>
              <a:gd name="connsiteY7" fmla="*/ 239558 h 1608098"/>
              <a:gd name="connsiteX8" fmla="*/ 87907 w 3367485"/>
              <a:gd name="connsiteY8" fmla="*/ 167255 h 1608098"/>
              <a:gd name="connsiteX9" fmla="*/ 159587 w 3367485"/>
              <a:gd name="connsiteY9" fmla="*/ 94952 h 1608098"/>
              <a:gd name="connsiteX10" fmla="*/ 2250975 w 3367485"/>
              <a:gd name="connsiteY10" fmla="*/ 21039 h 1608098"/>
              <a:gd name="connsiteX11" fmla="*/ 2625904 w 3367485"/>
              <a:gd name="connsiteY11" fmla="*/ 160293 h 1608098"/>
              <a:gd name="connsiteX12" fmla="*/ 2655415 w 3367485"/>
              <a:gd name="connsiteY12" fmla="*/ 198273 h 1608098"/>
              <a:gd name="connsiteX13" fmla="*/ 2689022 w 3367485"/>
              <a:gd name="connsiteY13" fmla="*/ 190985 h 1608098"/>
              <a:gd name="connsiteX14" fmla="*/ 2780145 w 3367485"/>
              <a:gd name="connsiteY14" fmla="*/ 184569 h 1608098"/>
              <a:gd name="connsiteX15" fmla="*/ 3232294 w 3367485"/>
              <a:gd name="connsiteY15" fmla="*/ 500416 h 1608098"/>
              <a:gd name="connsiteX16" fmla="*/ 3227580 w 3367485"/>
              <a:gd name="connsiteY16" fmla="*/ 533079 h 1608098"/>
              <a:gd name="connsiteX17" fmla="*/ 3267988 w 3367485"/>
              <a:gd name="connsiteY17" fmla="*/ 556368 h 1608098"/>
              <a:gd name="connsiteX18" fmla="*/ 3367485 w 3367485"/>
              <a:gd name="connsiteY18" fmla="*/ 724165 h 1608098"/>
              <a:gd name="connsiteX19" fmla="*/ 3267988 w 3367485"/>
              <a:gd name="connsiteY19" fmla="*/ 891962 h 1608098"/>
              <a:gd name="connsiteX20" fmla="*/ 3248449 w 3367485"/>
              <a:gd name="connsiteY20" fmla="*/ 903223 h 1608098"/>
              <a:gd name="connsiteX21" fmla="*/ 3263103 w 3367485"/>
              <a:gd name="connsiteY21" fmla="*/ 922031 h 1608098"/>
              <a:gd name="connsiteX22" fmla="*/ 3296258 w 3367485"/>
              <a:gd name="connsiteY22" fmla="*/ 1036446 h 1608098"/>
              <a:gd name="connsiteX23" fmla="*/ 2959381 w 3367485"/>
              <a:gd name="connsiteY23" fmla="*/ 1324414 h 1608098"/>
              <a:gd name="connsiteX24" fmla="*/ 2930751 w 3367485"/>
              <a:gd name="connsiteY24" fmla="*/ 1326425 h 1608098"/>
              <a:gd name="connsiteX25" fmla="*/ 2914729 w 3367485"/>
              <a:gd name="connsiteY25" fmla="*/ 1387246 h 1608098"/>
              <a:gd name="connsiteX26" fmla="*/ 2673345 w 3367485"/>
              <a:gd name="connsiteY26" fmla="*/ 1509864 h 1608098"/>
              <a:gd name="connsiteX27" fmla="*/ 2571375 w 3367485"/>
              <a:gd name="connsiteY27" fmla="*/ 1494087 h 1608098"/>
              <a:gd name="connsiteX28" fmla="*/ 2527360 w 3367485"/>
              <a:gd name="connsiteY28" fmla="*/ 1475779 h 1608098"/>
              <a:gd name="connsiteX29" fmla="*/ 2513685 w 3367485"/>
              <a:gd name="connsiteY29" fmla="*/ 1490285 h 1608098"/>
              <a:gd name="connsiteX30" fmla="*/ 2128849 w 3367485"/>
              <a:gd name="connsiteY30" fmla="*/ 1608098 h 1608098"/>
              <a:gd name="connsiteX31" fmla="*/ 1869369 w 3367485"/>
              <a:gd name="connsiteY31" fmla="*/ 1562462 h 1608098"/>
              <a:gd name="connsiteX32" fmla="*/ 1826793 w 3367485"/>
              <a:gd name="connsiteY32" fmla="*/ 1542235 h 1608098"/>
              <a:gd name="connsiteX33" fmla="*/ 1816357 w 3367485"/>
              <a:gd name="connsiteY33" fmla="*/ 1548834 h 1608098"/>
              <a:gd name="connsiteX34" fmla="*/ 1655239 w 3367485"/>
              <a:gd name="connsiteY34" fmla="*/ 1586550 h 1608098"/>
              <a:gd name="connsiteX35" fmla="*/ 1451474 w 3367485"/>
              <a:gd name="connsiteY35" fmla="*/ 1521867 h 1608098"/>
              <a:gd name="connsiteX36" fmla="*/ 1438570 w 3367485"/>
              <a:gd name="connsiteY36" fmla="*/ 1507200 h 1608098"/>
              <a:gd name="connsiteX37" fmla="*/ 1420965 w 3367485"/>
              <a:gd name="connsiteY37" fmla="*/ 1515519 h 1608098"/>
              <a:gd name="connsiteX38" fmla="*/ 1137442 w 3367485"/>
              <a:gd name="connsiteY38" fmla="*/ 1565119 h 1608098"/>
              <a:gd name="connsiteX39" fmla="*/ 630345 w 3367485"/>
              <a:gd name="connsiteY39" fmla="*/ 1274693 h 1608098"/>
              <a:gd name="connsiteX40" fmla="*/ 631515 w 3367485"/>
              <a:gd name="connsiteY40" fmla="*/ 1268051 h 1608098"/>
              <a:gd name="connsiteX41" fmla="*/ 577840 w 3367485"/>
              <a:gd name="connsiteY41" fmla="*/ 1256412 h 1608098"/>
              <a:gd name="connsiteX42" fmla="*/ 374452 w 3367485"/>
              <a:gd name="connsiteY42" fmla="*/ 1042067 h 1608098"/>
              <a:gd name="connsiteX43" fmla="*/ 381218 w 3367485"/>
              <a:gd name="connsiteY43" fmla="*/ 995185 h 1608098"/>
              <a:gd name="connsiteX44" fmla="*/ 395154 w 3367485"/>
              <a:gd name="connsiteY44" fmla="*/ 963822 h 1608098"/>
              <a:gd name="connsiteX45" fmla="*/ 384845 w 3367485"/>
              <a:gd name="connsiteY45" fmla="*/ 959914 h 1608098"/>
              <a:gd name="connsiteX46" fmla="*/ 251371 w 3367485"/>
              <a:gd name="connsiteY46" fmla="*/ 784553 h 1608098"/>
              <a:gd name="connsiteX47" fmla="*/ 384845 w 3367485"/>
              <a:gd name="connsiteY47" fmla="*/ 609193 h 1608098"/>
              <a:gd name="connsiteX48" fmla="*/ 427044 w 3367485"/>
              <a:gd name="connsiteY48" fmla="*/ 593193 h 1608098"/>
              <a:gd name="connsiteX49" fmla="*/ 418318 w 3367485"/>
              <a:gd name="connsiteY49" fmla="*/ 559976 h 1608098"/>
              <a:gd name="connsiteX50" fmla="*/ 784631 w 3367485"/>
              <a:gd name="connsiteY50" fmla="*/ 278499 h 1608098"/>
              <a:gd name="connsiteX51" fmla="*/ 858455 w 3367485"/>
              <a:gd name="connsiteY51" fmla="*/ 284218 h 1608098"/>
              <a:gd name="connsiteX52" fmla="*/ 867328 w 3367485"/>
              <a:gd name="connsiteY52" fmla="*/ 286335 h 1608098"/>
              <a:gd name="connsiteX53" fmla="*/ 894929 w 3367485"/>
              <a:gd name="connsiteY53" fmla="*/ 247261 h 1608098"/>
              <a:gd name="connsiteX54" fmla="*/ 1198681 w 3367485"/>
              <a:gd name="connsiteY54" fmla="*/ 123160 h 1608098"/>
              <a:gd name="connsiteX55" fmla="*/ 1403490 w 3367485"/>
              <a:gd name="connsiteY55" fmla="*/ 171232 h 1608098"/>
              <a:gd name="connsiteX56" fmla="*/ 1420160 w 3367485"/>
              <a:gd name="connsiteY56" fmla="*/ 181801 h 1608098"/>
              <a:gd name="connsiteX57" fmla="*/ 1425179 w 3367485"/>
              <a:gd name="connsiteY57" fmla="*/ 177551 h 1608098"/>
              <a:gd name="connsiteX58" fmla="*/ 1684202 w 3367485"/>
              <a:gd name="connsiteY58" fmla="*/ 102603 h 1608098"/>
              <a:gd name="connsiteX59" fmla="*/ 1889011 w 3367485"/>
              <a:gd name="connsiteY59" fmla="*/ 146305 h 1608098"/>
              <a:gd name="connsiteX60" fmla="*/ 1891128 w 3367485"/>
              <a:gd name="connsiteY60" fmla="*/ 147525 h 1608098"/>
              <a:gd name="connsiteX61" fmla="*/ 1931258 w 3367485"/>
              <a:gd name="connsiteY61" fmla="*/ 113549 h 1608098"/>
              <a:gd name="connsiteX62" fmla="*/ 2250975 w 3367485"/>
              <a:gd name="connsiteY62" fmla="*/ 21039 h 1608098"/>
              <a:gd name="connsiteX63" fmla="*/ 44507 w 3367485"/>
              <a:gd name="connsiteY63" fmla="*/ 0 h 1608098"/>
              <a:gd name="connsiteX64" fmla="*/ 89014 w 3367485"/>
              <a:gd name="connsiteY64" fmla="*/ 44894 h 1608098"/>
              <a:gd name="connsiteX65" fmla="*/ 44507 w 3367485"/>
              <a:gd name="connsiteY65" fmla="*/ 89788 h 1608098"/>
              <a:gd name="connsiteX66" fmla="*/ 0 w 3367485"/>
              <a:gd name="connsiteY66" fmla="*/ 44894 h 1608098"/>
              <a:gd name="connsiteX67" fmla="*/ 44507 w 3367485"/>
              <a:gd name="connsiteY67" fmla="*/ 0 h 160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67485" h="1608098">
                <a:moveTo>
                  <a:pt x="370772" y="211051"/>
                </a:moveTo>
                <a:cubicBezTo>
                  <a:pt x="423463" y="211051"/>
                  <a:pt x="466177" y="254137"/>
                  <a:pt x="466177" y="307286"/>
                </a:cubicBezTo>
                <a:cubicBezTo>
                  <a:pt x="466177" y="360435"/>
                  <a:pt x="423463" y="403521"/>
                  <a:pt x="370772" y="403521"/>
                </a:cubicBezTo>
                <a:cubicBezTo>
                  <a:pt x="318081" y="403521"/>
                  <a:pt x="275367" y="360435"/>
                  <a:pt x="275367" y="307286"/>
                </a:cubicBezTo>
                <a:cubicBezTo>
                  <a:pt x="275367" y="254137"/>
                  <a:pt x="318081" y="211051"/>
                  <a:pt x="370772" y="211051"/>
                </a:cubicBezTo>
                <a:close/>
                <a:moveTo>
                  <a:pt x="159587" y="94952"/>
                </a:moveTo>
                <a:cubicBezTo>
                  <a:pt x="199175" y="94952"/>
                  <a:pt x="231267" y="127323"/>
                  <a:pt x="231267" y="167255"/>
                </a:cubicBezTo>
                <a:cubicBezTo>
                  <a:pt x="231267" y="207187"/>
                  <a:pt x="199175" y="239558"/>
                  <a:pt x="159587" y="239558"/>
                </a:cubicBezTo>
                <a:cubicBezTo>
                  <a:pt x="119999" y="239558"/>
                  <a:pt x="87907" y="207187"/>
                  <a:pt x="87907" y="167255"/>
                </a:cubicBezTo>
                <a:cubicBezTo>
                  <a:pt x="87907" y="127323"/>
                  <a:pt x="119999" y="94952"/>
                  <a:pt x="159587" y="94952"/>
                </a:cubicBezTo>
                <a:close/>
                <a:moveTo>
                  <a:pt x="2250975" y="21039"/>
                </a:moveTo>
                <a:cubicBezTo>
                  <a:pt x="2407047" y="21039"/>
                  <a:pt x="2544649" y="76278"/>
                  <a:pt x="2625904" y="160293"/>
                </a:cubicBezTo>
                <a:lnTo>
                  <a:pt x="2655415" y="198273"/>
                </a:lnTo>
                <a:lnTo>
                  <a:pt x="2689022" y="190985"/>
                </a:lnTo>
                <a:cubicBezTo>
                  <a:pt x="2718455" y="186778"/>
                  <a:pt x="2748932" y="184569"/>
                  <a:pt x="2780145" y="184569"/>
                </a:cubicBezTo>
                <a:cubicBezTo>
                  <a:pt x="3029860" y="184569"/>
                  <a:pt x="3232294" y="325978"/>
                  <a:pt x="3232294" y="500416"/>
                </a:cubicBezTo>
                <a:lnTo>
                  <a:pt x="3227580" y="533079"/>
                </a:lnTo>
                <a:lnTo>
                  <a:pt x="3267988" y="556368"/>
                </a:lnTo>
                <a:cubicBezTo>
                  <a:pt x="3329462" y="599311"/>
                  <a:pt x="3367485" y="658637"/>
                  <a:pt x="3367485" y="724165"/>
                </a:cubicBezTo>
                <a:cubicBezTo>
                  <a:pt x="3367485" y="789694"/>
                  <a:pt x="3329462" y="849019"/>
                  <a:pt x="3267988" y="891962"/>
                </a:cubicBezTo>
                <a:lnTo>
                  <a:pt x="3248449" y="903223"/>
                </a:lnTo>
                <a:lnTo>
                  <a:pt x="3263103" y="922031"/>
                </a:lnTo>
                <a:cubicBezTo>
                  <a:pt x="3284452" y="957198"/>
                  <a:pt x="3296258" y="995862"/>
                  <a:pt x="3296258" y="1036446"/>
                </a:cubicBezTo>
                <a:cubicBezTo>
                  <a:pt x="3296258" y="1178493"/>
                  <a:pt x="3151637" y="1297005"/>
                  <a:pt x="2959381" y="1324414"/>
                </a:cubicBezTo>
                <a:lnTo>
                  <a:pt x="2930751" y="1326425"/>
                </a:lnTo>
                <a:lnTo>
                  <a:pt x="2914729" y="1387246"/>
                </a:lnTo>
                <a:cubicBezTo>
                  <a:pt x="2874960" y="1459304"/>
                  <a:pt x="2781857" y="1509864"/>
                  <a:pt x="2673345" y="1509864"/>
                </a:cubicBezTo>
                <a:cubicBezTo>
                  <a:pt x="2637175" y="1509864"/>
                  <a:pt x="2602717" y="1504247"/>
                  <a:pt x="2571375" y="1494087"/>
                </a:cubicBezTo>
                <a:lnTo>
                  <a:pt x="2527360" y="1475779"/>
                </a:lnTo>
                <a:lnTo>
                  <a:pt x="2513685" y="1490285"/>
                </a:lnTo>
                <a:cubicBezTo>
                  <a:pt x="2430284" y="1561365"/>
                  <a:pt x="2289046" y="1608098"/>
                  <a:pt x="2128849" y="1608098"/>
                </a:cubicBezTo>
                <a:cubicBezTo>
                  <a:pt x="2032733" y="1608098"/>
                  <a:pt x="1943440" y="1591275"/>
                  <a:pt x="1869369" y="1562462"/>
                </a:cubicBezTo>
                <a:lnTo>
                  <a:pt x="1826793" y="1542235"/>
                </a:lnTo>
                <a:lnTo>
                  <a:pt x="1816357" y="1548834"/>
                </a:lnTo>
                <a:cubicBezTo>
                  <a:pt x="1770364" y="1572646"/>
                  <a:pt x="1714921" y="1586550"/>
                  <a:pt x="1655239" y="1586550"/>
                </a:cubicBezTo>
                <a:cubicBezTo>
                  <a:pt x="1575664" y="1586550"/>
                  <a:pt x="1503623" y="1561832"/>
                  <a:pt x="1451474" y="1521867"/>
                </a:cubicBezTo>
                <a:lnTo>
                  <a:pt x="1438570" y="1507200"/>
                </a:lnTo>
                <a:lnTo>
                  <a:pt x="1420965" y="1515519"/>
                </a:lnTo>
                <a:cubicBezTo>
                  <a:pt x="1340032" y="1546834"/>
                  <a:pt x="1242465" y="1565119"/>
                  <a:pt x="1137442" y="1565119"/>
                </a:cubicBezTo>
                <a:cubicBezTo>
                  <a:pt x="857380" y="1565119"/>
                  <a:pt x="630345" y="1435091"/>
                  <a:pt x="630345" y="1274693"/>
                </a:cubicBezTo>
                <a:lnTo>
                  <a:pt x="631515" y="1268051"/>
                </a:lnTo>
                <a:lnTo>
                  <a:pt x="577840" y="1256412"/>
                </a:lnTo>
                <a:cubicBezTo>
                  <a:pt x="458318" y="1221097"/>
                  <a:pt x="374452" y="1138424"/>
                  <a:pt x="374452" y="1042067"/>
                </a:cubicBezTo>
                <a:cubicBezTo>
                  <a:pt x="374452" y="1026008"/>
                  <a:pt x="376782" y="1010328"/>
                  <a:pt x="381218" y="995185"/>
                </a:cubicBezTo>
                <a:lnTo>
                  <a:pt x="395154" y="963822"/>
                </a:lnTo>
                <a:lnTo>
                  <a:pt x="384845" y="959914"/>
                </a:lnTo>
                <a:cubicBezTo>
                  <a:pt x="304317" y="921910"/>
                  <a:pt x="251371" y="857550"/>
                  <a:pt x="251371" y="784553"/>
                </a:cubicBezTo>
                <a:cubicBezTo>
                  <a:pt x="251371" y="711556"/>
                  <a:pt x="304317" y="647197"/>
                  <a:pt x="384845" y="609193"/>
                </a:cubicBezTo>
                <a:lnTo>
                  <a:pt x="427044" y="593193"/>
                </a:lnTo>
                <a:lnTo>
                  <a:pt x="418318" y="559976"/>
                </a:lnTo>
                <a:cubicBezTo>
                  <a:pt x="418318" y="404521"/>
                  <a:pt x="582322" y="278499"/>
                  <a:pt x="784631" y="278499"/>
                </a:cubicBezTo>
                <a:cubicBezTo>
                  <a:pt x="809919" y="278499"/>
                  <a:pt x="834609" y="280469"/>
                  <a:pt x="858455" y="284218"/>
                </a:cubicBezTo>
                <a:lnTo>
                  <a:pt x="867328" y="286335"/>
                </a:lnTo>
                <a:lnTo>
                  <a:pt x="894929" y="247261"/>
                </a:lnTo>
                <a:cubicBezTo>
                  <a:pt x="960757" y="172387"/>
                  <a:pt x="1072238" y="123160"/>
                  <a:pt x="1198681" y="123160"/>
                </a:cubicBezTo>
                <a:cubicBezTo>
                  <a:pt x="1274546" y="123160"/>
                  <a:pt x="1345026" y="140882"/>
                  <a:pt x="1403490" y="171232"/>
                </a:cubicBezTo>
                <a:lnTo>
                  <a:pt x="1420160" y="181801"/>
                </a:lnTo>
                <a:lnTo>
                  <a:pt x="1425179" y="177551"/>
                </a:lnTo>
                <a:cubicBezTo>
                  <a:pt x="1491469" y="131245"/>
                  <a:pt x="1583047" y="102603"/>
                  <a:pt x="1684202" y="102603"/>
                </a:cubicBezTo>
                <a:cubicBezTo>
                  <a:pt x="1760067" y="102603"/>
                  <a:pt x="1830547" y="118714"/>
                  <a:pt x="1889011" y="146305"/>
                </a:cubicBezTo>
                <a:lnTo>
                  <a:pt x="1891128" y="147525"/>
                </a:lnTo>
                <a:lnTo>
                  <a:pt x="1931258" y="113549"/>
                </a:lnTo>
                <a:cubicBezTo>
                  <a:pt x="2013081" y="56391"/>
                  <a:pt x="2126118" y="21039"/>
                  <a:pt x="2250975" y="21039"/>
                </a:cubicBezTo>
                <a:close/>
                <a:moveTo>
                  <a:pt x="44507" y="0"/>
                </a:moveTo>
                <a:cubicBezTo>
                  <a:pt x="69088" y="0"/>
                  <a:pt x="89014" y="20100"/>
                  <a:pt x="89014" y="44894"/>
                </a:cubicBezTo>
                <a:cubicBezTo>
                  <a:pt x="89014" y="69688"/>
                  <a:pt x="69088" y="89788"/>
                  <a:pt x="44507" y="89788"/>
                </a:cubicBezTo>
                <a:cubicBezTo>
                  <a:pt x="19926" y="89788"/>
                  <a:pt x="0" y="69688"/>
                  <a:pt x="0" y="44894"/>
                </a:cubicBezTo>
                <a:cubicBezTo>
                  <a:pt x="0" y="20100"/>
                  <a:pt x="19926" y="0"/>
                  <a:pt x="44507" y="0"/>
                </a:cubicBezTo>
                <a:close/>
              </a:path>
            </a:pathLst>
          </a:cu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endParaRPr lang="en-US" dirty="0">
              <a:solidFill>
                <a:schemeClr val="tx2"/>
              </a:solidFill>
              <a:latin typeface="Cambria Math" panose="02040503050406030204" pitchFamily="18" charset="0"/>
              <a:ea typeface="Cambria Math" panose="02040503050406030204" pitchFamily="18" charset="0"/>
            </a:endParaRPr>
          </a:p>
        </p:txBody>
      </p:sp>
      <p:sp>
        <p:nvSpPr>
          <p:cNvPr id="125" name="TextBox 124">
            <a:extLst>
              <a:ext uri="{FF2B5EF4-FFF2-40B4-BE49-F238E27FC236}">
                <a16:creationId xmlns:a16="http://schemas.microsoft.com/office/drawing/2014/main" id="{AB99CCE1-BCCD-FD5D-E6D7-7E5560BA7AB8}"/>
              </a:ext>
            </a:extLst>
          </p:cNvPr>
          <p:cNvSpPr txBox="1"/>
          <p:nvPr/>
        </p:nvSpPr>
        <p:spPr>
          <a:xfrm>
            <a:off x="1038977" y="3397567"/>
            <a:ext cx="1255151" cy="646331"/>
          </a:xfrm>
          <a:prstGeom prst="rect">
            <a:avLst/>
          </a:prstGeom>
          <a:noFill/>
        </p:spPr>
        <p:txBody>
          <a:bodyPr wrap="square">
            <a:spAutoFit/>
          </a:bodyPr>
          <a:lstStyle/>
          <a:p>
            <a:r>
              <a:rPr lang="en-US" dirty="0"/>
              <a:t>X</a:t>
            </a:r>
            <a:r>
              <a:rPr lang="en-US" baseline="-25000" dirty="0"/>
              <a:t>1 </a:t>
            </a:r>
            <a:r>
              <a:rPr lang="en-US" dirty="0">
                <a:latin typeface="Cambria Math" panose="02040503050406030204" pitchFamily="18" charset="0"/>
                <a:ea typeface="Cambria Math" panose="02040503050406030204" pitchFamily="18" charset="0"/>
              </a:rPr>
              <a:t>= 0 	</a:t>
            </a:r>
          </a:p>
          <a:p>
            <a:r>
              <a:rPr lang="en-US" dirty="0"/>
              <a:t>X</a:t>
            </a:r>
            <a:r>
              <a:rPr lang="en-US" baseline="-25000" dirty="0"/>
              <a:t>2 </a:t>
            </a:r>
            <a:r>
              <a:rPr lang="en-US" dirty="0">
                <a:latin typeface="Cambria Math" panose="02040503050406030204" pitchFamily="18" charset="0"/>
                <a:ea typeface="Cambria Math" panose="02040503050406030204" pitchFamily="18" charset="0"/>
              </a:rPr>
              <a:t>= 00</a:t>
            </a:r>
            <a:r>
              <a:rPr lang="en-US" dirty="0">
                <a:latin typeface="Cambria Math" panose="02040503050406030204" pitchFamily="18" charset="0"/>
                <a:ea typeface="Cambria Math" panose="02040503050406030204" pitchFamily="18" charset="0"/>
                <a:sym typeface="Symbol" panose="05050102010706020507" pitchFamily="18" charset="2"/>
              </a:rPr>
              <a:t> 	</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3D9532E-D4C0-D011-0374-E028F880C2D5}"/>
                  </a:ext>
                </a:extLst>
              </p:cNvPr>
              <p:cNvSpPr/>
              <p:nvPr/>
            </p:nvSpPr>
            <p:spPr>
              <a:xfrm>
                <a:off x="8025560" y="4954459"/>
                <a:ext cx="3134564" cy="765013"/>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0" bIns="0" rtlCol="0" anchor="ctr" anchorCtr="0"/>
              <a:lstStyle/>
              <a:p>
                <a:r>
                  <a:rPr lang="en-US" dirty="0">
                    <a:solidFill>
                      <a:schemeClr val="tx1"/>
                    </a:solidFill>
                  </a:rPr>
                  <a:t>Distinguish</a:t>
                </a:r>
              </a:p>
              <a:p>
                <a:pPr algn="ctr"/>
                <a:r>
                  <a:rPr lang="en-US" dirty="0">
                    <a:solidFill>
                      <a:schemeClr val="tx1"/>
                    </a:solidFill>
                  </a:rPr>
                  <a:t>HMAC(X, Y)  from  Z </a:t>
                </a:r>
                <a14:m>
                  <m:oMath xmlns:m="http://schemas.openxmlformats.org/officeDocument/2006/math">
                    <m:r>
                      <a:rPr lang="en-US" sz="1200" i="1">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b="0" i="1" smtClean="0">
                            <a:solidFill>
                              <a:schemeClr val="tx1"/>
                            </a:solidFill>
                            <a:latin typeface="Cambria Math" panose="02040503050406030204" pitchFamily="18" charset="0"/>
                          </a:rPr>
                          <m:t>𝑐</m:t>
                        </m:r>
                      </m:sup>
                    </m:sSup>
                  </m:oMath>
                </a14:m>
                <a:endParaRPr lang="en-US" dirty="0">
                  <a:solidFill>
                    <a:schemeClr val="tx1"/>
                  </a:solidFill>
                </a:endParaRPr>
              </a:p>
            </p:txBody>
          </p:sp>
        </mc:Choice>
        <mc:Fallback xmlns="">
          <p:sp>
            <p:nvSpPr>
              <p:cNvPr id="6" name="Rectangle 5">
                <a:extLst>
                  <a:ext uri="{FF2B5EF4-FFF2-40B4-BE49-F238E27FC236}">
                    <a16:creationId xmlns:a16="http://schemas.microsoft.com/office/drawing/2014/main" id="{E3D9532E-D4C0-D011-0374-E028F880C2D5}"/>
                  </a:ext>
                </a:extLst>
              </p:cNvPr>
              <p:cNvSpPr>
                <a:spLocks noRot="1" noChangeAspect="1" noMove="1" noResize="1" noEditPoints="1" noAdjustHandles="1" noChangeArrowheads="1" noChangeShapeType="1" noTextEdit="1"/>
              </p:cNvSpPr>
              <p:nvPr/>
            </p:nvSpPr>
            <p:spPr>
              <a:xfrm>
                <a:off x="8025560" y="4954459"/>
                <a:ext cx="3134564" cy="765013"/>
              </a:xfrm>
              <a:prstGeom prst="rect">
                <a:avLst/>
              </a:prstGeom>
              <a:blipFill>
                <a:blip r:embed="rId8"/>
                <a:stretch>
                  <a:fillRect l="-2335" b="-5600"/>
                </a:stretch>
              </a:blipFill>
              <a:ln>
                <a:noFill/>
              </a:ln>
            </p:spPr>
            <p:txBody>
              <a:bodyPr/>
              <a:lstStyle/>
              <a:p>
                <a:r>
                  <a:rPr lang="en-US">
                    <a:noFill/>
                  </a:rPr>
                  <a:t> </a:t>
                </a:r>
              </a:p>
            </p:txBody>
          </p:sp>
        </mc:Fallback>
      </mc:AlternateContent>
      <p:sp>
        <p:nvSpPr>
          <p:cNvPr id="27" name="TextBox 26">
            <a:extLst>
              <a:ext uri="{FF2B5EF4-FFF2-40B4-BE49-F238E27FC236}">
                <a16:creationId xmlns:a16="http://schemas.microsoft.com/office/drawing/2014/main" id="{BC6C8303-62F6-B74E-DA54-4D2888219AA8}"/>
              </a:ext>
            </a:extLst>
          </p:cNvPr>
          <p:cNvSpPr txBox="1"/>
          <p:nvPr/>
        </p:nvSpPr>
        <p:spPr>
          <a:xfrm>
            <a:off x="1973053" y="3397567"/>
            <a:ext cx="1791144" cy="646331"/>
          </a:xfrm>
          <a:prstGeom prst="rect">
            <a:avLst/>
          </a:prstGeom>
          <a:noFill/>
        </p:spPr>
        <p:txBody>
          <a:bodyPr wrap="square">
            <a:spAutoFit/>
          </a:bodyPr>
          <a:lstStyle/>
          <a:p>
            <a:r>
              <a:rPr lang="en-US" dirty="0">
                <a:latin typeface="Cambria Math" panose="02040503050406030204" pitchFamily="18" charset="0"/>
                <a:ea typeface="Cambria Math" panose="02040503050406030204" pitchFamily="18" charset="0"/>
                <a:sym typeface="Symbol" panose="05050102010706020507" pitchFamily="18" charset="2"/>
              </a:rPr>
              <a:t> </a:t>
            </a:r>
            <a:r>
              <a:rPr lang="en-US" sz="1800" dirty="0" err="1">
                <a:sym typeface="Symbol" panose="05050102010706020507" pitchFamily="18" charset="2"/>
              </a:rPr>
              <a:t>PoH</a:t>
            </a:r>
            <a:r>
              <a:rPr lang="en-US" sz="1800" dirty="0">
                <a:sym typeface="Symbol" panose="05050102010706020507" pitchFamily="18" charset="2"/>
              </a:rPr>
              <a:t>(X</a:t>
            </a:r>
            <a:r>
              <a:rPr lang="en-US" baseline="-25000" dirty="0">
                <a:sym typeface="Symbol" panose="05050102010706020507" pitchFamily="18" charset="2"/>
              </a:rPr>
              <a:t>1</a:t>
            </a:r>
            <a:r>
              <a:rPr lang="en-US" sz="1800" dirty="0">
                <a:sym typeface="Symbol" panose="05050102010706020507" pitchFamily="18" charset="2"/>
              </a:rPr>
              <a:t>) </a:t>
            </a:r>
            <a:r>
              <a:rPr lang="en-US" dirty="0">
                <a:latin typeface="Cambria Math" panose="02040503050406030204" pitchFamily="18" charset="0"/>
                <a:ea typeface="Cambria Math" panose="02040503050406030204" pitchFamily="18" charset="0"/>
              </a:rPr>
              <a:t>= 0</a:t>
            </a:r>
            <a:r>
              <a:rPr lang="en-US" i="1" baseline="30000" dirty="0">
                <a:latin typeface="Cambria Math" panose="02040503050406030204" pitchFamily="18" charset="0"/>
                <a:ea typeface="Cambria Math" panose="02040503050406030204" pitchFamily="18" charset="0"/>
              </a:rPr>
              <a:t>b</a:t>
            </a:r>
            <a:r>
              <a:rPr lang="en-US" dirty="0">
                <a:latin typeface="Cambria Math" panose="02040503050406030204" pitchFamily="18" charset="0"/>
                <a:ea typeface="Cambria Math" panose="02040503050406030204" pitchFamily="18" charset="0"/>
                <a:sym typeface="Symbol" panose="05050102010706020507" pitchFamily="18" charset="2"/>
              </a:rPr>
              <a:t> </a:t>
            </a:r>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sym typeface="Symbol" panose="05050102010706020507" pitchFamily="18" charset="2"/>
              </a:rPr>
              <a:t> </a:t>
            </a:r>
            <a:r>
              <a:rPr lang="en-US" sz="1800" dirty="0" err="1">
                <a:sym typeface="Symbol" panose="05050102010706020507" pitchFamily="18" charset="2"/>
              </a:rPr>
              <a:t>PoH</a:t>
            </a:r>
            <a:r>
              <a:rPr lang="en-US" sz="1800" dirty="0">
                <a:sym typeface="Symbol" panose="05050102010706020507" pitchFamily="18" charset="2"/>
              </a:rPr>
              <a:t>(X</a:t>
            </a:r>
            <a:r>
              <a:rPr lang="en-US" sz="1800" baseline="-25000" dirty="0">
                <a:sym typeface="Symbol" panose="05050102010706020507" pitchFamily="18" charset="2"/>
              </a:rPr>
              <a:t>2</a:t>
            </a:r>
            <a:r>
              <a:rPr lang="en-US" sz="1800" dirty="0">
                <a:sym typeface="Symbol" panose="05050102010706020507" pitchFamily="18" charset="2"/>
              </a:rPr>
              <a:t>) </a:t>
            </a:r>
            <a:r>
              <a:rPr lang="en-US" dirty="0">
                <a:latin typeface="Cambria Math" panose="02040503050406030204" pitchFamily="18" charset="0"/>
                <a:ea typeface="Cambria Math" panose="02040503050406030204" pitchFamily="18" charset="0"/>
              </a:rPr>
              <a:t>= 0</a:t>
            </a:r>
            <a:r>
              <a:rPr lang="en-US" i="1" baseline="30000" dirty="0">
                <a:latin typeface="Cambria Math" panose="02040503050406030204" pitchFamily="18" charset="0"/>
                <a:ea typeface="Cambria Math" panose="02040503050406030204" pitchFamily="18" charset="0"/>
              </a:rPr>
              <a:t>b</a:t>
            </a:r>
            <a:r>
              <a:rPr lang="en-US" dirty="0">
                <a:latin typeface="Cambria Math" panose="02040503050406030204" pitchFamily="18" charset="0"/>
                <a:ea typeface="Cambria Math" panose="02040503050406030204" pitchFamily="18" charset="0"/>
                <a:sym typeface="Symbol" panose="05050102010706020507" pitchFamily="18" charset="2"/>
              </a:rPr>
              <a:t> </a:t>
            </a:r>
            <a:endParaRPr lang="en-US" dirty="0">
              <a:latin typeface="Cambria Math" panose="02040503050406030204" pitchFamily="18" charset="0"/>
              <a:ea typeface="Cambria Math" panose="02040503050406030204" pitchFamily="18" charset="0"/>
            </a:endParaRPr>
          </a:p>
        </p:txBody>
      </p:sp>
      <p:sp>
        <p:nvSpPr>
          <p:cNvPr id="5" name="TextBox 4">
            <a:extLst>
              <a:ext uri="{FF2B5EF4-FFF2-40B4-BE49-F238E27FC236}">
                <a16:creationId xmlns:a16="http://schemas.microsoft.com/office/drawing/2014/main" id="{3E2E8FFA-8760-24F3-CE0B-D061730AACF6}"/>
              </a:ext>
            </a:extLst>
          </p:cNvPr>
          <p:cNvSpPr txBox="1"/>
          <p:nvPr/>
        </p:nvSpPr>
        <p:spPr>
          <a:xfrm>
            <a:off x="360362" y="1909775"/>
            <a:ext cx="2777110" cy="329569"/>
          </a:xfrm>
          <a:prstGeom prst="rect">
            <a:avLst/>
          </a:prstGeom>
          <a:noFill/>
        </p:spPr>
        <p:txBody>
          <a:bodyPr wrap="square" lIns="0" tIns="0" rIns="0" bIns="0">
            <a:noAutofit/>
          </a:bodyPr>
          <a:lstStyle/>
          <a:p>
            <a:r>
              <a:rPr lang="en-US" sz="2000" dirty="0"/>
              <a:t>PRF:</a:t>
            </a:r>
          </a:p>
        </p:txBody>
      </p:sp>
      <p:sp>
        <p:nvSpPr>
          <p:cNvPr id="14" name="TextBox 13">
            <a:extLst>
              <a:ext uri="{FF2B5EF4-FFF2-40B4-BE49-F238E27FC236}">
                <a16:creationId xmlns:a16="http://schemas.microsoft.com/office/drawing/2014/main" id="{719AEEC4-717A-46E1-447B-5699AE8281C5}"/>
              </a:ext>
            </a:extLst>
          </p:cNvPr>
          <p:cNvSpPr txBox="1"/>
          <p:nvPr/>
        </p:nvSpPr>
        <p:spPr>
          <a:xfrm>
            <a:off x="360780" y="2459755"/>
            <a:ext cx="2777110" cy="383514"/>
          </a:xfrm>
          <a:prstGeom prst="rect">
            <a:avLst/>
          </a:prstGeom>
          <a:noFill/>
        </p:spPr>
        <p:txBody>
          <a:bodyPr wrap="square" lIns="0" tIns="0" rIns="0" bIns="0">
            <a:noAutofit/>
          </a:bodyPr>
          <a:lstStyle/>
          <a:p>
            <a:r>
              <a:rPr lang="en-US" sz="2000" dirty="0"/>
              <a:t>Swap-PRF:</a:t>
            </a:r>
          </a:p>
        </p:txBody>
      </p:sp>
      <p:sp>
        <p:nvSpPr>
          <p:cNvPr id="54" name="TextBox 53">
            <a:extLst>
              <a:ext uri="{FF2B5EF4-FFF2-40B4-BE49-F238E27FC236}">
                <a16:creationId xmlns:a16="http://schemas.microsoft.com/office/drawing/2014/main" id="{200D374A-F3C4-E776-3A78-996362721CEE}"/>
              </a:ext>
            </a:extLst>
          </p:cNvPr>
          <p:cNvSpPr txBox="1"/>
          <p:nvPr/>
        </p:nvSpPr>
        <p:spPr>
          <a:xfrm>
            <a:off x="2008238" y="2485073"/>
            <a:ext cx="252993" cy="276999"/>
          </a:xfrm>
          <a:prstGeom prst="rect">
            <a:avLst/>
          </a:prstGeom>
          <a:noFill/>
        </p:spPr>
        <p:txBody>
          <a:bodyPr wrap="square" lIns="0" tIns="0" rIns="0" bIns="0" rtlCol="0" anchor="ctr" anchorCtr="1">
            <a:spAutoFit/>
          </a:bodyPr>
          <a:lstStyle/>
          <a:p>
            <a:r>
              <a:rPr lang="en-US" dirty="0"/>
              <a:t>X</a:t>
            </a:r>
          </a:p>
        </p:txBody>
      </p:sp>
      <p:grpSp>
        <p:nvGrpSpPr>
          <p:cNvPr id="65" name="Group 64">
            <a:extLst>
              <a:ext uri="{FF2B5EF4-FFF2-40B4-BE49-F238E27FC236}">
                <a16:creationId xmlns:a16="http://schemas.microsoft.com/office/drawing/2014/main" id="{179C3A42-713A-4CC2-78EB-4EFEF6D85846}"/>
              </a:ext>
            </a:extLst>
          </p:cNvPr>
          <p:cNvGrpSpPr/>
          <p:nvPr/>
        </p:nvGrpSpPr>
        <p:grpSpPr>
          <a:xfrm>
            <a:off x="1942794" y="2359130"/>
            <a:ext cx="383880" cy="178309"/>
            <a:chOff x="8453157" y="1338211"/>
            <a:chExt cx="383880" cy="178309"/>
          </a:xfrm>
        </p:grpSpPr>
        <p:sp>
          <p:nvSpPr>
            <p:cNvPr id="66" name="Freeform: Shape 1">
              <a:extLst>
                <a:ext uri="{FF2B5EF4-FFF2-40B4-BE49-F238E27FC236}">
                  <a16:creationId xmlns:a16="http://schemas.microsoft.com/office/drawing/2014/main" id="{7CC44CC4-6A53-46A7-68AF-EC63EB4E49F8}"/>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Freeform: Shape 1">
              <a:extLst>
                <a:ext uri="{FF2B5EF4-FFF2-40B4-BE49-F238E27FC236}">
                  <a16:creationId xmlns:a16="http://schemas.microsoft.com/office/drawing/2014/main" id="{4059870A-E31D-65F5-F861-04F4A5D33B68}"/>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TextBox 76">
            <a:extLst>
              <a:ext uri="{FF2B5EF4-FFF2-40B4-BE49-F238E27FC236}">
                <a16:creationId xmlns:a16="http://schemas.microsoft.com/office/drawing/2014/main" id="{6421A44D-0111-73E4-0642-7A2A4B511A78}"/>
              </a:ext>
            </a:extLst>
          </p:cNvPr>
          <p:cNvSpPr txBox="1"/>
          <p:nvPr/>
        </p:nvSpPr>
        <p:spPr>
          <a:xfrm>
            <a:off x="2674243" y="2485073"/>
            <a:ext cx="460228" cy="276999"/>
          </a:xfrm>
          <a:prstGeom prst="rect">
            <a:avLst/>
          </a:prstGeom>
          <a:noFill/>
        </p:spPr>
        <p:txBody>
          <a:bodyPr wrap="square" lIns="0" tIns="0" rIns="0" bIns="0" rtlCol="0" anchor="ctr" anchorCtr="1">
            <a:spAutoFit/>
          </a:bodyPr>
          <a:lstStyle/>
          <a:p>
            <a:r>
              <a:rPr lang="en-US" dirty="0"/>
              <a:t>Y</a:t>
            </a:r>
          </a:p>
        </p:txBody>
      </p:sp>
      <p:pic>
        <p:nvPicPr>
          <p:cNvPr id="78" name="Graphic 77" descr="Old Key with solid fill">
            <a:extLst>
              <a:ext uri="{FF2B5EF4-FFF2-40B4-BE49-F238E27FC236}">
                <a16:creationId xmlns:a16="http://schemas.microsoft.com/office/drawing/2014/main" id="{E49E1895-E116-6631-0A54-F13C6FDCE7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87651" y="2282952"/>
            <a:ext cx="406250" cy="406250"/>
          </a:xfrm>
          <a:prstGeom prst="rect">
            <a:avLst/>
          </a:prstGeom>
        </p:spPr>
      </p:pic>
      <p:sp>
        <p:nvSpPr>
          <p:cNvPr id="79" name="TextBox 78">
            <a:extLst>
              <a:ext uri="{FF2B5EF4-FFF2-40B4-BE49-F238E27FC236}">
                <a16:creationId xmlns:a16="http://schemas.microsoft.com/office/drawing/2014/main" id="{297E41E6-B2B2-896D-B083-B6D5435546D7}"/>
              </a:ext>
            </a:extLst>
          </p:cNvPr>
          <p:cNvSpPr txBox="1"/>
          <p:nvPr/>
        </p:nvSpPr>
        <p:spPr>
          <a:xfrm>
            <a:off x="2679335" y="1930192"/>
            <a:ext cx="460228" cy="276999"/>
          </a:xfrm>
          <a:prstGeom prst="rect">
            <a:avLst/>
          </a:prstGeom>
          <a:noFill/>
        </p:spPr>
        <p:txBody>
          <a:bodyPr wrap="square" lIns="0" tIns="0" rIns="0" bIns="0" rtlCol="0" anchor="ctr" anchorCtr="1">
            <a:spAutoFit/>
          </a:bodyPr>
          <a:lstStyle/>
          <a:p>
            <a:r>
              <a:rPr lang="en-US" dirty="0"/>
              <a:t>Y</a:t>
            </a:r>
          </a:p>
        </p:txBody>
      </p:sp>
      <p:grpSp>
        <p:nvGrpSpPr>
          <p:cNvPr id="80" name="Group 79">
            <a:extLst>
              <a:ext uri="{FF2B5EF4-FFF2-40B4-BE49-F238E27FC236}">
                <a16:creationId xmlns:a16="http://schemas.microsoft.com/office/drawing/2014/main" id="{E04D469F-1F8A-4C1E-881F-F587457E6AED}"/>
              </a:ext>
            </a:extLst>
          </p:cNvPr>
          <p:cNvGrpSpPr/>
          <p:nvPr/>
        </p:nvGrpSpPr>
        <p:grpSpPr>
          <a:xfrm>
            <a:off x="2717509" y="1811401"/>
            <a:ext cx="383880" cy="178309"/>
            <a:chOff x="8453157" y="1338211"/>
            <a:chExt cx="383880" cy="178309"/>
          </a:xfrm>
        </p:grpSpPr>
        <p:sp>
          <p:nvSpPr>
            <p:cNvPr id="85" name="Freeform: Shape 1">
              <a:extLst>
                <a:ext uri="{FF2B5EF4-FFF2-40B4-BE49-F238E27FC236}">
                  <a16:creationId xmlns:a16="http://schemas.microsoft.com/office/drawing/2014/main" id="{73191E59-F0DF-F588-B1B7-7BB639D3FA7C}"/>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Freeform: Shape 1">
              <a:extLst>
                <a:ext uri="{FF2B5EF4-FFF2-40B4-BE49-F238E27FC236}">
                  <a16:creationId xmlns:a16="http://schemas.microsoft.com/office/drawing/2014/main" id="{B2B0A007-743C-7539-C303-8E0F87B5123E}"/>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TextBox 86">
            <a:extLst>
              <a:ext uri="{FF2B5EF4-FFF2-40B4-BE49-F238E27FC236}">
                <a16:creationId xmlns:a16="http://schemas.microsoft.com/office/drawing/2014/main" id="{84B1A62F-CED1-901E-92E5-9E2EA6C28FD2}"/>
              </a:ext>
            </a:extLst>
          </p:cNvPr>
          <p:cNvSpPr txBox="1"/>
          <p:nvPr/>
        </p:nvSpPr>
        <p:spPr>
          <a:xfrm>
            <a:off x="2015501" y="1930678"/>
            <a:ext cx="252993" cy="276999"/>
          </a:xfrm>
          <a:prstGeom prst="rect">
            <a:avLst/>
          </a:prstGeom>
          <a:noFill/>
        </p:spPr>
        <p:txBody>
          <a:bodyPr wrap="square" lIns="0" tIns="0" rIns="0" bIns="0" rtlCol="0" anchor="ctr" anchorCtr="1">
            <a:spAutoFit/>
          </a:bodyPr>
          <a:lstStyle/>
          <a:p>
            <a:r>
              <a:rPr lang="en-US" dirty="0"/>
              <a:t>X</a:t>
            </a:r>
          </a:p>
        </p:txBody>
      </p:sp>
      <p:pic>
        <p:nvPicPr>
          <p:cNvPr id="88" name="Graphic 87" descr="Old Key with solid fill">
            <a:extLst>
              <a:ext uri="{FF2B5EF4-FFF2-40B4-BE49-F238E27FC236}">
                <a16:creationId xmlns:a16="http://schemas.microsoft.com/office/drawing/2014/main" id="{2AC12ACD-0F0B-EB04-BC33-8A37B0EFBF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99878" y="1727725"/>
            <a:ext cx="406250" cy="406250"/>
          </a:xfrm>
          <a:prstGeom prst="rect">
            <a:avLst/>
          </a:prstGeom>
        </p:spPr>
      </p:pic>
      <p:sp>
        <p:nvSpPr>
          <p:cNvPr id="89" name="TextBox 88">
            <a:extLst>
              <a:ext uri="{FF2B5EF4-FFF2-40B4-BE49-F238E27FC236}">
                <a16:creationId xmlns:a16="http://schemas.microsoft.com/office/drawing/2014/main" id="{83631FFC-65C0-8DF5-C4F0-E43835F9F760}"/>
              </a:ext>
            </a:extLst>
          </p:cNvPr>
          <p:cNvSpPr txBox="1"/>
          <p:nvPr/>
        </p:nvSpPr>
        <p:spPr>
          <a:xfrm>
            <a:off x="3240142" y="1898480"/>
            <a:ext cx="1890604" cy="338554"/>
          </a:xfrm>
          <a:prstGeom prst="rect">
            <a:avLst/>
          </a:prstGeom>
          <a:noFill/>
        </p:spPr>
        <p:txBody>
          <a:bodyPr wrap="square">
            <a:spAutoFit/>
          </a:bodyPr>
          <a:lstStyle/>
          <a:p>
            <a:r>
              <a:rPr lang="en-US" sz="1600" dirty="0">
                <a:solidFill>
                  <a:schemeClr val="tx2"/>
                </a:solidFill>
                <a:latin typeface="DIN Next LT Pro Light" panose="020B0303020203050203" pitchFamily="34" charset="0"/>
              </a:rPr>
              <a:t>[C’06:Bel, C’14:GPR] </a:t>
            </a:r>
          </a:p>
        </p:txBody>
      </p:sp>
      <p:pic>
        <p:nvPicPr>
          <p:cNvPr id="91" name="Graphic 90" descr="Question mark outline">
            <a:extLst>
              <a:ext uri="{FF2B5EF4-FFF2-40B4-BE49-F238E27FC236}">
                <a16:creationId xmlns:a16="http://schemas.microsoft.com/office/drawing/2014/main" id="{BE2D2ED3-E355-851B-F8F5-3AD7181C1F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95821" y="2265442"/>
            <a:ext cx="533176" cy="533176"/>
          </a:xfrm>
          <a:prstGeom prst="rect">
            <a:avLst/>
          </a:prstGeom>
        </p:spPr>
      </p:pic>
      <p:sp>
        <p:nvSpPr>
          <p:cNvPr id="7" name="TextBox 6">
            <a:extLst>
              <a:ext uri="{FF2B5EF4-FFF2-40B4-BE49-F238E27FC236}">
                <a16:creationId xmlns:a16="http://schemas.microsoft.com/office/drawing/2014/main" id="{3FF188BA-8CE5-DC53-FBC1-68304B97A165}"/>
              </a:ext>
            </a:extLst>
          </p:cNvPr>
          <p:cNvSpPr txBox="1"/>
          <p:nvPr/>
        </p:nvSpPr>
        <p:spPr>
          <a:xfrm>
            <a:off x="4200178" y="3135425"/>
            <a:ext cx="695426" cy="276999"/>
          </a:xfrm>
          <a:prstGeom prst="rect">
            <a:avLst/>
          </a:prstGeom>
          <a:noFill/>
        </p:spPr>
        <p:txBody>
          <a:bodyPr wrap="square" lIns="0" tIns="0" rIns="0" bIns="0" rtlCol="0" anchor="ctr" anchorCtr="1">
            <a:spAutoFit/>
          </a:bodyPr>
          <a:lstStyle/>
          <a:p>
            <a:r>
              <a:rPr lang="en-US" dirty="0"/>
              <a:t>X</a:t>
            </a:r>
            <a:r>
              <a:rPr lang="en-US" baseline="-25000" dirty="0"/>
              <a:t>1</a:t>
            </a:r>
            <a:r>
              <a:rPr lang="en-US" dirty="0"/>
              <a:t> </a:t>
            </a:r>
            <a:r>
              <a:rPr lang="en-US" sz="1400" dirty="0"/>
              <a:t>or</a:t>
            </a:r>
            <a:r>
              <a:rPr lang="en-US" dirty="0"/>
              <a:t> X</a:t>
            </a:r>
            <a:r>
              <a:rPr lang="en-US" baseline="-25000" dirty="0"/>
              <a:t>2</a:t>
            </a:r>
            <a:endParaRPr lang="en-US" dirty="0"/>
          </a:p>
        </p:txBody>
      </p:sp>
      <p:sp>
        <p:nvSpPr>
          <p:cNvPr id="18" name="TextBox 17">
            <a:extLst>
              <a:ext uri="{FF2B5EF4-FFF2-40B4-BE49-F238E27FC236}">
                <a16:creationId xmlns:a16="http://schemas.microsoft.com/office/drawing/2014/main" id="{1C6F2E79-E721-0CD7-74E0-2237308043A7}"/>
              </a:ext>
            </a:extLst>
          </p:cNvPr>
          <p:cNvSpPr txBox="1"/>
          <p:nvPr/>
        </p:nvSpPr>
        <p:spPr>
          <a:xfrm>
            <a:off x="6127580" y="2615485"/>
            <a:ext cx="690488"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ipad</a:t>
            </a:r>
            <a:endParaRPr lang="en-US" sz="1600" dirty="0">
              <a:latin typeface="DIN Next LT Pro Light" panose="020B0303020203050203" pitchFamily="34" charset="0"/>
            </a:endParaRPr>
          </a:p>
        </p:txBody>
      </p:sp>
      <p:sp>
        <p:nvSpPr>
          <p:cNvPr id="19" name="TextBox 18">
            <a:extLst>
              <a:ext uri="{FF2B5EF4-FFF2-40B4-BE49-F238E27FC236}">
                <a16:creationId xmlns:a16="http://schemas.microsoft.com/office/drawing/2014/main" id="{A36391CB-FA2D-DE9B-6558-9D1C2ABE371E}"/>
              </a:ext>
            </a:extLst>
          </p:cNvPr>
          <p:cNvSpPr txBox="1"/>
          <p:nvPr/>
        </p:nvSpPr>
        <p:spPr>
          <a:xfrm>
            <a:off x="8223952" y="3628672"/>
            <a:ext cx="1478315" cy="246221"/>
          </a:xfrm>
          <a:prstGeom prst="rect">
            <a:avLst/>
          </a:prstGeom>
          <a:noFill/>
        </p:spPr>
        <p:txBody>
          <a:bodyPr wrap="square" lIns="0" tIns="0" rIns="0" bIns="0" rtlCol="0" anchor="ctr" anchorCtr="1">
            <a:spAutoFit/>
          </a:bodyPr>
          <a:lstStyle/>
          <a:p>
            <a:r>
              <a:rPr lang="en-US" sz="1600" dirty="0" err="1">
                <a:latin typeface="DIN Next LT Pro Light" panose="020B0303020203050203" pitchFamily="34" charset="0"/>
              </a:rPr>
              <a:t>opad</a:t>
            </a:r>
            <a:endParaRPr lang="en-US" sz="1600" dirty="0">
              <a:latin typeface="DIN Next LT Pro Light" panose="020B0303020203050203" pitchFamily="34" charset="0"/>
            </a:endParaRPr>
          </a:p>
        </p:txBody>
      </p:sp>
      <p:sp>
        <p:nvSpPr>
          <p:cNvPr id="8" name="TextBox 7">
            <a:extLst>
              <a:ext uri="{FF2B5EF4-FFF2-40B4-BE49-F238E27FC236}">
                <a16:creationId xmlns:a16="http://schemas.microsoft.com/office/drawing/2014/main" id="{8D79E100-8FD7-0801-5001-1361C120D41F}"/>
              </a:ext>
            </a:extLst>
          </p:cNvPr>
          <p:cNvSpPr txBox="1"/>
          <p:nvPr/>
        </p:nvSpPr>
        <p:spPr>
          <a:xfrm>
            <a:off x="9798748" y="3626523"/>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sp>
        <p:nvSpPr>
          <p:cNvPr id="12" name="Rectangle 11">
            <a:extLst>
              <a:ext uri="{FF2B5EF4-FFF2-40B4-BE49-F238E27FC236}">
                <a16:creationId xmlns:a16="http://schemas.microsoft.com/office/drawing/2014/main" id="{4E5E84AE-2FCE-DEC8-3C5A-944E8B72C019}"/>
              </a:ext>
            </a:extLst>
          </p:cNvPr>
          <p:cNvSpPr/>
          <p:nvPr/>
        </p:nvSpPr>
        <p:spPr>
          <a:xfrm>
            <a:off x="300364" y="1679340"/>
            <a:ext cx="4772574" cy="554437"/>
          </a:xfrm>
          <a:prstGeom prst="rect">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F5D0B1-B2D9-7D99-144C-54F02FE26852}"/>
              </a:ext>
            </a:extLst>
          </p:cNvPr>
          <p:cNvSpPr txBox="1"/>
          <p:nvPr/>
        </p:nvSpPr>
        <p:spPr>
          <a:xfrm>
            <a:off x="1038977" y="3138052"/>
            <a:ext cx="1255151" cy="369332"/>
          </a:xfrm>
          <a:prstGeom prst="rect">
            <a:avLst/>
          </a:prstGeom>
          <a:noFill/>
        </p:spPr>
        <p:txBody>
          <a:bodyPr wrap="square">
            <a:spAutoFit/>
          </a:bodyPr>
          <a:lstStyle/>
          <a:p>
            <a:r>
              <a:rPr lang="en-US" dirty="0"/>
              <a:t>Attack:</a:t>
            </a:r>
            <a:r>
              <a:rPr lang="en-US" dirty="0">
                <a:latin typeface="Cambria Math" panose="02040503050406030204" pitchFamily="18" charset="0"/>
                <a:ea typeface="Cambria Math" panose="02040503050406030204" pitchFamily="18" charset="0"/>
                <a:sym typeface="Symbol" panose="05050102010706020507" pitchFamily="18" charset="2"/>
              </a:rPr>
              <a:t>	</a:t>
            </a:r>
            <a:endParaRPr lang="en-US"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2457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0" nodeType="clickEffect">
                                  <p:stCondLst>
                                    <p:cond delay="0"/>
                                  </p:stCondLst>
                                  <p:childTnLst>
                                    <p:animEffect transition="out" filter="dissolve">
                                      <p:cBhvr>
                                        <p:cTn id="32" dur="500"/>
                                        <p:tgtEl>
                                          <p:spTgt spid="73"/>
                                        </p:tgtEl>
                                      </p:cBhvr>
                                    </p:animEffect>
                                    <p:set>
                                      <p:cBhvr>
                                        <p:cTn id="33" dur="1" fill="hold">
                                          <p:stCondLst>
                                            <p:cond delay="499"/>
                                          </p:stCondLst>
                                        </p:cTn>
                                        <p:tgtEl>
                                          <p:spTgt spid="73"/>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500"/>
                                        <p:tgtEl>
                                          <p:spTgt spid="70"/>
                                        </p:tgtEl>
                                      </p:cBhvr>
                                    </p:animEffect>
                                    <p:set>
                                      <p:cBhvr>
                                        <p:cTn id="36" dur="1" fill="hold">
                                          <p:stCondLst>
                                            <p:cond delay="499"/>
                                          </p:stCondLst>
                                        </p:cTn>
                                        <p:tgtEl>
                                          <p:spTgt spid="7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0" grpId="0"/>
      <p:bldP spid="73" grpId="0"/>
      <p:bldP spid="74" grpId="0"/>
      <p:bldP spid="81" grpId="0" animBg="1"/>
      <p:bldP spid="82" grpId="0" animBg="1"/>
      <p:bldP spid="129" grpId="0" animBg="1"/>
      <p:bldP spid="125" grpId="0"/>
      <p:bldP spid="27" grpId="0"/>
      <p:bldP spid="7" grpId="0"/>
      <p:bldP spid="18" grpId="0"/>
      <p:bldP spid="19"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9C1E-542B-8AB1-C4BB-94C2050E68E5}"/>
              </a:ext>
            </a:extLst>
          </p:cNvPr>
          <p:cNvSpPr>
            <a:spLocks noGrp="1"/>
          </p:cNvSpPr>
          <p:nvPr>
            <p:ph type="title"/>
          </p:nvPr>
        </p:nvSpPr>
        <p:spPr>
          <a:xfrm>
            <a:off x="360363" y="360363"/>
            <a:ext cx="10799761" cy="4750022"/>
          </a:xfrm>
        </p:spPr>
        <p:txBody>
          <a:bodyPr/>
          <a:lstStyle/>
          <a:p>
            <a:pPr algn="ctr"/>
            <a:r>
              <a:rPr lang="en-US" sz="4000" dirty="0"/>
              <a:t>Is HMAC a PRF &amp; Swap-PRF?</a:t>
            </a:r>
          </a:p>
        </p:txBody>
      </p:sp>
      <p:sp>
        <p:nvSpPr>
          <p:cNvPr id="3" name="Date Placeholder 2">
            <a:extLst>
              <a:ext uri="{FF2B5EF4-FFF2-40B4-BE49-F238E27FC236}">
                <a16:creationId xmlns:a16="http://schemas.microsoft.com/office/drawing/2014/main" id="{FC2FD2C2-228C-B408-3731-0E39397C8FA9}"/>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938EEF68-819F-E9EC-57AB-730BE11FC702}"/>
              </a:ext>
            </a:extLst>
          </p:cNvPr>
          <p:cNvSpPr>
            <a:spLocks noGrp="1"/>
          </p:cNvSpPr>
          <p:nvPr>
            <p:ph type="sldNum" sz="quarter" idx="12"/>
          </p:nvPr>
        </p:nvSpPr>
        <p:spPr/>
        <p:txBody>
          <a:bodyPr/>
          <a:lstStyle/>
          <a:p>
            <a:fld id="{E88E0139-626D-A346-B691-BDD0C5A55F29}" type="slidenum">
              <a:rPr lang="en-US" smtClean="0"/>
              <a:pPr/>
              <a:t>17</a:t>
            </a:fld>
            <a:endParaRPr lang="en-US" dirty="0"/>
          </a:p>
        </p:txBody>
      </p:sp>
      <p:sp>
        <p:nvSpPr>
          <p:cNvPr id="9" name="TextBox 8">
            <a:extLst>
              <a:ext uri="{FF2B5EF4-FFF2-40B4-BE49-F238E27FC236}">
                <a16:creationId xmlns:a16="http://schemas.microsoft.com/office/drawing/2014/main" id="{663C26FC-6529-DB83-29A8-71EDB69AC75B}"/>
              </a:ext>
            </a:extLst>
          </p:cNvPr>
          <p:cNvSpPr txBox="1"/>
          <p:nvPr/>
        </p:nvSpPr>
        <p:spPr>
          <a:xfrm rot="20927719">
            <a:off x="6850476" y="2438545"/>
            <a:ext cx="1459377" cy="558146"/>
          </a:xfrm>
          <a:prstGeom prst="rect">
            <a:avLst/>
          </a:prstGeom>
          <a:solidFill>
            <a:schemeClr val="accent5">
              <a:alpha val="85000"/>
            </a:schemeClr>
          </a:solidFill>
        </p:spPr>
        <p:txBody>
          <a:bodyPr wrap="square">
            <a:noAutofit/>
          </a:bodyPr>
          <a:lstStyle/>
          <a:p>
            <a:pPr algn="ctr"/>
            <a:r>
              <a:rPr lang="en-US" sz="3600" dirty="0">
                <a:solidFill>
                  <a:schemeClr val="bg1"/>
                </a:solidFill>
                <a:latin typeface="DIN Next LT Pro Medium" panose="020B0603020203050203" pitchFamily="34" charset="0"/>
              </a:rPr>
              <a:t>No!</a:t>
            </a:r>
          </a:p>
        </p:txBody>
      </p:sp>
    </p:spTree>
    <p:extLst>
      <p:ext uri="{BB962C8B-B14F-4D97-AF65-F5344CB8AC3E}">
        <p14:creationId xmlns:p14="http://schemas.microsoft.com/office/powerpoint/2010/main" val="25896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C786B07-264A-EF0A-76BF-AF50D2D7B3D3}"/>
              </a:ext>
            </a:extLst>
          </p:cNvPr>
          <p:cNvSpPr/>
          <p:nvPr/>
        </p:nvSpPr>
        <p:spPr>
          <a:xfrm>
            <a:off x="380118" y="4499591"/>
            <a:ext cx="6035417" cy="1342529"/>
          </a:xfrm>
          <a:prstGeom prst="rect">
            <a:avLst/>
          </a:prstGeom>
          <a:solidFill>
            <a:schemeClr val="accent5">
              <a:lumMod val="20000"/>
              <a:lumOff val="80000"/>
            </a:schemeClr>
          </a:solidFill>
          <a:ln w="127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93" name="Group 92">
            <a:extLst>
              <a:ext uri="{FF2B5EF4-FFF2-40B4-BE49-F238E27FC236}">
                <a16:creationId xmlns:a16="http://schemas.microsoft.com/office/drawing/2014/main" id="{7215AC43-2C60-BBC4-E3B1-3FCD5A208480}"/>
              </a:ext>
            </a:extLst>
          </p:cNvPr>
          <p:cNvGrpSpPr/>
          <p:nvPr/>
        </p:nvGrpSpPr>
        <p:grpSpPr>
          <a:xfrm>
            <a:off x="5246065" y="1941074"/>
            <a:ext cx="5243956" cy="2665049"/>
            <a:chOff x="4903158" y="1905354"/>
            <a:chExt cx="5243956" cy="2665049"/>
          </a:xfrm>
        </p:grpSpPr>
        <p:grpSp>
          <p:nvGrpSpPr>
            <p:cNvPr id="9" name="Group 8">
              <a:extLst>
                <a:ext uri="{FF2B5EF4-FFF2-40B4-BE49-F238E27FC236}">
                  <a16:creationId xmlns:a16="http://schemas.microsoft.com/office/drawing/2014/main" id="{1CA3ABB2-A3C9-8ED6-3E7C-63E6D28CEDA8}"/>
                </a:ext>
              </a:extLst>
            </p:cNvPr>
            <p:cNvGrpSpPr/>
            <p:nvPr/>
          </p:nvGrpSpPr>
          <p:grpSpPr>
            <a:xfrm>
              <a:off x="4903158" y="1909775"/>
              <a:ext cx="5243956" cy="2660628"/>
              <a:chOff x="4903158" y="1909775"/>
              <a:chExt cx="5243956" cy="2660628"/>
            </a:xfrm>
            <a:solidFill>
              <a:srgbClr val="E9F7C7"/>
            </a:solidFill>
          </p:grpSpPr>
          <p:sp>
            <p:nvSpPr>
              <p:cNvPr id="10" name="Rectangle 9">
                <a:extLst>
                  <a:ext uri="{FF2B5EF4-FFF2-40B4-BE49-F238E27FC236}">
                    <a16:creationId xmlns:a16="http://schemas.microsoft.com/office/drawing/2014/main" id="{98BF3294-FCBB-C567-33D4-59EAB8AA8204}"/>
                  </a:ext>
                </a:extLst>
              </p:cNvPr>
              <p:cNvSpPr/>
              <p:nvPr/>
            </p:nvSpPr>
            <p:spPr>
              <a:xfrm>
                <a:off x="4903158" y="1909775"/>
                <a:ext cx="5243956" cy="2660626"/>
              </a:xfrm>
              <a:prstGeom prst="rect">
                <a:avLst/>
              </a:prstGeom>
              <a:grp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sp>
            <p:nvSpPr>
              <p:cNvPr id="13" name="Isosceles Triangle 12">
                <a:extLst>
                  <a:ext uri="{FF2B5EF4-FFF2-40B4-BE49-F238E27FC236}">
                    <a16:creationId xmlns:a16="http://schemas.microsoft.com/office/drawing/2014/main" id="{FFDB661D-F14A-A807-00F4-DCDAE7C1B0EC}"/>
                  </a:ext>
                </a:extLst>
              </p:cNvPr>
              <p:cNvSpPr/>
              <p:nvPr/>
            </p:nvSpPr>
            <p:spPr>
              <a:xfrm rot="5400000">
                <a:off x="3681480" y="3135217"/>
                <a:ext cx="2660626" cy="20974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grpSp>
        <p:sp>
          <p:nvSpPr>
            <p:cNvPr id="92" name="Isosceles Triangle 91">
              <a:extLst>
                <a:ext uri="{FF2B5EF4-FFF2-40B4-BE49-F238E27FC236}">
                  <a16:creationId xmlns:a16="http://schemas.microsoft.com/office/drawing/2014/main" id="{5A6989AC-BB76-0F50-7520-D1DA1120128F}"/>
                </a:ext>
              </a:extLst>
            </p:cNvPr>
            <p:cNvSpPr/>
            <p:nvPr/>
          </p:nvSpPr>
          <p:spPr>
            <a:xfrm rot="5400000">
              <a:off x="3680632" y="3130794"/>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E4D5EB-9C0C-D17F-8DC8-06B7516B8332}"/>
                  </a:ext>
                </a:extLst>
              </p:cNvPr>
              <p:cNvSpPr txBox="1"/>
              <p:nvPr/>
            </p:nvSpPr>
            <p:spPr>
              <a:xfrm>
                <a:off x="375239" y="1271841"/>
                <a:ext cx="5384211" cy="1518004"/>
              </a:xfrm>
              <a:prstGeom prst="rect">
                <a:avLst/>
              </a:prstGeom>
              <a:noFill/>
            </p:spPr>
            <p:txBody>
              <a:bodyPr wrap="square" lIns="0" tIns="72000" rIns="0" bIns="0" rtlCol="0" anchor="t" anchorCtr="0">
                <a:noAutofit/>
              </a:bodyPr>
              <a:lstStyle/>
              <a:p>
                <a:r>
                  <a:rPr lang="en-US" sz="2000" dirty="0"/>
                  <a:t>HMAC: </a:t>
                </a:r>
                <a14:m>
                  <m:oMath xmlns:m="http://schemas.openxmlformats.org/officeDocument/2006/math">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b="0" i="1" smtClean="0">
                            <a:latin typeface="Cambria Math" panose="02040503050406030204" pitchFamily="18" charset="0"/>
                          </a:rPr>
                          <m:t>∗</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0,1</m:t>
                            </m:r>
                          </m:e>
                        </m:d>
                      </m:e>
                      <m:sup>
                        <m:r>
                          <a:rPr lang="en-US" sz="2000" i="1">
                            <a:latin typeface="Cambria Math" panose="02040503050406030204" pitchFamily="18" charset="0"/>
                          </a:rPr>
                          <m:t>𝑐</m:t>
                        </m:r>
                      </m:sup>
                    </m:sSup>
                  </m:oMath>
                </a14:m>
                <a:endParaRPr lang="en-US" sz="2000" dirty="0"/>
              </a:p>
              <a:p>
                <a:endParaRPr lang="en-US" sz="2000" b="1" dirty="0">
                  <a:solidFill>
                    <a:srgbClr val="D7351E"/>
                  </a:solidFill>
                </a:endParaRPr>
              </a:p>
            </p:txBody>
          </p:sp>
        </mc:Choice>
        <mc:Fallback xmlns="">
          <p:sp>
            <p:nvSpPr>
              <p:cNvPr id="69" name="TextBox 68">
                <a:extLst>
                  <a:ext uri="{FF2B5EF4-FFF2-40B4-BE49-F238E27FC236}">
                    <a16:creationId xmlns:a16="http://schemas.microsoft.com/office/drawing/2014/main" id="{6FE4D5EB-9C0C-D17F-8DC8-06B7516B8332}"/>
                  </a:ext>
                </a:extLst>
              </p:cNvPr>
              <p:cNvSpPr txBox="1">
                <a:spLocks noRot="1" noChangeAspect="1" noMove="1" noResize="1" noEditPoints="1" noAdjustHandles="1" noChangeArrowheads="1" noChangeShapeType="1" noTextEdit="1"/>
              </p:cNvSpPr>
              <p:nvPr/>
            </p:nvSpPr>
            <p:spPr>
              <a:xfrm>
                <a:off x="375239" y="1271841"/>
                <a:ext cx="5384211" cy="1518004"/>
              </a:xfrm>
              <a:prstGeom prst="rect">
                <a:avLst/>
              </a:prstGeom>
              <a:blipFill>
                <a:blip r:embed="rId3"/>
                <a:stretch>
                  <a:fillRect l="-2945"/>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Is HMAC a PRF?</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18</a:t>
            </a:fld>
            <a:endParaRPr lang="en-US" dirty="0"/>
          </a:p>
        </p:txBody>
      </p:sp>
      <p:sp>
        <p:nvSpPr>
          <p:cNvPr id="43" name="TextBox 42">
            <a:extLst>
              <a:ext uri="{FF2B5EF4-FFF2-40B4-BE49-F238E27FC236}">
                <a16:creationId xmlns:a16="http://schemas.microsoft.com/office/drawing/2014/main" id="{FB3E0C6A-D543-5B9D-7E88-C1935CA410BE}"/>
              </a:ext>
            </a:extLst>
          </p:cNvPr>
          <p:cNvSpPr txBox="1"/>
          <p:nvPr/>
        </p:nvSpPr>
        <p:spPr>
          <a:xfrm>
            <a:off x="7637929" y="1306534"/>
            <a:ext cx="460228" cy="276999"/>
          </a:xfrm>
          <a:prstGeom prst="rect">
            <a:avLst/>
          </a:prstGeom>
          <a:noFill/>
        </p:spPr>
        <p:txBody>
          <a:bodyPr wrap="square" lIns="0" tIns="0" rIns="0" bIns="0" rtlCol="0" anchor="ctr" anchorCtr="1">
            <a:spAutoFit/>
          </a:bodyPr>
          <a:lstStyle/>
          <a:p>
            <a:r>
              <a:rPr lang="en-US" dirty="0"/>
              <a:t>Y</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868043" y="158353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9D8AFA4-9C63-285A-2AA3-83A7A1D2CF1D}"/>
              </a:ext>
            </a:extLst>
          </p:cNvPr>
          <p:cNvSpPr txBox="1"/>
          <p:nvPr/>
        </p:nvSpPr>
        <p:spPr>
          <a:xfrm>
            <a:off x="4509114" y="3173389"/>
            <a:ext cx="252993" cy="276999"/>
          </a:xfrm>
          <a:prstGeom prst="rect">
            <a:avLst/>
          </a:prstGeom>
          <a:noFill/>
        </p:spPr>
        <p:txBody>
          <a:bodyPr wrap="square" lIns="0" tIns="0" rIns="0" bIns="0" rtlCol="0" anchor="ctr" anchorCtr="1">
            <a:spAutoFit/>
          </a:bodyPr>
          <a:lstStyle/>
          <a:p>
            <a:r>
              <a:rPr lang="en-US" dirty="0"/>
              <a:t>X</a:t>
            </a:r>
          </a:p>
        </p:txBody>
      </p:sp>
      <p:cxnSp>
        <p:nvCxnSpPr>
          <p:cNvPr id="33" name="Straight Arrow Connector 32">
            <a:extLst>
              <a:ext uri="{FF2B5EF4-FFF2-40B4-BE49-F238E27FC236}">
                <a16:creationId xmlns:a16="http://schemas.microsoft.com/office/drawing/2014/main" id="{E442DB39-0B36-5B80-347A-98388D6CCEDB}"/>
              </a:ext>
            </a:extLst>
          </p:cNvPr>
          <p:cNvCxnSpPr>
            <a:cxnSpLocks/>
          </p:cNvCxnSpPr>
          <p:nvPr/>
        </p:nvCxnSpPr>
        <p:spPr>
          <a:xfrm>
            <a:off x="10490021" y="4303025"/>
            <a:ext cx="430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5243994" y="4306416"/>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sp>
        <p:nvSpPr>
          <p:cNvPr id="72" name="TextBox 71">
            <a:extLst>
              <a:ext uri="{FF2B5EF4-FFF2-40B4-BE49-F238E27FC236}">
                <a16:creationId xmlns:a16="http://schemas.microsoft.com/office/drawing/2014/main" id="{8D6BB684-0EC5-291E-7727-7FEDB096925F}"/>
              </a:ext>
            </a:extLst>
          </p:cNvPr>
          <p:cNvSpPr txBox="1"/>
          <p:nvPr/>
        </p:nvSpPr>
        <p:spPr>
          <a:xfrm>
            <a:off x="10973979" y="4150534"/>
            <a:ext cx="264920" cy="339405"/>
          </a:xfrm>
          <a:prstGeom prst="rect">
            <a:avLst/>
          </a:prstGeom>
          <a:noFill/>
        </p:spPr>
        <p:txBody>
          <a:bodyPr wrap="square" lIns="0" tIns="0" rIns="0" bIns="0" rtlCol="0" anchor="ctr" anchorCtr="1">
            <a:noAutofit/>
          </a:bodyPr>
          <a:lstStyle/>
          <a:p>
            <a:r>
              <a:rPr lang="en-US" dirty="0"/>
              <a:t>Z</a:t>
            </a:r>
          </a:p>
        </p:txBody>
      </p:sp>
      <p:sp>
        <p:nvSpPr>
          <p:cNvPr id="7" name="TextBox 6">
            <a:extLst>
              <a:ext uri="{FF2B5EF4-FFF2-40B4-BE49-F238E27FC236}">
                <a16:creationId xmlns:a16="http://schemas.microsoft.com/office/drawing/2014/main" id="{1733C2A1-644E-198B-DF73-96CAE2F27C49}"/>
              </a:ext>
            </a:extLst>
          </p:cNvPr>
          <p:cNvSpPr txBox="1"/>
          <p:nvPr/>
        </p:nvSpPr>
        <p:spPr>
          <a:xfrm>
            <a:off x="360362" y="1909775"/>
            <a:ext cx="2777110" cy="329569"/>
          </a:xfrm>
          <a:prstGeom prst="rect">
            <a:avLst/>
          </a:prstGeom>
          <a:noFill/>
        </p:spPr>
        <p:txBody>
          <a:bodyPr wrap="square" lIns="0" tIns="0" rIns="0" bIns="0">
            <a:noAutofit/>
          </a:bodyPr>
          <a:lstStyle/>
          <a:p>
            <a:r>
              <a:rPr lang="en-US" sz="2000" dirty="0"/>
              <a:t>PRF:</a:t>
            </a:r>
          </a:p>
        </p:txBody>
      </p:sp>
      <p:cxnSp>
        <p:nvCxnSpPr>
          <p:cNvPr id="26" name="Straight Arrow Connector 25">
            <a:extLst>
              <a:ext uri="{FF2B5EF4-FFF2-40B4-BE49-F238E27FC236}">
                <a16:creationId xmlns:a16="http://schemas.microsoft.com/office/drawing/2014/main" id="{FFE64DAA-0B06-8D0C-527E-44B18BCA2448}"/>
              </a:ext>
            </a:extLst>
          </p:cNvPr>
          <p:cNvCxnSpPr>
            <a:cxnSpLocks/>
          </p:cNvCxnSpPr>
          <p:nvPr/>
        </p:nvCxnSpPr>
        <p:spPr>
          <a:xfrm>
            <a:off x="7868043" y="158353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Flowchart: Manual Input 27">
            <a:extLst>
              <a:ext uri="{FF2B5EF4-FFF2-40B4-BE49-F238E27FC236}">
                <a16:creationId xmlns:a16="http://schemas.microsoft.com/office/drawing/2014/main" id="{C2EACA21-36B2-D69C-98AD-C872D8C58F03}"/>
              </a:ext>
            </a:extLst>
          </p:cNvPr>
          <p:cNvSpPr/>
          <p:nvPr/>
        </p:nvSpPr>
        <p:spPr>
          <a:xfrm flipH="1">
            <a:off x="6304020" y="306439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330B53C-224F-6537-DD48-611F21052BAE}"/>
              </a:ext>
            </a:extLst>
          </p:cNvPr>
          <p:cNvSpPr txBox="1"/>
          <p:nvPr/>
        </p:nvSpPr>
        <p:spPr>
          <a:xfrm>
            <a:off x="6295902" y="3222450"/>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0" name="Flowchart: Manual Input 29">
            <a:extLst>
              <a:ext uri="{FF2B5EF4-FFF2-40B4-BE49-F238E27FC236}">
                <a16:creationId xmlns:a16="http://schemas.microsoft.com/office/drawing/2014/main" id="{7427E13C-533E-D7AC-83E3-7926B685B3EE}"/>
              </a:ext>
            </a:extLst>
          </p:cNvPr>
          <p:cNvSpPr/>
          <p:nvPr/>
        </p:nvSpPr>
        <p:spPr>
          <a:xfrm flipH="1">
            <a:off x="7063228" y="306439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4D1DF93-D784-A0A9-AC6B-D58BC527AEA4}"/>
              </a:ext>
            </a:extLst>
          </p:cNvPr>
          <p:cNvSpPr txBox="1"/>
          <p:nvPr/>
        </p:nvSpPr>
        <p:spPr>
          <a:xfrm>
            <a:off x="7060299" y="3222450"/>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2" name="Flowchart: Manual Input 31">
            <a:extLst>
              <a:ext uri="{FF2B5EF4-FFF2-40B4-BE49-F238E27FC236}">
                <a16:creationId xmlns:a16="http://schemas.microsoft.com/office/drawing/2014/main" id="{DD4F93DB-7C4C-712E-D0B1-4AA782D03240}"/>
              </a:ext>
            </a:extLst>
          </p:cNvPr>
          <p:cNvSpPr/>
          <p:nvPr/>
        </p:nvSpPr>
        <p:spPr>
          <a:xfrm flipH="1">
            <a:off x="7822436" y="306439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B5D1B8B-E17B-12AE-C994-E2D06777E129}"/>
              </a:ext>
            </a:extLst>
          </p:cNvPr>
          <p:cNvSpPr txBox="1"/>
          <p:nvPr/>
        </p:nvSpPr>
        <p:spPr>
          <a:xfrm>
            <a:off x="7817725" y="3222450"/>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5" name="Flowchart: Manual Input 34">
            <a:extLst>
              <a:ext uri="{FF2B5EF4-FFF2-40B4-BE49-F238E27FC236}">
                <a16:creationId xmlns:a16="http://schemas.microsoft.com/office/drawing/2014/main" id="{72536B9C-E775-FADA-D892-9EF60A04592A}"/>
              </a:ext>
            </a:extLst>
          </p:cNvPr>
          <p:cNvSpPr/>
          <p:nvPr/>
        </p:nvSpPr>
        <p:spPr>
          <a:xfrm flipH="1">
            <a:off x="9228795" y="306439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352CF03-9F9D-DAB7-F8DD-169DC0C693C7}"/>
              </a:ext>
            </a:extLst>
          </p:cNvPr>
          <p:cNvSpPr txBox="1"/>
          <p:nvPr/>
        </p:nvSpPr>
        <p:spPr>
          <a:xfrm>
            <a:off x="9228377" y="3222450"/>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37" name="TextBox 36">
            <a:extLst>
              <a:ext uri="{FF2B5EF4-FFF2-40B4-BE49-F238E27FC236}">
                <a16:creationId xmlns:a16="http://schemas.microsoft.com/office/drawing/2014/main" id="{E00A362F-5E14-F340-B4FD-07D8539163A9}"/>
              </a:ext>
            </a:extLst>
          </p:cNvPr>
          <p:cNvSpPr txBox="1"/>
          <p:nvPr/>
        </p:nvSpPr>
        <p:spPr>
          <a:xfrm>
            <a:off x="8552840" y="3135889"/>
            <a:ext cx="348172" cy="369332"/>
          </a:xfrm>
          <a:prstGeom prst="rect">
            <a:avLst/>
          </a:prstGeom>
          <a:noFill/>
        </p:spPr>
        <p:txBody>
          <a:bodyPr wrap="none" rtlCol="0">
            <a:spAutoFit/>
          </a:bodyPr>
          <a:lstStyle/>
          <a:p>
            <a:r>
              <a:rPr lang="en-US" dirty="0">
                <a:solidFill>
                  <a:schemeClr val="tx2"/>
                </a:solidFill>
              </a:rPr>
              <a:t>…</a:t>
            </a:r>
          </a:p>
        </p:txBody>
      </p:sp>
      <p:sp>
        <p:nvSpPr>
          <p:cNvPr id="38" name="Flowchart: Manual Input 37">
            <a:extLst>
              <a:ext uri="{FF2B5EF4-FFF2-40B4-BE49-F238E27FC236}">
                <a16:creationId xmlns:a16="http://schemas.microsoft.com/office/drawing/2014/main" id="{5B6A128C-FA8A-EAC0-69EF-430A66BE9AE9}"/>
              </a:ext>
            </a:extLst>
          </p:cNvPr>
          <p:cNvSpPr/>
          <p:nvPr/>
        </p:nvSpPr>
        <p:spPr>
          <a:xfrm flipH="1">
            <a:off x="8812000" y="400646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80B6EB1-BC68-548D-2C5B-F529A00E56F9}"/>
              </a:ext>
            </a:extLst>
          </p:cNvPr>
          <p:cNvSpPr txBox="1"/>
          <p:nvPr/>
        </p:nvSpPr>
        <p:spPr>
          <a:xfrm>
            <a:off x="8813217" y="4164526"/>
            <a:ext cx="32710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40" name="Flowchart: Manual Input 39">
            <a:extLst>
              <a:ext uri="{FF2B5EF4-FFF2-40B4-BE49-F238E27FC236}">
                <a16:creationId xmlns:a16="http://schemas.microsoft.com/office/drawing/2014/main" id="{F70D7CF9-E9BC-8E08-4281-40DCCB6051AB}"/>
              </a:ext>
            </a:extLst>
          </p:cNvPr>
          <p:cNvSpPr/>
          <p:nvPr/>
        </p:nvSpPr>
        <p:spPr>
          <a:xfrm flipH="1">
            <a:off x="9595149" y="400646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0339F1A-7A2A-654E-22DE-DE3345385C4D}"/>
              </a:ext>
            </a:extLst>
          </p:cNvPr>
          <p:cNvSpPr txBox="1"/>
          <p:nvPr/>
        </p:nvSpPr>
        <p:spPr>
          <a:xfrm>
            <a:off x="9593079" y="4163141"/>
            <a:ext cx="333681" cy="27976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42" name="Straight Arrow Connector 41">
            <a:extLst>
              <a:ext uri="{FF2B5EF4-FFF2-40B4-BE49-F238E27FC236}">
                <a16:creationId xmlns:a16="http://schemas.microsoft.com/office/drawing/2014/main" id="{F6A9286D-C50F-91C9-7FBE-B3435D9AFE10}"/>
              </a:ext>
            </a:extLst>
          </p:cNvPr>
          <p:cNvCxnSpPr>
            <a:stCxn id="29" idx="3"/>
            <a:endCxn id="31" idx="1"/>
          </p:cNvCxnSpPr>
          <p:nvPr/>
        </p:nvCxnSpPr>
        <p:spPr>
          <a:xfrm>
            <a:off x="6641678" y="3360950"/>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5BBCF52-893C-104C-21CD-65FD6AF230C4}"/>
              </a:ext>
            </a:extLst>
          </p:cNvPr>
          <p:cNvCxnSpPr>
            <a:cxnSpLocks/>
            <a:stCxn id="31" idx="3"/>
            <a:endCxn id="34" idx="1"/>
          </p:cNvCxnSpPr>
          <p:nvPr/>
        </p:nvCxnSpPr>
        <p:spPr>
          <a:xfrm>
            <a:off x="7402651" y="3360950"/>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DAD6A13-1835-610D-B07F-C99AE46FF785}"/>
              </a:ext>
            </a:extLst>
          </p:cNvPr>
          <p:cNvCxnSpPr>
            <a:cxnSpLocks/>
            <a:stCxn id="34" idx="3"/>
          </p:cNvCxnSpPr>
          <p:nvPr/>
        </p:nvCxnSpPr>
        <p:spPr>
          <a:xfrm>
            <a:off x="8156687" y="3360950"/>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0133D42-170F-1C5D-5FEF-FA5CB0628CDA}"/>
              </a:ext>
            </a:extLst>
          </p:cNvPr>
          <p:cNvCxnSpPr>
            <a:cxnSpLocks/>
            <a:endCxn id="36" idx="1"/>
          </p:cNvCxnSpPr>
          <p:nvPr/>
        </p:nvCxnSpPr>
        <p:spPr>
          <a:xfrm>
            <a:off x="8889370" y="3360949"/>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35F4960-993D-AD46-4B9A-E390F128C37E}"/>
              </a:ext>
            </a:extLst>
          </p:cNvPr>
          <p:cNvCxnSpPr>
            <a:cxnSpLocks/>
            <a:stCxn id="39" idx="3"/>
            <a:endCxn id="41" idx="1"/>
          </p:cNvCxnSpPr>
          <p:nvPr/>
        </p:nvCxnSpPr>
        <p:spPr>
          <a:xfrm>
            <a:off x="9140323" y="4303026"/>
            <a:ext cx="45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4DD29E9B-94C2-2AA7-4680-7DC688AF6DE7}"/>
              </a:ext>
            </a:extLst>
          </p:cNvPr>
          <p:cNvCxnSpPr>
            <a:stCxn id="36" idx="3"/>
            <a:endCxn id="40" idx="0"/>
          </p:cNvCxnSpPr>
          <p:nvPr/>
        </p:nvCxnSpPr>
        <p:spPr>
          <a:xfrm>
            <a:off x="9558754" y="3360950"/>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98B437B-5CDE-FABB-7D95-5E429AC5F6CB}"/>
              </a:ext>
            </a:extLst>
          </p:cNvPr>
          <p:cNvCxnSpPr>
            <a:cxnSpLocks/>
            <a:endCxn id="38" idx="0"/>
          </p:cNvCxnSpPr>
          <p:nvPr/>
        </p:nvCxnSpPr>
        <p:spPr>
          <a:xfrm>
            <a:off x="8976770" y="3925054"/>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5DB3320-F5BE-88AE-3D10-3618ADFEBD81}"/>
              </a:ext>
            </a:extLst>
          </p:cNvPr>
          <p:cNvCxnSpPr>
            <a:cxnSpLocks/>
          </p:cNvCxnSpPr>
          <p:nvPr/>
        </p:nvCxnSpPr>
        <p:spPr>
          <a:xfrm>
            <a:off x="9924689" y="4303025"/>
            <a:ext cx="9959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DFE58F7E-2381-2118-0DA2-084E63273E7F}"/>
              </a:ext>
            </a:extLst>
          </p:cNvPr>
          <p:cNvCxnSpPr>
            <a:cxnSpLocks/>
            <a:endCxn id="39" idx="1"/>
          </p:cNvCxnSpPr>
          <p:nvPr/>
        </p:nvCxnSpPr>
        <p:spPr>
          <a:xfrm>
            <a:off x="8480340" y="4303025"/>
            <a:ext cx="33287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67D326E8-2FD2-7CD4-8258-6E3B8B1552B3}"/>
              </a:ext>
            </a:extLst>
          </p:cNvPr>
          <p:cNvCxnSpPr>
            <a:cxnSpLocks/>
            <a:endCxn id="29" idx="1"/>
          </p:cNvCxnSpPr>
          <p:nvPr/>
        </p:nvCxnSpPr>
        <p:spPr>
          <a:xfrm flipV="1">
            <a:off x="6037371" y="3360950"/>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366D69B-4C76-B1A2-3D8C-AF29CF1F8289}"/>
              </a:ext>
            </a:extLst>
          </p:cNvPr>
          <p:cNvCxnSpPr>
            <a:cxnSpLocks/>
          </p:cNvCxnSpPr>
          <p:nvPr/>
        </p:nvCxnSpPr>
        <p:spPr>
          <a:xfrm>
            <a:off x="6468790" y="287110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E18AED3-1DD9-F2E4-1D10-2DDD09632750}"/>
              </a:ext>
            </a:extLst>
          </p:cNvPr>
          <p:cNvCxnSpPr>
            <a:cxnSpLocks/>
          </p:cNvCxnSpPr>
          <p:nvPr/>
        </p:nvCxnSpPr>
        <p:spPr>
          <a:xfrm>
            <a:off x="7227998" y="287110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292C61F-0167-2336-0F1F-D9B3CC52C371}"/>
              </a:ext>
            </a:extLst>
          </p:cNvPr>
          <p:cNvCxnSpPr>
            <a:cxnSpLocks/>
          </p:cNvCxnSpPr>
          <p:nvPr/>
        </p:nvCxnSpPr>
        <p:spPr>
          <a:xfrm>
            <a:off x="7993384" y="287110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A9EBD43-F193-4C97-E8DD-5F609F76530E}"/>
              </a:ext>
            </a:extLst>
          </p:cNvPr>
          <p:cNvCxnSpPr>
            <a:cxnSpLocks/>
          </p:cNvCxnSpPr>
          <p:nvPr/>
        </p:nvCxnSpPr>
        <p:spPr>
          <a:xfrm>
            <a:off x="9393565" y="287110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BEE8DF6-2BAC-A96E-53EA-3D6650191948}"/>
              </a:ext>
            </a:extLst>
          </p:cNvPr>
          <p:cNvSpPr txBox="1"/>
          <p:nvPr/>
        </p:nvSpPr>
        <p:spPr>
          <a:xfrm>
            <a:off x="5727360" y="3222976"/>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61" name="TextBox 60">
            <a:extLst>
              <a:ext uri="{FF2B5EF4-FFF2-40B4-BE49-F238E27FC236}">
                <a16:creationId xmlns:a16="http://schemas.microsoft.com/office/drawing/2014/main" id="{DB495608-D4D4-AE51-C6A0-7740C2DBD216}"/>
              </a:ext>
            </a:extLst>
          </p:cNvPr>
          <p:cNvSpPr txBox="1"/>
          <p:nvPr/>
        </p:nvSpPr>
        <p:spPr>
          <a:xfrm>
            <a:off x="8100897" y="4164526"/>
            <a:ext cx="460228"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62" name="TextBox 61">
            <a:extLst>
              <a:ext uri="{FF2B5EF4-FFF2-40B4-BE49-F238E27FC236}">
                <a16:creationId xmlns:a16="http://schemas.microsoft.com/office/drawing/2014/main" id="{181F485D-A292-E475-6F84-08DDD4E1067F}"/>
              </a:ext>
            </a:extLst>
          </p:cNvPr>
          <p:cNvSpPr txBox="1"/>
          <p:nvPr/>
        </p:nvSpPr>
        <p:spPr>
          <a:xfrm>
            <a:off x="6997884" y="263276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63" name="TextBox 62">
            <a:extLst>
              <a:ext uri="{FF2B5EF4-FFF2-40B4-BE49-F238E27FC236}">
                <a16:creationId xmlns:a16="http://schemas.microsoft.com/office/drawing/2014/main" id="{9670AB8D-3B94-5561-BEAC-C0FF0B24226E}"/>
              </a:ext>
            </a:extLst>
          </p:cNvPr>
          <p:cNvSpPr txBox="1"/>
          <p:nvPr/>
        </p:nvSpPr>
        <p:spPr>
          <a:xfrm>
            <a:off x="7764488" y="263276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64" name="TextBox 63">
            <a:extLst>
              <a:ext uri="{FF2B5EF4-FFF2-40B4-BE49-F238E27FC236}">
                <a16:creationId xmlns:a16="http://schemas.microsoft.com/office/drawing/2014/main" id="{7C3DE2DF-3318-77A2-0691-1050A5E01A4D}"/>
              </a:ext>
            </a:extLst>
          </p:cNvPr>
          <p:cNvSpPr txBox="1"/>
          <p:nvPr/>
        </p:nvSpPr>
        <p:spPr>
          <a:xfrm>
            <a:off x="9164992" y="263276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67" name="TextBox 66">
            <a:extLst>
              <a:ext uri="{FF2B5EF4-FFF2-40B4-BE49-F238E27FC236}">
                <a16:creationId xmlns:a16="http://schemas.microsoft.com/office/drawing/2014/main" id="{8D1FF200-2CDF-682A-70A8-819BCD50DD2C}"/>
              </a:ext>
            </a:extLst>
          </p:cNvPr>
          <p:cNvSpPr txBox="1"/>
          <p:nvPr/>
        </p:nvSpPr>
        <p:spPr>
          <a:xfrm>
            <a:off x="8557539" y="2541116"/>
            <a:ext cx="348172" cy="369332"/>
          </a:xfrm>
          <a:prstGeom prst="rect">
            <a:avLst/>
          </a:prstGeom>
          <a:noFill/>
        </p:spPr>
        <p:txBody>
          <a:bodyPr wrap="none" rtlCol="0">
            <a:spAutoFit/>
          </a:bodyPr>
          <a:lstStyle/>
          <a:p>
            <a:r>
              <a:rPr lang="en-US" dirty="0">
                <a:solidFill>
                  <a:sysClr val="windowText" lastClr="000000"/>
                </a:solidFill>
              </a:rPr>
              <a:t>…</a:t>
            </a:r>
          </a:p>
        </p:txBody>
      </p:sp>
      <p:sp>
        <p:nvSpPr>
          <p:cNvPr id="68" name="Left Brace 67">
            <a:extLst>
              <a:ext uri="{FF2B5EF4-FFF2-40B4-BE49-F238E27FC236}">
                <a16:creationId xmlns:a16="http://schemas.microsoft.com/office/drawing/2014/main" id="{297FA37D-94F1-10D8-2224-094B28D4EB56}"/>
              </a:ext>
            </a:extLst>
          </p:cNvPr>
          <p:cNvSpPr/>
          <p:nvPr/>
        </p:nvSpPr>
        <p:spPr>
          <a:xfrm rot="5400000">
            <a:off x="8202558" y="1166707"/>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2C4B5A69-9153-7D59-F2CD-DB3E77F96B20}"/>
                  </a:ext>
                </a:extLst>
              </p:cNvPr>
              <p:cNvSpPr txBox="1"/>
              <p:nvPr/>
            </p:nvSpPr>
            <p:spPr>
              <a:xfrm>
                <a:off x="8224716" y="3656267"/>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70" name="TextBox 69">
                <a:extLst>
                  <a:ext uri="{FF2B5EF4-FFF2-40B4-BE49-F238E27FC236}">
                    <a16:creationId xmlns:a16="http://schemas.microsoft.com/office/drawing/2014/main" id="{2C4B5A69-9153-7D59-F2CD-DB3E77F96B20}"/>
                  </a:ext>
                </a:extLst>
              </p:cNvPr>
              <p:cNvSpPr txBox="1">
                <a:spLocks noRot="1" noChangeAspect="1" noMove="1" noResize="1" noEditPoints="1" noAdjustHandles="1" noChangeArrowheads="1" noChangeShapeType="1" noTextEdit="1"/>
              </p:cNvSpPr>
              <p:nvPr/>
            </p:nvSpPr>
            <p:spPr>
              <a:xfrm>
                <a:off x="8224716" y="3656267"/>
                <a:ext cx="1478315" cy="246221"/>
              </a:xfrm>
              <a:prstGeom prst="rect">
                <a:avLst/>
              </a:prstGeom>
              <a:blipFill>
                <a:blip r:embed="rId4"/>
                <a:stretch>
                  <a:fillRect l="-2469" t="-25000" r="-2058" b="-5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C96770A-6445-1452-4960-B45D7F26C4FE}"/>
                  </a:ext>
                </a:extLst>
              </p:cNvPr>
              <p:cNvSpPr txBox="1"/>
              <p:nvPr/>
            </p:nvSpPr>
            <p:spPr>
              <a:xfrm>
                <a:off x="7079701" y="2067291"/>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71" name="TextBox 70">
                <a:extLst>
                  <a:ext uri="{FF2B5EF4-FFF2-40B4-BE49-F238E27FC236}">
                    <a16:creationId xmlns:a16="http://schemas.microsoft.com/office/drawing/2014/main" id="{AC96770A-6445-1452-4960-B45D7F26C4FE}"/>
                  </a:ext>
                </a:extLst>
              </p:cNvPr>
              <p:cNvSpPr txBox="1">
                <a:spLocks noRot="1" noChangeAspect="1" noMove="1" noResize="1" noEditPoints="1" noAdjustHandles="1" noChangeArrowheads="1" noChangeShapeType="1" noTextEdit="1"/>
              </p:cNvSpPr>
              <p:nvPr/>
            </p:nvSpPr>
            <p:spPr>
              <a:xfrm>
                <a:off x="7079701" y="2067291"/>
                <a:ext cx="1576683" cy="246221"/>
              </a:xfrm>
              <a:prstGeom prst="rect">
                <a:avLst/>
              </a:prstGeom>
              <a:blipFill>
                <a:blip r:embed="rId5"/>
                <a:stretch>
                  <a:fillRect t="-21951" b="-512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3992E9EB-1622-835D-5AC9-9A367CC6439F}"/>
                  </a:ext>
                </a:extLst>
              </p:cNvPr>
              <p:cNvSpPr txBox="1"/>
              <p:nvPr/>
            </p:nvSpPr>
            <p:spPr>
              <a:xfrm>
                <a:off x="5638408" y="2626607"/>
                <a:ext cx="1316877"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73" name="TextBox 72">
                <a:extLst>
                  <a:ext uri="{FF2B5EF4-FFF2-40B4-BE49-F238E27FC236}">
                    <a16:creationId xmlns:a16="http://schemas.microsoft.com/office/drawing/2014/main" id="{3992E9EB-1622-835D-5AC9-9A367CC6439F}"/>
                  </a:ext>
                </a:extLst>
              </p:cNvPr>
              <p:cNvSpPr txBox="1">
                <a:spLocks noRot="1" noChangeAspect="1" noMove="1" noResize="1" noEditPoints="1" noAdjustHandles="1" noChangeArrowheads="1" noChangeShapeType="1" noTextEdit="1"/>
              </p:cNvSpPr>
              <p:nvPr/>
            </p:nvSpPr>
            <p:spPr>
              <a:xfrm>
                <a:off x="5638408" y="2626607"/>
                <a:ext cx="1316877" cy="246221"/>
              </a:xfrm>
              <a:prstGeom prst="rect">
                <a:avLst/>
              </a:prstGeom>
              <a:blipFill>
                <a:blip r:embed="rId6"/>
                <a:stretch>
                  <a:fillRect l="-6019" t="-22500" r="-6481" b="-55000"/>
                </a:stretch>
              </a:blipFill>
            </p:spPr>
            <p:txBody>
              <a:bodyPr/>
              <a:lstStyle/>
              <a:p>
                <a:r>
                  <a:rPr lang="en-US">
                    <a:noFill/>
                  </a:rPr>
                  <a:t> </a:t>
                </a:r>
              </a:p>
            </p:txBody>
          </p:sp>
        </mc:Fallback>
      </mc:AlternateContent>
      <p:cxnSp>
        <p:nvCxnSpPr>
          <p:cNvPr id="83" name="Connector: Curved 82">
            <a:extLst>
              <a:ext uri="{FF2B5EF4-FFF2-40B4-BE49-F238E27FC236}">
                <a16:creationId xmlns:a16="http://schemas.microsoft.com/office/drawing/2014/main" id="{16E391A0-AA74-F260-1CD6-E084F4F431F2}"/>
              </a:ext>
            </a:extLst>
          </p:cNvPr>
          <p:cNvCxnSpPr>
            <a:cxnSpLocks/>
          </p:cNvCxnSpPr>
          <p:nvPr/>
        </p:nvCxnSpPr>
        <p:spPr>
          <a:xfrm flipV="1">
            <a:off x="4919981" y="2778920"/>
            <a:ext cx="695426" cy="504828"/>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84" name="Connector: Curved 83">
            <a:extLst>
              <a:ext uri="{FF2B5EF4-FFF2-40B4-BE49-F238E27FC236}">
                <a16:creationId xmlns:a16="http://schemas.microsoft.com/office/drawing/2014/main" id="{2961BC83-6A03-192F-3885-B1BECD8EE744}"/>
              </a:ext>
            </a:extLst>
          </p:cNvPr>
          <p:cNvCxnSpPr>
            <a:cxnSpLocks/>
          </p:cNvCxnSpPr>
          <p:nvPr/>
        </p:nvCxnSpPr>
        <p:spPr>
          <a:xfrm>
            <a:off x="4919981" y="3283748"/>
            <a:ext cx="3304735" cy="484387"/>
          </a:xfrm>
          <a:prstGeom prst="curvedConnector3">
            <a:avLst>
              <a:gd name="adj1" fmla="val 20318"/>
            </a:avLst>
          </a:prstGeom>
          <a:ln w="12700">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5F49D29-EA7A-5BBB-338F-7A8767502A1B}"/>
              </a:ext>
            </a:extLst>
          </p:cNvPr>
          <p:cNvSpPr txBox="1"/>
          <p:nvPr/>
        </p:nvSpPr>
        <p:spPr>
          <a:xfrm>
            <a:off x="360780" y="2459755"/>
            <a:ext cx="2777110" cy="383514"/>
          </a:xfrm>
          <a:prstGeom prst="rect">
            <a:avLst/>
          </a:prstGeom>
          <a:noFill/>
        </p:spPr>
        <p:txBody>
          <a:bodyPr wrap="square" lIns="0" tIns="0" rIns="0" bIns="0">
            <a:noAutofit/>
          </a:bodyPr>
          <a:lstStyle/>
          <a:p>
            <a:r>
              <a:rPr lang="en-US" sz="2000" dirty="0"/>
              <a:t>Swap-PRF:</a:t>
            </a: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E6DCC6F-23FB-2426-F273-2ED84D625D16}"/>
                  </a:ext>
                </a:extLst>
              </p:cNvPr>
              <p:cNvSpPr txBox="1"/>
              <p:nvPr/>
            </p:nvSpPr>
            <p:spPr>
              <a:xfrm>
                <a:off x="478373" y="4512125"/>
                <a:ext cx="4103564" cy="1327204"/>
              </a:xfrm>
              <a:prstGeom prst="rect">
                <a:avLst/>
              </a:prstGeom>
              <a:noFill/>
            </p:spPr>
            <p:txBody>
              <a:bodyPr wrap="none" lIns="0" tIns="72000" rIns="0" bIns="0" rtlCol="0" anchor="t" anchorCtr="0">
                <a:noAutofit/>
              </a:bodyPr>
              <a:lstStyle/>
              <a:p>
                <a:pPr>
                  <a:spcAft>
                    <a:spcPts val="800"/>
                  </a:spcAft>
                </a:pPr>
                <a:r>
                  <a:rPr lang="en-US" sz="1600" dirty="0">
                    <a:sym typeface="Symbol" panose="05050102010706020507" pitchFamily="18" charset="2"/>
                  </a:rPr>
                  <a:t>“Pad-or-Hash”, </a:t>
                </a:r>
                <a:r>
                  <a:rPr lang="en-US" sz="1600" dirty="0" err="1">
                    <a:sym typeface="Symbol" panose="05050102010706020507" pitchFamily="18" charset="2"/>
                  </a:rPr>
                  <a:t>PoH</a:t>
                </a:r>
                <a:r>
                  <a:rPr lang="en-US" sz="1600" dirty="0">
                    <a:sym typeface="Symbol" panose="05050102010706020507" pitchFamily="18" charset="2"/>
                  </a:rPr>
                  <a:t>: </a:t>
                </a:r>
                <a14:m>
                  <m:oMath xmlns:m="http://schemas.openxmlformats.org/officeDocument/2006/math">
                    <m:sSup>
                      <m:sSupPr>
                        <m:ctrlPr>
                          <a:rPr lang="en-US" sz="160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endParaRPr lang="en-US" sz="1600" dirty="0">
                  <a:sym typeface="Symbol" panose="05050102010706020507" pitchFamily="18" charset="2"/>
                </a:endParaRPr>
              </a:p>
              <a:p>
                <a:pPr>
                  <a:spcAft>
                    <a:spcPts val="600"/>
                  </a:spcAft>
                </a:pPr>
                <a:r>
                  <a:rPr lang="en-US" sz="1600" dirty="0" err="1">
                    <a:sym typeface="Symbol" panose="05050102010706020507" pitchFamily="18" charset="2"/>
                  </a:rPr>
                  <a:t>PoH</a:t>
                </a:r>
                <a:r>
                  <a:rPr lang="en-US" sz="1600" dirty="0">
                    <a:sym typeface="Symbol" panose="05050102010706020507" pitchFamily="18" charset="2"/>
                  </a:rPr>
                  <a:t>(X) = </a:t>
                </a:r>
                <a14:m>
                  <m:oMath xmlns:m="http://schemas.openxmlformats.org/officeDocument/2006/math">
                    <m:d>
                      <m:dPr>
                        <m:begChr m:val="{"/>
                        <m:endChr m:val=""/>
                        <m:ctrlPr>
                          <a:rPr lang="en-US" sz="1600" i="1" smtClean="0">
                            <a:latin typeface="Cambria Math" panose="02040503050406030204" pitchFamily="18" charset="0"/>
                            <a:sym typeface="Symbol" panose="05050102010706020507" pitchFamily="18" charset="2"/>
                          </a:rPr>
                        </m:ctrlPr>
                      </m:dPr>
                      <m:e>
                        <m:eqArr>
                          <m:eqArrPr>
                            <m:ctrlPr>
                              <a:rPr lang="en-US" sz="1600" i="1" smtClean="0">
                                <a:latin typeface="Cambria Math" panose="02040503050406030204" pitchFamily="18" charset="0"/>
                                <a:sym typeface="Symbol" panose="05050102010706020507" pitchFamily="18" charset="2"/>
                              </a:rPr>
                            </m:ctrlPr>
                          </m:eqArrPr>
                          <m:e>
                            <m:r>
                              <m:rPr>
                                <m:nor/>
                              </m:rPr>
                              <a:rPr lang="en-US" sz="1600" b="0" i="0" smtClean="0">
                                <a:sym typeface="Symbol" panose="05050102010706020507" pitchFamily="18" charset="2"/>
                              </a:rPr>
                              <m:t>X</m:t>
                            </m:r>
                            <m:r>
                              <m:rPr>
                                <m:nor/>
                              </m:rPr>
                              <a:rPr lang="en-US" sz="1600" b="0" i="0" smtClean="0">
                                <a:sym typeface="Symbol" panose="05050102010706020507" pitchFamily="18" charset="2"/>
                              </a:rPr>
                              <m:t> </m:t>
                            </m:r>
                            <m:sSup>
                              <m:sSupPr>
                                <m:ctrlPr>
                                  <a:rPr lang="en-US" sz="1600" b="0" i="1" smtClean="0">
                                    <a:latin typeface="Cambria Math" panose="02040503050406030204" pitchFamily="18" charset="0"/>
                                    <a:ea typeface="Cambria Math" panose="02040503050406030204" pitchFamily="18" charset="0"/>
                                    <a:sym typeface="Symbol" panose="05050102010706020507" pitchFamily="18" charset="2"/>
                                  </a:rPr>
                                </m:ctrlPr>
                              </m:sSupPr>
                              <m:e>
                                <m:r>
                                  <m:rPr>
                                    <m:nor/>
                                  </m:rPr>
                                  <a:rPr lang="en-US" sz="1600" b="0" i="0" smtClean="0">
                                    <a:ea typeface="Cambria Math" panose="02040503050406030204" pitchFamily="18" charset="0"/>
                                    <a:sym typeface="Symbol" panose="05050102010706020507" pitchFamily="18" charset="2"/>
                                  </a:rPr>
                                  <m:t> </m:t>
                                </m:r>
                                <m:r>
                                  <a:rPr lang="en-US" sz="1600" b="0" i="1" smtClean="0">
                                    <a:latin typeface="Cambria Math" panose="02040503050406030204" pitchFamily="18" charset="0"/>
                                    <a:ea typeface="Cambria Math" panose="02040503050406030204" pitchFamily="18" charset="0"/>
                                    <a:sym typeface="Symbol" panose="05050102010706020507" pitchFamily="18" charset="2"/>
                                  </a:rPr>
                                  <m:t>0</m:t>
                                </m:r>
                              </m:e>
                              <m:sup>
                                <m:r>
                                  <a:rPr lang="en-US" sz="1600" b="0" i="1" smtClean="0">
                                    <a:latin typeface="Cambria Math" panose="02040503050406030204" pitchFamily="18" charset="0"/>
                                    <a:ea typeface="Cambria Math" panose="02040503050406030204" pitchFamily="18" charset="0"/>
                                    <a:sym typeface="Symbol" panose="05050102010706020507" pitchFamily="18" charset="2"/>
                                  </a:rPr>
                                  <m:t>𝑏</m:t>
                                </m:r>
                                <m:r>
                                  <a:rPr lang="en-US" sz="1600" b="0" i="1"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m:t>
                                </m:r>
                                <m:r>
                                  <m:rPr>
                                    <m:nor/>
                                  </m:rPr>
                                  <a:rPr lang="en-US" sz="1600" b="0" i="0" smtClean="0">
                                    <a:ea typeface="Cambria Math" panose="02040503050406030204" pitchFamily="18" charset="0"/>
                                    <a:sym typeface="Symbol" panose="05050102010706020507" pitchFamily="18" charset="2"/>
                                  </a:rPr>
                                  <m:t>X</m:t>
                                </m:r>
                                <m:r>
                                  <m:rPr>
                                    <m:nor/>
                                  </m:rPr>
                                  <a:rPr lang="en-US" sz="1600" b="0" i="0" smtClean="0">
                                    <a:ea typeface="Cambria Math" panose="02040503050406030204" pitchFamily="18" charset="0"/>
                                    <a:sym typeface="Symbol" panose="05050102010706020507" pitchFamily="18" charset="2"/>
                                  </a:rPr>
                                  <m:t>|</m:t>
                                </m:r>
                              </m:sup>
                            </m:sSup>
                            <m: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if</m:t>
                            </m:r>
                            <m:r>
                              <m:rPr>
                                <m:nor/>
                              </m:rPr>
                              <a:rPr lang="en-US" sz="1600" b="0" i="0" smtClean="0">
                                <a:ea typeface="Cambria Math" panose="02040503050406030204" pitchFamily="18" charset="0"/>
                                <a:sym typeface="Symbol" panose="05050102010706020507" pitchFamily="18" charset="2"/>
                              </a:rPr>
                              <m:t> </m:t>
                            </m:r>
                            <m:d>
                              <m:dPr>
                                <m:begChr m:val="|"/>
                                <m:endChr m:val="|"/>
                                <m:ctrlPr>
                                  <a:rPr lang="en-US" sz="1600" b="0" i="1" smtClean="0">
                                    <a:latin typeface="Cambria Math" panose="02040503050406030204" pitchFamily="18" charset="0"/>
                                    <a:ea typeface="Cambria Math" panose="02040503050406030204" pitchFamily="18" charset="0"/>
                                    <a:sym typeface="Symbol" panose="05050102010706020507" pitchFamily="18" charset="2"/>
                                  </a:rPr>
                                </m:ctrlPr>
                              </m:dPr>
                              <m:e>
                                <m:r>
                                  <m:rPr>
                                    <m:nor/>
                                  </m:rPr>
                                  <a:rPr lang="en-US" sz="1600" b="0" i="0" smtClean="0">
                                    <a:ea typeface="Cambria Math" panose="02040503050406030204" pitchFamily="18" charset="0"/>
                                    <a:sym typeface="Symbol" panose="05050102010706020507" pitchFamily="18" charset="2"/>
                                  </a:rPr>
                                  <m:t>X</m:t>
                                </m:r>
                              </m:e>
                            </m:d>
                            <m:r>
                              <a:rPr lang="en-US" sz="1600">
                                <a:latin typeface="Cambria Math" panose="02040503050406030204" pitchFamily="18" charset="0"/>
                                <a:ea typeface="Cambria Math" panose="02040503050406030204" pitchFamily="18" charset="0"/>
                                <a:sym typeface="Symbol" panose="05050102010706020507" pitchFamily="18" charset="2"/>
                              </a:rPr>
                              <m:t>≤</m:t>
                            </m:r>
                            <m:r>
                              <a:rPr lang="en-US" sz="1600" b="0" i="1" smtClean="0">
                                <a:latin typeface="Cambria Math" panose="02040503050406030204" pitchFamily="18" charset="0"/>
                                <a:ea typeface="Cambria Math" panose="02040503050406030204" pitchFamily="18" charset="0"/>
                                <a:sym typeface="Symbol" panose="05050102010706020507" pitchFamily="18" charset="2"/>
                              </a:rPr>
                              <m:t>𝑏</m:t>
                            </m:r>
                          </m:e>
                          <m:e>
                            <m:r>
                              <a:rPr lang="en-US" sz="1600" b="0" i="0" smtClean="0">
                                <a:latin typeface="Cambria Math" panose="02040503050406030204" pitchFamily="18" charset="0"/>
                                <a:sym typeface="Symbol" panose="05050102010706020507" pitchFamily="18" charset="2"/>
                              </a:rPr>
                              <m:t> </m:t>
                            </m:r>
                            <m:r>
                              <m:rPr>
                                <m:nor/>
                              </m:rPr>
                              <a:rPr lang="en-US" sz="1600" b="0" i="0" smtClean="0">
                                <a:sym typeface="Symbol" panose="05050102010706020507" pitchFamily="18" charset="2"/>
                              </a:rPr>
                              <m:t>H</m:t>
                            </m:r>
                            <m:r>
                              <m:rPr>
                                <m:nor/>
                              </m:rPr>
                              <a:rPr lang="en-US" sz="1600" b="0" i="0" smtClean="0">
                                <a:sym typeface="Symbol" panose="05050102010706020507" pitchFamily="18" charset="2"/>
                              </a:rPr>
                              <m:t>(</m:t>
                            </m:r>
                            <m:r>
                              <m:rPr>
                                <m:nor/>
                              </m:rPr>
                              <a:rPr lang="en-US" sz="1600" b="0" i="0" smtClean="0">
                                <a:sym typeface="Symbol" panose="05050102010706020507" pitchFamily="18" charset="2"/>
                              </a:rPr>
                              <m:t>X</m:t>
                            </m:r>
                            <m:r>
                              <m:rPr>
                                <m:nor/>
                              </m:rPr>
                              <a:rPr lang="en-US" sz="1600" b="0" i="0" smtClean="0">
                                <a:sym typeface="Symbol" panose="05050102010706020507" pitchFamily="18" charset="2"/>
                              </a:rPr>
                              <m:t>) </m:t>
                            </m:r>
                            <m:sSup>
                              <m:sSupPr>
                                <m:ctrlPr>
                                  <a:rPr lang="en-US" sz="1600" i="1">
                                    <a:latin typeface="Cambria Math" panose="02040503050406030204" pitchFamily="18" charset="0"/>
                                    <a:ea typeface="Cambria Math" panose="02040503050406030204" pitchFamily="18" charset="0"/>
                                    <a:sym typeface="Symbol" panose="05050102010706020507" pitchFamily="18" charset="2"/>
                                  </a:rPr>
                                </m:ctrlPr>
                              </m:sSupPr>
                              <m:e>
                                <m:r>
                                  <a:rPr lang="en-US" sz="1600" b="0" i="1" smtClean="0">
                                    <a:latin typeface="Cambria Math" panose="02040503050406030204" pitchFamily="18" charset="0"/>
                                    <a:ea typeface="Cambria Math" panose="02040503050406030204" pitchFamily="18" charset="0"/>
                                    <a:sym typeface="Symbol" panose="05050102010706020507" pitchFamily="18" charset="2"/>
                                  </a:rPr>
                                  <m:t> </m:t>
                                </m:r>
                                <m:r>
                                  <a:rPr lang="en-US" sz="1600" i="1">
                                    <a:latin typeface="Cambria Math" panose="02040503050406030204" pitchFamily="18" charset="0"/>
                                    <a:ea typeface="Cambria Math" panose="02040503050406030204" pitchFamily="18" charset="0"/>
                                    <a:sym typeface="Symbol" panose="05050102010706020507" pitchFamily="18" charset="2"/>
                                  </a:rPr>
                                  <m:t>0</m:t>
                                </m:r>
                              </m:e>
                              <m:sup>
                                <m:r>
                                  <a:rPr lang="en-US" sz="1600" i="1">
                                    <a:latin typeface="Cambria Math" panose="02040503050406030204" pitchFamily="18" charset="0"/>
                                    <a:ea typeface="Cambria Math" panose="02040503050406030204" pitchFamily="18" charset="0"/>
                                    <a:sym typeface="Symbol" panose="05050102010706020507" pitchFamily="18" charset="2"/>
                                  </a:rPr>
                                  <m:t>𝑏</m:t>
                                </m:r>
                                <m:r>
                                  <a:rPr lang="en-US" sz="1600" i="1">
                                    <a:latin typeface="Cambria Math" panose="02040503050406030204" pitchFamily="18" charset="0"/>
                                    <a:ea typeface="Cambria Math" panose="02040503050406030204" pitchFamily="18" charset="0"/>
                                    <a:sym typeface="Symbol" panose="05050102010706020507" pitchFamily="18" charset="2"/>
                                  </a:rPr>
                                  <m:t>−</m:t>
                                </m:r>
                                <m:r>
                                  <a:rPr lang="en-US" sz="1600" b="0" i="1" smtClean="0">
                                    <a:latin typeface="Cambria Math" panose="02040503050406030204" pitchFamily="18" charset="0"/>
                                    <a:ea typeface="Cambria Math" panose="02040503050406030204" pitchFamily="18" charset="0"/>
                                    <a:sym typeface="Symbol" panose="05050102010706020507" pitchFamily="18" charset="2"/>
                                  </a:rPr>
                                  <m:t>𝑐</m:t>
                                </m:r>
                              </m:sup>
                            </m:sSup>
                            <m: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otherwise</m:t>
                            </m:r>
                            <m:r>
                              <m:rPr>
                                <m:nor/>
                              </m:rPr>
                              <a:rPr lang="en-US" sz="1600" b="0" i="0" smtClean="0">
                                <a:ea typeface="Cambria Math" panose="02040503050406030204" pitchFamily="18" charset="0"/>
                                <a:sym typeface="Symbol" panose="05050102010706020507" pitchFamily="18" charset="2"/>
                              </a:rPr>
                              <m:t>.</m:t>
                            </m:r>
                          </m:e>
                        </m:eqArr>
                      </m:e>
                    </m:d>
                  </m:oMath>
                </a14:m>
                <a:endParaRPr lang="en-US" sz="1600" dirty="0">
                  <a:latin typeface="DIN Next LT Pro Light" panose="020B0303020203050203" pitchFamily="34" charset="0"/>
                </a:endParaRPr>
              </a:p>
            </p:txBody>
          </p:sp>
        </mc:Choice>
        <mc:Fallback xmlns="">
          <p:sp>
            <p:nvSpPr>
              <p:cNvPr id="89" name="TextBox 88">
                <a:extLst>
                  <a:ext uri="{FF2B5EF4-FFF2-40B4-BE49-F238E27FC236}">
                    <a16:creationId xmlns:a16="http://schemas.microsoft.com/office/drawing/2014/main" id="{7E6DCC6F-23FB-2426-F273-2ED84D625D16}"/>
                  </a:ext>
                </a:extLst>
              </p:cNvPr>
              <p:cNvSpPr txBox="1">
                <a:spLocks noRot="1" noChangeAspect="1" noMove="1" noResize="1" noEditPoints="1" noAdjustHandles="1" noChangeArrowheads="1" noChangeShapeType="1" noTextEdit="1"/>
              </p:cNvSpPr>
              <p:nvPr/>
            </p:nvSpPr>
            <p:spPr>
              <a:xfrm>
                <a:off x="478373" y="4512125"/>
                <a:ext cx="4103564" cy="1327204"/>
              </a:xfrm>
              <a:prstGeom prst="rect">
                <a:avLst/>
              </a:prstGeom>
              <a:blipFill>
                <a:blip r:embed="rId7"/>
                <a:stretch>
                  <a:fillRect l="-2967"/>
                </a:stretch>
              </a:blipFill>
            </p:spPr>
            <p:txBody>
              <a:bodyPr/>
              <a:lstStyle/>
              <a:p>
                <a:r>
                  <a:rPr lang="en-US">
                    <a:noFill/>
                  </a:rPr>
                  <a:t> </a:t>
                </a:r>
              </a:p>
            </p:txBody>
          </p:sp>
        </mc:Fallback>
      </mc:AlternateContent>
      <p:sp>
        <p:nvSpPr>
          <p:cNvPr id="94" name="Rectangle 93">
            <a:extLst>
              <a:ext uri="{FF2B5EF4-FFF2-40B4-BE49-F238E27FC236}">
                <a16:creationId xmlns:a16="http://schemas.microsoft.com/office/drawing/2014/main" id="{2A4B32DD-A6DF-E0E3-E43D-2826254EFB3A}"/>
              </a:ext>
            </a:extLst>
          </p:cNvPr>
          <p:cNvSpPr/>
          <p:nvPr/>
        </p:nvSpPr>
        <p:spPr>
          <a:xfrm>
            <a:off x="294657" y="1730850"/>
            <a:ext cx="4772573" cy="504034"/>
          </a:xfrm>
          <a:prstGeom prst="rect">
            <a:avLst/>
          </a:prstGeom>
          <a:no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D50194F6-3C30-F115-9EE5-F8DF2BBBB61F}"/>
              </a:ext>
            </a:extLst>
          </p:cNvPr>
          <p:cNvSpPr/>
          <p:nvPr/>
        </p:nvSpPr>
        <p:spPr>
          <a:xfrm>
            <a:off x="4614983" y="840811"/>
            <a:ext cx="2121810" cy="820373"/>
          </a:xfrm>
          <a:prstGeom prst="wedgeRoundRectCallout">
            <a:avLst>
              <a:gd name="adj1" fmla="val -68859"/>
              <a:gd name="adj2" fmla="val 68206"/>
              <a:gd name="adj3" fmla="val 16667"/>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Shows PRF security of </a:t>
            </a:r>
            <a:r>
              <a:rPr lang="en-US" dirty="0" err="1">
                <a:solidFill>
                  <a:schemeClr val="tx1"/>
                </a:solidFill>
              </a:rPr>
              <a:t>HMAC</a:t>
            </a:r>
            <a:r>
              <a:rPr lang="en-US" baseline="-25000" dirty="0" err="1">
                <a:solidFill>
                  <a:schemeClr val="tx1"/>
                </a:solidFill>
              </a:rPr>
              <a:t>b</a:t>
            </a:r>
            <a:endParaRPr lang="en-US" dirty="0">
              <a:solidFill>
                <a:schemeClr val="tx1"/>
              </a:solidFill>
            </a:endParaRPr>
          </a:p>
        </p:txBody>
      </p:sp>
      <p:sp>
        <p:nvSpPr>
          <p:cNvPr id="8" name="TextBox 7">
            <a:extLst>
              <a:ext uri="{FF2B5EF4-FFF2-40B4-BE49-F238E27FC236}">
                <a16:creationId xmlns:a16="http://schemas.microsoft.com/office/drawing/2014/main" id="{6656F7CE-AB3A-F938-586D-80DEC0237F16}"/>
              </a:ext>
            </a:extLst>
          </p:cNvPr>
          <p:cNvSpPr txBox="1"/>
          <p:nvPr/>
        </p:nvSpPr>
        <p:spPr>
          <a:xfrm>
            <a:off x="2679335" y="1930192"/>
            <a:ext cx="460228" cy="276999"/>
          </a:xfrm>
          <a:prstGeom prst="rect">
            <a:avLst/>
          </a:prstGeom>
          <a:noFill/>
        </p:spPr>
        <p:txBody>
          <a:bodyPr wrap="square" lIns="0" tIns="0" rIns="0" bIns="0" rtlCol="0" anchor="ctr" anchorCtr="1">
            <a:spAutoFit/>
          </a:bodyPr>
          <a:lstStyle/>
          <a:p>
            <a:r>
              <a:rPr lang="en-US" dirty="0"/>
              <a:t>Y</a:t>
            </a:r>
          </a:p>
        </p:txBody>
      </p:sp>
      <p:grpSp>
        <p:nvGrpSpPr>
          <p:cNvPr id="12" name="Group 11">
            <a:extLst>
              <a:ext uri="{FF2B5EF4-FFF2-40B4-BE49-F238E27FC236}">
                <a16:creationId xmlns:a16="http://schemas.microsoft.com/office/drawing/2014/main" id="{D2FDA431-7E42-0FC7-2363-A869A93E1381}"/>
              </a:ext>
            </a:extLst>
          </p:cNvPr>
          <p:cNvGrpSpPr/>
          <p:nvPr/>
        </p:nvGrpSpPr>
        <p:grpSpPr>
          <a:xfrm>
            <a:off x="2717509" y="1811401"/>
            <a:ext cx="383880" cy="178309"/>
            <a:chOff x="8453157" y="1338211"/>
            <a:chExt cx="383880" cy="178309"/>
          </a:xfrm>
        </p:grpSpPr>
        <p:sp>
          <p:nvSpPr>
            <p:cNvPr id="14" name="Freeform: Shape 1">
              <a:extLst>
                <a:ext uri="{FF2B5EF4-FFF2-40B4-BE49-F238E27FC236}">
                  <a16:creationId xmlns:a16="http://schemas.microsoft.com/office/drawing/2014/main" id="{5A247983-543B-A102-1998-CC6CDCDAF3A4}"/>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Freeform: Shape 1">
              <a:extLst>
                <a:ext uri="{FF2B5EF4-FFF2-40B4-BE49-F238E27FC236}">
                  <a16:creationId xmlns:a16="http://schemas.microsoft.com/office/drawing/2014/main" id="{19D1CBFC-F230-E4DF-1B05-67C6CD450ED0}"/>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A147136A-7466-8DF1-1FCA-95D849F3A7FE}"/>
              </a:ext>
            </a:extLst>
          </p:cNvPr>
          <p:cNvSpPr txBox="1"/>
          <p:nvPr/>
        </p:nvSpPr>
        <p:spPr>
          <a:xfrm>
            <a:off x="2015501" y="1930678"/>
            <a:ext cx="252993" cy="276999"/>
          </a:xfrm>
          <a:prstGeom prst="rect">
            <a:avLst/>
          </a:prstGeom>
          <a:noFill/>
        </p:spPr>
        <p:txBody>
          <a:bodyPr wrap="square" lIns="0" tIns="0" rIns="0" bIns="0" rtlCol="0" anchor="ctr" anchorCtr="1">
            <a:spAutoFit/>
          </a:bodyPr>
          <a:lstStyle/>
          <a:p>
            <a:r>
              <a:rPr lang="en-US" dirty="0"/>
              <a:t>X</a:t>
            </a:r>
          </a:p>
        </p:txBody>
      </p:sp>
      <p:pic>
        <p:nvPicPr>
          <p:cNvPr id="17" name="Graphic 16" descr="Old Key with solid fill">
            <a:extLst>
              <a:ext uri="{FF2B5EF4-FFF2-40B4-BE49-F238E27FC236}">
                <a16:creationId xmlns:a16="http://schemas.microsoft.com/office/drawing/2014/main" id="{FD7A3658-7E23-151D-A6E9-1E9ADEB67D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9878" y="1727725"/>
            <a:ext cx="406250" cy="406250"/>
          </a:xfrm>
          <a:prstGeom prst="rect">
            <a:avLst/>
          </a:prstGeom>
        </p:spPr>
      </p:pic>
      <p:sp>
        <p:nvSpPr>
          <p:cNvPr id="18" name="TextBox 17">
            <a:extLst>
              <a:ext uri="{FF2B5EF4-FFF2-40B4-BE49-F238E27FC236}">
                <a16:creationId xmlns:a16="http://schemas.microsoft.com/office/drawing/2014/main" id="{998FC3EA-C938-C65B-6F39-FA67A62A7051}"/>
              </a:ext>
            </a:extLst>
          </p:cNvPr>
          <p:cNvSpPr txBox="1"/>
          <p:nvPr/>
        </p:nvSpPr>
        <p:spPr>
          <a:xfrm>
            <a:off x="3220245" y="1891336"/>
            <a:ext cx="1890604" cy="338554"/>
          </a:xfrm>
          <a:prstGeom prst="rect">
            <a:avLst/>
          </a:prstGeom>
          <a:noFill/>
        </p:spPr>
        <p:txBody>
          <a:bodyPr wrap="square">
            <a:spAutoFit/>
          </a:bodyPr>
          <a:lstStyle/>
          <a:p>
            <a:r>
              <a:rPr lang="en-US" sz="1600" dirty="0">
                <a:solidFill>
                  <a:schemeClr val="tx2"/>
                </a:solidFill>
                <a:latin typeface="DIN Next LT Pro Light" panose="020B0303020203050203" pitchFamily="34" charset="0"/>
              </a:rPr>
              <a:t>[C’06:Bel, C’14:GPR] </a:t>
            </a:r>
          </a:p>
        </p:txBody>
      </p:sp>
      <p:sp>
        <p:nvSpPr>
          <p:cNvPr id="19" name="TextBox 18">
            <a:extLst>
              <a:ext uri="{FF2B5EF4-FFF2-40B4-BE49-F238E27FC236}">
                <a16:creationId xmlns:a16="http://schemas.microsoft.com/office/drawing/2014/main" id="{C8283D0E-0589-F262-730A-141E018AF35E}"/>
              </a:ext>
            </a:extLst>
          </p:cNvPr>
          <p:cNvSpPr txBox="1"/>
          <p:nvPr/>
        </p:nvSpPr>
        <p:spPr>
          <a:xfrm>
            <a:off x="2008238" y="2485073"/>
            <a:ext cx="252993" cy="276999"/>
          </a:xfrm>
          <a:prstGeom prst="rect">
            <a:avLst/>
          </a:prstGeom>
          <a:noFill/>
        </p:spPr>
        <p:txBody>
          <a:bodyPr wrap="square" lIns="0" tIns="0" rIns="0" bIns="0" rtlCol="0" anchor="ctr" anchorCtr="1">
            <a:spAutoFit/>
          </a:bodyPr>
          <a:lstStyle/>
          <a:p>
            <a:r>
              <a:rPr lang="en-US" dirty="0"/>
              <a:t>X</a:t>
            </a:r>
          </a:p>
        </p:txBody>
      </p:sp>
      <p:grpSp>
        <p:nvGrpSpPr>
          <p:cNvPr id="74" name="Group 73">
            <a:extLst>
              <a:ext uri="{FF2B5EF4-FFF2-40B4-BE49-F238E27FC236}">
                <a16:creationId xmlns:a16="http://schemas.microsoft.com/office/drawing/2014/main" id="{E9058133-C4E1-69EF-29C6-6F6456C3D07E}"/>
              </a:ext>
            </a:extLst>
          </p:cNvPr>
          <p:cNvGrpSpPr/>
          <p:nvPr/>
        </p:nvGrpSpPr>
        <p:grpSpPr>
          <a:xfrm>
            <a:off x="1942794" y="2359130"/>
            <a:ext cx="383880" cy="178309"/>
            <a:chOff x="8453157" y="1338211"/>
            <a:chExt cx="383880" cy="178309"/>
          </a:xfrm>
        </p:grpSpPr>
        <p:sp>
          <p:nvSpPr>
            <p:cNvPr id="75" name="Freeform: Shape 1">
              <a:extLst>
                <a:ext uri="{FF2B5EF4-FFF2-40B4-BE49-F238E27FC236}">
                  <a16:creationId xmlns:a16="http://schemas.microsoft.com/office/drawing/2014/main" id="{7DFD1B82-C7C2-6572-4A61-3B3D6DAF900F}"/>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Freeform: Shape 1">
              <a:extLst>
                <a:ext uri="{FF2B5EF4-FFF2-40B4-BE49-F238E27FC236}">
                  <a16:creationId xmlns:a16="http://schemas.microsoft.com/office/drawing/2014/main" id="{8405F637-8F2C-36C4-FCEC-A713B416A64B}"/>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TextBox 85">
            <a:extLst>
              <a:ext uri="{FF2B5EF4-FFF2-40B4-BE49-F238E27FC236}">
                <a16:creationId xmlns:a16="http://schemas.microsoft.com/office/drawing/2014/main" id="{AAE09F1D-15C5-2DD3-7255-175999002135}"/>
              </a:ext>
            </a:extLst>
          </p:cNvPr>
          <p:cNvSpPr txBox="1"/>
          <p:nvPr/>
        </p:nvSpPr>
        <p:spPr>
          <a:xfrm>
            <a:off x="2674243" y="2485073"/>
            <a:ext cx="460228" cy="276999"/>
          </a:xfrm>
          <a:prstGeom prst="rect">
            <a:avLst/>
          </a:prstGeom>
          <a:noFill/>
        </p:spPr>
        <p:txBody>
          <a:bodyPr wrap="square" lIns="0" tIns="0" rIns="0" bIns="0" rtlCol="0" anchor="ctr" anchorCtr="1">
            <a:spAutoFit/>
          </a:bodyPr>
          <a:lstStyle/>
          <a:p>
            <a:r>
              <a:rPr lang="en-US" dirty="0"/>
              <a:t>Y</a:t>
            </a:r>
          </a:p>
        </p:txBody>
      </p:sp>
      <p:pic>
        <p:nvPicPr>
          <p:cNvPr id="87" name="Graphic 86" descr="Old Key with solid fill">
            <a:extLst>
              <a:ext uri="{FF2B5EF4-FFF2-40B4-BE49-F238E27FC236}">
                <a16:creationId xmlns:a16="http://schemas.microsoft.com/office/drawing/2014/main" id="{B83DF3BA-D88B-88EF-1839-E966E0AE77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87651" y="2282952"/>
            <a:ext cx="406250" cy="406250"/>
          </a:xfrm>
          <a:prstGeom prst="rect">
            <a:avLst/>
          </a:prstGeom>
        </p:spPr>
      </p:pic>
      <p:sp>
        <p:nvSpPr>
          <p:cNvPr id="91" name="Rectangle 90">
            <a:extLst>
              <a:ext uri="{FF2B5EF4-FFF2-40B4-BE49-F238E27FC236}">
                <a16:creationId xmlns:a16="http://schemas.microsoft.com/office/drawing/2014/main" id="{FCFFCEFC-1839-6094-1524-2502F27FACC3}"/>
              </a:ext>
            </a:extLst>
          </p:cNvPr>
          <p:cNvSpPr/>
          <p:nvPr/>
        </p:nvSpPr>
        <p:spPr>
          <a:xfrm>
            <a:off x="3839955" y="5032528"/>
            <a:ext cx="1685487"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X “short”: zero-pad</a:t>
            </a:r>
          </a:p>
        </p:txBody>
      </p:sp>
      <p:sp>
        <p:nvSpPr>
          <p:cNvPr id="95" name="Rectangle 94">
            <a:extLst>
              <a:ext uri="{FF2B5EF4-FFF2-40B4-BE49-F238E27FC236}">
                <a16:creationId xmlns:a16="http://schemas.microsoft.com/office/drawing/2014/main" id="{002B51AF-F6D4-C9FC-997F-9022840F5E61}"/>
              </a:ext>
            </a:extLst>
          </p:cNvPr>
          <p:cNvSpPr/>
          <p:nvPr/>
        </p:nvSpPr>
        <p:spPr>
          <a:xfrm>
            <a:off x="3839956" y="5390260"/>
            <a:ext cx="2450011"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X “long”: hash, then zero-pad</a:t>
            </a:r>
          </a:p>
        </p:txBody>
      </p:sp>
      <p:sp>
        <p:nvSpPr>
          <p:cNvPr id="5" name="TextBox 4">
            <a:extLst>
              <a:ext uri="{FF2B5EF4-FFF2-40B4-BE49-F238E27FC236}">
                <a16:creationId xmlns:a16="http://schemas.microsoft.com/office/drawing/2014/main" id="{CC938ABB-B366-4521-9117-6984BC89BCAD}"/>
              </a:ext>
            </a:extLst>
          </p:cNvPr>
          <p:cNvSpPr txBox="1"/>
          <p:nvPr/>
        </p:nvSpPr>
        <p:spPr>
          <a:xfrm>
            <a:off x="9798748" y="3660898"/>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sp>
        <p:nvSpPr>
          <p:cNvPr id="20" name="TextBox 19">
            <a:extLst>
              <a:ext uri="{FF2B5EF4-FFF2-40B4-BE49-F238E27FC236}">
                <a16:creationId xmlns:a16="http://schemas.microsoft.com/office/drawing/2014/main" id="{E47BC861-92A0-4930-9162-E0A49932E0D6}"/>
              </a:ext>
            </a:extLst>
          </p:cNvPr>
          <p:cNvSpPr txBox="1"/>
          <p:nvPr/>
        </p:nvSpPr>
        <p:spPr>
          <a:xfrm>
            <a:off x="3507730" y="2303257"/>
            <a:ext cx="1206096" cy="461277"/>
          </a:xfrm>
          <a:prstGeom prst="rect">
            <a:avLst/>
          </a:prstGeom>
          <a:solidFill>
            <a:schemeClr val="accent5">
              <a:alpha val="85000"/>
            </a:schemeClr>
          </a:solidFill>
        </p:spPr>
        <p:txBody>
          <a:bodyPr wrap="square">
            <a:noAutofit/>
          </a:bodyPr>
          <a:lstStyle/>
          <a:p>
            <a:pPr algn="ctr"/>
            <a:r>
              <a:rPr lang="en-US" sz="2800" dirty="0">
                <a:solidFill>
                  <a:schemeClr val="bg1"/>
                </a:solidFill>
                <a:latin typeface="DIN Next LT Pro Medium" panose="020B0603020203050203" pitchFamily="34" charset="0"/>
              </a:rPr>
              <a:t>No!</a:t>
            </a:r>
          </a:p>
        </p:txBody>
      </p:sp>
      <p:sp>
        <p:nvSpPr>
          <p:cNvPr id="22" name="TextBox 21">
            <a:extLst>
              <a:ext uri="{FF2B5EF4-FFF2-40B4-BE49-F238E27FC236}">
                <a16:creationId xmlns:a16="http://schemas.microsoft.com/office/drawing/2014/main" id="{553433D6-DEC8-0908-9543-6720882B370A}"/>
              </a:ext>
            </a:extLst>
          </p:cNvPr>
          <p:cNvSpPr txBox="1"/>
          <p:nvPr/>
        </p:nvSpPr>
        <p:spPr>
          <a:xfrm>
            <a:off x="365835" y="4207159"/>
            <a:ext cx="3480016" cy="383514"/>
          </a:xfrm>
          <a:prstGeom prst="rect">
            <a:avLst/>
          </a:prstGeom>
          <a:noFill/>
        </p:spPr>
        <p:txBody>
          <a:bodyPr wrap="square" lIns="0" tIns="0" rIns="0" bIns="0">
            <a:noAutofit/>
          </a:bodyPr>
          <a:lstStyle/>
          <a:p>
            <a:r>
              <a:rPr lang="en-US" dirty="0">
                <a:solidFill>
                  <a:schemeClr val="accent5"/>
                </a:solidFill>
                <a:latin typeface="DIN Next LT Pro Light" panose="020B0303020203050203" pitchFamily="34" charset="0"/>
              </a:rPr>
              <a:t>Not considered in prior proofs!</a:t>
            </a:r>
          </a:p>
        </p:txBody>
      </p:sp>
    </p:spTree>
    <p:extLst>
      <p:ext uri="{BB962C8B-B14F-4D97-AF65-F5344CB8AC3E}">
        <p14:creationId xmlns:p14="http://schemas.microsoft.com/office/powerpoint/2010/main" val="399403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94" grpId="0" animBg="1"/>
      <p:bldP spid="6"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375A-9C19-D5E1-F6A4-BE85C2BD9443}"/>
              </a:ext>
            </a:extLst>
          </p:cNvPr>
          <p:cNvSpPr>
            <a:spLocks noGrp="1"/>
          </p:cNvSpPr>
          <p:nvPr>
            <p:ph type="title"/>
          </p:nvPr>
        </p:nvSpPr>
        <p:spPr>
          <a:xfrm>
            <a:off x="360363" y="360363"/>
            <a:ext cx="5425395" cy="539750"/>
          </a:xfrm>
          <a:solidFill>
            <a:schemeClr val="bg1"/>
          </a:solidFill>
        </p:spPr>
        <p:txBody>
          <a:bodyPr/>
          <a:lstStyle/>
          <a:p>
            <a:r>
              <a:rPr lang="en-US" dirty="0"/>
              <a:t>HMAC in Practice Uses Short Keys</a:t>
            </a:r>
          </a:p>
        </p:txBody>
      </p:sp>
      <p:sp>
        <p:nvSpPr>
          <p:cNvPr id="3" name="Date Placeholder 2">
            <a:extLst>
              <a:ext uri="{FF2B5EF4-FFF2-40B4-BE49-F238E27FC236}">
                <a16:creationId xmlns:a16="http://schemas.microsoft.com/office/drawing/2014/main" id="{4B599A3B-CC63-1257-DACB-F1F5C0B7C2D2}"/>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871E15C4-9337-215F-3CF0-FC3134F41947}"/>
              </a:ext>
            </a:extLst>
          </p:cNvPr>
          <p:cNvSpPr>
            <a:spLocks noGrp="1"/>
          </p:cNvSpPr>
          <p:nvPr>
            <p:ph type="sldNum" sz="quarter" idx="12"/>
          </p:nvPr>
        </p:nvSpPr>
        <p:spPr/>
        <p:txBody>
          <a:bodyPr/>
          <a:lstStyle/>
          <a:p>
            <a:fld id="{E88E0139-626D-A346-B691-BDD0C5A55F29}" type="slidenum">
              <a:rPr lang="en-US" smtClean="0"/>
              <a:pPr/>
              <a:t>19</a:t>
            </a:fld>
            <a:endParaRPr lang="en-US" dirty="0"/>
          </a:p>
        </p:txBody>
      </p:sp>
      <p:sp>
        <p:nvSpPr>
          <p:cNvPr id="5" name="Title 1">
            <a:extLst>
              <a:ext uri="{FF2B5EF4-FFF2-40B4-BE49-F238E27FC236}">
                <a16:creationId xmlns:a16="http://schemas.microsoft.com/office/drawing/2014/main" id="{26FEEB3D-5710-58B7-4D40-7349D391BD5D}"/>
              </a:ext>
            </a:extLst>
          </p:cNvPr>
          <p:cNvSpPr txBox="1">
            <a:spLocks/>
          </p:cNvSpPr>
          <p:nvPr>
            <p:custDataLst>
              <p:tags r:id="rId1"/>
            </p:custDataLst>
          </p:nvPr>
        </p:nvSpPr>
        <p:spPr>
          <a:xfrm>
            <a:off x="361157" y="2445539"/>
            <a:ext cx="10799761" cy="351327"/>
          </a:xfrm>
          <a:prstGeom prst="rect">
            <a:avLst/>
          </a:prstGeom>
        </p:spPr>
        <p:txBody>
          <a:bodyPr vert="horz" lIns="0" tIns="0" rIns="0" bIns="0" rtlCol="0" anchor="ctr">
            <a:no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sz="2000" dirty="0">
                <a:solidFill>
                  <a:schemeClr val="accent1"/>
                </a:solidFill>
                <a:latin typeface="DIN Next LT Pro Light" panose="020B0303020203050203" pitchFamily="34" charset="0"/>
              </a:rPr>
              <a:t>TLS 1.3 Key Schedule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F958C3-8C41-19C0-1F7B-12C4312C75BA}"/>
                  </a:ext>
                </a:extLst>
              </p:cNvPr>
              <p:cNvSpPr txBox="1"/>
              <p:nvPr/>
            </p:nvSpPr>
            <p:spPr>
              <a:xfrm>
                <a:off x="375239" y="905026"/>
                <a:ext cx="5382073" cy="860761"/>
              </a:xfrm>
              <a:prstGeom prst="rect">
                <a:avLst/>
              </a:prstGeom>
              <a:noFill/>
            </p:spPr>
            <p:txBody>
              <a:bodyPr wrap="square" lIns="0" tIns="72000" rIns="0" bIns="0" rtlCol="0" anchor="t" anchorCtr="0">
                <a:noAutofit/>
              </a:bodyPr>
              <a:lstStyle/>
              <a:p>
                <a:r>
                  <a:rPr lang="en-US" sz="2000" b="0" dirty="0">
                    <a:ea typeface="Cambria Math" panose="02040503050406030204" pitchFamily="18" charset="0"/>
                  </a:rPr>
                  <a:t>HMAC: </a:t>
                </a:r>
                <a14:m>
                  <m:oMath xmlns:m="http://schemas.openxmlformats.org/officeDocument/2006/math">
                    <m:sSup>
                      <m:sSupPr>
                        <m:ctrlPr>
                          <a:rPr lang="en-US" sz="2000" b="0" i="1" smtClean="0">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0,1</m:t>
                            </m:r>
                          </m:e>
                        </m:d>
                      </m:e>
                      <m:sup>
                        <m:r>
                          <a:rPr lang="en-US" sz="2000" i="1">
                            <a:latin typeface="Cambria Math" panose="02040503050406030204" pitchFamily="18" charset="0"/>
                            <a:ea typeface="Cambria Math" panose="02040503050406030204" pitchFamily="18" charset="0"/>
                          </a:rPr>
                          <m:t>∗</m:t>
                        </m:r>
                      </m:sup>
                    </m:sSup>
                    <m:r>
                      <a:rPr lang="en-US" sz="2000" b="0" i="1" smtClean="0">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0,1</m:t>
                            </m:r>
                          </m:e>
                        </m:d>
                      </m:e>
                      <m:sup>
                        <m:r>
                          <a:rPr lang="en-US" sz="2000" i="1">
                            <a:latin typeface="Cambria Math" panose="02040503050406030204" pitchFamily="18" charset="0"/>
                            <a:ea typeface="Cambria Math" panose="02040503050406030204" pitchFamily="18" charset="0"/>
                          </a:rPr>
                          <m:t>∗</m:t>
                        </m:r>
                      </m:sup>
                    </m:sSup>
                    <m:r>
                      <a:rPr lang="en-US" sz="2000" i="1" smtClean="0">
                        <a:latin typeface="Cambria Math" panose="02040503050406030204" pitchFamily="18" charset="0"/>
                        <a:ea typeface="Cambria Math" panose="02040503050406030204" pitchFamily="18" charset="0"/>
                      </a:rPr>
                      <m:t>→</m:t>
                    </m:r>
                    <m:sSup>
                      <m:sSupPr>
                        <m:ctrlPr>
                          <a:rPr lang="en-US" sz="200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{0,1}</m:t>
                        </m:r>
                      </m:e>
                      <m:sup>
                        <m:r>
                          <a:rPr lang="en-US" sz="2000" b="0" i="1" smtClean="0">
                            <a:latin typeface="Cambria Math" panose="02040503050406030204" pitchFamily="18" charset="0"/>
                            <a:ea typeface="Cambria Math" panose="02040503050406030204" pitchFamily="18" charset="0"/>
                          </a:rPr>
                          <m:t>𝑐</m:t>
                        </m:r>
                      </m:sup>
                    </m:sSup>
                  </m:oMath>
                </a14:m>
                <a:endParaRPr lang="en-US" sz="2000" dirty="0"/>
              </a:p>
              <a:p>
                <a:endParaRPr lang="en-US" dirty="0"/>
              </a:p>
              <a:p>
                <a:endParaRPr lang="en-US" sz="2000" b="1" dirty="0">
                  <a:solidFill>
                    <a:srgbClr val="D7351E"/>
                  </a:solidFill>
                </a:endParaRPr>
              </a:p>
            </p:txBody>
          </p:sp>
        </mc:Choice>
        <mc:Fallback xmlns="">
          <p:sp>
            <p:nvSpPr>
              <p:cNvPr id="6" name="TextBox 5">
                <a:extLst>
                  <a:ext uri="{FF2B5EF4-FFF2-40B4-BE49-F238E27FC236}">
                    <a16:creationId xmlns:a16="http://schemas.microsoft.com/office/drawing/2014/main" id="{C4F958C3-8C41-19C0-1F7B-12C4312C75BA}"/>
                  </a:ext>
                </a:extLst>
              </p:cNvPr>
              <p:cNvSpPr txBox="1">
                <a:spLocks noRot="1" noChangeAspect="1" noMove="1" noResize="1" noEditPoints="1" noAdjustHandles="1" noChangeArrowheads="1" noChangeShapeType="1" noTextEdit="1"/>
              </p:cNvSpPr>
              <p:nvPr/>
            </p:nvSpPr>
            <p:spPr>
              <a:xfrm>
                <a:off x="375239" y="905026"/>
                <a:ext cx="5382073" cy="860761"/>
              </a:xfrm>
              <a:prstGeom prst="rect">
                <a:avLst/>
              </a:prstGeom>
              <a:blipFill>
                <a:blip r:embed="rId4"/>
                <a:stretch>
                  <a:fillRect l="-2948"/>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357BFEAA-F6CB-1AB4-1C99-9AA511982DCB}"/>
              </a:ext>
            </a:extLst>
          </p:cNvPr>
          <p:cNvGrpSpPr/>
          <p:nvPr/>
        </p:nvGrpSpPr>
        <p:grpSpPr>
          <a:xfrm>
            <a:off x="2050939" y="2811505"/>
            <a:ext cx="7284114" cy="2700048"/>
            <a:chOff x="1801080" y="2301159"/>
            <a:chExt cx="7284114" cy="2700048"/>
          </a:xfrm>
        </p:grpSpPr>
        <p:grpSp>
          <p:nvGrpSpPr>
            <p:cNvPr id="24" name="Group 23">
              <a:extLst>
                <a:ext uri="{FF2B5EF4-FFF2-40B4-BE49-F238E27FC236}">
                  <a16:creationId xmlns:a16="http://schemas.microsoft.com/office/drawing/2014/main" id="{2CC4309A-FD95-39CD-E18D-023443B28B60}"/>
                </a:ext>
              </a:extLst>
            </p:cNvPr>
            <p:cNvGrpSpPr/>
            <p:nvPr/>
          </p:nvGrpSpPr>
          <p:grpSpPr>
            <a:xfrm>
              <a:off x="5822029" y="2828969"/>
              <a:ext cx="3263165" cy="2172238"/>
              <a:chOff x="5822029" y="2828969"/>
              <a:chExt cx="3263165" cy="2172238"/>
            </a:xfrm>
          </p:grpSpPr>
          <p:sp>
            <p:nvSpPr>
              <p:cNvPr id="11" name="Rectangle 10">
                <a:extLst>
                  <a:ext uri="{FF2B5EF4-FFF2-40B4-BE49-F238E27FC236}">
                    <a16:creationId xmlns:a16="http://schemas.microsoft.com/office/drawing/2014/main" id="{9C33D739-ADEB-CEA9-2461-1430105852D1}"/>
                  </a:ext>
                </a:extLst>
              </p:cNvPr>
              <p:cNvSpPr/>
              <p:nvPr/>
            </p:nvSpPr>
            <p:spPr>
              <a:xfrm>
                <a:off x="8401018" y="3341567"/>
                <a:ext cx="637309"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aseline="-25000" dirty="0">
                    <a:solidFill>
                      <a:schemeClr val="tx1"/>
                    </a:solidFill>
                  </a:rPr>
                  <a:t>               </a:t>
                </a:r>
                <a:endParaRPr lang="en-US" sz="1200" dirty="0">
                  <a:solidFill>
                    <a:schemeClr val="tx1"/>
                  </a:solidFill>
                </a:endParaRPr>
              </a:p>
            </p:txBody>
          </p:sp>
          <p:grpSp>
            <p:nvGrpSpPr>
              <p:cNvPr id="155" name="Group 154">
                <a:extLst>
                  <a:ext uri="{FF2B5EF4-FFF2-40B4-BE49-F238E27FC236}">
                    <a16:creationId xmlns:a16="http://schemas.microsoft.com/office/drawing/2014/main" id="{0B8BF62E-2BD8-F4F7-2EA5-642E3318B3BF}"/>
                  </a:ext>
                </a:extLst>
              </p:cNvPr>
              <p:cNvGrpSpPr/>
              <p:nvPr/>
            </p:nvGrpSpPr>
            <p:grpSpPr>
              <a:xfrm>
                <a:off x="5822029" y="3310093"/>
                <a:ext cx="637309" cy="406250"/>
                <a:chOff x="6493731" y="3336136"/>
                <a:chExt cx="637309" cy="406250"/>
              </a:xfrm>
            </p:grpSpPr>
            <p:sp>
              <p:nvSpPr>
                <p:cNvPr id="8" name="Rectangle 7">
                  <a:extLst>
                    <a:ext uri="{FF2B5EF4-FFF2-40B4-BE49-F238E27FC236}">
                      <a16:creationId xmlns:a16="http://schemas.microsoft.com/office/drawing/2014/main" id="{33FB24EA-6E8A-DDBE-DE8E-B506EFEB2FA7}"/>
                    </a:ext>
                  </a:extLst>
                </p:cNvPr>
                <p:cNvSpPr/>
                <p:nvPr/>
              </p:nvSpPr>
              <p:spPr>
                <a:xfrm>
                  <a:off x="6493731" y="3367610"/>
                  <a:ext cx="637309"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Old Key with solid fill">
                  <a:extLst>
                    <a:ext uri="{FF2B5EF4-FFF2-40B4-BE49-F238E27FC236}">
                      <a16:creationId xmlns:a16="http://schemas.microsoft.com/office/drawing/2014/main" id="{B1E56B53-59BA-E4BE-59B5-AD70DF352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9248">
                  <a:off x="6628511" y="3336136"/>
                  <a:ext cx="406250" cy="406250"/>
                </a:xfrm>
                <a:prstGeom prst="rect">
                  <a:avLst/>
                </a:prstGeom>
              </p:spPr>
            </p:pic>
          </p:grpSp>
          <p:cxnSp>
            <p:nvCxnSpPr>
              <p:cNvPr id="15" name="Connector: Elbow 14">
                <a:extLst>
                  <a:ext uri="{FF2B5EF4-FFF2-40B4-BE49-F238E27FC236}">
                    <a16:creationId xmlns:a16="http://schemas.microsoft.com/office/drawing/2014/main" id="{0BC88EED-D326-98DC-2A8F-3D7BC2053EE2}"/>
                  </a:ext>
                </a:extLst>
              </p:cNvPr>
              <p:cNvCxnSpPr>
                <a:cxnSpLocks/>
                <a:stCxn id="8" idx="3"/>
                <a:endCxn id="41" idx="3"/>
              </p:cNvCxnSpPr>
              <p:nvPr/>
            </p:nvCxnSpPr>
            <p:spPr>
              <a:xfrm>
                <a:off x="6459338" y="3493967"/>
                <a:ext cx="751764" cy="989356"/>
              </a:xfrm>
              <a:prstGeom prst="bentConnector3">
                <a:avLst>
                  <a:gd name="adj1" fmla="val 50000"/>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BB0D710-F3A1-C2FD-E16C-58E9C138C652}"/>
                  </a:ext>
                </a:extLst>
              </p:cNvPr>
              <p:cNvCxnSpPr>
                <a:cxnSpLocks/>
                <a:stCxn id="40" idx="3"/>
                <a:endCxn id="118" idx="1"/>
              </p:cNvCxnSpPr>
              <p:nvPr/>
            </p:nvCxnSpPr>
            <p:spPr>
              <a:xfrm>
                <a:off x="7914278" y="4483323"/>
                <a:ext cx="483583"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Old Key with solid fill">
                <a:extLst>
                  <a:ext uri="{FF2B5EF4-FFF2-40B4-BE49-F238E27FC236}">
                    <a16:creationId xmlns:a16="http://schemas.microsoft.com/office/drawing/2014/main" id="{4B3A8812-6DFA-CA69-D05C-514130FE39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96814">
                <a:off x="8521039" y="3329397"/>
                <a:ext cx="367773" cy="367773"/>
              </a:xfrm>
              <a:prstGeom prst="rect">
                <a:avLst/>
              </a:prstGeom>
            </p:spPr>
          </p:pic>
          <p:cxnSp>
            <p:nvCxnSpPr>
              <p:cNvPr id="19" name="Straight Arrow Connector 18">
                <a:extLst>
                  <a:ext uri="{FF2B5EF4-FFF2-40B4-BE49-F238E27FC236}">
                    <a16:creationId xmlns:a16="http://schemas.microsoft.com/office/drawing/2014/main" id="{D94F1AC0-9BBB-9FC9-36F9-15D9F1B6F775}"/>
                  </a:ext>
                </a:extLst>
              </p:cNvPr>
              <p:cNvCxnSpPr>
                <a:cxnSpLocks/>
                <a:stCxn id="7" idx="3"/>
                <a:endCxn id="11" idx="1"/>
              </p:cNvCxnSpPr>
              <p:nvPr/>
            </p:nvCxnSpPr>
            <p:spPr>
              <a:xfrm>
                <a:off x="7914278" y="3493967"/>
                <a:ext cx="48674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189B693-83D1-E008-F726-6FC500CA1E52}"/>
                  </a:ext>
                </a:extLst>
              </p:cNvPr>
              <p:cNvCxnSpPr>
                <a:cxnSpLocks/>
                <a:stCxn id="21" idx="2"/>
                <a:endCxn id="7" idx="0"/>
              </p:cNvCxnSpPr>
              <p:nvPr/>
            </p:nvCxnSpPr>
            <p:spPr>
              <a:xfrm>
                <a:off x="7559830" y="3090579"/>
                <a:ext cx="0" cy="23698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7C6F5EA-7BE4-999E-BAF5-125DC2C7AC7D}"/>
                  </a:ext>
                </a:extLst>
              </p:cNvPr>
              <p:cNvSpPr txBox="1"/>
              <p:nvPr/>
            </p:nvSpPr>
            <p:spPr>
              <a:xfrm>
                <a:off x="7245481" y="2828969"/>
                <a:ext cx="628698" cy="261610"/>
              </a:xfrm>
              <a:prstGeom prst="rect">
                <a:avLst/>
              </a:prstGeom>
              <a:noFill/>
            </p:spPr>
            <p:txBody>
              <a:bodyPr wrap="none" bIns="0" rtlCol="0">
                <a:spAutoFit/>
              </a:bodyPr>
              <a:lstStyle/>
              <a:p>
                <a:r>
                  <a:rPr lang="en-US" sz="1400" dirty="0"/>
                  <a:t>label</a:t>
                </a:r>
                <a:r>
                  <a:rPr lang="en-US" sz="1400" baseline="-25000" dirty="0"/>
                  <a:t>1</a:t>
                </a:r>
                <a:endParaRPr lang="en-US" dirty="0"/>
              </a:p>
            </p:txBody>
          </p:sp>
          <p:grpSp>
            <p:nvGrpSpPr>
              <p:cNvPr id="30" name="Group 29">
                <a:extLst>
                  <a:ext uri="{FF2B5EF4-FFF2-40B4-BE49-F238E27FC236}">
                    <a16:creationId xmlns:a16="http://schemas.microsoft.com/office/drawing/2014/main" id="{A7208E27-C1B9-1305-D293-60C91F580BB1}"/>
                  </a:ext>
                </a:extLst>
              </p:cNvPr>
              <p:cNvGrpSpPr/>
              <p:nvPr/>
            </p:nvGrpSpPr>
            <p:grpSpPr>
              <a:xfrm>
                <a:off x="7205382" y="3327563"/>
                <a:ext cx="708896" cy="332809"/>
                <a:chOff x="2476412" y="2370287"/>
                <a:chExt cx="715967" cy="332809"/>
              </a:xfrm>
            </p:grpSpPr>
            <p:sp>
              <p:nvSpPr>
                <p:cNvPr id="7" name="Rectangle 6">
                  <a:extLst>
                    <a:ext uri="{FF2B5EF4-FFF2-40B4-BE49-F238E27FC236}">
                      <a16:creationId xmlns:a16="http://schemas.microsoft.com/office/drawing/2014/main" id="{CCB08305-8301-C230-EE96-2A0B7C4C68A3}"/>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29" name="Isosceles Triangle 28">
                  <a:extLst>
                    <a:ext uri="{FF2B5EF4-FFF2-40B4-BE49-F238E27FC236}">
                      <a16:creationId xmlns:a16="http://schemas.microsoft.com/office/drawing/2014/main" id="{2EA67708-BF4A-BAB6-24B7-C5368DD7B136}"/>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37" name="Straight Arrow Connector 36">
                <a:extLst>
                  <a:ext uri="{FF2B5EF4-FFF2-40B4-BE49-F238E27FC236}">
                    <a16:creationId xmlns:a16="http://schemas.microsoft.com/office/drawing/2014/main" id="{33D5CFF7-C5DB-306A-EF2F-7A542C950540}"/>
                  </a:ext>
                </a:extLst>
              </p:cNvPr>
              <p:cNvCxnSpPr>
                <a:cxnSpLocks/>
                <a:stCxn id="38" idx="2"/>
                <a:endCxn id="40" idx="0"/>
              </p:cNvCxnSpPr>
              <p:nvPr/>
            </p:nvCxnSpPr>
            <p:spPr>
              <a:xfrm>
                <a:off x="7559830" y="4087772"/>
                <a:ext cx="0" cy="22914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E9A20EA-F0CA-8496-FB1D-9627AD05874D}"/>
                  </a:ext>
                </a:extLst>
              </p:cNvPr>
              <p:cNvSpPr txBox="1"/>
              <p:nvPr/>
            </p:nvSpPr>
            <p:spPr>
              <a:xfrm>
                <a:off x="7245481" y="3826162"/>
                <a:ext cx="628698" cy="261610"/>
              </a:xfrm>
              <a:prstGeom prst="rect">
                <a:avLst/>
              </a:prstGeom>
              <a:noFill/>
            </p:spPr>
            <p:txBody>
              <a:bodyPr wrap="none" bIns="0" rtlCol="0">
                <a:spAutoFit/>
              </a:bodyPr>
              <a:lstStyle/>
              <a:p>
                <a:r>
                  <a:rPr lang="en-US" sz="1400" dirty="0"/>
                  <a:t>label</a:t>
                </a:r>
                <a:r>
                  <a:rPr lang="en-US" sz="1400" baseline="-25000" dirty="0"/>
                  <a:t>2</a:t>
                </a:r>
                <a:endParaRPr lang="en-US" dirty="0"/>
              </a:p>
            </p:txBody>
          </p:sp>
          <p:grpSp>
            <p:nvGrpSpPr>
              <p:cNvPr id="39" name="Group 38">
                <a:extLst>
                  <a:ext uri="{FF2B5EF4-FFF2-40B4-BE49-F238E27FC236}">
                    <a16:creationId xmlns:a16="http://schemas.microsoft.com/office/drawing/2014/main" id="{7D5C3185-D56D-6344-66B9-178B1498A136}"/>
                  </a:ext>
                </a:extLst>
              </p:cNvPr>
              <p:cNvGrpSpPr/>
              <p:nvPr/>
            </p:nvGrpSpPr>
            <p:grpSpPr>
              <a:xfrm>
                <a:off x="7205382" y="4316919"/>
                <a:ext cx="708896" cy="332809"/>
                <a:chOff x="2476412" y="2370287"/>
                <a:chExt cx="715967" cy="332809"/>
              </a:xfrm>
            </p:grpSpPr>
            <p:sp>
              <p:nvSpPr>
                <p:cNvPr id="40" name="Rectangle 39">
                  <a:extLst>
                    <a:ext uri="{FF2B5EF4-FFF2-40B4-BE49-F238E27FC236}">
                      <a16:creationId xmlns:a16="http://schemas.microsoft.com/office/drawing/2014/main" id="{0BA7291D-C46E-D704-B6B0-95ACD7ACCB6A}"/>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41" name="Isosceles Triangle 40">
                  <a:extLst>
                    <a:ext uri="{FF2B5EF4-FFF2-40B4-BE49-F238E27FC236}">
                      <a16:creationId xmlns:a16="http://schemas.microsoft.com/office/drawing/2014/main" id="{676523A4-BEE1-22CC-A283-E017088C77AB}"/>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837C0D7-1821-8E5F-D241-D954D390DB37}"/>
                      </a:ext>
                    </a:extLst>
                  </p:cNvPr>
                  <p:cNvSpPr txBox="1"/>
                  <p:nvPr/>
                </p:nvSpPr>
                <p:spPr>
                  <a:xfrm>
                    <a:off x="7652137" y="4631875"/>
                    <a:ext cx="9422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baseline="-2500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7" name="TextBox 46">
                    <a:extLst>
                      <a:ext uri="{FF2B5EF4-FFF2-40B4-BE49-F238E27FC236}">
                        <a16:creationId xmlns:a16="http://schemas.microsoft.com/office/drawing/2014/main" id="{D837C0D7-1821-8E5F-D241-D954D390DB37}"/>
                      </a:ext>
                    </a:extLst>
                  </p:cNvPr>
                  <p:cNvSpPr txBox="1">
                    <a:spLocks noRot="1" noChangeAspect="1" noMove="1" noResize="1" noEditPoints="1" noAdjustHandles="1" noChangeArrowheads="1" noChangeShapeType="1" noTextEdit="1"/>
                  </p:cNvSpPr>
                  <p:nvPr/>
                </p:nvSpPr>
                <p:spPr>
                  <a:xfrm>
                    <a:off x="7652137" y="4631875"/>
                    <a:ext cx="942232" cy="369332"/>
                  </a:xfrm>
                  <a:prstGeom prst="rect">
                    <a:avLst/>
                  </a:prstGeom>
                  <a:blipFill>
                    <a:blip r:embed="rId9"/>
                    <a:stretch>
                      <a:fillRect b="-6667"/>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3C66E914-AE5D-E1D8-96BD-A4B2DE552013}"/>
                  </a:ext>
                </a:extLst>
              </p:cNvPr>
              <p:cNvCxnSpPr>
                <a:cxnSpLocks/>
                <a:stCxn id="8" idx="3"/>
                <a:endCxn id="29" idx="3"/>
              </p:cNvCxnSpPr>
              <p:nvPr/>
            </p:nvCxnSpPr>
            <p:spPr>
              <a:xfrm>
                <a:off x="6459338" y="3493967"/>
                <a:ext cx="75176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BF6AA300-FC21-0E2D-6312-897981FA33C7}"/>
                  </a:ext>
                </a:extLst>
              </p:cNvPr>
              <p:cNvSpPr txBox="1"/>
              <p:nvPr/>
            </p:nvSpPr>
            <p:spPr>
              <a:xfrm>
                <a:off x="8771057" y="3361064"/>
                <a:ext cx="314137" cy="369332"/>
              </a:xfrm>
              <a:prstGeom prst="rect">
                <a:avLst/>
              </a:prstGeom>
              <a:noFill/>
            </p:spPr>
            <p:txBody>
              <a:bodyPr wrap="square">
                <a:noAutofit/>
              </a:bodyPr>
              <a:lstStyle/>
              <a:p>
                <a:r>
                  <a:rPr lang="en-US" sz="1800" baseline="-25000" dirty="0">
                    <a:solidFill>
                      <a:schemeClr val="tx1"/>
                    </a:solidFill>
                  </a:rPr>
                  <a:t> </a:t>
                </a:r>
                <a:r>
                  <a:rPr lang="en-US" sz="1600" baseline="-25000" dirty="0">
                    <a:solidFill>
                      <a:schemeClr val="tx1"/>
                    </a:solidFill>
                  </a:rPr>
                  <a:t>1</a:t>
                </a:r>
                <a:endParaRPr lang="en-US" dirty="0"/>
              </a:p>
            </p:txBody>
          </p:sp>
          <p:sp>
            <p:nvSpPr>
              <p:cNvPr id="118" name="Rectangle 117">
                <a:extLst>
                  <a:ext uri="{FF2B5EF4-FFF2-40B4-BE49-F238E27FC236}">
                    <a16:creationId xmlns:a16="http://schemas.microsoft.com/office/drawing/2014/main" id="{86F9B9E7-CC65-9880-9CAB-18292AFA5E4D}"/>
                  </a:ext>
                </a:extLst>
              </p:cNvPr>
              <p:cNvSpPr/>
              <p:nvPr/>
            </p:nvSpPr>
            <p:spPr>
              <a:xfrm>
                <a:off x="8397861" y="4330923"/>
                <a:ext cx="637309"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aseline="-25000" dirty="0">
                    <a:solidFill>
                      <a:schemeClr val="tx1"/>
                    </a:solidFill>
                  </a:rPr>
                  <a:t>               </a:t>
                </a:r>
                <a:endParaRPr lang="en-US" sz="1200" dirty="0">
                  <a:solidFill>
                    <a:schemeClr val="tx1"/>
                  </a:solidFill>
                </a:endParaRPr>
              </a:p>
            </p:txBody>
          </p:sp>
          <p:pic>
            <p:nvPicPr>
              <p:cNvPr id="119" name="Graphic 118" descr="Old Key with solid fill">
                <a:extLst>
                  <a:ext uri="{FF2B5EF4-FFF2-40B4-BE49-F238E27FC236}">
                    <a16:creationId xmlns:a16="http://schemas.microsoft.com/office/drawing/2014/main" id="{AFF25EA5-7379-16AA-AC5D-DDDB008AF6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96814">
                <a:off x="8517882" y="4313962"/>
                <a:ext cx="367773" cy="367773"/>
              </a:xfrm>
              <a:prstGeom prst="rect">
                <a:avLst/>
              </a:prstGeom>
            </p:spPr>
          </p:pic>
          <p:sp>
            <p:nvSpPr>
              <p:cNvPr id="120" name="TextBox 119">
                <a:extLst>
                  <a:ext uri="{FF2B5EF4-FFF2-40B4-BE49-F238E27FC236}">
                    <a16:creationId xmlns:a16="http://schemas.microsoft.com/office/drawing/2014/main" id="{755DD7D3-AE4A-5C33-C6B4-AD34DDBE8BC2}"/>
                  </a:ext>
                </a:extLst>
              </p:cNvPr>
              <p:cNvSpPr txBox="1"/>
              <p:nvPr/>
            </p:nvSpPr>
            <p:spPr>
              <a:xfrm>
                <a:off x="8767900" y="4345629"/>
                <a:ext cx="314137" cy="369332"/>
              </a:xfrm>
              <a:prstGeom prst="rect">
                <a:avLst/>
              </a:prstGeom>
              <a:noFill/>
            </p:spPr>
            <p:txBody>
              <a:bodyPr wrap="square">
                <a:noAutofit/>
              </a:bodyPr>
              <a:lstStyle/>
              <a:p>
                <a:r>
                  <a:rPr lang="en-US" sz="1800" baseline="-25000" dirty="0">
                    <a:solidFill>
                      <a:schemeClr val="tx1"/>
                    </a:solidFill>
                  </a:rPr>
                  <a:t> </a:t>
                </a:r>
                <a:r>
                  <a:rPr lang="en-US" sz="1600" baseline="-25000" dirty="0"/>
                  <a:t>2</a:t>
                </a:r>
                <a:endParaRPr lang="en-US" dirty="0"/>
              </a:p>
            </p:txBody>
          </p:sp>
        </p:grpSp>
        <p:sp>
          <p:nvSpPr>
            <p:cNvPr id="152" name="TextBox 151">
              <a:extLst>
                <a:ext uri="{FF2B5EF4-FFF2-40B4-BE49-F238E27FC236}">
                  <a16:creationId xmlns:a16="http://schemas.microsoft.com/office/drawing/2014/main" id="{8C32BA00-7541-827A-0127-CD1F67D6B300}"/>
                </a:ext>
              </a:extLst>
            </p:cNvPr>
            <p:cNvSpPr txBox="1"/>
            <p:nvPr/>
          </p:nvSpPr>
          <p:spPr>
            <a:xfrm>
              <a:off x="4987488" y="2301159"/>
              <a:ext cx="548411" cy="261610"/>
            </a:xfrm>
            <a:prstGeom prst="rect">
              <a:avLst/>
            </a:prstGeom>
            <a:noFill/>
          </p:spPr>
          <p:txBody>
            <a:bodyPr wrap="square" lIns="0" tIns="0" rIns="0" bIns="0" rtlCol="0" anchor="ctr" anchorCtr="1">
              <a:noAutofit/>
            </a:bodyPr>
            <a:lstStyle/>
            <a:p>
              <a:r>
                <a:rPr lang="en-US" sz="1400" dirty="0"/>
                <a:t>DHE</a:t>
              </a:r>
              <a:endParaRPr lang="en-US" dirty="0"/>
            </a:p>
          </p:txBody>
        </p:sp>
        <p:grpSp>
          <p:nvGrpSpPr>
            <p:cNvPr id="25" name="Group 24">
              <a:extLst>
                <a:ext uri="{FF2B5EF4-FFF2-40B4-BE49-F238E27FC236}">
                  <a16:creationId xmlns:a16="http://schemas.microsoft.com/office/drawing/2014/main" id="{9431CA8A-A274-0FD5-754C-24DC56B928B5}"/>
                </a:ext>
              </a:extLst>
            </p:cNvPr>
            <p:cNvGrpSpPr/>
            <p:nvPr/>
          </p:nvGrpSpPr>
          <p:grpSpPr>
            <a:xfrm>
              <a:off x="3129737" y="2523160"/>
              <a:ext cx="2692292" cy="1137212"/>
              <a:chOff x="3129737" y="2523160"/>
              <a:chExt cx="2692292" cy="1137212"/>
            </a:xfrm>
          </p:grpSpPr>
          <p:grpSp>
            <p:nvGrpSpPr>
              <p:cNvPr id="154" name="Group 153">
                <a:extLst>
                  <a:ext uri="{FF2B5EF4-FFF2-40B4-BE49-F238E27FC236}">
                    <a16:creationId xmlns:a16="http://schemas.microsoft.com/office/drawing/2014/main" id="{3F06BE7C-0DE1-C749-5F07-022D264E4774}"/>
                  </a:ext>
                </a:extLst>
              </p:cNvPr>
              <p:cNvGrpSpPr/>
              <p:nvPr/>
            </p:nvGrpSpPr>
            <p:grpSpPr>
              <a:xfrm>
                <a:off x="4566136" y="2523160"/>
                <a:ext cx="637309" cy="406250"/>
                <a:chOff x="5219725" y="2558428"/>
                <a:chExt cx="637309" cy="406250"/>
              </a:xfrm>
            </p:grpSpPr>
            <p:sp>
              <p:nvSpPr>
                <p:cNvPr id="136" name="Rectangle 135">
                  <a:extLst>
                    <a:ext uri="{FF2B5EF4-FFF2-40B4-BE49-F238E27FC236}">
                      <a16:creationId xmlns:a16="http://schemas.microsoft.com/office/drawing/2014/main" id="{2E0FD85F-7279-AED8-A5DD-883CA37E926A}"/>
                    </a:ext>
                  </a:extLst>
                </p:cNvPr>
                <p:cNvSpPr/>
                <p:nvPr/>
              </p:nvSpPr>
              <p:spPr>
                <a:xfrm>
                  <a:off x="5219725" y="2589904"/>
                  <a:ext cx="637309"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12" name="Graphic 111" descr="Old Key with solid fill">
                  <a:extLst>
                    <a:ext uri="{FF2B5EF4-FFF2-40B4-BE49-F238E27FC236}">
                      <a16:creationId xmlns:a16="http://schemas.microsoft.com/office/drawing/2014/main" id="{1A9B25C6-7239-2474-667B-61930519E2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220000">
                  <a:off x="5354503" y="2558428"/>
                  <a:ext cx="406250" cy="406250"/>
                </a:xfrm>
                <a:prstGeom prst="rect">
                  <a:avLst/>
                </a:prstGeom>
              </p:spPr>
            </p:pic>
          </p:grpSp>
          <p:cxnSp>
            <p:nvCxnSpPr>
              <p:cNvPr id="111" name="Straight Arrow Connector 110">
                <a:extLst>
                  <a:ext uri="{FF2B5EF4-FFF2-40B4-BE49-F238E27FC236}">
                    <a16:creationId xmlns:a16="http://schemas.microsoft.com/office/drawing/2014/main" id="{D0B7A0E5-D5B0-450C-8EB0-A7C2A90A5E80}"/>
                  </a:ext>
                </a:extLst>
              </p:cNvPr>
              <p:cNvCxnSpPr>
                <a:cxnSpLocks/>
                <a:stCxn id="134" idx="3"/>
                <a:endCxn id="8" idx="1"/>
              </p:cNvCxnSpPr>
              <p:nvPr/>
            </p:nvCxnSpPr>
            <p:spPr>
              <a:xfrm>
                <a:off x="5239238" y="3493967"/>
                <a:ext cx="582791"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49BB1608-4CC9-C4B0-A07E-E7F5DB8DB0B5}"/>
                  </a:ext>
                </a:extLst>
              </p:cNvPr>
              <p:cNvGrpSpPr/>
              <p:nvPr/>
            </p:nvGrpSpPr>
            <p:grpSpPr>
              <a:xfrm>
                <a:off x="4530342" y="3327563"/>
                <a:ext cx="708896" cy="332809"/>
                <a:chOff x="2476412" y="2370287"/>
                <a:chExt cx="715967" cy="332809"/>
              </a:xfrm>
            </p:grpSpPr>
            <p:sp>
              <p:nvSpPr>
                <p:cNvPr id="134" name="Rectangle 133">
                  <a:extLst>
                    <a:ext uri="{FF2B5EF4-FFF2-40B4-BE49-F238E27FC236}">
                      <a16:creationId xmlns:a16="http://schemas.microsoft.com/office/drawing/2014/main" id="{EF4D1941-A0C5-2F29-6CBB-C42F7C4CED3F}"/>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135" name="Isosceles Triangle 134">
                  <a:extLst>
                    <a:ext uri="{FF2B5EF4-FFF2-40B4-BE49-F238E27FC236}">
                      <a16:creationId xmlns:a16="http://schemas.microsoft.com/office/drawing/2014/main" id="{50D2EAF6-F373-99A6-0B44-2B735FFAF40C}"/>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141" name="Straight Arrow Connector 140">
                <a:extLst>
                  <a:ext uri="{FF2B5EF4-FFF2-40B4-BE49-F238E27FC236}">
                    <a16:creationId xmlns:a16="http://schemas.microsoft.com/office/drawing/2014/main" id="{99F87032-E059-B54E-8626-19D497AF2671}"/>
                  </a:ext>
                </a:extLst>
              </p:cNvPr>
              <p:cNvCxnSpPr>
                <a:cxnSpLocks/>
                <a:stCxn id="136" idx="2"/>
                <a:endCxn id="134" idx="0"/>
              </p:cNvCxnSpPr>
              <p:nvPr/>
            </p:nvCxnSpPr>
            <p:spPr>
              <a:xfrm flipH="1">
                <a:off x="4884790" y="2859436"/>
                <a:ext cx="1" cy="4681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75F20164-55F1-E14F-7882-D6555264D68D}"/>
                  </a:ext>
                </a:extLst>
              </p:cNvPr>
              <p:cNvCxnSpPr>
                <a:cxnSpLocks/>
                <a:stCxn id="147" idx="3"/>
                <a:endCxn id="135" idx="3"/>
              </p:cNvCxnSpPr>
              <p:nvPr/>
            </p:nvCxnSpPr>
            <p:spPr>
              <a:xfrm>
                <a:off x="3129737" y="3493967"/>
                <a:ext cx="1406325"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D1747F5-52EC-5AEC-EEB7-7918CEB71728}"/>
                </a:ext>
              </a:extLst>
            </p:cNvPr>
            <p:cNvGrpSpPr/>
            <p:nvPr/>
          </p:nvGrpSpPr>
          <p:grpSpPr>
            <a:xfrm>
              <a:off x="1801080" y="2523160"/>
              <a:ext cx="1328657" cy="1137212"/>
              <a:chOff x="1801080" y="2523160"/>
              <a:chExt cx="1328657" cy="1137212"/>
            </a:xfrm>
          </p:grpSpPr>
          <p:grpSp>
            <p:nvGrpSpPr>
              <p:cNvPr id="153" name="Group 152">
                <a:extLst>
                  <a:ext uri="{FF2B5EF4-FFF2-40B4-BE49-F238E27FC236}">
                    <a16:creationId xmlns:a16="http://schemas.microsoft.com/office/drawing/2014/main" id="{4B28F34B-8936-B2BA-58AA-8DCC856B546A}"/>
                  </a:ext>
                </a:extLst>
              </p:cNvPr>
              <p:cNvGrpSpPr/>
              <p:nvPr/>
            </p:nvGrpSpPr>
            <p:grpSpPr>
              <a:xfrm>
                <a:off x="2456635" y="2523160"/>
                <a:ext cx="637309" cy="406250"/>
                <a:chOff x="3346612" y="2539978"/>
                <a:chExt cx="637309" cy="406250"/>
              </a:xfrm>
            </p:grpSpPr>
            <p:sp>
              <p:nvSpPr>
                <p:cNvPr id="137" name="Rectangle 136">
                  <a:extLst>
                    <a:ext uri="{FF2B5EF4-FFF2-40B4-BE49-F238E27FC236}">
                      <a16:creationId xmlns:a16="http://schemas.microsoft.com/office/drawing/2014/main" id="{A20EB801-8B2C-EC4B-AEC8-6CC2F6ACDF02}"/>
                    </a:ext>
                  </a:extLst>
                </p:cNvPr>
                <p:cNvSpPr/>
                <p:nvPr/>
              </p:nvSpPr>
              <p:spPr>
                <a:xfrm>
                  <a:off x="3346612" y="2571454"/>
                  <a:ext cx="637309"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38" name="Graphic 137" descr="Old Key with solid fill">
                  <a:extLst>
                    <a:ext uri="{FF2B5EF4-FFF2-40B4-BE49-F238E27FC236}">
                      <a16:creationId xmlns:a16="http://schemas.microsoft.com/office/drawing/2014/main" id="{8AA363F9-D7ED-86E6-BD6E-2AF8FA7B76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220000">
                  <a:off x="3481390" y="2539978"/>
                  <a:ext cx="406250" cy="406250"/>
                </a:xfrm>
                <a:prstGeom prst="rect">
                  <a:avLst/>
                </a:prstGeom>
              </p:spPr>
            </p:pic>
          </p:grpSp>
          <p:grpSp>
            <p:nvGrpSpPr>
              <p:cNvPr id="146" name="Group 145">
                <a:extLst>
                  <a:ext uri="{FF2B5EF4-FFF2-40B4-BE49-F238E27FC236}">
                    <a16:creationId xmlns:a16="http://schemas.microsoft.com/office/drawing/2014/main" id="{08A81BC3-1DC0-A7E7-4261-64A0E96DBDB2}"/>
                  </a:ext>
                </a:extLst>
              </p:cNvPr>
              <p:cNvGrpSpPr/>
              <p:nvPr/>
            </p:nvGrpSpPr>
            <p:grpSpPr>
              <a:xfrm>
                <a:off x="2420841" y="3327563"/>
                <a:ext cx="708896" cy="332809"/>
                <a:chOff x="2476412" y="2370287"/>
                <a:chExt cx="715967" cy="332809"/>
              </a:xfrm>
            </p:grpSpPr>
            <p:sp>
              <p:nvSpPr>
                <p:cNvPr id="147" name="Rectangle 146">
                  <a:extLst>
                    <a:ext uri="{FF2B5EF4-FFF2-40B4-BE49-F238E27FC236}">
                      <a16:creationId xmlns:a16="http://schemas.microsoft.com/office/drawing/2014/main" id="{6CBC3310-F398-6BFD-41EB-27D8D21C09EC}"/>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148" name="Isosceles Triangle 147">
                  <a:extLst>
                    <a:ext uri="{FF2B5EF4-FFF2-40B4-BE49-F238E27FC236}">
                      <a16:creationId xmlns:a16="http://schemas.microsoft.com/office/drawing/2014/main" id="{47776EF2-6913-2500-F5AD-C4B214A711DD}"/>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149" name="Straight Arrow Connector 148">
                <a:extLst>
                  <a:ext uri="{FF2B5EF4-FFF2-40B4-BE49-F238E27FC236}">
                    <a16:creationId xmlns:a16="http://schemas.microsoft.com/office/drawing/2014/main" id="{2885F046-DA6E-8B18-D057-CC2913A97823}"/>
                  </a:ext>
                </a:extLst>
              </p:cNvPr>
              <p:cNvCxnSpPr>
                <a:cxnSpLocks/>
                <a:stCxn id="137" idx="2"/>
                <a:endCxn id="147" idx="0"/>
              </p:cNvCxnSpPr>
              <p:nvPr/>
            </p:nvCxnSpPr>
            <p:spPr>
              <a:xfrm flipH="1">
                <a:off x="2775289" y="2859436"/>
                <a:ext cx="1" cy="4681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4EC2A12-AE61-6585-5DEC-F0153856FAA0}"/>
                  </a:ext>
                </a:extLst>
              </p:cNvPr>
              <p:cNvCxnSpPr>
                <a:cxnSpLocks/>
                <a:stCxn id="197" idx="3"/>
                <a:endCxn id="148" idx="3"/>
              </p:cNvCxnSpPr>
              <p:nvPr/>
            </p:nvCxnSpPr>
            <p:spPr>
              <a:xfrm>
                <a:off x="1980751" y="3493967"/>
                <a:ext cx="44581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D1FC5583-1A7A-D98D-AFC3-4163A3118163}"/>
                  </a:ext>
                </a:extLst>
              </p:cNvPr>
              <p:cNvSpPr txBox="1"/>
              <p:nvPr/>
            </p:nvSpPr>
            <p:spPr>
              <a:xfrm>
                <a:off x="1801080" y="3386245"/>
                <a:ext cx="179671" cy="215444"/>
              </a:xfrm>
              <a:prstGeom prst="rect">
                <a:avLst/>
              </a:prstGeom>
              <a:noFill/>
            </p:spPr>
            <p:txBody>
              <a:bodyPr wrap="none" lIns="3600" tIns="0" rIns="0" bIns="0" rtlCol="0" anchor="ctr" anchorCtr="1">
                <a:spAutoFit/>
              </a:bodyPr>
              <a:lstStyle/>
              <a:p>
                <a:r>
                  <a:rPr lang="en-US" sz="1400" dirty="0"/>
                  <a:t>0</a:t>
                </a:r>
                <a:endParaRPr lang="en-US" dirty="0"/>
              </a:p>
            </p:txBody>
          </p:sp>
        </p:grpSp>
        <p:sp>
          <p:nvSpPr>
            <p:cNvPr id="212" name="TextBox 211">
              <a:extLst>
                <a:ext uri="{FF2B5EF4-FFF2-40B4-BE49-F238E27FC236}">
                  <a16:creationId xmlns:a16="http://schemas.microsoft.com/office/drawing/2014/main" id="{DEF4A80E-D4E3-3B42-0CD7-4DF9323B658F}"/>
                </a:ext>
              </a:extLst>
            </p:cNvPr>
            <p:cNvSpPr txBox="1"/>
            <p:nvPr/>
          </p:nvSpPr>
          <p:spPr>
            <a:xfrm>
              <a:off x="3886689" y="2301159"/>
              <a:ext cx="954072" cy="261610"/>
            </a:xfrm>
            <a:prstGeom prst="rect">
              <a:avLst/>
            </a:prstGeom>
            <a:noFill/>
          </p:spPr>
          <p:txBody>
            <a:bodyPr wrap="square" lIns="0" tIns="0" rIns="0" bIns="0" rtlCol="0" anchor="ctr" anchorCtr="1">
              <a:noAutofit/>
            </a:bodyPr>
            <a:lstStyle/>
            <a:p>
              <a:r>
                <a:rPr lang="en-US" sz="1400" dirty="0"/>
                <a:t>KEM secret</a:t>
              </a:r>
              <a:endParaRPr lang="en-US" dirty="0"/>
            </a:p>
          </p:txBody>
        </p:sp>
        <p:sp>
          <p:nvSpPr>
            <p:cNvPr id="213" name="TextBox 212">
              <a:extLst>
                <a:ext uri="{FF2B5EF4-FFF2-40B4-BE49-F238E27FC236}">
                  <a16:creationId xmlns:a16="http://schemas.microsoft.com/office/drawing/2014/main" id="{3E514A7D-079A-FC54-4928-8651BB8CCB82}"/>
                </a:ext>
              </a:extLst>
            </p:cNvPr>
            <p:cNvSpPr txBox="1"/>
            <p:nvPr/>
          </p:nvSpPr>
          <p:spPr>
            <a:xfrm>
              <a:off x="2196495" y="2301159"/>
              <a:ext cx="548411" cy="261610"/>
            </a:xfrm>
            <a:prstGeom prst="rect">
              <a:avLst/>
            </a:prstGeom>
            <a:noFill/>
          </p:spPr>
          <p:txBody>
            <a:bodyPr wrap="square" lIns="0" tIns="0" rIns="0" bIns="0" rtlCol="0" anchor="ctr" anchorCtr="1">
              <a:noAutofit/>
            </a:bodyPr>
            <a:lstStyle/>
            <a:p>
              <a:r>
                <a:rPr lang="en-US" sz="1400" dirty="0"/>
                <a:t>PSK</a:t>
              </a:r>
              <a:endParaRPr lang="en-US" dirty="0"/>
            </a:p>
          </p:txBody>
        </p:sp>
        <p:grpSp>
          <p:nvGrpSpPr>
            <p:cNvPr id="28" name="Group 27">
              <a:extLst>
                <a:ext uri="{FF2B5EF4-FFF2-40B4-BE49-F238E27FC236}">
                  <a16:creationId xmlns:a16="http://schemas.microsoft.com/office/drawing/2014/main" id="{35FF1B5D-4B57-E936-A243-287248088C5A}"/>
                </a:ext>
              </a:extLst>
            </p:cNvPr>
            <p:cNvGrpSpPr/>
            <p:nvPr/>
          </p:nvGrpSpPr>
          <p:grpSpPr>
            <a:xfrm>
              <a:off x="3478909" y="3310093"/>
              <a:ext cx="637309" cy="406250"/>
              <a:chOff x="6493731" y="3336136"/>
              <a:chExt cx="637309" cy="406250"/>
            </a:xfrm>
          </p:grpSpPr>
          <p:sp>
            <p:nvSpPr>
              <p:cNvPr id="31" name="Rectangle 30">
                <a:extLst>
                  <a:ext uri="{FF2B5EF4-FFF2-40B4-BE49-F238E27FC236}">
                    <a16:creationId xmlns:a16="http://schemas.microsoft.com/office/drawing/2014/main" id="{B3FD9B82-9C77-3C6D-664E-2BDE417B60C7}"/>
                  </a:ext>
                </a:extLst>
              </p:cNvPr>
              <p:cNvSpPr/>
              <p:nvPr/>
            </p:nvSpPr>
            <p:spPr>
              <a:xfrm>
                <a:off x="6493731" y="3367610"/>
                <a:ext cx="637309"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2" name="Graphic 31" descr="Old Key with solid fill">
                <a:extLst>
                  <a:ext uri="{FF2B5EF4-FFF2-40B4-BE49-F238E27FC236}">
                    <a16:creationId xmlns:a16="http://schemas.microsoft.com/office/drawing/2014/main" id="{D6B2201F-A562-18B0-C32C-E7DAA8BDDD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9248">
                <a:off x="6628511" y="3336136"/>
                <a:ext cx="406250" cy="406250"/>
              </a:xfrm>
              <a:prstGeom prst="rect">
                <a:avLst/>
              </a:prstGeom>
            </p:spPr>
          </p:pic>
        </p:gr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3AAE793-1B92-5843-86AA-C68EF015974A}"/>
                  </a:ext>
                </a:extLst>
              </p:cNvPr>
              <p:cNvSpPr txBox="1"/>
              <p:nvPr/>
            </p:nvSpPr>
            <p:spPr>
              <a:xfrm>
                <a:off x="360363" y="1298402"/>
                <a:ext cx="2203265" cy="879021"/>
              </a:xfrm>
              <a:prstGeom prst="rect">
                <a:avLst/>
              </a:prstGeom>
              <a:noFill/>
            </p:spPr>
            <p:txBody>
              <a:bodyPr wrap="square" lIns="0" tIns="72000" rIns="0" bIns="0" rtlCol="0" anchor="t" anchorCtr="0">
                <a:noAutofit/>
              </a:bodyPr>
              <a:lstStyle/>
              <a:p>
                <a:r>
                  <a:rPr lang="en-US" sz="2000" dirty="0">
                    <a:ea typeface="Cambria Math" panose="02040503050406030204" pitchFamily="18" charset="0"/>
                  </a:rPr>
                  <a:t>E.g. for SHA-256:</a:t>
                </a:r>
              </a:p>
              <a:p>
                <a14:m>
                  <m:oMath xmlns:m="http://schemas.openxmlformats.org/officeDocument/2006/math">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=256</m:t>
                    </m:r>
                  </m:oMath>
                </a14:m>
                <a:r>
                  <a:rPr lang="en-US" b="0" i="1" dirty="0">
                    <a:latin typeface="Cambria Math" panose="02040503050406030204" pitchFamily="18" charset="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𝑏</m:t>
                    </m:r>
                    <m:r>
                      <a:rPr lang="en-US" b="0" i="1" smtClean="0">
                        <a:latin typeface="Cambria Math" panose="02040503050406030204" pitchFamily="18" charset="0"/>
                        <a:ea typeface="Cambria Math" panose="02040503050406030204" pitchFamily="18" charset="0"/>
                      </a:rPr>
                      <m:t>=512</m:t>
                    </m:r>
                  </m:oMath>
                </a14:m>
                <a:endParaRPr lang="en-US" dirty="0">
                  <a:ea typeface="Cambria Math" panose="02040503050406030204" pitchFamily="18" charset="0"/>
                </a:endParaRPr>
              </a:p>
            </p:txBody>
          </p:sp>
        </mc:Choice>
        <mc:Fallback xmlns="">
          <p:sp>
            <p:nvSpPr>
              <p:cNvPr id="43" name="TextBox 42">
                <a:extLst>
                  <a:ext uri="{FF2B5EF4-FFF2-40B4-BE49-F238E27FC236}">
                    <a16:creationId xmlns:a16="http://schemas.microsoft.com/office/drawing/2014/main" id="{03AAE793-1B92-5843-86AA-C68EF015974A}"/>
                  </a:ext>
                </a:extLst>
              </p:cNvPr>
              <p:cNvSpPr txBox="1">
                <a:spLocks noRot="1" noChangeAspect="1" noMove="1" noResize="1" noEditPoints="1" noAdjustHandles="1" noChangeArrowheads="1" noChangeShapeType="1" noTextEdit="1"/>
              </p:cNvSpPr>
              <p:nvPr/>
            </p:nvSpPr>
            <p:spPr>
              <a:xfrm>
                <a:off x="360363" y="1298402"/>
                <a:ext cx="2203265" cy="879021"/>
              </a:xfrm>
              <a:prstGeom prst="rect">
                <a:avLst/>
              </a:prstGeom>
              <a:blipFill>
                <a:blip r:embed="rId12"/>
                <a:stretch>
                  <a:fillRect l="-6906" t="-694"/>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CF48699F-B683-4727-4B35-A0C9B404AA08}"/>
              </a:ext>
            </a:extLst>
          </p:cNvPr>
          <p:cNvSpPr txBox="1"/>
          <p:nvPr/>
        </p:nvSpPr>
        <p:spPr>
          <a:xfrm>
            <a:off x="3136393" y="4173626"/>
            <a:ext cx="853952" cy="338554"/>
          </a:xfrm>
          <a:prstGeom prst="rect">
            <a:avLst/>
          </a:prstGeom>
          <a:noFill/>
        </p:spPr>
        <p:txBody>
          <a:bodyPr wrap="square">
            <a:spAutoFit/>
          </a:bodyPr>
          <a:lstStyle/>
          <a:p>
            <a:pPr algn="ctr"/>
            <a:r>
              <a:rPr lang="en-US" sz="1600" dirty="0">
                <a:latin typeface="DIN Next LT Pro Light" panose="020B0303020203050203" pitchFamily="34" charset="0"/>
              </a:rPr>
              <a:t>256</a:t>
            </a:r>
          </a:p>
        </p:txBody>
      </p:sp>
      <p:grpSp>
        <p:nvGrpSpPr>
          <p:cNvPr id="68" name="Group 67">
            <a:extLst>
              <a:ext uri="{FF2B5EF4-FFF2-40B4-BE49-F238E27FC236}">
                <a16:creationId xmlns:a16="http://schemas.microsoft.com/office/drawing/2014/main" id="{68D59DC0-BDE6-64CA-D914-C004587524B7}"/>
              </a:ext>
            </a:extLst>
          </p:cNvPr>
          <p:cNvGrpSpPr/>
          <p:nvPr/>
        </p:nvGrpSpPr>
        <p:grpSpPr>
          <a:xfrm>
            <a:off x="4625217" y="2160708"/>
            <a:ext cx="5021640" cy="1794604"/>
            <a:chOff x="4625217" y="2160708"/>
            <a:chExt cx="5021640" cy="1794604"/>
          </a:xfrm>
        </p:grpSpPr>
        <p:sp>
          <p:nvSpPr>
            <p:cNvPr id="44" name="TextBox 43">
              <a:extLst>
                <a:ext uri="{FF2B5EF4-FFF2-40B4-BE49-F238E27FC236}">
                  <a16:creationId xmlns:a16="http://schemas.microsoft.com/office/drawing/2014/main" id="{7FADB246-19CC-CB91-AF2C-AEDFB99DF07F}"/>
                </a:ext>
              </a:extLst>
            </p:cNvPr>
            <p:cNvSpPr txBox="1"/>
            <p:nvPr/>
          </p:nvSpPr>
          <p:spPr>
            <a:xfrm>
              <a:off x="7612912" y="2160708"/>
              <a:ext cx="2033945" cy="3135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lIns="0" tIns="0" rIns="0" bIns="0" rtlCol="0" anchor="t" anchorCtr="0">
              <a:noAutofit/>
            </a:bodyPr>
            <a:lstStyle/>
            <a:p>
              <a:pPr>
                <a:lnSpc>
                  <a:spcPct val="150000"/>
                </a:lnSpc>
                <a:buClr>
                  <a:schemeClr val="tx1"/>
                </a:buClr>
              </a:pPr>
              <a:r>
                <a:rPr lang="en-US" dirty="0">
                  <a:solidFill>
                    <a:schemeClr val="accent5"/>
                  </a:solidFill>
                  <a:latin typeface="DIN Next LT Pro Light" panose="020B0303020203050203" pitchFamily="34" charset="0"/>
                </a:rPr>
                <a:t>Pad-or-Hash applied here</a:t>
              </a:r>
              <a:endParaRPr lang="en-US" sz="2000" dirty="0">
                <a:solidFill>
                  <a:schemeClr val="accent5"/>
                </a:solidFill>
                <a:latin typeface="DIN Next LT Pro Light" panose="020B0303020203050203" pitchFamily="34" charset="0"/>
              </a:endParaRPr>
            </a:p>
          </p:txBody>
        </p:sp>
        <p:sp>
          <p:nvSpPr>
            <p:cNvPr id="65" name="Freeform: Shape 64">
              <a:extLst>
                <a:ext uri="{FF2B5EF4-FFF2-40B4-BE49-F238E27FC236}">
                  <a16:creationId xmlns:a16="http://schemas.microsoft.com/office/drawing/2014/main" id="{B40B2BE7-CBAA-4D99-DD6A-749AD531286D}"/>
                </a:ext>
              </a:extLst>
            </p:cNvPr>
            <p:cNvSpPr/>
            <p:nvPr/>
          </p:nvSpPr>
          <p:spPr>
            <a:xfrm>
              <a:off x="4625217" y="2551814"/>
              <a:ext cx="4236971" cy="1355651"/>
            </a:xfrm>
            <a:custGeom>
              <a:avLst/>
              <a:gdLst>
                <a:gd name="connsiteX0" fmla="*/ 0 w 3981893"/>
                <a:gd name="connsiteY0" fmla="*/ 1371600 h 1371600"/>
                <a:gd name="connsiteX1" fmla="*/ 611372 w 3981893"/>
                <a:gd name="connsiteY1" fmla="*/ 1047307 h 1371600"/>
                <a:gd name="connsiteX2" fmla="*/ 3189768 w 3981893"/>
                <a:gd name="connsiteY2" fmla="*/ 696432 h 1371600"/>
                <a:gd name="connsiteX3" fmla="*/ 3981893 w 3981893"/>
                <a:gd name="connsiteY3" fmla="*/ 0 h 1371600"/>
                <a:gd name="connsiteX0" fmla="*/ 0 w 3981893"/>
                <a:gd name="connsiteY0" fmla="*/ 1371600 h 1371600"/>
                <a:gd name="connsiteX1" fmla="*/ 611372 w 3981893"/>
                <a:gd name="connsiteY1" fmla="*/ 1047307 h 1371600"/>
                <a:gd name="connsiteX2" fmla="*/ 2902689 w 3981893"/>
                <a:gd name="connsiteY2" fmla="*/ 622004 h 1371600"/>
                <a:gd name="connsiteX3" fmla="*/ 3981893 w 3981893"/>
                <a:gd name="connsiteY3" fmla="*/ 0 h 1371600"/>
                <a:gd name="connsiteX0" fmla="*/ 0 w 4322134"/>
                <a:gd name="connsiteY0" fmla="*/ 1355651 h 1355651"/>
                <a:gd name="connsiteX1" fmla="*/ 611372 w 4322134"/>
                <a:gd name="connsiteY1" fmla="*/ 1031358 h 1355651"/>
                <a:gd name="connsiteX2" fmla="*/ 2902689 w 4322134"/>
                <a:gd name="connsiteY2" fmla="*/ 606055 h 1355651"/>
                <a:gd name="connsiteX3" fmla="*/ 4322134 w 4322134"/>
                <a:gd name="connsiteY3" fmla="*/ 0 h 1355651"/>
                <a:gd name="connsiteX0" fmla="*/ 23490 w 4345624"/>
                <a:gd name="connsiteY0" fmla="*/ 1355651 h 1355651"/>
                <a:gd name="connsiteX1" fmla="*/ 310569 w 4345624"/>
                <a:gd name="connsiteY1" fmla="*/ 1031358 h 1355651"/>
                <a:gd name="connsiteX2" fmla="*/ 2926179 w 4345624"/>
                <a:gd name="connsiteY2" fmla="*/ 606055 h 1355651"/>
                <a:gd name="connsiteX3" fmla="*/ 4345624 w 4345624"/>
                <a:gd name="connsiteY3" fmla="*/ 0 h 1355651"/>
                <a:gd name="connsiteX0" fmla="*/ 9212 w 4331346"/>
                <a:gd name="connsiteY0" fmla="*/ 1355651 h 1355651"/>
                <a:gd name="connsiteX1" fmla="*/ 296291 w 4331346"/>
                <a:gd name="connsiteY1" fmla="*/ 1031358 h 1355651"/>
                <a:gd name="connsiteX2" fmla="*/ 2911901 w 4331346"/>
                <a:gd name="connsiteY2" fmla="*/ 606055 h 1355651"/>
                <a:gd name="connsiteX3" fmla="*/ 4331346 w 4331346"/>
                <a:gd name="connsiteY3" fmla="*/ 0 h 1355651"/>
                <a:gd name="connsiteX0" fmla="*/ 1149 w 4323283"/>
                <a:gd name="connsiteY0" fmla="*/ 1355651 h 1355651"/>
                <a:gd name="connsiteX1" fmla="*/ 288228 w 4323283"/>
                <a:gd name="connsiteY1" fmla="*/ 1031358 h 1355651"/>
                <a:gd name="connsiteX2" fmla="*/ 2903838 w 4323283"/>
                <a:gd name="connsiteY2" fmla="*/ 606055 h 1355651"/>
                <a:gd name="connsiteX3" fmla="*/ 4323283 w 4323283"/>
                <a:gd name="connsiteY3" fmla="*/ 0 h 1355651"/>
                <a:gd name="connsiteX0" fmla="*/ 43075 w 4365209"/>
                <a:gd name="connsiteY0" fmla="*/ 1355651 h 1355651"/>
                <a:gd name="connsiteX1" fmla="*/ 239778 w 4365209"/>
                <a:gd name="connsiteY1" fmla="*/ 999461 h 1355651"/>
                <a:gd name="connsiteX2" fmla="*/ 2945764 w 4365209"/>
                <a:gd name="connsiteY2" fmla="*/ 606055 h 1355651"/>
                <a:gd name="connsiteX3" fmla="*/ 4365209 w 4365209"/>
                <a:gd name="connsiteY3" fmla="*/ 0 h 1355651"/>
                <a:gd name="connsiteX0" fmla="*/ 0 w 4322134"/>
                <a:gd name="connsiteY0" fmla="*/ 1355651 h 1355651"/>
                <a:gd name="connsiteX1" fmla="*/ 196703 w 4322134"/>
                <a:gd name="connsiteY1" fmla="*/ 999461 h 1355651"/>
                <a:gd name="connsiteX2" fmla="*/ 2902689 w 4322134"/>
                <a:gd name="connsiteY2" fmla="*/ 606055 h 1355651"/>
                <a:gd name="connsiteX3" fmla="*/ 4322134 w 4322134"/>
                <a:gd name="connsiteY3" fmla="*/ 0 h 1355651"/>
                <a:gd name="connsiteX0" fmla="*/ 41247 w 4363381"/>
                <a:gd name="connsiteY0" fmla="*/ 1355651 h 1355651"/>
                <a:gd name="connsiteX1" fmla="*/ 237950 w 4363381"/>
                <a:gd name="connsiteY1" fmla="*/ 999461 h 1355651"/>
                <a:gd name="connsiteX2" fmla="*/ 2943936 w 4363381"/>
                <a:gd name="connsiteY2" fmla="*/ 606055 h 1355651"/>
                <a:gd name="connsiteX3" fmla="*/ 4363381 w 4363381"/>
                <a:gd name="connsiteY3" fmla="*/ 0 h 1355651"/>
                <a:gd name="connsiteX0" fmla="*/ 52436 w 4374570"/>
                <a:gd name="connsiteY0" fmla="*/ 1355651 h 1355651"/>
                <a:gd name="connsiteX1" fmla="*/ 249139 w 4374570"/>
                <a:gd name="connsiteY1" fmla="*/ 999461 h 1355651"/>
                <a:gd name="connsiteX2" fmla="*/ 2955125 w 4374570"/>
                <a:gd name="connsiteY2" fmla="*/ 606055 h 1355651"/>
                <a:gd name="connsiteX3" fmla="*/ 4374570 w 4374570"/>
                <a:gd name="connsiteY3" fmla="*/ 0 h 1355651"/>
                <a:gd name="connsiteX0" fmla="*/ 0 w 4322134"/>
                <a:gd name="connsiteY0" fmla="*/ 1355651 h 1355651"/>
                <a:gd name="connsiteX1" fmla="*/ 441251 w 4322134"/>
                <a:gd name="connsiteY1" fmla="*/ 893135 h 1355651"/>
                <a:gd name="connsiteX2" fmla="*/ 2902689 w 4322134"/>
                <a:gd name="connsiteY2" fmla="*/ 606055 h 1355651"/>
                <a:gd name="connsiteX3" fmla="*/ 4322134 w 4322134"/>
                <a:gd name="connsiteY3" fmla="*/ 0 h 1355651"/>
                <a:gd name="connsiteX0" fmla="*/ 0 w 4322134"/>
                <a:gd name="connsiteY0" fmla="*/ 1355651 h 1355651"/>
                <a:gd name="connsiteX1" fmla="*/ 441251 w 4322134"/>
                <a:gd name="connsiteY1" fmla="*/ 893135 h 1355651"/>
                <a:gd name="connsiteX2" fmla="*/ 2902689 w 4322134"/>
                <a:gd name="connsiteY2" fmla="*/ 606055 h 1355651"/>
                <a:gd name="connsiteX3" fmla="*/ 4322134 w 4322134"/>
                <a:gd name="connsiteY3" fmla="*/ 0 h 1355651"/>
                <a:gd name="connsiteX0" fmla="*/ 2608 w 4324742"/>
                <a:gd name="connsiteY0" fmla="*/ 1355651 h 1355651"/>
                <a:gd name="connsiteX1" fmla="*/ 321584 w 4324742"/>
                <a:gd name="connsiteY1" fmla="*/ 988828 h 1355651"/>
                <a:gd name="connsiteX2" fmla="*/ 2905297 w 4324742"/>
                <a:gd name="connsiteY2" fmla="*/ 606055 h 1355651"/>
                <a:gd name="connsiteX3" fmla="*/ 4324742 w 4324742"/>
                <a:gd name="connsiteY3" fmla="*/ 0 h 1355651"/>
                <a:gd name="connsiteX0" fmla="*/ 0 w 4322134"/>
                <a:gd name="connsiteY0" fmla="*/ 1355651 h 1355651"/>
                <a:gd name="connsiteX1" fmla="*/ 318976 w 4322134"/>
                <a:gd name="connsiteY1" fmla="*/ 988828 h 1355651"/>
                <a:gd name="connsiteX2" fmla="*/ 2902689 w 4322134"/>
                <a:gd name="connsiteY2" fmla="*/ 606055 h 1355651"/>
                <a:gd name="connsiteX3" fmla="*/ 4322134 w 4322134"/>
                <a:gd name="connsiteY3" fmla="*/ 0 h 1355651"/>
                <a:gd name="connsiteX0" fmla="*/ 0 w 4322134"/>
                <a:gd name="connsiteY0" fmla="*/ 1355651 h 1355651"/>
                <a:gd name="connsiteX1" fmla="*/ 318976 w 4322134"/>
                <a:gd name="connsiteY1" fmla="*/ 988828 h 1355651"/>
                <a:gd name="connsiteX2" fmla="*/ 2902689 w 4322134"/>
                <a:gd name="connsiteY2" fmla="*/ 606055 h 1355651"/>
                <a:gd name="connsiteX3" fmla="*/ 4322134 w 4322134"/>
                <a:gd name="connsiteY3" fmla="*/ 0 h 1355651"/>
                <a:gd name="connsiteX0" fmla="*/ 0 w 4322134"/>
                <a:gd name="connsiteY0" fmla="*/ 1355651 h 1355651"/>
                <a:gd name="connsiteX1" fmla="*/ 318976 w 4322134"/>
                <a:gd name="connsiteY1" fmla="*/ 988828 h 1355651"/>
                <a:gd name="connsiteX2" fmla="*/ 2275368 w 4322134"/>
                <a:gd name="connsiteY2" fmla="*/ 776176 h 1355651"/>
                <a:gd name="connsiteX3" fmla="*/ 4322134 w 4322134"/>
                <a:gd name="connsiteY3" fmla="*/ 0 h 1355651"/>
                <a:gd name="connsiteX0" fmla="*/ 0 w 4322134"/>
                <a:gd name="connsiteY0" fmla="*/ 1355651 h 1355651"/>
                <a:gd name="connsiteX1" fmla="*/ 318976 w 4322134"/>
                <a:gd name="connsiteY1" fmla="*/ 988828 h 1355651"/>
                <a:gd name="connsiteX2" fmla="*/ 2286001 w 4322134"/>
                <a:gd name="connsiteY2" fmla="*/ 701748 h 1355651"/>
                <a:gd name="connsiteX3" fmla="*/ 4322134 w 4322134"/>
                <a:gd name="connsiteY3" fmla="*/ 0 h 1355651"/>
                <a:gd name="connsiteX0" fmla="*/ 0 w 4322134"/>
                <a:gd name="connsiteY0" fmla="*/ 1355651 h 1355651"/>
                <a:gd name="connsiteX1" fmla="*/ 318976 w 4322134"/>
                <a:gd name="connsiteY1" fmla="*/ 988828 h 1355651"/>
                <a:gd name="connsiteX2" fmla="*/ 2286001 w 4322134"/>
                <a:gd name="connsiteY2" fmla="*/ 701748 h 1355651"/>
                <a:gd name="connsiteX3" fmla="*/ 4322134 w 4322134"/>
                <a:gd name="connsiteY3" fmla="*/ 0 h 1355651"/>
                <a:gd name="connsiteX0" fmla="*/ 72442 w 4394576"/>
                <a:gd name="connsiteY0" fmla="*/ 1355651 h 1355651"/>
                <a:gd name="connsiteX1" fmla="*/ 391418 w 4394576"/>
                <a:gd name="connsiteY1" fmla="*/ 988828 h 1355651"/>
                <a:gd name="connsiteX2" fmla="*/ 3862950 w 4394576"/>
                <a:gd name="connsiteY2" fmla="*/ 350873 h 1355651"/>
                <a:gd name="connsiteX3" fmla="*/ 4394576 w 4394576"/>
                <a:gd name="connsiteY3" fmla="*/ 0 h 1355651"/>
                <a:gd name="connsiteX0" fmla="*/ 72442 w 4394576"/>
                <a:gd name="connsiteY0" fmla="*/ 1355651 h 1355651"/>
                <a:gd name="connsiteX1" fmla="*/ 391418 w 4394576"/>
                <a:gd name="connsiteY1" fmla="*/ 988828 h 1355651"/>
                <a:gd name="connsiteX2" fmla="*/ 3862950 w 4394576"/>
                <a:gd name="connsiteY2" fmla="*/ 350873 h 1355651"/>
                <a:gd name="connsiteX3" fmla="*/ 4394576 w 4394576"/>
                <a:gd name="connsiteY3" fmla="*/ 0 h 1355651"/>
                <a:gd name="connsiteX0" fmla="*/ 0 w 4322134"/>
                <a:gd name="connsiteY0" fmla="*/ 1355651 h 1355651"/>
                <a:gd name="connsiteX1" fmla="*/ 318976 w 4322134"/>
                <a:gd name="connsiteY1" fmla="*/ 988828 h 1355651"/>
                <a:gd name="connsiteX2" fmla="*/ 3790508 w 4322134"/>
                <a:gd name="connsiteY2" fmla="*/ 350873 h 1355651"/>
                <a:gd name="connsiteX3" fmla="*/ 4322134 w 4322134"/>
                <a:gd name="connsiteY3" fmla="*/ 0 h 1355651"/>
                <a:gd name="connsiteX0" fmla="*/ 0 w 4322134"/>
                <a:gd name="connsiteY0" fmla="*/ 1355651 h 1355651"/>
                <a:gd name="connsiteX1" fmla="*/ 318976 w 4322134"/>
                <a:gd name="connsiteY1" fmla="*/ 988828 h 1355651"/>
                <a:gd name="connsiteX2" fmla="*/ 3790508 w 4322134"/>
                <a:gd name="connsiteY2" fmla="*/ 350873 h 1355651"/>
                <a:gd name="connsiteX3" fmla="*/ 4322134 w 4322134"/>
                <a:gd name="connsiteY3" fmla="*/ 0 h 1355651"/>
                <a:gd name="connsiteX0" fmla="*/ 0 w 4322134"/>
                <a:gd name="connsiteY0" fmla="*/ 1355651 h 1355651"/>
                <a:gd name="connsiteX1" fmla="*/ 318976 w 4322134"/>
                <a:gd name="connsiteY1" fmla="*/ 988828 h 1355651"/>
                <a:gd name="connsiteX2" fmla="*/ 3790508 w 4322134"/>
                <a:gd name="connsiteY2" fmla="*/ 350873 h 1355651"/>
                <a:gd name="connsiteX3" fmla="*/ 4322134 w 4322134"/>
                <a:gd name="connsiteY3" fmla="*/ 0 h 1355651"/>
                <a:gd name="connsiteX0" fmla="*/ 0 w 4322134"/>
                <a:gd name="connsiteY0" fmla="*/ 1355651 h 1355651"/>
                <a:gd name="connsiteX1" fmla="*/ 318976 w 4322134"/>
                <a:gd name="connsiteY1" fmla="*/ 988828 h 1355651"/>
                <a:gd name="connsiteX2" fmla="*/ 3790508 w 4322134"/>
                <a:gd name="connsiteY2" fmla="*/ 350873 h 1355651"/>
                <a:gd name="connsiteX3" fmla="*/ 4322134 w 4322134"/>
                <a:gd name="connsiteY3" fmla="*/ 0 h 1355651"/>
                <a:gd name="connsiteX0" fmla="*/ 0 w 4322134"/>
                <a:gd name="connsiteY0" fmla="*/ 1355651 h 1355651"/>
                <a:gd name="connsiteX1" fmla="*/ 318976 w 4322134"/>
                <a:gd name="connsiteY1" fmla="*/ 988828 h 1355651"/>
                <a:gd name="connsiteX2" fmla="*/ 3790508 w 4322134"/>
                <a:gd name="connsiteY2" fmla="*/ 350873 h 1355651"/>
                <a:gd name="connsiteX3" fmla="*/ 4322134 w 4322134"/>
                <a:gd name="connsiteY3" fmla="*/ 0 h 1355651"/>
              </a:gdLst>
              <a:ahLst/>
              <a:cxnLst>
                <a:cxn ang="0">
                  <a:pos x="connsiteX0" y="connsiteY0"/>
                </a:cxn>
                <a:cxn ang="0">
                  <a:pos x="connsiteX1" y="connsiteY1"/>
                </a:cxn>
                <a:cxn ang="0">
                  <a:pos x="connsiteX2" y="connsiteY2"/>
                </a:cxn>
                <a:cxn ang="0">
                  <a:pos x="connsiteX3" y="connsiteY3"/>
                </a:cxn>
              </a:cxnLst>
              <a:rect l="l" t="t" r="r" b="b"/>
              <a:pathLst>
                <a:path w="4322134" h="1355651">
                  <a:moveTo>
                    <a:pt x="0" y="1355651"/>
                  </a:moveTo>
                  <a:cubicBezTo>
                    <a:pt x="13290" y="1276349"/>
                    <a:pt x="-15064" y="1119077"/>
                    <a:pt x="318976" y="988828"/>
                  </a:cubicBezTo>
                  <a:cubicBezTo>
                    <a:pt x="653016" y="858579"/>
                    <a:pt x="3388243" y="445680"/>
                    <a:pt x="3790508" y="350873"/>
                  </a:cubicBezTo>
                  <a:cubicBezTo>
                    <a:pt x="4203406" y="234801"/>
                    <a:pt x="4224669" y="149741"/>
                    <a:pt x="4322134" y="0"/>
                  </a:cubicBezTo>
                </a:path>
              </a:pathLst>
            </a:custGeom>
            <a:noFill/>
            <a:ln w="15875">
              <a:solidFill>
                <a:schemeClr val="accent5"/>
              </a:solidFill>
              <a:head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42B8B2CD-4B7B-6443-B157-A01E87C36F49}"/>
                </a:ext>
              </a:extLst>
            </p:cNvPr>
            <p:cNvSpPr/>
            <p:nvPr/>
          </p:nvSpPr>
          <p:spPr>
            <a:xfrm>
              <a:off x="7213272" y="2535866"/>
              <a:ext cx="1743583" cy="1419446"/>
            </a:xfrm>
            <a:custGeom>
              <a:avLst/>
              <a:gdLst>
                <a:gd name="connsiteX0" fmla="*/ 12249 w 1947375"/>
                <a:gd name="connsiteY0" fmla="*/ 1419446 h 1419446"/>
                <a:gd name="connsiteX1" fmla="*/ 235533 w 1947375"/>
                <a:gd name="connsiteY1" fmla="*/ 685800 h 1419446"/>
                <a:gd name="connsiteX2" fmla="*/ 1617766 w 1947375"/>
                <a:gd name="connsiteY2" fmla="*/ 425302 h 1419446"/>
                <a:gd name="connsiteX3" fmla="*/ 1947375 w 1947375"/>
                <a:gd name="connsiteY3" fmla="*/ 0 h 1419446"/>
                <a:gd name="connsiteX0" fmla="*/ 1841 w 1936967"/>
                <a:gd name="connsiteY0" fmla="*/ 1419446 h 1419446"/>
                <a:gd name="connsiteX1" fmla="*/ 427143 w 1936967"/>
                <a:gd name="connsiteY1" fmla="*/ 728330 h 1419446"/>
                <a:gd name="connsiteX2" fmla="*/ 1607358 w 1936967"/>
                <a:gd name="connsiteY2" fmla="*/ 425302 h 1419446"/>
                <a:gd name="connsiteX3" fmla="*/ 1936967 w 1936967"/>
                <a:gd name="connsiteY3" fmla="*/ 0 h 1419446"/>
                <a:gd name="connsiteX0" fmla="*/ 1995 w 1937121"/>
                <a:gd name="connsiteY0" fmla="*/ 1419446 h 1419446"/>
                <a:gd name="connsiteX1" fmla="*/ 411349 w 1937121"/>
                <a:gd name="connsiteY1" fmla="*/ 792125 h 1419446"/>
                <a:gd name="connsiteX2" fmla="*/ 1607512 w 1937121"/>
                <a:gd name="connsiteY2" fmla="*/ 425302 h 1419446"/>
                <a:gd name="connsiteX3" fmla="*/ 1937121 w 1937121"/>
                <a:gd name="connsiteY3" fmla="*/ 0 h 1419446"/>
              </a:gdLst>
              <a:ahLst/>
              <a:cxnLst>
                <a:cxn ang="0">
                  <a:pos x="connsiteX0" y="connsiteY0"/>
                </a:cxn>
                <a:cxn ang="0">
                  <a:pos x="connsiteX1" y="connsiteY1"/>
                </a:cxn>
                <a:cxn ang="0">
                  <a:pos x="connsiteX2" y="connsiteY2"/>
                </a:cxn>
                <a:cxn ang="0">
                  <a:pos x="connsiteX3" y="connsiteY3"/>
                </a:cxn>
              </a:cxnLst>
              <a:rect l="l" t="t" r="r" b="b"/>
              <a:pathLst>
                <a:path w="1937121" h="1419446">
                  <a:moveTo>
                    <a:pt x="1995" y="1419446"/>
                  </a:moveTo>
                  <a:cubicBezTo>
                    <a:pt x="-20156" y="1135468"/>
                    <a:pt x="143763" y="957816"/>
                    <a:pt x="411349" y="792125"/>
                  </a:cubicBezTo>
                  <a:cubicBezTo>
                    <a:pt x="678935" y="626434"/>
                    <a:pt x="1322205" y="539602"/>
                    <a:pt x="1607512" y="425302"/>
                  </a:cubicBezTo>
                  <a:cubicBezTo>
                    <a:pt x="1892819" y="311002"/>
                    <a:pt x="1914970" y="155501"/>
                    <a:pt x="1937121" y="0"/>
                  </a:cubicBezTo>
                </a:path>
              </a:pathLst>
            </a:custGeom>
            <a:noFill/>
            <a:ln w="15875">
              <a:solidFill>
                <a:schemeClr val="accent5"/>
              </a:solidFill>
              <a:head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35910642-CE7E-63E7-CE48-C89F9027A82A}"/>
              </a:ext>
            </a:extLst>
          </p:cNvPr>
          <p:cNvSpPr txBox="1"/>
          <p:nvPr/>
        </p:nvSpPr>
        <p:spPr>
          <a:xfrm>
            <a:off x="3898845" y="4240742"/>
            <a:ext cx="2418385" cy="803378"/>
          </a:xfrm>
          <a:custGeom>
            <a:avLst/>
            <a:gdLst>
              <a:gd name="connsiteX0" fmla="*/ 0 w 3218871"/>
              <a:gd name="connsiteY0" fmla="*/ 0 h 430187"/>
              <a:gd name="connsiteX1" fmla="*/ 1877675 w 3218871"/>
              <a:gd name="connsiteY1" fmla="*/ 0 h 430187"/>
              <a:gd name="connsiteX2" fmla="*/ 1662772 w 3218871"/>
              <a:gd name="connsiteY2" fmla="*/ -453529 h 430187"/>
              <a:gd name="connsiteX3" fmla="*/ 2682393 w 3218871"/>
              <a:gd name="connsiteY3" fmla="*/ 0 h 430187"/>
              <a:gd name="connsiteX4" fmla="*/ 3218871 w 3218871"/>
              <a:gd name="connsiteY4" fmla="*/ 0 h 430187"/>
              <a:gd name="connsiteX5" fmla="*/ 3218871 w 3218871"/>
              <a:gd name="connsiteY5" fmla="*/ 71698 h 430187"/>
              <a:gd name="connsiteX6" fmla="*/ 3218871 w 3218871"/>
              <a:gd name="connsiteY6" fmla="*/ 71698 h 430187"/>
              <a:gd name="connsiteX7" fmla="*/ 3218871 w 3218871"/>
              <a:gd name="connsiteY7" fmla="*/ 179245 h 430187"/>
              <a:gd name="connsiteX8" fmla="*/ 3218871 w 3218871"/>
              <a:gd name="connsiteY8" fmla="*/ 430187 h 430187"/>
              <a:gd name="connsiteX9" fmla="*/ 2682393 w 3218871"/>
              <a:gd name="connsiteY9" fmla="*/ 430187 h 430187"/>
              <a:gd name="connsiteX10" fmla="*/ 1877675 w 3218871"/>
              <a:gd name="connsiteY10" fmla="*/ 430187 h 430187"/>
              <a:gd name="connsiteX11" fmla="*/ 1877675 w 3218871"/>
              <a:gd name="connsiteY11" fmla="*/ 430187 h 430187"/>
              <a:gd name="connsiteX12" fmla="*/ 0 w 3218871"/>
              <a:gd name="connsiteY12" fmla="*/ 430187 h 430187"/>
              <a:gd name="connsiteX13" fmla="*/ 0 w 3218871"/>
              <a:gd name="connsiteY13" fmla="*/ 179245 h 430187"/>
              <a:gd name="connsiteX14" fmla="*/ 0 w 3218871"/>
              <a:gd name="connsiteY14" fmla="*/ 71698 h 430187"/>
              <a:gd name="connsiteX15" fmla="*/ 0 w 3218871"/>
              <a:gd name="connsiteY15" fmla="*/ 71698 h 430187"/>
              <a:gd name="connsiteX16" fmla="*/ 0 w 3218871"/>
              <a:gd name="connsiteY16" fmla="*/ 0 h 430187"/>
              <a:gd name="connsiteX0" fmla="*/ 0 w 3218871"/>
              <a:gd name="connsiteY0" fmla="*/ 453529 h 883716"/>
              <a:gd name="connsiteX1" fmla="*/ 1549834 w 3218871"/>
              <a:gd name="connsiteY1" fmla="*/ 445629 h 883716"/>
              <a:gd name="connsiteX2" fmla="*/ 1662772 w 3218871"/>
              <a:gd name="connsiteY2" fmla="*/ 0 h 883716"/>
              <a:gd name="connsiteX3" fmla="*/ 2682393 w 3218871"/>
              <a:gd name="connsiteY3" fmla="*/ 453529 h 883716"/>
              <a:gd name="connsiteX4" fmla="*/ 3218871 w 3218871"/>
              <a:gd name="connsiteY4" fmla="*/ 453529 h 883716"/>
              <a:gd name="connsiteX5" fmla="*/ 3218871 w 3218871"/>
              <a:gd name="connsiteY5" fmla="*/ 525227 h 883716"/>
              <a:gd name="connsiteX6" fmla="*/ 3218871 w 3218871"/>
              <a:gd name="connsiteY6" fmla="*/ 525227 h 883716"/>
              <a:gd name="connsiteX7" fmla="*/ 3218871 w 3218871"/>
              <a:gd name="connsiteY7" fmla="*/ 632774 h 883716"/>
              <a:gd name="connsiteX8" fmla="*/ 3218871 w 3218871"/>
              <a:gd name="connsiteY8" fmla="*/ 883716 h 883716"/>
              <a:gd name="connsiteX9" fmla="*/ 2682393 w 3218871"/>
              <a:gd name="connsiteY9" fmla="*/ 883716 h 883716"/>
              <a:gd name="connsiteX10" fmla="*/ 1877675 w 3218871"/>
              <a:gd name="connsiteY10" fmla="*/ 883716 h 883716"/>
              <a:gd name="connsiteX11" fmla="*/ 1877675 w 3218871"/>
              <a:gd name="connsiteY11" fmla="*/ 883716 h 883716"/>
              <a:gd name="connsiteX12" fmla="*/ 0 w 3218871"/>
              <a:gd name="connsiteY12" fmla="*/ 883716 h 883716"/>
              <a:gd name="connsiteX13" fmla="*/ 0 w 3218871"/>
              <a:gd name="connsiteY13" fmla="*/ 632774 h 883716"/>
              <a:gd name="connsiteX14" fmla="*/ 0 w 3218871"/>
              <a:gd name="connsiteY14" fmla="*/ 525227 h 883716"/>
              <a:gd name="connsiteX15" fmla="*/ 0 w 3218871"/>
              <a:gd name="connsiteY15" fmla="*/ 525227 h 883716"/>
              <a:gd name="connsiteX16" fmla="*/ 0 w 3218871"/>
              <a:gd name="connsiteY16" fmla="*/ 453529 h 883716"/>
              <a:gd name="connsiteX0" fmla="*/ 0 w 3218871"/>
              <a:gd name="connsiteY0" fmla="*/ 453529 h 883716"/>
              <a:gd name="connsiteX1" fmla="*/ 1549834 w 3218871"/>
              <a:gd name="connsiteY1" fmla="*/ 445629 h 883716"/>
              <a:gd name="connsiteX2" fmla="*/ 1662772 w 3218871"/>
              <a:gd name="connsiteY2" fmla="*/ 0 h 883716"/>
              <a:gd name="connsiteX3" fmla="*/ 1764043 w 3218871"/>
              <a:gd name="connsiteY3" fmla="*/ 451554 h 883716"/>
              <a:gd name="connsiteX4" fmla="*/ 3218871 w 3218871"/>
              <a:gd name="connsiteY4" fmla="*/ 453529 h 883716"/>
              <a:gd name="connsiteX5" fmla="*/ 3218871 w 3218871"/>
              <a:gd name="connsiteY5" fmla="*/ 525227 h 883716"/>
              <a:gd name="connsiteX6" fmla="*/ 3218871 w 3218871"/>
              <a:gd name="connsiteY6" fmla="*/ 525227 h 883716"/>
              <a:gd name="connsiteX7" fmla="*/ 3218871 w 3218871"/>
              <a:gd name="connsiteY7" fmla="*/ 632774 h 883716"/>
              <a:gd name="connsiteX8" fmla="*/ 3218871 w 3218871"/>
              <a:gd name="connsiteY8" fmla="*/ 883716 h 883716"/>
              <a:gd name="connsiteX9" fmla="*/ 2682393 w 3218871"/>
              <a:gd name="connsiteY9" fmla="*/ 883716 h 883716"/>
              <a:gd name="connsiteX10" fmla="*/ 1877675 w 3218871"/>
              <a:gd name="connsiteY10" fmla="*/ 883716 h 883716"/>
              <a:gd name="connsiteX11" fmla="*/ 1877675 w 3218871"/>
              <a:gd name="connsiteY11" fmla="*/ 883716 h 883716"/>
              <a:gd name="connsiteX12" fmla="*/ 0 w 3218871"/>
              <a:gd name="connsiteY12" fmla="*/ 883716 h 883716"/>
              <a:gd name="connsiteX13" fmla="*/ 0 w 3218871"/>
              <a:gd name="connsiteY13" fmla="*/ 632774 h 883716"/>
              <a:gd name="connsiteX14" fmla="*/ 0 w 3218871"/>
              <a:gd name="connsiteY14" fmla="*/ 525227 h 883716"/>
              <a:gd name="connsiteX15" fmla="*/ 0 w 3218871"/>
              <a:gd name="connsiteY15" fmla="*/ 525227 h 883716"/>
              <a:gd name="connsiteX16" fmla="*/ 0 w 3218871"/>
              <a:gd name="connsiteY16" fmla="*/ 453529 h 883716"/>
              <a:gd name="connsiteX0" fmla="*/ 0 w 3218871"/>
              <a:gd name="connsiteY0" fmla="*/ 453529 h 883716"/>
              <a:gd name="connsiteX1" fmla="*/ 1550822 w 3218871"/>
              <a:gd name="connsiteY1" fmla="*/ 457479 h 883716"/>
              <a:gd name="connsiteX2" fmla="*/ 1662772 w 3218871"/>
              <a:gd name="connsiteY2" fmla="*/ 0 h 883716"/>
              <a:gd name="connsiteX3" fmla="*/ 1764043 w 3218871"/>
              <a:gd name="connsiteY3" fmla="*/ 451554 h 883716"/>
              <a:gd name="connsiteX4" fmla="*/ 3218871 w 3218871"/>
              <a:gd name="connsiteY4" fmla="*/ 453529 h 883716"/>
              <a:gd name="connsiteX5" fmla="*/ 3218871 w 3218871"/>
              <a:gd name="connsiteY5" fmla="*/ 525227 h 883716"/>
              <a:gd name="connsiteX6" fmla="*/ 3218871 w 3218871"/>
              <a:gd name="connsiteY6" fmla="*/ 525227 h 883716"/>
              <a:gd name="connsiteX7" fmla="*/ 3218871 w 3218871"/>
              <a:gd name="connsiteY7" fmla="*/ 632774 h 883716"/>
              <a:gd name="connsiteX8" fmla="*/ 3218871 w 3218871"/>
              <a:gd name="connsiteY8" fmla="*/ 883716 h 883716"/>
              <a:gd name="connsiteX9" fmla="*/ 2682393 w 3218871"/>
              <a:gd name="connsiteY9" fmla="*/ 883716 h 883716"/>
              <a:gd name="connsiteX10" fmla="*/ 1877675 w 3218871"/>
              <a:gd name="connsiteY10" fmla="*/ 883716 h 883716"/>
              <a:gd name="connsiteX11" fmla="*/ 1877675 w 3218871"/>
              <a:gd name="connsiteY11" fmla="*/ 883716 h 883716"/>
              <a:gd name="connsiteX12" fmla="*/ 0 w 3218871"/>
              <a:gd name="connsiteY12" fmla="*/ 883716 h 883716"/>
              <a:gd name="connsiteX13" fmla="*/ 0 w 3218871"/>
              <a:gd name="connsiteY13" fmla="*/ 632774 h 883716"/>
              <a:gd name="connsiteX14" fmla="*/ 0 w 3218871"/>
              <a:gd name="connsiteY14" fmla="*/ 525227 h 883716"/>
              <a:gd name="connsiteX15" fmla="*/ 0 w 3218871"/>
              <a:gd name="connsiteY15" fmla="*/ 525227 h 883716"/>
              <a:gd name="connsiteX16" fmla="*/ 0 w 3218871"/>
              <a:gd name="connsiteY16" fmla="*/ 453529 h 883716"/>
              <a:gd name="connsiteX0" fmla="*/ 0 w 3218871"/>
              <a:gd name="connsiteY0" fmla="*/ 453529 h 883716"/>
              <a:gd name="connsiteX1" fmla="*/ 1550822 w 3218871"/>
              <a:gd name="connsiteY1" fmla="*/ 450566 h 883716"/>
              <a:gd name="connsiteX2" fmla="*/ 1662772 w 3218871"/>
              <a:gd name="connsiteY2" fmla="*/ 0 h 883716"/>
              <a:gd name="connsiteX3" fmla="*/ 1764043 w 3218871"/>
              <a:gd name="connsiteY3" fmla="*/ 451554 h 883716"/>
              <a:gd name="connsiteX4" fmla="*/ 3218871 w 3218871"/>
              <a:gd name="connsiteY4" fmla="*/ 453529 h 883716"/>
              <a:gd name="connsiteX5" fmla="*/ 3218871 w 3218871"/>
              <a:gd name="connsiteY5" fmla="*/ 525227 h 883716"/>
              <a:gd name="connsiteX6" fmla="*/ 3218871 w 3218871"/>
              <a:gd name="connsiteY6" fmla="*/ 525227 h 883716"/>
              <a:gd name="connsiteX7" fmla="*/ 3218871 w 3218871"/>
              <a:gd name="connsiteY7" fmla="*/ 632774 h 883716"/>
              <a:gd name="connsiteX8" fmla="*/ 3218871 w 3218871"/>
              <a:gd name="connsiteY8" fmla="*/ 883716 h 883716"/>
              <a:gd name="connsiteX9" fmla="*/ 2682393 w 3218871"/>
              <a:gd name="connsiteY9" fmla="*/ 883716 h 883716"/>
              <a:gd name="connsiteX10" fmla="*/ 1877675 w 3218871"/>
              <a:gd name="connsiteY10" fmla="*/ 883716 h 883716"/>
              <a:gd name="connsiteX11" fmla="*/ 1877675 w 3218871"/>
              <a:gd name="connsiteY11" fmla="*/ 883716 h 883716"/>
              <a:gd name="connsiteX12" fmla="*/ 0 w 3218871"/>
              <a:gd name="connsiteY12" fmla="*/ 883716 h 883716"/>
              <a:gd name="connsiteX13" fmla="*/ 0 w 3218871"/>
              <a:gd name="connsiteY13" fmla="*/ 632774 h 883716"/>
              <a:gd name="connsiteX14" fmla="*/ 0 w 3218871"/>
              <a:gd name="connsiteY14" fmla="*/ 525227 h 883716"/>
              <a:gd name="connsiteX15" fmla="*/ 0 w 3218871"/>
              <a:gd name="connsiteY15" fmla="*/ 525227 h 883716"/>
              <a:gd name="connsiteX16" fmla="*/ 0 w 3218871"/>
              <a:gd name="connsiteY16" fmla="*/ 453529 h 883716"/>
              <a:gd name="connsiteX0" fmla="*/ 0 w 3218871"/>
              <a:gd name="connsiteY0" fmla="*/ 453529 h 883716"/>
              <a:gd name="connsiteX1" fmla="*/ 1547860 w 3218871"/>
              <a:gd name="connsiteY1" fmla="*/ 459453 h 883716"/>
              <a:gd name="connsiteX2" fmla="*/ 1662772 w 3218871"/>
              <a:gd name="connsiteY2" fmla="*/ 0 h 883716"/>
              <a:gd name="connsiteX3" fmla="*/ 1764043 w 3218871"/>
              <a:gd name="connsiteY3" fmla="*/ 451554 h 883716"/>
              <a:gd name="connsiteX4" fmla="*/ 3218871 w 3218871"/>
              <a:gd name="connsiteY4" fmla="*/ 453529 h 883716"/>
              <a:gd name="connsiteX5" fmla="*/ 3218871 w 3218871"/>
              <a:gd name="connsiteY5" fmla="*/ 525227 h 883716"/>
              <a:gd name="connsiteX6" fmla="*/ 3218871 w 3218871"/>
              <a:gd name="connsiteY6" fmla="*/ 525227 h 883716"/>
              <a:gd name="connsiteX7" fmla="*/ 3218871 w 3218871"/>
              <a:gd name="connsiteY7" fmla="*/ 632774 h 883716"/>
              <a:gd name="connsiteX8" fmla="*/ 3218871 w 3218871"/>
              <a:gd name="connsiteY8" fmla="*/ 883716 h 883716"/>
              <a:gd name="connsiteX9" fmla="*/ 2682393 w 3218871"/>
              <a:gd name="connsiteY9" fmla="*/ 883716 h 883716"/>
              <a:gd name="connsiteX10" fmla="*/ 1877675 w 3218871"/>
              <a:gd name="connsiteY10" fmla="*/ 883716 h 883716"/>
              <a:gd name="connsiteX11" fmla="*/ 1877675 w 3218871"/>
              <a:gd name="connsiteY11" fmla="*/ 883716 h 883716"/>
              <a:gd name="connsiteX12" fmla="*/ 0 w 3218871"/>
              <a:gd name="connsiteY12" fmla="*/ 883716 h 883716"/>
              <a:gd name="connsiteX13" fmla="*/ 0 w 3218871"/>
              <a:gd name="connsiteY13" fmla="*/ 632774 h 883716"/>
              <a:gd name="connsiteX14" fmla="*/ 0 w 3218871"/>
              <a:gd name="connsiteY14" fmla="*/ 525227 h 883716"/>
              <a:gd name="connsiteX15" fmla="*/ 0 w 3218871"/>
              <a:gd name="connsiteY15" fmla="*/ 525227 h 883716"/>
              <a:gd name="connsiteX16" fmla="*/ 0 w 3218871"/>
              <a:gd name="connsiteY16" fmla="*/ 453529 h 883716"/>
              <a:gd name="connsiteX0" fmla="*/ 0 w 3218871"/>
              <a:gd name="connsiteY0" fmla="*/ 453529 h 883716"/>
              <a:gd name="connsiteX1" fmla="*/ 1547860 w 3218871"/>
              <a:gd name="connsiteY1" fmla="*/ 452540 h 883716"/>
              <a:gd name="connsiteX2" fmla="*/ 1662772 w 3218871"/>
              <a:gd name="connsiteY2" fmla="*/ 0 h 883716"/>
              <a:gd name="connsiteX3" fmla="*/ 1764043 w 3218871"/>
              <a:gd name="connsiteY3" fmla="*/ 451554 h 883716"/>
              <a:gd name="connsiteX4" fmla="*/ 3218871 w 3218871"/>
              <a:gd name="connsiteY4" fmla="*/ 453529 h 883716"/>
              <a:gd name="connsiteX5" fmla="*/ 3218871 w 3218871"/>
              <a:gd name="connsiteY5" fmla="*/ 525227 h 883716"/>
              <a:gd name="connsiteX6" fmla="*/ 3218871 w 3218871"/>
              <a:gd name="connsiteY6" fmla="*/ 525227 h 883716"/>
              <a:gd name="connsiteX7" fmla="*/ 3218871 w 3218871"/>
              <a:gd name="connsiteY7" fmla="*/ 632774 h 883716"/>
              <a:gd name="connsiteX8" fmla="*/ 3218871 w 3218871"/>
              <a:gd name="connsiteY8" fmla="*/ 883716 h 883716"/>
              <a:gd name="connsiteX9" fmla="*/ 2682393 w 3218871"/>
              <a:gd name="connsiteY9" fmla="*/ 883716 h 883716"/>
              <a:gd name="connsiteX10" fmla="*/ 1877675 w 3218871"/>
              <a:gd name="connsiteY10" fmla="*/ 883716 h 883716"/>
              <a:gd name="connsiteX11" fmla="*/ 1877675 w 3218871"/>
              <a:gd name="connsiteY11" fmla="*/ 883716 h 883716"/>
              <a:gd name="connsiteX12" fmla="*/ 0 w 3218871"/>
              <a:gd name="connsiteY12" fmla="*/ 883716 h 883716"/>
              <a:gd name="connsiteX13" fmla="*/ 0 w 3218871"/>
              <a:gd name="connsiteY13" fmla="*/ 632774 h 883716"/>
              <a:gd name="connsiteX14" fmla="*/ 0 w 3218871"/>
              <a:gd name="connsiteY14" fmla="*/ 525227 h 883716"/>
              <a:gd name="connsiteX15" fmla="*/ 0 w 3218871"/>
              <a:gd name="connsiteY15" fmla="*/ 525227 h 883716"/>
              <a:gd name="connsiteX16" fmla="*/ 0 w 3218871"/>
              <a:gd name="connsiteY16" fmla="*/ 453529 h 88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8871" h="883716">
                <a:moveTo>
                  <a:pt x="0" y="453529"/>
                </a:moveTo>
                <a:lnTo>
                  <a:pt x="1547860" y="452540"/>
                </a:lnTo>
                <a:lnTo>
                  <a:pt x="1662772" y="0"/>
                </a:lnTo>
                <a:lnTo>
                  <a:pt x="1764043" y="451554"/>
                </a:lnTo>
                <a:lnTo>
                  <a:pt x="3218871" y="453529"/>
                </a:lnTo>
                <a:lnTo>
                  <a:pt x="3218871" y="525227"/>
                </a:lnTo>
                <a:lnTo>
                  <a:pt x="3218871" y="525227"/>
                </a:lnTo>
                <a:lnTo>
                  <a:pt x="3218871" y="632774"/>
                </a:lnTo>
                <a:lnTo>
                  <a:pt x="3218871" y="883716"/>
                </a:lnTo>
                <a:lnTo>
                  <a:pt x="2682393" y="883716"/>
                </a:lnTo>
                <a:lnTo>
                  <a:pt x="1877675" y="883716"/>
                </a:lnTo>
                <a:lnTo>
                  <a:pt x="1877675" y="883716"/>
                </a:lnTo>
                <a:lnTo>
                  <a:pt x="0" y="883716"/>
                </a:lnTo>
                <a:lnTo>
                  <a:pt x="0" y="632774"/>
                </a:lnTo>
                <a:lnTo>
                  <a:pt x="0" y="525227"/>
                </a:lnTo>
                <a:lnTo>
                  <a:pt x="0" y="525227"/>
                </a:lnTo>
                <a:lnTo>
                  <a:pt x="0" y="453529"/>
                </a:lnTo>
                <a:close/>
              </a:path>
            </a:pathLst>
          </a:custGeom>
          <a:noFill/>
          <a:ln w="15875">
            <a:solidFill>
              <a:schemeClr val="accent5"/>
            </a:solidFill>
          </a:ln>
        </p:spPr>
        <p:txBody>
          <a:bodyPr wrap="square" lIns="0" tIns="360000" rIns="0" bIns="0" anchor="ctr" anchorCtr="0">
            <a:noAutofit/>
          </a:bodyPr>
          <a:lstStyle/>
          <a:p>
            <a:pPr algn="ctr">
              <a:lnSpc>
                <a:spcPct val="150000"/>
              </a:lnSpc>
              <a:buClr>
                <a:schemeClr val="tx1"/>
              </a:buClr>
            </a:pPr>
            <a:r>
              <a:rPr lang="en-US" dirty="0">
                <a:latin typeface="DIN Next LT Pro Light" panose="020B0303020203050203" pitchFamily="34" charset="0"/>
              </a:rPr>
              <a:t>Needs 512 bit keys!</a:t>
            </a:r>
            <a:endParaRPr lang="en-US" sz="2000" dirty="0">
              <a:latin typeface="DIN Next LT Pro Light" panose="020B0303020203050203" pitchFamily="34" charset="0"/>
            </a:endParaRPr>
          </a:p>
        </p:txBody>
      </p:sp>
      <p:cxnSp>
        <p:nvCxnSpPr>
          <p:cNvPr id="45" name="Straight Connector 44">
            <a:extLst>
              <a:ext uri="{FF2B5EF4-FFF2-40B4-BE49-F238E27FC236}">
                <a16:creationId xmlns:a16="http://schemas.microsoft.com/office/drawing/2014/main" id="{2AC5E07A-2112-43E1-B445-65C829F11BA4}"/>
              </a:ext>
            </a:extLst>
          </p:cNvPr>
          <p:cNvCxnSpPr>
            <a:cxnSpLocks/>
          </p:cNvCxnSpPr>
          <p:nvPr/>
        </p:nvCxnSpPr>
        <p:spPr>
          <a:xfrm flipH="1">
            <a:off x="3488746" y="3836330"/>
            <a:ext cx="148401" cy="342835"/>
          </a:xfrm>
          <a:prstGeom prst="line">
            <a:avLst/>
          </a:prstGeom>
          <a:ln w="952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BFF032F-D54C-E9F5-1B6B-126FC43002BC}"/>
              </a:ext>
            </a:extLst>
          </p:cNvPr>
          <p:cNvCxnSpPr>
            <a:cxnSpLocks/>
          </p:cNvCxnSpPr>
          <p:nvPr/>
        </p:nvCxnSpPr>
        <p:spPr>
          <a:xfrm flipH="1">
            <a:off x="5713294" y="3836330"/>
            <a:ext cx="148401" cy="342835"/>
          </a:xfrm>
          <a:prstGeom prst="line">
            <a:avLst/>
          </a:prstGeom>
          <a:ln w="9525"/>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4E7BDE2F-0E32-D72A-7D6F-B27F4F8BFAE2}"/>
              </a:ext>
            </a:extLst>
          </p:cNvPr>
          <p:cNvSpPr txBox="1"/>
          <p:nvPr/>
        </p:nvSpPr>
        <p:spPr>
          <a:xfrm>
            <a:off x="5360941" y="4173626"/>
            <a:ext cx="853952" cy="338554"/>
          </a:xfrm>
          <a:prstGeom prst="rect">
            <a:avLst/>
          </a:prstGeom>
          <a:noFill/>
        </p:spPr>
        <p:txBody>
          <a:bodyPr wrap="square">
            <a:spAutoFit/>
          </a:bodyPr>
          <a:lstStyle/>
          <a:p>
            <a:pPr algn="ctr"/>
            <a:r>
              <a:rPr lang="en-US" sz="1600" dirty="0">
                <a:latin typeface="DIN Next LT Pro Light" panose="020B0303020203050203" pitchFamily="34" charset="0"/>
              </a:rPr>
              <a:t>256</a:t>
            </a:r>
          </a:p>
        </p:txBody>
      </p:sp>
    </p:spTree>
    <p:extLst>
      <p:ext uri="{BB962C8B-B14F-4D97-AF65-F5344CB8AC3E}">
        <p14:creationId xmlns:p14="http://schemas.microsoft.com/office/powerpoint/2010/main" val="21762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bldLvl="2"/>
      <p:bldP spid="34" grpId="0"/>
      <p:bldP spid="27"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928F4E-6455-033D-D7F2-8B3E67808282}"/>
              </a:ext>
            </a:extLst>
          </p:cNvPr>
          <p:cNvPicPr>
            <a:picLocks noChangeAspect="1"/>
          </p:cNvPicPr>
          <p:nvPr/>
        </p:nvPicPr>
        <p:blipFill>
          <a:blip r:embed="rId13"/>
          <a:stretch>
            <a:fillRect/>
          </a:stretch>
        </p:blipFill>
        <p:spPr>
          <a:xfrm rot="5880609">
            <a:off x="3264384" y="1228248"/>
            <a:ext cx="5094272" cy="4023678"/>
          </a:xfrm>
          <a:prstGeom prst="rect">
            <a:avLst/>
          </a:prstGeom>
        </p:spPr>
      </p:pic>
      <p:sp>
        <p:nvSpPr>
          <p:cNvPr id="2" name="Title 1">
            <a:extLst>
              <a:ext uri="{FF2B5EF4-FFF2-40B4-BE49-F238E27FC236}">
                <a16:creationId xmlns:a16="http://schemas.microsoft.com/office/drawing/2014/main" id="{C53C98F0-A4C9-3DCF-C8B1-10C2B09C8E0D}"/>
              </a:ext>
            </a:extLst>
          </p:cNvPr>
          <p:cNvSpPr>
            <a:spLocks noGrp="1"/>
          </p:cNvSpPr>
          <p:nvPr>
            <p:ph type="title"/>
          </p:nvPr>
        </p:nvSpPr>
        <p:spPr/>
        <p:txBody>
          <a:bodyPr/>
          <a:lstStyle/>
          <a:p>
            <a:r>
              <a:rPr lang="en-US" dirty="0"/>
              <a:t>HMAC: the Swiss Army Knife of Crypto</a:t>
            </a:r>
          </a:p>
        </p:txBody>
      </p:sp>
      <p:sp>
        <p:nvSpPr>
          <p:cNvPr id="3" name="Date Placeholder 2">
            <a:extLst>
              <a:ext uri="{FF2B5EF4-FFF2-40B4-BE49-F238E27FC236}">
                <a16:creationId xmlns:a16="http://schemas.microsoft.com/office/drawing/2014/main" id="{9173FE4D-E03C-238C-00C1-C4C83C73FD69}"/>
              </a:ext>
            </a:extLst>
          </p:cNvPr>
          <p:cNvSpPr>
            <a:spLocks noGrp="1"/>
          </p:cNvSpPr>
          <p:nvPr>
            <p:ph type="dt" sz="half" idx="10"/>
          </p:nvPr>
        </p:nvSpPr>
        <p:spPr/>
        <p:txBody>
          <a:bodyPr/>
          <a:lstStyle/>
          <a:p>
            <a:r>
              <a:rPr lang="en-US" dirty="0"/>
              <a:t>August 24</a:t>
            </a:r>
            <a:r>
              <a:rPr lang="LID4096" dirty="0"/>
              <a:t>, 202</a:t>
            </a:r>
            <a:r>
              <a:rPr lang="en-US" dirty="0"/>
              <a:t>3.     Matilda Backendal </a:t>
            </a:r>
          </a:p>
        </p:txBody>
      </p:sp>
      <p:sp>
        <p:nvSpPr>
          <p:cNvPr id="4" name="Slide Number Placeholder 3">
            <a:extLst>
              <a:ext uri="{FF2B5EF4-FFF2-40B4-BE49-F238E27FC236}">
                <a16:creationId xmlns:a16="http://schemas.microsoft.com/office/drawing/2014/main" id="{8A728F7E-5972-B489-6EE3-44CD0F811F5A}"/>
              </a:ext>
            </a:extLst>
          </p:cNvPr>
          <p:cNvSpPr>
            <a:spLocks noGrp="1"/>
          </p:cNvSpPr>
          <p:nvPr>
            <p:ph type="sldNum" sz="quarter" idx="12"/>
          </p:nvPr>
        </p:nvSpPr>
        <p:spPr/>
        <p:txBody>
          <a:bodyPr/>
          <a:lstStyle/>
          <a:p>
            <a:fld id="{E88E0139-626D-A346-B691-BDD0C5A55F29}" type="slidenum">
              <a:rPr lang="en-US" smtClean="0"/>
              <a:pPr/>
              <a:t>2</a:t>
            </a:fld>
            <a:endParaRPr lang="en-US" dirty="0"/>
          </a:p>
        </p:txBody>
      </p:sp>
      <p:sp>
        <p:nvSpPr>
          <p:cNvPr id="5" name="TextBox 4">
            <a:extLst>
              <a:ext uri="{FF2B5EF4-FFF2-40B4-BE49-F238E27FC236}">
                <a16:creationId xmlns:a16="http://schemas.microsoft.com/office/drawing/2014/main" id="{85B40567-018B-88F5-54BA-FFA4420B25D7}"/>
              </a:ext>
            </a:extLst>
          </p:cNvPr>
          <p:cNvSpPr txBox="1"/>
          <p:nvPr/>
        </p:nvSpPr>
        <p:spPr>
          <a:xfrm>
            <a:off x="375239" y="1271840"/>
            <a:ext cx="5384211" cy="2895294"/>
          </a:xfrm>
          <a:prstGeom prst="rect">
            <a:avLst/>
          </a:prstGeom>
          <a:noFill/>
        </p:spPr>
        <p:txBody>
          <a:bodyPr wrap="none" lIns="0" tIns="72000" rIns="0" bIns="0" rtlCol="0" anchor="t" anchorCtr="0">
            <a:noAutofit/>
          </a:bodyPr>
          <a:lstStyle/>
          <a:p>
            <a:pPr>
              <a:lnSpc>
                <a:spcPct val="150000"/>
              </a:lnSpc>
            </a:pPr>
            <a:r>
              <a:rPr lang="en-US" sz="2000" dirty="0"/>
              <a:t>HMAC </a:t>
            </a:r>
            <a:r>
              <a:rPr lang="en-US" sz="2000" dirty="0">
                <a:solidFill>
                  <a:schemeClr val="tx2"/>
                </a:solidFill>
              </a:rPr>
              <a:t>[CRYPTO’96:BCK] </a:t>
            </a:r>
            <a:r>
              <a:rPr lang="en-US" sz="2000" dirty="0"/>
              <a:t>is</a:t>
            </a:r>
          </a:p>
          <a:p>
            <a:pPr marL="342900" indent="-342900">
              <a:lnSpc>
                <a:spcPct val="150000"/>
              </a:lnSpc>
              <a:buFont typeface="Arial" panose="020B0604020202020204" pitchFamily="34" charset="0"/>
              <a:buChar char="•"/>
            </a:pPr>
            <a:r>
              <a:rPr lang="en-US" sz="2000" dirty="0"/>
              <a:t>a hash-based MAC,</a:t>
            </a:r>
          </a:p>
          <a:p>
            <a:pPr marL="342900" indent="-342900">
              <a:lnSpc>
                <a:spcPct val="150000"/>
              </a:lnSpc>
              <a:buFont typeface="Arial" panose="020B0604020202020204" pitchFamily="34" charset="0"/>
              <a:buChar char="•"/>
            </a:pPr>
            <a:r>
              <a:rPr lang="en-US" sz="2000" dirty="0"/>
              <a:t>standardized,</a:t>
            </a:r>
          </a:p>
          <a:p>
            <a:pPr marL="342900" indent="-342900">
              <a:lnSpc>
                <a:spcPct val="150000"/>
              </a:lnSpc>
              <a:buFont typeface="Arial" panose="020B0604020202020204" pitchFamily="34" charset="0"/>
              <a:buChar char="•"/>
            </a:pPr>
            <a:r>
              <a:rPr lang="en-US" sz="2000" dirty="0"/>
              <a:t>provably secure,</a:t>
            </a:r>
          </a:p>
          <a:p>
            <a:pPr marL="342900" indent="-342900">
              <a:lnSpc>
                <a:spcPct val="150000"/>
              </a:lnSpc>
              <a:buFont typeface="Arial" panose="020B0604020202020204" pitchFamily="34" charset="0"/>
              <a:buChar char="•"/>
            </a:pPr>
            <a:r>
              <a:rPr lang="en-US" sz="2000" dirty="0"/>
              <a:t>versatile,</a:t>
            </a:r>
          </a:p>
          <a:p>
            <a:pPr marL="342900" indent="-342900">
              <a:lnSpc>
                <a:spcPct val="150000"/>
              </a:lnSpc>
              <a:buFont typeface="Arial" panose="020B0604020202020204" pitchFamily="34" charset="0"/>
              <a:buChar char="•"/>
            </a:pPr>
            <a:r>
              <a:rPr lang="en-US" sz="2000" dirty="0"/>
              <a:t>and widely used.</a:t>
            </a:r>
            <a:endParaRPr lang="en-US" sz="2000" b="1" dirty="0"/>
          </a:p>
        </p:txBody>
      </p:sp>
      <p:sp>
        <p:nvSpPr>
          <p:cNvPr id="7" name="TextBox 6">
            <a:extLst>
              <a:ext uri="{FF2B5EF4-FFF2-40B4-BE49-F238E27FC236}">
                <a16:creationId xmlns:a16="http://schemas.microsoft.com/office/drawing/2014/main" id="{E8A3886C-7629-F127-8DAB-6ABA331D1E63}"/>
              </a:ext>
            </a:extLst>
          </p:cNvPr>
          <p:cNvSpPr txBox="1"/>
          <p:nvPr>
            <p:custDataLst>
              <p:tags r:id="rId1"/>
            </p:custDataLst>
          </p:nvPr>
        </p:nvSpPr>
        <p:spPr>
          <a:xfrm rot="21404279">
            <a:off x="6123295" y="2371619"/>
            <a:ext cx="999568" cy="4216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400" dirty="0">
                <a:solidFill>
                  <a:sysClr val="windowText" lastClr="000000"/>
                </a:solidFill>
              </a:rPr>
              <a:t>PRF</a:t>
            </a:r>
          </a:p>
        </p:txBody>
      </p:sp>
      <p:sp>
        <p:nvSpPr>
          <p:cNvPr id="8" name="TextBox 7">
            <a:extLst>
              <a:ext uri="{FF2B5EF4-FFF2-40B4-BE49-F238E27FC236}">
                <a16:creationId xmlns:a16="http://schemas.microsoft.com/office/drawing/2014/main" id="{8D2E266B-E276-FA9D-153B-73040BB9736B}"/>
              </a:ext>
            </a:extLst>
          </p:cNvPr>
          <p:cNvSpPr txBox="1"/>
          <p:nvPr>
            <p:custDataLst>
              <p:tags r:id="rId2"/>
            </p:custDataLst>
          </p:nvPr>
        </p:nvSpPr>
        <p:spPr>
          <a:xfrm rot="18837570">
            <a:off x="4740727" y="1531904"/>
            <a:ext cx="2332088" cy="3725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200" dirty="0">
                <a:solidFill>
                  <a:sysClr val="windowText" lastClr="000000"/>
                </a:solidFill>
              </a:rPr>
              <a:t>Key derivation</a:t>
            </a:r>
          </a:p>
        </p:txBody>
      </p:sp>
      <p:sp>
        <p:nvSpPr>
          <p:cNvPr id="13" name="Date Placeholder 2">
            <a:extLst>
              <a:ext uri="{FF2B5EF4-FFF2-40B4-BE49-F238E27FC236}">
                <a16:creationId xmlns:a16="http://schemas.microsoft.com/office/drawing/2014/main" id="{22D7C47B-5B7B-C6C9-0174-81F754CE449A}"/>
              </a:ext>
            </a:extLst>
          </p:cNvPr>
          <p:cNvSpPr txBox="1">
            <a:spLocks/>
          </p:cNvSpPr>
          <p:nvPr>
            <p:custDataLst>
              <p:tags r:id="rId3"/>
            </p:custDataLst>
          </p:nvPr>
        </p:nvSpPr>
        <p:spPr>
          <a:xfrm>
            <a:off x="8298180" y="6120788"/>
            <a:ext cx="2853783" cy="180000"/>
          </a:xfrm>
          <a:prstGeom prst="rect">
            <a:avLst/>
          </a:prstGeom>
        </p:spPr>
        <p:txBody>
          <a:bodyPr lIns="0" tIns="0" rIns="0" bIns="0" anchor="ctr"/>
          <a:lstStyle>
            <a:defPPr>
              <a:defRPr lang="en-US"/>
            </a:defPPr>
            <a:lvl1pPr marL="0" algn="l" defTabSz="457200" rtl="0" eaLnBrk="1" latinLnBrk="0" hangingPunct="1">
              <a:defRPr sz="1000" kern="1200">
                <a:solidFill>
                  <a:schemeClr val="tx2"/>
                </a:solidFill>
                <a:latin typeface="DIN Next LT Pro Light" panose="020B030302020305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Image credit: </a:t>
            </a:r>
            <a:r>
              <a:rPr lang="en-US" dirty="0" err="1"/>
              <a:t>openclipart</a:t>
            </a:r>
            <a:endParaRPr lang="en-US" dirty="0"/>
          </a:p>
        </p:txBody>
      </p:sp>
      <p:pic>
        <p:nvPicPr>
          <p:cNvPr id="17" name="Graphic 16">
            <a:extLst>
              <a:ext uri="{FF2B5EF4-FFF2-40B4-BE49-F238E27FC236}">
                <a16:creationId xmlns:a16="http://schemas.microsoft.com/office/drawing/2014/main" id="{58781C46-734E-B178-ADEF-0020992CA86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2946408">
            <a:off x="5046485" y="3110148"/>
            <a:ext cx="941206" cy="500500"/>
          </a:xfrm>
          <a:prstGeom prst="rect">
            <a:avLst/>
          </a:prstGeom>
        </p:spPr>
      </p:pic>
      <p:pic>
        <p:nvPicPr>
          <p:cNvPr id="19" name="Picture 18">
            <a:extLst>
              <a:ext uri="{FF2B5EF4-FFF2-40B4-BE49-F238E27FC236}">
                <a16:creationId xmlns:a16="http://schemas.microsoft.com/office/drawing/2014/main" id="{3FD6E596-B01B-1D66-6E0A-DB7AA6D30ABB}"/>
              </a:ext>
            </a:extLst>
          </p:cNvPr>
          <p:cNvPicPr>
            <a:picLocks noChangeAspect="1"/>
          </p:cNvPicPr>
          <p:nvPr/>
        </p:nvPicPr>
        <p:blipFill>
          <a:blip r:embed="rId16"/>
          <a:stretch>
            <a:fillRect/>
          </a:stretch>
        </p:blipFill>
        <p:spPr>
          <a:xfrm rot="3024194">
            <a:off x="5902959" y="4128200"/>
            <a:ext cx="914906" cy="241660"/>
          </a:xfrm>
          <a:prstGeom prst="rect">
            <a:avLst/>
          </a:prstGeom>
        </p:spPr>
      </p:pic>
      <p:sp>
        <p:nvSpPr>
          <p:cNvPr id="20" name="TextBox 19">
            <a:extLst>
              <a:ext uri="{FF2B5EF4-FFF2-40B4-BE49-F238E27FC236}">
                <a16:creationId xmlns:a16="http://schemas.microsoft.com/office/drawing/2014/main" id="{F442BA75-708C-B779-81C2-506F3956ACDF}"/>
              </a:ext>
            </a:extLst>
          </p:cNvPr>
          <p:cNvSpPr txBox="1"/>
          <p:nvPr>
            <p:custDataLst>
              <p:tags r:id="rId4"/>
            </p:custDataLst>
          </p:nvPr>
        </p:nvSpPr>
        <p:spPr>
          <a:xfrm rot="21404279">
            <a:off x="4318559" y="1625893"/>
            <a:ext cx="999568" cy="421692"/>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400" dirty="0">
                <a:solidFill>
                  <a:sysClr val="windowText" lastClr="000000"/>
                </a:solidFill>
              </a:rPr>
              <a:t>MAC</a:t>
            </a:r>
          </a:p>
        </p:txBody>
      </p:sp>
      <p:sp>
        <p:nvSpPr>
          <p:cNvPr id="21" name="TextBox 20">
            <a:extLst>
              <a:ext uri="{FF2B5EF4-FFF2-40B4-BE49-F238E27FC236}">
                <a16:creationId xmlns:a16="http://schemas.microsoft.com/office/drawing/2014/main" id="{ECFE474E-86EF-18C4-EAC9-730765B40777}"/>
              </a:ext>
            </a:extLst>
          </p:cNvPr>
          <p:cNvSpPr txBox="1"/>
          <p:nvPr>
            <p:custDataLst>
              <p:tags r:id="rId5"/>
            </p:custDataLst>
          </p:nvPr>
        </p:nvSpPr>
        <p:spPr>
          <a:xfrm rot="18837570">
            <a:off x="5196042" y="1718543"/>
            <a:ext cx="1885073" cy="3725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200" dirty="0">
                <a:solidFill>
                  <a:sysClr val="windowText" lastClr="000000"/>
                </a:solidFill>
              </a:rPr>
              <a:t>in HKDF</a:t>
            </a:r>
          </a:p>
        </p:txBody>
      </p:sp>
      <p:sp>
        <p:nvSpPr>
          <p:cNvPr id="22" name="TextBox 21">
            <a:extLst>
              <a:ext uri="{FF2B5EF4-FFF2-40B4-BE49-F238E27FC236}">
                <a16:creationId xmlns:a16="http://schemas.microsoft.com/office/drawing/2014/main" id="{576BAD06-AF85-C6E2-DFCF-817E036D5FB7}"/>
              </a:ext>
            </a:extLst>
          </p:cNvPr>
          <p:cNvSpPr txBox="1"/>
          <p:nvPr>
            <p:custDataLst>
              <p:tags r:id="rId6"/>
            </p:custDataLst>
          </p:nvPr>
        </p:nvSpPr>
        <p:spPr>
          <a:xfrm rot="196768">
            <a:off x="6859026" y="3156027"/>
            <a:ext cx="2332088" cy="3725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200" dirty="0">
                <a:solidFill>
                  <a:sysClr val="windowText" lastClr="000000"/>
                </a:solidFill>
              </a:rPr>
              <a:t>Key combiner</a:t>
            </a:r>
          </a:p>
        </p:txBody>
      </p:sp>
      <p:sp>
        <p:nvSpPr>
          <p:cNvPr id="23" name="TextBox 22">
            <a:extLst>
              <a:ext uri="{FF2B5EF4-FFF2-40B4-BE49-F238E27FC236}">
                <a16:creationId xmlns:a16="http://schemas.microsoft.com/office/drawing/2014/main" id="{C677DD8A-C142-F24A-205C-A09C3C46A13A}"/>
              </a:ext>
            </a:extLst>
          </p:cNvPr>
          <p:cNvSpPr txBox="1"/>
          <p:nvPr>
            <p:custDataLst>
              <p:tags r:id="rId7"/>
            </p:custDataLst>
          </p:nvPr>
        </p:nvSpPr>
        <p:spPr>
          <a:xfrm rot="19355616">
            <a:off x="3813843" y="4126483"/>
            <a:ext cx="1466744" cy="3725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200" dirty="0">
                <a:solidFill>
                  <a:sysClr val="windowText" lastClr="000000"/>
                </a:solidFill>
              </a:rPr>
              <a:t>&gt;_ SSH</a:t>
            </a:r>
          </a:p>
        </p:txBody>
      </p:sp>
      <p:sp>
        <p:nvSpPr>
          <p:cNvPr id="24" name="TextBox 23">
            <a:extLst>
              <a:ext uri="{FF2B5EF4-FFF2-40B4-BE49-F238E27FC236}">
                <a16:creationId xmlns:a16="http://schemas.microsoft.com/office/drawing/2014/main" id="{F24965C0-A307-22A5-2B2F-D86D90BB964A}"/>
              </a:ext>
            </a:extLst>
          </p:cNvPr>
          <p:cNvSpPr txBox="1"/>
          <p:nvPr>
            <p:custDataLst>
              <p:tags r:id="rId8"/>
            </p:custDataLst>
          </p:nvPr>
        </p:nvSpPr>
        <p:spPr>
          <a:xfrm rot="19781193">
            <a:off x="6672105" y="4063981"/>
            <a:ext cx="1466744" cy="3725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200" dirty="0" err="1">
                <a:solidFill>
                  <a:sysClr val="windowText" lastClr="000000"/>
                </a:solidFill>
              </a:rPr>
              <a:t>IPSec</a:t>
            </a:r>
            <a:endParaRPr lang="en-US" sz="2200" dirty="0">
              <a:solidFill>
                <a:sysClr val="windowText" lastClr="000000"/>
              </a:solidFill>
            </a:endParaRPr>
          </a:p>
        </p:txBody>
      </p:sp>
      <p:pic>
        <p:nvPicPr>
          <p:cNvPr id="26" name="Picture 25">
            <a:extLst>
              <a:ext uri="{FF2B5EF4-FFF2-40B4-BE49-F238E27FC236}">
                <a16:creationId xmlns:a16="http://schemas.microsoft.com/office/drawing/2014/main" id="{8D57F40A-609D-9AD9-0CEB-4EF5E5811171}"/>
              </a:ext>
            </a:extLst>
          </p:cNvPr>
          <p:cNvPicPr>
            <a:picLocks noChangeAspect="1"/>
          </p:cNvPicPr>
          <p:nvPr/>
        </p:nvPicPr>
        <p:blipFill>
          <a:blip r:embed="rId17"/>
          <a:stretch>
            <a:fillRect/>
          </a:stretch>
        </p:blipFill>
        <p:spPr>
          <a:xfrm rot="17542067">
            <a:off x="4510204" y="4741024"/>
            <a:ext cx="1449810" cy="311483"/>
          </a:xfrm>
          <a:prstGeom prst="rect">
            <a:avLst/>
          </a:prstGeom>
        </p:spPr>
      </p:pic>
      <p:pic>
        <p:nvPicPr>
          <p:cNvPr id="28" name="Graphic 27">
            <a:extLst>
              <a:ext uri="{FF2B5EF4-FFF2-40B4-BE49-F238E27FC236}">
                <a16:creationId xmlns:a16="http://schemas.microsoft.com/office/drawing/2014/main" id="{983AE2FE-9295-271B-73B9-994B12BD3491}"/>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b="17802"/>
          <a:stretch/>
        </p:blipFill>
        <p:spPr>
          <a:xfrm rot="15838835">
            <a:off x="4981075" y="4933979"/>
            <a:ext cx="1556771" cy="227261"/>
          </a:xfrm>
          <a:prstGeom prst="rect">
            <a:avLst/>
          </a:prstGeom>
        </p:spPr>
      </p:pic>
      <p:sp>
        <p:nvSpPr>
          <p:cNvPr id="29" name="TextBox 28">
            <a:extLst>
              <a:ext uri="{FF2B5EF4-FFF2-40B4-BE49-F238E27FC236}">
                <a16:creationId xmlns:a16="http://schemas.microsoft.com/office/drawing/2014/main" id="{793A8227-B71C-D359-953D-8A49C35EC532}"/>
              </a:ext>
            </a:extLst>
          </p:cNvPr>
          <p:cNvSpPr txBox="1"/>
          <p:nvPr>
            <p:custDataLst>
              <p:tags r:id="rId9"/>
            </p:custDataLst>
          </p:nvPr>
        </p:nvSpPr>
        <p:spPr>
          <a:xfrm rot="21419825">
            <a:off x="3203462" y="2829580"/>
            <a:ext cx="1752132" cy="3387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000" dirty="0">
                <a:solidFill>
                  <a:sysClr val="windowText" lastClr="000000"/>
                </a:solidFill>
              </a:rPr>
              <a:t>KEMTLS</a:t>
            </a:r>
            <a:endParaRPr lang="en-US" sz="2200" dirty="0">
              <a:solidFill>
                <a:sysClr val="windowText" lastClr="000000"/>
              </a:solidFill>
            </a:endParaRPr>
          </a:p>
        </p:txBody>
      </p:sp>
      <p:sp>
        <p:nvSpPr>
          <p:cNvPr id="30" name="TextBox 29">
            <a:extLst>
              <a:ext uri="{FF2B5EF4-FFF2-40B4-BE49-F238E27FC236}">
                <a16:creationId xmlns:a16="http://schemas.microsoft.com/office/drawing/2014/main" id="{33160F2A-1121-8044-4102-1A0E1EDC25D6}"/>
              </a:ext>
            </a:extLst>
          </p:cNvPr>
          <p:cNvSpPr txBox="1"/>
          <p:nvPr>
            <p:custDataLst>
              <p:tags r:id="rId10"/>
            </p:custDataLst>
          </p:nvPr>
        </p:nvSpPr>
        <p:spPr>
          <a:xfrm rot="19922220">
            <a:off x="3156283" y="3501686"/>
            <a:ext cx="1752132" cy="3387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0" tIns="72000" rIns="0" bIns="0" rtlCol="0" anchor="ctr" anchorCtr="1">
            <a:noAutofit/>
          </a:bodyPr>
          <a:lstStyle/>
          <a:p>
            <a:r>
              <a:rPr lang="en-US" sz="2000" dirty="0">
                <a:solidFill>
                  <a:sysClr val="windowText" lastClr="000000"/>
                </a:solidFill>
              </a:rPr>
              <a:t>Post-quantum *</a:t>
            </a:r>
            <a:endParaRPr lang="en-US" sz="2200" dirty="0">
              <a:solidFill>
                <a:sysClr val="windowText" lastClr="000000"/>
              </a:solidFill>
            </a:endParaRPr>
          </a:p>
        </p:txBody>
      </p:sp>
    </p:spTree>
    <p:extLst>
      <p:ext uri="{BB962C8B-B14F-4D97-AF65-F5344CB8AC3E}">
        <p14:creationId xmlns:p14="http://schemas.microsoft.com/office/powerpoint/2010/main" val="161928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8" grpId="0"/>
      <p:bldP spid="20" grpId="0"/>
      <p:bldP spid="21" grpId="0"/>
      <p:bldP spid="22" grpId="0"/>
      <p:bldP spid="23" grpId="0"/>
      <p:bldP spid="24"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9C1E-542B-8AB1-C4BB-94C2050E68E5}"/>
              </a:ext>
            </a:extLst>
          </p:cNvPr>
          <p:cNvSpPr>
            <a:spLocks noGrp="1"/>
          </p:cNvSpPr>
          <p:nvPr>
            <p:ph type="title"/>
          </p:nvPr>
        </p:nvSpPr>
        <p:spPr>
          <a:xfrm>
            <a:off x="360363" y="360363"/>
            <a:ext cx="10799761" cy="4750022"/>
          </a:xfrm>
        </p:spPr>
        <p:txBody>
          <a:bodyPr/>
          <a:lstStyle/>
          <a:p>
            <a:pPr algn="ctr"/>
            <a:r>
              <a:rPr lang="en-US" sz="4000" dirty="0"/>
              <a:t>Is HMAC a PRF &amp; Swap-PRF?</a:t>
            </a:r>
          </a:p>
        </p:txBody>
      </p:sp>
      <p:sp>
        <p:nvSpPr>
          <p:cNvPr id="3" name="Date Placeholder 2">
            <a:extLst>
              <a:ext uri="{FF2B5EF4-FFF2-40B4-BE49-F238E27FC236}">
                <a16:creationId xmlns:a16="http://schemas.microsoft.com/office/drawing/2014/main" id="{FC2FD2C2-228C-B408-3731-0E39397C8FA9}"/>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938EEF68-819F-E9EC-57AB-730BE11FC702}"/>
              </a:ext>
            </a:extLst>
          </p:cNvPr>
          <p:cNvSpPr>
            <a:spLocks noGrp="1"/>
          </p:cNvSpPr>
          <p:nvPr>
            <p:ph type="sldNum" sz="quarter" idx="12"/>
          </p:nvPr>
        </p:nvSpPr>
        <p:spPr/>
        <p:txBody>
          <a:bodyPr/>
          <a:lstStyle/>
          <a:p>
            <a:fld id="{E88E0139-626D-A346-B691-BDD0C5A55F29}" type="slidenum">
              <a:rPr lang="en-US" smtClean="0"/>
              <a:pPr/>
              <a:t>20</a:t>
            </a:fld>
            <a:endParaRPr lang="en-US" dirty="0"/>
          </a:p>
        </p:txBody>
      </p:sp>
      <p:sp>
        <p:nvSpPr>
          <p:cNvPr id="9" name="TextBox 8">
            <a:extLst>
              <a:ext uri="{FF2B5EF4-FFF2-40B4-BE49-F238E27FC236}">
                <a16:creationId xmlns:a16="http://schemas.microsoft.com/office/drawing/2014/main" id="{663C26FC-6529-DB83-29A8-71EDB69AC75B}"/>
              </a:ext>
            </a:extLst>
          </p:cNvPr>
          <p:cNvSpPr txBox="1"/>
          <p:nvPr/>
        </p:nvSpPr>
        <p:spPr>
          <a:xfrm rot="20927719">
            <a:off x="6850476" y="2438545"/>
            <a:ext cx="1459377" cy="558146"/>
          </a:xfrm>
          <a:prstGeom prst="rect">
            <a:avLst/>
          </a:prstGeom>
          <a:solidFill>
            <a:schemeClr val="accent5">
              <a:alpha val="85000"/>
            </a:schemeClr>
          </a:solidFill>
        </p:spPr>
        <p:txBody>
          <a:bodyPr wrap="square">
            <a:noAutofit/>
          </a:bodyPr>
          <a:lstStyle/>
          <a:p>
            <a:pPr algn="ctr"/>
            <a:r>
              <a:rPr lang="en-US" sz="3600" dirty="0">
                <a:solidFill>
                  <a:schemeClr val="bg1"/>
                </a:solidFill>
                <a:latin typeface="DIN Next LT Pro Medium" panose="020B0603020203050203" pitchFamily="34" charset="0"/>
              </a:rPr>
              <a:t>No!</a:t>
            </a:r>
          </a:p>
        </p:txBody>
      </p:sp>
      <p:sp>
        <p:nvSpPr>
          <p:cNvPr id="5" name="TextBox 4">
            <a:extLst>
              <a:ext uri="{FF2B5EF4-FFF2-40B4-BE49-F238E27FC236}">
                <a16:creationId xmlns:a16="http://schemas.microsoft.com/office/drawing/2014/main" id="{7B406B74-321A-5DBB-5F55-82313C6B87B7}"/>
              </a:ext>
            </a:extLst>
          </p:cNvPr>
          <p:cNvSpPr txBox="1"/>
          <p:nvPr/>
        </p:nvSpPr>
        <p:spPr>
          <a:xfrm rot="20927719">
            <a:off x="4903107" y="2438545"/>
            <a:ext cx="906158" cy="558146"/>
          </a:xfrm>
          <a:prstGeom prst="rect">
            <a:avLst/>
          </a:prstGeom>
          <a:solidFill>
            <a:schemeClr val="accent5">
              <a:alpha val="85000"/>
            </a:schemeClr>
          </a:solidFill>
        </p:spPr>
        <p:txBody>
          <a:bodyPr wrap="square">
            <a:noAutofit/>
          </a:bodyPr>
          <a:lstStyle/>
          <a:p>
            <a:pPr algn="ctr"/>
            <a:r>
              <a:rPr lang="en-US" sz="3600" dirty="0">
                <a:solidFill>
                  <a:schemeClr val="bg1"/>
                </a:solidFill>
                <a:latin typeface="DIN Next LT Pro Medium" panose="020B0603020203050203" pitchFamily="34" charset="0"/>
              </a:rPr>
              <a:t>??</a:t>
            </a:r>
          </a:p>
        </p:txBody>
      </p:sp>
    </p:spTree>
    <p:extLst>
      <p:ext uri="{BB962C8B-B14F-4D97-AF65-F5344CB8AC3E}">
        <p14:creationId xmlns:p14="http://schemas.microsoft.com/office/powerpoint/2010/main" val="36260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032EF7-1CFF-0FFD-2C89-2301FBB00435}"/>
                  </a:ext>
                </a:extLst>
              </p:cNvPr>
              <p:cNvSpPr txBox="1"/>
              <p:nvPr/>
            </p:nvSpPr>
            <p:spPr>
              <a:xfrm>
                <a:off x="360363" y="1271840"/>
                <a:ext cx="5399087" cy="2895294"/>
              </a:xfrm>
              <a:prstGeom prst="rect">
                <a:avLst/>
              </a:prstGeom>
              <a:noFill/>
            </p:spPr>
            <p:txBody>
              <a:bodyPr wrap="none" lIns="0" tIns="72000" rIns="0" bIns="0" rtlCol="0" anchor="t" anchorCtr="0">
                <a:noAutofit/>
              </a:bodyPr>
              <a:lstStyle/>
              <a:p>
                <a:pPr>
                  <a:lnSpc>
                    <a:spcPct val="150000"/>
                  </a:lnSpc>
                </a:pPr>
                <a:r>
                  <a:rPr lang="en-US" sz="2000" dirty="0"/>
                  <a:t>New definition: </a:t>
                </a:r>
                <a:r>
                  <a:rPr lang="en-US" sz="2000" b="1" dirty="0" err="1"/>
                  <a:t>vkl</a:t>
                </a:r>
                <a:r>
                  <a:rPr lang="en-US" sz="2000" b="1" dirty="0"/>
                  <a:t>-PRF</a:t>
                </a:r>
              </a:p>
              <a:p>
                <a:pPr marL="285750" indent="-285750">
                  <a:spcBef>
                    <a:spcPts val="600"/>
                  </a:spcBef>
                  <a:buFont typeface="Arial" panose="020B0604020202020204" pitchFamily="34" charset="0"/>
                  <a:buChar char="•"/>
                </a:pPr>
                <a:r>
                  <a:rPr lang="en-US" dirty="0"/>
                  <a:t>Adversary controls key length </a:t>
                </a:r>
                <a14:m>
                  <m:oMath xmlns:m="http://schemas.openxmlformats.org/officeDocument/2006/math">
                    <m:r>
                      <a:rPr lang="en-US" b="0" i="1" smtClean="0">
                        <a:latin typeface="Cambria Math" panose="02040503050406030204" pitchFamily="18" charset="0"/>
                      </a:rPr>
                      <m:t>ℓ</m:t>
                    </m:r>
                  </m:oMath>
                </a14:m>
                <a:endParaRPr lang="en-US" b="0" dirty="0"/>
              </a:p>
              <a:p>
                <a:pPr marL="285750" indent="-285750">
                  <a:spcBef>
                    <a:spcPts val="600"/>
                  </a:spcBef>
                  <a:buFont typeface="Arial" panose="020B0604020202020204" pitchFamily="34" charset="0"/>
                  <a:buChar char="•"/>
                </a:pPr>
                <a:r>
                  <a:rPr lang="en-US" dirty="0"/>
                  <a:t>Adaptive multi-user security</a:t>
                </a:r>
              </a:p>
            </p:txBody>
          </p:sp>
        </mc:Choice>
        <mc:Fallback xmlns="">
          <p:sp>
            <p:nvSpPr>
              <p:cNvPr id="5" name="TextBox 4">
                <a:extLst>
                  <a:ext uri="{FF2B5EF4-FFF2-40B4-BE49-F238E27FC236}">
                    <a16:creationId xmlns:a16="http://schemas.microsoft.com/office/drawing/2014/main" id="{DA032EF7-1CFF-0FFD-2C89-2301FBB00435}"/>
                  </a:ext>
                </a:extLst>
              </p:cNvPr>
              <p:cNvSpPr txBox="1">
                <a:spLocks noRot="1" noChangeAspect="1" noMove="1" noResize="1" noEditPoints="1" noAdjustHandles="1" noChangeArrowheads="1" noChangeShapeType="1" noTextEdit="1"/>
              </p:cNvSpPr>
              <p:nvPr/>
            </p:nvSpPr>
            <p:spPr>
              <a:xfrm>
                <a:off x="360363" y="1271840"/>
                <a:ext cx="5399087" cy="2895294"/>
              </a:xfrm>
              <a:prstGeom prst="rect">
                <a:avLst/>
              </a:prstGeom>
              <a:blipFill>
                <a:blip r:embed="rId3"/>
                <a:stretch>
                  <a:fillRect l="-28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D94EC772-738B-93F5-45A4-64C0B2F85E30}"/>
                  </a:ext>
                </a:extLst>
              </p:cNvPr>
              <p:cNvSpPr/>
              <p:nvPr/>
            </p:nvSpPr>
            <p:spPr>
              <a:xfrm>
                <a:off x="3793356" y="3049084"/>
                <a:ext cx="1355023" cy="37848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36000" rIns="0" bIns="0" rtlCol="0" anchor="ctr" anchorCtr="1"/>
              <a:lstStyle/>
              <a:p>
                <a:r>
                  <a:rPr lang="en-US" dirty="0">
                    <a:solidFill>
                      <a:schemeClr val="tx1"/>
                    </a:solidFill>
                  </a:rPr>
                  <a:t>X </a:t>
                </a:r>
                <a14:m>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i="1">
                            <a:solidFill>
                              <a:schemeClr val="tx1"/>
                            </a:solidFill>
                            <a:latin typeface="Cambria Math" panose="02040503050406030204" pitchFamily="18" charset="0"/>
                          </a:rPr>
                          <m:t>∗</m:t>
                        </m:r>
                      </m:sup>
                    </m:sSup>
                  </m:oMath>
                </a14:m>
                <a:endParaRPr lang="en-US" dirty="0">
                  <a:solidFill>
                    <a:schemeClr val="tx1"/>
                  </a:solidFill>
                </a:endParaRPr>
              </a:p>
            </p:txBody>
          </p:sp>
        </mc:Choice>
        <mc:Fallback xmlns="">
          <p:sp>
            <p:nvSpPr>
              <p:cNvPr id="60" name="Rectangle 59">
                <a:extLst>
                  <a:ext uri="{FF2B5EF4-FFF2-40B4-BE49-F238E27FC236}">
                    <a16:creationId xmlns:a16="http://schemas.microsoft.com/office/drawing/2014/main" id="{D94EC772-738B-93F5-45A4-64C0B2F85E30}"/>
                  </a:ext>
                </a:extLst>
              </p:cNvPr>
              <p:cNvSpPr>
                <a:spLocks noRot="1" noChangeAspect="1" noMove="1" noResize="1" noEditPoints="1" noAdjustHandles="1" noChangeArrowheads="1" noChangeShapeType="1" noTextEdit="1"/>
              </p:cNvSpPr>
              <p:nvPr/>
            </p:nvSpPr>
            <p:spPr>
              <a:xfrm>
                <a:off x="3793356" y="3049084"/>
                <a:ext cx="1355023" cy="378480"/>
              </a:xfrm>
              <a:prstGeom prst="rect">
                <a:avLst/>
              </a:prstGeom>
              <a:blipFill>
                <a:blip r:embed="rId4"/>
                <a:stretch>
                  <a:fillRect l="-448" b="-3064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CA28BFEC-459B-4280-8BAB-B82D353EAFC8}"/>
                  </a:ext>
                </a:extLst>
              </p:cNvPr>
              <p:cNvSpPr/>
              <p:nvPr/>
            </p:nvSpPr>
            <p:spPr>
              <a:xfrm>
                <a:off x="3794582" y="3050347"/>
                <a:ext cx="1355023" cy="37847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5200" rIns="0" bIns="0" rtlCol="0" anchor="ctr" anchorCtr="1"/>
              <a:lstStyle/>
              <a:p>
                <a:r>
                  <a:rPr lang="en-US" dirty="0">
                    <a:solidFill>
                      <a:schemeClr val="tx1"/>
                    </a:solidFill>
                  </a:rPr>
                  <a:t>X </a:t>
                </a:r>
                <a14:m>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b="0" i="1" smtClean="0">
                            <a:solidFill>
                              <a:schemeClr val="tx1"/>
                            </a:solidFill>
                            <a:latin typeface="Cambria Math" panose="02040503050406030204" pitchFamily="18" charset="0"/>
                          </a:rPr>
                          <m:t>ℓ</m:t>
                        </m:r>
                      </m:sup>
                    </m:sSup>
                  </m:oMath>
                </a14:m>
                <a:endParaRPr lang="en-US" dirty="0">
                  <a:solidFill>
                    <a:schemeClr val="tx1"/>
                  </a:solidFill>
                </a:endParaRPr>
              </a:p>
            </p:txBody>
          </p:sp>
        </mc:Choice>
        <mc:Fallback xmlns="">
          <p:sp>
            <p:nvSpPr>
              <p:cNvPr id="63" name="Rectangle 62">
                <a:extLst>
                  <a:ext uri="{FF2B5EF4-FFF2-40B4-BE49-F238E27FC236}">
                    <a16:creationId xmlns:a16="http://schemas.microsoft.com/office/drawing/2014/main" id="{CA28BFEC-459B-4280-8BAB-B82D353EAFC8}"/>
                  </a:ext>
                </a:extLst>
              </p:cNvPr>
              <p:cNvSpPr>
                <a:spLocks noRot="1" noChangeAspect="1" noMove="1" noResize="1" noEditPoints="1" noAdjustHandles="1" noChangeArrowheads="1" noChangeShapeType="1" noTextEdit="1"/>
              </p:cNvSpPr>
              <p:nvPr/>
            </p:nvSpPr>
            <p:spPr>
              <a:xfrm>
                <a:off x="3794582" y="3050347"/>
                <a:ext cx="1355023" cy="378479"/>
              </a:xfrm>
              <a:prstGeom prst="rect">
                <a:avLst/>
              </a:prstGeom>
              <a:blipFill>
                <a:blip r:embed="rId5"/>
                <a:stretch>
                  <a:fillRect l="-448" b="-32258"/>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DD2CC425-CA47-720F-7241-09B4515B55CE}"/>
              </a:ext>
            </a:extLst>
          </p:cNvPr>
          <p:cNvSpPr>
            <a:spLocks noGrp="1"/>
          </p:cNvSpPr>
          <p:nvPr>
            <p:ph type="title"/>
          </p:nvPr>
        </p:nvSpPr>
        <p:spPr/>
        <p:txBody>
          <a:bodyPr/>
          <a:lstStyle/>
          <a:p>
            <a:r>
              <a:rPr lang="en-US" dirty="0"/>
              <a:t>HMAC Is a </a:t>
            </a:r>
            <a:r>
              <a:rPr lang="en-US" dirty="0">
                <a:solidFill>
                  <a:schemeClr val="accent3"/>
                </a:solidFill>
              </a:rPr>
              <a:t>Variable Key-Length </a:t>
            </a:r>
            <a:r>
              <a:rPr lang="en-US" dirty="0"/>
              <a:t>PRF</a:t>
            </a:r>
          </a:p>
        </p:txBody>
      </p:sp>
      <p:sp>
        <p:nvSpPr>
          <p:cNvPr id="3" name="Date Placeholder 2">
            <a:extLst>
              <a:ext uri="{FF2B5EF4-FFF2-40B4-BE49-F238E27FC236}">
                <a16:creationId xmlns:a16="http://schemas.microsoft.com/office/drawing/2014/main" id="{5B0615D9-27FC-5909-65D3-660580C79261}"/>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4F684748-9759-A2ED-834B-33E7AC087429}"/>
              </a:ext>
            </a:extLst>
          </p:cNvPr>
          <p:cNvSpPr>
            <a:spLocks noGrp="1"/>
          </p:cNvSpPr>
          <p:nvPr>
            <p:ph type="sldNum" sz="quarter" idx="12"/>
          </p:nvPr>
        </p:nvSpPr>
        <p:spPr/>
        <p:txBody>
          <a:bodyPr/>
          <a:lstStyle/>
          <a:p>
            <a:fld id="{E88E0139-626D-A346-B691-BDD0C5A55F29}" type="slidenum">
              <a:rPr lang="en-US" smtClean="0"/>
              <a:pPr/>
              <a:t>21</a:t>
            </a:fld>
            <a:endParaRPr lang="en-US" dirty="0"/>
          </a:p>
        </p:txBody>
      </p:sp>
      <p:sp>
        <p:nvSpPr>
          <p:cNvPr id="68" name="Freeform: Shape 67">
            <a:extLst>
              <a:ext uri="{FF2B5EF4-FFF2-40B4-BE49-F238E27FC236}">
                <a16:creationId xmlns:a16="http://schemas.microsoft.com/office/drawing/2014/main" id="{071BD85E-64ED-7730-B2EF-B6EE670A84F3}"/>
              </a:ext>
            </a:extLst>
          </p:cNvPr>
          <p:cNvSpPr/>
          <p:nvPr/>
        </p:nvSpPr>
        <p:spPr>
          <a:xfrm>
            <a:off x="3138196" y="1030024"/>
            <a:ext cx="4570254" cy="527378"/>
          </a:xfrm>
          <a:custGeom>
            <a:avLst/>
            <a:gdLst>
              <a:gd name="connsiteX0" fmla="*/ 0 w 4227141"/>
              <a:gd name="connsiteY0" fmla="*/ 385439 h 385439"/>
              <a:gd name="connsiteX1" fmla="*/ 2210236 w 4227141"/>
              <a:gd name="connsiteY1" fmla="*/ 4003 h 385439"/>
              <a:gd name="connsiteX2" fmla="*/ 4227141 w 4227141"/>
              <a:gd name="connsiteY2" fmla="*/ 197334 h 385439"/>
              <a:gd name="connsiteX0" fmla="*/ 0 w 4300743"/>
              <a:gd name="connsiteY0" fmla="*/ 544391 h 544391"/>
              <a:gd name="connsiteX1" fmla="*/ 2210236 w 4300743"/>
              <a:gd name="connsiteY1" fmla="*/ 162955 h 544391"/>
              <a:gd name="connsiteX2" fmla="*/ 4300743 w 4300743"/>
              <a:gd name="connsiteY2" fmla="*/ 13386 h 544391"/>
              <a:gd name="connsiteX0" fmla="*/ 0 w 4300743"/>
              <a:gd name="connsiteY0" fmla="*/ 531982 h 531982"/>
              <a:gd name="connsiteX1" fmla="*/ 2210236 w 4300743"/>
              <a:gd name="connsiteY1" fmla="*/ 150546 h 531982"/>
              <a:gd name="connsiteX2" fmla="*/ 4300743 w 4300743"/>
              <a:gd name="connsiteY2" fmla="*/ 977 h 531982"/>
              <a:gd name="connsiteX0" fmla="*/ 0 w 4300743"/>
              <a:gd name="connsiteY0" fmla="*/ 532635 h 532635"/>
              <a:gd name="connsiteX1" fmla="*/ 2183472 w 4300743"/>
              <a:gd name="connsiteY1" fmla="*/ 94049 h 532635"/>
              <a:gd name="connsiteX2" fmla="*/ 4300743 w 4300743"/>
              <a:gd name="connsiteY2" fmla="*/ 1630 h 532635"/>
              <a:gd name="connsiteX0" fmla="*/ 0 w 4300743"/>
              <a:gd name="connsiteY0" fmla="*/ 536742 h 536742"/>
              <a:gd name="connsiteX1" fmla="*/ 2183472 w 4300743"/>
              <a:gd name="connsiteY1" fmla="*/ 98156 h 536742"/>
              <a:gd name="connsiteX2" fmla="*/ 4300743 w 4300743"/>
              <a:gd name="connsiteY2" fmla="*/ 5737 h 536742"/>
              <a:gd name="connsiteX0" fmla="*/ 0 w 4300743"/>
              <a:gd name="connsiteY0" fmla="*/ 536742 h 536742"/>
              <a:gd name="connsiteX1" fmla="*/ 2183472 w 4300743"/>
              <a:gd name="connsiteY1" fmla="*/ 98156 h 536742"/>
              <a:gd name="connsiteX2" fmla="*/ 4300743 w 4300743"/>
              <a:gd name="connsiteY2" fmla="*/ 5737 h 536742"/>
              <a:gd name="connsiteX0" fmla="*/ 0 w 4300743"/>
              <a:gd name="connsiteY0" fmla="*/ 534522 h 534522"/>
              <a:gd name="connsiteX1" fmla="*/ 2183472 w 4300743"/>
              <a:gd name="connsiteY1" fmla="*/ 95936 h 534522"/>
              <a:gd name="connsiteX2" fmla="*/ 4300743 w 4300743"/>
              <a:gd name="connsiteY2" fmla="*/ 3517 h 534522"/>
              <a:gd name="connsiteX0" fmla="*/ 0 w 4280670"/>
              <a:gd name="connsiteY0" fmla="*/ 527378 h 527378"/>
              <a:gd name="connsiteX1" fmla="*/ 2163399 w 4280670"/>
              <a:gd name="connsiteY1" fmla="*/ 95936 h 527378"/>
              <a:gd name="connsiteX2" fmla="*/ 4280670 w 4280670"/>
              <a:gd name="connsiteY2" fmla="*/ 3517 h 527378"/>
            </a:gdLst>
            <a:ahLst/>
            <a:cxnLst>
              <a:cxn ang="0">
                <a:pos x="connsiteX0" y="connsiteY0"/>
              </a:cxn>
              <a:cxn ang="0">
                <a:pos x="connsiteX1" y="connsiteY1"/>
              </a:cxn>
              <a:cxn ang="0">
                <a:pos x="connsiteX2" y="connsiteY2"/>
              </a:cxn>
            </a:cxnLst>
            <a:rect l="l" t="t" r="r" b="b"/>
            <a:pathLst>
              <a:path w="4280670" h="527378">
                <a:moveTo>
                  <a:pt x="0" y="527378"/>
                </a:moveTo>
                <a:cubicBezTo>
                  <a:pt x="752856" y="352335"/>
                  <a:pt x="1425421" y="184437"/>
                  <a:pt x="2163399" y="95936"/>
                </a:cubicBezTo>
                <a:cubicBezTo>
                  <a:pt x="2867922" y="14578"/>
                  <a:pt x="3899337" y="-10050"/>
                  <a:pt x="4280670" y="3517"/>
                </a:cubicBezTo>
              </a:path>
            </a:pathLst>
          </a:cu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22BC27-4E41-00DE-62B2-11EF445C1832}"/>
              </a:ext>
            </a:extLst>
          </p:cNvPr>
          <p:cNvSpPr/>
          <p:nvPr/>
        </p:nvSpPr>
        <p:spPr>
          <a:xfrm rot="3420567">
            <a:off x="3106658" y="1670162"/>
            <a:ext cx="1798365" cy="910433"/>
          </a:xfrm>
          <a:custGeom>
            <a:avLst/>
            <a:gdLst>
              <a:gd name="connsiteX0" fmla="*/ 0 w 4227141"/>
              <a:gd name="connsiteY0" fmla="*/ 385439 h 385439"/>
              <a:gd name="connsiteX1" fmla="*/ 2210236 w 4227141"/>
              <a:gd name="connsiteY1" fmla="*/ 4003 h 385439"/>
              <a:gd name="connsiteX2" fmla="*/ 4227141 w 4227141"/>
              <a:gd name="connsiteY2" fmla="*/ 197334 h 385439"/>
              <a:gd name="connsiteX0" fmla="*/ 0 w 4227141"/>
              <a:gd name="connsiteY0" fmla="*/ 576474 h 576474"/>
              <a:gd name="connsiteX1" fmla="*/ 1717096 w 4227141"/>
              <a:gd name="connsiteY1" fmla="*/ 1960 h 576474"/>
              <a:gd name="connsiteX2" fmla="*/ 4227141 w 4227141"/>
              <a:gd name="connsiteY2" fmla="*/ 388369 h 576474"/>
              <a:gd name="connsiteX0" fmla="*/ 0 w 4227141"/>
              <a:gd name="connsiteY0" fmla="*/ 576474 h 576474"/>
              <a:gd name="connsiteX1" fmla="*/ 1717096 w 4227141"/>
              <a:gd name="connsiteY1" fmla="*/ 1960 h 576474"/>
              <a:gd name="connsiteX2" fmla="*/ 4227141 w 4227141"/>
              <a:gd name="connsiteY2" fmla="*/ 388369 h 576474"/>
              <a:gd name="connsiteX0" fmla="*/ 0 w 4227141"/>
              <a:gd name="connsiteY0" fmla="*/ 576474 h 576474"/>
              <a:gd name="connsiteX1" fmla="*/ 1717096 w 4227141"/>
              <a:gd name="connsiteY1" fmla="*/ 1960 h 576474"/>
              <a:gd name="connsiteX2" fmla="*/ 4227141 w 4227141"/>
              <a:gd name="connsiteY2" fmla="*/ 388369 h 576474"/>
              <a:gd name="connsiteX0" fmla="*/ 0 w 4227141"/>
              <a:gd name="connsiteY0" fmla="*/ 576474 h 576474"/>
              <a:gd name="connsiteX1" fmla="*/ 1717096 w 4227141"/>
              <a:gd name="connsiteY1" fmla="*/ 1960 h 576474"/>
              <a:gd name="connsiteX2" fmla="*/ 4227141 w 4227141"/>
              <a:gd name="connsiteY2" fmla="*/ 388369 h 576474"/>
              <a:gd name="connsiteX0" fmla="*/ 0 w 4227141"/>
              <a:gd name="connsiteY0" fmla="*/ 576474 h 576474"/>
              <a:gd name="connsiteX1" fmla="*/ 1717096 w 4227141"/>
              <a:gd name="connsiteY1" fmla="*/ 1960 h 576474"/>
              <a:gd name="connsiteX2" fmla="*/ 4227141 w 4227141"/>
              <a:gd name="connsiteY2" fmla="*/ 388369 h 576474"/>
              <a:gd name="connsiteX0" fmla="*/ 0 w 4576129"/>
              <a:gd name="connsiteY0" fmla="*/ 581275 h 581275"/>
              <a:gd name="connsiteX1" fmla="*/ 1717096 w 4576129"/>
              <a:gd name="connsiteY1" fmla="*/ 6761 h 581275"/>
              <a:gd name="connsiteX2" fmla="*/ 4576128 w 4576129"/>
              <a:gd name="connsiteY2" fmla="*/ 123294 h 581275"/>
              <a:gd name="connsiteX0" fmla="*/ 0 w 4576129"/>
              <a:gd name="connsiteY0" fmla="*/ 759383 h 759383"/>
              <a:gd name="connsiteX1" fmla="*/ 2102283 w 4576129"/>
              <a:gd name="connsiteY1" fmla="*/ 2552 h 759383"/>
              <a:gd name="connsiteX2" fmla="*/ 4576128 w 4576129"/>
              <a:gd name="connsiteY2" fmla="*/ 301402 h 759383"/>
              <a:gd name="connsiteX0" fmla="*/ 0 w 4576129"/>
              <a:gd name="connsiteY0" fmla="*/ 744848 h 744848"/>
              <a:gd name="connsiteX1" fmla="*/ 2285258 w 4576129"/>
              <a:gd name="connsiteY1" fmla="*/ 2688 h 744848"/>
              <a:gd name="connsiteX2" fmla="*/ 4576128 w 4576129"/>
              <a:gd name="connsiteY2" fmla="*/ 286867 h 744848"/>
              <a:gd name="connsiteX0" fmla="*/ 0 w 4576129"/>
              <a:gd name="connsiteY0" fmla="*/ 731783 h 731783"/>
              <a:gd name="connsiteX1" fmla="*/ 2545309 w 4576129"/>
              <a:gd name="connsiteY1" fmla="*/ 2824 h 731783"/>
              <a:gd name="connsiteX2" fmla="*/ 4576128 w 4576129"/>
              <a:gd name="connsiteY2" fmla="*/ 273802 h 731783"/>
              <a:gd name="connsiteX0" fmla="*/ 0 w 4576129"/>
              <a:gd name="connsiteY0" fmla="*/ 731783 h 731783"/>
              <a:gd name="connsiteX1" fmla="*/ 2545309 w 4576129"/>
              <a:gd name="connsiteY1" fmla="*/ 2824 h 731783"/>
              <a:gd name="connsiteX2" fmla="*/ 4576128 w 4576129"/>
              <a:gd name="connsiteY2" fmla="*/ 273802 h 731783"/>
              <a:gd name="connsiteX0" fmla="*/ 0 w 4576129"/>
              <a:gd name="connsiteY0" fmla="*/ 728959 h 728959"/>
              <a:gd name="connsiteX1" fmla="*/ 2545309 w 4576129"/>
              <a:gd name="connsiteY1" fmla="*/ 0 h 728959"/>
              <a:gd name="connsiteX2" fmla="*/ 4576128 w 4576129"/>
              <a:gd name="connsiteY2" fmla="*/ 270978 h 728959"/>
              <a:gd name="connsiteX0" fmla="*/ 0 w 4576129"/>
              <a:gd name="connsiteY0" fmla="*/ 747809 h 747809"/>
              <a:gd name="connsiteX1" fmla="*/ 2545309 w 4576129"/>
              <a:gd name="connsiteY1" fmla="*/ 18850 h 747809"/>
              <a:gd name="connsiteX2" fmla="*/ 4576128 w 4576129"/>
              <a:gd name="connsiteY2" fmla="*/ 289828 h 747809"/>
              <a:gd name="connsiteX0" fmla="*/ 0 w 4576129"/>
              <a:gd name="connsiteY0" fmla="*/ 747809 h 747809"/>
              <a:gd name="connsiteX1" fmla="*/ 2545309 w 4576129"/>
              <a:gd name="connsiteY1" fmla="*/ 18850 h 747809"/>
              <a:gd name="connsiteX2" fmla="*/ 4576128 w 4576129"/>
              <a:gd name="connsiteY2" fmla="*/ 289828 h 747809"/>
              <a:gd name="connsiteX0" fmla="*/ 0 w 4576129"/>
              <a:gd name="connsiteY0" fmla="*/ 759838 h 759838"/>
              <a:gd name="connsiteX1" fmla="*/ 2435019 w 4576129"/>
              <a:gd name="connsiteY1" fmla="*/ 18239 h 759838"/>
              <a:gd name="connsiteX2" fmla="*/ 4576128 w 4576129"/>
              <a:gd name="connsiteY2" fmla="*/ 301857 h 759838"/>
              <a:gd name="connsiteX0" fmla="*/ 0 w 4576129"/>
              <a:gd name="connsiteY0" fmla="*/ 748424 h 748424"/>
              <a:gd name="connsiteX1" fmla="*/ 2435019 w 4576129"/>
              <a:gd name="connsiteY1" fmla="*/ 6825 h 748424"/>
              <a:gd name="connsiteX2" fmla="*/ 4576128 w 4576129"/>
              <a:gd name="connsiteY2" fmla="*/ 290443 h 748424"/>
              <a:gd name="connsiteX0" fmla="*/ 0 w 4591956"/>
              <a:gd name="connsiteY0" fmla="*/ 754220 h 754220"/>
              <a:gd name="connsiteX1" fmla="*/ 2435019 w 4591956"/>
              <a:gd name="connsiteY1" fmla="*/ 12621 h 754220"/>
              <a:gd name="connsiteX2" fmla="*/ 4591956 w 4591956"/>
              <a:gd name="connsiteY2" fmla="*/ 151177 h 754220"/>
              <a:gd name="connsiteX0" fmla="*/ 0 w 4788186"/>
              <a:gd name="connsiteY0" fmla="*/ 772258 h 772258"/>
              <a:gd name="connsiteX1" fmla="*/ 2631249 w 4788186"/>
              <a:gd name="connsiteY1" fmla="*/ 12621 h 772258"/>
              <a:gd name="connsiteX2" fmla="*/ 4788186 w 4788186"/>
              <a:gd name="connsiteY2" fmla="*/ 151177 h 772258"/>
              <a:gd name="connsiteX0" fmla="*/ 1 w 4829974"/>
              <a:gd name="connsiteY0" fmla="*/ 793138 h 793138"/>
              <a:gd name="connsiteX1" fmla="*/ 2673037 w 4829974"/>
              <a:gd name="connsiteY1" fmla="*/ 12621 h 793138"/>
              <a:gd name="connsiteX2" fmla="*/ 4829974 w 4829974"/>
              <a:gd name="connsiteY2" fmla="*/ 151177 h 793138"/>
            </a:gdLst>
            <a:ahLst/>
            <a:cxnLst>
              <a:cxn ang="0">
                <a:pos x="connsiteX0" y="connsiteY0"/>
              </a:cxn>
              <a:cxn ang="0">
                <a:pos x="connsiteX1" y="connsiteY1"/>
              </a:cxn>
              <a:cxn ang="0">
                <a:pos x="connsiteX2" y="connsiteY2"/>
              </a:cxn>
            </a:cxnLst>
            <a:rect l="l" t="t" r="r" b="b"/>
            <a:pathLst>
              <a:path w="4829974" h="793138">
                <a:moveTo>
                  <a:pt x="1" y="793138"/>
                </a:moveTo>
                <a:cubicBezTo>
                  <a:pt x="570517" y="517597"/>
                  <a:pt x="1365569" y="119836"/>
                  <a:pt x="2673037" y="12621"/>
                </a:cubicBezTo>
                <a:cubicBezTo>
                  <a:pt x="3781550" y="-40570"/>
                  <a:pt x="4535624" y="87604"/>
                  <a:pt x="4829974" y="151177"/>
                </a:cubicBezTo>
              </a:path>
            </a:pathLst>
          </a:cu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pic>
        <p:nvPicPr>
          <p:cNvPr id="55" name="Graphic 54" descr="Old Key with solid fill">
            <a:extLst>
              <a:ext uri="{FF2B5EF4-FFF2-40B4-BE49-F238E27FC236}">
                <a16:creationId xmlns:a16="http://schemas.microsoft.com/office/drawing/2014/main" id="{FBB701E5-8862-2C85-CE62-CACB433BEF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53329" y="2615716"/>
            <a:ext cx="406250" cy="406250"/>
          </a:xfrm>
          <a:prstGeom prst="rect">
            <a:avLst/>
          </a:prstGeom>
        </p:spPr>
      </p:pic>
      <p:grpSp>
        <p:nvGrpSpPr>
          <p:cNvPr id="56" name="Group 55">
            <a:extLst>
              <a:ext uri="{FF2B5EF4-FFF2-40B4-BE49-F238E27FC236}">
                <a16:creationId xmlns:a16="http://schemas.microsoft.com/office/drawing/2014/main" id="{55632026-3496-56E4-0378-20920D68A15F}"/>
              </a:ext>
            </a:extLst>
          </p:cNvPr>
          <p:cNvGrpSpPr/>
          <p:nvPr/>
        </p:nvGrpSpPr>
        <p:grpSpPr>
          <a:xfrm>
            <a:off x="7676108" y="764804"/>
            <a:ext cx="383880" cy="178309"/>
            <a:chOff x="8453157" y="1338211"/>
            <a:chExt cx="383880" cy="178309"/>
          </a:xfrm>
        </p:grpSpPr>
        <p:sp>
          <p:nvSpPr>
            <p:cNvPr id="59" name="Freeform: Shape 1">
              <a:extLst>
                <a:ext uri="{FF2B5EF4-FFF2-40B4-BE49-F238E27FC236}">
                  <a16:creationId xmlns:a16="http://schemas.microsoft.com/office/drawing/2014/main" id="{838F4536-B2D0-9834-D7D8-574ACFD30862}"/>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Freeform: Shape 1">
              <a:extLst>
                <a:ext uri="{FF2B5EF4-FFF2-40B4-BE49-F238E27FC236}">
                  <a16:creationId xmlns:a16="http://schemas.microsoft.com/office/drawing/2014/main" id="{BF406CF5-441C-FF18-71CD-4EDBCEA884E5}"/>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roup 63">
            <a:extLst>
              <a:ext uri="{FF2B5EF4-FFF2-40B4-BE49-F238E27FC236}">
                <a16:creationId xmlns:a16="http://schemas.microsoft.com/office/drawing/2014/main" id="{1993D32B-DDCC-0080-C060-190BA53738F2}"/>
              </a:ext>
            </a:extLst>
          </p:cNvPr>
          <p:cNvGrpSpPr/>
          <p:nvPr/>
        </p:nvGrpSpPr>
        <p:grpSpPr>
          <a:xfrm>
            <a:off x="4870148" y="3032026"/>
            <a:ext cx="224637" cy="104342"/>
            <a:chOff x="8453157" y="1338211"/>
            <a:chExt cx="383880" cy="178309"/>
          </a:xfrm>
        </p:grpSpPr>
        <p:sp>
          <p:nvSpPr>
            <p:cNvPr id="65" name="Freeform: Shape 1">
              <a:extLst>
                <a:ext uri="{FF2B5EF4-FFF2-40B4-BE49-F238E27FC236}">
                  <a16:creationId xmlns:a16="http://schemas.microsoft.com/office/drawing/2014/main" id="{090C3B3D-F53A-F15B-F900-B7343BFD3F04}"/>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Freeform: Shape 1">
              <a:extLst>
                <a:ext uri="{FF2B5EF4-FFF2-40B4-BE49-F238E27FC236}">
                  <a16:creationId xmlns:a16="http://schemas.microsoft.com/office/drawing/2014/main" id="{ACB8057C-C023-E833-E5DD-DB1CEF3936B2}"/>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roup 66">
            <a:extLst>
              <a:ext uri="{FF2B5EF4-FFF2-40B4-BE49-F238E27FC236}">
                <a16:creationId xmlns:a16="http://schemas.microsoft.com/office/drawing/2014/main" id="{9B637520-569F-8C18-FD2B-44BCA573CAD0}"/>
              </a:ext>
            </a:extLst>
          </p:cNvPr>
          <p:cNvGrpSpPr/>
          <p:nvPr/>
        </p:nvGrpSpPr>
        <p:grpSpPr>
          <a:xfrm>
            <a:off x="5250683" y="1540669"/>
            <a:ext cx="5243956" cy="2665049"/>
            <a:chOff x="4903158" y="1905354"/>
            <a:chExt cx="5243956" cy="2665049"/>
          </a:xfrm>
        </p:grpSpPr>
        <p:grpSp>
          <p:nvGrpSpPr>
            <p:cNvPr id="70" name="Group 69">
              <a:extLst>
                <a:ext uri="{FF2B5EF4-FFF2-40B4-BE49-F238E27FC236}">
                  <a16:creationId xmlns:a16="http://schemas.microsoft.com/office/drawing/2014/main" id="{EA257350-8C2F-4712-D0DD-2F361130FE7F}"/>
                </a:ext>
              </a:extLst>
            </p:cNvPr>
            <p:cNvGrpSpPr/>
            <p:nvPr/>
          </p:nvGrpSpPr>
          <p:grpSpPr>
            <a:xfrm>
              <a:off x="4903158" y="1909775"/>
              <a:ext cx="5243956" cy="2660628"/>
              <a:chOff x="4903158" y="1909775"/>
              <a:chExt cx="5243956" cy="2660628"/>
            </a:xfrm>
            <a:solidFill>
              <a:srgbClr val="E9F7C7"/>
            </a:solidFill>
          </p:grpSpPr>
          <p:sp>
            <p:nvSpPr>
              <p:cNvPr id="72" name="Rectangle 71">
                <a:extLst>
                  <a:ext uri="{FF2B5EF4-FFF2-40B4-BE49-F238E27FC236}">
                    <a16:creationId xmlns:a16="http://schemas.microsoft.com/office/drawing/2014/main" id="{048946FB-38EB-CBB8-3EBD-CCF6F6A243BB}"/>
                  </a:ext>
                </a:extLst>
              </p:cNvPr>
              <p:cNvSpPr/>
              <p:nvPr/>
            </p:nvSpPr>
            <p:spPr>
              <a:xfrm>
                <a:off x="4903158" y="1909775"/>
                <a:ext cx="5243956" cy="2660626"/>
              </a:xfrm>
              <a:prstGeom prst="rect">
                <a:avLst/>
              </a:prstGeom>
              <a:grp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sp>
            <p:nvSpPr>
              <p:cNvPr id="73" name="Isosceles Triangle 72">
                <a:extLst>
                  <a:ext uri="{FF2B5EF4-FFF2-40B4-BE49-F238E27FC236}">
                    <a16:creationId xmlns:a16="http://schemas.microsoft.com/office/drawing/2014/main" id="{484913E8-F30D-8292-7DB3-9528BFCB50CB}"/>
                  </a:ext>
                </a:extLst>
              </p:cNvPr>
              <p:cNvSpPr/>
              <p:nvPr/>
            </p:nvSpPr>
            <p:spPr>
              <a:xfrm rot="5400000">
                <a:off x="3681480" y="3135217"/>
                <a:ext cx="2660626" cy="20974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grpSp>
        <p:sp>
          <p:nvSpPr>
            <p:cNvPr id="71" name="Isosceles Triangle 70">
              <a:extLst>
                <a:ext uri="{FF2B5EF4-FFF2-40B4-BE49-F238E27FC236}">
                  <a16:creationId xmlns:a16="http://schemas.microsoft.com/office/drawing/2014/main" id="{A3D9AF8D-B353-4A51-D541-2DBC2DC734CF}"/>
                </a:ext>
              </a:extLst>
            </p:cNvPr>
            <p:cNvSpPr/>
            <p:nvPr/>
          </p:nvSpPr>
          <p:spPr>
            <a:xfrm rot="5400000">
              <a:off x="3680632" y="3130794"/>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73">
            <a:extLst>
              <a:ext uri="{FF2B5EF4-FFF2-40B4-BE49-F238E27FC236}">
                <a16:creationId xmlns:a16="http://schemas.microsoft.com/office/drawing/2014/main" id="{E3C93CED-F522-0B60-ECB7-375DDA49570D}"/>
              </a:ext>
            </a:extLst>
          </p:cNvPr>
          <p:cNvSpPr txBox="1"/>
          <p:nvPr/>
        </p:nvSpPr>
        <p:spPr>
          <a:xfrm>
            <a:off x="7642547" y="906129"/>
            <a:ext cx="460228" cy="276999"/>
          </a:xfrm>
          <a:prstGeom prst="rect">
            <a:avLst/>
          </a:prstGeom>
          <a:noFill/>
        </p:spPr>
        <p:txBody>
          <a:bodyPr wrap="square" lIns="0" tIns="0" rIns="0" bIns="0" rtlCol="0" anchor="ctr" anchorCtr="1">
            <a:spAutoFit/>
          </a:bodyPr>
          <a:lstStyle/>
          <a:p>
            <a:r>
              <a:rPr lang="en-US" dirty="0"/>
              <a:t>Y</a:t>
            </a:r>
          </a:p>
        </p:txBody>
      </p:sp>
      <p:cxnSp>
        <p:nvCxnSpPr>
          <p:cNvPr id="75" name="Straight Arrow Connector 74">
            <a:extLst>
              <a:ext uri="{FF2B5EF4-FFF2-40B4-BE49-F238E27FC236}">
                <a16:creationId xmlns:a16="http://schemas.microsoft.com/office/drawing/2014/main" id="{84757ED1-4FD5-50B0-3412-2B387B2BFEB4}"/>
              </a:ext>
            </a:extLst>
          </p:cNvPr>
          <p:cNvCxnSpPr>
            <a:cxnSpLocks/>
            <a:stCxn id="74" idx="2"/>
          </p:cNvCxnSpPr>
          <p:nvPr/>
        </p:nvCxnSpPr>
        <p:spPr>
          <a:xfrm>
            <a:off x="7872661" y="1183128"/>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5EBD2B15-26D2-62FA-C204-3ADA3D0F8E10}"/>
              </a:ext>
            </a:extLst>
          </p:cNvPr>
          <p:cNvCxnSpPr>
            <a:cxnSpLocks/>
          </p:cNvCxnSpPr>
          <p:nvPr/>
        </p:nvCxnSpPr>
        <p:spPr>
          <a:xfrm>
            <a:off x="10494639" y="3902620"/>
            <a:ext cx="430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0A76F3CA-C4BD-F0D2-9F8A-36D05244F1E6}"/>
              </a:ext>
            </a:extLst>
          </p:cNvPr>
          <p:cNvSpPr txBox="1"/>
          <p:nvPr/>
        </p:nvSpPr>
        <p:spPr>
          <a:xfrm>
            <a:off x="5248612" y="3906011"/>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sp>
        <p:nvSpPr>
          <p:cNvPr id="78" name="TextBox 77">
            <a:extLst>
              <a:ext uri="{FF2B5EF4-FFF2-40B4-BE49-F238E27FC236}">
                <a16:creationId xmlns:a16="http://schemas.microsoft.com/office/drawing/2014/main" id="{9E77194D-34AB-66F8-A07A-50BA15FFC953}"/>
              </a:ext>
            </a:extLst>
          </p:cNvPr>
          <p:cNvSpPr txBox="1"/>
          <p:nvPr/>
        </p:nvSpPr>
        <p:spPr>
          <a:xfrm>
            <a:off x="10978597" y="3750129"/>
            <a:ext cx="264920" cy="339405"/>
          </a:xfrm>
          <a:prstGeom prst="rect">
            <a:avLst/>
          </a:prstGeom>
          <a:noFill/>
        </p:spPr>
        <p:txBody>
          <a:bodyPr wrap="square" lIns="0" tIns="0" rIns="0" bIns="0" rtlCol="0" anchor="ctr" anchorCtr="1">
            <a:noAutofit/>
          </a:bodyPr>
          <a:lstStyle/>
          <a:p>
            <a:r>
              <a:rPr lang="en-US" dirty="0"/>
              <a:t>Z</a:t>
            </a:r>
          </a:p>
        </p:txBody>
      </p:sp>
      <p:cxnSp>
        <p:nvCxnSpPr>
          <p:cNvPr id="79" name="Straight Arrow Connector 78">
            <a:extLst>
              <a:ext uri="{FF2B5EF4-FFF2-40B4-BE49-F238E27FC236}">
                <a16:creationId xmlns:a16="http://schemas.microsoft.com/office/drawing/2014/main" id="{747FFFB6-A161-6295-94E6-5CC194C2ED9D}"/>
              </a:ext>
            </a:extLst>
          </p:cNvPr>
          <p:cNvCxnSpPr>
            <a:cxnSpLocks/>
          </p:cNvCxnSpPr>
          <p:nvPr/>
        </p:nvCxnSpPr>
        <p:spPr>
          <a:xfrm>
            <a:off x="7872661" y="1183128"/>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0" name="Flowchart: Manual Input 79">
            <a:extLst>
              <a:ext uri="{FF2B5EF4-FFF2-40B4-BE49-F238E27FC236}">
                <a16:creationId xmlns:a16="http://schemas.microsoft.com/office/drawing/2014/main" id="{62293A5A-823E-177D-8951-6F2620FEB981}"/>
              </a:ext>
            </a:extLst>
          </p:cNvPr>
          <p:cNvSpPr/>
          <p:nvPr/>
        </p:nvSpPr>
        <p:spPr>
          <a:xfrm flipH="1">
            <a:off x="6308638"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FEE06743-61F0-9CAF-5242-7493689EC37B}"/>
              </a:ext>
            </a:extLst>
          </p:cNvPr>
          <p:cNvSpPr txBox="1"/>
          <p:nvPr/>
        </p:nvSpPr>
        <p:spPr>
          <a:xfrm>
            <a:off x="6300520" y="2822045"/>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82" name="Flowchart: Manual Input 81">
            <a:extLst>
              <a:ext uri="{FF2B5EF4-FFF2-40B4-BE49-F238E27FC236}">
                <a16:creationId xmlns:a16="http://schemas.microsoft.com/office/drawing/2014/main" id="{DC996FE9-7A9D-9054-49F0-5BFDB2F2E230}"/>
              </a:ext>
            </a:extLst>
          </p:cNvPr>
          <p:cNvSpPr/>
          <p:nvPr/>
        </p:nvSpPr>
        <p:spPr>
          <a:xfrm flipH="1">
            <a:off x="7067846"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140062CA-8468-F2AF-05D9-EF138A68B34F}"/>
              </a:ext>
            </a:extLst>
          </p:cNvPr>
          <p:cNvSpPr txBox="1"/>
          <p:nvPr/>
        </p:nvSpPr>
        <p:spPr>
          <a:xfrm>
            <a:off x="7064917" y="2822045"/>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84" name="Flowchart: Manual Input 83">
            <a:extLst>
              <a:ext uri="{FF2B5EF4-FFF2-40B4-BE49-F238E27FC236}">
                <a16:creationId xmlns:a16="http://schemas.microsoft.com/office/drawing/2014/main" id="{EF869ADF-55C5-3C31-D5DF-10A0869D9A68}"/>
              </a:ext>
            </a:extLst>
          </p:cNvPr>
          <p:cNvSpPr/>
          <p:nvPr/>
        </p:nvSpPr>
        <p:spPr>
          <a:xfrm flipH="1">
            <a:off x="7827054"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E62366E8-467B-3A4F-69A4-14296BDBB641}"/>
              </a:ext>
            </a:extLst>
          </p:cNvPr>
          <p:cNvSpPr txBox="1"/>
          <p:nvPr/>
        </p:nvSpPr>
        <p:spPr>
          <a:xfrm>
            <a:off x="7822343" y="2822045"/>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86" name="Flowchart: Manual Input 85">
            <a:extLst>
              <a:ext uri="{FF2B5EF4-FFF2-40B4-BE49-F238E27FC236}">
                <a16:creationId xmlns:a16="http://schemas.microsoft.com/office/drawing/2014/main" id="{53E34370-E9E3-6F46-7BC2-AB63E1514ACB}"/>
              </a:ext>
            </a:extLst>
          </p:cNvPr>
          <p:cNvSpPr/>
          <p:nvPr/>
        </p:nvSpPr>
        <p:spPr>
          <a:xfrm flipH="1">
            <a:off x="9233413"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9A5CA7DE-31C9-154A-B8CD-C8EF641DEE41}"/>
              </a:ext>
            </a:extLst>
          </p:cNvPr>
          <p:cNvSpPr txBox="1"/>
          <p:nvPr/>
        </p:nvSpPr>
        <p:spPr>
          <a:xfrm>
            <a:off x="9232995" y="2822045"/>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88" name="TextBox 87">
            <a:extLst>
              <a:ext uri="{FF2B5EF4-FFF2-40B4-BE49-F238E27FC236}">
                <a16:creationId xmlns:a16="http://schemas.microsoft.com/office/drawing/2014/main" id="{D186D461-DF11-38D1-F1E8-D96DD6C1864A}"/>
              </a:ext>
            </a:extLst>
          </p:cNvPr>
          <p:cNvSpPr txBox="1"/>
          <p:nvPr/>
        </p:nvSpPr>
        <p:spPr>
          <a:xfrm>
            <a:off x="8557458" y="2735484"/>
            <a:ext cx="348172" cy="369332"/>
          </a:xfrm>
          <a:prstGeom prst="rect">
            <a:avLst/>
          </a:prstGeom>
          <a:noFill/>
        </p:spPr>
        <p:txBody>
          <a:bodyPr wrap="none" rtlCol="0">
            <a:spAutoFit/>
          </a:bodyPr>
          <a:lstStyle/>
          <a:p>
            <a:r>
              <a:rPr lang="en-US" dirty="0">
                <a:solidFill>
                  <a:schemeClr val="tx2"/>
                </a:solidFill>
              </a:rPr>
              <a:t>…</a:t>
            </a:r>
          </a:p>
        </p:txBody>
      </p:sp>
      <p:sp>
        <p:nvSpPr>
          <p:cNvPr id="89" name="Flowchart: Manual Input 88">
            <a:extLst>
              <a:ext uri="{FF2B5EF4-FFF2-40B4-BE49-F238E27FC236}">
                <a16:creationId xmlns:a16="http://schemas.microsoft.com/office/drawing/2014/main" id="{CB8BAD0E-AB2F-CCF1-87D2-2EE1282A7847}"/>
              </a:ext>
            </a:extLst>
          </p:cNvPr>
          <p:cNvSpPr/>
          <p:nvPr/>
        </p:nvSpPr>
        <p:spPr>
          <a:xfrm flipH="1">
            <a:off x="8816618" y="3606063"/>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7B6BACDB-A223-F047-531B-569127902EC1}"/>
              </a:ext>
            </a:extLst>
          </p:cNvPr>
          <p:cNvSpPr txBox="1"/>
          <p:nvPr/>
        </p:nvSpPr>
        <p:spPr>
          <a:xfrm>
            <a:off x="8817835" y="3764121"/>
            <a:ext cx="32710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91" name="Flowchart: Manual Input 90">
            <a:extLst>
              <a:ext uri="{FF2B5EF4-FFF2-40B4-BE49-F238E27FC236}">
                <a16:creationId xmlns:a16="http://schemas.microsoft.com/office/drawing/2014/main" id="{8729CD4F-C51B-C7CB-C72B-8A3011AB951E}"/>
              </a:ext>
            </a:extLst>
          </p:cNvPr>
          <p:cNvSpPr/>
          <p:nvPr/>
        </p:nvSpPr>
        <p:spPr>
          <a:xfrm flipH="1">
            <a:off x="9599767" y="3606063"/>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D1F159C-E96D-6A71-7566-872A50420BD1}"/>
              </a:ext>
            </a:extLst>
          </p:cNvPr>
          <p:cNvSpPr txBox="1"/>
          <p:nvPr/>
        </p:nvSpPr>
        <p:spPr>
          <a:xfrm>
            <a:off x="9597697" y="3762736"/>
            <a:ext cx="333681" cy="27976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93" name="Straight Arrow Connector 92">
            <a:extLst>
              <a:ext uri="{FF2B5EF4-FFF2-40B4-BE49-F238E27FC236}">
                <a16:creationId xmlns:a16="http://schemas.microsoft.com/office/drawing/2014/main" id="{143254DF-AD98-47FF-629F-51EA41C3A970}"/>
              </a:ext>
            </a:extLst>
          </p:cNvPr>
          <p:cNvCxnSpPr>
            <a:stCxn id="81" idx="3"/>
            <a:endCxn id="83" idx="1"/>
          </p:cNvCxnSpPr>
          <p:nvPr/>
        </p:nvCxnSpPr>
        <p:spPr>
          <a:xfrm>
            <a:off x="6646296" y="2960545"/>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936BFE92-A2E1-6A84-ED2E-D29658CAB971}"/>
              </a:ext>
            </a:extLst>
          </p:cNvPr>
          <p:cNvCxnSpPr>
            <a:cxnSpLocks/>
            <a:stCxn id="83" idx="3"/>
            <a:endCxn id="85" idx="1"/>
          </p:cNvCxnSpPr>
          <p:nvPr/>
        </p:nvCxnSpPr>
        <p:spPr>
          <a:xfrm>
            <a:off x="7407269" y="2960545"/>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6EF2DA87-5947-8C26-B93B-6684B1EF1097}"/>
              </a:ext>
            </a:extLst>
          </p:cNvPr>
          <p:cNvCxnSpPr>
            <a:cxnSpLocks/>
            <a:stCxn id="85" idx="3"/>
          </p:cNvCxnSpPr>
          <p:nvPr/>
        </p:nvCxnSpPr>
        <p:spPr>
          <a:xfrm>
            <a:off x="8161305" y="2960545"/>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26CCE7F-7B04-EBF7-F47D-EC2555939551}"/>
              </a:ext>
            </a:extLst>
          </p:cNvPr>
          <p:cNvCxnSpPr>
            <a:cxnSpLocks/>
            <a:endCxn id="87" idx="1"/>
          </p:cNvCxnSpPr>
          <p:nvPr/>
        </p:nvCxnSpPr>
        <p:spPr>
          <a:xfrm>
            <a:off x="8893988" y="2960544"/>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58DF3B43-E7D2-0A38-7D3A-68FCF5D58E7A}"/>
              </a:ext>
            </a:extLst>
          </p:cNvPr>
          <p:cNvCxnSpPr>
            <a:cxnSpLocks/>
            <a:stCxn id="90" idx="3"/>
            <a:endCxn id="92" idx="1"/>
          </p:cNvCxnSpPr>
          <p:nvPr/>
        </p:nvCxnSpPr>
        <p:spPr>
          <a:xfrm>
            <a:off x="9144941" y="3902621"/>
            <a:ext cx="45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01C1C514-4798-3C60-4B2F-3DCDDF9EAF7F}"/>
              </a:ext>
            </a:extLst>
          </p:cNvPr>
          <p:cNvCxnSpPr>
            <a:stCxn id="87" idx="3"/>
            <a:endCxn id="91" idx="0"/>
          </p:cNvCxnSpPr>
          <p:nvPr/>
        </p:nvCxnSpPr>
        <p:spPr>
          <a:xfrm>
            <a:off x="9563372" y="2960545"/>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C964636-6805-88BC-D83F-023CD65EE30D}"/>
              </a:ext>
            </a:extLst>
          </p:cNvPr>
          <p:cNvCxnSpPr>
            <a:cxnSpLocks/>
            <a:endCxn id="89" idx="0"/>
          </p:cNvCxnSpPr>
          <p:nvPr/>
        </p:nvCxnSpPr>
        <p:spPr>
          <a:xfrm>
            <a:off x="8981388" y="3524649"/>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7E9868A-3DB9-9765-CB98-C8B67962366E}"/>
              </a:ext>
            </a:extLst>
          </p:cNvPr>
          <p:cNvCxnSpPr>
            <a:cxnSpLocks/>
          </p:cNvCxnSpPr>
          <p:nvPr/>
        </p:nvCxnSpPr>
        <p:spPr>
          <a:xfrm>
            <a:off x="9929307" y="3902620"/>
            <a:ext cx="9959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0A8E1031-6E2D-E689-A72C-230824B3B651}"/>
              </a:ext>
            </a:extLst>
          </p:cNvPr>
          <p:cNvCxnSpPr>
            <a:cxnSpLocks/>
            <a:endCxn id="90" idx="1"/>
          </p:cNvCxnSpPr>
          <p:nvPr/>
        </p:nvCxnSpPr>
        <p:spPr>
          <a:xfrm>
            <a:off x="8484958" y="3902620"/>
            <a:ext cx="33287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65B54980-BE67-46F7-BC03-D77BBCE0DE76}"/>
              </a:ext>
            </a:extLst>
          </p:cNvPr>
          <p:cNvCxnSpPr>
            <a:cxnSpLocks/>
            <a:endCxn id="81" idx="1"/>
          </p:cNvCxnSpPr>
          <p:nvPr/>
        </p:nvCxnSpPr>
        <p:spPr>
          <a:xfrm flipV="1">
            <a:off x="6041989" y="2960545"/>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20C97BE7-C4F5-0510-3EBB-060BEB27A81C}"/>
              </a:ext>
            </a:extLst>
          </p:cNvPr>
          <p:cNvCxnSpPr>
            <a:cxnSpLocks/>
          </p:cNvCxnSpPr>
          <p:nvPr/>
        </p:nvCxnSpPr>
        <p:spPr>
          <a:xfrm>
            <a:off x="6473408"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CF787121-AE65-C84D-4CF6-FC08C1E01591}"/>
              </a:ext>
            </a:extLst>
          </p:cNvPr>
          <p:cNvCxnSpPr>
            <a:cxnSpLocks/>
          </p:cNvCxnSpPr>
          <p:nvPr/>
        </p:nvCxnSpPr>
        <p:spPr>
          <a:xfrm>
            <a:off x="7232616"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4F3D1F11-F88C-9C90-78FB-D219C9B13477}"/>
              </a:ext>
            </a:extLst>
          </p:cNvPr>
          <p:cNvCxnSpPr>
            <a:cxnSpLocks/>
          </p:cNvCxnSpPr>
          <p:nvPr/>
        </p:nvCxnSpPr>
        <p:spPr>
          <a:xfrm>
            <a:off x="7998002"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96437B0-D599-EB4A-9B4F-EEAF63FEF662}"/>
              </a:ext>
            </a:extLst>
          </p:cNvPr>
          <p:cNvCxnSpPr>
            <a:cxnSpLocks/>
          </p:cNvCxnSpPr>
          <p:nvPr/>
        </p:nvCxnSpPr>
        <p:spPr>
          <a:xfrm>
            <a:off x="9398183"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C065BAE9-4700-6BC1-4DF3-185C3B3E60DB}"/>
              </a:ext>
            </a:extLst>
          </p:cNvPr>
          <p:cNvSpPr txBox="1"/>
          <p:nvPr/>
        </p:nvSpPr>
        <p:spPr>
          <a:xfrm>
            <a:off x="5731978" y="2822571"/>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108" name="TextBox 107">
            <a:extLst>
              <a:ext uri="{FF2B5EF4-FFF2-40B4-BE49-F238E27FC236}">
                <a16:creationId xmlns:a16="http://schemas.microsoft.com/office/drawing/2014/main" id="{F40BFABC-EE7C-C2D4-5A31-1EE6F63973B7}"/>
              </a:ext>
            </a:extLst>
          </p:cNvPr>
          <p:cNvSpPr txBox="1"/>
          <p:nvPr/>
        </p:nvSpPr>
        <p:spPr>
          <a:xfrm>
            <a:off x="8105515" y="3764121"/>
            <a:ext cx="460228"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109" name="TextBox 108">
            <a:extLst>
              <a:ext uri="{FF2B5EF4-FFF2-40B4-BE49-F238E27FC236}">
                <a16:creationId xmlns:a16="http://schemas.microsoft.com/office/drawing/2014/main" id="{928A2795-DB83-59FD-9109-3D3A276DB406}"/>
              </a:ext>
            </a:extLst>
          </p:cNvPr>
          <p:cNvSpPr txBox="1"/>
          <p:nvPr/>
        </p:nvSpPr>
        <p:spPr>
          <a:xfrm>
            <a:off x="7002502"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110" name="TextBox 109">
            <a:extLst>
              <a:ext uri="{FF2B5EF4-FFF2-40B4-BE49-F238E27FC236}">
                <a16:creationId xmlns:a16="http://schemas.microsoft.com/office/drawing/2014/main" id="{0EDD0E04-8A43-1E85-2D2C-BB52A05BA09A}"/>
              </a:ext>
            </a:extLst>
          </p:cNvPr>
          <p:cNvSpPr txBox="1"/>
          <p:nvPr/>
        </p:nvSpPr>
        <p:spPr>
          <a:xfrm>
            <a:off x="7769106"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111" name="TextBox 110">
            <a:extLst>
              <a:ext uri="{FF2B5EF4-FFF2-40B4-BE49-F238E27FC236}">
                <a16:creationId xmlns:a16="http://schemas.microsoft.com/office/drawing/2014/main" id="{9515953B-527A-DCD9-4E83-DEFCF58CCC2E}"/>
              </a:ext>
            </a:extLst>
          </p:cNvPr>
          <p:cNvSpPr txBox="1"/>
          <p:nvPr/>
        </p:nvSpPr>
        <p:spPr>
          <a:xfrm>
            <a:off x="9169610"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112" name="TextBox 111">
            <a:extLst>
              <a:ext uri="{FF2B5EF4-FFF2-40B4-BE49-F238E27FC236}">
                <a16:creationId xmlns:a16="http://schemas.microsoft.com/office/drawing/2014/main" id="{587796C8-02F7-4EAA-A3A3-CC5E0A9FC55F}"/>
              </a:ext>
            </a:extLst>
          </p:cNvPr>
          <p:cNvSpPr txBox="1"/>
          <p:nvPr/>
        </p:nvSpPr>
        <p:spPr>
          <a:xfrm>
            <a:off x="8562157" y="2140711"/>
            <a:ext cx="348172" cy="369332"/>
          </a:xfrm>
          <a:prstGeom prst="rect">
            <a:avLst/>
          </a:prstGeom>
          <a:noFill/>
        </p:spPr>
        <p:txBody>
          <a:bodyPr wrap="none" rtlCol="0">
            <a:spAutoFit/>
          </a:bodyPr>
          <a:lstStyle/>
          <a:p>
            <a:r>
              <a:rPr lang="en-US" dirty="0">
                <a:solidFill>
                  <a:sysClr val="windowText" lastClr="000000"/>
                </a:solidFill>
              </a:rPr>
              <a:t>…</a:t>
            </a:r>
          </a:p>
        </p:txBody>
      </p:sp>
      <p:sp>
        <p:nvSpPr>
          <p:cNvPr id="113" name="Left Brace 112">
            <a:extLst>
              <a:ext uri="{FF2B5EF4-FFF2-40B4-BE49-F238E27FC236}">
                <a16:creationId xmlns:a16="http://schemas.microsoft.com/office/drawing/2014/main" id="{E11FE880-38B8-FBD1-30A6-E89A2261440A}"/>
              </a:ext>
            </a:extLst>
          </p:cNvPr>
          <p:cNvSpPr/>
          <p:nvPr/>
        </p:nvSpPr>
        <p:spPr>
          <a:xfrm rot="5400000">
            <a:off x="8207176" y="766302"/>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25226524-6097-0517-B283-7694344703D7}"/>
                  </a:ext>
                </a:extLst>
              </p:cNvPr>
              <p:cNvSpPr txBox="1"/>
              <p:nvPr/>
            </p:nvSpPr>
            <p:spPr>
              <a:xfrm>
                <a:off x="8229334" y="3255862"/>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114" name="TextBox 113">
                <a:extLst>
                  <a:ext uri="{FF2B5EF4-FFF2-40B4-BE49-F238E27FC236}">
                    <a16:creationId xmlns:a16="http://schemas.microsoft.com/office/drawing/2014/main" id="{25226524-6097-0517-B283-7694344703D7}"/>
                  </a:ext>
                </a:extLst>
              </p:cNvPr>
              <p:cNvSpPr txBox="1">
                <a:spLocks noRot="1" noChangeAspect="1" noMove="1" noResize="1" noEditPoints="1" noAdjustHandles="1" noChangeArrowheads="1" noChangeShapeType="1" noTextEdit="1"/>
              </p:cNvSpPr>
              <p:nvPr/>
            </p:nvSpPr>
            <p:spPr>
              <a:xfrm>
                <a:off x="8229334" y="3255862"/>
                <a:ext cx="1478315" cy="246221"/>
              </a:xfrm>
              <a:prstGeom prst="rect">
                <a:avLst/>
              </a:prstGeom>
              <a:blipFill>
                <a:blip r:embed="rId8"/>
                <a:stretch>
                  <a:fillRect l="-2479" t="-22500" r="-2479"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5473B6AB-89BA-FB38-8136-50A853AD2D9E}"/>
                  </a:ext>
                </a:extLst>
              </p:cNvPr>
              <p:cNvSpPr txBox="1"/>
              <p:nvPr/>
            </p:nvSpPr>
            <p:spPr>
              <a:xfrm>
                <a:off x="7084319" y="1666886"/>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115" name="TextBox 114">
                <a:extLst>
                  <a:ext uri="{FF2B5EF4-FFF2-40B4-BE49-F238E27FC236}">
                    <a16:creationId xmlns:a16="http://schemas.microsoft.com/office/drawing/2014/main" id="{5473B6AB-89BA-FB38-8136-50A853AD2D9E}"/>
                  </a:ext>
                </a:extLst>
              </p:cNvPr>
              <p:cNvSpPr txBox="1">
                <a:spLocks noRot="1" noChangeAspect="1" noMove="1" noResize="1" noEditPoints="1" noAdjustHandles="1" noChangeArrowheads="1" noChangeShapeType="1" noTextEdit="1"/>
              </p:cNvSpPr>
              <p:nvPr/>
            </p:nvSpPr>
            <p:spPr>
              <a:xfrm>
                <a:off x="7084319" y="1666886"/>
                <a:ext cx="1576683" cy="246221"/>
              </a:xfrm>
              <a:prstGeom prst="rect">
                <a:avLst/>
              </a:prstGeom>
              <a:blipFill>
                <a:blip r:embed="rId9"/>
                <a:stretch>
                  <a:fillRect t="-21951" b="-512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14EAECAB-EE64-11E9-39F5-F3ED61EF841E}"/>
                  </a:ext>
                </a:extLst>
              </p:cNvPr>
              <p:cNvSpPr txBox="1"/>
              <p:nvPr/>
            </p:nvSpPr>
            <p:spPr>
              <a:xfrm>
                <a:off x="5643026" y="2226202"/>
                <a:ext cx="1316877"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116" name="TextBox 115">
                <a:extLst>
                  <a:ext uri="{FF2B5EF4-FFF2-40B4-BE49-F238E27FC236}">
                    <a16:creationId xmlns:a16="http://schemas.microsoft.com/office/drawing/2014/main" id="{14EAECAB-EE64-11E9-39F5-F3ED61EF841E}"/>
                  </a:ext>
                </a:extLst>
              </p:cNvPr>
              <p:cNvSpPr txBox="1">
                <a:spLocks noRot="1" noChangeAspect="1" noMove="1" noResize="1" noEditPoints="1" noAdjustHandles="1" noChangeArrowheads="1" noChangeShapeType="1" noTextEdit="1"/>
              </p:cNvSpPr>
              <p:nvPr/>
            </p:nvSpPr>
            <p:spPr>
              <a:xfrm>
                <a:off x="5643026" y="2226202"/>
                <a:ext cx="1316877" cy="246221"/>
              </a:xfrm>
              <a:prstGeom prst="rect">
                <a:avLst/>
              </a:prstGeom>
              <a:blipFill>
                <a:blip r:embed="rId10"/>
                <a:stretch>
                  <a:fillRect l="-6481" t="-21951" r="-6019" b="-51220"/>
                </a:stretch>
              </a:blipFill>
            </p:spPr>
            <p:txBody>
              <a:bodyPr/>
              <a:lstStyle/>
              <a:p>
                <a:r>
                  <a:rPr lang="en-US">
                    <a:noFill/>
                  </a:rPr>
                  <a:t> </a:t>
                </a:r>
              </a:p>
            </p:txBody>
          </p:sp>
        </mc:Fallback>
      </mc:AlternateContent>
      <p:cxnSp>
        <p:nvCxnSpPr>
          <p:cNvPr id="117" name="Connector: Curved 116">
            <a:extLst>
              <a:ext uri="{FF2B5EF4-FFF2-40B4-BE49-F238E27FC236}">
                <a16:creationId xmlns:a16="http://schemas.microsoft.com/office/drawing/2014/main" id="{D661BAFD-C52F-4F60-6502-419815C0D7F2}"/>
              </a:ext>
            </a:extLst>
          </p:cNvPr>
          <p:cNvCxnSpPr>
            <a:cxnSpLocks/>
          </p:cNvCxnSpPr>
          <p:nvPr/>
        </p:nvCxnSpPr>
        <p:spPr>
          <a:xfrm flipV="1">
            <a:off x="4924599" y="2378515"/>
            <a:ext cx="695426" cy="504828"/>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18" name="Connector: Curved 117">
            <a:extLst>
              <a:ext uri="{FF2B5EF4-FFF2-40B4-BE49-F238E27FC236}">
                <a16:creationId xmlns:a16="http://schemas.microsoft.com/office/drawing/2014/main" id="{4FB9F6F2-F763-A916-DB10-D00D545A3D4A}"/>
              </a:ext>
            </a:extLst>
          </p:cNvPr>
          <p:cNvCxnSpPr>
            <a:cxnSpLocks/>
          </p:cNvCxnSpPr>
          <p:nvPr/>
        </p:nvCxnSpPr>
        <p:spPr>
          <a:xfrm>
            <a:off x="4924599" y="2883343"/>
            <a:ext cx="3304735" cy="484387"/>
          </a:xfrm>
          <a:prstGeom prst="curvedConnector3">
            <a:avLst>
              <a:gd name="adj1" fmla="val 20318"/>
            </a:avLst>
          </a:prstGeom>
          <a:ln w="12700">
            <a:tailEnd type="triangle"/>
          </a:ln>
        </p:spPr>
        <p:style>
          <a:lnRef idx="1">
            <a:schemeClr val="dk1"/>
          </a:lnRef>
          <a:fillRef idx="0">
            <a:schemeClr val="dk1"/>
          </a:fillRef>
          <a:effectRef idx="0">
            <a:schemeClr val="dk1"/>
          </a:effectRef>
          <a:fontRef idx="minor">
            <a:schemeClr val="tx1"/>
          </a:fontRef>
        </p:style>
      </p:cxnSp>
      <p:sp>
        <p:nvSpPr>
          <p:cNvPr id="119" name="TextBox 118">
            <a:extLst>
              <a:ext uri="{FF2B5EF4-FFF2-40B4-BE49-F238E27FC236}">
                <a16:creationId xmlns:a16="http://schemas.microsoft.com/office/drawing/2014/main" id="{AF17FBBD-9CFA-CC5A-F368-B6BEA6BE2576}"/>
              </a:ext>
            </a:extLst>
          </p:cNvPr>
          <p:cNvSpPr txBox="1"/>
          <p:nvPr/>
        </p:nvSpPr>
        <p:spPr>
          <a:xfrm>
            <a:off x="4613748" y="2765840"/>
            <a:ext cx="252993" cy="276999"/>
          </a:xfrm>
          <a:prstGeom prst="rect">
            <a:avLst/>
          </a:prstGeom>
          <a:noFill/>
        </p:spPr>
        <p:txBody>
          <a:bodyPr wrap="square" lIns="0" tIns="0" rIns="0" bIns="0" rtlCol="0" anchor="ctr" anchorCtr="1">
            <a:spAutoFit/>
          </a:bodyPr>
          <a:lstStyle/>
          <a:p>
            <a:r>
              <a:rPr lang="en-US" dirty="0"/>
              <a:t>X</a:t>
            </a:r>
          </a:p>
        </p:txBody>
      </p:sp>
      <p:sp>
        <p:nvSpPr>
          <p:cNvPr id="6" name="TextBox 5">
            <a:extLst>
              <a:ext uri="{FF2B5EF4-FFF2-40B4-BE49-F238E27FC236}">
                <a16:creationId xmlns:a16="http://schemas.microsoft.com/office/drawing/2014/main" id="{A52ED50F-320D-75F8-E3B0-AEBA09A6DC60}"/>
              </a:ext>
            </a:extLst>
          </p:cNvPr>
          <p:cNvSpPr txBox="1"/>
          <p:nvPr/>
        </p:nvSpPr>
        <p:spPr>
          <a:xfrm>
            <a:off x="9804317" y="3270551"/>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spTree>
    <p:extLst>
      <p:ext uri="{BB962C8B-B14F-4D97-AF65-F5344CB8AC3E}">
        <p14:creationId xmlns:p14="http://schemas.microsoft.com/office/powerpoint/2010/main" val="302465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0" grpId="0" animBg="1"/>
      <p:bldP spid="63" grpId="0" animBg="1"/>
      <p:bldP spid="68" grpId="0" animBg="1"/>
      <p:bldP spid="68" grpId="1" animBg="1"/>
      <p:bldP spid="69" grpId="0" animBg="1"/>
      <p:bldP spid="6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032EF7-1CFF-0FFD-2C89-2301FBB00435}"/>
                  </a:ext>
                </a:extLst>
              </p:cNvPr>
              <p:cNvSpPr txBox="1"/>
              <p:nvPr/>
            </p:nvSpPr>
            <p:spPr>
              <a:xfrm>
                <a:off x="360951" y="1271840"/>
                <a:ext cx="5384211" cy="2895294"/>
              </a:xfrm>
              <a:prstGeom prst="rect">
                <a:avLst/>
              </a:prstGeom>
              <a:noFill/>
            </p:spPr>
            <p:txBody>
              <a:bodyPr wrap="none" lIns="0" tIns="72000" rIns="0" bIns="0" rtlCol="0" anchor="t" anchorCtr="0">
                <a:noAutofit/>
              </a:bodyPr>
              <a:lstStyle/>
              <a:p>
                <a:pPr>
                  <a:lnSpc>
                    <a:spcPct val="150000"/>
                  </a:lnSpc>
                  <a:spcBef>
                    <a:spcPts val="600"/>
                  </a:spcBef>
                </a:pPr>
                <a:r>
                  <a:rPr lang="en-US" sz="2000" dirty="0"/>
                  <a:t>PRF setting:</a:t>
                </a:r>
              </a:p>
              <a:p>
                <a:pPr marL="342900" indent="-342900">
                  <a:spcBef>
                    <a:spcPts val="600"/>
                  </a:spcBef>
                  <a:buFont typeface="Arial" panose="020B0604020202020204" pitchFamily="34" charset="0"/>
                  <a:buChar char="•"/>
                </a:pPr>
                <a:r>
                  <a:rPr lang="en-US" dirty="0" err="1"/>
                  <a:t>HMAC</a:t>
                </a:r>
                <a:r>
                  <a:rPr lang="en-US" baseline="-25000" dirty="0" err="1"/>
                  <a:t>b</a:t>
                </a:r>
                <a:r>
                  <a:rPr lang="en-US" dirty="0"/>
                  <a:t> PRF </a:t>
                </a:r>
                <a14:m>
                  <m:oMath xmlns:m="http://schemas.openxmlformats.org/officeDocument/2006/math">
                    <m:r>
                      <a:rPr lang="en-US" b="0" i="1" smtClean="0">
                        <a:latin typeface="Cambria Math" panose="02040503050406030204" pitchFamily="18" charset="0"/>
                      </a:rPr>
                      <m:t>→</m:t>
                    </m:r>
                  </m:oMath>
                </a14:m>
                <a:r>
                  <a:rPr lang="en-US" dirty="0"/>
                  <a:t> HMAC </a:t>
                </a:r>
                <a:r>
                  <a:rPr lang="en-US" dirty="0" err="1"/>
                  <a:t>vkl</a:t>
                </a:r>
                <a:r>
                  <a:rPr lang="en-US" dirty="0"/>
                  <a:t>-PRF </a:t>
                </a:r>
              </a:p>
              <a:p>
                <a:pPr marL="342900" indent="-342900">
                  <a:spcBef>
                    <a:spcPts val="600"/>
                  </a:spcBef>
                  <a:buFont typeface="Arial" panose="020B0604020202020204" pitchFamily="34" charset="0"/>
                  <a:buChar char="•"/>
                </a:pPr>
                <a:r>
                  <a:rPr lang="en-US" dirty="0"/>
                  <a:t>Good multi-user bounds</a:t>
                </a:r>
              </a:p>
              <a:p>
                <a:pPr marL="342900" indent="-342900">
                  <a:spcBef>
                    <a:spcPts val="600"/>
                  </a:spcBef>
                  <a:buFont typeface="Arial" panose="020B0604020202020204" pitchFamily="34" charset="0"/>
                  <a:buChar char="•"/>
                </a:pPr>
                <a:r>
                  <a:rPr lang="en-US" dirty="0"/>
                  <a:t>Standard model assumptions</a:t>
                </a:r>
              </a:p>
              <a:p>
                <a:endParaRPr lang="en-US" sz="2000" dirty="0"/>
              </a:p>
            </p:txBody>
          </p:sp>
        </mc:Choice>
        <mc:Fallback xmlns="">
          <p:sp>
            <p:nvSpPr>
              <p:cNvPr id="5" name="TextBox 4">
                <a:extLst>
                  <a:ext uri="{FF2B5EF4-FFF2-40B4-BE49-F238E27FC236}">
                    <a16:creationId xmlns:a16="http://schemas.microsoft.com/office/drawing/2014/main" id="{DA032EF7-1CFF-0FFD-2C89-2301FBB00435}"/>
                  </a:ext>
                </a:extLst>
              </p:cNvPr>
              <p:cNvSpPr txBox="1">
                <a:spLocks noRot="1" noChangeAspect="1" noMove="1" noResize="1" noEditPoints="1" noAdjustHandles="1" noChangeArrowheads="1" noChangeShapeType="1" noTextEdit="1"/>
              </p:cNvSpPr>
              <p:nvPr/>
            </p:nvSpPr>
            <p:spPr>
              <a:xfrm>
                <a:off x="360951" y="1271840"/>
                <a:ext cx="5384211" cy="2895294"/>
              </a:xfrm>
              <a:prstGeom prst="rect">
                <a:avLst/>
              </a:prstGeom>
              <a:blipFill>
                <a:blip r:embed="rId4"/>
                <a:stretch>
                  <a:fillRect l="-283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D2CC425-CA47-720F-7241-09B4515B55CE}"/>
              </a:ext>
            </a:extLst>
          </p:cNvPr>
          <p:cNvSpPr>
            <a:spLocks noGrp="1"/>
          </p:cNvSpPr>
          <p:nvPr>
            <p:ph type="title"/>
          </p:nvPr>
        </p:nvSpPr>
        <p:spPr/>
        <p:txBody>
          <a:bodyPr/>
          <a:lstStyle/>
          <a:p>
            <a:r>
              <a:rPr lang="en-US" dirty="0"/>
              <a:t>HMAC Is a Variable Key-Length PRF</a:t>
            </a:r>
          </a:p>
        </p:txBody>
      </p:sp>
      <p:sp>
        <p:nvSpPr>
          <p:cNvPr id="3" name="Date Placeholder 2">
            <a:extLst>
              <a:ext uri="{FF2B5EF4-FFF2-40B4-BE49-F238E27FC236}">
                <a16:creationId xmlns:a16="http://schemas.microsoft.com/office/drawing/2014/main" id="{5B0615D9-27FC-5909-65D3-660580C79261}"/>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4F684748-9759-A2ED-834B-33E7AC087429}"/>
              </a:ext>
            </a:extLst>
          </p:cNvPr>
          <p:cNvSpPr>
            <a:spLocks noGrp="1"/>
          </p:cNvSpPr>
          <p:nvPr>
            <p:ph type="sldNum" sz="quarter" idx="12"/>
          </p:nvPr>
        </p:nvSpPr>
        <p:spPr/>
        <p:txBody>
          <a:bodyPr/>
          <a:lstStyle/>
          <a:p>
            <a:fld id="{E88E0139-626D-A346-B691-BDD0C5A55F29}" type="slidenum">
              <a:rPr lang="en-US" smtClean="0"/>
              <a:pPr/>
              <a:t>22</a:t>
            </a:fld>
            <a:endParaRPr lang="en-US" dirty="0"/>
          </a:p>
        </p:txBody>
      </p:sp>
      <p:grpSp>
        <p:nvGrpSpPr>
          <p:cNvPr id="6" name="Group 5">
            <a:extLst>
              <a:ext uri="{FF2B5EF4-FFF2-40B4-BE49-F238E27FC236}">
                <a16:creationId xmlns:a16="http://schemas.microsoft.com/office/drawing/2014/main" id="{0B4707BF-D531-D865-056D-6A5139A20380}"/>
              </a:ext>
            </a:extLst>
          </p:cNvPr>
          <p:cNvGrpSpPr/>
          <p:nvPr/>
        </p:nvGrpSpPr>
        <p:grpSpPr>
          <a:xfrm>
            <a:off x="5250683" y="1540669"/>
            <a:ext cx="5243956" cy="2665049"/>
            <a:chOff x="4903158" y="1905354"/>
            <a:chExt cx="5243956" cy="2665049"/>
          </a:xfrm>
        </p:grpSpPr>
        <p:grpSp>
          <p:nvGrpSpPr>
            <p:cNvPr id="7" name="Group 6">
              <a:extLst>
                <a:ext uri="{FF2B5EF4-FFF2-40B4-BE49-F238E27FC236}">
                  <a16:creationId xmlns:a16="http://schemas.microsoft.com/office/drawing/2014/main" id="{9A78218B-6BB2-F1A3-1265-DCC043375D93}"/>
                </a:ext>
              </a:extLst>
            </p:cNvPr>
            <p:cNvGrpSpPr/>
            <p:nvPr/>
          </p:nvGrpSpPr>
          <p:grpSpPr>
            <a:xfrm>
              <a:off x="4903158" y="1909775"/>
              <a:ext cx="5243956" cy="2660628"/>
              <a:chOff x="4903158" y="1909775"/>
              <a:chExt cx="5243956" cy="2660628"/>
            </a:xfrm>
            <a:solidFill>
              <a:srgbClr val="E9F7C7"/>
            </a:solidFill>
          </p:grpSpPr>
          <p:sp>
            <p:nvSpPr>
              <p:cNvPr id="9" name="Rectangle 8">
                <a:extLst>
                  <a:ext uri="{FF2B5EF4-FFF2-40B4-BE49-F238E27FC236}">
                    <a16:creationId xmlns:a16="http://schemas.microsoft.com/office/drawing/2014/main" id="{C2F38709-6802-89D3-7763-BB7128279E93}"/>
                  </a:ext>
                </a:extLst>
              </p:cNvPr>
              <p:cNvSpPr/>
              <p:nvPr/>
            </p:nvSpPr>
            <p:spPr>
              <a:xfrm>
                <a:off x="4903158" y="1909775"/>
                <a:ext cx="5243956" cy="2660626"/>
              </a:xfrm>
              <a:prstGeom prst="rect">
                <a:avLst/>
              </a:prstGeom>
              <a:grp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sp>
            <p:nvSpPr>
              <p:cNvPr id="10" name="Isosceles Triangle 9">
                <a:extLst>
                  <a:ext uri="{FF2B5EF4-FFF2-40B4-BE49-F238E27FC236}">
                    <a16:creationId xmlns:a16="http://schemas.microsoft.com/office/drawing/2014/main" id="{3F0504E8-FE80-0755-1571-DAFFB7043678}"/>
                  </a:ext>
                </a:extLst>
              </p:cNvPr>
              <p:cNvSpPr/>
              <p:nvPr/>
            </p:nvSpPr>
            <p:spPr>
              <a:xfrm rot="5400000">
                <a:off x="3681480" y="3135217"/>
                <a:ext cx="2660626" cy="20974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grpSp>
        <p:sp>
          <p:nvSpPr>
            <p:cNvPr id="8" name="Isosceles Triangle 7">
              <a:extLst>
                <a:ext uri="{FF2B5EF4-FFF2-40B4-BE49-F238E27FC236}">
                  <a16:creationId xmlns:a16="http://schemas.microsoft.com/office/drawing/2014/main" id="{F114A8C6-68FF-E841-2522-F8A9CF565CC8}"/>
                </a:ext>
              </a:extLst>
            </p:cNvPr>
            <p:cNvSpPr/>
            <p:nvPr/>
          </p:nvSpPr>
          <p:spPr>
            <a:xfrm rot="5400000">
              <a:off x="3680632" y="3130794"/>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DECAAD0E-B707-DABA-2C01-E74E6942DD1A}"/>
              </a:ext>
            </a:extLst>
          </p:cNvPr>
          <p:cNvSpPr txBox="1"/>
          <p:nvPr/>
        </p:nvSpPr>
        <p:spPr>
          <a:xfrm>
            <a:off x="7642547" y="906129"/>
            <a:ext cx="460228" cy="276999"/>
          </a:xfrm>
          <a:prstGeom prst="rect">
            <a:avLst/>
          </a:prstGeom>
          <a:noFill/>
        </p:spPr>
        <p:txBody>
          <a:bodyPr wrap="square" lIns="0" tIns="0" rIns="0" bIns="0" rtlCol="0" anchor="ctr" anchorCtr="1">
            <a:spAutoFit/>
          </a:bodyPr>
          <a:lstStyle/>
          <a:p>
            <a:r>
              <a:rPr lang="en-US" dirty="0"/>
              <a:t>Y</a:t>
            </a:r>
          </a:p>
        </p:txBody>
      </p:sp>
      <p:cxnSp>
        <p:nvCxnSpPr>
          <p:cNvPr id="12" name="Straight Arrow Connector 11">
            <a:extLst>
              <a:ext uri="{FF2B5EF4-FFF2-40B4-BE49-F238E27FC236}">
                <a16:creationId xmlns:a16="http://schemas.microsoft.com/office/drawing/2014/main" id="{B1E58C87-316C-2EDE-FBA7-CCD38577F95A}"/>
              </a:ext>
            </a:extLst>
          </p:cNvPr>
          <p:cNvCxnSpPr>
            <a:cxnSpLocks/>
            <a:stCxn id="11" idx="2"/>
          </p:cNvCxnSpPr>
          <p:nvPr/>
        </p:nvCxnSpPr>
        <p:spPr>
          <a:xfrm>
            <a:off x="7872661" y="1183128"/>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9B7A853-32E4-CE42-1016-92213635EB6B}"/>
              </a:ext>
            </a:extLst>
          </p:cNvPr>
          <p:cNvCxnSpPr>
            <a:cxnSpLocks/>
          </p:cNvCxnSpPr>
          <p:nvPr/>
        </p:nvCxnSpPr>
        <p:spPr>
          <a:xfrm>
            <a:off x="10494639" y="3902620"/>
            <a:ext cx="430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69429A4-87DD-96A8-CC2B-CB2FDE4088C7}"/>
              </a:ext>
            </a:extLst>
          </p:cNvPr>
          <p:cNvSpPr txBox="1"/>
          <p:nvPr/>
        </p:nvSpPr>
        <p:spPr>
          <a:xfrm>
            <a:off x="5248612" y="3906011"/>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sp>
        <p:nvSpPr>
          <p:cNvPr id="16" name="TextBox 15">
            <a:extLst>
              <a:ext uri="{FF2B5EF4-FFF2-40B4-BE49-F238E27FC236}">
                <a16:creationId xmlns:a16="http://schemas.microsoft.com/office/drawing/2014/main" id="{D3277707-5020-73AB-7877-40F1FD01E496}"/>
              </a:ext>
            </a:extLst>
          </p:cNvPr>
          <p:cNvSpPr txBox="1"/>
          <p:nvPr/>
        </p:nvSpPr>
        <p:spPr>
          <a:xfrm>
            <a:off x="10978597" y="3750129"/>
            <a:ext cx="264920" cy="339405"/>
          </a:xfrm>
          <a:prstGeom prst="rect">
            <a:avLst/>
          </a:prstGeom>
          <a:noFill/>
        </p:spPr>
        <p:txBody>
          <a:bodyPr wrap="square" lIns="0" tIns="0" rIns="0" bIns="0" rtlCol="0" anchor="ctr" anchorCtr="1">
            <a:noAutofit/>
          </a:bodyPr>
          <a:lstStyle/>
          <a:p>
            <a:r>
              <a:rPr lang="en-US" dirty="0"/>
              <a:t>Z</a:t>
            </a:r>
          </a:p>
        </p:txBody>
      </p:sp>
      <p:cxnSp>
        <p:nvCxnSpPr>
          <p:cNvPr id="17" name="Straight Arrow Connector 16">
            <a:extLst>
              <a:ext uri="{FF2B5EF4-FFF2-40B4-BE49-F238E27FC236}">
                <a16:creationId xmlns:a16="http://schemas.microsoft.com/office/drawing/2014/main" id="{519376AA-29ED-DABF-41DD-14C78A989D9B}"/>
              </a:ext>
            </a:extLst>
          </p:cNvPr>
          <p:cNvCxnSpPr>
            <a:cxnSpLocks/>
          </p:cNvCxnSpPr>
          <p:nvPr/>
        </p:nvCxnSpPr>
        <p:spPr>
          <a:xfrm>
            <a:off x="7872661" y="1183128"/>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Flowchart: Manual Input 17">
            <a:extLst>
              <a:ext uri="{FF2B5EF4-FFF2-40B4-BE49-F238E27FC236}">
                <a16:creationId xmlns:a16="http://schemas.microsoft.com/office/drawing/2014/main" id="{3B7042B0-A9DB-C32E-A781-3CC51ED96C3F}"/>
              </a:ext>
            </a:extLst>
          </p:cNvPr>
          <p:cNvSpPr/>
          <p:nvPr/>
        </p:nvSpPr>
        <p:spPr>
          <a:xfrm flipH="1">
            <a:off x="6308638"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18A0ACA-46BD-0F92-9CFD-205A9ECABF15}"/>
              </a:ext>
            </a:extLst>
          </p:cNvPr>
          <p:cNvSpPr txBox="1"/>
          <p:nvPr/>
        </p:nvSpPr>
        <p:spPr>
          <a:xfrm>
            <a:off x="6300520" y="2822045"/>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0" name="Flowchart: Manual Input 19">
            <a:extLst>
              <a:ext uri="{FF2B5EF4-FFF2-40B4-BE49-F238E27FC236}">
                <a16:creationId xmlns:a16="http://schemas.microsoft.com/office/drawing/2014/main" id="{76718506-5921-F6B9-5633-BB44823411B3}"/>
              </a:ext>
            </a:extLst>
          </p:cNvPr>
          <p:cNvSpPr/>
          <p:nvPr/>
        </p:nvSpPr>
        <p:spPr>
          <a:xfrm flipH="1">
            <a:off x="7067846"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85B1D8-2CD0-6EB4-E7A0-0259DA349061}"/>
              </a:ext>
            </a:extLst>
          </p:cNvPr>
          <p:cNvSpPr txBox="1"/>
          <p:nvPr/>
        </p:nvSpPr>
        <p:spPr>
          <a:xfrm>
            <a:off x="7064917" y="2822045"/>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2" name="Flowchart: Manual Input 21">
            <a:extLst>
              <a:ext uri="{FF2B5EF4-FFF2-40B4-BE49-F238E27FC236}">
                <a16:creationId xmlns:a16="http://schemas.microsoft.com/office/drawing/2014/main" id="{E2F7CFB4-A592-ADC4-23FB-B4B456B9E0D3}"/>
              </a:ext>
            </a:extLst>
          </p:cNvPr>
          <p:cNvSpPr/>
          <p:nvPr/>
        </p:nvSpPr>
        <p:spPr>
          <a:xfrm flipH="1">
            <a:off x="7827054"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DAF964F-AC0B-E73B-54F6-0B25F8031B30}"/>
              </a:ext>
            </a:extLst>
          </p:cNvPr>
          <p:cNvSpPr txBox="1"/>
          <p:nvPr/>
        </p:nvSpPr>
        <p:spPr>
          <a:xfrm>
            <a:off x="7822343" y="2822045"/>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4" name="Flowchart: Manual Input 23">
            <a:extLst>
              <a:ext uri="{FF2B5EF4-FFF2-40B4-BE49-F238E27FC236}">
                <a16:creationId xmlns:a16="http://schemas.microsoft.com/office/drawing/2014/main" id="{4E38BE4C-49D1-DEFD-A0D2-079826720228}"/>
              </a:ext>
            </a:extLst>
          </p:cNvPr>
          <p:cNvSpPr/>
          <p:nvPr/>
        </p:nvSpPr>
        <p:spPr>
          <a:xfrm flipH="1">
            <a:off x="9233413"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DC2B1BA-F416-1AB7-781D-A569134ED9AC}"/>
              </a:ext>
            </a:extLst>
          </p:cNvPr>
          <p:cNvSpPr txBox="1"/>
          <p:nvPr/>
        </p:nvSpPr>
        <p:spPr>
          <a:xfrm>
            <a:off x="9232995" y="2822045"/>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6" name="TextBox 25">
            <a:extLst>
              <a:ext uri="{FF2B5EF4-FFF2-40B4-BE49-F238E27FC236}">
                <a16:creationId xmlns:a16="http://schemas.microsoft.com/office/drawing/2014/main" id="{E8E62E2C-351F-A654-3233-7F770427916A}"/>
              </a:ext>
            </a:extLst>
          </p:cNvPr>
          <p:cNvSpPr txBox="1"/>
          <p:nvPr/>
        </p:nvSpPr>
        <p:spPr>
          <a:xfrm>
            <a:off x="8557458" y="2735484"/>
            <a:ext cx="348172" cy="369332"/>
          </a:xfrm>
          <a:prstGeom prst="rect">
            <a:avLst/>
          </a:prstGeom>
          <a:noFill/>
        </p:spPr>
        <p:txBody>
          <a:bodyPr wrap="none" rtlCol="0">
            <a:spAutoFit/>
          </a:bodyPr>
          <a:lstStyle/>
          <a:p>
            <a:r>
              <a:rPr lang="en-US" dirty="0">
                <a:solidFill>
                  <a:schemeClr val="tx2"/>
                </a:solidFill>
              </a:rPr>
              <a:t>…</a:t>
            </a:r>
          </a:p>
        </p:txBody>
      </p:sp>
      <p:sp>
        <p:nvSpPr>
          <p:cNvPr id="27" name="Flowchart: Manual Input 26">
            <a:extLst>
              <a:ext uri="{FF2B5EF4-FFF2-40B4-BE49-F238E27FC236}">
                <a16:creationId xmlns:a16="http://schemas.microsoft.com/office/drawing/2014/main" id="{36D61A2C-2240-AA24-39EE-A39A611B4C01}"/>
              </a:ext>
            </a:extLst>
          </p:cNvPr>
          <p:cNvSpPr/>
          <p:nvPr/>
        </p:nvSpPr>
        <p:spPr>
          <a:xfrm flipH="1">
            <a:off x="8816618" y="3606063"/>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69EB7AD-7463-10DF-7130-3E483032B9E9}"/>
              </a:ext>
            </a:extLst>
          </p:cNvPr>
          <p:cNvSpPr txBox="1"/>
          <p:nvPr/>
        </p:nvSpPr>
        <p:spPr>
          <a:xfrm>
            <a:off x="8817835" y="3764121"/>
            <a:ext cx="32710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9" name="Flowchart: Manual Input 28">
            <a:extLst>
              <a:ext uri="{FF2B5EF4-FFF2-40B4-BE49-F238E27FC236}">
                <a16:creationId xmlns:a16="http://schemas.microsoft.com/office/drawing/2014/main" id="{0A54F19F-EC61-B7B9-A153-B48E220B4731}"/>
              </a:ext>
            </a:extLst>
          </p:cNvPr>
          <p:cNvSpPr/>
          <p:nvPr/>
        </p:nvSpPr>
        <p:spPr>
          <a:xfrm flipH="1">
            <a:off x="9599767" y="3606063"/>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91E8127-F49B-19D4-8C85-D72FCF26A9F6}"/>
              </a:ext>
            </a:extLst>
          </p:cNvPr>
          <p:cNvSpPr txBox="1"/>
          <p:nvPr/>
        </p:nvSpPr>
        <p:spPr>
          <a:xfrm>
            <a:off x="9597697" y="3762736"/>
            <a:ext cx="333681" cy="27976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31" name="Straight Arrow Connector 30">
            <a:extLst>
              <a:ext uri="{FF2B5EF4-FFF2-40B4-BE49-F238E27FC236}">
                <a16:creationId xmlns:a16="http://schemas.microsoft.com/office/drawing/2014/main" id="{CCDBD27C-AEBE-86AB-A1F7-A181D44E0EA1}"/>
              </a:ext>
            </a:extLst>
          </p:cNvPr>
          <p:cNvCxnSpPr>
            <a:stCxn id="19" idx="3"/>
            <a:endCxn id="21" idx="1"/>
          </p:cNvCxnSpPr>
          <p:nvPr/>
        </p:nvCxnSpPr>
        <p:spPr>
          <a:xfrm>
            <a:off x="6646296" y="2960545"/>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589A33-60BA-5A98-1008-9F67A7758283}"/>
              </a:ext>
            </a:extLst>
          </p:cNvPr>
          <p:cNvCxnSpPr>
            <a:cxnSpLocks/>
            <a:stCxn id="21" idx="3"/>
            <a:endCxn id="23" idx="1"/>
          </p:cNvCxnSpPr>
          <p:nvPr/>
        </p:nvCxnSpPr>
        <p:spPr>
          <a:xfrm>
            <a:off x="7407269" y="2960545"/>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7CEE9B-8228-E183-7775-6E9D57502B0B}"/>
              </a:ext>
            </a:extLst>
          </p:cNvPr>
          <p:cNvCxnSpPr>
            <a:cxnSpLocks/>
            <a:stCxn id="23" idx="3"/>
          </p:cNvCxnSpPr>
          <p:nvPr/>
        </p:nvCxnSpPr>
        <p:spPr>
          <a:xfrm>
            <a:off x="8161305" y="2960545"/>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09F5B9-2F04-DE80-991E-24CE455DC0F9}"/>
              </a:ext>
            </a:extLst>
          </p:cNvPr>
          <p:cNvCxnSpPr>
            <a:cxnSpLocks/>
            <a:endCxn id="25" idx="1"/>
          </p:cNvCxnSpPr>
          <p:nvPr/>
        </p:nvCxnSpPr>
        <p:spPr>
          <a:xfrm>
            <a:off x="8893988" y="2960544"/>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133E619-EDEE-9FBF-3458-476B3C1EE0E3}"/>
              </a:ext>
            </a:extLst>
          </p:cNvPr>
          <p:cNvCxnSpPr>
            <a:cxnSpLocks/>
            <a:stCxn id="28" idx="3"/>
            <a:endCxn id="30" idx="1"/>
          </p:cNvCxnSpPr>
          <p:nvPr/>
        </p:nvCxnSpPr>
        <p:spPr>
          <a:xfrm>
            <a:off x="9144941" y="3902621"/>
            <a:ext cx="45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DF5E561-8F4C-E6C6-9EFD-94526316F1E7}"/>
              </a:ext>
            </a:extLst>
          </p:cNvPr>
          <p:cNvCxnSpPr>
            <a:stCxn id="25" idx="3"/>
            <a:endCxn id="29" idx="0"/>
          </p:cNvCxnSpPr>
          <p:nvPr/>
        </p:nvCxnSpPr>
        <p:spPr>
          <a:xfrm>
            <a:off x="9563372" y="2960545"/>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FAF8348-EEC6-C18C-0A08-AA762D4354ED}"/>
              </a:ext>
            </a:extLst>
          </p:cNvPr>
          <p:cNvCxnSpPr>
            <a:cxnSpLocks/>
            <a:endCxn id="27" idx="0"/>
          </p:cNvCxnSpPr>
          <p:nvPr/>
        </p:nvCxnSpPr>
        <p:spPr>
          <a:xfrm>
            <a:off x="8981388" y="3524649"/>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604253A-16DD-64CF-F186-40F83086AC88}"/>
              </a:ext>
            </a:extLst>
          </p:cNvPr>
          <p:cNvCxnSpPr>
            <a:cxnSpLocks/>
          </p:cNvCxnSpPr>
          <p:nvPr/>
        </p:nvCxnSpPr>
        <p:spPr>
          <a:xfrm>
            <a:off x="9929307" y="3902620"/>
            <a:ext cx="9959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3A07A4F0-80F4-2D90-0054-B45DA36FE766}"/>
              </a:ext>
            </a:extLst>
          </p:cNvPr>
          <p:cNvCxnSpPr>
            <a:cxnSpLocks/>
            <a:endCxn id="28" idx="1"/>
          </p:cNvCxnSpPr>
          <p:nvPr/>
        </p:nvCxnSpPr>
        <p:spPr>
          <a:xfrm>
            <a:off x="8484958" y="3902620"/>
            <a:ext cx="33287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9CCE02-EECE-85E1-4B38-0791120DD6BE}"/>
              </a:ext>
            </a:extLst>
          </p:cNvPr>
          <p:cNvCxnSpPr>
            <a:cxnSpLocks/>
            <a:endCxn id="19" idx="1"/>
          </p:cNvCxnSpPr>
          <p:nvPr/>
        </p:nvCxnSpPr>
        <p:spPr>
          <a:xfrm flipV="1">
            <a:off x="6041989" y="2960545"/>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0CC23B7-2B03-94E9-8416-5A82ABFBAECD}"/>
              </a:ext>
            </a:extLst>
          </p:cNvPr>
          <p:cNvCxnSpPr>
            <a:cxnSpLocks/>
          </p:cNvCxnSpPr>
          <p:nvPr/>
        </p:nvCxnSpPr>
        <p:spPr>
          <a:xfrm>
            <a:off x="6473408"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B8FFBAB-8FCD-D235-1CDB-45DCF304B3E8}"/>
              </a:ext>
            </a:extLst>
          </p:cNvPr>
          <p:cNvCxnSpPr>
            <a:cxnSpLocks/>
          </p:cNvCxnSpPr>
          <p:nvPr/>
        </p:nvCxnSpPr>
        <p:spPr>
          <a:xfrm>
            <a:off x="7232616"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580182E-C200-3FF4-8331-364A8A453F93}"/>
              </a:ext>
            </a:extLst>
          </p:cNvPr>
          <p:cNvCxnSpPr>
            <a:cxnSpLocks/>
          </p:cNvCxnSpPr>
          <p:nvPr/>
        </p:nvCxnSpPr>
        <p:spPr>
          <a:xfrm>
            <a:off x="7998002"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9EC157A-2239-C463-1F4C-E425EFAB4E73}"/>
              </a:ext>
            </a:extLst>
          </p:cNvPr>
          <p:cNvCxnSpPr>
            <a:cxnSpLocks/>
          </p:cNvCxnSpPr>
          <p:nvPr/>
        </p:nvCxnSpPr>
        <p:spPr>
          <a:xfrm>
            <a:off x="9398183"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3068D70-EA93-46F6-38B1-C4A0C1C6E113}"/>
              </a:ext>
            </a:extLst>
          </p:cNvPr>
          <p:cNvSpPr txBox="1"/>
          <p:nvPr/>
        </p:nvSpPr>
        <p:spPr>
          <a:xfrm>
            <a:off x="5731978" y="2822571"/>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6" name="TextBox 45">
            <a:extLst>
              <a:ext uri="{FF2B5EF4-FFF2-40B4-BE49-F238E27FC236}">
                <a16:creationId xmlns:a16="http://schemas.microsoft.com/office/drawing/2014/main" id="{7EDC4A6D-D7CD-D344-33C3-BFA9204BC894}"/>
              </a:ext>
            </a:extLst>
          </p:cNvPr>
          <p:cNvSpPr txBox="1"/>
          <p:nvPr/>
        </p:nvSpPr>
        <p:spPr>
          <a:xfrm>
            <a:off x="8105515" y="3764121"/>
            <a:ext cx="460228"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7" name="TextBox 46">
            <a:extLst>
              <a:ext uri="{FF2B5EF4-FFF2-40B4-BE49-F238E27FC236}">
                <a16:creationId xmlns:a16="http://schemas.microsoft.com/office/drawing/2014/main" id="{1C6FEFB2-7640-D2C3-B12A-4FF208287C69}"/>
              </a:ext>
            </a:extLst>
          </p:cNvPr>
          <p:cNvSpPr txBox="1"/>
          <p:nvPr/>
        </p:nvSpPr>
        <p:spPr>
          <a:xfrm>
            <a:off x="7002502"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48" name="TextBox 47">
            <a:extLst>
              <a:ext uri="{FF2B5EF4-FFF2-40B4-BE49-F238E27FC236}">
                <a16:creationId xmlns:a16="http://schemas.microsoft.com/office/drawing/2014/main" id="{9E149644-039C-850E-1BAB-5FA9335840FE}"/>
              </a:ext>
            </a:extLst>
          </p:cNvPr>
          <p:cNvSpPr txBox="1"/>
          <p:nvPr/>
        </p:nvSpPr>
        <p:spPr>
          <a:xfrm>
            <a:off x="7769106"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49" name="TextBox 48">
            <a:extLst>
              <a:ext uri="{FF2B5EF4-FFF2-40B4-BE49-F238E27FC236}">
                <a16:creationId xmlns:a16="http://schemas.microsoft.com/office/drawing/2014/main" id="{8132336B-E3DB-77BA-3C5D-AAD945D576C4}"/>
              </a:ext>
            </a:extLst>
          </p:cNvPr>
          <p:cNvSpPr txBox="1"/>
          <p:nvPr/>
        </p:nvSpPr>
        <p:spPr>
          <a:xfrm>
            <a:off x="9169610"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50" name="TextBox 49">
            <a:extLst>
              <a:ext uri="{FF2B5EF4-FFF2-40B4-BE49-F238E27FC236}">
                <a16:creationId xmlns:a16="http://schemas.microsoft.com/office/drawing/2014/main" id="{4F03BFBD-165E-1CEC-C65E-962EEE04A16B}"/>
              </a:ext>
            </a:extLst>
          </p:cNvPr>
          <p:cNvSpPr txBox="1"/>
          <p:nvPr/>
        </p:nvSpPr>
        <p:spPr>
          <a:xfrm>
            <a:off x="8562157" y="2140711"/>
            <a:ext cx="348172" cy="369332"/>
          </a:xfrm>
          <a:prstGeom prst="rect">
            <a:avLst/>
          </a:prstGeom>
          <a:noFill/>
        </p:spPr>
        <p:txBody>
          <a:bodyPr wrap="none" rtlCol="0">
            <a:spAutoFit/>
          </a:bodyPr>
          <a:lstStyle/>
          <a:p>
            <a:r>
              <a:rPr lang="en-US" dirty="0">
                <a:solidFill>
                  <a:sysClr val="windowText" lastClr="000000"/>
                </a:solidFill>
              </a:rPr>
              <a:t>…</a:t>
            </a:r>
          </a:p>
        </p:txBody>
      </p:sp>
      <p:sp>
        <p:nvSpPr>
          <p:cNvPr id="51" name="Left Brace 50">
            <a:extLst>
              <a:ext uri="{FF2B5EF4-FFF2-40B4-BE49-F238E27FC236}">
                <a16:creationId xmlns:a16="http://schemas.microsoft.com/office/drawing/2014/main" id="{E3FCB681-0783-F3BB-64F9-8755A87629BF}"/>
              </a:ext>
            </a:extLst>
          </p:cNvPr>
          <p:cNvSpPr/>
          <p:nvPr/>
        </p:nvSpPr>
        <p:spPr>
          <a:xfrm rot="5400000">
            <a:off x="8207176" y="766302"/>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DB783EB-DC0E-ECDD-5B86-46466CE128CC}"/>
                  </a:ext>
                </a:extLst>
              </p:cNvPr>
              <p:cNvSpPr txBox="1"/>
              <p:nvPr/>
            </p:nvSpPr>
            <p:spPr>
              <a:xfrm>
                <a:off x="8229334" y="3255862"/>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52" name="TextBox 51">
                <a:extLst>
                  <a:ext uri="{FF2B5EF4-FFF2-40B4-BE49-F238E27FC236}">
                    <a16:creationId xmlns:a16="http://schemas.microsoft.com/office/drawing/2014/main" id="{7DB783EB-DC0E-ECDD-5B86-46466CE128CC}"/>
                  </a:ext>
                </a:extLst>
              </p:cNvPr>
              <p:cNvSpPr txBox="1">
                <a:spLocks noRot="1" noChangeAspect="1" noMove="1" noResize="1" noEditPoints="1" noAdjustHandles="1" noChangeArrowheads="1" noChangeShapeType="1" noTextEdit="1"/>
              </p:cNvSpPr>
              <p:nvPr/>
            </p:nvSpPr>
            <p:spPr>
              <a:xfrm>
                <a:off x="8229334" y="3255862"/>
                <a:ext cx="1478315" cy="246221"/>
              </a:xfrm>
              <a:prstGeom prst="rect">
                <a:avLst/>
              </a:prstGeom>
              <a:blipFill>
                <a:blip r:embed="rId5"/>
                <a:stretch>
                  <a:fillRect l="-2479" t="-22500" r="-2479"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C03A3FE-6ACA-2ADA-6EB4-FACFD7BA1CEA}"/>
                  </a:ext>
                </a:extLst>
              </p:cNvPr>
              <p:cNvSpPr txBox="1"/>
              <p:nvPr/>
            </p:nvSpPr>
            <p:spPr>
              <a:xfrm>
                <a:off x="7084319" y="1666886"/>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53" name="TextBox 52">
                <a:extLst>
                  <a:ext uri="{FF2B5EF4-FFF2-40B4-BE49-F238E27FC236}">
                    <a16:creationId xmlns:a16="http://schemas.microsoft.com/office/drawing/2014/main" id="{8C03A3FE-6ACA-2ADA-6EB4-FACFD7BA1CEA}"/>
                  </a:ext>
                </a:extLst>
              </p:cNvPr>
              <p:cNvSpPr txBox="1">
                <a:spLocks noRot="1" noChangeAspect="1" noMove="1" noResize="1" noEditPoints="1" noAdjustHandles="1" noChangeArrowheads="1" noChangeShapeType="1" noTextEdit="1"/>
              </p:cNvSpPr>
              <p:nvPr/>
            </p:nvSpPr>
            <p:spPr>
              <a:xfrm>
                <a:off x="7084319" y="1666886"/>
                <a:ext cx="1576683" cy="246221"/>
              </a:xfrm>
              <a:prstGeom prst="rect">
                <a:avLst/>
              </a:prstGeom>
              <a:blipFill>
                <a:blip r:embed="rId6"/>
                <a:stretch>
                  <a:fillRect t="-21951" b="-512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32AA447-8C5D-2D28-4403-CD8487D258F0}"/>
                  </a:ext>
                </a:extLst>
              </p:cNvPr>
              <p:cNvSpPr txBox="1"/>
              <p:nvPr/>
            </p:nvSpPr>
            <p:spPr>
              <a:xfrm>
                <a:off x="5643026" y="2226202"/>
                <a:ext cx="1316877"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54" name="TextBox 53">
                <a:extLst>
                  <a:ext uri="{FF2B5EF4-FFF2-40B4-BE49-F238E27FC236}">
                    <a16:creationId xmlns:a16="http://schemas.microsoft.com/office/drawing/2014/main" id="{A32AA447-8C5D-2D28-4403-CD8487D258F0}"/>
                  </a:ext>
                </a:extLst>
              </p:cNvPr>
              <p:cNvSpPr txBox="1">
                <a:spLocks noRot="1" noChangeAspect="1" noMove="1" noResize="1" noEditPoints="1" noAdjustHandles="1" noChangeArrowheads="1" noChangeShapeType="1" noTextEdit="1"/>
              </p:cNvSpPr>
              <p:nvPr/>
            </p:nvSpPr>
            <p:spPr>
              <a:xfrm>
                <a:off x="5643026" y="2226202"/>
                <a:ext cx="1316877" cy="246221"/>
              </a:xfrm>
              <a:prstGeom prst="rect">
                <a:avLst/>
              </a:prstGeom>
              <a:blipFill>
                <a:blip r:embed="rId7"/>
                <a:stretch>
                  <a:fillRect l="-6481" t="-21951" r="-6019" b="-51220"/>
                </a:stretch>
              </a:blipFill>
            </p:spPr>
            <p:txBody>
              <a:bodyPr/>
              <a:lstStyle/>
              <a:p>
                <a:r>
                  <a:rPr lang="en-US">
                    <a:noFill/>
                  </a:rPr>
                  <a:t> </a:t>
                </a:r>
              </a:p>
            </p:txBody>
          </p:sp>
        </mc:Fallback>
      </mc:AlternateContent>
      <p:cxnSp>
        <p:nvCxnSpPr>
          <p:cNvPr id="57" name="Connector: Curved 56">
            <a:extLst>
              <a:ext uri="{FF2B5EF4-FFF2-40B4-BE49-F238E27FC236}">
                <a16:creationId xmlns:a16="http://schemas.microsoft.com/office/drawing/2014/main" id="{A190FE3E-32FE-6E9F-99E1-4D3B6DB5EFA9}"/>
              </a:ext>
            </a:extLst>
          </p:cNvPr>
          <p:cNvCxnSpPr>
            <a:cxnSpLocks/>
          </p:cNvCxnSpPr>
          <p:nvPr/>
        </p:nvCxnSpPr>
        <p:spPr>
          <a:xfrm flipV="1">
            <a:off x="4924599" y="2378515"/>
            <a:ext cx="695426" cy="504828"/>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8" name="Connector: Curved 57">
            <a:extLst>
              <a:ext uri="{FF2B5EF4-FFF2-40B4-BE49-F238E27FC236}">
                <a16:creationId xmlns:a16="http://schemas.microsoft.com/office/drawing/2014/main" id="{DE6B4939-816D-45E6-2AFF-706731F168ED}"/>
              </a:ext>
            </a:extLst>
          </p:cNvPr>
          <p:cNvCxnSpPr>
            <a:cxnSpLocks/>
          </p:cNvCxnSpPr>
          <p:nvPr/>
        </p:nvCxnSpPr>
        <p:spPr>
          <a:xfrm>
            <a:off x="4924599" y="2883343"/>
            <a:ext cx="3304735" cy="484387"/>
          </a:xfrm>
          <a:prstGeom prst="curvedConnector3">
            <a:avLst>
              <a:gd name="adj1" fmla="val 20318"/>
            </a:avLst>
          </a:prstGeom>
          <a:ln w="12700">
            <a:tailEnd type="triangle"/>
          </a:ln>
        </p:spPr>
        <p:style>
          <a:lnRef idx="1">
            <a:schemeClr val="dk1"/>
          </a:lnRef>
          <a:fillRef idx="0">
            <a:schemeClr val="dk1"/>
          </a:fillRef>
          <a:effectRef idx="0">
            <a:schemeClr val="dk1"/>
          </a:effectRef>
          <a:fontRef idx="minor">
            <a:schemeClr val="tx1"/>
          </a:fontRef>
        </p:style>
      </p:cxnSp>
      <p:graphicFrame>
        <p:nvGraphicFramePr>
          <p:cNvPr id="55" name="Table 6">
            <a:extLst>
              <a:ext uri="{FF2B5EF4-FFF2-40B4-BE49-F238E27FC236}">
                <a16:creationId xmlns:a16="http://schemas.microsoft.com/office/drawing/2014/main" id="{F3769D13-E03D-A1E9-B580-BB6A702A1EF3}"/>
              </a:ext>
            </a:extLst>
          </p:cNvPr>
          <p:cNvGraphicFramePr>
            <a:graphicFrameLocks noGrp="1"/>
          </p:cNvGraphicFramePr>
          <p:nvPr>
            <p:extLst>
              <p:ext uri="{D42A27DB-BD31-4B8C-83A1-F6EECF244321}">
                <p14:modId xmlns:p14="http://schemas.microsoft.com/office/powerpoint/2010/main" val="3489883972"/>
              </p:ext>
            </p:extLst>
          </p:nvPr>
        </p:nvGraphicFramePr>
        <p:xfrm>
          <a:off x="351325" y="3242353"/>
          <a:ext cx="4600459" cy="1496012"/>
        </p:xfrm>
        <a:graphic>
          <a:graphicData uri="http://schemas.openxmlformats.org/drawingml/2006/table">
            <a:tbl>
              <a:tblPr firstRow="1" bandRow="1">
                <a:tableStyleId>{3B4B98B0-60AC-42C2-AFA5-B58CD77FA1E5}</a:tableStyleId>
              </a:tblPr>
              <a:tblGrid>
                <a:gridCol w="2048931">
                  <a:extLst>
                    <a:ext uri="{9D8B030D-6E8A-4147-A177-3AD203B41FA5}">
                      <a16:colId xmlns:a16="http://schemas.microsoft.com/office/drawing/2014/main" val="980217073"/>
                    </a:ext>
                  </a:extLst>
                </a:gridCol>
                <a:gridCol w="1277595">
                  <a:extLst>
                    <a:ext uri="{9D8B030D-6E8A-4147-A177-3AD203B41FA5}">
                      <a16:colId xmlns:a16="http://schemas.microsoft.com/office/drawing/2014/main" val="1224526701"/>
                    </a:ext>
                  </a:extLst>
                </a:gridCol>
                <a:gridCol w="1273933">
                  <a:extLst>
                    <a:ext uri="{9D8B030D-6E8A-4147-A177-3AD203B41FA5}">
                      <a16:colId xmlns:a16="http://schemas.microsoft.com/office/drawing/2014/main" val="1883218784"/>
                    </a:ext>
                  </a:extLst>
                </a:gridCol>
              </a:tblGrid>
              <a:tr h="408418">
                <a:tc>
                  <a:txBody>
                    <a:bodyPr/>
                    <a:lstStyle/>
                    <a:p>
                      <a:r>
                        <a:rPr lang="en-US" sz="1400" dirty="0"/>
                        <a:t>Assumption</a:t>
                      </a:r>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400" dirty="0" err="1"/>
                        <a:t>HMAC</a:t>
                      </a:r>
                      <a:r>
                        <a:rPr lang="en-US" sz="1400" baseline="-25000" dirty="0" err="1"/>
                        <a:t>b</a:t>
                      </a:r>
                      <a:r>
                        <a:rPr lang="en-US" sz="1400" baseline="0" dirty="0"/>
                        <a:t> PRF </a:t>
                      </a:r>
                      <a:r>
                        <a:rPr lang="en-US" sz="1200" b="0" dirty="0"/>
                        <a:t>[CRYPTO’06:Bel]</a:t>
                      </a:r>
                      <a:endParaRPr lang="en-US" sz="1400" b="0" dirty="0"/>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400" dirty="0"/>
                        <a:t>HMAC </a:t>
                      </a:r>
                      <a:r>
                        <a:rPr lang="en-US" sz="1400" dirty="0" err="1"/>
                        <a:t>vkl</a:t>
                      </a:r>
                      <a:r>
                        <a:rPr lang="en-US" sz="1400" dirty="0"/>
                        <a:t>-PRF </a:t>
                      </a:r>
                      <a:r>
                        <a:rPr lang="en-US" sz="1200" b="0" dirty="0"/>
                        <a:t>[Our work]</a:t>
                      </a:r>
                      <a:endParaRPr lang="en-US" sz="1400" b="0" dirty="0"/>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556528"/>
                  </a:ext>
                </a:extLst>
              </a:tr>
              <a:tr h="277360">
                <a:tc>
                  <a:txBody>
                    <a:bodyPr/>
                    <a:lstStyle/>
                    <a:p>
                      <a:r>
                        <a:rPr lang="en-US" sz="1400" dirty="0"/>
                        <a:t>h is a PRF</a:t>
                      </a:r>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500" dirty="0"/>
                        <a:t>✔️</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12617578"/>
                  </a:ext>
                </a:extLst>
              </a:tr>
              <a:tr h="277360">
                <a:tc>
                  <a:txBody>
                    <a:bodyPr/>
                    <a:lstStyle/>
                    <a:p>
                      <a:r>
                        <a:rPr lang="en-US" sz="1400" dirty="0"/>
                        <a:t>h is a swap-PRF</a:t>
                      </a:r>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 </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622592434"/>
                  </a:ext>
                </a:extLst>
              </a:tr>
              <a:tr h="455530">
                <a:tc>
                  <a:txBody>
                    <a:bodyPr/>
                    <a:lstStyle/>
                    <a:p>
                      <a:r>
                        <a:rPr lang="en-US" sz="1400" dirty="0"/>
                        <a:t>h is swap-PRF under related-key attacks (rka)</a:t>
                      </a:r>
                    </a:p>
                  </a:txBody>
                  <a:tcPr marL="67453" marR="67453" marT="30836"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 ✔️*</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403735166"/>
                  </a:ext>
                </a:extLst>
              </a:tr>
            </a:tbl>
          </a:graphicData>
        </a:graphic>
      </p:graphicFrame>
      <p:sp>
        <p:nvSpPr>
          <p:cNvPr id="56" name="TextBox 55">
            <a:extLst>
              <a:ext uri="{FF2B5EF4-FFF2-40B4-BE49-F238E27FC236}">
                <a16:creationId xmlns:a16="http://schemas.microsoft.com/office/drawing/2014/main" id="{D042D5CD-BECE-6900-94A2-6511F0B2D243}"/>
              </a:ext>
            </a:extLst>
          </p:cNvPr>
          <p:cNvSpPr txBox="1"/>
          <p:nvPr/>
        </p:nvSpPr>
        <p:spPr>
          <a:xfrm>
            <a:off x="2370614" y="4759322"/>
            <a:ext cx="2615862" cy="477054"/>
          </a:xfrm>
          <a:prstGeom prst="rect">
            <a:avLst/>
          </a:prstGeom>
          <a:noFill/>
        </p:spPr>
        <p:txBody>
          <a:bodyPr wrap="square">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400" dirty="0"/>
              <a:t>*broader class of RKD functions </a:t>
            </a:r>
            <a:r>
              <a:rPr lang="en-US" sz="1100" dirty="0"/>
              <a:t>(validated assuming ideal block cipher)</a:t>
            </a:r>
            <a:endParaRPr lang="en-US" sz="1400" dirty="0"/>
          </a:p>
        </p:txBody>
      </p:sp>
      <p:sp>
        <p:nvSpPr>
          <p:cNvPr id="61" name="Title 1">
            <a:extLst>
              <a:ext uri="{FF2B5EF4-FFF2-40B4-BE49-F238E27FC236}">
                <a16:creationId xmlns:a16="http://schemas.microsoft.com/office/drawing/2014/main" id="{1F2BE989-25AA-B874-D3BB-91B66F4431E6}"/>
              </a:ext>
            </a:extLst>
          </p:cNvPr>
          <p:cNvSpPr txBox="1">
            <a:spLocks/>
          </p:cNvSpPr>
          <p:nvPr>
            <p:custDataLst>
              <p:tags r:id="rId1"/>
            </p:custDataLst>
          </p:nvPr>
        </p:nvSpPr>
        <p:spPr>
          <a:xfrm>
            <a:off x="361157" y="909148"/>
            <a:ext cx="10799761" cy="351327"/>
          </a:xfrm>
          <a:prstGeom prst="rect">
            <a:avLst/>
          </a:prstGeom>
        </p:spPr>
        <p:txBody>
          <a:bodyPr vert="horz" lIns="0" tIns="0" rIns="0" bIns="0" rtlCol="0" anchor="ctr">
            <a:no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sz="2000" dirty="0">
                <a:solidFill>
                  <a:schemeClr val="accent1"/>
                </a:solidFill>
                <a:latin typeface="DIN Next LT Pro Light" panose="020B0303020203050203" pitchFamily="34" charset="0"/>
              </a:rPr>
              <a:t>Contributions</a:t>
            </a:r>
          </a:p>
        </p:txBody>
      </p:sp>
      <p:sp>
        <p:nvSpPr>
          <p:cNvPr id="13" name="TextBox 12">
            <a:extLst>
              <a:ext uri="{FF2B5EF4-FFF2-40B4-BE49-F238E27FC236}">
                <a16:creationId xmlns:a16="http://schemas.microsoft.com/office/drawing/2014/main" id="{A0099D27-A45C-4C6C-59BB-684E0548790F}"/>
              </a:ext>
            </a:extLst>
          </p:cNvPr>
          <p:cNvSpPr txBox="1"/>
          <p:nvPr/>
        </p:nvSpPr>
        <p:spPr>
          <a:xfrm>
            <a:off x="9804317" y="3270551"/>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sp>
        <p:nvSpPr>
          <p:cNvPr id="60" name="TextBox 59">
            <a:extLst>
              <a:ext uri="{FF2B5EF4-FFF2-40B4-BE49-F238E27FC236}">
                <a16:creationId xmlns:a16="http://schemas.microsoft.com/office/drawing/2014/main" id="{F19D0047-205D-7FFA-4EA2-7504DA63F07E}"/>
              </a:ext>
            </a:extLst>
          </p:cNvPr>
          <p:cNvSpPr txBox="1"/>
          <p:nvPr/>
        </p:nvSpPr>
        <p:spPr>
          <a:xfrm>
            <a:off x="4613748" y="2765840"/>
            <a:ext cx="252993" cy="276999"/>
          </a:xfrm>
          <a:prstGeom prst="rect">
            <a:avLst/>
          </a:prstGeom>
          <a:noFill/>
        </p:spPr>
        <p:txBody>
          <a:bodyPr wrap="square" lIns="0" tIns="0" rIns="0" bIns="0" rtlCol="0" anchor="ctr" anchorCtr="1">
            <a:spAutoFit/>
          </a:bodyPr>
          <a:lstStyle/>
          <a:p>
            <a:r>
              <a:rPr lang="en-US" dirty="0"/>
              <a:t>X</a:t>
            </a:r>
          </a:p>
        </p:txBody>
      </p:sp>
    </p:spTree>
    <p:extLst>
      <p:ext uri="{BB962C8B-B14F-4D97-AF65-F5344CB8AC3E}">
        <p14:creationId xmlns:p14="http://schemas.microsoft.com/office/powerpoint/2010/main" val="40170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D3AABC10-419E-2112-9B5A-36CEB4FB1DF2}"/>
              </a:ext>
            </a:extLst>
          </p:cNvPr>
          <p:cNvSpPr/>
          <p:nvPr/>
        </p:nvSpPr>
        <p:spPr>
          <a:xfrm>
            <a:off x="1868909" y="1872171"/>
            <a:ext cx="526758"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23690EC-5099-4E1F-7955-F4DFD0F3FB7E}"/>
              </a:ext>
            </a:extLst>
          </p:cNvPr>
          <p:cNvSpPr/>
          <p:nvPr/>
        </p:nvSpPr>
        <p:spPr>
          <a:xfrm>
            <a:off x="2477012" y="1872171"/>
            <a:ext cx="521249"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931CA42-EE3A-BDF1-BBB9-34A7FDD332C4}"/>
              </a:ext>
            </a:extLst>
          </p:cNvPr>
          <p:cNvSpPr/>
          <p:nvPr/>
        </p:nvSpPr>
        <p:spPr>
          <a:xfrm>
            <a:off x="3086415" y="1503003"/>
            <a:ext cx="526758"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DB5069E3-A8B9-B7D8-0FA5-4F93BC595048}"/>
              </a:ext>
            </a:extLst>
          </p:cNvPr>
          <p:cNvSpPr/>
          <p:nvPr/>
        </p:nvSpPr>
        <p:spPr>
          <a:xfrm>
            <a:off x="3694518" y="1503003"/>
            <a:ext cx="521249"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EEF20B-2649-7D43-AC08-1869AEF5D05F}"/>
              </a:ext>
            </a:extLst>
          </p:cNvPr>
          <p:cNvSpPr/>
          <p:nvPr/>
        </p:nvSpPr>
        <p:spPr>
          <a:xfrm>
            <a:off x="1502241" y="3498937"/>
            <a:ext cx="1691687"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61F01548-1B24-59B0-9287-B2A20B74FB2D}"/>
              </a:ext>
            </a:extLst>
          </p:cNvPr>
          <p:cNvSpPr txBox="1"/>
          <p:nvPr/>
        </p:nvSpPr>
        <p:spPr>
          <a:xfrm>
            <a:off x="360951" y="900113"/>
            <a:ext cx="5384211" cy="3267021"/>
          </a:xfrm>
          <a:prstGeom prst="rect">
            <a:avLst/>
          </a:prstGeom>
          <a:noFill/>
        </p:spPr>
        <p:txBody>
          <a:bodyPr wrap="none" lIns="0" tIns="72000" rIns="0" bIns="0" rtlCol="0" anchor="t" anchorCtr="0">
            <a:noAutofit/>
          </a:bodyPr>
          <a:lstStyle/>
          <a:p>
            <a:pPr>
              <a:lnSpc>
                <a:spcPct val="150000"/>
              </a:lnSpc>
              <a:spcBef>
                <a:spcPts val="600"/>
              </a:spcBef>
            </a:pPr>
            <a:r>
              <a:rPr lang="en-US" sz="2000" dirty="0"/>
              <a:t>Proof steps:</a:t>
            </a:r>
          </a:p>
          <a:p>
            <a:pPr marL="342900" indent="-342900">
              <a:lnSpc>
                <a:spcPct val="150000"/>
              </a:lnSpc>
              <a:buFont typeface="+mj-lt"/>
              <a:buAutoNum type="arabicPeriod"/>
            </a:pPr>
            <a:r>
              <a:rPr lang="en-US" sz="1600" b="1" dirty="0"/>
              <a:t>Modularize: </a:t>
            </a:r>
            <a:r>
              <a:rPr lang="en-US" sz="1600" dirty="0"/>
              <a:t>HMAC = </a:t>
            </a:r>
            <a:r>
              <a:rPr lang="en-US" sz="1600" i="1" dirty="0"/>
              <a:t>Comp</a:t>
            </a:r>
            <a:r>
              <a:rPr lang="en-US" sz="1600" dirty="0"/>
              <a:t>[NMAC, HSKD]</a:t>
            </a:r>
          </a:p>
          <a:p>
            <a:pPr marL="342900" indent="-342900">
              <a:lnSpc>
                <a:spcPct val="150000"/>
              </a:lnSpc>
              <a:buFont typeface="+mj-lt"/>
              <a:buAutoNum type="arabicPeriod"/>
            </a:pPr>
            <a:r>
              <a:rPr lang="en-US" sz="1600" b="1" dirty="0"/>
              <a:t>Prove: </a:t>
            </a:r>
            <a:r>
              <a:rPr lang="en-US" sz="1600" i="1" dirty="0"/>
              <a:t>Comp</a:t>
            </a:r>
            <a:r>
              <a:rPr lang="en-US" sz="1600" dirty="0"/>
              <a:t>[NMAC, HSKD] is a </a:t>
            </a:r>
            <a:r>
              <a:rPr lang="en-US" sz="1600" dirty="0" err="1"/>
              <a:t>vkl</a:t>
            </a:r>
            <a:r>
              <a:rPr lang="en-US" sz="1600" dirty="0"/>
              <a:t>-PRF if</a:t>
            </a:r>
          </a:p>
          <a:p>
            <a:pPr marL="800100" lvl="1" indent="-342900">
              <a:lnSpc>
                <a:spcPct val="150000"/>
              </a:lnSpc>
              <a:buFont typeface="+mj-lt"/>
              <a:buAutoNum type="alphaLcParenR"/>
            </a:pPr>
            <a:r>
              <a:rPr lang="en-US" sz="1600" dirty="0"/>
              <a:t>NMAC is a PRF</a:t>
            </a:r>
            <a:endParaRPr lang="en-US" sz="1600" dirty="0">
              <a:solidFill>
                <a:schemeClr val="tx2"/>
              </a:solidFill>
            </a:endParaRPr>
          </a:p>
          <a:p>
            <a:pPr marL="800100" lvl="1" indent="-342900">
              <a:lnSpc>
                <a:spcPct val="150000"/>
              </a:lnSpc>
              <a:buFont typeface="+mj-lt"/>
              <a:buAutoNum type="alphaLcParenR"/>
            </a:pPr>
            <a:r>
              <a:rPr lang="en-US" sz="1600" dirty="0"/>
              <a:t>HSKD is variable seed-length (</a:t>
            </a:r>
            <a:r>
              <a:rPr lang="en-US" sz="1600" dirty="0" err="1"/>
              <a:t>vsl</a:t>
            </a:r>
            <a:r>
              <a:rPr lang="en-US" sz="1600" dirty="0"/>
              <a:t>) PRG</a:t>
            </a:r>
          </a:p>
          <a:p>
            <a:pPr marL="342900" indent="-342900">
              <a:spcBef>
                <a:spcPts val="600"/>
              </a:spcBef>
              <a:buFont typeface="+mj-lt"/>
              <a:buAutoNum type="arabicPeriod"/>
            </a:pPr>
            <a:r>
              <a:rPr lang="en-US" sz="1600" b="1" dirty="0"/>
              <a:t>Prove </a:t>
            </a:r>
            <a:r>
              <a:rPr lang="en-US" sz="1600" dirty="0"/>
              <a:t>a): NMAC is a PRF </a:t>
            </a:r>
            <a:r>
              <a:rPr lang="en-US" sz="1500" dirty="0">
                <a:solidFill>
                  <a:schemeClr val="tx2"/>
                </a:solidFill>
                <a:latin typeface="DIN Next LT Pro Light" panose="020B0303020203050203" pitchFamily="34" charset="0"/>
              </a:rPr>
              <a:t>[C’96:BCK, C’06:Bel, C’14:GPR]</a:t>
            </a:r>
            <a:r>
              <a:rPr lang="en-US" sz="1600" dirty="0">
                <a:solidFill>
                  <a:schemeClr val="tx2"/>
                </a:solidFill>
                <a:latin typeface="DIN Next LT Pro Light" panose="020B0303020203050203" pitchFamily="34" charset="0"/>
              </a:rPr>
              <a:t> </a:t>
            </a:r>
            <a:br>
              <a:rPr lang="en-US" sz="1600" dirty="0"/>
            </a:br>
            <a:r>
              <a:rPr lang="en-US" sz="1600" dirty="0"/>
              <a:t>(With good multi-user bounds)</a:t>
            </a:r>
          </a:p>
          <a:p>
            <a:pPr marL="342900" indent="-342900">
              <a:lnSpc>
                <a:spcPct val="150000"/>
              </a:lnSpc>
              <a:buFont typeface="+mj-lt"/>
              <a:buAutoNum type="arabicPeriod"/>
            </a:pPr>
            <a:r>
              <a:rPr lang="en-US" sz="1600" b="1" dirty="0"/>
              <a:t>Prove </a:t>
            </a:r>
            <a:r>
              <a:rPr lang="en-US" sz="1600" dirty="0"/>
              <a:t>b): HSKD is a </a:t>
            </a:r>
            <a:r>
              <a:rPr lang="en-US" sz="1600" dirty="0" err="1"/>
              <a:t>vsl</a:t>
            </a:r>
            <a:r>
              <a:rPr lang="en-US" sz="1600" dirty="0"/>
              <a:t>-PRG</a:t>
            </a:r>
          </a:p>
          <a:p>
            <a:endParaRPr lang="en-US" sz="2000" dirty="0"/>
          </a:p>
        </p:txBody>
      </p:sp>
      <p:sp>
        <p:nvSpPr>
          <p:cNvPr id="2" name="Title 1">
            <a:extLst>
              <a:ext uri="{FF2B5EF4-FFF2-40B4-BE49-F238E27FC236}">
                <a16:creationId xmlns:a16="http://schemas.microsoft.com/office/drawing/2014/main" id="{8BF73069-FCAD-CE70-C029-3C2A1EDEFFEC}"/>
              </a:ext>
            </a:extLst>
          </p:cNvPr>
          <p:cNvSpPr>
            <a:spLocks noGrp="1"/>
          </p:cNvSpPr>
          <p:nvPr>
            <p:ph type="title"/>
          </p:nvPr>
        </p:nvSpPr>
        <p:spPr/>
        <p:txBody>
          <a:bodyPr/>
          <a:lstStyle/>
          <a:p>
            <a:r>
              <a:rPr lang="en-US" dirty="0"/>
              <a:t>HMAC Is a Variable Key-Length PRF</a:t>
            </a:r>
          </a:p>
        </p:txBody>
      </p:sp>
      <p:sp>
        <p:nvSpPr>
          <p:cNvPr id="3" name="Date Placeholder 2">
            <a:extLst>
              <a:ext uri="{FF2B5EF4-FFF2-40B4-BE49-F238E27FC236}">
                <a16:creationId xmlns:a16="http://schemas.microsoft.com/office/drawing/2014/main" id="{F535C453-D10B-932C-5953-1D69875C212C}"/>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E10F6EC3-1289-5721-B5C7-B69F1B820F6F}"/>
              </a:ext>
            </a:extLst>
          </p:cNvPr>
          <p:cNvSpPr>
            <a:spLocks noGrp="1"/>
          </p:cNvSpPr>
          <p:nvPr>
            <p:ph type="sldNum" sz="quarter" idx="12"/>
          </p:nvPr>
        </p:nvSpPr>
        <p:spPr/>
        <p:txBody>
          <a:bodyPr/>
          <a:lstStyle/>
          <a:p>
            <a:fld id="{E88E0139-626D-A346-B691-BDD0C5A55F29}" type="slidenum">
              <a:rPr lang="en-US" smtClean="0"/>
              <a:pPr/>
              <a:t>23</a:t>
            </a:fld>
            <a:endParaRPr lang="en-US" dirty="0"/>
          </a:p>
        </p:txBody>
      </p:sp>
      <p:sp>
        <p:nvSpPr>
          <p:cNvPr id="5" name="TextBox 4">
            <a:extLst>
              <a:ext uri="{FF2B5EF4-FFF2-40B4-BE49-F238E27FC236}">
                <a16:creationId xmlns:a16="http://schemas.microsoft.com/office/drawing/2014/main" id="{D1965122-9F32-9CB3-C1A4-395C1B92A603}"/>
              </a:ext>
            </a:extLst>
          </p:cNvPr>
          <p:cNvSpPr txBox="1"/>
          <p:nvPr/>
        </p:nvSpPr>
        <p:spPr>
          <a:xfrm>
            <a:off x="2685646" y="1103909"/>
            <a:ext cx="2683326" cy="3135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lIns="0" tIns="0" rIns="0" bIns="0" rtlCol="0" anchor="t" anchorCtr="0">
            <a:noAutofit/>
          </a:bodyPr>
          <a:lstStyle/>
          <a:p>
            <a:pPr>
              <a:lnSpc>
                <a:spcPct val="150000"/>
              </a:lnSpc>
              <a:buClr>
                <a:schemeClr val="tx1"/>
              </a:buClr>
            </a:pPr>
            <a:r>
              <a:rPr lang="en-US" sz="1400" dirty="0">
                <a:solidFill>
                  <a:srgbClr val="A96827"/>
                </a:solidFill>
                <a:latin typeface="DIN Next LT Pro Light" panose="020B0303020203050203" pitchFamily="34" charset="0"/>
              </a:rPr>
              <a:t>HMAC Subkey Derivation Function</a:t>
            </a:r>
            <a:endParaRPr lang="en-US" sz="1600" dirty="0">
              <a:solidFill>
                <a:srgbClr val="A96827"/>
              </a:solidFill>
              <a:latin typeface="DIN Next LT Pro Light" panose="020B0303020203050203" pitchFamily="34" charset="0"/>
            </a:endParaRPr>
          </a:p>
        </p:txBody>
      </p:sp>
      <p:sp>
        <p:nvSpPr>
          <p:cNvPr id="7" name="Right Brace 6">
            <a:extLst>
              <a:ext uri="{FF2B5EF4-FFF2-40B4-BE49-F238E27FC236}">
                <a16:creationId xmlns:a16="http://schemas.microsoft.com/office/drawing/2014/main" id="{D8EA1DCB-E206-D3A2-3E85-FEF938A2881F}"/>
              </a:ext>
            </a:extLst>
          </p:cNvPr>
          <p:cNvSpPr/>
          <p:nvPr/>
        </p:nvSpPr>
        <p:spPr>
          <a:xfrm rot="5400000">
            <a:off x="3896197" y="106021"/>
            <a:ext cx="149213" cy="2619298"/>
          </a:xfrm>
          <a:prstGeom prst="rightBrace">
            <a:avLst/>
          </a:prstGeom>
          <a:ln>
            <a:solidFill>
              <a:srgbClr val="A968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0" name="Group 79">
            <a:extLst>
              <a:ext uri="{FF2B5EF4-FFF2-40B4-BE49-F238E27FC236}">
                <a16:creationId xmlns:a16="http://schemas.microsoft.com/office/drawing/2014/main" id="{89DC4F6D-ACA3-6160-F37D-5A84E123DFE8}"/>
              </a:ext>
            </a:extLst>
          </p:cNvPr>
          <p:cNvGrpSpPr/>
          <p:nvPr/>
        </p:nvGrpSpPr>
        <p:grpSpPr>
          <a:xfrm>
            <a:off x="5506678" y="989890"/>
            <a:ext cx="5852296" cy="4531283"/>
            <a:chOff x="5376053" y="989890"/>
            <a:chExt cx="5852296" cy="4531283"/>
          </a:xfrm>
        </p:grpSpPr>
        <p:grpSp>
          <p:nvGrpSpPr>
            <p:cNvPr id="65" name="Group 64">
              <a:extLst>
                <a:ext uri="{FF2B5EF4-FFF2-40B4-BE49-F238E27FC236}">
                  <a16:creationId xmlns:a16="http://schemas.microsoft.com/office/drawing/2014/main" id="{2F3555FB-218A-6577-E880-6FCE82772FA3}"/>
                </a:ext>
              </a:extLst>
            </p:cNvPr>
            <p:cNvGrpSpPr/>
            <p:nvPr/>
          </p:nvGrpSpPr>
          <p:grpSpPr>
            <a:xfrm>
              <a:off x="7009845" y="2195513"/>
              <a:ext cx="3549965" cy="3072787"/>
              <a:chOff x="4849902" y="2195513"/>
              <a:chExt cx="3904962" cy="3072787"/>
            </a:xfrm>
          </p:grpSpPr>
          <p:sp>
            <p:nvSpPr>
              <p:cNvPr id="64" name="Freeform: Shape 63">
                <a:extLst>
                  <a:ext uri="{FF2B5EF4-FFF2-40B4-BE49-F238E27FC236}">
                    <a16:creationId xmlns:a16="http://schemas.microsoft.com/office/drawing/2014/main" id="{2B3BAC3E-F893-F303-E81B-5FF58110489A}"/>
                  </a:ext>
                </a:extLst>
              </p:cNvPr>
              <p:cNvSpPr/>
              <p:nvPr/>
            </p:nvSpPr>
            <p:spPr>
              <a:xfrm>
                <a:off x="4912171" y="2195513"/>
                <a:ext cx="3842693" cy="3072787"/>
              </a:xfrm>
              <a:custGeom>
                <a:avLst/>
                <a:gdLst>
                  <a:gd name="connsiteX0" fmla="*/ 0 w 3842693"/>
                  <a:gd name="connsiteY0" fmla="*/ 0 h 3072787"/>
                  <a:gd name="connsiteX1" fmla="*/ 3842693 w 3842693"/>
                  <a:gd name="connsiteY1" fmla="*/ 0 h 3072787"/>
                  <a:gd name="connsiteX2" fmla="*/ 3842693 w 3842693"/>
                  <a:gd name="connsiteY2" fmla="*/ 1363392 h 3072787"/>
                  <a:gd name="connsiteX3" fmla="*/ 3842693 w 3842693"/>
                  <a:gd name="connsiteY3" fmla="*/ 1412831 h 3072787"/>
                  <a:gd name="connsiteX4" fmla="*/ 3842693 w 3842693"/>
                  <a:gd name="connsiteY4" fmla="*/ 3072787 h 3072787"/>
                  <a:gd name="connsiteX5" fmla="*/ 2213133 w 3842693"/>
                  <a:gd name="connsiteY5" fmla="*/ 3072787 h 3072787"/>
                  <a:gd name="connsiteX6" fmla="*/ 2213133 w 3842693"/>
                  <a:gd name="connsiteY6" fmla="*/ 1412831 h 3072787"/>
                  <a:gd name="connsiteX7" fmla="*/ 0 w 3842693"/>
                  <a:gd name="connsiteY7" fmla="*/ 1412831 h 307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2693" h="3072787">
                    <a:moveTo>
                      <a:pt x="0" y="0"/>
                    </a:moveTo>
                    <a:lnTo>
                      <a:pt x="3842693" y="0"/>
                    </a:lnTo>
                    <a:lnTo>
                      <a:pt x="3842693" y="1363392"/>
                    </a:lnTo>
                    <a:lnTo>
                      <a:pt x="3842693" y="1412831"/>
                    </a:lnTo>
                    <a:lnTo>
                      <a:pt x="3842693" y="3072787"/>
                    </a:lnTo>
                    <a:lnTo>
                      <a:pt x="2213133" y="3072787"/>
                    </a:lnTo>
                    <a:lnTo>
                      <a:pt x="2213133" y="1412831"/>
                    </a:lnTo>
                    <a:lnTo>
                      <a:pt x="0" y="1412831"/>
                    </a:lnTo>
                    <a:close/>
                  </a:path>
                </a:pathLst>
              </a:custGeom>
              <a:solidFill>
                <a:srgbClr val="E6D5F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D81D3562-B3B3-9AD6-BA2B-ED3DBE93147E}"/>
                  </a:ext>
                </a:extLst>
              </p:cNvPr>
              <p:cNvSpPr txBox="1"/>
              <p:nvPr/>
            </p:nvSpPr>
            <p:spPr>
              <a:xfrm>
                <a:off x="4849902" y="3317277"/>
                <a:ext cx="3484995" cy="338554"/>
              </a:xfrm>
              <a:prstGeom prst="rect">
                <a:avLst/>
              </a:prstGeom>
              <a:noFill/>
            </p:spPr>
            <p:txBody>
              <a:bodyPr wrap="square">
                <a:spAutoFit/>
              </a:bodyPr>
              <a:lstStyle/>
              <a:p>
                <a:r>
                  <a:rPr lang="en-US" sz="1600" dirty="0">
                    <a:sym typeface="Symbol" panose="05050102010706020507" pitchFamily="18" charset="2"/>
                  </a:rPr>
                  <a:t>NMAC</a:t>
                </a:r>
                <a:endParaRPr lang="en-US" sz="1600" dirty="0"/>
              </a:p>
            </p:txBody>
          </p:sp>
        </p:grpSp>
        <p:sp>
          <p:nvSpPr>
            <p:cNvPr id="10" name="TextBox 9">
              <a:extLst>
                <a:ext uri="{FF2B5EF4-FFF2-40B4-BE49-F238E27FC236}">
                  <a16:creationId xmlns:a16="http://schemas.microsoft.com/office/drawing/2014/main" id="{3D51057C-4A4D-5412-CE7C-A42B8852D837}"/>
                </a:ext>
              </a:extLst>
            </p:cNvPr>
            <p:cNvSpPr txBox="1"/>
            <p:nvPr/>
          </p:nvSpPr>
          <p:spPr>
            <a:xfrm>
              <a:off x="7943495" y="989890"/>
              <a:ext cx="460228" cy="276999"/>
            </a:xfrm>
            <a:prstGeom prst="rect">
              <a:avLst/>
            </a:prstGeom>
            <a:noFill/>
          </p:spPr>
          <p:txBody>
            <a:bodyPr wrap="square" lIns="0" tIns="0" rIns="0" bIns="0" rtlCol="0" anchor="ctr" anchorCtr="1">
              <a:spAutoFit/>
            </a:bodyPr>
            <a:lstStyle/>
            <a:p>
              <a:r>
                <a:rPr lang="en-US" dirty="0"/>
                <a:t>Y</a:t>
              </a:r>
            </a:p>
          </p:txBody>
        </p:sp>
        <p:cxnSp>
          <p:nvCxnSpPr>
            <p:cNvPr id="11" name="Straight Arrow Connector 10">
              <a:extLst>
                <a:ext uri="{FF2B5EF4-FFF2-40B4-BE49-F238E27FC236}">
                  <a16:creationId xmlns:a16="http://schemas.microsoft.com/office/drawing/2014/main" id="{20223ED7-D511-3BEE-E51C-EBF322ECA31F}"/>
                </a:ext>
              </a:extLst>
            </p:cNvPr>
            <p:cNvCxnSpPr>
              <a:cxnSpLocks/>
              <a:stCxn id="10" idx="2"/>
            </p:cNvCxnSpPr>
            <p:nvPr/>
          </p:nvCxnSpPr>
          <p:spPr>
            <a:xfrm>
              <a:off x="8173609" y="1266889"/>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D9502DC-6CA3-BE06-DC37-09BAF5387E8A}"/>
                </a:ext>
              </a:extLst>
            </p:cNvPr>
            <p:cNvSpPr txBox="1"/>
            <p:nvPr/>
          </p:nvSpPr>
          <p:spPr>
            <a:xfrm>
              <a:off x="5399526" y="5182619"/>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sp>
          <p:nvSpPr>
            <p:cNvPr id="14" name="TextBox 13">
              <a:extLst>
                <a:ext uri="{FF2B5EF4-FFF2-40B4-BE49-F238E27FC236}">
                  <a16:creationId xmlns:a16="http://schemas.microsoft.com/office/drawing/2014/main" id="{3AB48FEB-169D-7F12-FBE7-6D183B1B2AA0}"/>
                </a:ext>
              </a:extLst>
            </p:cNvPr>
            <p:cNvSpPr txBox="1"/>
            <p:nvPr/>
          </p:nvSpPr>
          <p:spPr>
            <a:xfrm>
              <a:off x="10963429" y="4458843"/>
              <a:ext cx="264920" cy="339405"/>
            </a:xfrm>
            <a:prstGeom prst="rect">
              <a:avLst/>
            </a:prstGeom>
            <a:noFill/>
          </p:spPr>
          <p:txBody>
            <a:bodyPr wrap="square" lIns="0" tIns="0" rIns="0" bIns="0" rtlCol="0" anchor="ctr" anchorCtr="1">
              <a:noAutofit/>
            </a:bodyPr>
            <a:lstStyle/>
            <a:p>
              <a:r>
                <a:rPr lang="en-US" dirty="0"/>
                <a:t>Z</a:t>
              </a:r>
            </a:p>
          </p:txBody>
        </p:sp>
        <p:cxnSp>
          <p:nvCxnSpPr>
            <p:cNvPr id="15" name="Straight Arrow Connector 14">
              <a:extLst>
                <a:ext uri="{FF2B5EF4-FFF2-40B4-BE49-F238E27FC236}">
                  <a16:creationId xmlns:a16="http://schemas.microsoft.com/office/drawing/2014/main" id="{A9DDEBAF-D8F6-FADC-3C7A-DF6E40CAEF16}"/>
                </a:ext>
              </a:extLst>
            </p:cNvPr>
            <p:cNvCxnSpPr>
              <a:cxnSpLocks/>
            </p:cNvCxnSpPr>
            <p:nvPr/>
          </p:nvCxnSpPr>
          <p:spPr>
            <a:xfrm>
              <a:off x="8173609" y="1266889"/>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Flowchart: Manual Input 17">
              <a:extLst>
                <a:ext uri="{FF2B5EF4-FFF2-40B4-BE49-F238E27FC236}">
                  <a16:creationId xmlns:a16="http://schemas.microsoft.com/office/drawing/2014/main" id="{839ADAF5-B29E-188C-B920-1132B61F2638}"/>
                </a:ext>
              </a:extLst>
            </p:cNvPr>
            <p:cNvSpPr/>
            <p:nvPr/>
          </p:nvSpPr>
          <p:spPr>
            <a:xfrm flipH="1">
              <a:off x="7285034" y="272680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3D4CDC-32EA-96C1-9E27-FFAB03AE13BD}"/>
                </a:ext>
              </a:extLst>
            </p:cNvPr>
            <p:cNvSpPr txBox="1"/>
            <p:nvPr/>
          </p:nvSpPr>
          <p:spPr>
            <a:xfrm>
              <a:off x="7282105" y="2900255"/>
              <a:ext cx="342352"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0" name="Flowchart: Manual Input 19">
              <a:extLst>
                <a:ext uri="{FF2B5EF4-FFF2-40B4-BE49-F238E27FC236}">
                  <a16:creationId xmlns:a16="http://schemas.microsoft.com/office/drawing/2014/main" id="{16A3BE73-376E-D66F-A395-D4F2985E6FC9}"/>
                </a:ext>
              </a:extLst>
            </p:cNvPr>
            <p:cNvSpPr/>
            <p:nvPr/>
          </p:nvSpPr>
          <p:spPr>
            <a:xfrm flipH="1">
              <a:off x="8253642" y="272680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9E45BC-5035-F49B-EAA8-D9829F12820B}"/>
                </a:ext>
              </a:extLst>
            </p:cNvPr>
            <p:cNvSpPr txBox="1"/>
            <p:nvPr/>
          </p:nvSpPr>
          <p:spPr>
            <a:xfrm>
              <a:off x="8248931" y="2900255"/>
              <a:ext cx="338962"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2" name="Flowchart: Manual Input 21">
              <a:extLst>
                <a:ext uri="{FF2B5EF4-FFF2-40B4-BE49-F238E27FC236}">
                  <a16:creationId xmlns:a16="http://schemas.microsoft.com/office/drawing/2014/main" id="{1C9ED41F-9856-CB79-8DBE-DB5772591947}"/>
                </a:ext>
              </a:extLst>
            </p:cNvPr>
            <p:cNvSpPr/>
            <p:nvPr/>
          </p:nvSpPr>
          <p:spPr>
            <a:xfrm flipH="1">
              <a:off x="9494458" y="272680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DA99598-29A2-AB60-E011-12F6630EA599}"/>
                </a:ext>
              </a:extLst>
            </p:cNvPr>
            <p:cNvSpPr txBox="1"/>
            <p:nvPr/>
          </p:nvSpPr>
          <p:spPr>
            <a:xfrm>
              <a:off x="9494040" y="2900255"/>
              <a:ext cx="330377"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4" name="TextBox 23">
              <a:extLst>
                <a:ext uri="{FF2B5EF4-FFF2-40B4-BE49-F238E27FC236}">
                  <a16:creationId xmlns:a16="http://schemas.microsoft.com/office/drawing/2014/main" id="{58EB8914-0238-F393-15F2-B7C5D71FB2F0}"/>
                </a:ext>
              </a:extLst>
            </p:cNvPr>
            <p:cNvSpPr txBox="1"/>
            <p:nvPr/>
          </p:nvSpPr>
          <p:spPr>
            <a:xfrm>
              <a:off x="8873684" y="2798305"/>
              <a:ext cx="348172" cy="369332"/>
            </a:xfrm>
            <a:prstGeom prst="rect">
              <a:avLst/>
            </a:prstGeom>
            <a:noFill/>
          </p:spPr>
          <p:txBody>
            <a:bodyPr wrap="none" rtlCol="0">
              <a:spAutoFit/>
            </a:bodyPr>
            <a:lstStyle/>
            <a:p>
              <a:r>
                <a:rPr lang="en-US" dirty="0">
                  <a:solidFill>
                    <a:schemeClr val="tx2"/>
                  </a:solidFill>
                </a:rPr>
                <a:t>…</a:t>
              </a:r>
            </a:p>
          </p:txBody>
        </p:sp>
        <p:sp>
          <p:nvSpPr>
            <p:cNvPr id="27" name="Flowchart: Manual Input 26">
              <a:extLst>
                <a:ext uri="{FF2B5EF4-FFF2-40B4-BE49-F238E27FC236}">
                  <a16:creationId xmlns:a16="http://schemas.microsoft.com/office/drawing/2014/main" id="{32716E7B-1E1D-67ED-E3F5-08D7134293D5}"/>
                </a:ext>
              </a:extLst>
            </p:cNvPr>
            <p:cNvSpPr/>
            <p:nvPr/>
          </p:nvSpPr>
          <p:spPr>
            <a:xfrm flipH="1">
              <a:off x="9766216" y="4331989"/>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51EABE1-6437-CA1C-2495-1EB0BB0EF4ED}"/>
                </a:ext>
              </a:extLst>
            </p:cNvPr>
            <p:cNvSpPr txBox="1"/>
            <p:nvPr/>
          </p:nvSpPr>
          <p:spPr>
            <a:xfrm>
              <a:off x="9764146" y="4505436"/>
              <a:ext cx="333681"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0" name="Straight Arrow Connector 29">
              <a:extLst>
                <a:ext uri="{FF2B5EF4-FFF2-40B4-BE49-F238E27FC236}">
                  <a16:creationId xmlns:a16="http://schemas.microsoft.com/office/drawing/2014/main" id="{4D068941-088F-20BD-339B-19CC9E2DF549}"/>
                </a:ext>
              </a:extLst>
            </p:cNvPr>
            <p:cNvCxnSpPr>
              <a:cxnSpLocks/>
              <a:stCxn id="19" idx="3"/>
              <a:endCxn id="21" idx="1"/>
            </p:cNvCxnSpPr>
            <p:nvPr/>
          </p:nvCxnSpPr>
          <p:spPr>
            <a:xfrm>
              <a:off x="7624457" y="3023366"/>
              <a:ext cx="6244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55BB9B-DF25-2292-E9C7-D63A8470FFCC}"/>
                </a:ext>
              </a:extLst>
            </p:cNvPr>
            <p:cNvCxnSpPr>
              <a:cxnSpLocks/>
              <a:stCxn id="21" idx="3"/>
            </p:cNvCxnSpPr>
            <p:nvPr/>
          </p:nvCxnSpPr>
          <p:spPr>
            <a:xfrm>
              <a:off x="8587893" y="3023366"/>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F14CC01-D43D-893C-27DC-EEC752BAD8FC}"/>
                </a:ext>
              </a:extLst>
            </p:cNvPr>
            <p:cNvCxnSpPr>
              <a:cxnSpLocks/>
              <a:endCxn id="23" idx="1"/>
            </p:cNvCxnSpPr>
            <p:nvPr/>
          </p:nvCxnSpPr>
          <p:spPr>
            <a:xfrm>
              <a:off x="9155033" y="3023365"/>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A9DBC64-40C9-B7E7-7343-B03C037A997C}"/>
                </a:ext>
              </a:extLst>
            </p:cNvPr>
            <p:cNvCxnSpPr>
              <a:cxnSpLocks/>
              <a:stCxn id="23" idx="3"/>
              <a:endCxn id="27" idx="0"/>
            </p:cNvCxnSpPr>
            <p:nvPr/>
          </p:nvCxnSpPr>
          <p:spPr>
            <a:xfrm>
              <a:off x="9824417" y="3023366"/>
              <a:ext cx="106569" cy="1357674"/>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48898B9-F060-EA22-2DA1-204C8D3F1C25}"/>
                </a:ext>
              </a:extLst>
            </p:cNvPr>
            <p:cNvCxnSpPr>
              <a:cxnSpLocks/>
            </p:cNvCxnSpPr>
            <p:nvPr/>
          </p:nvCxnSpPr>
          <p:spPr>
            <a:xfrm>
              <a:off x="7449804" y="2533525"/>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48FBC14-3894-EB9D-B5BD-F56BFBF9EE68}"/>
                </a:ext>
              </a:extLst>
            </p:cNvPr>
            <p:cNvCxnSpPr>
              <a:cxnSpLocks/>
            </p:cNvCxnSpPr>
            <p:nvPr/>
          </p:nvCxnSpPr>
          <p:spPr>
            <a:xfrm>
              <a:off x="8424590" y="2533525"/>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7E3F492-7A3F-1AA6-5B9D-B0F4CAEA64FF}"/>
                </a:ext>
              </a:extLst>
            </p:cNvPr>
            <p:cNvCxnSpPr>
              <a:cxnSpLocks/>
            </p:cNvCxnSpPr>
            <p:nvPr/>
          </p:nvCxnSpPr>
          <p:spPr>
            <a:xfrm>
              <a:off x="9659228" y="2533525"/>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BEC8349-3A50-B704-E28F-A06A1F6C13B5}"/>
                </a:ext>
              </a:extLst>
            </p:cNvPr>
            <p:cNvSpPr txBox="1"/>
            <p:nvPr/>
          </p:nvSpPr>
          <p:spPr>
            <a:xfrm>
              <a:off x="7219690" y="2295184"/>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46" name="TextBox 45">
              <a:extLst>
                <a:ext uri="{FF2B5EF4-FFF2-40B4-BE49-F238E27FC236}">
                  <a16:creationId xmlns:a16="http://schemas.microsoft.com/office/drawing/2014/main" id="{B96A7C8F-F7D2-4066-7D78-9AF3D8FAAB88}"/>
                </a:ext>
              </a:extLst>
            </p:cNvPr>
            <p:cNvSpPr txBox="1"/>
            <p:nvPr/>
          </p:nvSpPr>
          <p:spPr>
            <a:xfrm>
              <a:off x="8195694" y="2295184"/>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47" name="TextBox 46">
              <a:extLst>
                <a:ext uri="{FF2B5EF4-FFF2-40B4-BE49-F238E27FC236}">
                  <a16:creationId xmlns:a16="http://schemas.microsoft.com/office/drawing/2014/main" id="{F0ECF5C3-8496-46E7-D7F2-FD1333877891}"/>
                </a:ext>
              </a:extLst>
            </p:cNvPr>
            <p:cNvSpPr txBox="1"/>
            <p:nvPr/>
          </p:nvSpPr>
          <p:spPr>
            <a:xfrm>
              <a:off x="9430655" y="2295184"/>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48" name="TextBox 47">
              <a:extLst>
                <a:ext uri="{FF2B5EF4-FFF2-40B4-BE49-F238E27FC236}">
                  <a16:creationId xmlns:a16="http://schemas.microsoft.com/office/drawing/2014/main" id="{1EEB5161-0724-E6B1-21DF-21FA57FDB6BB}"/>
                </a:ext>
              </a:extLst>
            </p:cNvPr>
            <p:cNvSpPr txBox="1"/>
            <p:nvPr/>
          </p:nvSpPr>
          <p:spPr>
            <a:xfrm>
              <a:off x="8878383" y="2203532"/>
              <a:ext cx="348172" cy="369332"/>
            </a:xfrm>
            <a:prstGeom prst="rect">
              <a:avLst/>
            </a:prstGeom>
            <a:noFill/>
          </p:spPr>
          <p:txBody>
            <a:bodyPr wrap="none" rtlCol="0">
              <a:spAutoFit/>
            </a:bodyPr>
            <a:lstStyle/>
            <a:p>
              <a:r>
                <a:rPr lang="en-US" dirty="0">
                  <a:solidFill>
                    <a:sysClr val="windowText" lastClr="000000"/>
                  </a:solidFill>
                </a:rPr>
                <a:t>…</a:t>
              </a:r>
            </a:p>
          </p:txBody>
        </p:sp>
        <p:sp>
          <p:nvSpPr>
            <p:cNvPr id="49" name="Left Brace 48">
              <a:extLst>
                <a:ext uri="{FF2B5EF4-FFF2-40B4-BE49-F238E27FC236}">
                  <a16:creationId xmlns:a16="http://schemas.microsoft.com/office/drawing/2014/main" id="{ADC91798-C77B-AA54-E6F1-D49DBAE21DAA}"/>
                </a:ext>
              </a:extLst>
            </p:cNvPr>
            <p:cNvSpPr/>
            <p:nvPr/>
          </p:nvSpPr>
          <p:spPr>
            <a:xfrm rot="5400000">
              <a:off x="8543024" y="698442"/>
              <a:ext cx="204255" cy="2874966"/>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D0E10E4-8BFE-C11A-0C08-23DE26BA19C2}"/>
                    </a:ext>
                  </a:extLst>
                </p:cNvPr>
                <p:cNvSpPr txBox="1"/>
                <p:nvPr/>
              </p:nvSpPr>
              <p:spPr>
                <a:xfrm>
                  <a:off x="7385267" y="1750647"/>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51" name="TextBox 50">
                  <a:extLst>
                    <a:ext uri="{FF2B5EF4-FFF2-40B4-BE49-F238E27FC236}">
                      <a16:creationId xmlns:a16="http://schemas.microsoft.com/office/drawing/2014/main" id="{0D0E10E4-8BFE-C11A-0C08-23DE26BA19C2}"/>
                    </a:ext>
                  </a:extLst>
                </p:cNvPr>
                <p:cNvSpPr txBox="1">
                  <a:spLocks noRot="1" noChangeAspect="1" noMove="1" noResize="1" noEditPoints="1" noAdjustHandles="1" noChangeArrowheads="1" noChangeShapeType="1" noTextEdit="1"/>
                </p:cNvSpPr>
                <p:nvPr/>
              </p:nvSpPr>
              <p:spPr>
                <a:xfrm>
                  <a:off x="7385267" y="1750647"/>
                  <a:ext cx="1576683" cy="246221"/>
                </a:xfrm>
                <a:prstGeom prst="rect">
                  <a:avLst/>
                </a:prstGeom>
                <a:blipFill>
                  <a:blip r:embed="rId3"/>
                  <a:stretch>
                    <a:fillRect t="-21951" b="-51220"/>
                  </a:stretch>
                </a:blipFill>
                <a:ln>
                  <a:noFill/>
                </a:ln>
              </p:spPr>
              <p:txBody>
                <a:bodyPr/>
                <a:lstStyle/>
                <a:p>
                  <a:r>
                    <a:rPr lang="en-US">
                      <a:noFill/>
                    </a:rPr>
                    <a:t> </a:t>
                  </a:r>
                </a:p>
              </p:txBody>
            </p:sp>
          </mc:Fallback>
        </mc:AlternateContent>
        <p:sp>
          <p:nvSpPr>
            <p:cNvPr id="77" name="Rectangle 76">
              <a:extLst>
                <a:ext uri="{FF2B5EF4-FFF2-40B4-BE49-F238E27FC236}">
                  <a16:creationId xmlns:a16="http://schemas.microsoft.com/office/drawing/2014/main" id="{970A2A92-5999-144B-1E10-783B2788822B}"/>
                </a:ext>
              </a:extLst>
            </p:cNvPr>
            <p:cNvSpPr/>
            <p:nvPr/>
          </p:nvSpPr>
          <p:spPr>
            <a:xfrm>
              <a:off x="5376053" y="1652314"/>
              <a:ext cx="5312974" cy="3844360"/>
            </a:xfrm>
            <a:prstGeom prst="rect">
              <a:avLst/>
            </a:prstGeom>
            <a:no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cxnSp>
          <p:nvCxnSpPr>
            <p:cNvPr id="36" name="Straight Arrow Connector 35">
              <a:extLst>
                <a:ext uri="{FF2B5EF4-FFF2-40B4-BE49-F238E27FC236}">
                  <a16:creationId xmlns:a16="http://schemas.microsoft.com/office/drawing/2014/main" id="{E97ACC6C-54FB-F7DB-9211-9D8239B8D40C}"/>
                </a:ext>
              </a:extLst>
            </p:cNvPr>
            <p:cNvCxnSpPr>
              <a:cxnSpLocks/>
              <a:stCxn id="28" idx="3"/>
              <a:endCxn id="14" idx="1"/>
            </p:cNvCxnSpPr>
            <p:nvPr/>
          </p:nvCxnSpPr>
          <p:spPr>
            <a:xfrm flipV="1">
              <a:off x="10097827" y="4628546"/>
              <a:ext cx="865602"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13D8538D-A42F-C824-9486-500BD93F565A}"/>
                </a:ext>
              </a:extLst>
            </p:cNvPr>
            <p:cNvCxnSpPr>
              <a:cxnSpLocks/>
              <a:stCxn id="26" idx="3"/>
              <a:endCxn id="28" idx="1"/>
            </p:cNvCxnSpPr>
            <p:nvPr/>
          </p:nvCxnSpPr>
          <p:spPr>
            <a:xfrm>
              <a:off x="8433783" y="4628547"/>
              <a:ext cx="133036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CC328ABA-A6E6-7576-C512-3907448A31B7}"/>
              </a:ext>
            </a:extLst>
          </p:cNvPr>
          <p:cNvGrpSpPr/>
          <p:nvPr/>
        </p:nvGrpSpPr>
        <p:grpSpPr>
          <a:xfrm>
            <a:off x="4960214" y="2189129"/>
            <a:ext cx="4172133" cy="3125468"/>
            <a:chOff x="4829589" y="2189129"/>
            <a:chExt cx="4172133" cy="3125468"/>
          </a:xfrm>
        </p:grpSpPr>
        <p:grpSp>
          <p:nvGrpSpPr>
            <p:cNvPr id="72" name="Group 71">
              <a:extLst>
                <a:ext uri="{FF2B5EF4-FFF2-40B4-BE49-F238E27FC236}">
                  <a16:creationId xmlns:a16="http://schemas.microsoft.com/office/drawing/2014/main" id="{60B1550A-FE48-6794-A11B-53DFC2AB60A7}"/>
                </a:ext>
              </a:extLst>
            </p:cNvPr>
            <p:cNvGrpSpPr/>
            <p:nvPr/>
          </p:nvGrpSpPr>
          <p:grpSpPr>
            <a:xfrm>
              <a:off x="7444995" y="3854279"/>
              <a:ext cx="1556727" cy="1460318"/>
              <a:chOff x="7444995" y="3854279"/>
              <a:chExt cx="1556727" cy="1460318"/>
            </a:xfrm>
          </p:grpSpPr>
          <p:grpSp>
            <p:nvGrpSpPr>
              <p:cNvPr id="61" name="Group 60">
                <a:extLst>
                  <a:ext uri="{FF2B5EF4-FFF2-40B4-BE49-F238E27FC236}">
                    <a16:creationId xmlns:a16="http://schemas.microsoft.com/office/drawing/2014/main" id="{2F79AED3-1A4B-7090-04A2-9F4BF0520599}"/>
                  </a:ext>
                </a:extLst>
              </p:cNvPr>
              <p:cNvGrpSpPr/>
              <p:nvPr/>
            </p:nvGrpSpPr>
            <p:grpSpPr>
              <a:xfrm>
                <a:off x="7444995" y="3854279"/>
                <a:ext cx="1556727" cy="1460318"/>
                <a:chOff x="2995262" y="2189129"/>
                <a:chExt cx="1652496" cy="1460318"/>
              </a:xfrm>
            </p:grpSpPr>
            <p:sp>
              <p:nvSpPr>
                <p:cNvPr id="62" name="Rectangle 61">
                  <a:extLst>
                    <a:ext uri="{FF2B5EF4-FFF2-40B4-BE49-F238E27FC236}">
                      <a16:creationId xmlns:a16="http://schemas.microsoft.com/office/drawing/2014/main" id="{0DBF28FD-F39E-89B7-275C-48359C8B87E9}"/>
                    </a:ext>
                  </a:extLst>
                </p:cNvPr>
                <p:cNvSpPr/>
                <p:nvPr/>
              </p:nvSpPr>
              <p:spPr>
                <a:xfrm>
                  <a:off x="3021613" y="2189129"/>
                  <a:ext cx="1626145" cy="1412831"/>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BF2BB4F9-A8A7-AE34-EF4E-5979510E683E}"/>
                    </a:ext>
                  </a:extLst>
                </p:cNvPr>
                <p:cNvSpPr txBox="1"/>
                <p:nvPr/>
              </p:nvSpPr>
              <p:spPr>
                <a:xfrm>
                  <a:off x="2995262" y="3310893"/>
                  <a:ext cx="1474775" cy="338554"/>
                </a:xfrm>
                <a:prstGeom prst="rect">
                  <a:avLst/>
                </a:prstGeom>
                <a:noFill/>
              </p:spPr>
              <p:txBody>
                <a:bodyPr wrap="square">
                  <a:spAutoFit/>
                </a:bodyPr>
                <a:lstStyle/>
                <a:p>
                  <a:r>
                    <a:rPr lang="en-US" sz="1600" dirty="0">
                      <a:sym typeface="Symbol" panose="05050102010706020507" pitchFamily="18" charset="2"/>
                    </a:rPr>
                    <a:t>HSKD</a:t>
                  </a:r>
                  <a:endParaRPr lang="en-US" sz="1600" dirty="0"/>
                </a:p>
              </p:txBody>
            </p:sp>
          </p:grpSp>
          <p:sp>
            <p:nvSpPr>
              <p:cNvPr id="25" name="Flowchart: Manual Input 24">
                <a:extLst>
                  <a:ext uri="{FF2B5EF4-FFF2-40B4-BE49-F238E27FC236}">
                    <a16:creationId xmlns:a16="http://schemas.microsoft.com/office/drawing/2014/main" id="{1B6F4BD8-1D30-1722-1B30-D7DF8E4613CA}"/>
                  </a:ext>
                </a:extLst>
              </p:cNvPr>
              <p:cNvSpPr/>
              <p:nvPr/>
            </p:nvSpPr>
            <p:spPr>
              <a:xfrm flipH="1">
                <a:off x="8105460" y="4331989"/>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B263F56-386F-E310-7098-196443992B50}"/>
                  </a:ext>
                </a:extLst>
              </p:cNvPr>
              <p:cNvSpPr txBox="1"/>
              <p:nvPr/>
            </p:nvSpPr>
            <p:spPr>
              <a:xfrm>
                <a:off x="8106677" y="4505436"/>
                <a:ext cx="327106"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5" name="Straight Arrow Connector 34">
                <a:extLst>
                  <a:ext uri="{FF2B5EF4-FFF2-40B4-BE49-F238E27FC236}">
                    <a16:creationId xmlns:a16="http://schemas.microsoft.com/office/drawing/2014/main" id="{BEA91FB6-F556-4EC0-91FB-3C6A9BD4C6E6}"/>
                  </a:ext>
                </a:extLst>
              </p:cNvPr>
              <p:cNvCxnSpPr>
                <a:cxnSpLocks/>
                <a:endCxn id="25" idx="0"/>
              </p:cNvCxnSpPr>
              <p:nvPr/>
            </p:nvCxnSpPr>
            <p:spPr>
              <a:xfrm>
                <a:off x="8270230" y="4250575"/>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63222AD-9092-1921-76DE-970A3F97A430}"/>
                  </a:ext>
                </a:extLst>
              </p:cNvPr>
              <p:cNvCxnSpPr>
                <a:cxnSpLocks/>
                <a:stCxn id="44" idx="3"/>
                <a:endCxn id="26" idx="1"/>
              </p:cNvCxnSpPr>
              <p:nvPr/>
            </p:nvCxnSpPr>
            <p:spPr>
              <a:xfrm>
                <a:off x="7861248" y="4628547"/>
                <a:ext cx="24542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15982D7-F67D-053B-B0D2-7286F89DEA2B}"/>
                  </a:ext>
                </a:extLst>
              </p:cNvPr>
              <p:cNvSpPr txBox="1"/>
              <p:nvPr/>
            </p:nvSpPr>
            <p:spPr>
              <a:xfrm>
                <a:off x="7578130" y="4505436"/>
                <a:ext cx="283118"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IV</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019A729-DA17-ADAA-4560-C9BA2EF9C345}"/>
                      </a:ext>
                    </a:extLst>
                  </p:cNvPr>
                  <p:cNvSpPr txBox="1"/>
                  <p:nvPr/>
                </p:nvSpPr>
                <p:spPr>
                  <a:xfrm>
                    <a:off x="7518176" y="3981788"/>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50" name="TextBox 49">
                    <a:extLst>
                      <a:ext uri="{FF2B5EF4-FFF2-40B4-BE49-F238E27FC236}">
                        <a16:creationId xmlns:a16="http://schemas.microsoft.com/office/drawing/2014/main" id="{F019A729-DA17-ADAA-4560-C9BA2EF9C345}"/>
                      </a:ext>
                    </a:extLst>
                  </p:cNvPr>
                  <p:cNvSpPr txBox="1">
                    <a:spLocks noRot="1" noChangeAspect="1" noMove="1" noResize="1" noEditPoints="1" noAdjustHandles="1" noChangeArrowheads="1" noChangeShapeType="1" noTextEdit="1"/>
                  </p:cNvSpPr>
                  <p:nvPr/>
                </p:nvSpPr>
                <p:spPr>
                  <a:xfrm>
                    <a:off x="7518176" y="3981788"/>
                    <a:ext cx="1478315" cy="246221"/>
                  </a:xfrm>
                  <a:prstGeom prst="rect">
                    <a:avLst/>
                  </a:prstGeom>
                  <a:blipFill>
                    <a:blip r:embed="rId4"/>
                    <a:stretch>
                      <a:fillRect l="-2469" t="-21951" r="-2058" b="-51220"/>
                    </a:stretch>
                  </a:blipFill>
                </p:spPr>
                <p:txBody>
                  <a:bodyPr/>
                  <a:lstStyle/>
                  <a:p>
                    <a:r>
                      <a:rPr lang="en-US">
                        <a:noFill/>
                      </a:rPr>
                      <a:t> </a:t>
                    </a:r>
                  </a:p>
                </p:txBody>
              </p:sp>
            </mc:Fallback>
          </mc:AlternateContent>
        </p:grpSp>
        <p:cxnSp>
          <p:nvCxnSpPr>
            <p:cNvPr id="58" name="Connector: Curved 57">
              <a:extLst>
                <a:ext uri="{FF2B5EF4-FFF2-40B4-BE49-F238E27FC236}">
                  <a16:creationId xmlns:a16="http://schemas.microsoft.com/office/drawing/2014/main" id="{91EC4CAD-A9F4-D267-DD10-6F210552E7FF}"/>
                </a:ext>
              </a:extLst>
            </p:cNvPr>
            <p:cNvCxnSpPr>
              <a:cxnSpLocks/>
            </p:cNvCxnSpPr>
            <p:nvPr/>
          </p:nvCxnSpPr>
          <p:spPr>
            <a:xfrm>
              <a:off x="5110215" y="3528605"/>
              <a:ext cx="2427204" cy="569061"/>
            </a:xfrm>
            <a:prstGeom prst="curvedConnector3">
              <a:avLst>
                <a:gd name="adj1" fmla="val 18955"/>
              </a:avLst>
            </a:prstGeom>
            <a:ln w="12700">
              <a:tailEnd type="triangle"/>
            </a:ln>
          </p:spPr>
          <p:style>
            <a:lnRef idx="1">
              <a:schemeClr val="dk1"/>
            </a:lnRef>
            <a:fillRef idx="0">
              <a:schemeClr val="dk1"/>
            </a:fillRef>
            <a:effectRef idx="0">
              <a:schemeClr val="dk1"/>
            </a:effectRef>
            <a:fontRef idx="minor">
              <a:schemeClr val="tx1"/>
            </a:fontRef>
          </p:style>
        </p:cxnSp>
        <p:grpSp>
          <p:nvGrpSpPr>
            <p:cNvPr id="78" name="Group 77">
              <a:extLst>
                <a:ext uri="{FF2B5EF4-FFF2-40B4-BE49-F238E27FC236}">
                  <a16:creationId xmlns:a16="http://schemas.microsoft.com/office/drawing/2014/main" id="{68CDCC63-72D6-61E6-7FD8-218E2BA52292}"/>
                </a:ext>
              </a:extLst>
            </p:cNvPr>
            <p:cNvGrpSpPr/>
            <p:nvPr/>
          </p:nvGrpSpPr>
          <p:grpSpPr>
            <a:xfrm>
              <a:off x="4829589" y="2189129"/>
              <a:ext cx="2450765" cy="1496475"/>
              <a:chOff x="4829589" y="2189129"/>
              <a:chExt cx="2450765" cy="1496475"/>
            </a:xfrm>
          </p:grpSpPr>
          <p:sp>
            <p:nvSpPr>
              <p:cNvPr id="57" name="Rectangle 56">
                <a:extLst>
                  <a:ext uri="{FF2B5EF4-FFF2-40B4-BE49-F238E27FC236}">
                    <a16:creationId xmlns:a16="http://schemas.microsoft.com/office/drawing/2014/main" id="{FCF06DB6-F75F-5FFC-823F-83BE903B2DBD}"/>
                  </a:ext>
                </a:extLst>
              </p:cNvPr>
              <p:cNvSpPr/>
              <p:nvPr/>
            </p:nvSpPr>
            <p:spPr>
              <a:xfrm>
                <a:off x="5480784" y="2189129"/>
                <a:ext cx="1531904" cy="1411321"/>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EB25455C-C50B-CCDA-93CC-E2BF2A5B72DD}"/>
                  </a:ext>
                </a:extLst>
              </p:cNvPr>
              <p:cNvSpPr txBox="1"/>
              <p:nvPr/>
            </p:nvSpPr>
            <p:spPr>
              <a:xfrm>
                <a:off x="4829589" y="3408605"/>
                <a:ext cx="252993" cy="276999"/>
              </a:xfrm>
              <a:prstGeom prst="rect">
                <a:avLst/>
              </a:prstGeom>
              <a:noFill/>
            </p:spPr>
            <p:txBody>
              <a:bodyPr wrap="square" lIns="0" tIns="0" rIns="0" bIns="0" rtlCol="0" anchor="ctr" anchorCtr="1">
                <a:spAutoFit/>
              </a:bodyPr>
              <a:lstStyle/>
              <a:p>
                <a:r>
                  <a:rPr lang="en-US" dirty="0"/>
                  <a:t>X</a:t>
                </a:r>
              </a:p>
            </p:txBody>
          </p:sp>
          <p:sp>
            <p:nvSpPr>
              <p:cNvPr id="71" name="Freeform: Shape 70">
                <a:extLst>
                  <a:ext uri="{FF2B5EF4-FFF2-40B4-BE49-F238E27FC236}">
                    <a16:creationId xmlns:a16="http://schemas.microsoft.com/office/drawing/2014/main" id="{EEF12F67-2A15-342B-8095-59EE78354746}"/>
                  </a:ext>
                </a:extLst>
              </p:cNvPr>
              <p:cNvSpPr/>
              <p:nvPr/>
            </p:nvSpPr>
            <p:spPr>
              <a:xfrm>
                <a:off x="5110816" y="2394213"/>
                <a:ext cx="468111" cy="1131391"/>
              </a:xfrm>
              <a:custGeom>
                <a:avLst/>
                <a:gdLst>
                  <a:gd name="connsiteX0" fmla="*/ 0 w 499533"/>
                  <a:gd name="connsiteY0" fmla="*/ 1181124 h 1181124"/>
                  <a:gd name="connsiteX1" fmla="*/ 237067 w 499533"/>
                  <a:gd name="connsiteY1" fmla="*/ 613857 h 1181124"/>
                  <a:gd name="connsiteX2" fmla="*/ 304800 w 499533"/>
                  <a:gd name="connsiteY2" fmla="*/ 105857 h 1181124"/>
                  <a:gd name="connsiteX3" fmla="*/ 499533 w 499533"/>
                  <a:gd name="connsiteY3" fmla="*/ 46591 h 1181124"/>
                  <a:gd name="connsiteX0" fmla="*/ 0 w 499533"/>
                  <a:gd name="connsiteY0" fmla="*/ 1181124 h 1181124"/>
                  <a:gd name="connsiteX1" fmla="*/ 240209 w 499533"/>
                  <a:gd name="connsiteY1" fmla="*/ 968933 h 1181124"/>
                  <a:gd name="connsiteX2" fmla="*/ 304800 w 499533"/>
                  <a:gd name="connsiteY2" fmla="*/ 105857 h 1181124"/>
                  <a:gd name="connsiteX3" fmla="*/ 499533 w 499533"/>
                  <a:gd name="connsiteY3" fmla="*/ 46591 h 1181124"/>
                  <a:gd name="connsiteX0" fmla="*/ 0 w 499533"/>
                  <a:gd name="connsiteY0" fmla="*/ 1181124 h 1181124"/>
                  <a:gd name="connsiteX1" fmla="*/ 240209 w 499533"/>
                  <a:gd name="connsiteY1" fmla="*/ 968933 h 1181124"/>
                  <a:gd name="connsiteX2" fmla="*/ 304800 w 499533"/>
                  <a:gd name="connsiteY2" fmla="*/ 105857 h 1181124"/>
                  <a:gd name="connsiteX3" fmla="*/ 499533 w 499533"/>
                  <a:gd name="connsiteY3" fmla="*/ 46591 h 1181124"/>
                  <a:gd name="connsiteX0" fmla="*/ 0 w 499533"/>
                  <a:gd name="connsiteY0" fmla="*/ 1134533 h 1134533"/>
                  <a:gd name="connsiteX1" fmla="*/ 240209 w 499533"/>
                  <a:gd name="connsiteY1" fmla="*/ 922342 h 1134533"/>
                  <a:gd name="connsiteX2" fmla="*/ 304800 w 499533"/>
                  <a:gd name="connsiteY2" fmla="*/ 59266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Lst>
                <a:ahLst/>
                <a:cxnLst>
                  <a:cxn ang="0">
                    <a:pos x="connsiteX0" y="connsiteY0"/>
                  </a:cxn>
                  <a:cxn ang="0">
                    <a:pos x="connsiteX1" y="connsiteY1"/>
                  </a:cxn>
                  <a:cxn ang="0">
                    <a:pos x="connsiteX2" y="connsiteY2"/>
                  </a:cxn>
                  <a:cxn ang="0">
                    <a:pos x="connsiteX3" y="connsiteY3"/>
                  </a:cxn>
                </a:cxnLst>
                <a:rect l="l" t="t" r="r" b="b"/>
                <a:pathLst>
                  <a:path w="468111" h="1131391">
                    <a:moveTo>
                      <a:pt x="0" y="1131391"/>
                    </a:moveTo>
                    <a:cubicBezTo>
                      <a:pt x="115129" y="1110188"/>
                      <a:pt x="188885" y="1069607"/>
                      <a:pt x="240209" y="919200"/>
                    </a:cubicBezTo>
                    <a:cubicBezTo>
                      <a:pt x="291533" y="768793"/>
                      <a:pt x="286195" y="395765"/>
                      <a:pt x="307943" y="228949"/>
                    </a:cubicBezTo>
                    <a:cubicBezTo>
                      <a:pt x="326549" y="118694"/>
                      <a:pt x="372039" y="15115"/>
                      <a:pt x="468111" y="0"/>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BF8149E-9E81-DA3E-DC19-B8FAE6E99F04}"/>
                  </a:ext>
                </a:extLst>
              </p:cNvPr>
              <p:cNvSpPr txBox="1"/>
              <p:nvPr/>
            </p:nvSpPr>
            <p:spPr>
              <a:xfrm>
                <a:off x="5448683" y="3310893"/>
                <a:ext cx="1361933" cy="338554"/>
              </a:xfrm>
              <a:prstGeom prst="rect">
                <a:avLst/>
              </a:prstGeom>
              <a:noFill/>
            </p:spPr>
            <p:txBody>
              <a:bodyPr wrap="square">
                <a:spAutoFit/>
              </a:bodyPr>
              <a:lstStyle/>
              <a:p>
                <a:r>
                  <a:rPr lang="en-US" sz="1600" dirty="0">
                    <a:sym typeface="Symbol" panose="05050102010706020507" pitchFamily="18" charset="2"/>
                  </a:rPr>
                  <a:t>HSKD</a:t>
                </a:r>
                <a:endParaRPr lang="en-US" sz="1600" dirty="0"/>
              </a:p>
            </p:txBody>
          </p:sp>
          <p:sp>
            <p:nvSpPr>
              <p:cNvPr id="16" name="Flowchart: Manual Input 15">
                <a:extLst>
                  <a:ext uri="{FF2B5EF4-FFF2-40B4-BE49-F238E27FC236}">
                    <a16:creationId xmlns:a16="http://schemas.microsoft.com/office/drawing/2014/main" id="{648CBD6D-8405-2740-EE99-CC2FD4087511}"/>
                  </a:ext>
                </a:extLst>
              </p:cNvPr>
              <p:cNvSpPr/>
              <p:nvPr/>
            </p:nvSpPr>
            <p:spPr>
              <a:xfrm flipH="1">
                <a:off x="6106181" y="2742064"/>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A01722-AAC2-1F36-72E2-D5DFF8EE0B19}"/>
                  </a:ext>
                </a:extLst>
              </p:cNvPr>
              <p:cNvSpPr txBox="1"/>
              <p:nvPr/>
            </p:nvSpPr>
            <p:spPr>
              <a:xfrm>
                <a:off x="6098063" y="2915511"/>
                <a:ext cx="345776"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8" name="Straight Arrow Connector 37">
                <a:extLst>
                  <a:ext uri="{FF2B5EF4-FFF2-40B4-BE49-F238E27FC236}">
                    <a16:creationId xmlns:a16="http://schemas.microsoft.com/office/drawing/2014/main" id="{383ADCE8-9E0B-9443-4BAB-11705E7114DD}"/>
                  </a:ext>
                </a:extLst>
              </p:cNvPr>
              <p:cNvCxnSpPr>
                <a:cxnSpLocks/>
                <a:endCxn id="17" idx="1"/>
              </p:cNvCxnSpPr>
              <p:nvPr/>
            </p:nvCxnSpPr>
            <p:spPr>
              <a:xfrm flipV="1">
                <a:off x="5839532" y="3038622"/>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C924642-38C8-A2AA-86E8-92F81ED168FA}"/>
                  </a:ext>
                </a:extLst>
              </p:cNvPr>
              <p:cNvCxnSpPr>
                <a:cxnSpLocks/>
              </p:cNvCxnSpPr>
              <p:nvPr/>
            </p:nvCxnSpPr>
            <p:spPr>
              <a:xfrm>
                <a:off x="6270951" y="2548781"/>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8D70C03-4CC2-1C53-3C48-9C615A584DE4}"/>
                  </a:ext>
                </a:extLst>
              </p:cNvPr>
              <p:cNvSpPr txBox="1"/>
              <p:nvPr/>
            </p:nvSpPr>
            <p:spPr>
              <a:xfrm>
                <a:off x="5529521" y="2916037"/>
                <a:ext cx="380354"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IV</a:t>
                </a:r>
                <a:endParaRPr lang="en-US" dirty="0">
                  <a:solidFill>
                    <a:schemeClr val="tx2"/>
                  </a:solidFill>
                  <a:latin typeface="DIN Next LT Pro Light" panose="020B0303020203050203" pitchFamily="34" charset="0"/>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E67362A-DC3E-032A-3637-BCAD65E03658}"/>
                      </a:ext>
                    </a:extLst>
                  </p:cNvPr>
                  <p:cNvSpPr txBox="1"/>
                  <p:nvPr/>
                </p:nvSpPr>
                <p:spPr>
                  <a:xfrm>
                    <a:off x="5584810" y="2295184"/>
                    <a:ext cx="1316877"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52" name="TextBox 51">
                    <a:extLst>
                      <a:ext uri="{FF2B5EF4-FFF2-40B4-BE49-F238E27FC236}">
                        <a16:creationId xmlns:a16="http://schemas.microsoft.com/office/drawing/2014/main" id="{2E67362A-DC3E-032A-3637-BCAD65E03658}"/>
                      </a:ext>
                    </a:extLst>
                  </p:cNvPr>
                  <p:cNvSpPr txBox="1">
                    <a:spLocks noRot="1" noChangeAspect="1" noMove="1" noResize="1" noEditPoints="1" noAdjustHandles="1" noChangeArrowheads="1" noChangeShapeType="1" noTextEdit="1"/>
                  </p:cNvSpPr>
                  <p:nvPr/>
                </p:nvSpPr>
                <p:spPr>
                  <a:xfrm>
                    <a:off x="5584810" y="2295184"/>
                    <a:ext cx="1316877" cy="246221"/>
                  </a:xfrm>
                  <a:prstGeom prst="rect">
                    <a:avLst/>
                  </a:prstGeom>
                  <a:blipFill>
                    <a:blip r:embed="rId5"/>
                    <a:stretch>
                      <a:fillRect l="-6019" t="-25000" r="-6481" b="-52500"/>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638ABD29-97F8-7BC6-6D78-8EA1B138D504}"/>
                  </a:ext>
                </a:extLst>
              </p:cNvPr>
              <p:cNvCxnSpPr>
                <a:cxnSpLocks/>
              </p:cNvCxnSpPr>
              <p:nvPr/>
            </p:nvCxnSpPr>
            <p:spPr>
              <a:xfrm>
                <a:off x="6431224" y="3038622"/>
                <a:ext cx="8491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81" name="Straight Arrow Connector 80">
            <a:extLst>
              <a:ext uri="{FF2B5EF4-FFF2-40B4-BE49-F238E27FC236}">
                <a16:creationId xmlns:a16="http://schemas.microsoft.com/office/drawing/2014/main" id="{515A1C4C-0A32-0192-E208-5DA55206BE2D}"/>
              </a:ext>
            </a:extLst>
          </p:cNvPr>
          <p:cNvCxnSpPr>
            <a:cxnSpLocks/>
            <a:endCxn id="28" idx="1"/>
          </p:cNvCxnSpPr>
          <p:nvPr/>
        </p:nvCxnSpPr>
        <p:spPr>
          <a:xfrm>
            <a:off x="8564408" y="4628546"/>
            <a:ext cx="1330363"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3A053F-898E-FDCC-7FE5-572E1BCE8D39}"/>
              </a:ext>
            </a:extLst>
          </p:cNvPr>
          <p:cNvSpPr txBox="1"/>
          <p:nvPr/>
        </p:nvSpPr>
        <p:spPr>
          <a:xfrm>
            <a:off x="9337117" y="3616749"/>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spTree>
    <p:extLst>
      <p:ext uri="{BB962C8B-B14F-4D97-AF65-F5344CB8AC3E}">
        <p14:creationId xmlns:p14="http://schemas.microsoft.com/office/powerpoint/2010/main" val="68667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6">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69" grpId="0" animBg="1"/>
      <p:bldP spid="70" grpId="0" animBg="1"/>
      <p:bldP spid="6" grpId="0" animBg="1"/>
      <p:bldP spid="76" grpId="0" uiExpand="1" build="p"/>
      <p:bldP spid="5" grpId="0"/>
      <p:bldP spid="7"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91E059-A9EB-B6ED-E993-C460F2BD8BFC}"/>
              </a:ext>
            </a:extLst>
          </p:cNvPr>
          <p:cNvSpPr/>
          <p:nvPr/>
        </p:nvSpPr>
        <p:spPr>
          <a:xfrm>
            <a:off x="1868909" y="1872171"/>
            <a:ext cx="526758"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1DD61F-8E48-AE00-6AF7-02B8EAEFF78F}"/>
              </a:ext>
            </a:extLst>
          </p:cNvPr>
          <p:cNvSpPr/>
          <p:nvPr/>
        </p:nvSpPr>
        <p:spPr>
          <a:xfrm>
            <a:off x="2477012" y="1872171"/>
            <a:ext cx="521249"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09CF79-C0B3-F126-DE1F-DEB1FCDC45C0}"/>
              </a:ext>
            </a:extLst>
          </p:cNvPr>
          <p:cNvSpPr/>
          <p:nvPr/>
        </p:nvSpPr>
        <p:spPr>
          <a:xfrm>
            <a:off x="3086415" y="1503003"/>
            <a:ext cx="526758"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C431BE3-7129-142C-6F5B-D8D2AFFC96A4}"/>
              </a:ext>
            </a:extLst>
          </p:cNvPr>
          <p:cNvSpPr/>
          <p:nvPr/>
        </p:nvSpPr>
        <p:spPr>
          <a:xfrm>
            <a:off x="3694518" y="1503003"/>
            <a:ext cx="521249"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A493274-FFAC-79BB-68BB-068B846C836F}"/>
              </a:ext>
            </a:extLst>
          </p:cNvPr>
          <p:cNvSpPr/>
          <p:nvPr/>
        </p:nvSpPr>
        <p:spPr>
          <a:xfrm>
            <a:off x="1502241" y="3498937"/>
            <a:ext cx="1691687"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2F79AED3-1A4B-7090-04A2-9F4BF0520599}"/>
              </a:ext>
            </a:extLst>
          </p:cNvPr>
          <p:cNvGrpSpPr/>
          <p:nvPr/>
        </p:nvGrpSpPr>
        <p:grpSpPr>
          <a:xfrm>
            <a:off x="7575620" y="3854279"/>
            <a:ext cx="1556727" cy="1460318"/>
            <a:chOff x="2995262" y="2189129"/>
            <a:chExt cx="1652496" cy="1460318"/>
          </a:xfrm>
        </p:grpSpPr>
        <p:sp>
          <p:nvSpPr>
            <p:cNvPr id="62" name="Rectangle 61">
              <a:extLst>
                <a:ext uri="{FF2B5EF4-FFF2-40B4-BE49-F238E27FC236}">
                  <a16:creationId xmlns:a16="http://schemas.microsoft.com/office/drawing/2014/main" id="{0DBF28FD-F39E-89B7-275C-48359C8B87E9}"/>
                </a:ext>
              </a:extLst>
            </p:cNvPr>
            <p:cNvSpPr/>
            <p:nvPr/>
          </p:nvSpPr>
          <p:spPr>
            <a:xfrm>
              <a:off x="3021613" y="2189129"/>
              <a:ext cx="1626145" cy="1412831"/>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BF2BB4F9-A8A7-AE34-EF4E-5979510E683E}"/>
                </a:ext>
              </a:extLst>
            </p:cNvPr>
            <p:cNvSpPr txBox="1"/>
            <p:nvPr/>
          </p:nvSpPr>
          <p:spPr>
            <a:xfrm>
              <a:off x="2995262" y="3310893"/>
              <a:ext cx="1474775" cy="338554"/>
            </a:xfrm>
            <a:prstGeom prst="rect">
              <a:avLst/>
            </a:prstGeom>
            <a:noFill/>
          </p:spPr>
          <p:txBody>
            <a:bodyPr wrap="square">
              <a:spAutoFit/>
            </a:bodyPr>
            <a:lstStyle/>
            <a:p>
              <a:r>
                <a:rPr lang="en-US" sz="1600" dirty="0">
                  <a:sym typeface="Symbol" panose="05050102010706020507" pitchFamily="18" charset="2"/>
                </a:rPr>
                <a:t>HSKD</a:t>
              </a:r>
              <a:endParaRPr lang="en-US" sz="1600" dirty="0"/>
            </a:p>
          </p:txBody>
        </p:sp>
      </p:grpSp>
      <p:sp>
        <p:nvSpPr>
          <p:cNvPr id="31" name="Rectangle: Rounded Corners 30">
            <a:extLst>
              <a:ext uri="{FF2B5EF4-FFF2-40B4-BE49-F238E27FC236}">
                <a16:creationId xmlns:a16="http://schemas.microsoft.com/office/drawing/2014/main" id="{B4783FFF-4EB1-69DC-2398-1B49788D9F4E}"/>
              </a:ext>
            </a:extLst>
          </p:cNvPr>
          <p:cNvSpPr/>
          <p:nvPr/>
        </p:nvSpPr>
        <p:spPr>
          <a:xfrm>
            <a:off x="7645908" y="3938471"/>
            <a:ext cx="1444348"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CF06DB6-F75F-5FFC-823F-83BE903B2DBD}"/>
              </a:ext>
            </a:extLst>
          </p:cNvPr>
          <p:cNvSpPr/>
          <p:nvPr/>
        </p:nvSpPr>
        <p:spPr>
          <a:xfrm>
            <a:off x="5611409" y="2189129"/>
            <a:ext cx="1531904" cy="1411321"/>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Rounded Corners 81">
            <a:extLst>
              <a:ext uri="{FF2B5EF4-FFF2-40B4-BE49-F238E27FC236}">
                <a16:creationId xmlns:a16="http://schemas.microsoft.com/office/drawing/2014/main" id="{E781815D-9AE8-F483-3CB6-B8630491420B}"/>
              </a:ext>
            </a:extLst>
          </p:cNvPr>
          <p:cNvSpPr/>
          <p:nvPr/>
        </p:nvSpPr>
        <p:spPr>
          <a:xfrm>
            <a:off x="5649877" y="2252124"/>
            <a:ext cx="1415889"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5803141D-A5F1-8FD1-CF7F-DB68E7A53466}"/>
              </a:ext>
            </a:extLst>
          </p:cNvPr>
          <p:cNvSpPr txBox="1"/>
          <p:nvPr/>
        </p:nvSpPr>
        <p:spPr>
          <a:xfrm>
            <a:off x="360951" y="900113"/>
            <a:ext cx="5384211" cy="3267021"/>
          </a:xfrm>
          <a:prstGeom prst="rect">
            <a:avLst/>
          </a:prstGeom>
          <a:noFill/>
        </p:spPr>
        <p:txBody>
          <a:bodyPr wrap="none" lIns="0" tIns="72000" rIns="0" bIns="0" rtlCol="0" anchor="t" anchorCtr="0">
            <a:noAutofit/>
          </a:bodyPr>
          <a:lstStyle/>
          <a:p>
            <a:pPr>
              <a:lnSpc>
                <a:spcPct val="150000"/>
              </a:lnSpc>
              <a:spcBef>
                <a:spcPts val="600"/>
              </a:spcBef>
            </a:pPr>
            <a:r>
              <a:rPr lang="en-US" sz="2000" dirty="0"/>
              <a:t>Proof steps:</a:t>
            </a:r>
          </a:p>
          <a:p>
            <a:pPr marL="342900" indent="-342900">
              <a:lnSpc>
                <a:spcPct val="150000"/>
              </a:lnSpc>
              <a:buFont typeface="+mj-lt"/>
              <a:buAutoNum type="arabicPeriod"/>
            </a:pPr>
            <a:r>
              <a:rPr lang="en-US" sz="1600" b="1" dirty="0"/>
              <a:t>Modularize: </a:t>
            </a:r>
            <a:r>
              <a:rPr lang="en-US" sz="1600" dirty="0"/>
              <a:t>HMAC = </a:t>
            </a:r>
            <a:r>
              <a:rPr lang="en-US" sz="1600" i="1" dirty="0"/>
              <a:t>Comp</a:t>
            </a:r>
            <a:r>
              <a:rPr lang="en-US" sz="1600" dirty="0"/>
              <a:t>[NMAC, HSKD]</a:t>
            </a:r>
          </a:p>
          <a:p>
            <a:pPr marL="342900" indent="-342900">
              <a:lnSpc>
                <a:spcPct val="150000"/>
              </a:lnSpc>
              <a:buFont typeface="+mj-lt"/>
              <a:buAutoNum type="arabicPeriod"/>
            </a:pPr>
            <a:r>
              <a:rPr lang="en-US" sz="1600" b="1" dirty="0"/>
              <a:t>Prove: </a:t>
            </a:r>
            <a:r>
              <a:rPr lang="en-US" sz="1600" i="1" dirty="0"/>
              <a:t>Comp</a:t>
            </a:r>
            <a:r>
              <a:rPr lang="en-US" sz="1600" dirty="0"/>
              <a:t>[NMAC, HSKD] is a </a:t>
            </a:r>
            <a:r>
              <a:rPr lang="en-US" sz="1600" dirty="0" err="1"/>
              <a:t>vkl</a:t>
            </a:r>
            <a:r>
              <a:rPr lang="en-US" sz="1600" dirty="0"/>
              <a:t>-PRF if</a:t>
            </a:r>
          </a:p>
          <a:p>
            <a:pPr marL="800100" lvl="1" indent="-342900">
              <a:lnSpc>
                <a:spcPct val="150000"/>
              </a:lnSpc>
              <a:buFont typeface="+mj-lt"/>
              <a:buAutoNum type="alphaLcParenR"/>
            </a:pPr>
            <a:r>
              <a:rPr lang="en-US" sz="1600" dirty="0"/>
              <a:t>NMAC is a PRF</a:t>
            </a:r>
            <a:endParaRPr lang="en-US" sz="1600" dirty="0">
              <a:solidFill>
                <a:schemeClr val="tx2"/>
              </a:solidFill>
            </a:endParaRPr>
          </a:p>
          <a:p>
            <a:pPr marL="800100" lvl="1" indent="-342900">
              <a:lnSpc>
                <a:spcPct val="150000"/>
              </a:lnSpc>
              <a:buFont typeface="+mj-lt"/>
              <a:buAutoNum type="alphaLcParenR"/>
            </a:pPr>
            <a:r>
              <a:rPr lang="en-US" sz="1600" dirty="0"/>
              <a:t>HSKD is variable seed-length (</a:t>
            </a:r>
            <a:r>
              <a:rPr lang="en-US" sz="1600" dirty="0" err="1"/>
              <a:t>vsl</a:t>
            </a:r>
            <a:r>
              <a:rPr lang="en-US" sz="1600" dirty="0"/>
              <a:t>) PRG</a:t>
            </a:r>
          </a:p>
          <a:p>
            <a:pPr marL="342900" indent="-342900">
              <a:spcBef>
                <a:spcPts val="600"/>
              </a:spcBef>
              <a:buFont typeface="+mj-lt"/>
              <a:buAutoNum type="arabicPeriod"/>
            </a:pPr>
            <a:r>
              <a:rPr lang="en-US" sz="1600" b="1" dirty="0"/>
              <a:t>Prove </a:t>
            </a:r>
            <a:r>
              <a:rPr lang="en-US" sz="1600" dirty="0"/>
              <a:t>a): NMAC is a PRF </a:t>
            </a:r>
            <a:r>
              <a:rPr lang="en-US" sz="1500" dirty="0">
                <a:solidFill>
                  <a:schemeClr val="tx2"/>
                </a:solidFill>
                <a:latin typeface="DIN Next LT Pro Light" panose="020B0303020203050203" pitchFamily="34" charset="0"/>
              </a:rPr>
              <a:t>[C’96:BCK, C’06:Bel, C’14:GPR]</a:t>
            </a:r>
            <a:r>
              <a:rPr lang="en-US" sz="1600" dirty="0">
                <a:solidFill>
                  <a:schemeClr val="tx2"/>
                </a:solidFill>
                <a:latin typeface="DIN Next LT Pro Light" panose="020B0303020203050203" pitchFamily="34" charset="0"/>
              </a:rPr>
              <a:t> </a:t>
            </a:r>
            <a:br>
              <a:rPr lang="en-US" sz="1600" dirty="0"/>
            </a:br>
            <a:r>
              <a:rPr lang="en-US" sz="1600" dirty="0"/>
              <a:t>(With good multi-user bounds)</a:t>
            </a:r>
          </a:p>
          <a:p>
            <a:pPr marL="342900" indent="-342900">
              <a:lnSpc>
                <a:spcPct val="150000"/>
              </a:lnSpc>
              <a:buFont typeface="+mj-lt"/>
              <a:buAutoNum type="arabicPeriod"/>
            </a:pPr>
            <a:r>
              <a:rPr lang="en-US" sz="1600" b="1" dirty="0"/>
              <a:t>Prove </a:t>
            </a:r>
            <a:r>
              <a:rPr lang="en-US" sz="1600" dirty="0"/>
              <a:t>b): HSKD is a </a:t>
            </a:r>
            <a:r>
              <a:rPr lang="en-US" sz="1600" dirty="0" err="1"/>
              <a:t>vsl</a:t>
            </a:r>
            <a:r>
              <a:rPr lang="en-US" sz="1600" dirty="0"/>
              <a:t>-PRG</a:t>
            </a:r>
          </a:p>
          <a:p>
            <a:endParaRPr lang="en-US" sz="2000" dirty="0"/>
          </a:p>
        </p:txBody>
      </p:sp>
      <p:sp>
        <p:nvSpPr>
          <p:cNvPr id="83" name="TextBox 82">
            <a:extLst>
              <a:ext uri="{FF2B5EF4-FFF2-40B4-BE49-F238E27FC236}">
                <a16:creationId xmlns:a16="http://schemas.microsoft.com/office/drawing/2014/main" id="{AC7D8D96-5071-DCCE-7AEE-53E6E663BEA3}"/>
              </a:ext>
            </a:extLst>
          </p:cNvPr>
          <p:cNvSpPr txBox="1"/>
          <p:nvPr/>
        </p:nvSpPr>
        <p:spPr>
          <a:xfrm>
            <a:off x="3868026" y="4627730"/>
            <a:ext cx="1146188" cy="369332"/>
          </a:xfrm>
          <a:prstGeom prst="rect">
            <a:avLst/>
          </a:prstGeom>
          <a:noFill/>
        </p:spPr>
        <p:txBody>
          <a:bodyPr wrap="square">
            <a:spAutoFit/>
          </a:bodyPr>
          <a:lstStyle/>
          <a:p>
            <a:r>
              <a:rPr lang="en-US" sz="1800" b="1" dirty="0"/>
              <a:t>3. </a:t>
            </a:r>
            <a:r>
              <a:rPr lang="en-US" sz="1800" dirty="0"/>
              <a:t>NMAC</a:t>
            </a:r>
            <a:endParaRPr lang="en-US" dirty="0"/>
          </a:p>
        </p:txBody>
      </p:sp>
      <p:sp>
        <p:nvSpPr>
          <p:cNvPr id="84" name="TextBox 83">
            <a:extLst>
              <a:ext uri="{FF2B5EF4-FFF2-40B4-BE49-F238E27FC236}">
                <a16:creationId xmlns:a16="http://schemas.microsoft.com/office/drawing/2014/main" id="{89E124B6-8749-5500-E51B-9424491B50D5}"/>
              </a:ext>
            </a:extLst>
          </p:cNvPr>
          <p:cNvSpPr txBox="1"/>
          <p:nvPr/>
        </p:nvSpPr>
        <p:spPr>
          <a:xfrm>
            <a:off x="3868026" y="5147582"/>
            <a:ext cx="1146188" cy="369332"/>
          </a:xfrm>
          <a:prstGeom prst="rect">
            <a:avLst/>
          </a:prstGeom>
          <a:noFill/>
        </p:spPr>
        <p:txBody>
          <a:bodyPr wrap="square">
            <a:spAutoFit/>
          </a:bodyPr>
          <a:lstStyle/>
          <a:p>
            <a:r>
              <a:rPr lang="en-US" sz="1800" b="1" dirty="0"/>
              <a:t>4. </a:t>
            </a:r>
            <a:r>
              <a:rPr lang="en-US" sz="1800" dirty="0"/>
              <a:t>HSKD</a:t>
            </a:r>
            <a:endParaRPr lang="en-US" dirty="0"/>
          </a:p>
        </p:txBody>
      </p:sp>
      <p:sp>
        <p:nvSpPr>
          <p:cNvPr id="85" name="Rectangle 84">
            <a:extLst>
              <a:ext uri="{FF2B5EF4-FFF2-40B4-BE49-F238E27FC236}">
                <a16:creationId xmlns:a16="http://schemas.microsoft.com/office/drawing/2014/main" id="{48084ED3-4A3C-74ED-4ECF-973684AB75A8}"/>
              </a:ext>
            </a:extLst>
          </p:cNvPr>
          <p:cNvSpPr/>
          <p:nvPr/>
        </p:nvSpPr>
        <p:spPr>
          <a:xfrm>
            <a:off x="4320749" y="4615036"/>
            <a:ext cx="598990" cy="302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F463A88-A582-77EE-2C63-5BF481F6368A}"/>
              </a:ext>
            </a:extLst>
          </p:cNvPr>
          <p:cNvSpPr/>
          <p:nvPr/>
        </p:nvSpPr>
        <p:spPr>
          <a:xfrm>
            <a:off x="4322753" y="5144229"/>
            <a:ext cx="598990" cy="3021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8" name="Table 6">
            <a:extLst>
              <a:ext uri="{FF2B5EF4-FFF2-40B4-BE49-F238E27FC236}">
                <a16:creationId xmlns:a16="http://schemas.microsoft.com/office/drawing/2014/main" id="{BF9683B4-0372-154D-A6F9-9D4FCAFAA2A0}"/>
              </a:ext>
            </a:extLst>
          </p:cNvPr>
          <p:cNvGraphicFramePr>
            <a:graphicFrameLocks noGrp="1"/>
          </p:cNvGraphicFramePr>
          <p:nvPr/>
        </p:nvGraphicFramePr>
        <p:xfrm>
          <a:off x="360363" y="4099146"/>
          <a:ext cx="3322864" cy="1446518"/>
        </p:xfrm>
        <a:graphic>
          <a:graphicData uri="http://schemas.openxmlformats.org/drawingml/2006/table">
            <a:tbl>
              <a:tblPr firstRow="1" bandRow="1">
                <a:tableStyleId>{3B4B98B0-60AC-42C2-AFA5-B58CD77FA1E5}</a:tableStyleId>
              </a:tblPr>
              <a:tblGrid>
                <a:gridCol w="2048931">
                  <a:extLst>
                    <a:ext uri="{9D8B030D-6E8A-4147-A177-3AD203B41FA5}">
                      <a16:colId xmlns:a16="http://schemas.microsoft.com/office/drawing/2014/main" val="980217073"/>
                    </a:ext>
                  </a:extLst>
                </a:gridCol>
                <a:gridCol w="1273933">
                  <a:extLst>
                    <a:ext uri="{9D8B030D-6E8A-4147-A177-3AD203B41FA5}">
                      <a16:colId xmlns:a16="http://schemas.microsoft.com/office/drawing/2014/main" val="1883218784"/>
                    </a:ext>
                  </a:extLst>
                </a:gridCol>
              </a:tblGrid>
              <a:tr h="408418">
                <a:tc>
                  <a:txBody>
                    <a:bodyPr/>
                    <a:lstStyle/>
                    <a:p>
                      <a:r>
                        <a:rPr lang="en-US" sz="1400" dirty="0"/>
                        <a:t>Assumption</a:t>
                      </a:r>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400" dirty="0"/>
                        <a:t>HMAC </a:t>
                      </a:r>
                      <a:r>
                        <a:rPr lang="en-US" sz="1400" dirty="0" err="1"/>
                        <a:t>vkl</a:t>
                      </a:r>
                      <a:r>
                        <a:rPr lang="en-US" sz="1400" dirty="0"/>
                        <a:t>-PRF</a:t>
                      </a:r>
                      <a:endParaRPr lang="en-US" sz="1400" b="0" dirty="0"/>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556528"/>
                  </a:ext>
                </a:extLst>
              </a:tr>
              <a:tr h="277360">
                <a:tc>
                  <a:txBody>
                    <a:bodyPr/>
                    <a:lstStyle/>
                    <a:p>
                      <a:r>
                        <a:rPr lang="en-US" sz="1400" dirty="0"/>
                        <a:t>h is a PRF</a:t>
                      </a:r>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500" dirty="0"/>
                        <a:t>✔️</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12617578"/>
                  </a:ext>
                </a:extLst>
              </a:tr>
              <a:tr h="277360">
                <a:tc>
                  <a:txBody>
                    <a:bodyPr/>
                    <a:lstStyle/>
                    <a:p>
                      <a:r>
                        <a:rPr lang="en-US" sz="1400" dirty="0"/>
                        <a:t>h is a swap-PRF</a:t>
                      </a:r>
                    </a:p>
                  </a:txBody>
                  <a:tcPr marL="67453" marR="67453"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 </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622592434"/>
                  </a:ext>
                </a:extLst>
              </a:tr>
              <a:tr h="455530">
                <a:tc>
                  <a:txBody>
                    <a:bodyPr/>
                    <a:lstStyle/>
                    <a:p>
                      <a:r>
                        <a:rPr lang="en-US" sz="1400" dirty="0"/>
                        <a:t>h is swap-PRF under related-key attacks (rka)</a:t>
                      </a:r>
                    </a:p>
                  </a:txBody>
                  <a:tcPr marL="67453" marR="67453" marT="30836"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 ✔️*</a:t>
                      </a:r>
                    </a:p>
                  </a:txBody>
                  <a:tcPr marL="67453" marR="67453"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403735166"/>
                  </a:ext>
                </a:extLst>
              </a:tr>
            </a:tbl>
          </a:graphicData>
        </a:graphic>
      </p:graphicFrame>
      <p:sp>
        <p:nvSpPr>
          <p:cNvPr id="79" name="Right Brace 78">
            <a:extLst>
              <a:ext uri="{FF2B5EF4-FFF2-40B4-BE49-F238E27FC236}">
                <a16:creationId xmlns:a16="http://schemas.microsoft.com/office/drawing/2014/main" id="{616EEF9B-D343-94F0-03A7-BA10FE182A06}"/>
              </a:ext>
            </a:extLst>
          </p:cNvPr>
          <p:cNvSpPr/>
          <p:nvPr/>
        </p:nvSpPr>
        <p:spPr>
          <a:xfrm>
            <a:off x="3747230" y="4524870"/>
            <a:ext cx="141468" cy="534565"/>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0" name="Right Brace 79">
            <a:extLst>
              <a:ext uri="{FF2B5EF4-FFF2-40B4-BE49-F238E27FC236}">
                <a16:creationId xmlns:a16="http://schemas.microsoft.com/office/drawing/2014/main" id="{49F612B1-97AC-70DD-A8BE-85AA2DE59994}"/>
              </a:ext>
            </a:extLst>
          </p:cNvPr>
          <p:cNvSpPr/>
          <p:nvPr/>
        </p:nvSpPr>
        <p:spPr>
          <a:xfrm>
            <a:off x="3744077" y="5092209"/>
            <a:ext cx="141468" cy="44179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850F40C9-E6FF-E9AA-6EFE-DED396E66F69}"/>
              </a:ext>
            </a:extLst>
          </p:cNvPr>
          <p:cNvSpPr/>
          <p:nvPr/>
        </p:nvSpPr>
        <p:spPr>
          <a:xfrm>
            <a:off x="9991863" y="3976705"/>
            <a:ext cx="986196" cy="305233"/>
          </a:xfrm>
          <a:prstGeom prst="roundRect">
            <a:avLst/>
          </a:prstGeom>
          <a:solidFill>
            <a:srgbClr val="E5F5B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019A729-DA17-ADAA-4560-C9BA2EF9C345}"/>
                  </a:ext>
                </a:extLst>
              </p:cNvPr>
              <p:cNvSpPr txBox="1"/>
              <p:nvPr/>
            </p:nvSpPr>
            <p:spPr>
              <a:xfrm>
                <a:off x="7648801" y="3981788"/>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50" name="TextBox 49">
                <a:extLst>
                  <a:ext uri="{FF2B5EF4-FFF2-40B4-BE49-F238E27FC236}">
                    <a16:creationId xmlns:a16="http://schemas.microsoft.com/office/drawing/2014/main" id="{F019A729-DA17-ADAA-4560-C9BA2EF9C345}"/>
                  </a:ext>
                </a:extLst>
              </p:cNvPr>
              <p:cNvSpPr txBox="1">
                <a:spLocks noRot="1" noChangeAspect="1" noMove="1" noResize="1" noEditPoints="1" noAdjustHandles="1" noChangeArrowheads="1" noChangeShapeType="1" noTextEdit="1"/>
              </p:cNvSpPr>
              <p:nvPr/>
            </p:nvSpPr>
            <p:spPr>
              <a:xfrm>
                <a:off x="7648801" y="3981788"/>
                <a:ext cx="1478315" cy="246221"/>
              </a:xfrm>
              <a:prstGeom prst="rect">
                <a:avLst/>
              </a:prstGeom>
              <a:blipFill>
                <a:blip r:embed="rId3"/>
                <a:stretch>
                  <a:fillRect l="-2893" t="-21951" r="-2066" b="-5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49C389F-CC47-FC36-9168-399C131EF2C2}"/>
                  </a:ext>
                </a:extLst>
              </p:cNvPr>
              <p:cNvSpPr txBox="1"/>
              <p:nvPr/>
            </p:nvSpPr>
            <p:spPr>
              <a:xfrm>
                <a:off x="5715435" y="2295184"/>
                <a:ext cx="1316877"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46" name="TextBox 45">
                <a:extLst>
                  <a:ext uri="{FF2B5EF4-FFF2-40B4-BE49-F238E27FC236}">
                    <a16:creationId xmlns:a16="http://schemas.microsoft.com/office/drawing/2014/main" id="{E49C389F-CC47-FC36-9168-399C131EF2C2}"/>
                  </a:ext>
                </a:extLst>
              </p:cNvPr>
              <p:cNvSpPr txBox="1">
                <a:spLocks noRot="1" noChangeAspect="1" noMove="1" noResize="1" noEditPoints="1" noAdjustHandles="1" noChangeArrowheads="1" noChangeShapeType="1" noTextEdit="1"/>
              </p:cNvSpPr>
              <p:nvPr/>
            </p:nvSpPr>
            <p:spPr>
              <a:xfrm>
                <a:off x="5715435" y="2295184"/>
                <a:ext cx="1316877" cy="246221"/>
              </a:xfrm>
              <a:prstGeom prst="rect">
                <a:avLst/>
              </a:prstGeom>
              <a:blipFill>
                <a:blip r:embed="rId4"/>
                <a:stretch>
                  <a:fillRect l="-6481" t="-25000" r="-6019" b="-52500"/>
                </a:stretch>
              </a:blipFill>
            </p:spPr>
            <p:txBody>
              <a:bodyPr/>
              <a:lstStyle/>
              <a:p>
                <a:r>
                  <a:rPr lang="en-US">
                    <a:noFill/>
                  </a:rPr>
                  <a:t> </a:t>
                </a:r>
              </a:p>
            </p:txBody>
          </p:sp>
        </mc:Fallback>
      </mc:AlternateContent>
      <p:sp>
        <p:nvSpPr>
          <p:cNvPr id="72" name="Rectangle: Rounded Corners 71">
            <a:extLst>
              <a:ext uri="{FF2B5EF4-FFF2-40B4-BE49-F238E27FC236}">
                <a16:creationId xmlns:a16="http://schemas.microsoft.com/office/drawing/2014/main" id="{48E31EB2-1B4C-36E9-A2DA-BFCE116F2DBB}"/>
              </a:ext>
            </a:extLst>
          </p:cNvPr>
          <p:cNvSpPr/>
          <p:nvPr/>
        </p:nvSpPr>
        <p:spPr>
          <a:xfrm>
            <a:off x="9998546" y="3975288"/>
            <a:ext cx="986196"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6591358-D1D5-B0BF-DA87-CCC59795DD8A}"/>
              </a:ext>
            </a:extLst>
          </p:cNvPr>
          <p:cNvSpPr/>
          <p:nvPr/>
        </p:nvSpPr>
        <p:spPr>
          <a:xfrm>
            <a:off x="8628357" y="2323814"/>
            <a:ext cx="221974" cy="1491915"/>
          </a:xfrm>
          <a:custGeom>
            <a:avLst/>
            <a:gdLst>
              <a:gd name="connsiteX0" fmla="*/ 185630 w 232433"/>
              <a:gd name="connsiteY0" fmla="*/ 0 h 1491915"/>
              <a:gd name="connsiteX1" fmla="*/ 220006 w 232433"/>
              <a:gd name="connsiteY1" fmla="*/ 570640 h 1491915"/>
              <a:gd name="connsiteX2" fmla="*/ 0 w 232433"/>
              <a:gd name="connsiteY2" fmla="*/ 1491915 h 1491915"/>
              <a:gd name="connsiteX0" fmla="*/ 185630 w 221974"/>
              <a:gd name="connsiteY0" fmla="*/ 0 h 1491915"/>
              <a:gd name="connsiteX1" fmla="*/ 206255 w 221974"/>
              <a:gd name="connsiteY1" fmla="*/ 749395 h 1491915"/>
              <a:gd name="connsiteX2" fmla="*/ 0 w 221974"/>
              <a:gd name="connsiteY2" fmla="*/ 1491915 h 1491915"/>
              <a:gd name="connsiteX0" fmla="*/ 185630 w 221974"/>
              <a:gd name="connsiteY0" fmla="*/ 0 h 1491915"/>
              <a:gd name="connsiteX1" fmla="*/ 206255 w 221974"/>
              <a:gd name="connsiteY1" fmla="*/ 749395 h 1491915"/>
              <a:gd name="connsiteX2" fmla="*/ 0 w 221974"/>
              <a:gd name="connsiteY2" fmla="*/ 1491915 h 1491915"/>
            </a:gdLst>
            <a:ahLst/>
            <a:cxnLst>
              <a:cxn ang="0">
                <a:pos x="connsiteX0" y="connsiteY0"/>
              </a:cxn>
              <a:cxn ang="0">
                <a:pos x="connsiteX1" y="connsiteY1"/>
              </a:cxn>
              <a:cxn ang="0">
                <a:pos x="connsiteX2" y="connsiteY2"/>
              </a:cxn>
            </a:cxnLst>
            <a:rect l="l" t="t" r="r" b="b"/>
            <a:pathLst>
              <a:path w="221974" h="1491915">
                <a:moveTo>
                  <a:pt x="185630" y="0"/>
                </a:moveTo>
                <a:cubicBezTo>
                  <a:pt x="218287" y="160994"/>
                  <a:pt x="237193" y="500743"/>
                  <a:pt x="206255" y="749395"/>
                </a:cubicBezTo>
                <a:cubicBezTo>
                  <a:pt x="161567" y="998047"/>
                  <a:pt x="94534" y="1155603"/>
                  <a:pt x="0" y="1491915"/>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Curved 57">
            <a:extLst>
              <a:ext uri="{FF2B5EF4-FFF2-40B4-BE49-F238E27FC236}">
                <a16:creationId xmlns:a16="http://schemas.microsoft.com/office/drawing/2014/main" id="{91EC4CAD-A9F4-D267-DD10-6F210552E7FF}"/>
              </a:ext>
            </a:extLst>
          </p:cNvPr>
          <p:cNvCxnSpPr>
            <a:cxnSpLocks/>
          </p:cNvCxnSpPr>
          <p:nvPr/>
        </p:nvCxnSpPr>
        <p:spPr>
          <a:xfrm>
            <a:off x="5240840" y="3528605"/>
            <a:ext cx="2427204" cy="569061"/>
          </a:xfrm>
          <a:prstGeom prst="curvedConnector3">
            <a:avLst>
              <a:gd name="adj1" fmla="val 18955"/>
            </a:avLst>
          </a:prstGeom>
          <a:ln w="12700">
            <a:tailEnd type="triangle"/>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EB25455C-C50B-CCDA-93CC-E2BF2A5B72DD}"/>
              </a:ext>
            </a:extLst>
          </p:cNvPr>
          <p:cNvSpPr txBox="1"/>
          <p:nvPr/>
        </p:nvSpPr>
        <p:spPr>
          <a:xfrm>
            <a:off x="4960214" y="3408605"/>
            <a:ext cx="252993" cy="276999"/>
          </a:xfrm>
          <a:prstGeom prst="rect">
            <a:avLst/>
          </a:prstGeom>
          <a:noFill/>
        </p:spPr>
        <p:txBody>
          <a:bodyPr wrap="square" lIns="0" tIns="0" rIns="0" bIns="0" rtlCol="0" anchor="ctr" anchorCtr="1">
            <a:spAutoFit/>
          </a:bodyPr>
          <a:lstStyle/>
          <a:p>
            <a:r>
              <a:rPr lang="en-US" dirty="0"/>
              <a:t>X</a:t>
            </a:r>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29381EAD-5DBF-8BFB-0DF0-38702CADC834}"/>
                  </a:ext>
                </a:extLst>
              </p:cNvPr>
              <p:cNvSpPr/>
              <p:nvPr/>
            </p:nvSpPr>
            <p:spPr>
              <a:xfrm>
                <a:off x="4213955" y="3689850"/>
                <a:ext cx="1355023" cy="37847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5200" rIns="0" bIns="0" rtlCol="0" anchor="ctr" anchorCtr="1"/>
              <a:lstStyle/>
              <a:p>
                <a:r>
                  <a:rPr lang="en-US" dirty="0">
                    <a:solidFill>
                      <a:schemeClr val="tx1"/>
                    </a:solidFill>
                  </a:rPr>
                  <a:t>X </a:t>
                </a:r>
                <a14:m>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i="1">
                            <a:solidFill>
                              <a:schemeClr val="tx1"/>
                            </a:solidFill>
                            <a:latin typeface="Cambria Math" panose="02040503050406030204" pitchFamily="18" charset="0"/>
                          </a:rPr>
                          <m:t>ℓ</m:t>
                        </m:r>
                      </m:sup>
                    </m:sSup>
                  </m:oMath>
                </a14:m>
                <a:endParaRPr lang="en-US" dirty="0">
                  <a:solidFill>
                    <a:schemeClr val="tx1"/>
                  </a:solidFill>
                </a:endParaRPr>
              </a:p>
            </p:txBody>
          </p:sp>
        </mc:Choice>
        <mc:Fallback xmlns="">
          <p:sp>
            <p:nvSpPr>
              <p:cNvPr id="56" name="Rectangle 55">
                <a:extLst>
                  <a:ext uri="{FF2B5EF4-FFF2-40B4-BE49-F238E27FC236}">
                    <a16:creationId xmlns:a16="http://schemas.microsoft.com/office/drawing/2014/main" id="{29381EAD-5DBF-8BFB-0DF0-38702CADC834}"/>
                  </a:ext>
                </a:extLst>
              </p:cNvPr>
              <p:cNvSpPr>
                <a:spLocks noRot="1" noChangeAspect="1" noMove="1" noResize="1" noEditPoints="1" noAdjustHandles="1" noChangeArrowheads="1" noChangeShapeType="1" noTextEdit="1"/>
              </p:cNvSpPr>
              <p:nvPr/>
            </p:nvSpPr>
            <p:spPr>
              <a:xfrm>
                <a:off x="4213955" y="3689850"/>
                <a:ext cx="1355023" cy="378479"/>
              </a:xfrm>
              <a:prstGeom prst="rect">
                <a:avLst/>
              </a:prstGeom>
              <a:blipFill>
                <a:blip r:embed="rId5"/>
                <a:stretch>
                  <a:fillRect l="-897" b="-32258"/>
                </a:stretch>
              </a:blipFill>
              <a:ln>
                <a:noFill/>
              </a:ln>
            </p:spPr>
            <p:txBody>
              <a:bodyPr/>
              <a:lstStyle/>
              <a:p>
                <a:r>
                  <a:rPr lang="en-US">
                    <a:noFill/>
                  </a:rPr>
                  <a:t> </a:t>
                </a:r>
              </a:p>
            </p:txBody>
          </p:sp>
        </mc:Fallback>
      </mc:AlternateContent>
      <p:grpSp>
        <p:nvGrpSpPr>
          <p:cNvPr id="66" name="Group 65">
            <a:extLst>
              <a:ext uri="{FF2B5EF4-FFF2-40B4-BE49-F238E27FC236}">
                <a16:creationId xmlns:a16="http://schemas.microsoft.com/office/drawing/2014/main" id="{D2397849-E14E-88FD-A402-8955F600ACE0}"/>
              </a:ext>
            </a:extLst>
          </p:cNvPr>
          <p:cNvGrpSpPr/>
          <p:nvPr/>
        </p:nvGrpSpPr>
        <p:grpSpPr>
          <a:xfrm>
            <a:off x="5289521" y="3671529"/>
            <a:ext cx="224637" cy="104342"/>
            <a:chOff x="8453157" y="1338211"/>
            <a:chExt cx="383880" cy="178309"/>
          </a:xfrm>
        </p:grpSpPr>
        <p:sp>
          <p:nvSpPr>
            <p:cNvPr id="67" name="Freeform: Shape 1">
              <a:extLst>
                <a:ext uri="{FF2B5EF4-FFF2-40B4-BE49-F238E27FC236}">
                  <a16:creationId xmlns:a16="http://schemas.microsoft.com/office/drawing/2014/main" id="{577CE1E8-9DC9-17AB-E012-6AAB390080AC}"/>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Freeform: Shape 1">
              <a:extLst>
                <a:ext uri="{FF2B5EF4-FFF2-40B4-BE49-F238E27FC236}">
                  <a16:creationId xmlns:a16="http://schemas.microsoft.com/office/drawing/2014/main" id="{3EC8B1BA-7A7C-D5D7-0375-6CEC8C149C0E}"/>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Trapezoid 114">
            <a:extLst>
              <a:ext uri="{FF2B5EF4-FFF2-40B4-BE49-F238E27FC236}">
                <a16:creationId xmlns:a16="http://schemas.microsoft.com/office/drawing/2014/main" id="{8CE58877-B49A-A26A-3CE2-07E1EA26C889}"/>
              </a:ext>
            </a:extLst>
          </p:cNvPr>
          <p:cNvSpPr/>
          <p:nvPr/>
        </p:nvSpPr>
        <p:spPr>
          <a:xfrm rot="2955492">
            <a:off x="5010374" y="3145655"/>
            <a:ext cx="3568246" cy="2570337"/>
          </a:xfrm>
          <a:custGeom>
            <a:avLst/>
            <a:gdLst>
              <a:gd name="connsiteX0" fmla="*/ 0 w 3336718"/>
              <a:gd name="connsiteY0" fmla="*/ 2549585 h 2549585"/>
              <a:gd name="connsiteX1" fmla="*/ 637396 w 3336718"/>
              <a:gd name="connsiteY1" fmla="*/ 0 h 2549585"/>
              <a:gd name="connsiteX2" fmla="*/ 2699322 w 3336718"/>
              <a:gd name="connsiteY2" fmla="*/ 0 h 2549585"/>
              <a:gd name="connsiteX3" fmla="*/ 3336718 w 3336718"/>
              <a:gd name="connsiteY3" fmla="*/ 2549585 h 2549585"/>
              <a:gd name="connsiteX4" fmla="*/ 0 w 3336718"/>
              <a:gd name="connsiteY4" fmla="*/ 2549585 h 2549585"/>
              <a:gd name="connsiteX0" fmla="*/ 0 w 3580081"/>
              <a:gd name="connsiteY0" fmla="*/ 2549585 h 2549585"/>
              <a:gd name="connsiteX1" fmla="*/ 637396 w 3580081"/>
              <a:gd name="connsiteY1" fmla="*/ 0 h 2549585"/>
              <a:gd name="connsiteX2" fmla="*/ 2699322 w 3580081"/>
              <a:gd name="connsiteY2" fmla="*/ 0 h 2549585"/>
              <a:gd name="connsiteX3" fmla="*/ 3580081 w 3580081"/>
              <a:gd name="connsiteY3" fmla="*/ 2052491 h 2549585"/>
              <a:gd name="connsiteX4" fmla="*/ 0 w 3580081"/>
              <a:gd name="connsiteY4" fmla="*/ 2549585 h 2549585"/>
              <a:gd name="connsiteX0" fmla="*/ 0 w 3580081"/>
              <a:gd name="connsiteY0" fmla="*/ 3118544 h 3118544"/>
              <a:gd name="connsiteX1" fmla="*/ 637396 w 3580081"/>
              <a:gd name="connsiteY1" fmla="*/ 568959 h 3118544"/>
              <a:gd name="connsiteX2" fmla="*/ 3515608 w 3580081"/>
              <a:gd name="connsiteY2" fmla="*/ 0 h 3118544"/>
              <a:gd name="connsiteX3" fmla="*/ 3580081 w 3580081"/>
              <a:gd name="connsiteY3" fmla="*/ 2621450 h 3118544"/>
              <a:gd name="connsiteX4" fmla="*/ 0 w 3580081"/>
              <a:gd name="connsiteY4" fmla="*/ 3118544 h 3118544"/>
              <a:gd name="connsiteX0" fmla="*/ 0 w 3561300"/>
              <a:gd name="connsiteY0" fmla="*/ 3118544 h 3118544"/>
              <a:gd name="connsiteX1" fmla="*/ 637396 w 3561300"/>
              <a:gd name="connsiteY1" fmla="*/ 568959 h 3118544"/>
              <a:gd name="connsiteX2" fmla="*/ 3515608 w 3561300"/>
              <a:gd name="connsiteY2" fmla="*/ 0 h 3118544"/>
              <a:gd name="connsiteX3" fmla="*/ 3561300 w 3561300"/>
              <a:gd name="connsiteY3" fmla="*/ 2605272 h 3118544"/>
              <a:gd name="connsiteX4" fmla="*/ 0 w 3561300"/>
              <a:gd name="connsiteY4" fmla="*/ 3118544 h 3118544"/>
              <a:gd name="connsiteX0" fmla="*/ 0 w 3561300"/>
              <a:gd name="connsiteY0" fmla="*/ 3118544 h 3118544"/>
              <a:gd name="connsiteX1" fmla="*/ 1771842 w 3561300"/>
              <a:gd name="connsiteY1" fmla="*/ 146637 h 3118544"/>
              <a:gd name="connsiteX2" fmla="*/ 3515608 w 3561300"/>
              <a:gd name="connsiteY2" fmla="*/ 0 h 3118544"/>
              <a:gd name="connsiteX3" fmla="*/ 3561300 w 3561300"/>
              <a:gd name="connsiteY3" fmla="*/ 2605272 h 3118544"/>
              <a:gd name="connsiteX4" fmla="*/ 0 w 3561300"/>
              <a:gd name="connsiteY4" fmla="*/ 3118544 h 3118544"/>
              <a:gd name="connsiteX0" fmla="*/ 0 w 3561300"/>
              <a:gd name="connsiteY0" fmla="*/ 3118544 h 3118544"/>
              <a:gd name="connsiteX1" fmla="*/ 1771842 w 3561300"/>
              <a:gd name="connsiteY1" fmla="*/ 146637 h 3118544"/>
              <a:gd name="connsiteX2" fmla="*/ 3515608 w 3561300"/>
              <a:gd name="connsiteY2" fmla="*/ 0 h 3118544"/>
              <a:gd name="connsiteX3" fmla="*/ 3561300 w 3561300"/>
              <a:gd name="connsiteY3" fmla="*/ 2605272 h 3118544"/>
              <a:gd name="connsiteX4" fmla="*/ 0 w 3561300"/>
              <a:gd name="connsiteY4" fmla="*/ 3118544 h 3118544"/>
              <a:gd name="connsiteX0" fmla="*/ 0 w 3561300"/>
              <a:gd name="connsiteY0" fmla="*/ 3118544 h 3118544"/>
              <a:gd name="connsiteX1" fmla="*/ 2104629 w 3561300"/>
              <a:gd name="connsiteY1" fmla="*/ 625019 h 3118544"/>
              <a:gd name="connsiteX2" fmla="*/ 3515608 w 3561300"/>
              <a:gd name="connsiteY2" fmla="*/ 0 h 3118544"/>
              <a:gd name="connsiteX3" fmla="*/ 3561300 w 3561300"/>
              <a:gd name="connsiteY3" fmla="*/ 2605272 h 3118544"/>
              <a:gd name="connsiteX4" fmla="*/ 0 w 3561300"/>
              <a:gd name="connsiteY4" fmla="*/ 3118544 h 3118544"/>
              <a:gd name="connsiteX0" fmla="*/ 0 w 3561300"/>
              <a:gd name="connsiteY0" fmla="*/ 3118544 h 3118544"/>
              <a:gd name="connsiteX1" fmla="*/ 2103826 w 3561300"/>
              <a:gd name="connsiteY1" fmla="*/ 636897 h 3118544"/>
              <a:gd name="connsiteX2" fmla="*/ 3515608 w 3561300"/>
              <a:gd name="connsiteY2" fmla="*/ 0 h 3118544"/>
              <a:gd name="connsiteX3" fmla="*/ 3561300 w 3561300"/>
              <a:gd name="connsiteY3" fmla="*/ 2605272 h 3118544"/>
              <a:gd name="connsiteX4" fmla="*/ 0 w 3561300"/>
              <a:gd name="connsiteY4" fmla="*/ 3118544 h 3118544"/>
              <a:gd name="connsiteX0" fmla="*/ 0 w 3561300"/>
              <a:gd name="connsiteY0" fmla="*/ 3118544 h 3118544"/>
              <a:gd name="connsiteX1" fmla="*/ 2093251 w 3561300"/>
              <a:gd name="connsiteY1" fmla="*/ 630930 h 3118544"/>
              <a:gd name="connsiteX2" fmla="*/ 3515608 w 3561300"/>
              <a:gd name="connsiteY2" fmla="*/ 0 h 3118544"/>
              <a:gd name="connsiteX3" fmla="*/ 3561300 w 3561300"/>
              <a:gd name="connsiteY3" fmla="*/ 2605272 h 3118544"/>
              <a:gd name="connsiteX4" fmla="*/ 0 w 3561300"/>
              <a:gd name="connsiteY4" fmla="*/ 3118544 h 3118544"/>
              <a:gd name="connsiteX0" fmla="*/ 0 w 3561300"/>
              <a:gd name="connsiteY0" fmla="*/ 3118544 h 3118544"/>
              <a:gd name="connsiteX1" fmla="*/ 2091947 w 3561300"/>
              <a:gd name="connsiteY1" fmla="*/ 636094 h 3118544"/>
              <a:gd name="connsiteX2" fmla="*/ 3515608 w 3561300"/>
              <a:gd name="connsiteY2" fmla="*/ 0 h 3118544"/>
              <a:gd name="connsiteX3" fmla="*/ 3561300 w 3561300"/>
              <a:gd name="connsiteY3" fmla="*/ 2605272 h 3118544"/>
              <a:gd name="connsiteX4" fmla="*/ 0 w 3561300"/>
              <a:gd name="connsiteY4" fmla="*/ 3118544 h 3118544"/>
              <a:gd name="connsiteX0" fmla="*/ 0 w 3843287"/>
              <a:gd name="connsiteY0" fmla="*/ 2663420 h 2663420"/>
              <a:gd name="connsiteX1" fmla="*/ 2091947 w 3843287"/>
              <a:gd name="connsiteY1" fmla="*/ 180970 h 2663420"/>
              <a:gd name="connsiteX2" fmla="*/ 3843287 w 3843287"/>
              <a:gd name="connsiteY2" fmla="*/ 0 h 2663420"/>
              <a:gd name="connsiteX3" fmla="*/ 3561300 w 3843287"/>
              <a:gd name="connsiteY3" fmla="*/ 2150148 h 2663420"/>
              <a:gd name="connsiteX4" fmla="*/ 0 w 3843287"/>
              <a:gd name="connsiteY4" fmla="*/ 2663420 h 2663420"/>
              <a:gd name="connsiteX0" fmla="*/ 0 w 3840178"/>
              <a:gd name="connsiteY0" fmla="*/ 2659812 h 2659812"/>
              <a:gd name="connsiteX1" fmla="*/ 2091947 w 3840178"/>
              <a:gd name="connsiteY1" fmla="*/ 177362 h 2659812"/>
              <a:gd name="connsiteX2" fmla="*/ 3840178 w 3840178"/>
              <a:gd name="connsiteY2" fmla="*/ 0 h 2659812"/>
              <a:gd name="connsiteX3" fmla="*/ 3561300 w 3840178"/>
              <a:gd name="connsiteY3" fmla="*/ 2146540 h 2659812"/>
              <a:gd name="connsiteX4" fmla="*/ 0 w 3840178"/>
              <a:gd name="connsiteY4" fmla="*/ 2659812 h 2659812"/>
              <a:gd name="connsiteX0" fmla="*/ 0 w 3840178"/>
              <a:gd name="connsiteY0" fmla="*/ 2659812 h 2659812"/>
              <a:gd name="connsiteX1" fmla="*/ 2074459 w 3840178"/>
              <a:gd name="connsiteY1" fmla="*/ 146584 h 2659812"/>
              <a:gd name="connsiteX2" fmla="*/ 3840178 w 3840178"/>
              <a:gd name="connsiteY2" fmla="*/ 0 h 2659812"/>
              <a:gd name="connsiteX3" fmla="*/ 3561300 w 3840178"/>
              <a:gd name="connsiteY3" fmla="*/ 2146540 h 2659812"/>
              <a:gd name="connsiteX4" fmla="*/ 0 w 3840178"/>
              <a:gd name="connsiteY4" fmla="*/ 2659812 h 2659812"/>
              <a:gd name="connsiteX0" fmla="*/ 0 w 3616064"/>
              <a:gd name="connsiteY0" fmla="*/ 2585718 h 2585718"/>
              <a:gd name="connsiteX1" fmla="*/ 1850345 w 3616064"/>
              <a:gd name="connsiteY1" fmla="*/ 146584 h 2585718"/>
              <a:gd name="connsiteX2" fmla="*/ 3616064 w 3616064"/>
              <a:gd name="connsiteY2" fmla="*/ 0 h 2585718"/>
              <a:gd name="connsiteX3" fmla="*/ 3337186 w 3616064"/>
              <a:gd name="connsiteY3" fmla="*/ 2146540 h 2585718"/>
              <a:gd name="connsiteX4" fmla="*/ 0 w 3616064"/>
              <a:gd name="connsiteY4" fmla="*/ 2585718 h 2585718"/>
              <a:gd name="connsiteX0" fmla="*/ 0 w 3603631"/>
              <a:gd name="connsiteY0" fmla="*/ 2571284 h 2571284"/>
              <a:gd name="connsiteX1" fmla="*/ 1837912 w 3603631"/>
              <a:gd name="connsiteY1" fmla="*/ 146584 h 2571284"/>
              <a:gd name="connsiteX2" fmla="*/ 3603631 w 3603631"/>
              <a:gd name="connsiteY2" fmla="*/ 0 h 2571284"/>
              <a:gd name="connsiteX3" fmla="*/ 3324753 w 3603631"/>
              <a:gd name="connsiteY3" fmla="*/ 2146540 h 2571284"/>
              <a:gd name="connsiteX4" fmla="*/ 0 w 3603631"/>
              <a:gd name="connsiteY4" fmla="*/ 2571284 h 2571284"/>
              <a:gd name="connsiteX0" fmla="*/ 0 w 3599470"/>
              <a:gd name="connsiteY0" fmla="*/ 2559154 h 2559154"/>
              <a:gd name="connsiteX1" fmla="*/ 1833751 w 3599470"/>
              <a:gd name="connsiteY1" fmla="*/ 146584 h 2559154"/>
              <a:gd name="connsiteX2" fmla="*/ 3599470 w 3599470"/>
              <a:gd name="connsiteY2" fmla="*/ 0 h 2559154"/>
              <a:gd name="connsiteX3" fmla="*/ 3320592 w 3599470"/>
              <a:gd name="connsiteY3" fmla="*/ 2146540 h 2559154"/>
              <a:gd name="connsiteX4" fmla="*/ 0 w 3599470"/>
              <a:gd name="connsiteY4" fmla="*/ 2559154 h 2559154"/>
              <a:gd name="connsiteX0" fmla="*/ 0 w 3599470"/>
              <a:gd name="connsiteY0" fmla="*/ 2559154 h 2559154"/>
              <a:gd name="connsiteX1" fmla="*/ 1833751 w 3599470"/>
              <a:gd name="connsiteY1" fmla="*/ 146584 h 2559154"/>
              <a:gd name="connsiteX2" fmla="*/ 3599470 w 3599470"/>
              <a:gd name="connsiteY2" fmla="*/ 0 h 2559154"/>
              <a:gd name="connsiteX3" fmla="*/ 3086850 w 3599470"/>
              <a:gd name="connsiteY3" fmla="*/ 2250054 h 2559154"/>
              <a:gd name="connsiteX4" fmla="*/ 0 w 3599470"/>
              <a:gd name="connsiteY4" fmla="*/ 2559154 h 2559154"/>
              <a:gd name="connsiteX0" fmla="*/ 0 w 3599470"/>
              <a:gd name="connsiteY0" fmla="*/ 2559154 h 2559154"/>
              <a:gd name="connsiteX1" fmla="*/ 1833751 w 3599470"/>
              <a:gd name="connsiteY1" fmla="*/ 146584 h 2559154"/>
              <a:gd name="connsiteX2" fmla="*/ 3599470 w 3599470"/>
              <a:gd name="connsiteY2" fmla="*/ 0 h 2559154"/>
              <a:gd name="connsiteX3" fmla="*/ 3079883 w 3599470"/>
              <a:gd name="connsiteY3" fmla="*/ 2247196 h 2559154"/>
              <a:gd name="connsiteX4" fmla="*/ 0 w 3599470"/>
              <a:gd name="connsiteY4" fmla="*/ 2559154 h 2559154"/>
              <a:gd name="connsiteX0" fmla="*/ 0 w 3599470"/>
              <a:gd name="connsiteY0" fmla="*/ 2559154 h 2559154"/>
              <a:gd name="connsiteX1" fmla="*/ 1833751 w 3599470"/>
              <a:gd name="connsiteY1" fmla="*/ 146584 h 2559154"/>
              <a:gd name="connsiteX2" fmla="*/ 3599470 w 3599470"/>
              <a:gd name="connsiteY2" fmla="*/ 0 h 2559154"/>
              <a:gd name="connsiteX3" fmla="*/ 3079883 w 3599470"/>
              <a:gd name="connsiteY3" fmla="*/ 2247196 h 2559154"/>
              <a:gd name="connsiteX4" fmla="*/ 0 w 3599470"/>
              <a:gd name="connsiteY4" fmla="*/ 2559154 h 2559154"/>
              <a:gd name="connsiteX0" fmla="*/ 0 w 3599470"/>
              <a:gd name="connsiteY0" fmla="*/ 2559154 h 2559154"/>
              <a:gd name="connsiteX1" fmla="*/ 1833751 w 3599470"/>
              <a:gd name="connsiteY1" fmla="*/ 146584 h 2559154"/>
              <a:gd name="connsiteX2" fmla="*/ 3599470 w 3599470"/>
              <a:gd name="connsiteY2" fmla="*/ 0 h 2559154"/>
              <a:gd name="connsiteX3" fmla="*/ 3084796 w 3599470"/>
              <a:gd name="connsiteY3" fmla="*/ 2245143 h 2559154"/>
              <a:gd name="connsiteX4" fmla="*/ 0 w 3599470"/>
              <a:gd name="connsiteY4" fmla="*/ 2559154 h 2559154"/>
              <a:gd name="connsiteX0" fmla="*/ 0 w 3599470"/>
              <a:gd name="connsiteY0" fmla="*/ 2559154 h 2559154"/>
              <a:gd name="connsiteX1" fmla="*/ 1833751 w 3599470"/>
              <a:gd name="connsiteY1" fmla="*/ 146584 h 2559154"/>
              <a:gd name="connsiteX2" fmla="*/ 3599470 w 3599470"/>
              <a:gd name="connsiteY2" fmla="*/ 0 h 2559154"/>
              <a:gd name="connsiteX3" fmla="*/ 3086101 w 3599470"/>
              <a:gd name="connsiteY3" fmla="*/ 2239980 h 2559154"/>
              <a:gd name="connsiteX4" fmla="*/ 0 w 3599470"/>
              <a:gd name="connsiteY4" fmla="*/ 2559154 h 2559154"/>
              <a:gd name="connsiteX0" fmla="*/ 0 w 3573962"/>
              <a:gd name="connsiteY0" fmla="*/ 2584270 h 2584270"/>
              <a:gd name="connsiteX1" fmla="*/ 1833751 w 3573962"/>
              <a:gd name="connsiteY1" fmla="*/ 171700 h 2584270"/>
              <a:gd name="connsiteX2" fmla="*/ 3573962 w 3573962"/>
              <a:gd name="connsiteY2" fmla="*/ 0 h 2584270"/>
              <a:gd name="connsiteX3" fmla="*/ 3086101 w 3573962"/>
              <a:gd name="connsiteY3" fmla="*/ 2265096 h 2584270"/>
              <a:gd name="connsiteX4" fmla="*/ 0 w 3573962"/>
              <a:gd name="connsiteY4" fmla="*/ 2584270 h 2584270"/>
              <a:gd name="connsiteX0" fmla="*/ 0 w 3558976"/>
              <a:gd name="connsiteY0" fmla="*/ 2581466 h 2581466"/>
              <a:gd name="connsiteX1" fmla="*/ 1833751 w 3558976"/>
              <a:gd name="connsiteY1" fmla="*/ 168896 h 2581466"/>
              <a:gd name="connsiteX2" fmla="*/ 3558976 w 3558976"/>
              <a:gd name="connsiteY2" fmla="*/ 0 h 2581466"/>
              <a:gd name="connsiteX3" fmla="*/ 3086101 w 3558976"/>
              <a:gd name="connsiteY3" fmla="*/ 2262292 h 2581466"/>
              <a:gd name="connsiteX4" fmla="*/ 0 w 3558976"/>
              <a:gd name="connsiteY4" fmla="*/ 2581466 h 2581466"/>
              <a:gd name="connsiteX0" fmla="*/ 0 w 3564388"/>
              <a:gd name="connsiteY0" fmla="*/ 2576804 h 2576804"/>
              <a:gd name="connsiteX1" fmla="*/ 1833751 w 3564388"/>
              <a:gd name="connsiteY1" fmla="*/ 164234 h 2576804"/>
              <a:gd name="connsiteX2" fmla="*/ 3564388 w 3564388"/>
              <a:gd name="connsiteY2" fmla="*/ 0 h 2576804"/>
              <a:gd name="connsiteX3" fmla="*/ 3086101 w 3564388"/>
              <a:gd name="connsiteY3" fmla="*/ 2257630 h 2576804"/>
              <a:gd name="connsiteX4" fmla="*/ 0 w 3564388"/>
              <a:gd name="connsiteY4" fmla="*/ 2576804 h 2576804"/>
              <a:gd name="connsiteX0" fmla="*/ 0 w 3563083"/>
              <a:gd name="connsiteY0" fmla="*/ 2571642 h 2571642"/>
              <a:gd name="connsiteX1" fmla="*/ 1833751 w 3563083"/>
              <a:gd name="connsiteY1" fmla="*/ 159072 h 2571642"/>
              <a:gd name="connsiteX2" fmla="*/ 3563083 w 3563083"/>
              <a:gd name="connsiteY2" fmla="*/ 0 h 2571642"/>
              <a:gd name="connsiteX3" fmla="*/ 3086101 w 3563083"/>
              <a:gd name="connsiteY3" fmla="*/ 2252468 h 2571642"/>
              <a:gd name="connsiteX4" fmla="*/ 0 w 3563083"/>
              <a:gd name="connsiteY4" fmla="*/ 2571642 h 2571642"/>
              <a:gd name="connsiteX0" fmla="*/ 0 w 3568246"/>
              <a:gd name="connsiteY0" fmla="*/ 2570337 h 2570337"/>
              <a:gd name="connsiteX1" fmla="*/ 1833751 w 3568246"/>
              <a:gd name="connsiteY1" fmla="*/ 157767 h 2570337"/>
              <a:gd name="connsiteX2" fmla="*/ 3568246 w 3568246"/>
              <a:gd name="connsiteY2" fmla="*/ 0 h 2570337"/>
              <a:gd name="connsiteX3" fmla="*/ 3086101 w 3568246"/>
              <a:gd name="connsiteY3" fmla="*/ 2251163 h 2570337"/>
              <a:gd name="connsiteX4" fmla="*/ 0 w 3568246"/>
              <a:gd name="connsiteY4" fmla="*/ 2570337 h 257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246" h="2570337">
                <a:moveTo>
                  <a:pt x="0" y="2570337"/>
                </a:moveTo>
                <a:lnTo>
                  <a:pt x="1833751" y="157767"/>
                </a:lnTo>
                <a:lnTo>
                  <a:pt x="3568246" y="0"/>
                </a:lnTo>
                <a:lnTo>
                  <a:pt x="3086101" y="2251163"/>
                </a:lnTo>
                <a:lnTo>
                  <a:pt x="0" y="2570337"/>
                </a:lnTo>
                <a:close/>
              </a:path>
            </a:pathLst>
          </a:custGeom>
          <a:solidFill>
            <a:schemeClr val="bg1"/>
          </a:solidFill>
          <a:ln w="381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8E52C779-BB14-720D-5B9F-4D2F4406D60C}"/>
              </a:ext>
            </a:extLst>
          </p:cNvPr>
          <p:cNvSpPr/>
          <p:nvPr/>
        </p:nvSpPr>
        <p:spPr>
          <a:xfrm>
            <a:off x="4618975" y="3920265"/>
            <a:ext cx="2281163" cy="2130876"/>
          </a:xfrm>
          <a:prstGeom prst="rect">
            <a:avLst/>
          </a:prstGeom>
          <a:solidFill>
            <a:schemeClr val="bg1"/>
          </a:solidFill>
          <a:ln w="381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73069-FCAD-CE70-C029-3C2A1EDEFFEC}"/>
              </a:ext>
            </a:extLst>
          </p:cNvPr>
          <p:cNvSpPr>
            <a:spLocks noGrp="1"/>
          </p:cNvSpPr>
          <p:nvPr>
            <p:ph type="title"/>
          </p:nvPr>
        </p:nvSpPr>
        <p:spPr/>
        <p:txBody>
          <a:bodyPr/>
          <a:lstStyle/>
          <a:p>
            <a:r>
              <a:rPr lang="en-US" dirty="0"/>
              <a:t>HSKD Is a Variable Seed-Length PRG</a:t>
            </a:r>
          </a:p>
        </p:txBody>
      </p:sp>
      <p:sp>
        <p:nvSpPr>
          <p:cNvPr id="3" name="Date Placeholder 2">
            <a:extLst>
              <a:ext uri="{FF2B5EF4-FFF2-40B4-BE49-F238E27FC236}">
                <a16:creationId xmlns:a16="http://schemas.microsoft.com/office/drawing/2014/main" id="{F535C453-D10B-932C-5953-1D69875C212C}"/>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E10F6EC3-1289-5721-B5C7-B69F1B820F6F}"/>
              </a:ext>
            </a:extLst>
          </p:cNvPr>
          <p:cNvSpPr>
            <a:spLocks noGrp="1"/>
          </p:cNvSpPr>
          <p:nvPr>
            <p:ph type="sldNum" sz="quarter" idx="12"/>
          </p:nvPr>
        </p:nvSpPr>
        <p:spPr/>
        <p:txBody>
          <a:bodyPr/>
          <a:lstStyle/>
          <a:p>
            <a:fld id="{E88E0139-626D-A346-B691-BDD0C5A55F29}" type="slidenum">
              <a:rPr lang="en-US" smtClean="0"/>
              <a:pPr/>
              <a:t>24</a:t>
            </a:fld>
            <a:endParaRPr lang="en-US" dirty="0"/>
          </a:p>
        </p:txBody>
      </p:sp>
      <p:sp>
        <p:nvSpPr>
          <p:cNvPr id="71" name="Freeform: Shape 70">
            <a:extLst>
              <a:ext uri="{FF2B5EF4-FFF2-40B4-BE49-F238E27FC236}">
                <a16:creationId xmlns:a16="http://schemas.microsoft.com/office/drawing/2014/main" id="{EEF12F67-2A15-342B-8095-59EE78354746}"/>
              </a:ext>
            </a:extLst>
          </p:cNvPr>
          <p:cNvSpPr/>
          <p:nvPr/>
        </p:nvSpPr>
        <p:spPr>
          <a:xfrm>
            <a:off x="5241441" y="2394213"/>
            <a:ext cx="468111" cy="1131391"/>
          </a:xfrm>
          <a:custGeom>
            <a:avLst/>
            <a:gdLst>
              <a:gd name="connsiteX0" fmla="*/ 0 w 499533"/>
              <a:gd name="connsiteY0" fmla="*/ 1181124 h 1181124"/>
              <a:gd name="connsiteX1" fmla="*/ 237067 w 499533"/>
              <a:gd name="connsiteY1" fmla="*/ 613857 h 1181124"/>
              <a:gd name="connsiteX2" fmla="*/ 304800 w 499533"/>
              <a:gd name="connsiteY2" fmla="*/ 105857 h 1181124"/>
              <a:gd name="connsiteX3" fmla="*/ 499533 w 499533"/>
              <a:gd name="connsiteY3" fmla="*/ 46591 h 1181124"/>
              <a:gd name="connsiteX0" fmla="*/ 0 w 499533"/>
              <a:gd name="connsiteY0" fmla="*/ 1181124 h 1181124"/>
              <a:gd name="connsiteX1" fmla="*/ 240209 w 499533"/>
              <a:gd name="connsiteY1" fmla="*/ 968933 h 1181124"/>
              <a:gd name="connsiteX2" fmla="*/ 304800 w 499533"/>
              <a:gd name="connsiteY2" fmla="*/ 105857 h 1181124"/>
              <a:gd name="connsiteX3" fmla="*/ 499533 w 499533"/>
              <a:gd name="connsiteY3" fmla="*/ 46591 h 1181124"/>
              <a:gd name="connsiteX0" fmla="*/ 0 w 499533"/>
              <a:gd name="connsiteY0" fmla="*/ 1181124 h 1181124"/>
              <a:gd name="connsiteX1" fmla="*/ 240209 w 499533"/>
              <a:gd name="connsiteY1" fmla="*/ 968933 h 1181124"/>
              <a:gd name="connsiteX2" fmla="*/ 304800 w 499533"/>
              <a:gd name="connsiteY2" fmla="*/ 105857 h 1181124"/>
              <a:gd name="connsiteX3" fmla="*/ 499533 w 499533"/>
              <a:gd name="connsiteY3" fmla="*/ 46591 h 1181124"/>
              <a:gd name="connsiteX0" fmla="*/ 0 w 499533"/>
              <a:gd name="connsiteY0" fmla="*/ 1134533 h 1134533"/>
              <a:gd name="connsiteX1" fmla="*/ 240209 w 499533"/>
              <a:gd name="connsiteY1" fmla="*/ 922342 h 1134533"/>
              <a:gd name="connsiteX2" fmla="*/ 304800 w 499533"/>
              <a:gd name="connsiteY2" fmla="*/ 59266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Lst>
            <a:ahLst/>
            <a:cxnLst>
              <a:cxn ang="0">
                <a:pos x="connsiteX0" y="connsiteY0"/>
              </a:cxn>
              <a:cxn ang="0">
                <a:pos x="connsiteX1" y="connsiteY1"/>
              </a:cxn>
              <a:cxn ang="0">
                <a:pos x="connsiteX2" y="connsiteY2"/>
              </a:cxn>
              <a:cxn ang="0">
                <a:pos x="connsiteX3" y="connsiteY3"/>
              </a:cxn>
            </a:cxnLst>
            <a:rect l="l" t="t" r="r" b="b"/>
            <a:pathLst>
              <a:path w="468111" h="1131391">
                <a:moveTo>
                  <a:pt x="0" y="1131391"/>
                </a:moveTo>
                <a:cubicBezTo>
                  <a:pt x="115129" y="1110188"/>
                  <a:pt x="188885" y="1069607"/>
                  <a:pt x="240209" y="919200"/>
                </a:cubicBezTo>
                <a:cubicBezTo>
                  <a:pt x="291533" y="768793"/>
                  <a:pt x="286195" y="395765"/>
                  <a:pt x="307943" y="228949"/>
                </a:cubicBezTo>
                <a:cubicBezTo>
                  <a:pt x="326549" y="118694"/>
                  <a:pt x="372039" y="15115"/>
                  <a:pt x="468111" y="0"/>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BF8149E-9E81-DA3E-DC19-B8FAE6E99F04}"/>
              </a:ext>
            </a:extLst>
          </p:cNvPr>
          <p:cNvSpPr txBox="1"/>
          <p:nvPr/>
        </p:nvSpPr>
        <p:spPr>
          <a:xfrm>
            <a:off x="5579308" y="3310893"/>
            <a:ext cx="1361933" cy="338554"/>
          </a:xfrm>
          <a:prstGeom prst="rect">
            <a:avLst/>
          </a:prstGeom>
          <a:noFill/>
        </p:spPr>
        <p:txBody>
          <a:bodyPr wrap="square">
            <a:spAutoFit/>
          </a:bodyPr>
          <a:lstStyle/>
          <a:p>
            <a:r>
              <a:rPr lang="en-US" sz="1600" dirty="0">
                <a:sym typeface="Symbol" panose="05050102010706020507" pitchFamily="18" charset="2"/>
              </a:rPr>
              <a:t>HSKD</a:t>
            </a:r>
            <a:endParaRPr lang="en-US" sz="1600" dirty="0"/>
          </a:p>
        </p:txBody>
      </p:sp>
      <p:sp>
        <p:nvSpPr>
          <p:cNvPr id="16" name="Flowchart: Manual Input 15">
            <a:extLst>
              <a:ext uri="{FF2B5EF4-FFF2-40B4-BE49-F238E27FC236}">
                <a16:creationId xmlns:a16="http://schemas.microsoft.com/office/drawing/2014/main" id="{648CBD6D-8405-2740-EE99-CC2FD4087511}"/>
              </a:ext>
            </a:extLst>
          </p:cNvPr>
          <p:cNvSpPr/>
          <p:nvPr/>
        </p:nvSpPr>
        <p:spPr>
          <a:xfrm flipH="1">
            <a:off x="6236806" y="2742064"/>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A01722-AAC2-1F36-72E2-D5DFF8EE0B19}"/>
              </a:ext>
            </a:extLst>
          </p:cNvPr>
          <p:cNvSpPr txBox="1"/>
          <p:nvPr/>
        </p:nvSpPr>
        <p:spPr>
          <a:xfrm>
            <a:off x="6228688" y="2915511"/>
            <a:ext cx="345776"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8" name="Straight Arrow Connector 37">
            <a:extLst>
              <a:ext uri="{FF2B5EF4-FFF2-40B4-BE49-F238E27FC236}">
                <a16:creationId xmlns:a16="http://schemas.microsoft.com/office/drawing/2014/main" id="{383ADCE8-9E0B-9443-4BAB-11705E7114DD}"/>
              </a:ext>
            </a:extLst>
          </p:cNvPr>
          <p:cNvCxnSpPr>
            <a:cxnSpLocks/>
            <a:endCxn id="17" idx="1"/>
          </p:cNvCxnSpPr>
          <p:nvPr/>
        </p:nvCxnSpPr>
        <p:spPr>
          <a:xfrm flipV="1">
            <a:off x="5970157" y="3038622"/>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C924642-38C8-A2AA-86E8-92F81ED168FA}"/>
              </a:ext>
            </a:extLst>
          </p:cNvPr>
          <p:cNvCxnSpPr>
            <a:cxnSpLocks/>
          </p:cNvCxnSpPr>
          <p:nvPr/>
        </p:nvCxnSpPr>
        <p:spPr>
          <a:xfrm>
            <a:off x="6401576" y="2548781"/>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8D70C03-4CC2-1C53-3C48-9C615A584DE4}"/>
              </a:ext>
            </a:extLst>
          </p:cNvPr>
          <p:cNvSpPr txBox="1"/>
          <p:nvPr/>
        </p:nvSpPr>
        <p:spPr>
          <a:xfrm>
            <a:off x="5660146" y="2916037"/>
            <a:ext cx="380354"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IV</a:t>
            </a:r>
            <a:endParaRPr lang="en-US" dirty="0">
              <a:solidFill>
                <a:schemeClr val="tx2"/>
              </a:solidFill>
              <a:latin typeface="DIN Next LT Pro Light" panose="020B0303020203050203" pitchFamily="34" charset="0"/>
            </a:endParaRPr>
          </a:p>
        </p:txBody>
      </p:sp>
      <p:cxnSp>
        <p:nvCxnSpPr>
          <p:cNvPr id="29" name="Straight Arrow Connector 28">
            <a:extLst>
              <a:ext uri="{FF2B5EF4-FFF2-40B4-BE49-F238E27FC236}">
                <a16:creationId xmlns:a16="http://schemas.microsoft.com/office/drawing/2014/main" id="{638ABD29-97F8-7BC6-6D78-8EA1B138D504}"/>
              </a:ext>
            </a:extLst>
          </p:cNvPr>
          <p:cNvCxnSpPr>
            <a:cxnSpLocks/>
          </p:cNvCxnSpPr>
          <p:nvPr/>
        </p:nvCxnSpPr>
        <p:spPr>
          <a:xfrm>
            <a:off x="6561849" y="3038622"/>
            <a:ext cx="8491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D72CDE-0574-E8EE-7794-632E08BA846F}"/>
              </a:ext>
            </a:extLst>
          </p:cNvPr>
          <p:cNvSpPr txBox="1"/>
          <p:nvPr/>
        </p:nvSpPr>
        <p:spPr>
          <a:xfrm>
            <a:off x="7461976" y="2900121"/>
            <a:ext cx="252993" cy="276999"/>
          </a:xfrm>
          <a:prstGeom prst="rect">
            <a:avLst/>
          </a:prstGeom>
          <a:noFill/>
        </p:spPr>
        <p:txBody>
          <a:bodyPr wrap="square" lIns="0" tIns="0" rIns="0" bIns="0" rtlCol="0" anchor="ctr" anchorCtr="1">
            <a:spAutoFit/>
          </a:bodyPr>
          <a:lstStyle/>
          <a:p>
            <a:r>
              <a:rPr lang="en-US" dirty="0"/>
              <a:t>X</a:t>
            </a:r>
            <a:r>
              <a:rPr lang="en-US" baseline="-25000" dirty="0"/>
              <a:t>i</a:t>
            </a:r>
            <a:endParaRPr lang="en-US" dirty="0"/>
          </a:p>
        </p:txBody>
      </p:sp>
      <p:sp>
        <p:nvSpPr>
          <p:cNvPr id="8" name="TextBox 7">
            <a:extLst>
              <a:ext uri="{FF2B5EF4-FFF2-40B4-BE49-F238E27FC236}">
                <a16:creationId xmlns:a16="http://schemas.microsoft.com/office/drawing/2014/main" id="{A91DE502-FE65-3EE4-A2DE-D15BACFA743E}"/>
              </a:ext>
            </a:extLst>
          </p:cNvPr>
          <p:cNvSpPr txBox="1"/>
          <p:nvPr/>
        </p:nvSpPr>
        <p:spPr>
          <a:xfrm>
            <a:off x="9602013" y="4501436"/>
            <a:ext cx="252993" cy="276999"/>
          </a:xfrm>
          <a:prstGeom prst="rect">
            <a:avLst/>
          </a:prstGeom>
          <a:noFill/>
        </p:spPr>
        <p:txBody>
          <a:bodyPr wrap="square" lIns="0" tIns="0" rIns="0" bIns="0" rtlCol="0" anchor="ctr" anchorCtr="1">
            <a:spAutoFit/>
          </a:bodyPr>
          <a:lstStyle/>
          <a:p>
            <a:r>
              <a:rPr lang="en-US" dirty="0"/>
              <a:t>X</a:t>
            </a:r>
            <a:r>
              <a:rPr lang="en-US" baseline="-25000" dirty="0"/>
              <a:t>o</a:t>
            </a:r>
            <a:endParaRPr lang="en-US" dirty="0"/>
          </a:p>
        </p:txBody>
      </p:sp>
      <p:sp>
        <p:nvSpPr>
          <p:cNvPr id="12" name="Right Brace 11">
            <a:extLst>
              <a:ext uri="{FF2B5EF4-FFF2-40B4-BE49-F238E27FC236}">
                <a16:creationId xmlns:a16="http://schemas.microsoft.com/office/drawing/2014/main" id="{A7752308-D0EC-8EF0-0CA0-60B76FE786CD}"/>
              </a:ext>
            </a:extLst>
          </p:cNvPr>
          <p:cNvSpPr/>
          <p:nvPr/>
        </p:nvSpPr>
        <p:spPr>
          <a:xfrm>
            <a:off x="9785337" y="2866823"/>
            <a:ext cx="298468" cy="195874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B8F3B14A-EA1D-7C1D-B76B-398BF237C720}"/>
                  </a:ext>
                </a:extLst>
              </p:cNvPr>
              <p:cNvSpPr txBox="1"/>
              <p:nvPr/>
            </p:nvSpPr>
            <p:spPr>
              <a:xfrm>
                <a:off x="10107454" y="3629110"/>
                <a:ext cx="755015" cy="369332"/>
              </a:xfrm>
              <a:prstGeom prst="rect">
                <a:avLst/>
              </a:prstGeom>
              <a:noFill/>
            </p:spPr>
            <p:txBody>
              <a:bodyPr wrap="square">
                <a:spAutoFit/>
              </a:bodyPr>
              <a:lstStyle/>
              <a:p>
                <a:r>
                  <a:rPr lang="en-US" sz="1800" b="0" dirty="0">
                    <a:sym typeface="Symbol" panose="05050102010706020507" pitchFamily="18" charset="2"/>
                  </a:rPr>
                  <a:t>X</a:t>
                </a:r>
                <a:r>
                  <a:rPr lang="en-US" sz="1800" b="0" baseline="-25000" dirty="0">
                    <a:sym typeface="Symbol" panose="05050102010706020507" pitchFamily="18" charset="2"/>
                  </a:rPr>
                  <a:t>i</a:t>
                </a:r>
                <a:r>
                  <a:rPr lang="en-US" dirty="0">
                    <a:sym typeface="Symbol" panose="05050102010706020507" pitchFamily="18" charset="2"/>
                  </a:rPr>
                  <a:t> </a:t>
                </a:r>
                <a14:m>
                  <m:oMath xmlns:m="http://schemas.openxmlformats.org/officeDocument/2006/math">
                    <m:r>
                      <m:rPr>
                        <m:nor/>
                      </m:rPr>
                      <a:rPr lang="en-US">
                        <a:sym typeface="Symbol" panose="05050102010706020507" pitchFamily="18" charset="2"/>
                      </a:rPr>
                      <m:t></m:t>
                    </m:r>
                  </m:oMath>
                </a14:m>
                <a:r>
                  <a:rPr lang="en-US" sz="1800" b="0" baseline="-25000" dirty="0">
                    <a:sym typeface="Symbol" panose="05050102010706020507" pitchFamily="18" charset="2"/>
                  </a:rPr>
                  <a:t> </a:t>
                </a:r>
                <a:r>
                  <a:rPr lang="en-US" dirty="0">
                    <a:sym typeface="Symbol" panose="05050102010706020507" pitchFamily="18" charset="2"/>
                  </a:rPr>
                  <a:t>X</a:t>
                </a:r>
                <a:r>
                  <a:rPr lang="en-US" baseline="-25000" dirty="0">
                    <a:sym typeface="Symbol" panose="05050102010706020507" pitchFamily="18" charset="2"/>
                  </a:rPr>
                  <a:t>o</a:t>
                </a:r>
                <a:endParaRPr lang="en-US" dirty="0"/>
              </a:p>
            </p:txBody>
          </p:sp>
        </mc:Choice>
        <mc:Fallback xmlns="">
          <p:sp>
            <p:nvSpPr>
              <p:cNvPr id="53" name="TextBox 52">
                <a:extLst>
                  <a:ext uri="{FF2B5EF4-FFF2-40B4-BE49-F238E27FC236}">
                    <a16:creationId xmlns:a16="http://schemas.microsoft.com/office/drawing/2014/main" id="{B8F3B14A-EA1D-7C1D-B76B-398BF237C720}"/>
                  </a:ext>
                </a:extLst>
              </p:cNvPr>
              <p:cNvSpPr txBox="1">
                <a:spLocks noRot="1" noChangeAspect="1" noMove="1" noResize="1" noEditPoints="1" noAdjustHandles="1" noChangeArrowheads="1" noChangeShapeType="1" noTextEdit="1"/>
              </p:cNvSpPr>
              <p:nvPr/>
            </p:nvSpPr>
            <p:spPr>
              <a:xfrm>
                <a:off x="10107454" y="3629110"/>
                <a:ext cx="755015" cy="369332"/>
              </a:xfrm>
              <a:prstGeom prst="rect">
                <a:avLst/>
              </a:prstGeom>
              <a:blipFill>
                <a:blip r:embed="rId6"/>
                <a:stretch>
                  <a:fillRect l="-6452" t="-6557" b="-26230"/>
                </a:stretch>
              </a:blipFill>
            </p:spPr>
            <p:txBody>
              <a:bodyPr/>
              <a:lstStyle/>
              <a:p>
                <a:r>
                  <a:rPr lang="en-US">
                    <a:noFill/>
                  </a:rPr>
                  <a:t> </a:t>
                </a:r>
              </a:p>
            </p:txBody>
          </p:sp>
        </mc:Fallback>
      </mc:AlternateContent>
      <p:pic>
        <p:nvPicPr>
          <p:cNvPr id="60" name="Graphic 59" descr="Old Key with solid fill">
            <a:extLst>
              <a:ext uri="{FF2B5EF4-FFF2-40B4-BE49-F238E27FC236}">
                <a16:creationId xmlns:a16="http://schemas.microsoft.com/office/drawing/2014/main" id="{772E7482-1FCD-353B-4B65-DA8F0A194E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18975" y="3236087"/>
            <a:ext cx="406250" cy="406250"/>
          </a:xfrm>
          <a:prstGeom prst="rect">
            <a:avLst/>
          </a:prstGeom>
        </p:spPr>
      </p:pic>
      <p:sp>
        <p:nvSpPr>
          <p:cNvPr id="95" name="TextBox 94">
            <a:extLst>
              <a:ext uri="{FF2B5EF4-FFF2-40B4-BE49-F238E27FC236}">
                <a16:creationId xmlns:a16="http://schemas.microsoft.com/office/drawing/2014/main" id="{099A51D6-BEE0-8A95-933A-EFB2C5EBEE62}"/>
              </a:ext>
            </a:extLst>
          </p:cNvPr>
          <p:cNvSpPr txBox="1"/>
          <p:nvPr/>
        </p:nvSpPr>
        <p:spPr>
          <a:xfrm>
            <a:off x="9938281" y="3968705"/>
            <a:ext cx="755015" cy="646331"/>
          </a:xfrm>
          <a:prstGeom prst="rect">
            <a:avLst/>
          </a:prstGeom>
          <a:noFill/>
        </p:spPr>
        <p:txBody>
          <a:bodyPr wrap="square">
            <a:spAutoFit/>
          </a:bodyPr>
          <a:lstStyle/>
          <a:p>
            <a:r>
              <a:rPr lang="en-US" sz="1800" b="0" dirty="0">
                <a:sym typeface="Symbol" panose="05050102010706020507" pitchFamily="18" charset="2"/>
              </a:rPr>
              <a:t>Goal:</a:t>
            </a:r>
          </a:p>
          <a:p>
            <a:endParaRPr lang="en-US" dirty="0"/>
          </a:p>
        </p:txBody>
      </p:sp>
      <p:grpSp>
        <p:nvGrpSpPr>
          <p:cNvPr id="96" name="Group 95">
            <a:extLst>
              <a:ext uri="{FF2B5EF4-FFF2-40B4-BE49-F238E27FC236}">
                <a16:creationId xmlns:a16="http://schemas.microsoft.com/office/drawing/2014/main" id="{B688622E-B1DF-51C3-ACE1-2357F9CA5AA3}"/>
              </a:ext>
            </a:extLst>
          </p:cNvPr>
          <p:cNvGrpSpPr/>
          <p:nvPr/>
        </p:nvGrpSpPr>
        <p:grpSpPr>
          <a:xfrm>
            <a:off x="10614351" y="3927687"/>
            <a:ext cx="437765" cy="356795"/>
            <a:chOff x="1029888" y="3389379"/>
            <a:chExt cx="437765" cy="356795"/>
          </a:xfrm>
        </p:grpSpPr>
        <p:sp>
          <p:nvSpPr>
            <p:cNvPr id="97" name="TextBox 96">
              <a:extLst>
                <a:ext uri="{FF2B5EF4-FFF2-40B4-BE49-F238E27FC236}">
                  <a16:creationId xmlns:a16="http://schemas.microsoft.com/office/drawing/2014/main" id="{596FDD57-CFD3-4323-3626-D0B14E4A9720}"/>
                </a:ext>
              </a:extLst>
            </p:cNvPr>
            <p:cNvSpPr txBox="1"/>
            <p:nvPr/>
          </p:nvSpPr>
          <p:spPr>
            <a:xfrm>
              <a:off x="1029888" y="3438397"/>
              <a:ext cx="136256" cy="307777"/>
            </a:xfrm>
            <a:prstGeom prst="rect">
              <a:avLst/>
            </a:prstGeom>
            <a:noFill/>
          </p:spPr>
          <p:txBody>
            <a:bodyPr wrap="none" lIns="0" tIns="0" rIns="0" bIns="0" rtlCol="0" anchor="ctr" anchorCtr="1">
              <a:spAutoFit/>
            </a:bodyPr>
            <a:lstStyle/>
            <a:p>
              <a:r>
                <a:rPr lang="en-US" sz="2000"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22991DD2-0AEF-5CA4-B91E-864C3477ADB5}"/>
                    </a:ext>
                  </a:extLst>
                </p:cNvPr>
                <p:cNvSpPr txBox="1"/>
                <p:nvPr/>
              </p:nvSpPr>
              <p:spPr>
                <a:xfrm>
                  <a:off x="1061403" y="3389379"/>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2</m:t>
                        </m:r>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98" name="TextBox 97">
                  <a:extLst>
                    <a:ext uri="{FF2B5EF4-FFF2-40B4-BE49-F238E27FC236}">
                      <a16:creationId xmlns:a16="http://schemas.microsoft.com/office/drawing/2014/main" id="{22991DD2-0AEF-5CA4-B91E-864C3477ADB5}"/>
                    </a:ext>
                  </a:extLst>
                </p:cNvPr>
                <p:cNvSpPr txBox="1">
                  <a:spLocks noRot="1" noChangeAspect="1" noMove="1" noResize="1" noEditPoints="1" noAdjustHandles="1" noChangeArrowheads="1" noChangeShapeType="1" noTextEdit="1"/>
                </p:cNvSpPr>
                <p:nvPr/>
              </p:nvSpPr>
              <p:spPr>
                <a:xfrm>
                  <a:off x="1061403" y="3389379"/>
                  <a:ext cx="406250" cy="276999"/>
                </a:xfrm>
                <a:prstGeom prst="rect">
                  <a:avLst/>
                </a:prstGeom>
                <a:blipFill>
                  <a:blip r:embed="rId9"/>
                  <a:stretch>
                    <a:fillRect/>
                  </a:stretch>
                </a:blipFill>
              </p:spPr>
              <p:txBody>
                <a:bodyPr/>
                <a:lstStyle/>
                <a:p>
                  <a:r>
                    <a:rPr lang="en-US">
                      <a:noFill/>
                    </a:rPr>
                    <a:t> </a:t>
                  </a:r>
                </a:p>
              </p:txBody>
            </p:sp>
          </mc:Fallback>
        </mc:AlternateContent>
      </p:grpSp>
      <p:sp>
        <p:nvSpPr>
          <p:cNvPr id="99" name="TextBox 98">
            <a:extLst>
              <a:ext uri="{FF2B5EF4-FFF2-40B4-BE49-F238E27FC236}">
                <a16:creationId xmlns:a16="http://schemas.microsoft.com/office/drawing/2014/main" id="{4BE64F7E-0D89-611C-C353-F286A5CD4A61}"/>
              </a:ext>
            </a:extLst>
          </p:cNvPr>
          <p:cNvSpPr txBox="1"/>
          <p:nvPr/>
        </p:nvSpPr>
        <p:spPr>
          <a:xfrm>
            <a:off x="8400855" y="1769880"/>
            <a:ext cx="1871224" cy="60731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pPr>
              <a:buClr>
                <a:schemeClr val="tx1"/>
              </a:buClr>
            </a:pPr>
            <a:r>
              <a:rPr lang="en-US" sz="1600" dirty="0">
                <a:solidFill>
                  <a:schemeClr val="accent1"/>
                </a:solidFill>
                <a:latin typeface="DIN Next LT Pro Light" panose="020B0303020203050203" pitchFamily="34" charset="0"/>
              </a:rPr>
              <a:t>Apply related-key deriving function</a:t>
            </a:r>
            <a:endParaRPr lang="en-US" dirty="0">
              <a:solidFill>
                <a:schemeClr val="accent1"/>
              </a:solidFill>
              <a:latin typeface="DIN Next LT Pro Light" panose="020B0303020203050203" pitchFamily="34" charset="0"/>
            </a:endParaRPr>
          </a:p>
        </p:txBody>
      </p:sp>
      <p:sp>
        <p:nvSpPr>
          <p:cNvPr id="148" name="TextBox 147">
            <a:extLst>
              <a:ext uri="{FF2B5EF4-FFF2-40B4-BE49-F238E27FC236}">
                <a16:creationId xmlns:a16="http://schemas.microsoft.com/office/drawing/2014/main" id="{4D1A2A12-C41B-6CA2-3F2F-E9FFD54AC068}"/>
              </a:ext>
            </a:extLst>
          </p:cNvPr>
          <p:cNvSpPr txBox="1"/>
          <p:nvPr/>
        </p:nvSpPr>
        <p:spPr>
          <a:xfrm>
            <a:off x="7519902" y="5142415"/>
            <a:ext cx="2578201" cy="369332"/>
          </a:xfrm>
          <a:prstGeom prst="rect">
            <a:avLst/>
          </a:prstGeom>
          <a:solidFill>
            <a:schemeClr val="bg1"/>
          </a:solidFill>
        </p:spPr>
        <p:txBody>
          <a:bodyPr wrap="square">
            <a:spAutoFit/>
          </a:bodyPr>
          <a:lstStyle/>
          <a:p>
            <a:r>
              <a:rPr lang="en-US" dirty="0"/>
              <a:t>I</a:t>
            </a:r>
            <a:r>
              <a:rPr lang="en-US" sz="1800" dirty="0"/>
              <a:t>f E is </a:t>
            </a:r>
            <a:r>
              <a:rPr lang="en-US" sz="1800" dirty="0" err="1"/>
              <a:t>rka</a:t>
            </a:r>
            <a:r>
              <a:rPr lang="en-US" sz="1800" dirty="0"/>
              <a:t>-PRP secure</a:t>
            </a:r>
            <a:endParaRPr lang="en-US" dirty="0"/>
          </a:p>
        </p:txBody>
      </p:sp>
      <p:sp>
        <p:nvSpPr>
          <p:cNvPr id="149" name="TextBox 148">
            <a:extLst>
              <a:ext uri="{FF2B5EF4-FFF2-40B4-BE49-F238E27FC236}">
                <a16:creationId xmlns:a16="http://schemas.microsoft.com/office/drawing/2014/main" id="{D777E468-6853-94B5-FEDE-BD102CF2B0B8}"/>
              </a:ext>
            </a:extLst>
          </p:cNvPr>
          <p:cNvSpPr txBox="1"/>
          <p:nvPr/>
        </p:nvSpPr>
        <p:spPr>
          <a:xfrm>
            <a:off x="7519902" y="5389376"/>
            <a:ext cx="3440068" cy="307777"/>
          </a:xfrm>
          <a:prstGeom prst="rect">
            <a:avLst/>
          </a:prstGeom>
          <a:solidFill>
            <a:schemeClr val="bg1"/>
          </a:solidFill>
        </p:spPr>
        <p:txBody>
          <a:bodyPr wrap="square">
            <a:spAutoFit/>
          </a:bodyPr>
          <a:lstStyle/>
          <a:p>
            <a:pPr lvl="0" defTabSz="864017">
              <a:defRPr/>
            </a:pPr>
            <a:r>
              <a:rPr lang="en-US" sz="1400" dirty="0"/>
              <a:t>Validated assuming E is an ideal cipher</a:t>
            </a:r>
          </a:p>
        </p:txBody>
      </p:sp>
      <p:grpSp>
        <p:nvGrpSpPr>
          <p:cNvPr id="21" name="Group 20">
            <a:extLst>
              <a:ext uri="{FF2B5EF4-FFF2-40B4-BE49-F238E27FC236}">
                <a16:creationId xmlns:a16="http://schemas.microsoft.com/office/drawing/2014/main" id="{569AAB7B-1943-6D5F-A29B-9BE9500D41A0}"/>
              </a:ext>
            </a:extLst>
          </p:cNvPr>
          <p:cNvGrpSpPr/>
          <p:nvPr/>
        </p:nvGrpSpPr>
        <p:grpSpPr>
          <a:xfrm>
            <a:off x="5117844" y="4346386"/>
            <a:ext cx="1370358" cy="1437619"/>
            <a:chOff x="4987219" y="4346386"/>
            <a:chExt cx="1370358" cy="1437619"/>
          </a:xfrm>
        </p:grpSpPr>
        <p:grpSp>
          <p:nvGrpSpPr>
            <p:cNvPr id="20" name="Group 19">
              <a:extLst>
                <a:ext uri="{FF2B5EF4-FFF2-40B4-BE49-F238E27FC236}">
                  <a16:creationId xmlns:a16="http://schemas.microsoft.com/office/drawing/2014/main" id="{90F61C56-89A8-1F5F-2CE9-F6189DA758FD}"/>
                </a:ext>
              </a:extLst>
            </p:cNvPr>
            <p:cNvGrpSpPr/>
            <p:nvPr/>
          </p:nvGrpSpPr>
          <p:grpSpPr>
            <a:xfrm>
              <a:off x="4987219" y="4934049"/>
              <a:ext cx="1370358" cy="849956"/>
              <a:chOff x="4987219" y="4934049"/>
              <a:chExt cx="1370358" cy="849956"/>
            </a:xfrm>
          </p:grpSpPr>
          <p:sp>
            <p:nvSpPr>
              <p:cNvPr id="128" name="TextBox 127">
                <a:extLst>
                  <a:ext uri="{FF2B5EF4-FFF2-40B4-BE49-F238E27FC236}">
                    <a16:creationId xmlns:a16="http://schemas.microsoft.com/office/drawing/2014/main" id="{C84A6805-30F5-3D4B-86D1-E824D69491F8}"/>
                  </a:ext>
                </a:extLst>
              </p:cNvPr>
              <p:cNvSpPr txBox="1"/>
              <p:nvPr/>
            </p:nvSpPr>
            <p:spPr>
              <a:xfrm>
                <a:off x="5506585" y="5191587"/>
                <a:ext cx="345776"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grpSp>
            <p:nvGrpSpPr>
              <p:cNvPr id="137" name="Group 136">
                <a:extLst>
                  <a:ext uri="{FF2B5EF4-FFF2-40B4-BE49-F238E27FC236}">
                    <a16:creationId xmlns:a16="http://schemas.microsoft.com/office/drawing/2014/main" id="{B451E9DB-50DB-4FC8-5149-3174B82D85DA}"/>
                  </a:ext>
                </a:extLst>
              </p:cNvPr>
              <p:cNvGrpSpPr/>
              <p:nvPr/>
            </p:nvGrpSpPr>
            <p:grpSpPr>
              <a:xfrm>
                <a:off x="5332524" y="4934049"/>
                <a:ext cx="664427" cy="623993"/>
                <a:chOff x="5021543" y="2476987"/>
                <a:chExt cx="664427" cy="623993"/>
              </a:xfrm>
            </p:grpSpPr>
            <p:sp>
              <p:nvSpPr>
                <p:cNvPr id="145" name="Rectangle 144">
                  <a:extLst>
                    <a:ext uri="{FF2B5EF4-FFF2-40B4-BE49-F238E27FC236}">
                      <a16:creationId xmlns:a16="http://schemas.microsoft.com/office/drawing/2014/main" id="{2979F4C1-CCE3-B40C-D21F-17F59C7F274F}"/>
                    </a:ext>
                  </a:extLst>
                </p:cNvPr>
                <p:cNvSpPr/>
                <p:nvPr/>
              </p:nvSpPr>
              <p:spPr>
                <a:xfrm>
                  <a:off x="5021543" y="2476987"/>
                  <a:ext cx="664427" cy="623993"/>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vert="vert" lIns="0" tIns="0" rIns="54000" bIns="0" rtlCol="0" anchor="ctr"/>
                <a:lstStyle/>
                <a:p>
                  <a:pPr algn="ctr"/>
                  <a:r>
                    <a:rPr lang="en-US" sz="2400" dirty="0">
                      <a:solidFill>
                        <a:schemeClr val="tx1"/>
                      </a:solidFill>
                    </a:rPr>
                    <a:t>E</a:t>
                  </a:r>
                  <a:endParaRPr lang="en-US" dirty="0">
                    <a:solidFill>
                      <a:schemeClr val="tx1"/>
                    </a:solidFill>
                  </a:endParaRPr>
                </a:p>
              </p:txBody>
            </p:sp>
            <p:sp>
              <p:nvSpPr>
                <p:cNvPr id="146" name="Isosceles Triangle 145">
                  <a:extLst>
                    <a:ext uri="{FF2B5EF4-FFF2-40B4-BE49-F238E27FC236}">
                      <a16:creationId xmlns:a16="http://schemas.microsoft.com/office/drawing/2014/main" id="{966F8E43-7F3F-C874-ADC9-2FBF33E920AA}"/>
                    </a:ext>
                  </a:extLst>
                </p:cNvPr>
                <p:cNvSpPr/>
                <p:nvPr/>
              </p:nvSpPr>
              <p:spPr>
                <a:xfrm rot="10800000">
                  <a:off x="5051835" y="2485928"/>
                  <a:ext cx="603842" cy="121047"/>
                </a:xfrm>
                <a:prstGeom prst="triangl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9" name="Straight Arrow Connector 138">
                <a:extLst>
                  <a:ext uri="{FF2B5EF4-FFF2-40B4-BE49-F238E27FC236}">
                    <a16:creationId xmlns:a16="http://schemas.microsoft.com/office/drawing/2014/main" id="{6C0B9060-7759-1430-30BA-48C69BFD1A5A}"/>
                  </a:ext>
                </a:extLst>
              </p:cNvPr>
              <p:cNvCxnSpPr>
                <a:cxnSpLocks/>
              </p:cNvCxnSpPr>
              <p:nvPr/>
            </p:nvCxnSpPr>
            <p:spPr>
              <a:xfrm flipV="1">
                <a:off x="4987219" y="5313681"/>
                <a:ext cx="349981" cy="1"/>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TextBox 139">
                    <a:extLst>
                      <a:ext uri="{FF2B5EF4-FFF2-40B4-BE49-F238E27FC236}">
                        <a16:creationId xmlns:a16="http://schemas.microsoft.com/office/drawing/2014/main" id="{21596D5E-DE51-D396-BA09-C6940011ED4A}"/>
                      </a:ext>
                    </a:extLst>
                  </p:cNvPr>
                  <p:cNvSpPr txBox="1"/>
                  <p:nvPr/>
                </p:nvSpPr>
                <p:spPr>
                  <a:xfrm>
                    <a:off x="5958110" y="5116603"/>
                    <a:ext cx="39946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solidFill>
                                <a:schemeClr val="tx2"/>
                              </a:solidFill>
                              <a:latin typeface="Cambria Math" panose="02040503050406030204" pitchFamily="18" charset="0"/>
                              <a:ea typeface="Cambria Math" panose="02040503050406030204" pitchFamily="18" charset="0"/>
                            </a:rPr>
                            <m:t>⊕</m:t>
                          </m:r>
                        </m:oMath>
                      </m:oMathPara>
                    </a14:m>
                    <a:endParaRPr lang="en-US" dirty="0">
                      <a:solidFill>
                        <a:schemeClr val="tx2"/>
                      </a:solidFill>
                    </a:endParaRPr>
                  </a:p>
                </p:txBody>
              </p:sp>
            </mc:Choice>
            <mc:Fallback xmlns="">
              <p:sp>
                <p:nvSpPr>
                  <p:cNvPr id="140" name="TextBox 139">
                    <a:extLst>
                      <a:ext uri="{FF2B5EF4-FFF2-40B4-BE49-F238E27FC236}">
                        <a16:creationId xmlns:a16="http://schemas.microsoft.com/office/drawing/2014/main" id="{21596D5E-DE51-D396-BA09-C6940011ED4A}"/>
                      </a:ext>
                    </a:extLst>
                  </p:cNvPr>
                  <p:cNvSpPr txBox="1">
                    <a:spLocks noRot="1" noChangeAspect="1" noMove="1" noResize="1" noEditPoints="1" noAdjustHandles="1" noChangeArrowheads="1" noChangeShapeType="1" noTextEdit="1"/>
                  </p:cNvSpPr>
                  <p:nvPr/>
                </p:nvSpPr>
                <p:spPr>
                  <a:xfrm>
                    <a:off x="5958110" y="5116603"/>
                    <a:ext cx="399467" cy="369332"/>
                  </a:xfrm>
                  <a:prstGeom prst="rect">
                    <a:avLst/>
                  </a:prstGeom>
                  <a:blipFill>
                    <a:blip r:embed="rId10"/>
                    <a:stretch>
                      <a:fillRect l="-3077" r="-6154" b="-1639"/>
                    </a:stretch>
                  </a:blipFill>
                </p:spPr>
                <p:txBody>
                  <a:bodyPr/>
                  <a:lstStyle/>
                  <a:p>
                    <a:r>
                      <a:rPr lang="en-US">
                        <a:noFill/>
                      </a:rPr>
                      <a:t> </a:t>
                    </a:r>
                  </a:p>
                </p:txBody>
              </p:sp>
            </mc:Fallback>
          </mc:AlternateContent>
          <p:cxnSp>
            <p:nvCxnSpPr>
              <p:cNvPr id="141" name="Straight Connector 140">
                <a:extLst>
                  <a:ext uri="{FF2B5EF4-FFF2-40B4-BE49-F238E27FC236}">
                    <a16:creationId xmlns:a16="http://schemas.microsoft.com/office/drawing/2014/main" id="{BF14BFD4-C9E6-CC0A-542B-9CC2BD30E75E}"/>
                  </a:ext>
                </a:extLst>
              </p:cNvPr>
              <p:cNvCxnSpPr>
                <a:cxnSpLocks/>
                <a:endCxn id="140" idx="3"/>
              </p:cNvCxnSpPr>
              <p:nvPr/>
            </p:nvCxnSpPr>
            <p:spPr>
              <a:xfrm>
                <a:off x="5996666" y="5301269"/>
                <a:ext cx="3609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78B815B2-7A06-9DEB-3985-2FE90C4FB229}"/>
                  </a:ext>
                </a:extLst>
              </p:cNvPr>
              <p:cNvCxnSpPr/>
              <p:nvPr/>
            </p:nvCxnSpPr>
            <p:spPr>
              <a:xfrm>
                <a:off x="5128859" y="5312348"/>
                <a:ext cx="0" cy="47165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AFDD329-202D-3331-B222-D91ECDB4175D}"/>
                  </a:ext>
                </a:extLst>
              </p:cNvPr>
              <p:cNvCxnSpPr>
                <a:cxnSpLocks/>
              </p:cNvCxnSpPr>
              <p:nvPr/>
            </p:nvCxnSpPr>
            <p:spPr>
              <a:xfrm>
                <a:off x="6161189" y="5300127"/>
                <a:ext cx="0" cy="48042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9D898B1-D4F5-7427-BFE3-A3244421AD61}"/>
                  </a:ext>
                </a:extLst>
              </p:cNvPr>
              <p:cNvCxnSpPr>
                <a:cxnSpLocks/>
              </p:cNvCxnSpPr>
              <p:nvPr/>
            </p:nvCxnSpPr>
            <p:spPr>
              <a:xfrm>
                <a:off x="5122973" y="5777491"/>
                <a:ext cx="104150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35" name="Straight Arrow Connector 134">
              <a:extLst>
                <a:ext uri="{FF2B5EF4-FFF2-40B4-BE49-F238E27FC236}">
                  <a16:creationId xmlns:a16="http://schemas.microsoft.com/office/drawing/2014/main" id="{4A2CD851-4196-E04F-95C4-CA1A47EF3317}"/>
                </a:ext>
              </a:extLst>
            </p:cNvPr>
            <p:cNvCxnSpPr>
              <a:cxnSpLocks/>
              <a:stCxn id="133" idx="2"/>
              <a:endCxn id="145" idx="0"/>
            </p:cNvCxnSpPr>
            <p:nvPr/>
          </p:nvCxnSpPr>
          <p:spPr>
            <a:xfrm>
              <a:off x="5662384" y="4346386"/>
              <a:ext cx="2354" cy="58766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a:extLst>
              <a:ext uri="{FF2B5EF4-FFF2-40B4-BE49-F238E27FC236}">
                <a16:creationId xmlns:a16="http://schemas.microsoft.com/office/drawing/2014/main" id="{F258A5B9-9C48-B275-BEDE-281293322065}"/>
              </a:ext>
            </a:extLst>
          </p:cNvPr>
          <p:cNvCxnSpPr>
            <a:cxnSpLocks/>
            <a:stCxn id="133" idx="2"/>
          </p:cNvCxnSpPr>
          <p:nvPr/>
        </p:nvCxnSpPr>
        <p:spPr>
          <a:xfrm>
            <a:off x="5793009" y="4346386"/>
            <a:ext cx="2180" cy="21513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15A1C4C-0A32-0192-E208-5DA55206BE2D}"/>
              </a:ext>
            </a:extLst>
          </p:cNvPr>
          <p:cNvCxnSpPr>
            <a:cxnSpLocks/>
          </p:cNvCxnSpPr>
          <p:nvPr/>
        </p:nvCxnSpPr>
        <p:spPr>
          <a:xfrm>
            <a:off x="8564408" y="4628546"/>
            <a:ext cx="92138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D6412C5-AFB8-A455-182A-1391EF660BD8}"/>
              </a:ext>
            </a:extLst>
          </p:cNvPr>
          <p:cNvGrpSpPr/>
          <p:nvPr/>
        </p:nvGrpSpPr>
        <p:grpSpPr>
          <a:xfrm>
            <a:off x="4675527" y="3940136"/>
            <a:ext cx="2557167" cy="2008186"/>
            <a:chOff x="4544902" y="3940136"/>
            <a:chExt cx="2557167" cy="2008186"/>
          </a:xfrm>
        </p:grpSpPr>
        <p:grpSp>
          <p:nvGrpSpPr>
            <p:cNvPr id="22" name="Group 21">
              <a:extLst>
                <a:ext uri="{FF2B5EF4-FFF2-40B4-BE49-F238E27FC236}">
                  <a16:creationId xmlns:a16="http://schemas.microsoft.com/office/drawing/2014/main" id="{C24F3698-5DA9-355B-4D67-3FF8D806E9E0}"/>
                </a:ext>
              </a:extLst>
            </p:cNvPr>
            <p:cNvGrpSpPr/>
            <p:nvPr/>
          </p:nvGrpSpPr>
          <p:grpSpPr>
            <a:xfrm>
              <a:off x="4544902" y="3940136"/>
              <a:ext cx="2557167" cy="2008186"/>
              <a:chOff x="4544902" y="3940136"/>
              <a:chExt cx="2557167" cy="2008186"/>
            </a:xfrm>
          </p:grpSpPr>
          <p:pic>
            <p:nvPicPr>
              <p:cNvPr id="133" name="Graphic 132" descr="Old Key with solid fill">
                <a:extLst>
                  <a:ext uri="{FF2B5EF4-FFF2-40B4-BE49-F238E27FC236}">
                    <a16:creationId xmlns:a16="http://schemas.microsoft.com/office/drawing/2014/main" id="{F06A277F-9A83-D330-ACE2-69BA46F077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59259" y="3940136"/>
                <a:ext cx="406250" cy="406250"/>
              </a:xfrm>
              <a:prstGeom prst="rect">
                <a:avLst/>
              </a:prstGeom>
            </p:spPr>
          </p:pic>
          <p:sp>
            <p:nvSpPr>
              <p:cNvPr id="127" name="Flowchart: Manual Input 126">
                <a:extLst>
                  <a:ext uri="{FF2B5EF4-FFF2-40B4-BE49-F238E27FC236}">
                    <a16:creationId xmlns:a16="http://schemas.microsoft.com/office/drawing/2014/main" id="{8A4A6034-ED73-3963-B43D-B3EC5640A8D9}"/>
                  </a:ext>
                </a:extLst>
              </p:cNvPr>
              <p:cNvSpPr/>
              <p:nvPr/>
            </p:nvSpPr>
            <p:spPr>
              <a:xfrm flipH="1">
                <a:off x="4984865" y="4408903"/>
                <a:ext cx="1376571" cy="1539419"/>
              </a:xfrm>
              <a:prstGeom prst="flowChartManualInpu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C8DC9ED9-9CC8-056C-7C3F-E27B2FAF2D60}"/>
                  </a:ext>
                </a:extLst>
              </p:cNvPr>
              <p:cNvCxnSpPr>
                <a:cxnSpLocks/>
              </p:cNvCxnSpPr>
              <p:nvPr/>
            </p:nvCxnSpPr>
            <p:spPr>
              <a:xfrm flipV="1">
                <a:off x="6357577" y="5300127"/>
                <a:ext cx="744492" cy="114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D20C713-6495-7C78-957F-65CAD77C8601}"/>
                  </a:ext>
                </a:extLst>
              </p:cNvPr>
              <p:cNvCxnSpPr>
                <a:cxnSpLocks/>
                <a:stCxn id="132" idx="3"/>
              </p:cNvCxnSpPr>
              <p:nvPr/>
            </p:nvCxnSpPr>
            <p:spPr>
              <a:xfrm>
                <a:off x="4781071" y="5314698"/>
                <a:ext cx="212783"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1BB73859-5263-E93C-B01A-ACCD8C4B3CA2}"/>
                  </a:ext>
                </a:extLst>
              </p:cNvPr>
              <p:cNvSpPr txBox="1"/>
              <p:nvPr/>
            </p:nvSpPr>
            <p:spPr>
              <a:xfrm>
                <a:off x="4544902" y="5191587"/>
                <a:ext cx="236169" cy="246221"/>
              </a:xfrm>
              <a:prstGeom prst="rect">
                <a:avLst/>
              </a:prstGeom>
              <a:noFill/>
            </p:spPr>
            <p:txBody>
              <a:bodyPr wrap="square" lIns="0" tIns="0" rIns="0" bIns="0" rtlCol="0" anchor="ctr" anchorCtr="1">
                <a:spAutoFit/>
              </a:bodyPr>
              <a:lstStyle/>
              <a:p>
                <a:r>
                  <a:rPr lang="en-US" sz="1600" dirty="0">
                    <a:solidFill>
                      <a:schemeClr val="tx2"/>
                    </a:solidFill>
                  </a:rPr>
                  <a:t>IV</a:t>
                </a:r>
                <a:endParaRPr lang="en-US" dirty="0">
                  <a:solidFill>
                    <a:schemeClr val="tx2"/>
                  </a:solidFill>
                </a:endParaRPr>
              </a:p>
            </p:txBody>
          </p:sp>
        </p:grpSp>
        <p:sp>
          <p:nvSpPr>
            <p:cNvPr id="27" name="TextBox 26">
              <a:extLst>
                <a:ext uri="{FF2B5EF4-FFF2-40B4-BE49-F238E27FC236}">
                  <a16:creationId xmlns:a16="http://schemas.microsoft.com/office/drawing/2014/main" id="{9A74B9E5-B55D-8C09-3DFE-532BF39BC350}"/>
                </a:ext>
              </a:extLst>
            </p:cNvPr>
            <p:cNvSpPr txBox="1"/>
            <p:nvPr/>
          </p:nvSpPr>
          <p:spPr>
            <a:xfrm>
              <a:off x="5646559" y="4152995"/>
              <a:ext cx="563853" cy="276999"/>
            </a:xfrm>
            <a:prstGeom prst="rect">
              <a:avLst/>
            </a:prstGeom>
            <a:noFill/>
          </p:spPr>
          <p:txBody>
            <a:bodyPr wrap="square">
              <a:spAutoFit/>
            </a:bodyPr>
            <a:lstStyle/>
            <a:p>
              <a:r>
                <a:rPr lang="en-US" sz="1200" dirty="0" err="1"/>
                <a:t>opad</a:t>
              </a:r>
              <a:endParaRPr lang="en-US" sz="1200" dirty="0"/>
            </a:p>
          </p:txBody>
        </p:sp>
      </p:grpSp>
      <p:sp>
        <p:nvSpPr>
          <p:cNvPr id="32" name="Freeform: Shape 31">
            <a:extLst>
              <a:ext uri="{FF2B5EF4-FFF2-40B4-BE49-F238E27FC236}">
                <a16:creationId xmlns:a16="http://schemas.microsoft.com/office/drawing/2014/main" id="{3E1F8A1D-972B-0B99-E1BE-7E90C00AC9A2}"/>
              </a:ext>
            </a:extLst>
          </p:cNvPr>
          <p:cNvSpPr/>
          <p:nvPr/>
        </p:nvSpPr>
        <p:spPr>
          <a:xfrm>
            <a:off x="6772057" y="2041931"/>
            <a:ext cx="1498791" cy="226881"/>
          </a:xfrm>
          <a:custGeom>
            <a:avLst/>
            <a:gdLst>
              <a:gd name="connsiteX0" fmla="*/ 1491915 w 1491915"/>
              <a:gd name="connsiteY0" fmla="*/ 15877 h 180881"/>
              <a:gd name="connsiteX1" fmla="*/ 804397 w 1491915"/>
              <a:gd name="connsiteY1" fmla="*/ 15877 h 180881"/>
              <a:gd name="connsiteX2" fmla="*/ 0 w 1491915"/>
              <a:gd name="connsiteY2" fmla="*/ 180881 h 180881"/>
              <a:gd name="connsiteX0" fmla="*/ 1498791 w 1498791"/>
              <a:gd name="connsiteY0" fmla="*/ 2419 h 229300"/>
              <a:gd name="connsiteX1" fmla="*/ 804397 w 1498791"/>
              <a:gd name="connsiteY1" fmla="*/ 64296 h 229300"/>
              <a:gd name="connsiteX2" fmla="*/ 0 w 1498791"/>
              <a:gd name="connsiteY2" fmla="*/ 229300 h 229300"/>
              <a:gd name="connsiteX0" fmla="*/ 1498791 w 1498791"/>
              <a:gd name="connsiteY0" fmla="*/ 0 h 226881"/>
              <a:gd name="connsiteX1" fmla="*/ 804397 w 1498791"/>
              <a:gd name="connsiteY1" fmla="*/ 61877 h 226881"/>
              <a:gd name="connsiteX2" fmla="*/ 0 w 1498791"/>
              <a:gd name="connsiteY2" fmla="*/ 226881 h 226881"/>
            </a:gdLst>
            <a:ahLst/>
            <a:cxnLst>
              <a:cxn ang="0">
                <a:pos x="connsiteX0" y="connsiteY0"/>
              </a:cxn>
              <a:cxn ang="0">
                <a:pos x="connsiteX1" y="connsiteY1"/>
              </a:cxn>
              <a:cxn ang="0">
                <a:pos x="connsiteX2" y="connsiteY2"/>
              </a:cxn>
            </a:cxnLst>
            <a:rect l="l" t="t" r="r" b="b"/>
            <a:pathLst>
              <a:path w="1498791" h="226881">
                <a:moveTo>
                  <a:pt x="1498791" y="0"/>
                </a:moveTo>
                <a:cubicBezTo>
                  <a:pt x="1258733" y="6875"/>
                  <a:pt x="1053049" y="34376"/>
                  <a:pt x="804397" y="61877"/>
                </a:cubicBezTo>
                <a:cubicBezTo>
                  <a:pt x="555745" y="89378"/>
                  <a:pt x="277872" y="158129"/>
                  <a:pt x="0" y="226881"/>
                </a:cubicBezTo>
              </a:path>
            </a:pathLst>
          </a:custGeom>
          <a:noFill/>
          <a:ln>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02B976EE-4C66-C846-D8CD-F2C30ABE6AA1}"/>
              </a:ext>
            </a:extLst>
          </p:cNvPr>
          <p:cNvGrpSpPr/>
          <p:nvPr/>
        </p:nvGrpSpPr>
        <p:grpSpPr>
          <a:xfrm>
            <a:off x="7293045" y="5082507"/>
            <a:ext cx="406250" cy="374999"/>
            <a:chOff x="7162420" y="5082507"/>
            <a:chExt cx="406250" cy="374999"/>
          </a:xfrm>
        </p:grpSpPr>
        <p:sp>
          <p:nvSpPr>
            <p:cNvPr id="147" name="TextBox 146">
              <a:extLst>
                <a:ext uri="{FF2B5EF4-FFF2-40B4-BE49-F238E27FC236}">
                  <a16:creationId xmlns:a16="http://schemas.microsoft.com/office/drawing/2014/main" id="{0E5E42AF-4ED2-E2CC-5993-F40915C07573}"/>
                </a:ext>
              </a:extLst>
            </p:cNvPr>
            <p:cNvSpPr txBox="1"/>
            <p:nvPr/>
          </p:nvSpPr>
          <p:spPr>
            <a:xfrm>
              <a:off x="7181912" y="5149729"/>
              <a:ext cx="136256" cy="307777"/>
            </a:xfrm>
            <a:prstGeom prst="rect">
              <a:avLst/>
            </a:prstGeom>
            <a:noFill/>
          </p:spPr>
          <p:txBody>
            <a:bodyPr wrap="none" lIns="0" tIns="0" rIns="0" bIns="0" rtlCol="0" anchor="ctr" anchorCtr="1">
              <a:spAutoFit/>
            </a:bodyPr>
            <a:lstStyle/>
            <a:p>
              <a:r>
                <a:rPr lang="en-US" sz="2000"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E75B03D-A15E-9E2A-800B-4287BECF3A36}"/>
                    </a:ext>
                  </a:extLst>
                </p:cNvPr>
                <p:cNvSpPr txBox="1"/>
                <p:nvPr/>
              </p:nvSpPr>
              <p:spPr>
                <a:xfrm>
                  <a:off x="7162420" y="5082507"/>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48" name="TextBox 47">
                  <a:extLst>
                    <a:ext uri="{FF2B5EF4-FFF2-40B4-BE49-F238E27FC236}">
                      <a16:creationId xmlns:a16="http://schemas.microsoft.com/office/drawing/2014/main" id="{2E75B03D-A15E-9E2A-800B-4287BECF3A36}"/>
                    </a:ext>
                  </a:extLst>
                </p:cNvPr>
                <p:cNvSpPr txBox="1">
                  <a:spLocks noRot="1" noChangeAspect="1" noMove="1" noResize="1" noEditPoints="1" noAdjustHandles="1" noChangeArrowheads="1" noChangeShapeType="1" noTextEdit="1"/>
                </p:cNvSpPr>
                <p:nvPr/>
              </p:nvSpPr>
              <p:spPr>
                <a:xfrm>
                  <a:off x="7162420" y="5082507"/>
                  <a:ext cx="406250" cy="276999"/>
                </a:xfrm>
                <a:prstGeom prst="rect">
                  <a:avLst/>
                </a:prstGeom>
                <a:blipFill>
                  <a:blip r:embed="rId13"/>
                  <a:stretch>
                    <a:fillRect/>
                  </a:stretch>
                </a:blipFill>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04E8343A-D70F-EF71-B79F-236A2A4852CF}"/>
              </a:ext>
            </a:extLst>
          </p:cNvPr>
          <p:cNvGrpSpPr/>
          <p:nvPr/>
        </p:nvGrpSpPr>
        <p:grpSpPr>
          <a:xfrm>
            <a:off x="7486916" y="2802866"/>
            <a:ext cx="406250" cy="374999"/>
            <a:chOff x="7162420" y="5082507"/>
            <a:chExt cx="406250" cy="374999"/>
          </a:xfrm>
        </p:grpSpPr>
        <p:sp>
          <p:nvSpPr>
            <p:cNvPr id="52" name="TextBox 51">
              <a:extLst>
                <a:ext uri="{FF2B5EF4-FFF2-40B4-BE49-F238E27FC236}">
                  <a16:creationId xmlns:a16="http://schemas.microsoft.com/office/drawing/2014/main" id="{6232D45A-27A3-6306-4EA5-7DCDC10E30AA}"/>
                </a:ext>
              </a:extLst>
            </p:cNvPr>
            <p:cNvSpPr txBox="1"/>
            <p:nvPr/>
          </p:nvSpPr>
          <p:spPr>
            <a:xfrm>
              <a:off x="7181912" y="5149729"/>
              <a:ext cx="136256" cy="307777"/>
            </a:xfrm>
            <a:prstGeom prst="rect">
              <a:avLst/>
            </a:prstGeom>
            <a:noFill/>
          </p:spPr>
          <p:txBody>
            <a:bodyPr wrap="none" lIns="0" tIns="0" rIns="0" bIns="0" rtlCol="0" anchor="ctr" anchorCtr="1">
              <a:spAutoFit/>
            </a:bodyPr>
            <a:lstStyle/>
            <a:p>
              <a:r>
                <a:rPr lang="en-US" sz="2000"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9813ED0-2ED9-FB3A-C033-8F41246EE158}"/>
                    </a:ext>
                  </a:extLst>
                </p:cNvPr>
                <p:cNvSpPr txBox="1"/>
                <p:nvPr/>
              </p:nvSpPr>
              <p:spPr>
                <a:xfrm>
                  <a:off x="7162420" y="5082507"/>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54" name="TextBox 53">
                  <a:extLst>
                    <a:ext uri="{FF2B5EF4-FFF2-40B4-BE49-F238E27FC236}">
                      <a16:creationId xmlns:a16="http://schemas.microsoft.com/office/drawing/2014/main" id="{F9813ED0-2ED9-FB3A-C033-8F41246EE158}"/>
                    </a:ext>
                  </a:extLst>
                </p:cNvPr>
                <p:cNvSpPr txBox="1">
                  <a:spLocks noRot="1" noChangeAspect="1" noMove="1" noResize="1" noEditPoints="1" noAdjustHandles="1" noChangeArrowheads="1" noChangeShapeType="1" noTextEdit="1"/>
                </p:cNvSpPr>
                <p:nvPr/>
              </p:nvSpPr>
              <p:spPr>
                <a:xfrm>
                  <a:off x="7162420" y="5082507"/>
                  <a:ext cx="406250" cy="276999"/>
                </a:xfrm>
                <a:prstGeom prst="rect">
                  <a:avLst/>
                </a:prstGeom>
                <a:blipFill>
                  <a:blip r:embed="rId13"/>
                  <a:stretch>
                    <a:fillRect/>
                  </a:stretch>
                </a:blipFill>
              </p:spPr>
              <p:txBody>
                <a:bodyPr/>
                <a:lstStyle/>
                <a:p>
                  <a:r>
                    <a:rPr lang="en-US">
                      <a:noFill/>
                    </a:rPr>
                    <a:t> </a:t>
                  </a:r>
                </a:p>
              </p:txBody>
            </p:sp>
          </mc:Fallback>
        </mc:AlternateContent>
      </p:grpSp>
      <p:grpSp>
        <p:nvGrpSpPr>
          <p:cNvPr id="64" name="Group 63">
            <a:extLst>
              <a:ext uri="{FF2B5EF4-FFF2-40B4-BE49-F238E27FC236}">
                <a16:creationId xmlns:a16="http://schemas.microsoft.com/office/drawing/2014/main" id="{EF460125-897E-B54F-E3E7-993A6EA7DDA2}"/>
              </a:ext>
            </a:extLst>
          </p:cNvPr>
          <p:cNvGrpSpPr/>
          <p:nvPr/>
        </p:nvGrpSpPr>
        <p:grpSpPr>
          <a:xfrm>
            <a:off x="9592296" y="4411806"/>
            <a:ext cx="406250" cy="374999"/>
            <a:chOff x="7162420" y="5082507"/>
            <a:chExt cx="406250" cy="374999"/>
          </a:xfrm>
        </p:grpSpPr>
        <p:sp>
          <p:nvSpPr>
            <p:cNvPr id="65" name="TextBox 64">
              <a:extLst>
                <a:ext uri="{FF2B5EF4-FFF2-40B4-BE49-F238E27FC236}">
                  <a16:creationId xmlns:a16="http://schemas.microsoft.com/office/drawing/2014/main" id="{2B25408C-A724-A284-E0F3-D28DBEA94E97}"/>
                </a:ext>
              </a:extLst>
            </p:cNvPr>
            <p:cNvSpPr txBox="1"/>
            <p:nvPr/>
          </p:nvSpPr>
          <p:spPr>
            <a:xfrm>
              <a:off x="7181912" y="5149729"/>
              <a:ext cx="136256" cy="307777"/>
            </a:xfrm>
            <a:prstGeom prst="rect">
              <a:avLst/>
            </a:prstGeom>
            <a:noFill/>
          </p:spPr>
          <p:txBody>
            <a:bodyPr wrap="none" lIns="0" tIns="0" rIns="0" bIns="0" rtlCol="0" anchor="ctr" anchorCtr="1">
              <a:spAutoFit/>
            </a:bodyPr>
            <a:lstStyle/>
            <a:p>
              <a:r>
                <a:rPr lang="en-US" sz="2000"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69357123-D576-8ADD-8583-A2263DA92F5C}"/>
                    </a:ext>
                  </a:extLst>
                </p:cNvPr>
                <p:cNvSpPr txBox="1"/>
                <p:nvPr/>
              </p:nvSpPr>
              <p:spPr>
                <a:xfrm>
                  <a:off x="7162420" y="5082507"/>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70" name="TextBox 69">
                  <a:extLst>
                    <a:ext uri="{FF2B5EF4-FFF2-40B4-BE49-F238E27FC236}">
                      <a16:creationId xmlns:a16="http://schemas.microsoft.com/office/drawing/2014/main" id="{69357123-D576-8ADD-8583-A2263DA92F5C}"/>
                    </a:ext>
                  </a:extLst>
                </p:cNvPr>
                <p:cNvSpPr txBox="1">
                  <a:spLocks noRot="1" noChangeAspect="1" noMove="1" noResize="1" noEditPoints="1" noAdjustHandles="1" noChangeArrowheads="1" noChangeShapeType="1" noTextEdit="1"/>
                </p:cNvSpPr>
                <p:nvPr/>
              </p:nvSpPr>
              <p:spPr>
                <a:xfrm>
                  <a:off x="7162420" y="5082507"/>
                  <a:ext cx="406250" cy="276999"/>
                </a:xfrm>
                <a:prstGeom prst="rect">
                  <a:avLst/>
                </a:prstGeom>
                <a:blipFill>
                  <a:blip r:embed="rId14"/>
                  <a:stretch>
                    <a:fillRect/>
                  </a:stretch>
                </a:blipFill>
              </p:spPr>
              <p:txBody>
                <a:bodyPr/>
                <a:lstStyle/>
                <a:p>
                  <a:r>
                    <a:rPr lang="en-US">
                      <a:noFill/>
                    </a:rPr>
                    <a:t> </a:t>
                  </a:r>
                </a:p>
              </p:txBody>
            </p:sp>
          </mc:Fallback>
        </mc:AlternateContent>
      </p:grpSp>
      <p:sp>
        <p:nvSpPr>
          <p:cNvPr id="30" name="TextBox 29">
            <a:extLst>
              <a:ext uri="{FF2B5EF4-FFF2-40B4-BE49-F238E27FC236}">
                <a16:creationId xmlns:a16="http://schemas.microsoft.com/office/drawing/2014/main" id="{8AD14939-C8D6-28E7-BCB4-FD4478BB1979}"/>
              </a:ext>
            </a:extLst>
          </p:cNvPr>
          <p:cNvSpPr txBox="1"/>
          <p:nvPr/>
        </p:nvSpPr>
        <p:spPr>
          <a:xfrm>
            <a:off x="2685646" y="1103909"/>
            <a:ext cx="2683326" cy="3135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lIns="0" tIns="0" rIns="0" bIns="0" rtlCol="0" anchor="t" anchorCtr="0">
            <a:noAutofit/>
          </a:bodyPr>
          <a:lstStyle/>
          <a:p>
            <a:pPr>
              <a:lnSpc>
                <a:spcPct val="150000"/>
              </a:lnSpc>
              <a:buClr>
                <a:schemeClr val="tx1"/>
              </a:buClr>
            </a:pPr>
            <a:r>
              <a:rPr lang="en-US" sz="1400" dirty="0">
                <a:solidFill>
                  <a:srgbClr val="A96827"/>
                </a:solidFill>
                <a:latin typeface="DIN Next LT Pro Light" panose="020B0303020203050203" pitchFamily="34" charset="0"/>
              </a:rPr>
              <a:t>HMAC Subkey Derivation Function</a:t>
            </a:r>
            <a:endParaRPr lang="en-US" sz="1600" dirty="0">
              <a:solidFill>
                <a:srgbClr val="A96827"/>
              </a:solidFill>
              <a:latin typeface="DIN Next LT Pro Light" panose="020B0303020203050203" pitchFamily="34" charset="0"/>
            </a:endParaRPr>
          </a:p>
        </p:txBody>
      </p:sp>
      <p:sp>
        <p:nvSpPr>
          <p:cNvPr id="87" name="Right Brace 86">
            <a:extLst>
              <a:ext uri="{FF2B5EF4-FFF2-40B4-BE49-F238E27FC236}">
                <a16:creationId xmlns:a16="http://schemas.microsoft.com/office/drawing/2014/main" id="{B42EDB64-1F5C-0F6A-73E5-373D9EB2CBDF}"/>
              </a:ext>
            </a:extLst>
          </p:cNvPr>
          <p:cNvSpPr/>
          <p:nvPr/>
        </p:nvSpPr>
        <p:spPr>
          <a:xfrm rot="5400000">
            <a:off x="3896197" y="106021"/>
            <a:ext cx="149213" cy="2619298"/>
          </a:xfrm>
          <a:prstGeom prst="rightBrace">
            <a:avLst/>
          </a:prstGeom>
          <a:ln>
            <a:solidFill>
              <a:srgbClr val="A968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8" name="Group 87">
            <a:extLst>
              <a:ext uri="{FF2B5EF4-FFF2-40B4-BE49-F238E27FC236}">
                <a16:creationId xmlns:a16="http://schemas.microsoft.com/office/drawing/2014/main" id="{78E7818C-AC27-6AB5-106E-AFA2EEB26067}"/>
              </a:ext>
            </a:extLst>
          </p:cNvPr>
          <p:cNvGrpSpPr/>
          <p:nvPr/>
        </p:nvGrpSpPr>
        <p:grpSpPr>
          <a:xfrm>
            <a:off x="6149971" y="2151866"/>
            <a:ext cx="791270" cy="466876"/>
            <a:chOff x="5398080" y="2257711"/>
            <a:chExt cx="791270" cy="466876"/>
          </a:xfrm>
        </p:grpSpPr>
        <p:pic>
          <p:nvPicPr>
            <p:cNvPr id="89" name="Graphic 88" descr="Old Key with solid fill">
              <a:extLst>
                <a:ext uri="{FF2B5EF4-FFF2-40B4-BE49-F238E27FC236}">
                  <a16:creationId xmlns:a16="http://schemas.microsoft.com/office/drawing/2014/main" id="{55E7FF28-05BB-2627-F768-0970DBBFF4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98080" y="2257711"/>
              <a:ext cx="406250" cy="406250"/>
            </a:xfrm>
            <a:prstGeom prst="rect">
              <a:avLst/>
            </a:prstGeom>
          </p:spPr>
        </p:pic>
        <p:sp>
          <p:nvSpPr>
            <p:cNvPr id="90" name="TextBox 89">
              <a:extLst>
                <a:ext uri="{FF2B5EF4-FFF2-40B4-BE49-F238E27FC236}">
                  <a16:creationId xmlns:a16="http://schemas.microsoft.com/office/drawing/2014/main" id="{23F5DA54-2506-2EF9-02D1-DD7EADA37E15}"/>
                </a:ext>
              </a:extLst>
            </p:cNvPr>
            <p:cNvSpPr txBox="1"/>
            <p:nvPr/>
          </p:nvSpPr>
          <p:spPr>
            <a:xfrm>
              <a:off x="5625497" y="2447588"/>
              <a:ext cx="563853" cy="276999"/>
            </a:xfrm>
            <a:prstGeom prst="rect">
              <a:avLst/>
            </a:prstGeom>
            <a:noFill/>
          </p:spPr>
          <p:txBody>
            <a:bodyPr wrap="square">
              <a:spAutoFit/>
            </a:bodyPr>
            <a:lstStyle/>
            <a:p>
              <a:r>
                <a:rPr lang="en-US" sz="1200" dirty="0" err="1"/>
                <a:t>ipad</a:t>
              </a:r>
              <a:endParaRPr lang="en-US" sz="1200" dirty="0"/>
            </a:p>
          </p:txBody>
        </p:sp>
      </p:grpSp>
      <p:sp>
        <p:nvSpPr>
          <p:cNvPr id="100" name="Rectangle 99">
            <a:extLst>
              <a:ext uri="{FF2B5EF4-FFF2-40B4-BE49-F238E27FC236}">
                <a16:creationId xmlns:a16="http://schemas.microsoft.com/office/drawing/2014/main" id="{E65FA10D-3749-D232-1584-9A9EAE53C508}"/>
              </a:ext>
            </a:extLst>
          </p:cNvPr>
          <p:cNvSpPr/>
          <p:nvPr/>
        </p:nvSpPr>
        <p:spPr>
          <a:xfrm>
            <a:off x="7673901" y="3730419"/>
            <a:ext cx="1270131" cy="1202824"/>
          </a:xfrm>
          <a:prstGeom prst="rect">
            <a:avLst/>
          </a:prstGeom>
          <a:solidFill>
            <a:schemeClr val="bg1"/>
          </a:solidFill>
          <a:ln w="38100">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5C5A3E87-57E7-1DD4-B5F7-0FE65696A30D}"/>
              </a:ext>
            </a:extLst>
          </p:cNvPr>
          <p:cNvGrpSpPr/>
          <p:nvPr/>
        </p:nvGrpSpPr>
        <p:grpSpPr>
          <a:xfrm>
            <a:off x="8118515" y="3838044"/>
            <a:ext cx="791270" cy="466876"/>
            <a:chOff x="5309091" y="3019856"/>
            <a:chExt cx="791270" cy="466876"/>
          </a:xfrm>
        </p:grpSpPr>
        <p:pic>
          <p:nvPicPr>
            <p:cNvPr id="93" name="Graphic 92" descr="Old Key with solid fill">
              <a:extLst>
                <a:ext uri="{FF2B5EF4-FFF2-40B4-BE49-F238E27FC236}">
                  <a16:creationId xmlns:a16="http://schemas.microsoft.com/office/drawing/2014/main" id="{90C1747C-ADDC-D47B-0BDD-E63E051857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09091" y="3019856"/>
              <a:ext cx="406250" cy="406250"/>
            </a:xfrm>
            <a:prstGeom prst="rect">
              <a:avLst/>
            </a:prstGeom>
          </p:spPr>
        </p:pic>
        <p:sp>
          <p:nvSpPr>
            <p:cNvPr id="94" name="TextBox 93">
              <a:extLst>
                <a:ext uri="{FF2B5EF4-FFF2-40B4-BE49-F238E27FC236}">
                  <a16:creationId xmlns:a16="http://schemas.microsoft.com/office/drawing/2014/main" id="{4C3E8DFF-4FE2-3EB5-2294-E6F8F26C943C}"/>
                </a:ext>
              </a:extLst>
            </p:cNvPr>
            <p:cNvSpPr txBox="1"/>
            <p:nvPr/>
          </p:nvSpPr>
          <p:spPr>
            <a:xfrm>
              <a:off x="5536508" y="3209733"/>
              <a:ext cx="563853" cy="276999"/>
            </a:xfrm>
            <a:prstGeom prst="rect">
              <a:avLst/>
            </a:prstGeom>
            <a:noFill/>
          </p:spPr>
          <p:txBody>
            <a:bodyPr wrap="square">
              <a:spAutoFit/>
            </a:bodyPr>
            <a:lstStyle/>
            <a:p>
              <a:r>
                <a:rPr lang="en-US" sz="1200" dirty="0" err="1"/>
                <a:t>opad</a:t>
              </a:r>
              <a:endParaRPr lang="en-US" sz="1200" dirty="0"/>
            </a:p>
          </p:txBody>
        </p:sp>
      </p:grpSp>
      <p:sp>
        <p:nvSpPr>
          <p:cNvPr id="25" name="Flowchart: Manual Input 24">
            <a:extLst>
              <a:ext uri="{FF2B5EF4-FFF2-40B4-BE49-F238E27FC236}">
                <a16:creationId xmlns:a16="http://schemas.microsoft.com/office/drawing/2014/main" id="{1B6F4BD8-1D30-1722-1B30-D7DF8E4613CA}"/>
              </a:ext>
            </a:extLst>
          </p:cNvPr>
          <p:cNvSpPr/>
          <p:nvPr/>
        </p:nvSpPr>
        <p:spPr>
          <a:xfrm flipH="1">
            <a:off x="8236085" y="4331989"/>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B263F56-386F-E310-7098-196443992B50}"/>
              </a:ext>
            </a:extLst>
          </p:cNvPr>
          <p:cNvSpPr txBox="1"/>
          <p:nvPr/>
        </p:nvSpPr>
        <p:spPr>
          <a:xfrm>
            <a:off x="8237302" y="4505436"/>
            <a:ext cx="327106"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5" name="Straight Arrow Connector 34">
            <a:extLst>
              <a:ext uri="{FF2B5EF4-FFF2-40B4-BE49-F238E27FC236}">
                <a16:creationId xmlns:a16="http://schemas.microsoft.com/office/drawing/2014/main" id="{BEA91FB6-F556-4EC0-91FB-3C6A9BD4C6E6}"/>
              </a:ext>
            </a:extLst>
          </p:cNvPr>
          <p:cNvCxnSpPr>
            <a:cxnSpLocks/>
            <a:endCxn id="25" idx="0"/>
          </p:cNvCxnSpPr>
          <p:nvPr/>
        </p:nvCxnSpPr>
        <p:spPr>
          <a:xfrm>
            <a:off x="8400855" y="4250575"/>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63222AD-9092-1921-76DE-970A3F97A430}"/>
              </a:ext>
            </a:extLst>
          </p:cNvPr>
          <p:cNvCxnSpPr>
            <a:cxnSpLocks/>
            <a:stCxn id="44" idx="3"/>
            <a:endCxn id="26" idx="1"/>
          </p:cNvCxnSpPr>
          <p:nvPr/>
        </p:nvCxnSpPr>
        <p:spPr>
          <a:xfrm>
            <a:off x="7991873" y="4628547"/>
            <a:ext cx="24542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15982D7-F67D-053B-B0D2-7286F89DEA2B}"/>
              </a:ext>
            </a:extLst>
          </p:cNvPr>
          <p:cNvSpPr txBox="1"/>
          <p:nvPr/>
        </p:nvSpPr>
        <p:spPr>
          <a:xfrm>
            <a:off x="7708755" y="4505436"/>
            <a:ext cx="283118"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IV</a:t>
            </a:r>
          </a:p>
        </p:txBody>
      </p:sp>
    </p:spTree>
    <p:extLst>
      <p:ext uri="{BB962C8B-B14F-4D97-AF65-F5344CB8AC3E}">
        <p14:creationId xmlns:p14="http://schemas.microsoft.com/office/powerpoint/2010/main" val="253216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7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8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xit"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0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3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131"/>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82" grpId="0" animBg="1"/>
      <p:bldP spid="82" grpId="1" animBg="1"/>
      <p:bldP spid="83" grpId="0"/>
      <p:bldP spid="84" grpId="0"/>
      <p:bldP spid="85" grpId="0" animBg="1"/>
      <p:bldP spid="86" grpId="0" animBg="1"/>
      <p:bldP spid="79" grpId="0" animBg="1"/>
      <p:bldP spid="80" grpId="0" animBg="1"/>
      <p:bldP spid="77" grpId="0" animBg="1"/>
      <p:bldP spid="50" grpId="0"/>
      <p:bldP spid="46" grpId="0"/>
      <p:bldP spid="72" grpId="0" animBg="1"/>
      <p:bldP spid="72" grpId="1" animBg="1"/>
      <p:bldP spid="33" grpId="0" animBg="1"/>
      <p:bldP spid="56" grpId="0" animBg="1"/>
      <p:bldP spid="101" grpId="0" animBg="1"/>
      <p:bldP spid="126" grpId="0" animBg="1"/>
      <p:bldP spid="6" grpId="0"/>
      <p:bldP spid="8" grpId="0"/>
      <p:bldP spid="12" grpId="0" animBg="1"/>
      <p:bldP spid="53" grpId="0"/>
      <p:bldP spid="95" grpId="0"/>
      <p:bldP spid="99" grpId="0"/>
      <p:bldP spid="148" grpId="0" animBg="1"/>
      <p:bldP spid="149" grpId="0" animBg="1"/>
      <p:bldP spid="32" grpId="0" animBg="1"/>
      <p:bldP spid="10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A032EF7-1CFF-0FFD-2C89-2301FBB00435}"/>
                  </a:ext>
                </a:extLst>
              </p:cNvPr>
              <p:cNvSpPr txBox="1"/>
              <p:nvPr/>
            </p:nvSpPr>
            <p:spPr>
              <a:xfrm>
                <a:off x="360951" y="1271840"/>
                <a:ext cx="5384211" cy="2895294"/>
              </a:xfrm>
              <a:prstGeom prst="rect">
                <a:avLst/>
              </a:prstGeom>
              <a:noFill/>
            </p:spPr>
            <p:txBody>
              <a:bodyPr wrap="none" lIns="0" tIns="72000" rIns="0" bIns="0" rtlCol="0" anchor="t" anchorCtr="0">
                <a:noAutofit/>
              </a:bodyPr>
              <a:lstStyle/>
              <a:p>
                <a:pPr>
                  <a:lnSpc>
                    <a:spcPct val="150000"/>
                  </a:lnSpc>
                  <a:spcBef>
                    <a:spcPts val="600"/>
                  </a:spcBef>
                </a:pPr>
                <a:r>
                  <a:rPr lang="en-US" sz="2000" dirty="0"/>
                  <a:t>Swap-PRF setting:</a:t>
                </a:r>
              </a:p>
              <a:p>
                <a:pPr marL="342900" indent="-342900">
                  <a:spcBef>
                    <a:spcPts val="600"/>
                  </a:spcBef>
                  <a:buFont typeface="Arial" panose="020B0604020202020204" pitchFamily="34" charset="0"/>
                  <a:buChar char="•"/>
                </a:pPr>
                <a:r>
                  <a:rPr lang="en-US" dirty="0"/>
                  <a:t>In general ❌</a:t>
                </a:r>
              </a:p>
              <a:p>
                <a:pPr marL="342900" indent="-342900">
                  <a:spcBef>
                    <a:spcPts val="600"/>
                  </a:spcBef>
                  <a:buFont typeface="Arial" panose="020B0604020202020204" pitchFamily="34" charset="0"/>
                  <a:buChar char="•"/>
                </a:pPr>
                <a:r>
                  <a:rPr lang="en-US" dirty="0"/>
                  <a:t>“Feasible” input sets ✅</a:t>
                </a:r>
              </a:p>
              <a:p>
                <a:pPr marL="800100" lvl="1" indent="-342900">
                  <a:spcBef>
                    <a:spcPts val="600"/>
                  </a:spcBef>
                  <a:buSzPct val="50000"/>
                  <a:buFont typeface="Courier New" panose="02070309020205020404" pitchFamily="49" charset="0"/>
                  <a:buChar char="o"/>
                </a:pPr>
                <a:r>
                  <a:rPr lang="en-US" sz="1400" dirty="0"/>
                  <a:t>Security </a:t>
                </a:r>
                <a:r>
                  <a:rPr lang="en-US" sz="1400" dirty="0" err="1"/>
                  <a:t>iff</a:t>
                </a:r>
                <a:r>
                  <a:rPr lang="en-US" sz="1400" dirty="0"/>
                  <a:t> inputs are in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𝑠</m:t>
                        </m:r>
                      </m:sub>
                    </m:sSub>
                  </m:oMath>
                </a14:m>
                <a:r>
                  <a:rPr lang="en-US" sz="1400" dirty="0"/>
                  <a:t> or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𝑆</m:t>
                        </m:r>
                      </m:e>
                      <m:sub>
                        <m:r>
                          <a:rPr lang="en-US" sz="1400" b="0" i="1" smtClean="0">
                            <a:latin typeface="Cambria Math" panose="02040503050406030204" pitchFamily="18" charset="0"/>
                          </a:rPr>
                          <m:t>𝑙</m:t>
                        </m:r>
                      </m:sub>
                    </m:sSub>
                  </m:oMath>
                </a14:m>
                <a:endParaRPr lang="en-US" sz="2000" dirty="0"/>
              </a:p>
              <a:p>
                <a:pPr marL="342900" indent="-342900">
                  <a:spcBef>
                    <a:spcPts val="600"/>
                  </a:spcBef>
                  <a:buFont typeface="Arial" panose="020B0604020202020204" pitchFamily="34" charset="0"/>
                  <a:buChar char="•"/>
                </a:pPr>
                <a:endParaRPr lang="en-US" dirty="0"/>
              </a:p>
              <a:p>
                <a:endParaRPr lang="en-US" sz="2000" dirty="0"/>
              </a:p>
            </p:txBody>
          </p:sp>
        </mc:Choice>
        <mc:Fallback xmlns="">
          <p:sp>
            <p:nvSpPr>
              <p:cNvPr id="5" name="TextBox 4">
                <a:extLst>
                  <a:ext uri="{FF2B5EF4-FFF2-40B4-BE49-F238E27FC236}">
                    <a16:creationId xmlns:a16="http://schemas.microsoft.com/office/drawing/2014/main" id="{DA032EF7-1CFF-0FFD-2C89-2301FBB00435}"/>
                  </a:ext>
                </a:extLst>
              </p:cNvPr>
              <p:cNvSpPr txBox="1">
                <a:spLocks noRot="1" noChangeAspect="1" noMove="1" noResize="1" noEditPoints="1" noAdjustHandles="1" noChangeArrowheads="1" noChangeShapeType="1" noTextEdit="1"/>
              </p:cNvSpPr>
              <p:nvPr/>
            </p:nvSpPr>
            <p:spPr>
              <a:xfrm>
                <a:off x="360951" y="1271840"/>
                <a:ext cx="5384211" cy="2895294"/>
              </a:xfrm>
              <a:prstGeom prst="rect">
                <a:avLst/>
              </a:prstGeom>
              <a:blipFill>
                <a:blip r:embed="rId4"/>
                <a:stretch>
                  <a:fillRect l="-283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DD2CC425-CA47-720F-7241-09B4515B55CE}"/>
              </a:ext>
            </a:extLst>
          </p:cNvPr>
          <p:cNvSpPr>
            <a:spLocks noGrp="1"/>
          </p:cNvSpPr>
          <p:nvPr>
            <p:ph type="title"/>
          </p:nvPr>
        </p:nvSpPr>
        <p:spPr/>
        <p:txBody>
          <a:bodyPr/>
          <a:lstStyle/>
          <a:p>
            <a:r>
              <a:rPr lang="en-US" dirty="0"/>
              <a:t>HMAC Is a Variable Key-Length Swap-PRF</a:t>
            </a:r>
          </a:p>
        </p:txBody>
      </p:sp>
      <p:sp>
        <p:nvSpPr>
          <p:cNvPr id="3" name="Date Placeholder 2">
            <a:extLst>
              <a:ext uri="{FF2B5EF4-FFF2-40B4-BE49-F238E27FC236}">
                <a16:creationId xmlns:a16="http://schemas.microsoft.com/office/drawing/2014/main" id="{5B0615D9-27FC-5909-65D3-660580C79261}"/>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4F684748-9759-A2ED-834B-33E7AC087429}"/>
              </a:ext>
            </a:extLst>
          </p:cNvPr>
          <p:cNvSpPr>
            <a:spLocks noGrp="1"/>
          </p:cNvSpPr>
          <p:nvPr>
            <p:ph type="sldNum" sz="quarter" idx="12"/>
          </p:nvPr>
        </p:nvSpPr>
        <p:spPr/>
        <p:txBody>
          <a:bodyPr/>
          <a:lstStyle/>
          <a:p>
            <a:fld id="{E88E0139-626D-A346-B691-BDD0C5A55F29}" type="slidenum">
              <a:rPr lang="en-US" smtClean="0"/>
              <a:pPr/>
              <a:t>25</a:t>
            </a:fld>
            <a:endParaRPr lang="en-US" dirty="0"/>
          </a:p>
        </p:txBody>
      </p:sp>
      <p:sp>
        <p:nvSpPr>
          <p:cNvPr id="61" name="Title 1">
            <a:extLst>
              <a:ext uri="{FF2B5EF4-FFF2-40B4-BE49-F238E27FC236}">
                <a16:creationId xmlns:a16="http://schemas.microsoft.com/office/drawing/2014/main" id="{1F2BE989-25AA-B874-D3BB-91B66F4431E6}"/>
              </a:ext>
            </a:extLst>
          </p:cNvPr>
          <p:cNvSpPr txBox="1">
            <a:spLocks/>
          </p:cNvSpPr>
          <p:nvPr>
            <p:custDataLst>
              <p:tags r:id="rId1"/>
            </p:custDataLst>
          </p:nvPr>
        </p:nvSpPr>
        <p:spPr>
          <a:xfrm>
            <a:off x="361157" y="909148"/>
            <a:ext cx="10799761" cy="351327"/>
          </a:xfrm>
          <a:prstGeom prst="rect">
            <a:avLst/>
          </a:prstGeom>
        </p:spPr>
        <p:txBody>
          <a:bodyPr vert="horz" lIns="0" tIns="0" rIns="0" bIns="0" rtlCol="0" anchor="ctr">
            <a:no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sz="2000" dirty="0">
                <a:solidFill>
                  <a:schemeClr val="accent1"/>
                </a:solidFill>
                <a:latin typeface="DIN Next LT Pro Light" panose="020B0303020203050203" pitchFamily="34" charset="0"/>
              </a:rPr>
              <a:t>Contributions</a:t>
            </a:r>
          </a:p>
        </p:txBody>
      </p:sp>
      <p:sp>
        <p:nvSpPr>
          <p:cNvPr id="13" name="Rectangle 12">
            <a:extLst>
              <a:ext uri="{FF2B5EF4-FFF2-40B4-BE49-F238E27FC236}">
                <a16:creationId xmlns:a16="http://schemas.microsoft.com/office/drawing/2014/main" id="{6B16F699-99D7-29F6-0200-98672006AD4E}"/>
              </a:ext>
            </a:extLst>
          </p:cNvPr>
          <p:cNvSpPr/>
          <p:nvPr/>
        </p:nvSpPr>
        <p:spPr>
          <a:xfrm>
            <a:off x="3728440" y="5175408"/>
            <a:ext cx="1685487"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X “short”: zero-pad</a:t>
            </a:r>
          </a:p>
        </p:txBody>
      </p:sp>
      <p:sp>
        <p:nvSpPr>
          <p:cNvPr id="60" name="Rectangle 59">
            <a:extLst>
              <a:ext uri="{FF2B5EF4-FFF2-40B4-BE49-F238E27FC236}">
                <a16:creationId xmlns:a16="http://schemas.microsoft.com/office/drawing/2014/main" id="{9BFF038C-078C-74A8-52CE-63344C3BEF98}"/>
              </a:ext>
            </a:extLst>
          </p:cNvPr>
          <p:cNvSpPr/>
          <p:nvPr/>
        </p:nvSpPr>
        <p:spPr>
          <a:xfrm>
            <a:off x="3728441" y="5533140"/>
            <a:ext cx="2450011"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X “long”: hash, then zero-pad</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94C5CF5F-4922-D7E7-B0E4-0DA0BC40C642}"/>
                  </a:ext>
                </a:extLst>
              </p:cNvPr>
              <p:cNvSpPr txBox="1"/>
              <p:nvPr/>
            </p:nvSpPr>
            <p:spPr>
              <a:xfrm>
                <a:off x="366858" y="4683581"/>
                <a:ext cx="4103564" cy="1327204"/>
              </a:xfrm>
              <a:prstGeom prst="rect">
                <a:avLst/>
              </a:prstGeom>
              <a:noFill/>
            </p:spPr>
            <p:txBody>
              <a:bodyPr wrap="none" lIns="0" tIns="72000" rIns="0" bIns="0" rtlCol="0" anchor="t" anchorCtr="0">
                <a:noAutofit/>
              </a:bodyPr>
              <a:lstStyle/>
              <a:p>
                <a:pPr>
                  <a:spcAft>
                    <a:spcPts val="800"/>
                  </a:spcAft>
                </a:pPr>
                <a:r>
                  <a:rPr lang="en-US" sz="1600" dirty="0">
                    <a:sym typeface="Symbol" panose="05050102010706020507" pitchFamily="18" charset="2"/>
                  </a:rPr>
                  <a:t>“Pad-or-Hash”, </a:t>
                </a:r>
                <a:r>
                  <a:rPr lang="en-US" sz="1600" dirty="0" err="1">
                    <a:sym typeface="Symbol" panose="05050102010706020507" pitchFamily="18" charset="2"/>
                  </a:rPr>
                  <a:t>PoH</a:t>
                </a:r>
                <a:r>
                  <a:rPr lang="en-US" sz="1600" dirty="0">
                    <a:sym typeface="Symbol" panose="05050102010706020507" pitchFamily="18" charset="2"/>
                  </a:rPr>
                  <a:t>: </a:t>
                </a:r>
                <a14:m>
                  <m:oMath xmlns:m="http://schemas.openxmlformats.org/officeDocument/2006/math">
                    <m:sSup>
                      <m:sSupPr>
                        <m:ctrlPr>
                          <a:rPr lang="en-US" sz="160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endParaRPr lang="en-US" sz="1600" dirty="0">
                  <a:sym typeface="Symbol" panose="05050102010706020507" pitchFamily="18" charset="2"/>
                </a:endParaRPr>
              </a:p>
              <a:p>
                <a:pPr>
                  <a:spcAft>
                    <a:spcPts val="600"/>
                  </a:spcAft>
                </a:pPr>
                <a:r>
                  <a:rPr lang="en-US" sz="1600" dirty="0" err="1">
                    <a:sym typeface="Symbol" panose="05050102010706020507" pitchFamily="18" charset="2"/>
                  </a:rPr>
                  <a:t>PoH</a:t>
                </a:r>
                <a:r>
                  <a:rPr lang="en-US" sz="1600" dirty="0">
                    <a:sym typeface="Symbol" panose="05050102010706020507" pitchFamily="18" charset="2"/>
                  </a:rPr>
                  <a:t>(X) = </a:t>
                </a:r>
                <a14:m>
                  <m:oMath xmlns:m="http://schemas.openxmlformats.org/officeDocument/2006/math">
                    <m:d>
                      <m:dPr>
                        <m:begChr m:val="{"/>
                        <m:endChr m:val=""/>
                        <m:ctrlPr>
                          <a:rPr lang="en-US" sz="1600" i="1" smtClean="0">
                            <a:latin typeface="Cambria Math" panose="02040503050406030204" pitchFamily="18" charset="0"/>
                            <a:sym typeface="Symbol" panose="05050102010706020507" pitchFamily="18" charset="2"/>
                          </a:rPr>
                        </m:ctrlPr>
                      </m:dPr>
                      <m:e>
                        <m:eqArr>
                          <m:eqArrPr>
                            <m:ctrlPr>
                              <a:rPr lang="en-US" sz="1600" i="1" smtClean="0">
                                <a:latin typeface="Cambria Math" panose="02040503050406030204" pitchFamily="18" charset="0"/>
                                <a:sym typeface="Symbol" panose="05050102010706020507" pitchFamily="18" charset="2"/>
                              </a:rPr>
                            </m:ctrlPr>
                          </m:eqArrPr>
                          <m:e>
                            <m:r>
                              <m:rPr>
                                <m:nor/>
                              </m:rPr>
                              <a:rPr lang="en-US" sz="1600" b="0" i="0" smtClean="0">
                                <a:sym typeface="Symbol" panose="05050102010706020507" pitchFamily="18" charset="2"/>
                              </a:rPr>
                              <m:t>X</m:t>
                            </m:r>
                            <m:r>
                              <m:rPr>
                                <m:nor/>
                              </m:rPr>
                              <a:rPr lang="en-US" sz="1600" b="0" i="0" smtClean="0">
                                <a:sym typeface="Symbol" panose="05050102010706020507" pitchFamily="18" charset="2"/>
                              </a:rPr>
                              <m:t> </m:t>
                            </m:r>
                            <m:sSup>
                              <m:sSupPr>
                                <m:ctrlPr>
                                  <a:rPr lang="en-US" sz="1600" b="0" i="1" smtClean="0">
                                    <a:latin typeface="Cambria Math" panose="02040503050406030204" pitchFamily="18" charset="0"/>
                                    <a:ea typeface="Cambria Math" panose="02040503050406030204" pitchFamily="18" charset="0"/>
                                    <a:sym typeface="Symbol" panose="05050102010706020507" pitchFamily="18" charset="2"/>
                                  </a:rPr>
                                </m:ctrlPr>
                              </m:sSupPr>
                              <m:e>
                                <m:r>
                                  <m:rPr>
                                    <m:nor/>
                                  </m:rPr>
                                  <a:rPr lang="en-US" sz="1600" b="0" i="0" smtClean="0">
                                    <a:ea typeface="Cambria Math" panose="02040503050406030204" pitchFamily="18" charset="0"/>
                                    <a:sym typeface="Symbol" panose="05050102010706020507" pitchFamily="18" charset="2"/>
                                  </a:rPr>
                                  <m:t> </m:t>
                                </m:r>
                                <m:r>
                                  <a:rPr lang="en-US" sz="1600" b="0" i="1" smtClean="0">
                                    <a:latin typeface="Cambria Math" panose="02040503050406030204" pitchFamily="18" charset="0"/>
                                    <a:ea typeface="Cambria Math" panose="02040503050406030204" pitchFamily="18" charset="0"/>
                                    <a:sym typeface="Symbol" panose="05050102010706020507" pitchFamily="18" charset="2"/>
                                  </a:rPr>
                                  <m:t>0</m:t>
                                </m:r>
                              </m:e>
                              <m:sup>
                                <m:r>
                                  <a:rPr lang="en-US" sz="1600" b="0" i="1" smtClean="0">
                                    <a:latin typeface="Cambria Math" panose="02040503050406030204" pitchFamily="18" charset="0"/>
                                    <a:ea typeface="Cambria Math" panose="02040503050406030204" pitchFamily="18" charset="0"/>
                                    <a:sym typeface="Symbol" panose="05050102010706020507" pitchFamily="18" charset="2"/>
                                  </a:rPr>
                                  <m:t>𝑏</m:t>
                                </m:r>
                                <m:r>
                                  <a:rPr lang="en-US" sz="1600" b="0" i="1"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m:t>
                                </m:r>
                                <m:r>
                                  <m:rPr>
                                    <m:nor/>
                                  </m:rPr>
                                  <a:rPr lang="en-US" sz="1600" b="0" i="0" smtClean="0">
                                    <a:ea typeface="Cambria Math" panose="02040503050406030204" pitchFamily="18" charset="0"/>
                                    <a:sym typeface="Symbol" panose="05050102010706020507" pitchFamily="18" charset="2"/>
                                  </a:rPr>
                                  <m:t>X</m:t>
                                </m:r>
                                <m:r>
                                  <m:rPr>
                                    <m:nor/>
                                  </m:rPr>
                                  <a:rPr lang="en-US" sz="1600" b="0" i="0" smtClean="0">
                                    <a:ea typeface="Cambria Math" panose="02040503050406030204" pitchFamily="18" charset="0"/>
                                    <a:sym typeface="Symbol" panose="05050102010706020507" pitchFamily="18" charset="2"/>
                                  </a:rPr>
                                  <m:t>|</m:t>
                                </m:r>
                              </m:sup>
                            </m:sSup>
                            <m: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if</m:t>
                            </m:r>
                            <m:r>
                              <m:rPr>
                                <m:nor/>
                              </m:rPr>
                              <a:rPr lang="en-US" sz="1600" b="0" i="0" smtClean="0">
                                <a:ea typeface="Cambria Math" panose="02040503050406030204" pitchFamily="18" charset="0"/>
                                <a:sym typeface="Symbol" panose="05050102010706020507" pitchFamily="18" charset="2"/>
                              </a:rPr>
                              <m:t> </m:t>
                            </m:r>
                            <m:d>
                              <m:dPr>
                                <m:begChr m:val="|"/>
                                <m:endChr m:val="|"/>
                                <m:ctrlPr>
                                  <a:rPr lang="en-US" sz="1600" b="0" i="1" smtClean="0">
                                    <a:latin typeface="Cambria Math" panose="02040503050406030204" pitchFamily="18" charset="0"/>
                                    <a:ea typeface="Cambria Math" panose="02040503050406030204" pitchFamily="18" charset="0"/>
                                    <a:sym typeface="Symbol" panose="05050102010706020507" pitchFamily="18" charset="2"/>
                                  </a:rPr>
                                </m:ctrlPr>
                              </m:dPr>
                              <m:e>
                                <m:r>
                                  <m:rPr>
                                    <m:nor/>
                                  </m:rPr>
                                  <a:rPr lang="en-US" sz="1600" b="0" i="0" smtClean="0">
                                    <a:ea typeface="Cambria Math" panose="02040503050406030204" pitchFamily="18" charset="0"/>
                                    <a:sym typeface="Symbol" panose="05050102010706020507" pitchFamily="18" charset="2"/>
                                  </a:rPr>
                                  <m:t>X</m:t>
                                </m:r>
                              </m:e>
                            </m:d>
                            <m:r>
                              <a:rPr lang="en-US" sz="1600">
                                <a:latin typeface="Cambria Math" panose="02040503050406030204" pitchFamily="18" charset="0"/>
                                <a:ea typeface="Cambria Math" panose="02040503050406030204" pitchFamily="18" charset="0"/>
                                <a:sym typeface="Symbol" panose="05050102010706020507" pitchFamily="18" charset="2"/>
                              </a:rPr>
                              <m:t>≤</m:t>
                            </m:r>
                            <m:r>
                              <a:rPr lang="en-US" sz="1600" b="0" i="1" smtClean="0">
                                <a:latin typeface="Cambria Math" panose="02040503050406030204" pitchFamily="18" charset="0"/>
                                <a:ea typeface="Cambria Math" panose="02040503050406030204" pitchFamily="18" charset="0"/>
                                <a:sym typeface="Symbol" panose="05050102010706020507" pitchFamily="18" charset="2"/>
                              </a:rPr>
                              <m:t>𝑏</m:t>
                            </m:r>
                          </m:e>
                          <m:e>
                            <m:r>
                              <a:rPr lang="en-US" sz="1600" b="0" i="0" smtClean="0">
                                <a:latin typeface="Cambria Math" panose="02040503050406030204" pitchFamily="18" charset="0"/>
                                <a:sym typeface="Symbol" panose="05050102010706020507" pitchFamily="18" charset="2"/>
                              </a:rPr>
                              <m:t> </m:t>
                            </m:r>
                            <m:r>
                              <m:rPr>
                                <m:nor/>
                              </m:rPr>
                              <a:rPr lang="en-US" sz="1600" b="0" i="0" smtClean="0">
                                <a:sym typeface="Symbol" panose="05050102010706020507" pitchFamily="18" charset="2"/>
                              </a:rPr>
                              <m:t>H</m:t>
                            </m:r>
                            <m:r>
                              <m:rPr>
                                <m:nor/>
                              </m:rPr>
                              <a:rPr lang="en-US" sz="1600" b="0" i="0" smtClean="0">
                                <a:sym typeface="Symbol" panose="05050102010706020507" pitchFamily="18" charset="2"/>
                              </a:rPr>
                              <m:t>(</m:t>
                            </m:r>
                            <m:r>
                              <m:rPr>
                                <m:nor/>
                              </m:rPr>
                              <a:rPr lang="en-US" sz="1600" b="0" i="0" smtClean="0">
                                <a:sym typeface="Symbol" panose="05050102010706020507" pitchFamily="18" charset="2"/>
                              </a:rPr>
                              <m:t>X</m:t>
                            </m:r>
                            <m:r>
                              <m:rPr>
                                <m:nor/>
                              </m:rPr>
                              <a:rPr lang="en-US" sz="1600" b="0" i="0" smtClean="0">
                                <a:sym typeface="Symbol" panose="05050102010706020507" pitchFamily="18" charset="2"/>
                              </a:rPr>
                              <m:t>) </m:t>
                            </m:r>
                            <m:sSup>
                              <m:sSupPr>
                                <m:ctrlPr>
                                  <a:rPr lang="en-US" sz="1600" i="1">
                                    <a:latin typeface="Cambria Math" panose="02040503050406030204" pitchFamily="18" charset="0"/>
                                    <a:ea typeface="Cambria Math" panose="02040503050406030204" pitchFamily="18" charset="0"/>
                                    <a:sym typeface="Symbol" panose="05050102010706020507" pitchFamily="18" charset="2"/>
                                  </a:rPr>
                                </m:ctrlPr>
                              </m:sSupPr>
                              <m:e>
                                <m:r>
                                  <a:rPr lang="en-US" sz="1600" b="0" i="1" smtClean="0">
                                    <a:latin typeface="Cambria Math" panose="02040503050406030204" pitchFamily="18" charset="0"/>
                                    <a:ea typeface="Cambria Math" panose="02040503050406030204" pitchFamily="18" charset="0"/>
                                    <a:sym typeface="Symbol" panose="05050102010706020507" pitchFamily="18" charset="2"/>
                                  </a:rPr>
                                  <m:t> </m:t>
                                </m:r>
                                <m:r>
                                  <a:rPr lang="en-US" sz="1600" i="1">
                                    <a:latin typeface="Cambria Math" panose="02040503050406030204" pitchFamily="18" charset="0"/>
                                    <a:ea typeface="Cambria Math" panose="02040503050406030204" pitchFamily="18" charset="0"/>
                                    <a:sym typeface="Symbol" panose="05050102010706020507" pitchFamily="18" charset="2"/>
                                  </a:rPr>
                                  <m:t>0</m:t>
                                </m:r>
                              </m:e>
                              <m:sup>
                                <m:r>
                                  <a:rPr lang="en-US" sz="1600" i="1">
                                    <a:latin typeface="Cambria Math" panose="02040503050406030204" pitchFamily="18" charset="0"/>
                                    <a:ea typeface="Cambria Math" panose="02040503050406030204" pitchFamily="18" charset="0"/>
                                    <a:sym typeface="Symbol" panose="05050102010706020507" pitchFamily="18" charset="2"/>
                                  </a:rPr>
                                  <m:t>𝑏</m:t>
                                </m:r>
                                <m:r>
                                  <a:rPr lang="en-US" sz="1600" i="1">
                                    <a:latin typeface="Cambria Math" panose="02040503050406030204" pitchFamily="18" charset="0"/>
                                    <a:ea typeface="Cambria Math" panose="02040503050406030204" pitchFamily="18" charset="0"/>
                                    <a:sym typeface="Symbol" panose="05050102010706020507" pitchFamily="18" charset="2"/>
                                  </a:rPr>
                                  <m:t>−</m:t>
                                </m:r>
                                <m:r>
                                  <a:rPr lang="en-US" sz="1600" b="0" i="1" smtClean="0">
                                    <a:latin typeface="Cambria Math" panose="02040503050406030204" pitchFamily="18" charset="0"/>
                                    <a:ea typeface="Cambria Math" panose="02040503050406030204" pitchFamily="18" charset="0"/>
                                    <a:sym typeface="Symbol" panose="05050102010706020507" pitchFamily="18" charset="2"/>
                                  </a:rPr>
                                  <m:t>𝑐</m:t>
                                </m:r>
                              </m:sup>
                            </m:sSup>
                            <m: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US" sz="1600" b="0" i="0" smtClean="0">
                                <a:ea typeface="Cambria Math" panose="02040503050406030204" pitchFamily="18" charset="0"/>
                                <a:sym typeface="Symbol" panose="05050102010706020507" pitchFamily="18" charset="2"/>
                              </a:rPr>
                              <m:t>otherwise</m:t>
                            </m:r>
                            <m:r>
                              <m:rPr>
                                <m:nor/>
                              </m:rPr>
                              <a:rPr lang="en-US" sz="1600" b="0" i="0" smtClean="0">
                                <a:ea typeface="Cambria Math" panose="02040503050406030204" pitchFamily="18" charset="0"/>
                                <a:sym typeface="Symbol" panose="05050102010706020507" pitchFamily="18" charset="2"/>
                              </a:rPr>
                              <m:t>.</m:t>
                            </m:r>
                          </m:e>
                        </m:eqArr>
                      </m:e>
                    </m:d>
                  </m:oMath>
                </a14:m>
                <a:endParaRPr lang="en-US" sz="1600" dirty="0">
                  <a:latin typeface="DIN Next LT Pro Light" panose="020B0303020203050203" pitchFamily="34" charset="0"/>
                </a:endParaRPr>
              </a:p>
            </p:txBody>
          </p:sp>
        </mc:Choice>
        <mc:Fallback xmlns="">
          <p:sp>
            <p:nvSpPr>
              <p:cNvPr id="62" name="TextBox 61">
                <a:extLst>
                  <a:ext uri="{FF2B5EF4-FFF2-40B4-BE49-F238E27FC236}">
                    <a16:creationId xmlns:a16="http://schemas.microsoft.com/office/drawing/2014/main" id="{94C5CF5F-4922-D7E7-B0E4-0DA0BC40C642}"/>
                  </a:ext>
                </a:extLst>
              </p:cNvPr>
              <p:cNvSpPr txBox="1">
                <a:spLocks noRot="1" noChangeAspect="1" noMove="1" noResize="1" noEditPoints="1" noAdjustHandles="1" noChangeArrowheads="1" noChangeShapeType="1" noTextEdit="1"/>
              </p:cNvSpPr>
              <p:nvPr/>
            </p:nvSpPr>
            <p:spPr>
              <a:xfrm>
                <a:off x="366858" y="4683581"/>
                <a:ext cx="4103564" cy="1327204"/>
              </a:xfrm>
              <a:prstGeom prst="rect">
                <a:avLst/>
              </a:prstGeom>
              <a:blipFill>
                <a:blip r:embed="rId8"/>
                <a:stretch>
                  <a:fillRect l="-29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Speech Bubble: Rectangle 62">
                <a:extLst>
                  <a:ext uri="{FF2B5EF4-FFF2-40B4-BE49-F238E27FC236}">
                    <a16:creationId xmlns:a16="http://schemas.microsoft.com/office/drawing/2014/main" id="{97F2DF3E-4C4D-C0BF-0C64-DDC442948C59}"/>
                  </a:ext>
                </a:extLst>
              </p:cNvPr>
              <p:cNvSpPr/>
              <p:nvPr/>
            </p:nvSpPr>
            <p:spPr>
              <a:xfrm>
                <a:off x="5988289" y="5018656"/>
                <a:ext cx="2828329" cy="304800"/>
              </a:xfrm>
              <a:prstGeom prst="wedgeRectCallout">
                <a:avLst>
                  <a:gd name="adj1" fmla="val -65825"/>
                  <a:gd name="adj2" fmla="val 44725"/>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Only fixed length “short” inputs: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𝑆</m:t>
                        </m:r>
                      </m:e>
                      <m:sub>
                        <m:r>
                          <a:rPr lang="en-US" sz="1400" b="0" i="1" smtClean="0">
                            <a:solidFill>
                              <a:schemeClr val="tx1"/>
                            </a:solidFill>
                            <a:latin typeface="Cambria Math" panose="02040503050406030204" pitchFamily="18" charset="0"/>
                          </a:rPr>
                          <m:t>𝑠</m:t>
                        </m:r>
                      </m:sub>
                    </m:sSub>
                  </m:oMath>
                </a14:m>
                <a:endParaRPr lang="en-US" sz="1400" dirty="0">
                  <a:solidFill>
                    <a:schemeClr val="tx1"/>
                  </a:solidFill>
                </a:endParaRPr>
              </a:p>
            </p:txBody>
          </p:sp>
        </mc:Choice>
        <mc:Fallback xmlns="">
          <p:sp>
            <p:nvSpPr>
              <p:cNvPr id="63" name="Speech Bubble: Rectangle 62">
                <a:extLst>
                  <a:ext uri="{FF2B5EF4-FFF2-40B4-BE49-F238E27FC236}">
                    <a16:creationId xmlns:a16="http://schemas.microsoft.com/office/drawing/2014/main" id="{97F2DF3E-4C4D-C0BF-0C64-DDC442948C59}"/>
                  </a:ext>
                </a:extLst>
              </p:cNvPr>
              <p:cNvSpPr>
                <a:spLocks noRot="1" noChangeAspect="1" noMove="1" noResize="1" noEditPoints="1" noAdjustHandles="1" noChangeArrowheads="1" noChangeShapeType="1" noTextEdit="1"/>
              </p:cNvSpPr>
              <p:nvPr/>
            </p:nvSpPr>
            <p:spPr>
              <a:xfrm>
                <a:off x="5988289" y="5018656"/>
                <a:ext cx="2828329" cy="304800"/>
              </a:xfrm>
              <a:prstGeom prst="wedgeRectCallout">
                <a:avLst>
                  <a:gd name="adj1" fmla="val -65825"/>
                  <a:gd name="adj2" fmla="val 44725"/>
                </a:avLst>
              </a:prstGeom>
              <a:blipFill>
                <a:blip r:embed="rId9"/>
                <a:stretch>
                  <a:fillRect b="-21154"/>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Speech Bubble: Rectangle 63">
                <a:extLst>
                  <a:ext uri="{FF2B5EF4-FFF2-40B4-BE49-F238E27FC236}">
                    <a16:creationId xmlns:a16="http://schemas.microsoft.com/office/drawing/2014/main" id="{A32AA994-C4BC-99FE-D63B-090936D7F25E}"/>
                  </a:ext>
                </a:extLst>
              </p:cNvPr>
              <p:cNvSpPr/>
              <p:nvPr/>
            </p:nvSpPr>
            <p:spPr>
              <a:xfrm>
                <a:off x="6654636" y="5612069"/>
                <a:ext cx="1797531" cy="304800"/>
              </a:xfrm>
              <a:prstGeom prst="wedgeRectCallout">
                <a:avLst>
                  <a:gd name="adj1" fmla="val -66985"/>
                  <a:gd name="adj2" fmla="val -30342"/>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Only “long” inputs: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𝑆</m:t>
                        </m:r>
                      </m:e>
                      <m:sub>
                        <m:r>
                          <a:rPr lang="en-US" sz="1400" b="0" i="1" smtClean="0">
                            <a:solidFill>
                              <a:schemeClr val="tx1"/>
                            </a:solidFill>
                            <a:latin typeface="Cambria Math" panose="02040503050406030204" pitchFamily="18" charset="0"/>
                          </a:rPr>
                          <m:t>𝑙</m:t>
                        </m:r>
                      </m:sub>
                    </m:sSub>
                  </m:oMath>
                </a14:m>
                <a:endParaRPr lang="en-US" sz="1400" dirty="0">
                  <a:solidFill>
                    <a:schemeClr val="tx1"/>
                  </a:solidFill>
                </a:endParaRPr>
              </a:p>
            </p:txBody>
          </p:sp>
        </mc:Choice>
        <mc:Fallback xmlns="">
          <p:sp>
            <p:nvSpPr>
              <p:cNvPr id="64" name="Speech Bubble: Rectangle 63">
                <a:extLst>
                  <a:ext uri="{FF2B5EF4-FFF2-40B4-BE49-F238E27FC236}">
                    <a16:creationId xmlns:a16="http://schemas.microsoft.com/office/drawing/2014/main" id="{A32AA994-C4BC-99FE-D63B-090936D7F25E}"/>
                  </a:ext>
                </a:extLst>
              </p:cNvPr>
              <p:cNvSpPr>
                <a:spLocks noRot="1" noChangeAspect="1" noMove="1" noResize="1" noEditPoints="1" noAdjustHandles="1" noChangeArrowheads="1" noChangeShapeType="1" noTextEdit="1"/>
              </p:cNvSpPr>
              <p:nvPr/>
            </p:nvSpPr>
            <p:spPr>
              <a:xfrm>
                <a:off x="6654636" y="5612069"/>
                <a:ext cx="1797531" cy="304800"/>
              </a:xfrm>
              <a:prstGeom prst="wedgeRectCallout">
                <a:avLst>
                  <a:gd name="adj1" fmla="val -66985"/>
                  <a:gd name="adj2" fmla="val -30342"/>
                </a:avLst>
              </a:prstGeom>
              <a:blipFill>
                <a:blip r:embed="rId10"/>
                <a:stretch>
                  <a:fillRect b="-19231"/>
                </a:stretch>
              </a:blipFill>
              <a:ln>
                <a:solidFill>
                  <a:schemeClr val="accent1"/>
                </a:solidFill>
              </a:ln>
            </p:spPr>
            <p:txBody>
              <a:bodyPr/>
              <a:lstStyle/>
              <a:p>
                <a:r>
                  <a:rPr lang="en-US">
                    <a:noFill/>
                  </a:rPr>
                  <a:t> </a:t>
                </a:r>
              </a:p>
            </p:txBody>
          </p:sp>
        </mc:Fallback>
      </mc:AlternateContent>
      <p:sp>
        <p:nvSpPr>
          <p:cNvPr id="65" name="TextBox 64">
            <a:extLst>
              <a:ext uri="{FF2B5EF4-FFF2-40B4-BE49-F238E27FC236}">
                <a16:creationId xmlns:a16="http://schemas.microsoft.com/office/drawing/2014/main" id="{3C562673-475B-3CED-9D67-BA59E3B2CE91}"/>
              </a:ext>
            </a:extLst>
          </p:cNvPr>
          <p:cNvSpPr txBox="1"/>
          <p:nvPr/>
        </p:nvSpPr>
        <p:spPr>
          <a:xfrm>
            <a:off x="9029941" y="5291362"/>
            <a:ext cx="2187568" cy="369332"/>
          </a:xfrm>
          <a:prstGeom prst="rect">
            <a:avLst/>
          </a:prstGeom>
          <a:noFill/>
        </p:spPr>
        <p:txBody>
          <a:bodyPr wrap="square">
            <a:spAutoFit/>
          </a:bodyPr>
          <a:lstStyle/>
          <a:p>
            <a:r>
              <a:rPr lang="en-US" dirty="0"/>
              <a:t>C</a:t>
            </a:r>
            <a:r>
              <a:rPr lang="en-US" sz="1800" dirty="0"/>
              <a:t>over practical use!</a:t>
            </a:r>
            <a:endParaRPr lang="en-US" dirty="0"/>
          </a:p>
        </p:txBody>
      </p:sp>
      <p:sp>
        <p:nvSpPr>
          <p:cNvPr id="66" name="Right Brace 65">
            <a:extLst>
              <a:ext uri="{FF2B5EF4-FFF2-40B4-BE49-F238E27FC236}">
                <a16:creationId xmlns:a16="http://schemas.microsoft.com/office/drawing/2014/main" id="{F9756550-3759-B617-9F97-C926E262887A}"/>
              </a:ext>
            </a:extLst>
          </p:cNvPr>
          <p:cNvSpPr/>
          <p:nvPr/>
        </p:nvSpPr>
        <p:spPr>
          <a:xfrm>
            <a:off x="8858727" y="4991210"/>
            <a:ext cx="207124" cy="94701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9BCBE661-E97E-36EC-53A7-5EFDD21DDCAD}"/>
              </a:ext>
            </a:extLst>
          </p:cNvPr>
          <p:cNvSpPr txBox="1"/>
          <p:nvPr/>
        </p:nvSpPr>
        <p:spPr>
          <a:xfrm>
            <a:off x="2596828" y="1726959"/>
            <a:ext cx="902811" cy="307777"/>
          </a:xfrm>
          <a:prstGeom prst="rect">
            <a:avLst/>
          </a:prstGeom>
          <a:noFill/>
        </p:spPr>
        <p:txBody>
          <a:bodyPr wrap="none" rtlCol="0">
            <a:spAutoFit/>
          </a:bodyPr>
          <a:lstStyle/>
          <a:p>
            <a:r>
              <a:rPr lang="en-US" sz="1400" dirty="0">
                <a:solidFill>
                  <a:schemeClr val="accent5"/>
                </a:solidFill>
                <a:latin typeface="DIN Next LT Pro Light" panose="020B0303020203050203" pitchFamily="34" charset="0"/>
              </a:rPr>
              <a:t>collisions</a:t>
            </a:r>
            <a:endParaRPr lang="en-US" dirty="0">
              <a:solidFill>
                <a:schemeClr val="accent5"/>
              </a:solidFill>
              <a:latin typeface="DIN Next LT Pro Light" panose="020B0303020203050203" pitchFamily="34" charset="0"/>
            </a:endParaRPr>
          </a:p>
        </p:txBody>
      </p:sp>
      <p:sp>
        <p:nvSpPr>
          <p:cNvPr id="69" name="Freeform: Shape 68">
            <a:extLst>
              <a:ext uri="{FF2B5EF4-FFF2-40B4-BE49-F238E27FC236}">
                <a16:creationId xmlns:a16="http://schemas.microsoft.com/office/drawing/2014/main" id="{FDCA56B0-7C8B-0FD9-55F7-F7C4683E94EF}"/>
              </a:ext>
            </a:extLst>
          </p:cNvPr>
          <p:cNvSpPr/>
          <p:nvPr/>
        </p:nvSpPr>
        <p:spPr>
          <a:xfrm>
            <a:off x="2181370" y="1965423"/>
            <a:ext cx="2552409" cy="770633"/>
          </a:xfrm>
          <a:custGeom>
            <a:avLst/>
            <a:gdLst>
              <a:gd name="connsiteX0" fmla="*/ 0 w 1528763"/>
              <a:gd name="connsiteY0" fmla="*/ 75824 h 433011"/>
              <a:gd name="connsiteX1" fmla="*/ 1035844 w 1528763"/>
              <a:gd name="connsiteY1" fmla="*/ 25817 h 433011"/>
              <a:gd name="connsiteX2" fmla="*/ 1528763 w 1528763"/>
              <a:gd name="connsiteY2" fmla="*/ 433011 h 433011"/>
              <a:gd name="connsiteX0" fmla="*/ 0 w 1514475"/>
              <a:gd name="connsiteY0" fmla="*/ 75824 h 433011"/>
              <a:gd name="connsiteX1" fmla="*/ 1021556 w 1514475"/>
              <a:gd name="connsiteY1" fmla="*/ 25817 h 433011"/>
              <a:gd name="connsiteX2" fmla="*/ 1514475 w 1514475"/>
              <a:gd name="connsiteY2" fmla="*/ 433011 h 433011"/>
              <a:gd name="connsiteX0" fmla="*/ 0 w 1514475"/>
              <a:gd name="connsiteY0" fmla="*/ 33322 h 390509"/>
              <a:gd name="connsiteX1" fmla="*/ 1085850 w 1514475"/>
              <a:gd name="connsiteY1" fmla="*/ 54753 h 390509"/>
              <a:gd name="connsiteX2" fmla="*/ 1514475 w 1514475"/>
              <a:gd name="connsiteY2" fmla="*/ 390509 h 390509"/>
              <a:gd name="connsiteX0" fmla="*/ 0 w 1514475"/>
              <a:gd name="connsiteY0" fmla="*/ 33322 h 390509"/>
              <a:gd name="connsiteX1" fmla="*/ 1085850 w 1514475"/>
              <a:gd name="connsiteY1" fmla="*/ 54753 h 390509"/>
              <a:gd name="connsiteX2" fmla="*/ 1514475 w 1514475"/>
              <a:gd name="connsiteY2" fmla="*/ 390509 h 390509"/>
              <a:gd name="connsiteX0" fmla="*/ 0 w 2414587"/>
              <a:gd name="connsiteY0" fmla="*/ 5655 h 705742"/>
              <a:gd name="connsiteX1" fmla="*/ 1985962 w 2414587"/>
              <a:gd name="connsiteY1" fmla="*/ 369986 h 705742"/>
              <a:gd name="connsiteX2" fmla="*/ 2414587 w 2414587"/>
              <a:gd name="connsiteY2" fmla="*/ 705742 h 705742"/>
              <a:gd name="connsiteX0" fmla="*/ 0 w 2414587"/>
              <a:gd name="connsiteY0" fmla="*/ 14244 h 714331"/>
              <a:gd name="connsiteX1" fmla="*/ 1935955 w 2414587"/>
              <a:gd name="connsiteY1" fmla="*/ 135687 h 714331"/>
              <a:gd name="connsiteX2" fmla="*/ 2414587 w 2414587"/>
              <a:gd name="connsiteY2" fmla="*/ 714331 h 714331"/>
              <a:gd name="connsiteX0" fmla="*/ 0 w 2414587"/>
              <a:gd name="connsiteY0" fmla="*/ 70546 h 770633"/>
              <a:gd name="connsiteX1" fmla="*/ 1935955 w 2414587"/>
              <a:gd name="connsiteY1" fmla="*/ 191989 h 770633"/>
              <a:gd name="connsiteX2" fmla="*/ 2414587 w 2414587"/>
              <a:gd name="connsiteY2" fmla="*/ 770633 h 770633"/>
              <a:gd name="connsiteX0" fmla="*/ 0 w 2414587"/>
              <a:gd name="connsiteY0" fmla="*/ 70546 h 770633"/>
              <a:gd name="connsiteX1" fmla="*/ 1935955 w 2414587"/>
              <a:gd name="connsiteY1" fmla="*/ 191989 h 770633"/>
              <a:gd name="connsiteX2" fmla="*/ 2414587 w 2414587"/>
              <a:gd name="connsiteY2" fmla="*/ 770633 h 770633"/>
              <a:gd name="connsiteX0" fmla="*/ 0 w 2414587"/>
              <a:gd name="connsiteY0" fmla="*/ 70546 h 770633"/>
              <a:gd name="connsiteX1" fmla="*/ 1935955 w 2414587"/>
              <a:gd name="connsiteY1" fmla="*/ 191989 h 770633"/>
              <a:gd name="connsiteX2" fmla="*/ 2414587 w 2414587"/>
              <a:gd name="connsiteY2" fmla="*/ 770633 h 770633"/>
              <a:gd name="connsiteX0" fmla="*/ 0 w 2414587"/>
              <a:gd name="connsiteY0" fmla="*/ 70546 h 770633"/>
              <a:gd name="connsiteX1" fmla="*/ 1935955 w 2414587"/>
              <a:gd name="connsiteY1" fmla="*/ 191989 h 770633"/>
              <a:gd name="connsiteX2" fmla="*/ 2414587 w 2414587"/>
              <a:gd name="connsiteY2" fmla="*/ 770633 h 770633"/>
            </a:gdLst>
            <a:ahLst/>
            <a:cxnLst>
              <a:cxn ang="0">
                <a:pos x="connsiteX0" y="connsiteY0"/>
              </a:cxn>
              <a:cxn ang="0">
                <a:pos x="connsiteX1" y="connsiteY1"/>
              </a:cxn>
              <a:cxn ang="0">
                <a:pos x="connsiteX2" y="connsiteY2"/>
              </a:cxn>
            </a:cxnLst>
            <a:rect l="l" t="t" r="r" b="b"/>
            <a:pathLst>
              <a:path w="2414587" h="770633">
                <a:moveTo>
                  <a:pt x="0" y="70546"/>
                </a:moveTo>
                <a:cubicBezTo>
                  <a:pt x="390525" y="15777"/>
                  <a:pt x="1216818" y="-103285"/>
                  <a:pt x="1935955" y="191989"/>
                </a:cubicBezTo>
                <a:cubicBezTo>
                  <a:pt x="2290762" y="380107"/>
                  <a:pt x="2338386" y="632520"/>
                  <a:pt x="2414587" y="770633"/>
                </a:cubicBezTo>
              </a:path>
            </a:pathLst>
          </a:custGeom>
          <a:noFill/>
          <a:ln>
            <a:solidFill>
              <a:schemeClr val="accent5"/>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29B039DA-B58D-6D3B-9E86-9E725646F110}"/>
              </a:ext>
            </a:extLst>
          </p:cNvPr>
          <p:cNvPicPr>
            <a:picLocks noChangeAspect="1"/>
          </p:cNvPicPr>
          <p:nvPr/>
        </p:nvPicPr>
        <p:blipFill>
          <a:blip r:embed="rId11"/>
          <a:stretch>
            <a:fillRect/>
          </a:stretch>
        </p:blipFill>
        <p:spPr>
          <a:xfrm>
            <a:off x="9794773" y="4687087"/>
            <a:ext cx="657904" cy="657904"/>
          </a:xfrm>
          <a:prstGeom prst="rect">
            <a:avLst/>
          </a:prstGeom>
        </p:spPr>
      </p:pic>
      <p:sp>
        <p:nvSpPr>
          <p:cNvPr id="56" name="TextBox 55">
            <a:extLst>
              <a:ext uri="{FF2B5EF4-FFF2-40B4-BE49-F238E27FC236}">
                <a16:creationId xmlns:a16="http://schemas.microsoft.com/office/drawing/2014/main" id="{8C9B7E2F-CDCB-ED40-E954-F97AEC87854B}"/>
              </a:ext>
            </a:extLst>
          </p:cNvPr>
          <p:cNvSpPr txBox="1"/>
          <p:nvPr/>
        </p:nvSpPr>
        <p:spPr>
          <a:xfrm>
            <a:off x="7366508" y="5289972"/>
            <a:ext cx="466593" cy="369332"/>
          </a:xfrm>
          <a:prstGeom prst="rect">
            <a:avLst/>
          </a:prstGeom>
          <a:noFill/>
        </p:spPr>
        <p:txBody>
          <a:bodyPr wrap="square">
            <a:spAutoFit/>
          </a:bodyPr>
          <a:lstStyle/>
          <a:p>
            <a:r>
              <a:rPr lang="en-US" sz="1800" dirty="0">
                <a:solidFill>
                  <a:schemeClr val="tx1"/>
                </a:solidFill>
              </a:rPr>
              <a:t>or</a:t>
            </a:r>
            <a:endParaRPr lang="en-US" dirty="0"/>
          </a:p>
        </p:txBody>
      </p:sp>
      <p:cxnSp>
        <p:nvCxnSpPr>
          <p:cNvPr id="68" name="Straight Arrow Connector 67">
            <a:extLst>
              <a:ext uri="{FF2B5EF4-FFF2-40B4-BE49-F238E27FC236}">
                <a16:creationId xmlns:a16="http://schemas.microsoft.com/office/drawing/2014/main" id="{E0A35803-6E7E-8353-1D1F-8903E104FC05}"/>
              </a:ext>
            </a:extLst>
          </p:cNvPr>
          <p:cNvCxnSpPr>
            <a:cxnSpLocks/>
          </p:cNvCxnSpPr>
          <p:nvPr/>
        </p:nvCxnSpPr>
        <p:spPr>
          <a:xfrm flipH="1">
            <a:off x="7462730" y="4610475"/>
            <a:ext cx="468023" cy="358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33348930-9A1D-BA38-0930-CC615D8AAD3B}"/>
              </a:ext>
            </a:extLst>
          </p:cNvPr>
          <p:cNvSpPr txBox="1"/>
          <p:nvPr/>
        </p:nvSpPr>
        <p:spPr>
          <a:xfrm>
            <a:off x="7887603" y="4473749"/>
            <a:ext cx="2521431" cy="307777"/>
          </a:xfrm>
          <a:prstGeom prst="rect">
            <a:avLst/>
          </a:prstGeom>
          <a:noFill/>
        </p:spPr>
        <p:txBody>
          <a:bodyPr wrap="square">
            <a:spAutoFit/>
          </a:bodyPr>
          <a:lstStyle/>
          <a:p>
            <a:r>
              <a:rPr lang="en-US" sz="1400" dirty="0"/>
              <a:t>Holds for protocols</a:t>
            </a:r>
          </a:p>
        </p:txBody>
      </p:sp>
      <p:graphicFrame>
        <p:nvGraphicFramePr>
          <p:cNvPr id="70" name="Table 6">
            <a:extLst>
              <a:ext uri="{FF2B5EF4-FFF2-40B4-BE49-F238E27FC236}">
                <a16:creationId xmlns:a16="http://schemas.microsoft.com/office/drawing/2014/main" id="{3F329EFC-A9EB-43BE-5DC4-5C521632390C}"/>
              </a:ext>
            </a:extLst>
          </p:cNvPr>
          <p:cNvGraphicFramePr>
            <a:graphicFrameLocks noGrp="1"/>
          </p:cNvGraphicFramePr>
          <p:nvPr>
            <p:extLst>
              <p:ext uri="{D42A27DB-BD31-4B8C-83A1-F6EECF244321}">
                <p14:modId xmlns:p14="http://schemas.microsoft.com/office/powerpoint/2010/main" val="3227181140"/>
              </p:ext>
            </p:extLst>
          </p:nvPr>
        </p:nvGraphicFramePr>
        <p:xfrm>
          <a:off x="365945" y="2569676"/>
          <a:ext cx="4120488" cy="2425513"/>
        </p:xfrm>
        <a:graphic>
          <a:graphicData uri="http://schemas.openxmlformats.org/drawingml/2006/table">
            <a:tbl>
              <a:tblPr firstRow="1" bandRow="1">
                <a:solidFill>
                  <a:schemeClr val="bg1"/>
                </a:solidFill>
                <a:tableStyleId>{3B4B98B0-60AC-42C2-AFA5-B58CD77FA1E5}</a:tableStyleId>
              </a:tblPr>
              <a:tblGrid>
                <a:gridCol w="1918200">
                  <a:extLst>
                    <a:ext uri="{9D8B030D-6E8A-4147-A177-3AD203B41FA5}">
                      <a16:colId xmlns:a16="http://schemas.microsoft.com/office/drawing/2014/main" val="980217073"/>
                    </a:ext>
                  </a:extLst>
                </a:gridCol>
                <a:gridCol w="1119877">
                  <a:extLst>
                    <a:ext uri="{9D8B030D-6E8A-4147-A177-3AD203B41FA5}">
                      <a16:colId xmlns:a16="http://schemas.microsoft.com/office/drawing/2014/main" val="4025595279"/>
                    </a:ext>
                  </a:extLst>
                </a:gridCol>
                <a:gridCol w="1082411">
                  <a:extLst>
                    <a:ext uri="{9D8B030D-6E8A-4147-A177-3AD203B41FA5}">
                      <a16:colId xmlns:a16="http://schemas.microsoft.com/office/drawing/2014/main" val="4148473667"/>
                    </a:ext>
                  </a:extLst>
                </a:gridCol>
              </a:tblGrid>
              <a:tr h="502713">
                <a:tc>
                  <a:txBody>
                    <a:bodyPr/>
                    <a:lstStyle/>
                    <a:p>
                      <a:r>
                        <a:rPr lang="en-US" sz="1400" dirty="0"/>
                        <a:t>Assumption</a:t>
                      </a:r>
                    </a:p>
                  </a:txBody>
                  <a:tcPr marL="63812" marR="63812"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400" dirty="0"/>
                        <a:t>HMAC </a:t>
                      </a:r>
                      <a:br>
                        <a:rPr lang="en-US" sz="1400" dirty="0"/>
                      </a:br>
                      <a:r>
                        <a:rPr lang="en-US" sz="1400" dirty="0" err="1"/>
                        <a:t>vkl</a:t>
                      </a:r>
                      <a:r>
                        <a:rPr lang="en-US" sz="1400" dirty="0"/>
                        <a:t>-PRF</a:t>
                      </a:r>
                      <a:endParaRPr lang="en-US" sz="1400" b="0" dirty="0"/>
                    </a:p>
                  </a:txBody>
                  <a:tcPr marL="63812" marR="63812"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400" b="1" dirty="0"/>
                        <a:t>HMAC </a:t>
                      </a:r>
                      <a:r>
                        <a:rPr lang="en-US" sz="1400" b="1" dirty="0" err="1"/>
                        <a:t>vkl</a:t>
                      </a:r>
                      <a:r>
                        <a:rPr lang="en-US" sz="1400" b="1" dirty="0"/>
                        <a:t>- swap-PRF</a:t>
                      </a:r>
                    </a:p>
                  </a:txBody>
                  <a:tcPr marL="63812" marR="63812"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556528"/>
                  </a:ext>
                </a:extLst>
              </a:tr>
              <a:tr h="298783">
                <a:tc>
                  <a:txBody>
                    <a:bodyPr/>
                    <a:lstStyle/>
                    <a:p>
                      <a:r>
                        <a:rPr lang="en-US" sz="1400" dirty="0"/>
                        <a:t>h is a PRF</a:t>
                      </a:r>
                    </a:p>
                  </a:txBody>
                  <a:tcPr marL="63812" marR="63812" marT="36000"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500" dirty="0"/>
                        <a:t>✔️</a:t>
                      </a:r>
                    </a:p>
                  </a:txBody>
                  <a:tcPr marL="63812" marR="63812"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lang="en-US" sz="1500" dirty="0"/>
                        <a:t>✔️</a:t>
                      </a:r>
                    </a:p>
                  </a:txBody>
                  <a:tcPr marL="63812" marR="63812"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12617578"/>
                  </a:ext>
                </a:extLst>
              </a:tr>
              <a:tr h="298783">
                <a:tc>
                  <a:txBody>
                    <a:bodyPr/>
                    <a:lstStyle/>
                    <a:p>
                      <a:r>
                        <a:rPr lang="en-US" sz="1400" dirty="0"/>
                        <a:t>h is a swap-PRF</a:t>
                      </a:r>
                    </a:p>
                  </a:txBody>
                  <a:tcPr marL="63812" marR="63812" marT="30836" marB="30836"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 </a:t>
                      </a:r>
                    </a:p>
                  </a:txBody>
                  <a:tcPr marL="63812" marR="63812"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lang="en-US" sz="1500" dirty="0"/>
                    </a:p>
                  </a:txBody>
                  <a:tcPr marL="63812" marR="63812"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622592434"/>
                  </a:ext>
                </a:extLst>
              </a:tr>
              <a:tr h="470972">
                <a:tc>
                  <a:txBody>
                    <a:bodyPr/>
                    <a:lstStyle/>
                    <a:p>
                      <a:r>
                        <a:rPr lang="en-US" sz="1400" dirty="0"/>
                        <a:t>h is swap-PRF under related-key attacks</a:t>
                      </a:r>
                    </a:p>
                  </a:txBody>
                  <a:tcPr marL="63812" marR="63812" marT="30836"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 ✔️*</a:t>
                      </a:r>
                    </a:p>
                  </a:txBody>
                  <a:tcPr marL="63812" marR="63812"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500" dirty="0"/>
                        <a:t> ✔️*</a:t>
                      </a:r>
                    </a:p>
                  </a:txBody>
                  <a:tcPr marL="63812" marR="63812" marT="30836" marB="30836"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403735166"/>
                  </a:ext>
                </a:extLst>
              </a:tr>
              <a:tr h="340919">
                <a:tc>
                  <a:txBody>
                    <a:bodyPr/>
                    <a:lstStyle/>
                    <a:p>
                      <a:r>
                        <a:rPr lang="en-US" sz="1400" dirty="0"/>
                        <a:t>h is collision resistant</a:t>
                      </a:r>
                    </a:p>
                  </a:txBody>
                  <a:tcPr marL="64800" marR="648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lang="en-US" dirty="0"/>
                    </a:p>
                  </a:txBody>
                  <a:tcPr marL="648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dirty="0"/>
                        <a:t>✔️</a:t>
                      </a:r>
                    </a:p>
                  </a:txBody>
                  <a:tcPr marL="64800" marR="64800" marT="36000" marB="36000"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807416173"/>
                  </a:ext>
                </a:extLst>
              </a:tr>
              <a:tr h="513343">
                <a:tc>
                  <a:txBody>
                    <a:bodyPr/>
                    <a:lstStyle/>
                    <a:p>
                      <a:r>
                        <a:rPr lang="en-US" sz="1400" dirty="0"/>
                        <a:t>Messages inputs are in feasible sets </a:t>
                      </a:r>
                    </a:p>
                  </a:txBody>
                  <a:tcPr marL="64800" marR="648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dirty="0"/>
                        <a:t>✔️</a:t>
                      </a:r>
                    </a:p>
                  </a:txBody>
                  <a:tcPr anchor="ctr" anchorCtr="1">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114825065"/>
                  </a:ext>
                </a:extLst>
              </a:tr>
            </a:tbl>
          </a:graphicData>
        </a:graphic>
      </p:graphicFrame>
      <p:grpSp>
        <p:nvGrpSpPr>
          <p:cNvPr id="73" name="Group 72">
            <a:extLst>
              <a:ext uri="{FF2B5EF4-FFF2-40B4-BE49-F238E27FC236}">
                <a16:creationId xmlns:a16="http://schemas.microsoft.com/office/drawing/2014/main" id="{278366CA-D323-6675-7AAA-38E2E8EAB0F6}"/>
              </a:ext>
            </a:extLst>
          </p:cNvPr>
          <p:cNvGrpSpPr/>
          <p:nvPr/>
        </p:nvGrpSpPr>
        <p:grpSpPr>
          <a:xfrm>
            <a:off x="4613748" y="906129"/>
            <a:ext cx="6629769" cy="3338436"/>
            <a:chOff x="4613748" y="906129"/>
            <a:chExt cx="6629769" cy="3338436"/>
          </a:xfrm>
        </p:grpSpPr>
        <p:grpSp>
          <p:nvGrpSpPr>
            <p:cNvPr id="6" name="Group 5">
              <a:extLst>
                <a:ext uri="{FF2B5EF4-FFF2-40B4-BE49-F238E27FC236}">
                  <a16:creationId xmlns:a16="http://schemas.microsoft.com/office/drawing/2014/main" id="{0B4707BF-D531-D865-056D-6A5139A20380}"/>
                </a:ext>
              </a:extLst>
            </p:cNvPr>
            <p:cNvGrpSpPr/>
            <p:nvPr/>
          </p:nvGrpSpPr>
          <p:grpSpPr>
            <a:xfrm>
              <a:off x="5250683" y="1540669"/>
              <a:ext cx="5243956" cy="2665049"/>
              <a:chOff x="4903158" y="1905354"/>
              <a:chExt cx="5243956" cy="2665049"/>
            </a:xfrm>
          </p:grpSpPr>
          <p:grpSp>
            <p:nvGrpSpPr>
              <p:cNvPr id="7" name="Group 6">
                <a:extLst>
                  <a:ext uri="{FF2B5EF4-FFF2-40B4-BE49-F238E27FC236}">
                    <a16:creationId xmlns:a16="http://schemas.microsoft.com/office/drawing/2014/main" id="{9A78218B-6BB2-F1A3-1265-DCC043375D93}"/>
                  </a:ext>
                </a:extLst>
              </p:cNvPr>
              <p:cNvGrpSpPr/>
              <p:nvPr/>
            </p:nvGrpSpPr>
            <p:grpSpPr>
              <a:xfrm>
                <a:off x="4903158" y="1909775"/>
                <a:ext cx="5243956" cy="2660628"/>
                <a:chOff x="4903158" y="1909775"/>
                <a:chExt cx="5243956" cy="2660628"/>
              </a:xfrm>
              <a:solidFill>
                <a:srgbClr val="E9F7C7"/>
              </a:solidFill>
            </p:grpSpPr>
            <p:sp>
              <p:nvSpPr>
                <p:cNvPr id="9" name="Rectangle 8">
                  <a:extLst>
                    <a:ext uri="{FF2B5EF4-FFF2-40B4-BE49-F238E27FC236}">
                      <a16:creationId xmlns:a16="http://schemas.microsoft.com/office/drawing/2014/main" id="{C2F38709-6802-89D3-7763-BB7128279E93}"/>
                    </a:ext>
                  </a:extLst>
                </p:cNvPr>
                <p:cNvSpPr/>
                <p:nvPr/>
              </p:nvSpPr>
              <p:spPr>
                <a:xfrm>
                  <a:off x="4903158" y="1909775"/>
                  <a:ext cx="5243956" cy="2660626"/>
                </a:xfrm>
                <a:prstGeom prst="rect">
                  <a:avLst/>
                </a:prstGeom>
                <a:grp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sp>
              <p:nvSpPr>
                <p:cNvPr id="10" name="Isosceles Triangle 9">
                  <a:extLst>
                    <a:ext uri="{FF2B5EF4-FFF2-40B4-BE49-F238E27FC236}">
                      <a16:creationId xmlns:a16="http://schemas.microsoft.com/office/drawing/2014/main" id="{3F0504E8-FE80-0755-1571-DAFFB7043678}"/>
                    </a:ext>
                  </a:extLst>
                </p:cNvPr>
                <p:cNvSpPr/>
                <p:nvPr/>
              </p:nvSpPr>
              <p:spPr>
                <a:xfrm rot="5400000">
                  <a:off x="3681480" y="3135217"/>
                  <a:ext cx="2660626" cy="209745"/>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grpSp>
          <p:sp>
            <p:nvSpPr>
              <p:cNvPr id="8" name="Isosceles Triangle 7">
                <a:extLst>
                  <a:ext uri="{FF2B5EF4-FFF2-40B4-BE49-F238E27FC236}">
                    <a16:creationId xmlns:a16="http://schemas.microsoft.com/office/drawing/2014/main" id="{F114A8C6-68FF-E841-2522-F8A9CF565CC8}"/>
                  </a:ext>
                </a:extLst>
              </p:cNvPr>
              <p:cNvSpPr/>
              <p:nvPr/>
            </p:nvSpPr>
            <p:spPr>
              <a:xfrm rot="5400000">
                <a:off x="3680632" y="3130794"/>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DECAAD0E-B707-DABA-2C01-E74E6942DD1A}"/>
                </a:ext>
              </a:extLst>
            </p:cNvPr>
            <p:cNvSpPr txBox="1"/>
            <p:nvPr/>
          </p:nvSpPr>
          <p:spPr>
            <a:xfrm>
              <a:off x="7642547" y="906129"/>
              <a:ext cx="460228" cy="276999"/>
            </a:xfrm>
            <a:prstGeom prst="rect">
              <a:avLst/>
            </a:prstGeom>
            <a:noFill/>
          </p:spPr>
          <p:txBody>
            <a:bodyPr wrap="square" lIns="0" tIns="0" rIns="0" bIns="0" rtlCol="0" anchor="ctr" anchorCtr="1">
              <a:spAutoFit/>
            </a:bodyPr>
            <a:lstStyle/>
            <a:p>
              <a:r>
                <a:rPr lang="en-US" dirty="0"/>
                <a:t>Y</a:t>
              </a:r>
            </a:p>
          </p:txBody>
        </p:sp>
        <p:cxnSp>
          <p:nvCxnSpPr>
            <p:cNvPr id="12" name="Straight Arrow Connector 11">
              <a:extLst>
                <a:ext uri="{FF2B5EF4-FFF2-40B4-BE49-F238E27FC236}">
                  <a16:creationId xmlns:a16="http://schemas.microsoft.com/office/drawing/2014/main" id="{B1E58C87-316C-2EDE-FBA7-CCD38577F95A}"/>
                </a:ext>
              </a:extLst>
            </p:cNvPr>
            <p:cNvCxnSpPr>
              <a:cxnSpLocks/>
              <a:stCxn id="11" idx="2"/>
            </p:cNvCxnSpPr>
            <p:nvPr/>
          </p:nvCxnSpPr>
          <p:spPr>
            <a:xfrm>
              <a:off x="7872661" y="1183128"/>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29B7A853-32E4-CE42-1016-92213635EB6B}"/>
                </a:ext>
              </a:extLst>
            </p:cNvPr>
            <p:cNvCxnSpPr>
              <a:cxnSpLocks/>
            </p:cNvCxnSpPr>
            <p:nvPr/>
          </p:nvCxnSpPr>
          <p:spPr>
            <a:xfrm>
              <a:off x="10494639" y="3902620"/>
              <a:ext cx="430665"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A69429A4-87DD-96A8-CC2B-CB2FDE4088C7}"/>
                </a:ext>
              </a:extLst>
            </p:cNvPr>
            <p:cNvSpPr txBox="1"/>
            <p:nvPr/>
          </p:nvSpPr>
          <p:spPr>
            <a:xfrm>
              <a:off x="5248612" y="3906011"/>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sp>
          <p:nvSpPr>
            <p:cNvPr id="16" name="TextBox 15">
              <a:extLst>
                <a:ext uri="{FF2B5EF4-FFF2-40B4-BE49-F238E27FC236}">
                  <a16:creationId xmlns:a16="http://schemas.microsoft.com/office/drawing/2014/main" id="{D3277707-5020-73AB-7877-40F1FD01E496}"/>
                </a:ext>
              </a:extLst>
            </p:cNvPr>
            <p:cNvSpPr txBox="1"/>
            <p:nvPr/>
          </p:nvSpPr>
          <p:spPr>
            <a:xfrm>
              <a:off x="10978597" y="3750129"/>
              <a:ext cx="264920" cy="339405"/>
            </a:xfrm>
            <a:prstGeom prst="rect">
              <a:avLst/>
            </a:prstGeom>
            <a:noFill/>
          </p:spPr>
          <p:txBody>
            <a:bodyPr wrap="square" lIns="0" tIns="0" rIns="0" bIns="0" rtlCol="0" anchor="ctr" anchorCtr="1">
              <a:noAutofit/>
            </a:bodyPr>
            <a:lstStyle/>
            <a:p>
              <a:r>
                <a:rPr lang="en-US" dirty="0"/>
                <a:t>Z</a:t>
              </a:r>
            </a:p>
          </p:txBody>
        </p:sp>
        <p:cxnSp>
          <p:nvCxnSpPr>
            <p:cNvPr id="17" name="Straight Arrow Connector 16">
              <a:extLst>
                <a:ext uri="{FF2B5EF4-FFF2-40B4-BE49-F238E27FC236}">
                  <a16:creationId xmlns:a16="http://schemas.microsoft.com/office/drawing/2014/main" id="{519376AA-29ED-DABF-41DD-14C78A989D9B}"/>
                </a:ext>
              </a:extLst>
            </p:cNvPr>
            <p:cNvCxnSpPr>
              <a:cxnSpLocks/>
            </p:cNvCxnSpPr>
            <p:nvPr/>
          </p:nvCxnSpPr>
          <p:spPr>
            <a:xfrm>
              <a:off x="7872661" y="1183128"/>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Flowchart: Manual Input 17">
              <a:extLst>
                <a:ext uri="{FF2B5EF4-FFF2-40B4-BE49-F238E27FC236}">
                  <a16:creationId xmlns:a16="http://schemas.microsoft.com/office/drawing/2014/main" id="{3B7042B0-A9DB-C32E-A781-3CC51ED96C3F}"/>
                </a:ext>
              </a:extLst>
            </p:cNvPr>
            <p:cNvSpPr/>
            <p:nvPr/>
          </p:nvSpPr>
          <p:spPr>
            <a:xfrm flipH="1">
              <a:off x="6308638"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18A0ACA-46BD-0F92-9CFD-205A9ECABF15}"/>
                </a:ext>
              </a:extLst>
            </p:cNvPr>
            <p:cNvSpPr txBox="1"/>
            <p:nvPr/>
          </p:nvSpPr>
          <p:spPr>
            <a:xfrm>
              <a:off x="6300520" y="2822045"/>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0" name="Flowchart: Manual Input 19">
              <a:extLst>
                <a:ext uri="{FF2B5EF4-FFF2-40B4-BE49-F238E27FC236}">
                  <a16:creationId xmlns:a16="http://schemas.microsoft.com/office/drawing/2014/main" id="{76718506-5921-F6B9-5633-BB44823411B3}"/>
                </a:ext>
              </a:extLst>
            </p:cNvPr>
            <p:cNvSpPr/>
            <p:nvPr/>
          </p:nvSpPr>
          <p:spPr>
            <a:xfrm flipH="1">
              <a:off x="7067846"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85B1D8-2CD0-6EB4-E7A0-0259DA349061}"/>
                </a:ext>
              </a:extLst>
            </p:cNvPr>
            <p:cNvSpPr txBox="1"/>
            <p:nvPr/>
          </p:nvSpPr>
          <p:spPr>
            <a:xfrm>
              <a:off x="7064917" y="2822045"/>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2" name="Flowchart: Manual Input 21">
              <a:extLst>
                <a:ext uri="{FF2B5EF4-FFF2-40B4-BE49-F238E27FC236}">
                  <a16:creationId xmlns:a16="http://schemas.microsoft.com/office/drawing/2014/main" id="{E2F7CFB4-A592-ADC4-23FB-B4B456B9E0D3}"/>
                </a:ext>
              </a:extLst>
            </p:cNvPr>
            <p:cNvSpPr/>
            <p:nvPr/>
          </p:nvSpPr>
          <p:spPr>
            <a:xfrm flipH="1">
              <a:off x="7827054"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DAF964F-AC0B-E73B-54F6-0B25F8031B30}"/>
                </a:ext>
              </a:extLst>
            </p:cNvPr>
            <p:cNvSpPr txBox="1"/>
            <p:nvPr/>
          </p:nvSpPr>
          <p:spPr>
            <a:xfrm>
              <a:off x="7822343" y="2822045"/>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4" name="Flowchart: Manual Input 23">
              <a:extLst>
                <a:ext uri="{FF2B5EF4-FFF2-40B4-BE49-F238E27FC236}">
                  <a16:creationId xmlns:a16="http://schemas.microsoft.com/office/drawing/2014/main" id="{4E38BE4C-49D1-DEFD-A0D2-079826720228}"/>
                </a:ext>
              </a:extLst>
            </p:cNvPr>
            <p:cNvSpPr/>
            <p:nvPr/>
          </p:nvSpPr>
          <p:spPr>
            <a:xfrm flipH="1">
              <a:off x="9233413" y="2663987"/>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DC2B1BA-F416-1AB7-781D-A569134ED9AC}"/>
                </a:ext>
              </a:extLst>
            </p:cNvPr>
            <p:cNvSpPr txBox="1"/>
            <p:nvPr/>
          </p:nvSpPr>
          <p:spPr>
            <a:xfrm>
              <a:off x="9232995" y="2822045"/>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6" name="TextBox 25">
              <a:extLst>
                <a:ext uri="{FF2B5EF4-FFF2-40B4-BE49-F238E27FC236}">
                  <a16:creationId xmlns:a16="http://schemas.microsoft.com/office/drawing/2014/main" id="{E8E62E2C-351F-A654-3233-7F770427916A}"/>
                </a:ext>
              </a:extLst>
            </p:cNvPr>
            <p:cNvSpPr txBox="1"/>
            <p:nvPr/>
          </p:nvSpPr>
          <p:spPr>
            <a:xfrm>
              <a:off x="8557458" y="2735484"/>
              <a:ext cx="348172" cy="369332"/>
            </a:xfrm>
            <a:prstGeom prst="rect">
              <a:avLst/>
            </a:prstGeom>
            <a:noFill/>
          </p:spPr>
          <p:txBody>
            <a:bodyPr wrap="none" rtlCol="0">
              <a:spAutoFit/>
            </a:bodyPr>
            <a:lstStyle/>
            <a:p>
              <a:r>
                <a:rPr lang="en-US" dirty="0">
                  <a:solidFill>
                    <a:schemeClr val="tx2"/>
                  </a:solidFill>
                </a:rPr>
                <a:t>…</a:t>
              </a:r>
            </a:p>
          </p:txBody>
        </p:sp>
        <p:sp>
          <p:nvSpPr>
            <p:cNvPr id="27" name="Flowchart: Manual Input 26">
              <a:extLst>
                <a:ext uri="{FF2B5EF4-FFF2-40B4-BE49-F238E27FC236}">
                  <a16:creationId xmlns:a16="http://schemas.microsoft.com/office/drawing/2014/main" id="{36D61A2C-2240-AA24-39EE-A39A611B4C01}"/>
                </a:ext>
              </a:extLst>
            </p:cNvPr>
            <p:cNvSpPr/>
            <p:nvPr/>
          </p:nvSpPr>
          <p:spPr>
            <a:xfrm flipH="1">
              <a:off x="8816618" y="3606063"/>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69EB7AD-7463-10DF-7130-3E483032B9E9}"/>
                </a:ext>
              </a:extLst>
            </p:cNvPr>
            <p:cNvSpPr txBox="1"/>
            <p:nvPr/>
          </p:nvSpPr>
          <p:spPr>
            <a:xfrm>
              <a:off x="8817835" y="3764121"/>
              <a:ext cx="32710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9" name="Flowchart: Manual Input 28">
              <a:extLst>
                <a:ext uri="{FF2B5EF4-FFF2-40B4-BE49-F238E27FC236}">
                  <a16:creationId xmlns:a16="http://schemas.microsoft.com/office/drawing/2014/main" id="{0A54F19F-EC61-B7B9-A153-B48E220B4731}"/>
                </a:ext>
              </a:extLst>
            </p:cNvPr>
            <p:cNvSpPr/>
            <p:nvPr/>
          </p:nvSpPr>
          <p:spPr>
            <a:xfrm flipH="1">
              <a:off x="9599767" y="3606063"/>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91E8127-F49B-19D4-8C85-D72FCF26A9F6}"/>
                </a:ext>
              </a:extLst>
            </p:cNvPr>
            <p:cNvSpPr txBox="1"/>
            <p:nvPr/>
          </p:nvSpPr>
          <p:spPr>
            <a:xfrm>
              <a:off x="9597697" y="3762736"/>
              <a:ext cx="333681" cy="27976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31" name="Straight Arrow Connector 30">
              <a:extLst>
                <a:ext uri="{FF2B5EF4-FFF2-40B4-BE49-F238E27FC236}">
                  <a16:creationId xmlns:a16="http://schemas.microsoft.com/office/drawing/2014/main" id="{CCDBD27C-AEBE-86AB-A1F7-A181D44E0EA1}"/>
                </a:ext>
              </a:extLst>
            </p:cNvPr>
            <p:cNvCxnSpPr>
              <a:stCxn id="19" idx="3"/>
              <a:endCxn id="21" idx="1"/>
            </p:cNvCxnSpPr>
            <p:nvPr/>
          </p:nvCxnSpPr>
          <p:spPr>
            <a:xfrm>
              <a:off x="6646296" y="2960545"/>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589A33-60BA-5A98-1008-9F67A7758283}"/>
                </a:ext>
              </a:extLst>
            </p:cNvPr>
            <p:cNvCxnSpPr>
              <a:cxnSpLocks/>
              <a:stCxn id="21" idx="3"/>
              <a:endCxn id="23" idx="1"/>
            </p:cNvCxnSpPr>
            <p:nvPr/>
          </p:nvCxnSpPr>
          <p:spPr>
            <a:xfrm>
              <a:off x="7407269" y="2960545"/>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7CEE9B-8228-E183-7775-6E9D57502B0B}"/>
                </a:ext>
              </a:extLst>
            </p:cNvPr>
            <p:cNvCxnSpPr>
              <a:cxnSpLocks/>
              <a:stCxn id="23" idx="3"/>
            </p:cNvCxnSpPr>
            <p:nvPr/>
          </p:nvCxnSpPr>
          <p:spPr>
            <a:xfrm>
              <a:off x="8161305" y="2960545"/>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509F5B9-2F04-DE80-991E-24CE455DC0F9}"/>
                </a:ext>
              </a:extLst>
            </p:cNvPr>
            <p:cNvCxnSpPr>
              <a:cxnSpLocks/>
              <a:endCxn id="25" idx="1"/>
            </p:cNvCxnSpPr>
            <p:nvPr/>
          </p:nvCxnSpPr>
          <p:spPr>
            <a:xfrm>
              <a:off x="8893988" y="2960544"/>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133E619-EDEE-9FBF-3458-476B3C1EE0E3}"/>
                </a:ext>
              </a:extLst>
            </p:cNvPr>
            <p:cNvCxnSpPr>
              <a:cxnSpLocks/>
              <a:stCxn id="28" idx="3"/>
              <a:endCxn id="30" idx="1"/>
            </p:cNvCxnSpPr>
            <p:nvPr/>
          </p:nvCxnSpPr>
          <p:spPr>
            <a:xfrm>
              <a:off x="9144941" y="3902621"/>
              <a:ext cx="45275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DF5E561-8F4C-E6C6-9EFD-94526316F1E7}"/>
                </a:ext>
              </a:extLst>
            </p:cNvPr>
            <p:cNvCxnSpPr>
              <a:stCxn id="25" idx="3"/>
              <a:endCxn id="29" idx="0"/>
            </p:cNvCxnSpPr>
            <p:nvPr/>
          </p:nvCxnSpPr>
          <p:spPr>
            <a:xfrm>
              <a:off x="9563372" y="2960545"/>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FAF8348-EEC6-C18C-0A08-AA762D4354ED}"/>
                </a:ext>
              </a:extLst>
            </p:cNvPr>
            <p:cNvCxnSpPr>
              <a:cxnSpLocks/>
              <a:endCxn id="27" idx="0"/>
            </p:cNvCxnSpPr>
            <p:nvPr/>
          </p:nvCxnSpPr>
          <p:spPr>
            <a:xfrm>
              <a:off x="8981388" y="3524649"/>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604253A-16DD-64CF-F186-40F83086AC88}"/>
                </a:ext>
              </a:extLst>
            </p:cNvPr>
            <p:cNvCxnSpPr>
              <a:cxnSpLocks/>
            </p:cNvCxnSpPr>
            <p:nvPr/>
          </p:nvCxnSpPr>
          <p:spPr>
            <a:xfrm>
              <a:off x="9929307" y="3902620"/>
              <a:ext cx="995997"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3A07A4F0-80F4-2D90-0054-B45DA36FE766}"/>
                </a:ext>
              </a:extLst>
            </p:cNvPr>
            <p:cNvCxnSpPr>
              <a:cxnSpLocks/>
              <a:endCxn id="28" idx="1"/>
            </p:cNvCxnSpPr>
            <p:nvPr/>
          </p:nvCxnSpPr>
          <p:spPr>
            <a:xfrm>
              <a:off x="8484958" y="3902620"/>
              <a:ext cx="33287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9CCE02-EECE-85E1-4B38-0791120DD6BE}"/>
                </a:ext>
              </a:extLst>
            </p:cNvPr>
            <p:cNvCxnSpPr>
              <a:cxnSpLocks/>
              <a:endCxn id="19" idx="1"/>
            </p:cNvCxnSpPr>
            <p:nvPr/>
          </p:nvCxnSpPr>
          <p:spPr>
            <a:xfrm flipV="1">
              <a:off x="6041989" y="2960545"/>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0CC23B7-2B03-94E9-8416-5A82ABFBAECD}"/>
                </a:ext>
              </a:extLst>
            </p:cNvPr>
            <p:cNvCxnSpPr>
              <a:cxnSpLocks/>
            </p:cNvCxnSpPr>
            <p:nvPr/>
          </p:nvCxnSpPr>
          <p:spPr>
            <a:xfrm>
              <a:off x="6473408"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B8FFBAB-8FCD-D235-1CDB-45DCF304B3E8}"/>
                </a:ext>
              </a:extLst>
            </p:cNvPr>
            <p:cNvCxnSpPr>
              <a:cxnSpLocks/>
            </p:cNvCxnSpPr>
            <p:nvPr/>
          </p:nvCxnSpPr>
          <p:spPr>
            <a:xfrm>
              <a:off x="7232616"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580182E-C200-3FF4-8331-364A8A453F93}"/>
                </a:ext>
              </a:extLst>
            </p:cNvPr>
            <p:cNvCxnSpPr>
              <a:cxnSpLocks/>
            </p:cNvCxnSpPr>
            <p:nvPr/>
          </p:nvCxnSpPr>
          <p:spPr>
            <a:xfrm>
              <a:off x="7998002"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9EC157A-2239-C463-1F4C-E425EFAB4E73}"/>
                </a:ext>
              </a:extLst>
            </p:cNvPr>
            <p:cNvCxnSpPr>
              <a:cxnSpLocks/>
            </p:cNvCxnSpPr>
            <p:nvPr/>
          </p:nvCxnSpPr>
          <p:spPr>
            <a:xfrm>
              <a:off x="9398183" y="2470704"/>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3068D70-EA93-46F6-38B1-C4A0C1C6E113}"/>
                </a:ext>
              </a:extLst>
            </p:cNvPr>
            <p:cNvSpPr txBox="1"/>
            <p:nvPr/>
          </p:nvSpPr>
          <p:spPr>
            <a:xfrm>
              <a:off x="5731978" y="2822571"/>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6" name="TextBox 45">
              <a:extLst>
                <a:ext uri="{FF2B5EF4-FFF2-40B4-BE49-F238E27FC236}">
                  <a16:creationId xmlns:a16="http://schemas.microsoft.com/office/drawing/2014/main" id="{7EDC4A6D-D7CD-D344-33C3-BFA9204BC894}"/>
                </a:ext>
              </a:extLst>
            </p:cNvPr>
            <p:cNvSpPr txBox="1"/>
            <p:nvPr/>
          </p:nvSpPr>
          <p:spPr>
            <a:xfrm>
              <a:off x="8105515" y="3764121"/>
              <a:ext cx="460228"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p:sp>
          <p:nvSpPr>
            <p:cNvPr id="47" name="TextBox 46">
              <a:extLst>
                <a:ext uri="{FF2B5EF4-FFF2-40B4-BE49-F238E27FC236}">
                  <a16:creationId xmlns:a16="http://schemas.microsoft.com/office/drawing/2014/main" id="{1C6FEFB2-7640-D2C3-B12A-4FF208287C69}"/>
                </a:ext>
              </a:extLst>
            </p:cNvPr>
            <p:cNvSpPr txBox="1"/>
            <p:nvPr/>
          </p:nvSpPr>
          <p:spPr>
            <a:xfrm>
              <a:off x="7002502"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48" name="TextBox 47">
              <a:extLst>
                <a:ext uri="{FF2B5EF4-FFF2-40B4-BE49-F238E27FC236}">
                  <a16:creationId xmlns:a16="http://schemas.microsoft.com/office/drawing/2014/main" id="{9E149644-039C-850E-1BAB-5FA9335840FE}"/>
                </a:ext>
              </a:extLst>
            </p:cNvPr>
            <p:cNvSpPr txBox="1"/>
            <p:nvPr/>
          </p:nvSpPr>
          <p:spPr>
            <a:xfrm>
              <a:off x="7769106"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49" name="TextBox 48">
              <a:extLst>
                <a:ext uri="{FF2B5EF4-FFF2-40B4-BE49-F238E27FC236}">
                  <a16:creationId xmlns:a16="http://schemas.microsoft.com/office/drawing/2014/main" id="{8132336B-E3DB-77BA-3C5D-AAD945D576C4}"/>
                </a:ext>
              </a:extLst>
            </p:cNvPr>
            <p:cNvSpPr txBox="1"/>
            <p:nvPr/>
          </p:nvSpPr>
          <p:spPr>
            <a:xfrm>
              <a:off x="9169610" y="2232363"/>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50" name="TextBox 49">
              <a:extLst>
                <a:ext uri="{FF2B5EF4-FFF2-40B4-BE49-F238E27FC236}">
                  <a16:creationId xmlns:a16="http://schemas.microsoft.com/office/drawing/2014/main" id="{4F03BFBD-165E-1CEC-C65E-962EEE04A16B}"/>
                </a:ext>
              </a:extLst>
            </p:cNvPr>
            <p:cNvSpPr txBox="1"/>
            <p:nvPr/>
          </p:nvSpPr>
          <p:spPr>
            <a:xfrm>
              <a:off x="8562157" y="2140711"/>
              <a:ext cx="348172" cy="369332"/>
            </a:xfrm>
            <a:prstGeom prst="rect">
              <a:avLst/>
            </a:prstGeom>
            <a:noFill/>
          </p:spPr>
          <p:txBody>
            <a:bodyPr wrap="none" rtlCol="0">
              <a:spAutoFit/>
            </a:bodyPr>
            <a:lstStyle/>
            <a:p>
              <a:r>
                <a:rPr lang="en-US" dirty="0">
                  <a:solidFill>
                    <a:sysClr val="windowText" lastClr="000000"/>
                  </a:solidFill>
                </a:rPr>
                <a:t>…</a:t>
              </a:r>
            </a:p>
          </p:txBody>
        </p:sp>
        <p:sp>
          <p:nvSpPr>
            <p:cNvPr id="51" name="Left Brace 50">
              <a:extLst>
                <a:ext uri="{FF2B5EF4-FFF2-40B4-BE49-F238E27FC236}">
                  <a16:creationId xmlns:a16="http://schemas.microsoft.com/office/drawing/2014/main" id="{E3FCB681-0783-F3BB-64F9-8755A87629BF}"/>
                </a:ext>
              </a:extLst>
            </p:cNvPr>
            <p:cNvSpPr/>
            <p:nvPr/>
          </p:nvSpPr>
          <p:spPr>
            <a:xfrm rot="5400000">
              <a:off x="8207176" y="766302"/>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DB783EB-DC0E-ECDD-5B86-46466CE128CC}"/>
                    </a:ext>
                  </a:extLst>
                </p:cNvPr>
                <p:cNvSpPr txBox="1"/>
                <p:nvPr/>
              </p:nvSpPr>
              <p:spPr>
                <a:xfrm>
                  <a:off x="8229334" y="3255862"/>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52" name="TextBox 51">
                  <a:extLst>
                    <a:ext uri="{FF2B5EF4-FFF2-40B4-BE49-F238E27FC236}">
                      <a16:creationId xmlns:a16="http://schemas.microsoft.com/office/drawing/2014/main" id="{7DB783EB-DC0E-ECDD-5B86-46466CE128CC}"/>
                    </a:ext>
                  </a:extLst>
                </p:cNvPr>
                <p:cNvSpPr txBox="1">
                  <a:spLocks noRot="1" noChangeAspect="1" noMove="1" noResize="1" noEditPoints="1" noAdjustHandles="1" noChangeArrowheads="1" noChangeShapeType="1" noTextEdit="1"/>
                </p:cNvSpPr>
                <p:nvPr/>
              </p:nvSpPr>
              <p:spPr>
                <a:xfrm>
                  <a:off x="8229334" y="3255862"/>
                  <a:ext cx="1478315" cy="246221"/>
                </a:xfrm>
                <a:prstGeom prst="rect">
                  <a:avLst/>
                </a:prstGeom>
                <a:blipFill>
                  <a:blip r:embed="rId12"/>
                  <a:stretch>
                    <a:fillRect l="-2479" t="-22500" r="-2479" b="-5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C03A3FE-6ACA-2ADA-6EB4-FACFD7BA1CEA}"/>
                    </a:ext>
                  </a:extLst>
                </p:cNvPr>
                <p:cNvSpPr txBox="1"/>
                <p:nvPr/>
              </p:nvSpPr>
              <p:spPr>
                <a:xfrm>
                  <a:off x="7084319" y="1666886"/>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53" name="TextBox 52">
                  <a:extLst>
                    <a:ext uri="{FF2B5EF4-FFF2-40B4-BE49-F238E27FC236}">
                      <a16:creationId xmlns:a16="http://schemas.microsoft.com/office/drawing/2014/main" id="{8C03A3FE-6ACA-2ADA-6EB4-FACFD7BA1CEA}"/>
                    </a:ext>
                  </a:extLst>
                </p:cNvPr>
                <p:cNvSpPr txBox="1">
                  <a:spLocks noRot="1" noChangeAspect="1" noMove="1" noResize="1" noEditPoints="1" noAdjustHandles="1" noChangeArrowheads="1" noChangeShapeType="1" noTextEdit="1"/>
                </p:cNvSpPr>
                <p:nvPr/>
              </p:nvSpPr>
              <p:spPr>
                <a:xfrm>
                  <a:off x="7084319" y="1666886"/>
                  <a:ext cx="1576683" cy="246221"/>
                </a:xfrm>
                <a:prstGeom prst="rect">
                  <a:avLst/>
                </a:prstGeom>
                <a:blipFill>
                  <a:blip r:embed="rId13"/>
                  <a:stretch>
                    <a:fillRect t="-21951" b="-5122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32AA447-8C5D-2D28-4403-CD8487D258F0}"/>
                    </a:ext>
                  </a:extLst>
                </p:cNvPr>
                <p:cNvSpPr txBox="1"/>
                <p:nvPr/>
              </p:nvSpPr>
              <p:spPr>
                <a:xfrm>
                  <a:off x="5643026" y="2226202"/>
                  <a:ext cx="1316877"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54" name="TextBox 53">
                  <a:extLst>
                    <a:ext uri="{FF2B5EF4-FFF2-40B4-BE49-F238E27FC236}">
                      <a16:creationId xmlns:a16="http://schemas.microsoft.com/office/drawing/2014/main" id="{A32AA447-8C5D-2D28-4403-CD8487D258F0}"/>
                    </a:ext>
                  </a:extLst>
                </p:cNvPr>
                <p:cNvSpPr txBox="1">
                  <a:spLocks noRot="1" noChangeAspect="1" noMove="1" noResize="1" noEditPoints="1" noAdjustHandles="1" noChangeArrowheads="1" noChangeShapeType="1" noTextEdit="1"/>
                </p:cNvSpPr>
                <p:nvPr/>
              </p:nvSpPr>
              <p:spPr>
                <a:xfrm>
                  <a:off x="5643026" y="2226202"/>
                  <a:ext cx="1316877" cy="246221"/>
                </a:xfrm>
                <a:prstGeom prst="rect">
                  <a:avLst/>
                </a:prstGeom>
                <a:blipFill>
                  <a:blip r:embed="rId14"/>
                  <a:stretch>
                    <a:fillRect l="-6481" t="-21951" r="-6019" b="-51220"/>
                  </a:stretch>
                </a:blipFill>
              </p:spPr>
              <p:txBody>
                <a:bodyPr/>
                <a:lstStyle/>
                <a:p>
                  <a:r>
                    <a:rPr lang="en-US">
                      <a:noFill/>
                    </a:rPr>
                    <a:t> </a:t>
                  </a:r>
                </a:p>
              </p:txBody>
            </p:sp>
          </mc:Fallback>
        </mc:AlternateContent>
        <p:cxnSp>
          <p:nvCxnSpPr>
            <p:cNvPr id="57" name="Connector: Curved 56">
              <a:extLst>
                <a:ext uri="{FF2B5EF4-FFF2-40B4-BE49-F238E27FC236}">
                  <a16:creationId xmlns:a16="http://schemas.microsoft.com/office/drawing/2014/main" id="{A190FE3E-32FE-6E9F-99E1-4D3B6DB5EFA9}"/>
                </a:ext>
              </a:extLst>
            </p:cNvPr>
            <p:cNvCxnSpPr>
              <a:cxnSpLocks/>
            </p:cNvCxnSpPr>
            <p:nvPr/>
          </p:nvCxnSpPr>
          <p:spPr>
            <a:xfrm flipV="1">
              <a:off x="4924599" y="2378515"/>
              <a:ext cx="695426" cy="504828"/>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58" name="Connector: Curved 57">
              <a:extLst>
                <a:ext uri="{FF2B5EF4-FFF2-40B4-BE49-F238E27FC236}">
                  <a16:creationId xmlns:a16="http://schemas.microsoft.com/office/drawing/2014/main" id="{DE6B4939-816D-45E6-2AFF-706731F168ED}"/>
                </a:ext>
              </a:extLst>
            </p:cNvPr>
            <p:cNvCxnSpPr>
              <a:cxnSpLocks/>
            </p:cNvCxnSpPr>
            <p:nvPr/>
          </p:nvCxnSpPr>
          <p:spPr>
            <a:xfrm>
              <a:off x="4924599" y="2883343"/>
              <a:ext cx="3304735" cy="484387"/>
            </a:xfrm>
            <a:prstGeom prst="curvedConnector3">
              <a:avLst>
                <a:gd name="adj1" fmla="val 20318"/>
              </a:avLst>
            </a:prstGeom>
            <a:ln w="12700">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CEEA8C13-659A-29D6-A1A2-033B0EEFEA63}"/>
                </a:ext>
              </a:extLst>
            </p:cNvPr>
            <p:cNvSpPr txBox="1"/>
            <p:nvPr/>
          </p:nvSpPr>
          <p:spPr>
            <a:xfrm>
              <a:off x="4613748" y="2765840"/>
              <a:ext cx="252993" cy="276999"/>
            </a:xfrm>
            <a:prstGeom prst="rect">
              <a:avLst/>
            </a:prstGeom>
            <a:noFill/>
          </p:spPr>
          <p:txBody>
            <a:bodyPr wrap="square" lIns="0" tIns="0" rIns="0" bIns="0" rtlCol="0" anchor="ctr" anchorCtr="1">
              <a:spAutoFit/>
            </a:bodyPr>
            <a:lstStyle/>
            <a:p>
              <a:r>
                <a:rPr lang="en-US" dirty="0"/>
                <a:t>X</a:t>
              </a:r>
            </a:p>
          </p:txBody>
        </p:sp>
        <p:sp>
          <p:nvSpPr>
            <p:cNvPr id="55" name="TextBox 54">
              <a:extLst>
                <a:ext uri="{FF2B5EF4-FFF2-40B4-BE49-F238E27FC236}">
                  <a16:creationId xmlns:a16="http://schemas.microsoft.com/office/drawing/2014/main" id="{F64E9164-038F-39BC-62B0-E471E17D0A74}"/>
                </a:ext>
              </a:extLst>
            </p:cNvPr>
            <p:cNvSpPr txBox="1"/>
            <p:nvPr/>
          </p:nvSpPr>
          <p:spPr>
            <a:xfrm>
              <a:off x="9804317" y="3270551"/>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grpSp>
    </p:spTree>
    <p:extLst>
      <p:ext uri="{BB962C8B-B14F-4D97-AF65-F5344CB8AC3E}">
        <p14:creationId xmlns:p14="http://schemas.microsoft.com/office/powerpoint/2010/main" val="312850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P spid="13" grpId="0" animBg="1"/>
      <p:bldP spid="60" grpId="0" animBg="1"/>
      <p:bldP spid="62" grpId="0"/>
      <p:bldP spid="63" grpId="0" animBg="1"/>
      <p:bldP spid="64" grpId="0" animBg="1"/>
      <p:bldP spid="65" grpId="0"/>
      <p:bldP spid="66" grpId="0" animBg="1"/>
      <p:bldP spid="67" grpId="0"/>
      <p:bldP spid="69" grpId="0" animBg="1"/>
      <p:bldP spid="56"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0ED965-19D1-CE27-4A05-A22636F580CF}"/>
              </a:ext>
            </a:extLst>
          </p:cNvPr>
          <p:cNvSpPr/>
          <p:nvPr/>
        </p:nvSpPr>
        <p:spPr>
          <a:xfrm>
            <a:off x="3643850" y="1493770"/>
            <a:ext cx="1106905"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6996CE3-742F-04E5-1172-11AB46B4E3B6}"/>
              </a:ext>
            </a:extLst>
          </p:cNvPr>
          <p:cNvSpPr/>
          <p:nvPr/>
        </p:nvSpPr>
        <p:spPr>
          <a:xfrm>
            <a:off x="1871197" y="1861776"/>
            <a:ext cx="1106905"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4C6B01-5BEB-8855-2166-BD360A558DBD}"/>
              </a:ext>
            </a:extLst>
          </p:cNvPr>
          <p:cNvSpPr/>
          <p:nvPr/>
        </p:nvSpPr>
        <p:spPr>
          <a:xfrm>
            <a:off x="4803542" y="1493770"/>
            <a:ext cx="614733"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3EEF20B-2649-7D43-AC08-1869AEF5D05F}"/>
              </a:ext>
            </a:extLst>
          </p:cNvPr>
          <p:cNvSpPr/>
          <p:nvPr/>
        </p:nvSpPr>
        <p:spPr>
          <a:xfrm>
            <a:off x="1507318" y="3114795"/>
            <a:ext cx="2276372"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3264923-8582-123C-BC93-67F0702508EE}"/>
              </a:ext>
            </a:extLst>
          </p:cNvPr>
          <p:cNvSpPr/>
          <p:nvPr/>
        </p:nvSpPr>
        <p:spPr>
          <a:xfrm>
            <a:off x="3058946" y="1861776"/>
            <a:ext cx="584904"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73069-FCAD-CE70-C029-3C2A1EDEFFEC}"/>
              </a:ext>
            </a:extLst>
          </p:cNvPr>
          <p:cNvSpPr>
            <a:spLocks noGrp="1"/>
          </p:cNvSpPr>
          <p:nvPr>
            <p:ph type="title"/>
          </p:nvPr>
        </p:nvSpPr>
        <p:spPr/>
        <p:txBody>
          <a:bodyPr/>
          <a:lstStyle/>
          <a:p>
            <a:r>
              <a:rPr lang="en-US" dirty="0"/>
              <a:t>HMAC Is a Variable Key-Length Swap-PRF</a:t>
            </a:r>
          </a:p>
        </p:txBody>
      </p:sp>
      <p:sp>
        <p:nvSpPr>
          <p:cNvPr id="3" name="Date Placeholder 2">
            <a:extLst>
              <a:ext uri="{FF2B5EF4-FFF2-40B4-BE49-F238E27FC236}">
                <a16:creationId xmlns:a16="http://schemas.microsoft.com/office/drawing/2014/main" id="{F535C453-D10B-932C-5953-1D69875C212C}"/>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E10F6EC3-1289-5721-B5C7-B69F1B820F6F}"/>
              </a:ext>
            </a:extLst>
          </p:cNvPr>
          <p:cNvSpPr>
            <a:spLocks noGrp="1"/>
          </p:cNvSpPr>
          <p:nvPr>
            <p:ph type="sldNum" sz="quarter" idx="12"/>
          </p:nvPr>
        </p:nvSpPr>
        <p:spPr/>
        <p:txBody>
          <a:bodyPr/>
          <a:lstStyle/>
          <a:p>
            <a:fld id="{E88E0139-626D-A346-B691-BDD0C5A55F29}" type="slidenum">
              <a:rPr lang="en-US" smtClean="0"/>
              <a:pPr/>
              <a:t>26</a:t>
            </a:fld>
            <a:endParaRPr lang="en-US" dirty="0"/>
          </a:p>
        </p:txBody>
      </p:sp>
      <p:grpSp>
        <p:nvGrpSpPr>
          <p:cNvPr id="80" name="Group 79">
            <a:extLst>
              <a:ext uri="{FF2B5EF4-FFF2-40B4-BE49-F238E27FC236}">
                <a16:creationId xmlns:a16="http://schemas.microsoft.com/office/drawing/2014/main" id="{89DC4F6D-ACA3-6160-F37D-5A84E123DFE8}"/>
              </a:ext>
            </a:extLst>
          </p:cNvPr>
          <p:cNvGrpSpPr/>
          <p:nvPr/>
        </p:nvGrpSpPr>
        <p:grpSpPr>
          <a:xfrm>
            <a:off x="5389803" y="1209896"/>
            <a:ext cx="5852296" cy="4531283"/>
            <a:chOff x="5376053" y="989890"/>
            <a:chExt cx="5852296" cy="4531283"/>
          </a:xfrm>
        </p:grpSpPr>
        <p:grpSp>
          <p:nvGrpSpPr>
            <p:cNvPr id="65" name="Group 64">
              <a:extLst>
                <a:ext uri="{FF2B5EF4-FFF2-40B4-BE49-F238E27FC236}">
                  <a16:creationId xmlns:a16="http://schemas.microsoft.com/office/drawing/2014/main" id="{2F3555FB-218A-6577-E880-6FCE82772FA3}"/>
                </a:ext>
              </a:extLst>
            </p:cNvPr>
            <p:cNvGrpSpPr/>
            <p:nvPr/>
          </p:nvGrpSpPr>
          <p:grpSpPr>
            <a:xfrm>
              <a:off x="7044788" y="2195513"/>
              <a:ext cx="3515021" cy="3072787"/>
              <a:chOff x="4888340" y="2195513"/>
              <a:chExt cx="3866524" cy="3072787"/>
            </a:xfrm>
          </p:grpSpPr>
          <p:sp>
            <p:nvSpPr>
              <p:cNvPr id="64" name="Freeform: Shape 63">
                <a:extLst>
                  <a:ext uri="{FF2B5EF4-FFF2-40B4-BE49-F238E27FC236}">
                    <a16:creationId xmlns:a16="http://schemas.microsoft.com/office/drawing/2014/main" id="{2B3BAC3E-F893-F303-E81B-5FF58110489A}"/>
                  </a:ext>
                </a:extLst>
              </p:cNvPr>
              <p:cNvSpPr/>
              <p:nvPr/>
            </p:nvSpPr>
            <p:spPr>
              <a:xfrm>
                <a:off x="4912171" y="2195513"/>
                <a:ext cx="3842693" cy="3072787"/>
              </a:xfrm>
              <a:custGeom>
                <a:avLst/>
                <a:gdLst>
                  <a:gd name="connsiteX0" fmla="*/ 0 w 3842693"/>
                  <a:gd name="connsiteY0" fmla="*/ 0 h 3072787"/>
                  <a:gd name="connsiteX1" fmla="*/ 3842693 w 3842693"/>
                  <a:gd name="connsiteY1" fmla="*/ 0 h 3072787"/>
                  <a:gd name="connsiteX2" fmla="*/ 3842693 w 3842693"/>
                  <a:gd name="connsiteY2" fmla="*/ 1363392 h 3072787"/>
                  <a:gd name="connsiteX3" fmla="*/ 3842693 w 3842693"/>
                  <a:gd name="connsiteY3" fmla="*/ 1412831 h 3072787"/>
                  <a:gd name="connsiteX4" fmla="*/ 3842693 w 3842693"/>
                  <a:gd name="connsiteY4" fmla="*/ 3072787 h 3072787"/>
                  <a:gd name="connsiteX5" fmla="*/ 2213133 w 3842693"/>
                  <a:gd name="connsiteY5" fmla="*/ 3072787 h 3072787"/>
                  <a:gd name="connsiteX6" fmla="*/ 2213133 w 3842693"/>
                  <a:gd name="connsiteY6" fmla="*/ 1412831 h 3072787"/>
                  <a:gd name="connsiteX7" fmla="*/ 0 w 3842693"/>
                  <a:gd name="connsiteY7" fmla="*/ 1412831 h 307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2693" h="3072787">
                    <a:moveTo>
                      <a:pt x="0" y="0"/>
                    </a:moveTo>
                    <a:lnTo>
                      <a:pt x="3842693" y="0"/>
                    </a:lnTo>
                    <a:lnTo>
                      <a:pt x="3842693" y="1363392"/>
                    </a:lnTo>
                    <a:lnTo>
                      <a:pt x="3842693" y="1412831"/>
                    </a:lnTo>
                    <a:lnTo>
                      <a:pt x="3842693" y="3072787"/>
                    </a:lnTo>
                    <a:lnTo>
                      <a:pt x="2213133" y="3072787"/>
                    </a:lnTo>
                    <a:lnTo>
                      <a:pt x="2213133" y="1412831"/>
                    </a:lnTo>
                    <a:lnTo>
                      <a:pt x="0" y="1412831"/>
                    </a:lnTo>
                    <a:close/>
                  </a:path>
                </a:pathLst>
              </a:custGeom>
              <a:solidFill>
                <a:srgbClr val="E6D5F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D81D3562-B3B3-9AD6-BA2B-ED3DBE93147E}"/>
                  </a:ext>
                </a:extLst>
              </p:cNvPr>
              <p:cNvSpPr txBox="1"/>
              <p:nvPr/>
            </p:nvSpPr>
            <p:spPr>
              <a:xfrm>
                <a:off x="4888340" y="3317277"/>
                <a:ext cx="3446557" cy="338554"/>
              </a:xfrm>
              <a:prstGeom prst="rect">
                <a:avLst/>
              </a:prstGeom>
              <a:noFill/>
            </p:spPr>
            <p:txBody>
              <a:bodyPr wrap="square">
                <a:spAutoFit/>
              </a:bodyPr>
              <a:lstStyle/>
              <a:p>
                <a:r>
                  <a:rPr lang="en-US" sz="1600" dirty="0">
                    <a:sym typeface="Symbol" panose="05050102010706020507" pitchFamily="18" charset="2"/>
                  </a:rPr>
                  <a:t>Swap-NMAC</a:t>
                </a:r>
                <a:endParaRPr lang="en-US" sz="1600" dirty="0"/>
              </a:p>
            </p:txBody>
          </p:sp>
        </p:grpSp>
        <p:sp>
          <p:nvSpPr>
            <p:cNvPr id="10" name="TextBox 9">
              <a:extLst>
                <a:ext uri="{FF2B5EF4-FFF2-40B4-BE49-F238E27FC236}">
                  <a16:creationId xmlns:a16="http://schemas.microsoft.com/office/drawing/2014/main" id="{3D51057C-4A4D-5412-CE7C-A42B8852D837}"/>
                </a:ext>
              </a:extLst>
            </p:cNvPr>
            <p:cNvSpPr txBox="1"/>
            <p:nvPr/>
          </p:nvSpPr>
          <p:spPr>
            <a:xfrm>
              <a:off x="7943495" y="989890"/>
              <a:ext cx="460228" cy="276999"/>
            </a:xfrm>
            <a:prstGeom prst="rect">
              <a:avLst/>
            </a:prstGeom>
            <a:noFill/>
          </p:spPr>
          <p:txBody>
            <a:bodyPr wrap="square" lIns="0" tIns="0" rIns="0" bIns="0" rtlCol="0" anchor="ctr" anchorCtr="1">
              <a:spAutoFit/>
            </a:bodyPr>
            <a:lstStyle/>
            <a:p>
              <a:r>
                <a:rPr lang="en-US" dirty="0"/>
                <a:t>Y</a:t>
              </a:r>
            </a:p>
          </p:txBody>
        </p:sp>
        <p:cxnSp>
          <p:nvCxnSpPr>
            <p:cNvPr id="11" name="Straight Arrow Connector 10">
              <a:extLst>
                <a:ext uri="{FF2B5EF4-FFF2-40B4-BE49-F238E27FC236}">
                  <a16:creationId xmlns:a16="http://schemas.microsoft.com/office/drawing/2014/main" id="{20223ED7-D511-3BEE-E51C-EBF322ECA31F}"/>
                </a:ext>
              </a:extLst>
            </p:cNvPr>
            <p:cNvCxnSpPr>
              <a:cxnSpLocks/>
              <a:stCxn id="10" idx="2"/>
            </p:cNvCxnSpPr>
            <p:nvPr/>
          </p:nvCxnSpPr>
          <p:spPr>
            <a:xfrm>
              <a:off x="8173609" y="1266889"/>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5D9502DC-6CA3-BE06-DC37-09BAF5387E8A}"/>
                </a:ext>
              </a:extLst>
            </p:cNvPr>
            <p:cNvSpPr txBox="1"/>
            <p:nvPr/>
          </p:nvSpPr>
          <p:spPr>
            <a:xfrm>
              <a:off x="5399526" y="5182619"/>
              <a:ext cx="1474775" cy="338554"/>
            </a:xfrm>
            <a:prstGeom prst="rect">
              <a:avLst/>
            </a:prstGeom>
            <a:noFill/>
          </p:spPr>
          <p:txBody>
            <a:bodyPr wrap="square">
              <a:spAutoFit/>
            </a:bodyPr>
            <a:lstStyle/>
            <a:p>
              <a:r>
                <a:rPr lang="en-US" sz="1600" dirty="0">
                  <a:sym typeface="Symbol" panose="05050102010706020507" pitchFamily="18" charset="2"/>
                </a:rPr>
                <a:t>HMAC(X, Y)</a:t>
              </a:r>
              <a:endParaRPr lang="en-US" sz="1600" dirty="0"/>
            </a:p>
          </p:txBody>
        </p:sp>
        <p:sp>
          <p:nvSpPr>
            <p:cNvPr id="14" name="TextBox 13">
              <a:extLst>
                <a:ext uri="{FF2B5EF4-FFF2-40B4-BE49-F238E27FC236}">
                  <a16:creationId xmlns:a16="http://schemas.microsoft.com/office/drawing/2014/main" id="{3AB48FEB-169D-7F12-FBE7-6D183B1B2AA0}"/>
                </a:ext>
              </a:extLst>
            </p:cNvPr>
            <p:cNvSpPr txBox="1"/>
            <p:nvPr/>
          </p:nvSpPr>
          <p:spPr>
            <a:xfrm>
              <a:off x="10963429" y="4458843"/>
              <a:ext cx="264920" cy="339405"/>
            </a:xfrm>
            <a:prstGeom prst="rect">
              <a:avLst/>
            </a:prstGeom>
            <a:noFill/>
          </p:spPr>
          <p:txBody>
            <a:bodyPr wrap="square" lIns="0" tIns="0" rIns="0" bIns="0" rtlCol="0" anchor="ctr" anchorCtr="1">
              <a:noAutofit/>
            </a:bodyPr>
            <a:lstStyle/>
            <a:p>
              <a:r>
                <a:rPr lang="en-US" dirty="0"/>
                <a:t>Z</a:t>
              </a:r>
            </a:p>
          </p:txBody>
        </p:sp>
        <p:cxnSp>
          <p:nvCxnSpPr>
            <p:cNvPr id="15" name="Straight Arrow Connector 14">
              <a:extLst>
                <a:ext uri="{FF2B5EF4-FFF2-40B4-BE49-F238E27FC236}">
                  <a16:creationId xmlns:a16="http://schemas.microsoft.com/office/drawing/2014/main" id="{A9DDEBAF-D8F6-FADC-3C7A-DF6E40CAEF16}"/>
                </a:ext>
              </a:extLst>
            </p:cNvPr>
            <p:cNvCxnSpPr>
              <a:cxnSpLocks/>
            </p:cNvCxnSpPr>
            <p:nvPr/>
          </p:nvCxnSpPr>
          <p:spPr>
            <a:xfrm>
              <a:off x="8173609" y="1266889"/>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Flowchart: Manual Input 17">
              <a:extLst>
                <a:ext uri="{FF2B5EF4-FFF2-40B4-BE49-F238E27FC236}">
                  <a16:creationId xmlns:a16="http://schemas.microsoft.com/office/drawing/2014/main" id="{839ADAF5-B29E-188C-B920-1132B61F2638}"/>
                </a:ext>
              </a:extLst>
            </p:cNvPr>
            <p:cNvSpPr/>
            <p:nvPr/>
          </p:nvSpPr>
          <p:spPr>
            <a:xfrm flipH="1">
              <a:off x="7285034" y="272680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3D4CDC-32EA-96C1-9E27-FFAB03AE13BD}"/>
                </a:ext>
              </a:extLst>
            </p:cNvPr>
            <p:cNvSpPr txBox="1"/>
            <p:nvPr/>
          </p:nvSpPr>
          <p:spPr>
            <a:xfrm>
              <a:off x="7282105" y="2900255"/>
              <a:ext cx="342352"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0" name="Flowchart: Manual Input 19">
              <a:extLst>
                <a:ext uri="{FF2B5EF4-FFF2-40B4-BE49-F238E27FC236}">
                  <a16:creationId xmlns:a16="http://schemas.microsoft.com/office/drawing/2014/main" id="{16A3BE73-376E-D66F-A395-D4F2985E6FC9}"/>
                </a:ext>
              </a:extLst>
            </p:cNvPr>
            <p:cNvSpPr/>
            <p:nvPr/>
          </p:nvSpPr>
          <p:spPr>
            <a:xfrm flipH="1">
              <a:off x="8253642" y="272680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9E45BC-5035-F49B-EAA8-D9829F12820B}"/>
                </a:ext>
              </a:extLst>
            </p:cNvPr>
            <p:cNvSpPr txBox="1"/>
            <p:nvPr/>
          </p:nvSpPr>
          <p:spPr>
            <a:xfrm>
              <a:off x="8248931" y="2900255"/>
              <a:ext cx="338962"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2" name="Flowchart: Manual Input 21">
              <a:extLst>
                <a:ext uri="{FF2B5EF4-FFF2-40B4-BE49-F238E27FC236}">
                  <a16:creationId xmlns:a16="http://schemas.microsoft.com/office/drawing/2014/main" id="{1C9ED41F-9856-CB79-8DBE-DB5772591947}"/>
                </a:ext>
              </a:extLst>
            </p:cNvPr>
            <p:cNvSpPr/>
            <p:nvPr/>
          </p:nvSpPr>
          <p:spPr>
            <a:xfrm flipH="1">
              <a:off x="9494458" y="2726808"/>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DA99598-29A2-AB60-E011-12F6630EA599}"/>
                </a:ext>
              </a:extLst>
            </p:cNvPr>
            <p:cNvSpPr txBox="1"/>
            <p:nvPr/>
          </p:nvSpPr>
          <p:spPr>
            <a:xfrm>
              <a:off x="9494040" y="2900255"/>
              <a:ext cx="330377"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4" name="TextBox 23">
              <a:extLst>
                <a:ext uri="{FF2B5EF4-FFF2-40B4-BE49-F238E27FC236}">
                  <a16:creationId xmlns:a16="http://schemas.microsoft.com/office/drawing/2014/main" id="{58EB8914-0238-F393-15F2-B7C5D71FB2F0}"/>
                </a:ext>
              </a:extLst>
            </p:cNvPr>
            <p:cNvSpPr txBox="1"/>
            <p:nvPr/>
          </p:nvSpPr>
          <p:spPr>
            <a:xfrm>
              <a:off x="8873684" y="2798305"/>
              <a:ext cx="348172" cy="369332"/>
            </a:xfrm>
            <a:prstGeom prst="rect">
              <a:avLst/>
            </a:prstGeom>
            <a:noFill/>
          </p:spPr>
          <p:txBody>
            <a:bodyPr wrap="none" rtlCol="0">
              <a:spAutoFit/>
            </a:bodyPr>
            <a:lstStyle/>
            <a:p>
              <a:r>
                <a:rPr lang="en-US" dirty="0">
                  <a:solidFill>
                    <a:schemeClr val="tx2"/>
                  </a:solidFill>
                </a:rPr>
                <a:t>…</a:t>
              </a:r>
            </a:p>
          </p:txBody>
        </p:sp>
        <p:sp>
          <p:nvSpPr>
            <p:cNvPr id="27" name="Flowchart: Manual Input 26">
              <a:extLst>
                <a:ext uri="{FF2B5EF4-FFF2-40B4-BE49-F238E27FC236}">
                  <a16:creationId xmlns:a16="http://schemas.microsoft.com/office/drawing/2014/main" id="{32716E7B-1E1D-67ED-E3F5-08D7134293D5}"/>
                </a:ext>
              </a:extLst>
            </p:cNvPr>
            <p:cNvSpPr/>
            <p:nvPr/>
          </p:nvSpPr>
          <p:spPr>
            <a:xfrm flipH="1">
              <a:off x="9766216" y="4331989"/>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51EABE1-6437-CA1C-2495-1EB0BB0EF4ED}"/>
                </a:ext>
              </a:extLst>
            </p:cNvPr>
            <p:cNvSpPr txBox="1"/>
            <p:nvPr/>
          </p:nvSpPr>
          <p:spPr>
            <a:xfrm>
              <a:off x="9764146" y="4505436"/>
              <a:ext cx="333681"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0" name="Straight Arrow Connector 29">
              <a:extLst>
                <a:ext uri="{FF2B5EF4-FFF2-40B4-BE49-F238E27FC236}">
                  <a16:creationId xmlns:a16="http://schemas.microsoft.com/office/drawing/2014/main" id="{4D068941-088F-20BD-339B-19CC9E2DF549}"/>
                </a:ext>
              </a:extLst>
            </p:cNvPr>
            <p:cNvCxnSpPr>
              <a:cxnSpLocks/>
              <a:stCxn id="19" idx="3"/>
              <a:endCxn id="21" idx="1"/>
            </p:cNvCxnSpPr>
            <p:nvPr/>
          </p:nvCxnSpPr>
          <p:spPr>
            <a:xfrm>
              <a:off x="7624457" y="3023366"/>
              <a:ext cx="6244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55BB9B-DF25-2292-E9C7-D63A8470FFCC}"/>
                </a:ext>
              </a:extLst>
            </p:cNvPr>
            <p:cNvCxnSpPr>
              <a:cxnSpLocks/>
              <a:stCxn id="21" idx="3"/>
            </p:cNvCxnSpPr>
            <p:nvPr/>
          </p:nvCxnSpPr>
          <p:spPr>
            <a:xfrm>
              <a:off x="8587893" y="3023366"/>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F14CC01-D43D-893C-27DC-EEC752BAD8FC}"/>
                </a:ext>
              </a:extLst>
            </p:cNvPr>
            <p:cNvCxnSpPr>
              <a:cxnSpLocks/>
              <a:endCxn id="23" idx="1"/>
            </p:cNvCxnSpPr>
            <p:nvPr/>
          </p:nvCxnSpPr>
          <p:spPr>
            <a:xfrm>
              <a:off x="9155033" y="3023365"/>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A9DBC64-40C9-B7E7-7343-B03C037A997C}"/>
                </a:ext>
              </a:extLst>
            </p:cNvPr>
            <p:cNvCxnSpPr>
              <a:cxnSpLocks/>
              <a:stCxn id="23" idx="3"/>
              <a:endCxn id="27" idx="0"/>
            </p:cNvCxnSpPr>
            <p:nvPr/>
          </p:nvCxnSpPr>
          <p:spPr>
            <a:xfrm>
              <a:off x="9824417" y="3023366"/>
              <a:ext cx="106569" cy="1357674"/>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48898B9-F060-EA22-2DA1-204C8D3F1C25}"/>
                </a:ext>
              </a:extLst>
            </p:cNvPr>
            <p:cNvCxnSpPr>
              <a:cxnSpLocks/>
            </p:cNvCxnSpPr>
            <p:nvPr/>
          </p:nvCxnSpPr>
          <p:spPr>
            <a:xfrm>
              <a:off x="7449804" y="2533525"/>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48FBC14-3894-EB9D-B5BD-F56BFBF9EE68}"/>
                </a:ext>
              </a:extLst>
            </p:cNvPr>
            <p:cNvCxnSpPr>
              <a:cxnSpLocks/>
            </p:cNvCxnSpPr>
            <p:nvPr/>
          </p:nvCxnSpPr>
          <p:spPr>
            <a:xfrm>
              <a:off x="8424590" y="2533525"/>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7E3F492-7A3F-1AA6-5B9D-B0F4CAEA64FF}"/>
                </a:ext>
              </a:extLst>
            </p:cNvPr>
            <p:cNvCxnSpPr>
              <a:cxnSpLocks/>
            </p:cNvCxnSpPr>
            <p:nvPr/>
          </p:nvCxnSpPr>
          <p:spPr>
            <a:xfrm>
              <a:off x="9659228" y="2533525"/>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BEC8349-3A50-B704-E28F-A06A1F6C13B5}"/>
                </a:ext>
              </a:extLst>
            </p:cNvPr>
            <p:cNvSpPr txBox="1"/>
            <p:nvPr/>
          </p:nvSpPr>
          <p:spPr>
            <a:xfrm>
              <a:off x="7219690" y="2295184"/>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46" name="TextBox 45">
              <a:extLst>
                <a:ext uri="{FF2B5EF4-FFF2-40B4-BE49-F238E27FC236}">
                  <a16:creationId xmlns:a16="http://schemas.microsoft.com/office/drawing/2014/main" id="{B96A7C8F-F7D2-4066-7D78-9AF3D8FAAB88}"/>
                </a:ext>
              </a:extLst>
            </p:cNvPr>
            <p:cNvSpPr txBox="1"/>
            <p:nvPr/>
          </p:nvSpPr>
          <p:spPr>
            <a:xfrm>
              <a:off x="8195694" y="2295184"/>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47" name="TextBox 46">
              <a:extLst>
                <a:ext uri="{FF2B5EF4-FFF2-40B4-BE49-F238E27FC236}">
                  <a16:creationId xmlns:a16="http://schemas.microsoft.com/office/drawing/2014/main" id="{F0ECF5C3-8496-46E7-D7F2-FD1333877891}"/>
                </a:ext>
              </a:extLst>
            </p:cNvPr>
            <p:cNvSpPr txBox="1"/>
            <p:nvPr/>
          </p:nvSpPr>
          <p:spPr>
            <a:xfrm>
              <a:off x="9430655" y="2295184"/>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48" name="TextBox 47">
              <a:extLst>
                <a:ext uri="{FF2B5EF4-FFF2-40B4-BE49-F238E27FC236}">
                  <a16:creationId xmlns:a16="http://schemas.microsoft.com/office/drawing/2014/main" id="{1EEB5161-0724-E6B1-21DF-21FA57FDB6BB}"/>
                </a:ext>
              </a:extLst>
            </p:cNvPr>
            <p:cNvSpPr txBox="1"/>
            <p:nvPr/>
          </p:nvSpPr>
          <p:spPr>
            <a:xfrm>
              <a:off x="8878383" y="2203532"/>
              <a:ext cx="348172" cy="369332"/>
            </a:xfrm>
            <a:prstGeom prst="rect">
              <a:avLst/>
            </a:prstGeom>
            <a:noFill/>
          </p:spPr>
          <p:txBody>
            <a:bodyPr wrap="none" rtlCol="0">
              <a:spAutoFit/>
            </a:bodyPr>
            <a:lstStyle/>
            <a:p>
              <a:r>
                <a:rPr lang="en-US" dirty="0">
                  <a:solidFill>
                    <a:sysClr val="windowText" lastClr="000000"/>
                  </a:solidFill>
                </a:rPr>
                <a:t>…</a:t>
              </a:r>
            </a:p>
          </p:txBody>
        </p:sp>
        <p:sp>
          <p:nvSpPr>
            <p:cNvPr id="49" name="Left Brace 48">
              <a:extLst>
                <a:ext uri="{FF2B5EF4-FFF2-40B4-BE49-F238E27FC236}">
                  <a16:creationId xmlns:a16="http://schemas.microsoft.com/office/drawing/2014/main" id="{ADC91798-C77B-AA54-E6F1-D49DBAE21DAA}"/>
                </a:ext>
              </a:extLst>
            </p:cNvPr>
            <p:cNvSpPr/>
            <p:nvPr/>
          </p:nvSpPr>
          <p:spPr>
            <a:xfrm rot="5400000">
              <a:off x="8543024" y="698442"/>
              <a:ext cx="204255" cy="2874966"/>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D0E10E4-8BFE-C11A-0C08-23DE26BA19C2}"/>
                    </a:ext>
                  </a:extLst>
                </p:cNvPr>
                <p:cNvSpPr txBox="1"/>
                <p:nvPr/>
              </p:nvSpPr>
              <p:spPr>
                <a:xfrm>
                  <a:off x="7385267" y="1750647"/>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51" name="TextBox 50">
                  <a:extLst>
                    <a:ext uri="{FF2B5EF4-FFF2-40B4-BE49-F238E27FC236}">
                      <a16:creationId xmlns:a16="http://schemas.microsoft.com/office/drawing/2014/main" id="{0D0E10E4-8BFE-C11A-0C08-23DE26BA19C2}"/>
                    </a:ext>
                  </a:extLst>
                </p:cNvPr>
                <p:cNvSpPr txBox="1">
                  <a:spLocks noRot="1" noChangeAspect="1" noMove="1" noResize="1" noEditPoints="1" noAdjustHandles="1" noChangeArrowheads="1" noChangeShapeType="1" noTextEdit="1"/>
                </p:cNvSpPr>
                <p:nvPr/>
              </p:nvSpPr>
              <p:spPr>
                <a:xfrm>
                  <a:off x="7385267" y="1750647"/>
                  <a:ext cx="1576683" cy="246221"/>
                </a:xfrm>
                <a:prstGeom prst="rect">
                  <a:avLst/>
                </a:prstGeom>
                <a:blipFill>
                  <a:blip r:embed="rId4"/>
                  <a:stretch>
                    <a:fillRect t="-21951" b="-51220"/>
                  </a:stretch>
                </a:blipFill>
                <a:ln>
                  <a:noFill/>
                </a:ln>
              </p:spPr>
              <p:txBody>
                <a:bodyPr/>
                <a:lstStyle/>
                <a:p>
                  <a:r>
                    <a:rPr lang="en-US">
                      <a:noFill/>
                    </a:rPr>
                    <a:t> </a:t>
                  </a:r>
                </a:p>
              </p:txBody>
            </p:sp>
          </mc:Fallback>
        </mc:AlternateContent>
        <p:sp>
          <p:nvSpPr>
            <p:cNvPr id="77" name="Rectangle 76">
              <a:extLst>
                <a:ext uri="{FF2B5EF4-FFF2-40B4-BE49-F238E27FC236}">
                  <a16:creationId xmlns:a16="http://schemas.microsoft.com/office/drawing/2014/main" id="{970A2A92-5999-144B-1E10-783B2788822B}"/>
                </a:ext>
              </a:extLst>
            </p:cNvPr>
            <p:cNvSpPr/>
            <p:nvPr/>
          </p:nvSpPr>
          <p:spPr>
            <a:xfrm>
              <a:off x="5376053" y="1652314"/>
              <a:ext cx="5312974" cy="3844360"/>
            </a:xfrm>
            <a:prstGeom prst="rect">
              <a:avLst/>
            </a:prstGeom>
            <a:no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F7C7"/>
                </a:solidFill>
              </a:endParaRPr>
            </a:p>
          </p:txBody>
        </p:sp>
        <p:cxnSp>
          <p:nvCxnSpPr>
            <p:cNvPr id="36" name="Straight Arrow Connector 35">
              <a:extLst>
                <a:ext uri="{FF2B5EF4-FFF2-40B4-BE49-F238E27FC236}">
                  <a16:creationId xmlns:a16="http://schemas.microsoft.com/office/drawing/2014/main" id="{E97ACC6C-54FB-F7DB-9211-9D8239B8D40C}"/>
                </a:ext>
              </a:extLst>
            </p:cNvPr>
            <p:cNvCxnSpPr>
              <a:cxnSpLocks/>
              <a:stCxn id="28" idx="3"/>
              <a:endCxn id="14" idx="1"/>
            </p:cNvCxnSpPr>
            <p:nvPr/>
          </p:nvCxnSpPr>
          <p:spPr>
            <a:xfrm flipV="1">
              <a:off x="10097827" y="4628546"/>
              <a:ext cx="865602"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13D8538D-A42F-C824-9486-500BD93F565A}"/>
                </a:ext>
              </a:extLst>
            </p:cNvPr>
            <p:cNvCxnSpPr>
              <a:cxnSpLocks/>
              <a:stCxn id="26" idx="3"/>
              <a:endCxn id="28" idx="1"/>
            </p:cNvCxnSpPr>
            <p:nvPr/>
          </p:nvCxnSpPr>
          <p:spPr>
            <a:xfrm>
              <a:off x="8433783" y="4628547"/>
              <a:ext cx="133036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CC328ABA-A6E6-7576-C512-3907448A31B7}"/>
              </a:ext>
            </a:extLst>
          </p:cNvPr>
          <p:cNvGrpSpPr/>
          <p:nvPr/>
        </p:nvGrpSpPr>
        <p:grpSpPr>
          <a:xfrm>
            <a:off x="4843339" y="2409135"/>
            <a:ext cx="4172133" cy="3125468"/>
            <a:chOff x="4829589" y="2189129"/>
            <a:chExt cx="4172133" cy="3125468"/>
          </a:xfrm>
        </p:grpSpPr>
        <p:grpSp>
          <p:nvGrpSpPr>
            <p:cNvPr id="72" name="Group 71">
              <a:extLst>
                <a:ext uri="{FF2B5EF4-FFF2-40B4-BE49-F238E27FC236}">
                  <a16:creationId xmlns:a16="http://schemas.microsoft.com/office/drawing/2014/main" id="{60B1550A-FE48-6794-A11B-53DFC2AB60A7}"/>
                </a:ext>
              </a:extLst>
            </p:cNvPr>
            <p:cNvGrpSpPr/>
            <p:nvPr/>
          </p:nvGrpSpPr>
          <p:grpSpPr>
            <a:xfrm>
              <a:off x="7444995" y="3854279"/>
              <a:ext cx="1556727" cy="1460318"/>
              <a:chOff x="7444995" y="3854279"/>
              <a:chExt cx="1556727" cy="1460318"/>
            </a:xfrm>
          </p:grpSpPr>
          <p:grpSp>
            <p:nvGrpSpPr>
              <p:cNvPr id="61" name="Group 60">
                <a:extLst>
                  <a:ext uri="{FF2B5EF4-FFF2-40B4-BE49-F238E27FC236}">
                    <a16:creationId xmlns:a16="http://schemas.microsoft.com/office/drawing/2014/main" id="{2F79AED3-1A4B-7090-04A2-9F4BF0520599}"/>
                  </a:ext>
                </a:extLst>
              </p:cNvPr>
              <p:cNvGrpSpPr/>
              <p:nvPr/>
            </p:nvGrpSpPr>
            <p:grpSpPr>
              <a:xfrm>
                <a:off x="7444995" y="3854279"/>
                <a:ext cx="1556727" cy="1460318"/>
                <a:chOff x="2995262" y="2189129"/>
                <a:chExt cx="1652496" cy="1460318"/>
              </a:xfrm>
            </p:grpSpPr>
            <p:sp>
              <p:nvSpPr>
                <p:cNvPr id="62" name="Rectangle 61">
                  <a:extLst>
                    <a:ext uri="{FF2B5EF4-FFF2-40B4-BE49-F238E27FC236}">
                      <a16:creationId xmlns:a16="http://schemas.microsoft.com/office/drawing/2014/main" id="{0DBF28FD-F39E-89B7-275C-48359C8B87E9}"/>
                    </a:ext>
                  </a:extLst>
                </p:cNvPr>
                <p:cNvSpPr/>
                <p:nvPr/>
              </p:nvSpPr>
              <p:spPr>
                <a:xfrm>
                  <a:off x="3021613" y="2189129"/>
                  <a:ext cx="1626145" cy="1412831"/>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BF2BB4F9-A8A7-AE34-EF4E-5979510E683E}"/>
                        </a:ext>
                      </a:extLst>
                    </p:cNvPr>
                    <p:cNvSpPr txBox="1"/>
                    <p:nvPr/>
                  </p:nvSpPr>
                  <p:spPr>
                    <a:xfrm>
                      <a:off x="2995262" y="3310893"/>
                      <a:ext cx="1474775" cy="338554"/>
                    </a:xfrm>
                    <a:prstGeom prst="rect">
                      <a:avLst/>
                    </a:prstGeom>
                    <a:noFill/>
                  </p:spPr>
                  <p:txBody>
                    <a:bodyPr wrap="square">
                      <a:spAutoFit/>
                    </a:bodyPr>
                    <a:lstStyle/>
                    <a:p>
                      <a:r>
                        <a:rPr lang="en-US" sz="1600" dirty="0"/>
                        <a:t>HSKD</a:t>
                      </a:r>
                      <a14:m>
                        <m:oMath xmlns:m="http://schemas.openxmlformats.org/officeDocument/2006/math">
                          <m:r>
                            <a:rPr lang="en-US" sz="1600" b="0" i="1" baseline="-25000" smtClean="0">
                              <a:latin typeface="Cambria Math" panose="02040503050406030204" pitchFamily="18" charset="0"/>
                            </a:rPr>
                            <m:t>𝑆</m:t>
                          </m:r>
                        </m:oMath>
                      </a14:m>
                      <a:endParaRPr lang="en-US" sz="1600" dirty="0"/>
                    </a:p>
                  </p:txBody>
                </p:sp>
              </mc:Choice>
              <mc:Fallback xmlns="">
                <p:sp>
                  <p:nvSpPr>
                    <p:cNvPr id="63" name="TextBox 62">
                      <a:extLst>
                        <a:ext uri="{FF2B5EF4-FFF2-40B4-BE49-F238E27FC236}">
                          <a16:creationId xmlns:a16="http://schemas.microsoft.com/office/drawing/2014/main" id="{BF2BB4F9-A8A7-AE34-EF4E-5979510E683E}"/>
                        </a:ext>
                      </a:extLst>
                    </p:cNvPr>
                    <p:cNvSpPr txBox="1">
                      <a:spLocks noRot="1" noChangeAspect="1" noMove="1" noResize="1" noEditPoints="1" noAdjustHandles="1" noChangeArrowheads="1" noChangeShapeType="1" noTextEdit="1"/>
                    </p:cNvSpPr>
                    <p:nvPr/>
                  </p:nvSpPr>
                  <p:spPr>
                    <a:xfrm>
                      <a:off x="2995262" y="3310893"/>
                      <a:ext cx="1474775" cy="338554"/>
                    </a:xfrm>
                    <a:prstGeom prst="rect">
                      <a:avLst/>
                    </a:prstGeom>
                    <a:blipFill>
                      <a:blip r:embed="rId5"/>
                      <a:stretch>
                        <a:fillRect l="-2643" t="-3571" b="-23214"/>
                      </a:stretch>
                    </a:blipFill>
                  </p:spPr>
                  <p:txBody>
                    <a:bodyPr/>
                    <a:lstStyle/>
                    <a:p>
                      <a:r>
                        <a:rPr lang="en-US">
                          <a:noFill/>
                        </a:rPr>
                        <a:t> </a:t>
                      </a:r>
                    </a:p>
                  </p:txBody>
                </p:sp>
              </mc:Fallback>
            </mc:AlternateContent>
          </p:grpSp>
          <p:sp>
            <p:nvSpPr>
              <p:cNvPr id="25" name="Flowchart: Manual Input 24">
                <a:extLst>
                  <a:ext uri="{FF2B5EF4-FFF2-40B4-BE49-F238E27FC236}">
                    <a16:creationId xmlns:a16="http://schemas.microsoft.com/office/drawing/2014/main" id="{1B6F4BD8-1D30-1722-1B30-D7DF8E4613CA}"/>
                  </a:ext>
                </a:extLst>
              </p:cNvPr>
              <p:cNvSpPr/>
              <p:nvPr/>
            </p:nvSpPr>
            <p:spPr>
              <a:xfrm flipH="1">
                <a:off x="8105460" y="4331989"/>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B263F56-386F-E310-7098-196443992B50}"/>
                  </a:ext>
                </a:extLst>
              </p:cNvPr>
              <p:cNvSpPr txBox="1"/>
              <p:nvPr/>
            </p:nvSpPr>
            <p:spPr>
              <a:xfrm>
                <a:off x="8106677" y="4505436"/>
                <a:ext cx="327106"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5" name="Straight Arrow Connector 34">
                <a:extLst>
                  <a:ext uri="{FF2B5EF4-FFF2-40B4-BE49-F238E27FC236}">
                    <a16:creationId xmlns:a16="http://schemas.microsoft.com/office/drawing/2014/main" id="{BEA91FB6-F556-4EC0-91FB-3C6A9BD4C6E6}"/>
                  </a:ext>
                </a:extLst>
              </p:cNvPr>
              <p:cNvCxnSpPr>
                <a:cxnSpLocks/>
                <a:endCxn id="25" idx="0"/>
              </p:cNvCxnSpPr>
              <p:nvPr/>
            </p:nvCxnSpPr>
            <p:spPr>
              <a:xfrm>
                <a:off x="8270230" y="4250575"/>
                <a:ext cx="0" cy="1304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63222AD-9092-1921-76DE-970A3F97A430}"/>
                  </a:ext>
                </a:extLst>
              </p:cNvPr>
              <p:cNvCxnSpPr>
                <a:cxnSpLocks/>
                <a:stCxn id="44" idx="3"/>
                <a:endCxn id="26" idx="1"/>
              </p:cNvCxnSpPr>
              <p:nvPr/>
            </p:nvCxnSpPr>
            <p:spPr>
              <a:xfrm>
                <a:off x="7861248" y="4628547"/>
                <a:ext cx="24542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615982D7-F67D-053B-B0D2-7286F89DEA2B}"/>
                  </a:ext>
                </a:extLst>
              </p:cNvPr>
              <p:cNvSpPr txBox="1"/>
              <p:nvPr/>
            </p:nvSpPr>
            <p:spPr>
              <a:xfrm>
                <a:off x="7578130" y="4505436"/>
                <a:ext cx="283118"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IV</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F019A729-DA17-ADAA-4560-C9BA2EF9C345}"/>
                      </a:ext>
                    </a:extLst>
                  </p:cNvPr>
                  <p:cNvSpPr txBox="1"/>
                  <p:nvPr/>
                </p:nvSpPr>
                <p:spPr>
                  <a:xfrm>
                    <a:off x="7518176" y="3981788"/>
                    <a:ext cx="1478315" cy="246221"/>
                  </a:xfrm>
                  <a:prstGeom prst="rect">
                    <a:avLst/>
                  </a:prstGeom>
                  <a:noFill/>
                </p:spPr>
                <p:txBody>
                  <a:bodyPr wrap="square" lIns="0" tIns="0" rIns="0" bIns="0" rtlCol="0" anchor="ctr" anchorCtr="1">
                    <a:spAutoFit/>
                  </a:bodyPr>
                  <a:lstStyle/>
                  <a:p>
                    <a:pPr algn="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oMath>
                    </a14:m>
                    <a:r>
                      <a:rPr lang="en-US" sz="1600" dirty="0">
                        <a:latin typeface="DIN Next LT Pro Light" panose="020B0303020203050203" pitchFamily="34" charset="0"/>
                      </a:rPr>
                      <a:t> opad</a:t>
                    </a:r>
                  </a:p>
                </p:txBody>
              </p:sp>
            </mc:Choice>
            <mc:Fallback xmlns="">
              <p:sp>
                <p:nvSpPr>
                  <p:cNvPr id="50" name="TextBox 49">
                    <a:extLst>
                      <a:ext uri="{FF2B5EF4-FFF2-40B4-BE49-F238E27FC236}">
                        <a16:creationId xmlns:a16="http://schemas.microsoft.com/office/drawing/2014/main" id="{F019A729-DA17-ADAA-4560-C9BA2EF9C345}"/>
                      </a:ext>
                    </a:extLst>
                  </p:cNvPr>
                  <p:cNvSpPr txBox="1">
                    <a:spLocks noRot="1" noChangeAspect="1" noMove="1" noResize="1" noEditPoints="1" noAdjustHandles="1" noChangeArrowheads="1" noChangeShapeType="1" noTextEdit="1"/>
                  </p:cNvSpPr>
                  <p:nvPr/>
                </p:nvSpPr>
                <p:spPr>
                  <a:xfrm>
                    <a:off x="7518176" y="3981788"/>
                    <a:ext cx="1478315" cy="246221"/>
                  </a:xfrm>
                  <a:prstGeom prst="rect">
                    <a:avLst/>
                  </a:prstGeom>
                  <a:blipFill>
                    <a:blip r:embed="rId6"/>
                    <a:stretch>
                      <a:fillRect l="-2893" t="-21951" r="-2066" b="-51220"/>
                    </a:stretch>
                  </a:blipFill>
                </p:spPr>
                <p:txBody>
                  <a:bodyPr/>
                  <a:lstStyle/>
                  <a:p>
                    <a:r>
                      <a:rPr lang="en-US">
                        <a:noFill/>
                      </a:rPr>
                      <a:t> </a:t>
                    </a:r>
                  </a:p>
                </p:txBody>
              </p:sp>
            </mc:Fallback>
          </mc:AlternateContent>
        </p:grpSp>
        <p:cxnSp>
          <p:nvCxnSpPr>
            <p:cNvPr id="58" name="Connector: Curved 57">
              <a:extLst>
                <a:ext uri="{FF2B5EF4-FFF2-40B4-BE49-F238E27FC236}">
                  <a16:creationId xmlns:a16="http://schemas.microsoft.com/office/drawing/2014/main" id="{91EC4CAD-A9F4-D267-DD10-6F210552E7FF}"/>
                </a:ext>
              </a:extLst>
            </p:cNvPr>
            <p:cNvCxnSpPr>
              <a:cxnSpLocks/>
            </p:cNvCxnSpPr>
            <p:nvPr/>
          </p:nvCxnSpPr>
          <p:spPr>
            <a:xfrm>
              <a:off x="5110215" y="3528605"/>
              <a:ext cx="2427204" cy="569061"/>
            </a:xfrm>
            <a:prstGeom prst="curvedConnector3">
              <a:avLst>
                <a:gd name="adj1" fmla="val 18955"/>
              </a:avLst>
            </a:prstGeom>
            <a:ln w="12700">
              <a:tailEnd type="triangle"/>
            </a:ln>
          </p:spPr>
          <p:style>
            <a:lnRef idx="1">
              <a:schemeClr val="dk1"/>
            </a:lnRef>
            <a:fillRef idx="0">
              <a:schemeClr val="dk1"/>
            </a:fillRef>
            <a:effectRef idx="0">
              <a:schemeClr val="dk1"/>
            </a:effectRef>
            <a:fontRef idx="minor">
              <a:schemeClr val="tx1"/>
            </a:fontRef>
          </p:style>
        </p:cxnSp>
        <p:grpSp>
          <p:nvGrpSpPr>
            <p:cNvPr id="78" name="Group 77">
              <a:extLst>
                <a:ext uri="{FF2B5EF4-FFF2-40B4-BE49-F238E27FC236}">
                  <a16:creationId xmlns:a16="http://schemas.microsoft.com/office/drawing/2014/main" id="{68CDCC63-72D6-61E6-7FD8-218E2BA52292}"/>
                </a:ext>
              </a:extLst>
            </p:cNvPr>
            <p:cNvGrpSpPr/>
            <p:nvPr/>
          </p:nvGrpSpPr>
          <p:grpSpPr>
            <a:xfrm>
              <a:off x="4829589" y="2189129"/>
              <a:ext cx="2450765" cy="1496475"/>
              <a:chOff x="4829589" y="2189129"/>
              <a:chExt cx="2450765" cy="1496475"/>
            </a:xfrm>
          </p:grpSpPr>
          <p:sp>
            <p:nvSpPr>
              <p:cNvPr id="57" name="Rectangle 56">
                <a:extLst>
                  <a:ext uri="{FF2B5EF4-FFF2-40B4-BE49-F238E27FC236}">
                    <a16:creationId xmlns:a16="http://schemas.microsoft.com/office/drawing/2014/main" id="{FCF06DB6-F75F-5FFC-823F-83BE903B2DBD}"/>
                  </a:ext>
                </a:extLst>
              </p:cNvPr>
              <p:cNvSpPr/>
              <p:nvPr/>
            </p:nvSpPr>
            <p:spPr>
              <a:xfrm>
                <a:off x="5480784" y="2189129"/>
                <a:ext cx="1531904" cy="1411321"/>
              </a:xfrm>
              <a:prstGeom prst="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EB25455C-C50B-CCDA-93CC-E2BF2A5B72DD}"/>
                  </a:ext>
                </a:extLst>
              </p:cNvPr>
              <p:cNvSpPr txBox="1"/>
              <p:nvPr/>
            </p:nvSpPr>
            <p:spPr>
              <a:xfrm>
                <a:off x="4829589" y="3408605"/>
                <a:ext cx="252993" cy="276999"/>
              </a:xfrm>
              <a:prstGeom prst="rect">
                <a:avLst/>
              </a:prstGeom>
              <a:noFill/>
            </p:spPr>
            <p:txBody>
              <a:bodyPr wrap="square" lIns="0" tIns="0" rIns="0" bIns="0" rtlCol="0" anchor="ctr" anchorCtr="1">
                <a:spAutoFit/>
              </a:bodyPr>
              <a:lstStyle/>
              <a:p>
                <a:r>
                  <a:rPr lang="en-US" dirty="0"/>
                  <a:t>X</a:t>
                </a:r>
              </a:p>
            </p:txBody>
          </p:sp>
          <p:sp>
            <p:nvSpPr>
              <p:cNvPr id="71" name="Freeform: Shape 70">
                <a:extLst>
                  <a:ext uri="{FF2B5EF4-FFF2-40B4-BE49-F238E27FC236}">
                    <a16:creationId xmlns:a16="http://schemas.microsoft.com/office/drawing/2014/main" id="{EEF12F67-2A15-342B-8095-59EE78354746}"/>
                  </a:ext>
                </a:extLst>
              </p:cNvPr>
              <p:cNvSpPr/>
              <p:nvPr/>
            </p:nvSpPr>
            <p:spPr>
              <a:xfrm>
                <a:off x="5110816" y="2394213"/>
                <a:ext cx="468111" cy="1131391"/>
              </a:xfrm>
              <a:custGeom>
                <a:avLst/>
                <a:gdLst>
                  <a:gd name="connsiteX0" fmla="*/ 0 w 499533"/>
                  <a:gd name="connsiteY0" fmla="*/ 1181124 h 1181124"/>
                  <a:gd name="connsiteX1" fmla="*/ 237067 w 499533"/>
                  <a:gd name="connsiteY1" fmla="*/ 613857 h 1181124"/>
                  <a:gd name="connsiteX2" fmla="*/ 304800 w 499533"/>
                  <a:gd name="connsiteY2" fmla="*/ 105857 h 1181124"/>
                  <a:gd name="connsiteX3" fmla="*/ 499533 w 499533"/>
                  <a:gd name="connsiteY3" fmla="*/ 46591 h 1181124"/>
                  <a:gd name="connsiteX0" fmla="*/ 0 w 499533"/>
                  <a:gd name="connsiteY0" fmla="*/ 1181124 h 1181124"/>
                  <a:gd name="connsiteX1" fmla="*/ 240209 w 499533"/>
                  <a:gd name="connsiteY1" fmla="*/ 968933 h 1181124"/>
                  <a:gd name="connsiteX2" fmla="*/ 304800 w 499533"/>
                  <a:gd name="connsiteY2" fmla="*/ 105857 h 1181124"/>
                  <a:gd name="connsiteX3" fmla="*/ 499533 w 499533"/>
                  <a:gd name="connsiteY3" fmla="*/ 46591 h 1181124"/>
                  <a:gd name="connsiteX0" fmla="*/ 0 w 499533"/>
                  <a:gd name="connsiteY0" fmla="*/ 1181124 h 1181124"/>
                  <a:gd name="connsiteX1" fmla="*/ 240209 w 499533"/>
                  <a:gd name="connsiteY1" fmla="*/ 968933 h 1181124"/>
                  <a:gd name="connsiteX2" fmla="*/ 304800 w 499533"/>
                  <a:gd name="connsiteY2" fmla="*/ 105857 h 1181124"/>
                  <a:gd name="connsiteX3" fmla="*/ 499533 w 499533"/>
                  <a:gd name="connsiteY3" fmla="*/ 46591 h 1181124"/>
                  <a:gd name="connsiteX0" fmla="*/ 0 w 499533"/>
                  <a:gd name="connsiteY0" fmla="*/ 1134533 h 1134533"/>
                  <a:gd name="connsiteX1" fmla="*/ 240209 w 499533"/>
                  <a:gd name="connsiteY1" fmla="*/ 922342 h 1134533"/>
                  <a:gd name="connsiteX2" fmla="*/ 304800 w 499533"/>
                  <a:gd name="connsiteY2" fmla="*/ 59266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99533"/>
                  <a:gd name="connsiteY0" fmla="*/ 1134533 h 1134533"/>
                  <a:gd name="connsiteX1" fmla="*/ 240209 w 499533"/>
                  <a:gd name="connsiteY1" fmla="*/ 922342 h 1134533"/>
                  <a:gd name="connsiteX2" fmla="*/ 307943 w 499533"/>
                  <a:gd name="connsiteY2" fmla="*/ 232091 h 1134533"/>
                  <a:gd name="connsiteX3" fmla="*/ 499533 w 499533"/>
                  <a:gd name="connsiteY3" fmla="*/ 0 h 1134533"/>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 name="connsiteX0" fmla="*/ 0 w 468111"/>
                  <a:gd name="connsiteY0" fmla="*/ 1131391 h 1131391"/>
                  <a:gd name="connsiteX1" fmla="*/ 240209 w 468111"/>
                  <a:gd name="connsiteY1" fmla="*/ 919200 h 1131391"/>
                  <a:gd name="connsiteX2" fmla="*/ 307943 w 468111"/>
                  <a:gd name="connsiteY2" fmla="*/ 228949 h 1131391"/>
                  <a:gd name="connsiteX3" fmla="*/ 468111 w 468111"/>
                  <a:gd name="connsiteY3" fmla="*/ 0 h 1131391"/>
                </a:gdLst>
                <a:ahLst/>
                <a:cxnLst>
                  <a:cxn ang="0">
                    <a:pos x="connsiteX0" y="connsiteY0"/>
                  </a:cxn>
                  <a:cxn ang="0">
                    <a:pos x="connsiteX1" y="connsiteY1"/>
                  </a:cxn>
                  <a:cxn ang="0">
                    <a:pos x="connsiteX2" y="connsiteY2"/>
                  </a:cxn>
                  <a:cxn ang="0">
                    <a:pos x="connsiteX3" y="connsiteY3"/>
                  </a:cxn>
                </a:cxnLst>
                <a:rect l="l" t="t" r="r" b="b"/>
                <a:pathLst>
                  <a:path w="468111" h="1131391">
                    <a:moveTo>
                      <a:pt x="0" y="1131391"/>
                    </a:moveTo>
                    <a:cubicBezTo>
                      <a:pt x="115129" y="1110188"/>
                      <a:pt x="188885" y="1069607"/>
                      <a:pt x="240209" y="919200"/>
                    </a:cubicBezTo>
                    <a:cubicBezTo>
                      <a:pt x="291533" y="768793"/>
                      <a:pt x="286195" y="395765"/>
                      <a:pt x="307943" y="228949"/>
                    </a:cubicBezTo>
                    <a:cubicBezTo>
                      <a:pt x="326549" y="118694"/>
                      <a:pt x="372039" y="15115"/>
                      <a:pt x="468111" y="0"/>
                    </a:cubicBezTo>
                  </a:path>
                </a:pathLst>
              </a:custGeom>
              <a:noFill/>
              <a:ln>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BF8149E-9E81-DA3E-DC19-B8FAE6E99F04}"/>
                      </a:ext>
                    </a:extLst>
                  </p:cNvPr>
                  <p:cNvSpPr txBox="1"/>
                  <p:nvPr/>
                </p:nvSpPr>
                <p:spPr>
                  <a:xfrm>
                    <a:off x="5448683" y="3310893"/>
                    <a:ext cx="1361933" cy="338554"/>
                  </a:xfrm>
                  <a:prstGeom prst="rect">
                    <a:avLst/>
                  </a:prstGeom>
                  <a:noFill/>
                </p:spPr>
                <p:txBody>
                  <a:bodyPr wrap="square">
                    <a:spAutoFit/>
                  </a:bodyPr>
                  <a:lstStyle/>
                  <a:p>
                    <a:r>
                      <a:rPr lang="en-US" sz="1600" dirty="0"/>
                      <a:t>HSKD</a:t>
                    </a:r>
                    <a14:m>
                      <m:oMath xmlns:m="http://schemas.openxmlformats.org/officeDocument/2006/math">
                        <m:r>
                          <a:rPr lang="en-US" sz="1600" b="0" i="1" baseline="-25000" smtClean="0">
                            <a:latin typeface="Cambria Math" panose="02040503050406030204" pitchFamily="18" charset="0"/>
                          </a:rPr>
                          <m:t>𝑆</m:t>
                        </m:r>
                      </m:oMath>
                    </a14:m>
                    <a:endParaRPr lang="en-US" sz="1600" dirty="0"/>
                  </a:p>
                </p:txBody>
              </p:sp>
            </mc:Choice>
            <mc:Fallback xmlns="">
              <p:sp>
                <p:nvSpPr>
                  <p:cNvPr id="59" name="TextBox 58">
                    <a:extLst>
                      <a:ext uri="{FF2B5EF4-FFF2-40B4-BE49-F238E27FC236}">
                        <a16:creationId xmlns:a16="http://schemas.microsoft.com/office/drawing/2014/main" id="{CBF8149E-9E81-DA3E-DC19-B8FAE6E99F04}"/>
                      </a:ext>
                    </a:extLst>
                  </p:cNvPr>
                  <p:cNvSpPr txBox="1">
                    <a:spLocks noRot="1" noChangeAspect="1" noMove="1" noResize="1" noEditPoints="1" noAdjustHandles="1" noChangeArrowheads="1" noChangeShapeType="1" noTextEdit="1"/>
                  </p:cNvSpPr>
                  <p:nvPr/>
                </p:nvSpPr>
                <p:spPr>
                  <a:xfrm>
                    <a:off x="5448683" y="3310893"/>
                    <a:ext cx="1361933" cy="338554"/>
                  </a:xfrm>
                  <a:prstGeom prst="rect">
                    <a:avLst/>
                  </a:prstGeom>
                  <a:blipFill>
                    <a:blip r:embed="rId7"/>
                    <a:stretch>
                      <a:fillRect l="-2242" t="-3571" b="-23214"/>
                    </a:stretch>
                  </a:blipFill>
                </p:spPr>
                <p:txBody>
                  <a:bodyPr/>
                  <a:lstStyle/>
                  <a:p>
                    <a:r>
                      <a:rPr lang="en-US">
                        <a:noFill/>
                      </a:rPr>
                      <a:t> </a:t>
                    </a:r>
                  </a:p>
                </p:txBody>
              </p:sp>
            </mc:Fallback>
          </mc:AlternateContent>
          <p:sp>
            <p:nvSpPr>
              <p:cNvPr id="16" name="Flowchart: Manual Input 15">
                <a:extLst>
                  <a:ext uri="{FF2B5EF4-FFF2-40B4-BE49-F238E27FC236}">
                    <a16:creationId xmlns:a16="http://schemas.microsoft.com/office/drawing/2014/main" id="{648CBD6D-8405-2740-EE99-CC2FD4087511}"/>
                  </a:ext>
                </a:extLst>
              </p:cNvPr>
              <p:cNvSpPr/>
              <p:nvPr/>
            </p:nvSpPr>
            <p:spPr>
              <a:xfrm flipH="1">
                <a:off x="6106181" y="2742064"/>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A01722-AAC2-1F36-72E2-D5DFF8EE0B19}"/>
                  </a:ext>
                </a:extLst>
              </p:cNvPr>
              <p:cNvSpPr txBox="1"/>
              <p:nvPr/>
            </p:nvSpPr>
            <p:spPr>
              <a:xfrm>
                <a:off x="6098063" y="2915511"/>
                <a:ext cx="345776"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8" name="Straight Arrow Connector 37">
                <a:extLst>
                  <a:ext uri="{FF2B5EF4-FFF2-40B4-BE49-F238E27FC236}">
                    <a16:creationId xmlns:a16="http://schemas.microsoft.com/office/drawing/2014/main" id="{383ADCE8-9E0B-9443-4BAB-11705E7114DD}"/>
                  </a:ext>
                </a:extLst>
              </p:cNvPr>
              <p:cNvCxnSpPr>
                <a:cxnSpLocks/>
                <a:endCxn id="17" idx="1"/>
              </p:cNvCxnSpPr>
              <p:nvPr/>
            </p:nvCxnSpPr>
            <p:spPr>
              <a:xfrm flipV="1">
                <a:off x="5839532" y="3038622"/>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C924642-38C8-A2AA-86E8-92F81ED168FA}"/>
                  </a:ext>
                </a:extLst>
              </p:cNvPr>
              <p:cNvCxnSpPr>
                <a:cxnSpLocks/>
              </p:cNvCxnSpPr>
              <p:nvPr/>
            </p:nvCxnSpPr>
            <p:spPr>
              <a:xfrm>
                <a:off x="6270951" y="2548781"/>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8D70C03-4CC2-1C53-3C48-9C615A584DE4}"/>
                  </a:ext>
                </a:extLst>
              </p:cNvPr>
              <p:cNvSpPr txBox="1"/>
              <p:nvPr/>
            </p:nvSpPr>
            <p:spPr>
              <a:xfrm>
                <a:off x="5529521" y="2916037"/>
                <a:ext cx="380354"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IV</a:t>
                </a:r>
                <a:endParaRPr lang="en-US" dirty="0">
                  <a:solidFill>
                    <a:schemeClr val="tx2"/>
                  </a:solidFill>
                  <a:latin typeface="DIN Next LT Pro Light" panose="020B0303020203050203" pitchFamily="34" charset="0"/>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E67362A-DC3E-032A-3637-BCAD65E03658}"/>
                      </a:ext>
                    </a:extLst>
                  </p:cNvPr>
                  <p:cNvSpPr txBox="1"/>
                  <p:nvPr/>
                </p:nvSpPr>
                <p:spPr>
                  <a:xfrm>
                    <a:off x="5584810" y="2295184"/>
                    <a:ext cx="1316877" cy="246221"/>
                  </a:xfrm>
                  <a:prstGeom prst="rect">
                    <a:avLst/>
                  </a:prstGeom>
                  <a:noFill/>
                </p:spPr>
                <p:txBody>
                  <a:bodyPr wrap="square" lIns="0" tIns="0" rIns="0" bIns="0" rtlCol="0" anchor="ctr" anchorCtr="1">
                    <a:spAutoFit/>
                  </a:bodyPr>
                  <a:lstStyle/>
                  <a:p>
                    <a:pPr algn="ctr"/>
                    <a:r>
                      <a:rPr lang="en-US" sz="1600" dirty="0" err="1">
                        <a:latin typeface="DIN Next LT Pro Light" panose="020B0303020203050203" pitchFamily="34" charset="0"/>
                      </a:rPr>
                      <a:t>PoH</a:t>
                    </a:r>
                    <a:r>
                      <a:rPr lang="en-US" sz="1600" dirty="0">
                        <a:latin typeface="DIN Next LT Pro Light" panose="020B0303020203050203" pitchFamily="34" charset="0"/>
                      </a:rPr>
                      <a:t>(X)</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52" name="TextBox 51">
                    <a:extLst>
                      <a:ext uri="{FF2B5EF4-FFF2-40B4-BE49-F238E27FC236}">
                        <a16:creationId xmlns:a16="http://schemas.microsoft.com/office/drawing/2014/main" id="{2E67362A-DC3E-032A-3637-BCAD65E03658}"/>
                      </a:ext>
                    </a:extLst>
                  </p:cNvPr>
                  <p:cNvSpPr txBox="1">
                    <a:spLocks noRot="1" noChangeAspect="1" noMove="1" noResize="1" noEditPoints="1" noAdjustHandles="1" noChangeArrowheads="1" noChangeShapeType="1" noTextEdit="1"/>
                  </p:cNvSpPr>
                  <p:nvPr/>
                </p:nvSpPr>
                <p:spPr>
                  <a:xfrm>
                    <a:off x="5584810" y="2295184"/>
                    <a:ext cx="1316877" cy="246221"/>
                  </a:xfrm>
                  <a:prstGeom prst="rect">
                    <a:avLst/>
                  </a:prstGeom>
                  <a:blipFill>
                    <a:blip r:embed="rId8"/>
                    <a:stretch>
                      <a:fillRect l="-6019" t="-25000" r="-6481" b="-52500"/>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638ABD29-97F8-7BC6-6D78-8EA1B138D504}"/>
                  </a:ext>
                </a:extLst>
              </p:cNvPr>
              <p:cNvCxnSpPr>
                <a:cxnSpLocks/>
              </p:cNvCxnSpPr>
              <p:nvPr/>
            </p:nvCxnSpPr>
            <p:spPr>
              <a:xfrm>
                <a:off x="6431224" y="3038622"/>
                <a:ext cx="84913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81" name="Straight Arrow Connector 80">
            <a:extLst>
              <a:ext uri="{FF2B5EF4-FFF2-40B4-BE49-F238E27FC236}">
                <a16:creationId xmlns:a16="http://schemas.microsoft.com/office/drawing/2014/main" id="{515A1C4C-0A32-0192-E208-5DA55206BE2D}"/>
              </a:ext>
            </a:extLst>
          </p:cNvPr>
          <p:cNvCxnSpPr>
            <a:cxnSpLocks/>
            <a:endCxn id="28" idx="1"/>
          </p:cNvCxnSpPr>
          <p:nvPr/>
        </p:nvCxnSpPr>
        <p:spPr>
          <a:xfrm>
            <a:off x="8447533" y="4848552"/>
            <a:ext cx="1330363"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3A053F-898E-FDCC-7FE5-572E1BCE8D39}"/>
              </a:ext>
            </a:extLst>
          </p:cNvPr>
          <p:cNvSpPr txBox="1"/>
          <p:nvPr/>
        </p:nvSpPr>
        <p:spPr>
          <a:xfrm>
            <a:off x="9211413" y="4207621"/>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1F01548-1B24-59B0-9287-B2A20B74FB2D}"/>
                  </a:ext>
                </a:extLst>
              </p:cNvPr>
              <p:cNvSpPr txBox="1"/>
              <p:nvPr/>
            </p:nvSpPr>
            <p:spPr>
              <a:xfrm>
                <a:off x="360951" y="900113"/>
                <a:ext cx="5384211" cy="3182337"/>
              </a:xfrm>
              <a:prstGeom prst="rect">
                <a:avLst/>
              </a:prstGeom>
              <a:noFill/>
            </p:spPr>
            <p:txBody>
              <a:bodyPr wrap="none" lIns="0" tIns="72000" rIns="0" bIns="0" rtlCol="0" anchor="t" anchorCtr="0">
                <a:noAutofit/>
              </a:bodyPr>
              <a:lstStyle/>
              <a:p>
                <a:pPr>
                  <a:lnSpc>
                    <a:spcPct val="150000"/>
                  </a:lnSpc>
                  <a:spcBef>
                    <a:spcPts val="600"/>
                  </a:spcBef>
                </a:pPr>
                <a:r>
                  <a:rPr lang="en-US" sz="2000" dirty="0"/>
                  <a:t>Proof steps:</a:t>
                </a:r>
              </a:p>
              <a:p>
                <a:pPr marL="342900" indent="-342900">
                  <a:lnSpc>
                    <a:spcPct val="150000"/>
                  </a:lnSpc>
                  <a:buFont typeface="+mj-lt"/>
                  <a:buAutoNum type="arabicPeriod"/>
                </a:pPr>
                <a:r>
                  <a:rPr lang="en-US" sz="1600" b="1" dirty="0"/>
                  <a:t>Modularize: </a:t>
                </a:r>
                <a:r>
                  <a:rPr lang="en-US" sz="1600" dirty="0"/>
                  <a:t>Swap-HMAC = </a:t>
                </a:r>
                <a:r>
                  <a:rPr lang="en-US" sz="1600" i="1" dirty="0"/>
                  <a:t>Comp</a:t>
                </a:r>
                <a:r>
                  <a:rPr lang="en-US" sz="1600" dirty="0"/>
                  <a:t>[Swap-NMAC, HSKD</a:t>
                </a:r>
                <a14:m>
                  <m:oMath xmlns:m="http://schemas.openxmlformats.org/officeDocument/2006/math">
                    <m:r>
                      <a:rPr lang="en-US" sz="1600" b="0" i="1" baseline="-25000" smtClean="0">
                        <a:latin typeface="Cambria Math" panose="02040503050406030204" pitchFamily="18" charset="0"/>
                      </a:rPr>
                      <m:t>𝑆</m:t>
                    </m:r>
                  </m:oMath>
                </a14:m>
                <a:r>
                  <a:rPr lang="en-US" sz="1600" dirty="0"/>
                  <a:t>]</a:t>
                </a:r>
              </a:p>
              <a:p>
                <a:pPr marL="342900" indent="-342900">
                  <a:lnSpc>
                    <a:spcPct val="150000"/>
                  </a:lnSpc>
                  <a:buFont typeface="+mj-lt"/>
                  <a:buAutoNum type="arabicPeriod"/>
                </a:pPr>
                <a:r>
                  <a:rPr lang="en-US" sz="1600" b="1" dirty="0"/>
                  <a:t>Prove: </a:t>
                </a:r>
                <a:r>
                  <a:rPr lang="en-US" sz="1600" i="1" dirty="0"/>
                  <a:t>Comp</a:t>
                </a:r>
                <a:r>
                  <a:rPr lang="en-US" sz="1600" dirty="0"/>
                  <a:t>[Swap-NMAC, HSKD</a:t>
                </a:r>
                <a14:m>
                  <m:oMath xmlns:m="http://schemas.openxmlformats.org/officeDocument/2006/math">
                    <m:r>
                      <a:rPr lang="en-US" sz="1600" i="1" baseline="-25000">
                        <a:latin typeface="Cambria Math" panose="02040503050406030204" pitchFamily="18" charset="0"/>
                      </a:rPr>
                      <m:t>𝑆</m:t>
                    </m:r>
                  </m:oMath>
                </a14:m>
                <a:r>
                  <a:rPr lang="en-US" sz="1600" dirty="0"/>
                  <a:t>] is a </a:t>
                </a:r>
                <a:r>
                  <a:rPr lang="en-US" sz="1600" dirty="0" err="1"/>
                  <a:t>vkl</a:t>
                </a:r>
                <a:r>
                  <a:rPr lang="en-US" sz="1600" dirty="0"/>
                  <a:t>-PRF if</a:t>
                </a:r>
              </a:p>
              <a:p>
                <a:pPr marL="800100" lvl="1" indent="-342900">
                  <a:lnSpc>
                    <a:spcPct val="150000"/>
                  </a:lnSpc>
                  <a:buFont typeface="+mj-lt"/>
                  <a:buAutoNum type="alphaLcParenR"/>
                </a:pPr>
                <a:r>
                  <a:rPr lang="en-US" sz="1600" dirty="0"/>
                  <a:t>Swap-NMAC is a </a:t>
                </a:r>
                <a:r>
                  <a:rPr lang="en-US" sz="1600" dirty="0" err="1"/>
                  <a:t>vkl</a:t>
                </a:r>
                <a:r>
                  <a:rPr lang="en-US" sz="1600" dirty="0"/>
                  <a:t>-PRF	</a:t>
                </a:r>
              </a:p>
              <a:p>
                <a:pPr marL="800100" lvl="1" indent="-342900">
                  <a:spcBef>
                    <a:spcPts val="600"/>
                  </a:spcBef>
                  <a:buFont typeface="+mj-lt"/>
                  <a:buAutoNum type="alphaLcParenR"/>
                </a:pPr>
                <a:r>
                  <a:rPr lang="en-US" sz="1600" dirty="0"/>
                  <a:t>HSKD</a:t>
                </a:r>
                <a14:m>
                  <m:oMath xmlns:m="http://schemas.openxmlformats.org/officeDocument/2006/math">
                    <m:r>
                      <a:rPr lang="en-US" sz="1600" b="0" i="1" baseline="-25000" smtClean="0">
                        <a:latin typeface="Cambria Math" panose="02040503050406030204" pitchFamily="18" charset="0"/>
                      </a:rPr>
                      <m:t>𝑆</m:t>
                    </m:r>
                  </m:oMath>
                </a14:m>
                <a:r>
                  <a:rPr lang="en-US" sz="1600" dirty="0"/>
                  <a:t> is collision resistant</a:t>
                </a:r>
                <a:br>
                  <a:rPr lang="en-US" sz="1600" dirty="0"/>
                </a:br>
                <a:r>
                  <a:rPr lang="en-US" sz="1600" dirty="0"/>
                  <a:t>for feasible sets </a:t>
                </a:r>
                <a14:m>
                  <m:oMath xmlns:m="http://schemas.openxmlformats.org/officeDocument/2006/math">
                    <m:r>
                      <a:rPr lang="en-US" sz="1600" i="1">
                        <a:latin typeface="Cambria Math" panose="02040503050406030204" pitchFamily="18" charset="0"/>
                      </a:rPr>
                      <m:t>𝑆</m:t>
                    </m:r>
                  </m:oMath>
                </a14:m>
                <a:r>
                  <a:rPr lang="en-US" sz="1600" dirty="0"/>
                  <a:t> </a:t>
                </a:r>
              </a:p>
              <a:p>
                <a:pPr marL="342900" indent="-342900">
                  <a:spcBef>
                    <a:spcPts val="600"/>
                  </a:spcBef>
                  <a:buFont typeface="+mj-lt"/>
                  <a:buAutoNum type="arabicPeriod"/>
                </a:pPr>
                <a:r>
                  <a:rPr lang="en-US" sz="1600" b="1" dirty="0"/>
                  <a:t>Prove </a:t>
                </a:r>
                <a:r>
                  <a:rPr lang="en-US" sz="1600" dirty="0"/>
                  <a:t>a): Swap-NMAC is a </a:t>
                </a:r>
                <a:r>
                  <a:rPr lang="en-US" sz="1600" dirty="0" err="1"/>
                  <a:t>vkl</a:t>
                </a:r>
                <a:r>
                  <a:rPr lang="en-US" sz="1600" dirty="0"/>
                  <a:t>-PRF</a:t>
                </a:r>
              </a:p>
              <a:p>
                <a:pPr marL="342900" indent="-342900">
                  <a:spcBef>
                    <a:spcPts val="600"/>
                  </a:spcBef>
                  <a:buFont typeface="+mj-lt"/>
                  <a:buAutoNum type="arabicPeriod"/>
                </a:pPr>
                <a:r>
                  <a:rPr lang="en-US" sz="1600" b="1" dirty="0"/>
                  <a:t>Prove </a:t>
                </a:r>
                <a:r>
                  <a:rPr lang="en-US" sz="1600" dirty="0"/>
                  <a:t>b): HSKD</a:t>
                </a:r>
                <a14:m>
                  <m:oMath xmlns:m="http://schemas.openxmlformats.org/officeDocument/2006/math">
                    <m:r>
                      <a:rPr lang="en-US" sz="1600" i="1" baseline="-25000">
                        <a:latin typeface="Cambria Math" panose="02040503050406030204" pitchFamily="18" charset="0"/>
                      </a:rPr>
                      <m:t>𝑆</m:t>
                    </m:r>
                  </m:oMath>
                </a14:m>
                <a:r>
                  <a:rPr lang="en-US" sz="1600" dirty="0"/>
                  <a:t> is collision resistant</a:t>
                </a:r>
                <a:br>
                  <a:rPr lang="en-US" sz="1600" dirty="0"/>
                </a:br>
                <a:endParaRPr lang="en-US" sz="1600" dirty="0"/>
              </a:p>
              <a:p>
                <a:pPr marL="342900" indent="-342900">
                  <a:spcBef>
                    <a:spcPts val="600"/>
                  </a:spcBef>
                  <a:buFont typeface="+mj-lt"/>
                  <a:buAutoNum type="arabicPeriod"/>
                </a:pPr>
                <a:endParaRPr lang="en-US" sz="1600" dirty="0"/>
              </a:p>
              <a:p>
                <a:pPr>
                  <a:spcBef>
                    <a:spcPts val="600"/>
                  </a:spcBef>
                </a:pPr>
                <a:endParaRPr lang="en-US" sz="1600" dirty="0"/>
              </a:p>
            </p:txBody>
          </p:sp>
        </mc:Choice>
        <mc:Fallback xmlns="">
          <p:sp>
            <p:nvSpPr>
              <p:cNvPr id="76" name="TextBox 75">
                <a:extLst>
                  <a:ext uri="{FF2B5EF4-FFF2-40B4-BE49-F238E27FC236}">
                    <a16:creationId xmlns:a16="http://schemas.microsoft.com/office/drawing/2014/main" id="{61F01548-1B24-59B0-9287-B2A20B74FB2D}"/>
                  </a:ext>
                </a:extLst>
              </p:cNvPr>
              <p:cNvSpPr txBox="1">
                <a:spLocks noRot="1" noChangeAspect="1" noMove="1" noResize="1" noEditPoints="1" noAdjustHandles="1" noChangeArrowheads="1" noChangeShapeType="1" noTextEdit="1"/>
              </p:cNvSpPr>
              <p:nvPr/>
            </p:nvSpPr>
            <p:spPr>
              <a:xfrm>
                <a:off x="360951" y="900113"/>
                <a:ext cx="5384211" cy="3182337"/>
              </a:xfrm>
              <a:prstGeom prst="rect">
                <a:avLst/>
              </a:prstGeom>
              <a:blipFill>
                <a:blip r:embed="rId3"/>
                <a:stretch>
                  <a:fillRect l="-2831"/>
                </a:stretch>
              </a:blipFill>
            </p:spPr>
            <p:txBody>
              <a:bodyPr/>
              <a:lstStyle/>
              <a:p>
                <a:r>
                  <a:rPr lang="en-US">
                    <a:noFill/>
                  </a:rPr>
                  <a:t> </a:t>
                </a:r>
              </a:p>
            </p:txBody>
          </p:sp>
        </mc:Fallback>
      </mc:AlternateContent>
    </p:spTree>
    <p:extLst>
      <p:ext uri="{BB962C8B-B14F-4D97-AF65-F5344CB8AC3E}">
        <p14:creationId xmlns:p14="http://schemas.microsoft.com/office/powerpoint/2010/main" val="33095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54" grpId="0" animBg="1"/>
      <p:bldP spid="12" grpId="0"/>
      <p:bldP spid="7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2F3555FB-218A-6577-E880-6FCE82772FA3}"/>
              </a:ext>
            </a:extLst>
          </p:cNvPr>
          <p:cNvGrpSpPr/>
          <p:nvPr/>
        </p:nvGrpSpPr>
        <p:grpSpPr>
          <a:xfrm>
            <a:off x="7058538" y="2415519"/>
            <a:ext cx="3515021" cy="3072787"/>
            <a:chOff x="4888340" y="2195513"/>
            <a:chExt cx="3866524" cy="3072787"/>
          </a:xfrm>
        </p:grpSpPr>
        <p:sp>
          <p:nvSpPr>
            <p:cNvPr id="64" name="Freeform: Shape 63">
              <a:extLst>
                <a:ext uri="{FF2B5EF4-FFF2-40B4-BE49-F238E27FC236}">
                  <a16:creationId xmlns:a16="http://schemas.microsoft.com/office/drawing/2014/main" id="{2B3BAC3E-F893-F303-E81B-5FF58110489A}"/>
                </a:ext>
              </a:extLst>
            </p:cNvPr>
            <p:cNvSpPr/>
            <p:nvPr/>
          </p:nvSpPr>
          <p:spPr>
            <a:xfrm>
              <a:off x="4912171" y="2195513"/>
              <a:ext cx="3842693" cy="3072787"/>
            </a:xfrm>
            <a:custGeom>
              <a:avLst/>
              <a:gdLst>
                <a:gd name="connsiteX0" fmla="*/ 0 w 3842693"/>
                <a:gd name="connsiteY0" fmla="*/ 0 h 3072787"/>
                <a:gd name="connsiteX1" fmla="*/ 3842693 w 3842693"/>
                <a:gd name="connsiteY1" fmla="*/ 0 h 3072787"/>
                <a:gd name="connsiteX2" fmla="*/ 3842693 w 3842693"/>
                <a:gd name="connsiteY2" fmla="*/ 1363392 h 3072787"/>
                <a:gd name="connsiteX3" fmla="*/ 3842693 w 3842693"/>
                <a:gd name="connsiteY3" fmla="*/ 1412831 h 3072787"/>
                <a:gd name="connsiteX4" fmla="*/ 3842693 w 3842693"/>
                <a:gd name="connsiteY4" fmla="*/ 3072787 h 3072787"/>
                <a:gd name="connsiteX5" fmla="*/ 2213133 w 3842693"/>
                <a:gd name="connsiteY5" fmla="*/ 3072787 h 3072787"/>
                <a:gd name="connsiteX6" fmla="*/ 2213133 w 3842693"/>
                <a:gd name="connsiteY6" fmla="*/ 1412831 h 3072787"/>
                <a:gd name="connsiteX7" fmla="*/ 0 w 3842693"/>
                <a:gd name="connsiteY7" fmla="*/ 1412831 h 307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2693" h="3072787">
                  <a:moveTo>
                    <a:pt x="0" y="0"/>
                  </a:moveTo>
                  <a:lnTo>
                    <a:pt x="3842693" y="0"/>
                  </a:lnTo>
                  <a:lnTo>
                    <a:pt x="3842693" y="1363392"/>
                  </a:lnTo>
                  <a:lnTo>
                    <a:pt x="3842693" y="1412831"/>
                  </a:lnTo>
                  <a:lnTo>
                    <a:pt x="3842693" y="3072787"/>
                  </a:lnTo>
                  <a:lnTo>
                    <a:pt x="2213133" y="3072787"/>
                  </a:lnTo>
                  <a:lnTo>
                    <a:pt x="2213133" y="1412831"/>
                  </a:lnTo>
                  <a:lnTo>
                    <a:pt x="0" y="1412831"/>
                  </a:lnTo>
                  <a:close/>
                </a:path>
              </a:pathLst>
            </a:custGeom>
            <a:solidFill>
              <a:srgbClr val="E6D5F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extBox 8">
              <a:extLst>
                <a:ext uri="{FF2B5EF4-FFF2-40B4-BE49-F238E27FC236}">
                  <a16:creationId xmlns:a16="http://schemas.microsoft.com/office/drawing/2014/main" id="{D81D3562-B3B3-9AD6-BA2B-ED3DBE93147E}"/>
                </a:ext>
              </a:extLst>
            </p:cNvPr>
            <p:cNvSpPr txBox="1"/>
            <p:nvPr/>
          </p:nvSpPr>
          <p:spPr>
            <a:xfrm>
              <a:off x="4888340" y="3317277"/>
              <a:ext cx="3446557" cy="338554"/>
            </a:xfrm>
            <a:prstGeom prst="rect">
              <a:avLst/>
            </a:prstGeom>
            <a:noFill/>
          </p:spPr>
          <p:txBody>
            <a:bodyPr wrap="square">
              <a:spAutoFit/>
            </a:bodyPr>
            <a:lstStyle/>
            <a:p>
              <a:r>
                <a:rPr lang="en-US" sz="1600" dirty="0">
                  <a:sym typeface="Symbol" panose="05050102010706020507" pitchFamily="18" charset="2"/>
                </a:rPr>
                <a:t>Swap-NMAC</a:t>
              </a:r>
              <a:endParaRPr lang="en-US" sz="1600" dirty="0"/>
            </a:p>
          </p:txBody>
        </p:sp>
      </p:grpSp>
      <p:sp>
        <p:nvSpPr>
          <p:cNvPr id="29" name="Rectangle: Rounded Corners 28">
            <a:extLst>
              <a:ext uri="{FF2B5EF4-FFF2-40B4-BE49-F238E27FC236}">
                <a16:creationId xmlns:a16="http://schemas.microsoft.com/office/drawing/2014/main" id="{4560E92B-99B1-FA66-1E28-4029E8312B68}"/>
              </a:ext>
            </a:extLst>
          </p:cNvPr>
          <p:cNvSpPr/>
          <p:nvPr/>
        </p:nvSpPr>
        <p:spPr>
          <a:xfrm>
            <a:off x="1507318" y="3114795"/>
            <a:ext cx="2276372"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7FE9738-4CD4-8882-B546-AD12CDA466AA}"/>
              </a:ext>
            </a:extLst>
          </p:cNvPr>
          <p:cNvSpPr/>
          <p:nvPr/>
        </p:nvSpPr>
        <p:spPr>
          <a:xfrm>
            <a:off x="3643850" y="1493770"/>
            <a:ext cx="1106905"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33C79B-BC4C-D543-BA69-AC12727765C7}"/>
              </a:ext>
            </a:extLst>
          </p:cNvPr>
          <p:cNvSpPr/>
          <p:nvPr/>
        </p:nvSpPr>
        <p:spPr>
          <a:xfrm>
            <a:off x="1871197" y="1861776"/>
            <a:ext cx="1106905" cy="251696"/>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F2DEF87-0758-F979-0878-032DD6FD4430}"/>
              </a:ext>
            </a:extLst>
          </p:cNvPr>
          <p:cNvSpPr/>
          <p:nvPr/>
        </p:nvSpPr>
        <p:spPr>
          <a:xfrm>
            <a:off x="4803542" y="1493770"/>
            <a:ext cx="614733"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03AE76-26D5-8931-7CC4-8E1A49119929}"/>
              </a:ext>
            </a:extLst>
          </p:cNvPr>
          <p:cNvSpPr/>
          <p:nvPr/>
        </p:nvSpPr>
        <p:spPr>
          <a:xfrm>
            <a:off x="3058946" y="1861776"/>
            <a:ext cx="584904" cy="25169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1F01548-1B24-59B0-9287-B2A20B74FB2D}"/>
                  </a:ext>
                </a:extLst>
              </p:cNvPr>
              <p:cNvSpPr txBox="1"/>
              <p:nvPr/>
            </p:nvSpPr>
            <p:spPr>
              <a:xfrm>
                <a:off x="360951" y="900113"/>
                <a:ext cx="5384211" cy="3182337"/>
              </a:xfrm>
              <a:prstGeom prst="rect">
                <a:avLst/>
              </a:prstGeom>
              <a:noFill/>
            </p:spPr>
            <p:txBody>
              <a:bodyPr wrap="none" lIns="0" tIns="72000" rIns="0" bIns="0" rtlCol="0" anchor="t" anchorCtr="0">
                <a:noAutofit/>
              </a:bodyPr>
              <a:lstStyle/>
              <a:p>
                <a:pPr>
                  <a:lnSpc>
                    <a:spcPct val="150000"/>
                  </a:lnSpc>
                  <a:spcBef>
                    <a:spcPts val="600"/>
                  </a:spcBef>
                </a:pPr>
                <a:r>
                  <a:rPr lang="en-US" sz="2000" dirty="0"/>
                  <a:t>Proof steps:</a:t>
                </a:r>
              </a:p>
              <a:p>
                <a:pPr marL="342900" indent="-342900">
                  <a:lnSpc>
                    <a:spcPct val="150000"/>
                  </a:lnSpc>
                  <a:buFont typeface="+mj-lt"/>
                  <a:buAutoNum type="arabicPeriod"/>
                </a:pPr>
                <a:r>
                  <a:rPr lang="en-US" sz="1600" b="1" dirty="0"/>
                  <a:t>Modularize: </a:t>
                </a:r>
                <a:r>
                  <a:rPr lang="en-US" sz="1600" dirty="0"/>
                  <a:t>Swap-HMAC = </a:t>
                </a:r>
                <a:r>
                  <a:rPr lang="en-US" sz="1600" i="1" dirty="0"/>
                  <a:t>Comp</a:t>
                </a:r>
                <a:r>
                  <a:rPr lang="en-US" sz="1600" dirty="0"/>
                  <a:t>[Swap-NMAC, HSKD</a:t>
                </a:r>
                <a14:m>
                  <m:oMath xmlns:m="http://schemas.openxmlformats.org/officeDocument/2006/math">
                    <m:r>
                      <a:rPr lang="en-US" sz="1600" b="0" i="1" baseline="-25000" smtClean="0">
                        <a:latin typeface="Cambria Math" panose="02040503050406030204" pitchFamily="18" charset="0"/>
                      </a:rPr>
                      <m:t>𝑆</m:t>
                    </m:r>
                  </m:oMath>
                </a14:m>
                <a:r>
                  <a:rPr lang="en-US" sz="1600" dirty="0"/>
                  <a:t>]</a:t>
                </a:r>
              </a:p>
              <a:p>
                <a:pPr marL="342900" indent="-342900">
                  <a:lnSpc>
                    <a:spcPct val="150000"/>
                  </a:lnSpc>
                  <a:buFont typeface="+mj-lt"/>
                  <a:buAutoNum type="arabicPeriod"/>
                </a:pPr>
                <a:r>
                  <a:rPr lang="en-US" sz="1600" b="1" dirty="0"/>
                  <a:t>Prove: </a:t>
                </a:r>
                <a:r>
                  <a:rPr lang="en-US" sz="1600" i="1" dirty="0"/>
                  <a:t>Comp</a:t>
                </a:r>
                <a:r>
                  <a:rPr lang="en-US" sz="1600" dirty="0"/>
                  <a:t>[Swap-NMAC, HSKD</a:t>
                </a:r>
                <a14:m>
                  <m:oMath xmlns:m="http://schemas.openxmlformats.org/officeDocument/2006/math">
                    <m:r>
                      <a:rPr lang="en-US" sz="1600" b="0" i="1" baseline="-25000" smtClean="0">
                        <a:latin typeface="Cambria Math" panose="02040503050406030204" pitchFamily="18" charset="0"/>
                      </a:rPr>
                      <m:t>𝑆</m:t>
                    </m:r>
                  </m:oMath>
                </a14:m>
                <a:r>
                  <a:rPr lang="en-US" sz="1600" dirty="0"/>
                  <a:t>] is a </a:t>
                </a:r>
                <a:r>
                  <a:rPr lang="en-US" sz="1600" dirty="0" err="1"/>
                  <a:t>vkl</a:t>
                </a:r>
                <a:r>
                  <a:rPr lang="en-US" sz="1600" dirty="0"/>
                  <a:t>-PRF if</a:t>
                </a:r>
              </a:p>
              <a:p>
                <a:pPr marL="800100" lvl="1" indent="-342900">
                  <a:lnSpc>
                    <a:spcPct val="150000"/>
                  </a:lnSpc>
                  <a:buFont typeface="+mj-lt"/>
                  <a:buAutoNum type="alphaLcParenR"/>
                </a:pPr>
                <a:r>
                  <a:rPr lang="en-US" sz="1600" dirty="0"/>
                  <a:t>Swap-NMAC is a </a:t>
                </a:r>
                <a:r>
                  <a:rPr lang="en-US" sz="1600" dirty="0" err="1"/>
                  <a:t>vkl</a:t>
                </a:r>
                <a:r>
                  <a:rPr lang="en-US" sz="1600" dirty="0"/>
                  <a:t>-PRF	</a:t>
                </a:r>
              </a:p>
              <a:p>
                <a:pPr marL="800100" lvl="1" indent="-342900">
                  <a:spcBef>
                    <a:spcPts val="600"/>
                  </a:spcBef>
                  <a:buFont typeface="+mj-lt"/>
                  <a:buAutoNum type="alphaLcParenR"/>
                </a:pPr>
                <a:r>
                  <a:rPr lang="en-US" sz="1600" dirty="0"/>
                  <a:t>HSKD</a:t>
                </a:r>
                <a14:m>
                  <m:oMath xmlns:m="http://schemas.openxmlformats.org/officeDocument/2006/math">
                    <m:r>
                      <a:rPr lang="en-US" sz="1600" i="1" baseline="-25000">
                        <a:latin typeface="Cambria Math" panose="02040503050406030204" pitchFamily="18" charset="0"/>
                      </a:rPr>
                      <m:t>𝑆</m:t>
                    </m:r>
                  </m:oMath>
                </a14:m>
                <a:r>
                  <a:rPr lang="en-US" sz="1600" dirty="0"/>
                  <a:t> is collision resistant</a:t>
                </a:r>
                <a:br>
                  <a:rPr lang="en-US" sz="1600" dirty="0"/>
                </a:br>
                <a:r>
                  <a:rPr lang="en-US" sz="1600" dirty="0"/>
                  <a:t>for feasible sets </a:t>
                </a:r>
                <a14:m>
                  <m:oMath xmlns:m="http://schemas.openxmlformats.org/officeDocument/2006/math">
                    <m:r>
                      <a:rPr lang="en-US" sz="1600" i="1">
                        <a:latin typeface="Cambria Math" panose="02040503050406030204" pitchFamily="18" charset="0"/>
                      </a:rPr>
                      <m:t>𝑆</m:t>
                    </m:r>
                  </m:oMath>
                </a14:m>
                <a:r>
                  <a:rPr lang="en-US" sz="1600" dirty="0"/>
                  <a:t> </a:t>
                </a:r>
              </a:p>
              <a:p>
                <a:pPr marL="342900" indent="-342900">
                  <a:spcBef>
                    <a:spcPts val="600"/>
                  </a:spcBef>
                  <a:buFont typeface="+mj-lt"/>
                  <a:buAutoNum type="arabicPeriod"/>
                </a:pPr>
                <a:r>
                  <a:rPr lang="en-US" sz="1600" b="1" dirty="0"/>
                  <a:t>Prove </a:t>
                </a:r>
                <a:r>
                  <a:rPr lang="en-US" sz="1600" dirty="0"/>
                  <a:t>a): Swap-NMAC is a </a:t>
                </a:r>
                <a:r>
                  <a:rPr lang="en-US" sz="1600" dirty="0" err="1"/>
                  <a:t>vkl</a:t>
                </a:r>
                <a:r>
                  <a:rPr lang="en-US" sz="1600" dirty="0"/>
                  <a:t>-PRF</a:t>
                </a:r>
              </a:p>
              <a:p>
                <a:pPr marL="342900" indent="-342900">
                  <a:spcBef>
                    <a:spcPts val="600"/>
                  </a:spcBef>
                  <a:buFont typeface="+mj-lt"/>
                  <a:buAutoNum type="arabicPeriod"/>
                </a:pPr>
                <a:r>
                  <a:rPr lang="en-US" sz="1600" b="1" dirty="0"/>
                  <a:t>Prove </a:t>
                </a:r>
                <a:r>
                  <a:rPr lang="en-US" sz="1600" dirty="0"/>
                  <a:t>b): HSKD</a:t>
                </a:r>
                <a14:m>
                  <m:oMath xmlns:m="http://schemas.openxmlformats.org/officeDocument/2006/math">
                    <m:r>
                      <a:rPr lang="en-US" sz="1600" i="1" baseline="-25000">
                        <a:latin typeface="Cambria Math" panose="02040503050406030204" pitchFamily="18" charset="0"/>
                      </a:rPr>
                      <m:t>𝑆</m:t>
                    </m:r>
                  </m:oMath>
                </a14:m>
                <a:r>
                  <a:rPr lang="en-US" sz="1600" dirty="0"/>
                  <a:t> is collision resistant</a:t>
                </a:r>
              </a:p>
              <a:p>
                <a:pPr>
                  <a:spcBef>
                    <a:spcPts val="600"/>
                  </a:spcBef>
                </a:pPr>
                <a:endParaRPr lang="en-US" sz="1600" dirty="0"/>
              </a:p>
            </p:txBody>
          </p:sp>
        </mc:Choice>
        <mc:Fallback xmlns="">
          <p:sp>
            <p:nvSpPr>
              <p:cNvPr id="76" name="TextBox 75">
                <a:extLst>
                  <a:ext uri="{FF2B5EF4-FFF2-40B4-BE49-F238E27FC236}">
                    <a16:creationId xmlns:a16="http://schemas.microsoft.com/office/drawing/2014/main" id="{61F01548-1B24-59B0-9287-B2A20B74FB2D}"/>
                  </a:ext>
                </a:extLst>
              </p:cNvPr>
              <p:cNvSpPr txBox="1">
                <a:spLocks noRot="1" noChangeAspect="1" noMove="1" noResize="1" noEditPoints="1" noAdjustHandles="1" noChangeArrowheads="1" noChangeShapeType="1" noTextEdit="1"/>
              </p:cNvSpPr>
              <p:nvPr/>
            </p:nvSpPr>
            <p:spPr>
              <a:xfrm>
                <a:off x="360951" y="900113"/>
                <a:ext cx="5384211" cy="3182337"/>
              </a:xfrm>
              <a:prstGeom prst="rect">
                <a:avLst/>
              </a:prstGeom>
              <a:blipFill>
                <a:blip r:embed="rId3"/>
                <a:stretch>
                  <a:fillRect l="-2831"/>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8BF73069-FCAD-CE70-C029-3C2A1EDEFFEC}"/>
              </a:ext>
            </a:extLst>
          </p:cNvPr>
          <p:cNvSpPr>
            <a:spLocks noGrp="1"/>
          </p:cNvSpPr>
          <p:nvPr>
            <p:ph type="title"/>
          </p:nvPr>
        </p:nvSpPr>
        <p:spPr/>
        <p:txBody>
          <a:bodyPr/>
          <a:lstStyle/>
          <a:p>
            <a:r>
              <a:rPr lang="en-US" sz="2800" dirty="0"/>
              <a:t>Swap-NMAC is a </a:t>
            </a:r>
            <a:r>
              <a:rPr lang="en-US" sz="2800" dirty="0" err="1"/>
              <a:t>vkl</a:t>
            </a:r>
            <a:r>
              <a:rPr lang="en-US" sz="2800" dirty="0"/>
              <a:t>-PRF</a:t>
            </a:r>
            <a:endParaRPr lang="en-US" dirty="0"/>
          </a:p>
        </p:txBody>
      </p:sp>
      <p:sp>
        <p:nvSpPr>
          <p:cNvPr id="3" name="Date Placeholder 2">
            <a:extLst>
              <a:ext uri="{FF2B5EF4-FFF2-40B4-BE49-F238E27FC236}">
                <a16:creationId xmlns:a16="http://schemas.microsoft.com/office/drawing/2014/main" id="{F535C453-D10B-932C-5953-1D69875C212C}"/>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E10F6EC3-1289-5721-B5C7-B69F1B820F6F}"/>
              </a:ext>
            </a:extLst>
          </p:cNvPr>
          <p:cNvSpPr>
            <a:spLocks noGrp="1"/>
          </p:cNvSpPr>
          <p:nvPr>
            <p:ph type="sldNum" sz="quarter" idx="12"/>
          </p:nvPr>
        </p:nvSpPr>
        <p:spPr/>
        <p:txBody>
          <a:bodyPr/>
          <a:lstStyle/>
          <a:p>
            <a:fld id="{E88E0139-626D-A346-B691-BDD0C5A55F29}" type="slidenum">
              <a:rPr lang="en-US" smtClean="0"/>
              <a:pPr/>
              <a:t>27</a:t>
            </a:fld>
            <a:endParaRPr lang="en-US" dirty="0"/>
          </a:p>
        </p:txBody>
      </p:sp>
      <p:sp>
        <p:nvSpPr>
          <p:cNvPr id="10" name="TextBox 9">
            <a:extLst>
              <a:ext uri="{FF2B5EF4-FFF2-40B4-BE49-F238E27FC236}">
                <a16:creationId xmlns:a16="http://schemas.microsoft.com/office/drawing/2014/main" id="{3D51057C-4A4D-5412-CE7C-A42B8852D837}"/>
              </a:ext>
            </a:extLst>
          </p:cNvPr>
          <p:cNvSpPr txBox="1"/>
          <p:nvPr/>
        </p:nvSpPr>
        <p:spPr>
          <a:xfrm>
            <a:off x="7957245" y="1209896"/>
            <a:ext cx="460228" cy="276999"/>
          </a:xfrm>
          <a:prstGeom prst="rect">
            <a:avLst/>
          </a:prstGeom>
          <a:noFill/>
        </p:spPr>
        <p:txBody>
          <a:bodyPr wrap="square" lIns="0" tIns="0" rIns="0" bIns="0" rtlCol="0" anchor="ctr" anchorCtr="1">
            <a:spAutoFit/>
          </a:bodyPr>
          <a:lstStyle/>
          <a:p>
            <a:r>
              <a:rPr lang="en-US" dirty="0"/>
              <a:t>Y</a:t>
            </a:r>
          </a:p>
        </p:txBody>
      </p:sp>
      <p:cxnSp>
        <p:nvCxnSpPr>
          <p:cNvPr id="11" name="Straight Arrow Connector 10">
            <a:extLst>
              <a:ext uri="{FF2B5EF4-FFF2-40B4-BE49-F238E27FC236}">
                <a16:creationId xmlns:a16="http://schemas.microsoft.com/office/drawing/2014/main" id="{20223ED7-D511-3BEE-E51C-EBF322ECA31F}"/>
              </a:ext>
            </a:extLst>
          </p:cNvPr>
          <p:cNvCxnSpPr>
            <a:cxnSpLocks/>
            <a:stCxn id="10" idx="2"/>
          </p:cNvCxnSpPr>
          <p:nvPr/>
        </p:nvCxnSpPr>
        <p:spPr>
          <a:xfrm>
            <a:off x="8187359" y="1486895"/>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AB48FEB-169D-7F12-FBE7-6D183B1B2AA0}"/>
              </a:ext>
            </a:extLst>
          </p:cNvPr>
          <p:cNvSpPr txBox="1"/>
          <p:nvPr/>
        </p:nvSpPr>
        <p:spPr>
          <a:xfrm>
            <a:off x="10977179" y="4678849"/>
            <a:ext cx="264920" cy="339405"/>
          </a:xfrm>
          <a:prstGeom prst="rect">
            <a:avLst/>
          </a:prstGeom>
          <a:noFill/>
        </p:spPr>
        <p:txBody>
          <a:bodyPr wrap="square" lIns="0" tIns="0" rIns="0" bIns="0" rtlCol="0" anchor="ctr" anchorCtr="1">
            <a:noAutofit/>
          </a:bodyPr>
          <a:lstStyle/>
          <a:p>
            <a:r>
              <a:rPr lang="en-US" dirty="0"/>
              <a:t>Z</a:t>
            </a:r>
          </a:p>
        </p:txBody>
      </p:sp>
      <p:cxnSp>
        <p:nvCxnSpPr>
          <p:cNvPr id="15" name="Straight Arrow Connector 14">
            <a:extLst>
              <a:ext uri="{FF2B5EF4-FFF2-40B4-BE49-F238E27FC236}">
                <a16:creationId xmlns:a16="http://schemas.microsoft.com/office/drawing/2014/main" id="{A9DDEBAF-D8F6-FADC-3C7A-DF6E40CAEF16}"/>
              </a:ext>
            </a:extLst>
          </p:cNvPr>
          <p:cNvCxnSpPr>
            <a:cxnSpLocks/>
          </p:cNvCxnSpPr>
          <p:nvPr/>
        </p:nvCxnSpPr>
        <p:spPr>
          <a:xfrm>
            <a:off x="8187359" y="1486895"/>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Flowchart: Manual Input 17">
            <a:extLst>
              <a:ext uri="{FF2B5EF4-FFF2-40B4-BE49-F238E27FC236}">
                <a16:creationId xmlns:a16="http://schemas.microsoft.com/office/drawing/2014/main" id="{839ADAF5-B29E-188C-B920-1132B61F2638}"/>
              </a:ext>
            </a:extLst>
          </p:cNvPr>
          <p:cNvSpPr/>
          <p:nvPr/>
        </p:nvSpPr>
        <p:spPr>
          <a:xfrm flipH="1">
            <a:off x="7298784" y="2946814"/>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3D4CDC-32EA-96C1-9E27-FFAB03AE13BD}"/>
              </a:ext>
            </a:extLst>
          </p:cNvPr>
          <p:cNvSpPr txBox="1"/>
          <p:nvPr/>
        </p:nvSpPr>
        <p:spPr>
          <a:xfrm>
            <a:off x="7295855" y="3120261"/>
            <a:ext cx="342352"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0" name="Flowchart: Manual Input 19">
            <a:extLst>
              <a:ext uri="{FF2B5EF4-FFF2-40B4-BE49-F238E27FC236}">
                <a16:creationId xmlns:a16="http://schemas.microsoft.com/office/drawing/2014/main" id="{16A3BE73-376E-D66F-A395-D4F2985E6FC9}"/>
              </a:ext>
            </a:extLst>
          </p:cNvPr>
          <p:cNvSpPr/>
          <p:nvPr/>
        </p:nvSpPr>
        <p:spPr>
          <a:xfrm flipH="1">
            <a:off x="8267392" y="2946814"/>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9E45BC-5035-F49B-EAA8-D9829F12820B}"/>
              </a:ext>
            </a:extLst>
          </p:cNvPr>
          <p:cNvSpPr txBox="1"/>
          <p:nvPr/>
        </p:nvSpPr>
        <p:spPr>
          <a:xfrm>
            <a:off x="8262681" y="3120261"/>
            <a:ext cx="338962"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2" name="Flowchart: Manual Input 21">
            <a:extLst>
              <a:ext uri="{FF2B5EF4-FFF2-40B4-BE49-F238E27FC236}">
                <a16:creationId xmlns:a16="http://schemas.microsoft.com/office/drawing/2014/main" id="{1C9ED41F-9856-CB79-8DBE-DB5772591947}"/>
              </a:ext>
            </a:extLst>
          </p:cNvPr>
          <p:cNvSpPr/>
          <p:nvPr/>
        </p:nvSpPr>
        <p:spPr>
          <a:xfrm flipH="1">
            <a:off x="9508208" y="2946814"/>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DA99598-29A2-AB60-E011-12F6630EA599}"/>
              </a:ext>
            </a:extLst>
          </p:cNvPr>
          <p:cNvSpPr txBox="1"/>
          <p:nvPr/>
        </p:nvSpPr>
        <p:spPr>
          <a:xfrm>
            <a:off x="9507790" y="3120261"/>
            <a:ext cx="330377"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sp>
        <p:nvSpPr>
          <p:cNvPr id="24" name="TextBox 23">
            <a:extLst>
              <a:ext uri="{FF2B5EF4-FFF2-40B4-BE49-F238E27FC236}">
                <a16:creationId xmlns:a16="http://schemas.microsoft.com/office/drawing/2014/main" id="{58EB8914-0238-F393-15F2-B7C5D71FB2F0}"/>
              </a:ext>
            </a:extLst>
          </p:cNvPr>
          <p:cNvSpPr txBox="1"/>
          <p:nvPr/>
        </p:nvSpPr>
        <p:spPr>
          <a:xfrm>
            <a:off x="8887434" y="3018311"/>
            <a:ext cx="348172" cy="369332"/>
          </a:xfrm>
          <a:prstGeom prst="rect">
            <a:avLst/>
          </a:prstGeom>
          <a:noFill/>
        </p:spPr>
        <p:txBody>
          <a:bodyPr wrap="none" rtlCol="0">
            <a:spAutoFit/>
          </a:bodyPr>
          <a:lstStyle/>
          <a:p>
            <a:r>
              <a:rPr lang="en-US" dirty="0">
                <a:solidFill>
                  <a:schemeClr val="tx2"/>
                </a:solidFill>
              </a:rPr>
              <a:t>…</a:t>
            </a:r>
          </a:p>
        </p:txBody>
      </p:sp>
      <p:sp>
        <p:nvSpPr>
          <p:cNvPr id="27" name="Flowchart: Manual Input 26">
            <a:extLst>
              <a:ext uri="{FF2B5EF4-FFF2-40B4-BE49-F238E27FC236}">
                <a16:creationId xmlns:a16="http://schemas.microsoft.com/office/drawing/2014/main" id="{32716E7B-1E1D-67ED-E3F5-08D7134293D5}"/>
              </a:ext>
            </a:extLst>
          </p:cNvPr>
          <p:cNvSpPr/>
          <p:nvPr/>
        </p:nvSpPr>
        <p:spPr>
          <a:xfrm flipH="1">
            <a:off x="9779966" y="4551995"/>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51EABE1-6437-CA1C-2495-1EB0BB0EF4ED}"/>
              </a:ext>
            </a:extLst>
          </p:cNvPr>
          <p:cNvSpPr txBox="1"/>
          <p:nvPr/>
        </p:nvSpPr>
        <p:spPr>
          <a:xfrm>
            <a:off x="9777896" y="4725442"/>
            <a:ext cx="333681" cy="246221"/>
          </a:xfrm>
          <a:prstGeom prst="rect">
            <a:avLst/>
          </a:prstGeom>
          <a:noFill/>
        </p:spPr>
        <p:txBody>
          <a:bodyPr wrap="square" lIns="0" tIns="0" rIns="0" bIns="0" rtlCol="0" anchor="ctr" anchorCtr="1">
            <a:spAutoFit/>
          </a:bodyPr>
          <a:lstStyle/>
          <a:p>
            <a:r>
              <a:rPr lang="en-US" sz="1600" dirty="0">
                <a:solidFill>
                  <a:schemeClr val="tx2"/>
                </a:solidFill>
                <a:latin typeface="DIN Next LT Pro Light" panose="020B0303020203050203" pitchFamily="34" charset="0"/>
              </a:rPr>
              <a:t>h</a:t>
            </a:r>
          </a:p>
        </p:txBody>
      </p:sp>
      <p:cxnSp>
        <p:nvCxnSpPr>
          <p:cNvPr id="30" name="Straight Arrow Connector 29">
            <a:extLst>
              <a:ext uri="{FF2B5EF4-FFF2-40B4-BE49-F238E27FC236}">
                <a16:creationId xmlns:a16="http://schemas.microsoft.com/office/drawing/2014/main" id="{4D068941-088F-20BD-339B-19CC9E2DF549}"/>
              </a:ext>
            </a:extLst>
          </p:cNvPr>
          <p:cNvCxnSpPr>
            <a:cxnSpLocks/>
            <a:stCxn id="19" idx="3"/>
            <a:endCxn id="21" idx="1"/>
          </p:cNvCxnSpPr>
          <p:nvPr/>
        </p:nvCxnSpPr>
        <p:spPr>
          <a:xfrm>
            <a:off x="7638207" y="3243372"/>
            <a:ext cx="6244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55BB9B-DF25-2292-E9C7-D63A8470FFCC}"/>
              </a:ext>
            </a:extLst>
          </p:cNvPr>
          <p:cNvCxnSpPr>
            <a:cxnSpLocks/>
            <a:stCxn id="21" idx="3"/>
          </p:cNvCxnSpPr>
          <p:nvPr/>
        </p:nvCxnSpPr>
        <p:spPr>
          <a:xfrm>
            <a:off x="8601643" y="3243372"/>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F14CC01-D43D-893C-27DC-EEC752BAD8FC}"/>
              </a:ext>
            </a:extLst>
          </p:cNvPr>
          <p:cNvCxnSpPr>
            <a:cxnSpLocks/>
            <a:endCxn id="23" idx="1"/>
          </p:cNvCxnSpPr>
          <p:nvPr/>
        </p:nvCxnSpPr>
        <p:spPr>
          <a:xfrm>
            <a:off x="9168783" y="3243371"/>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A9DBC64-40C9-B7E7-7343-B03C037A997C}"/>
              </a:ext>
            </a:extLst>
          </p:cNvPr>
          <p:cNvCxnSpPr>
            <a:cxnSpLocks/>
            <a:stCxn id="23" idx="3"/>
            <a:endCxn id="27" idx="0"/>
          </p:cNvCxnSpPr>
          <p:nvPr/>
        </p:nvCxnSpPr>
        <p:spPr>
          <a:xfrm>
            <a:off x="9838167" y="3243372"/>
            <a:ext cx="106569" cy="1357674"/>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48898B9-F060-EA22-2DA1-204C8D3F1C25}"/>
              </a:ext>
            </a:extLst>
          </p:cNvPr>
          <p:cNvCxnSpPr>
            <a:cxnSpLocks/>
          </p:cNvCxnSpPr>
          <p:nvPr/>
        </p:nvCxnSpPr>
        <p:spPr>
          <a:xfrm>
            <a:off x="7463554" y="2753531"/>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48FBC14-3894-EB9D-B5BD-F56BFBF9EE68}"/>
              </a:ext>
            </a:extLst>
          </p:cNvPr>
          <p:cNvCxnSpPr>
            <a:cxnSpLocks/>
          </p:cNvCxnSpPr>
          <p:nvPr/>
        </p:nvCxnSpPr>
        <p:spPr>
          <a:xfrm>
            <a:off x="8438340" y="2753531"/>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7E3F492-7A3F-1AA6-5B9D-B0F4CAEA64FF}"/>
              </a:ext>
            </a:extLst>
          </p:cNvPr>
          <p:cNvCxnSpPr>
            <a:cxnSpLocks/>
          </p:cNvCxnSpPr>
          <p:nvPr/>
        </p:nvCxnSpPr>
        <p:spPr>
          <a:xfrm>
            <a:off x="9672978" y="2753531"/>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B96A7C8F-F7D2-4066-7D78-9AF3D8FAAB88}"/>
              </a:ext>
            </a:extLst>
          </p:cNvPr>
          <p:cNvSpPr txBox="1"/>
          <p:nvPr/>
        </p:nvSpPr>
        <p:spPr>
          <a:xfrm>
            <a:off x="8209444" y="2515190"/>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Y[1]</a:t>
            </a:r>
          </a:p>
        </p:txBody>
      </p:sp>
      <p:sp>
        <p:nvSpPr>
          <p:cNvPr id="47" name="TextBox 46">
            <a:extLst>
              <a:ext uri="{FF2B5EF4-FFF2-40B4-BE49-F238E27FC236}">
                <a16:creationId xmlns:a16="http://schemas.microsoft.com/office/drawing/2014/main" id="{F0ECF5C3-8496-46E7-D7F2-FD1333877891}"/>
              </a:ext>
            </a:extLst>
          </p:cNvPr>
          <p:cNvSpPr txBox="1"/>
          <p:nvPr/>
        </p:nvSpPr>
        <p:spPr>
          <a:xfrm>
            <a:off x="9444405" y="2515190"/>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Y[n]</a:t>
            </a:r>
          </a:p>
        </p:txBody>
      </p:sp>
      <p:sp>
        <p:nvSpPr>
          <p:cNvPr id="48" name="TextBox 47">
            <a:extLst>
              <a:ext uri="{FF2B5EF4-FFF2-40B4-BE49-F238E27FC236}">
                <a16:creationId xmlns:a16="http://schemas.microsoft.com/office/drawing/2014/main" id="{1EEB5161-0724-E6B1-21DF-21FA57FDB6BB}"/>
              </a:ext>
            </a:extLst>
          </p:cNvPr>
          <p:cNvSpPr txBox="1"/>
          <p:nvPr/>
        </p:nvSpPr>
        <p:spPr>
          <a:xfrm>
            <a:off x="8892133" y="2423538"/>
            <a:ext cx="348172" cy="369332"/>
          </a:xfrm>
          <a:prstGeom prst="rect">
            <a:avLst/>
          </a:prstGeom>
          <a:noFill/>
        </p:spPr>
        <p:txBody>
          <a:bodyPr wrap="none" rtlCol="0">
            <a:spAutoFit/>
          </a:bodyPr>
          <a:lstStyle/>
          <a:p>
            <a:r>
              <a:rPr lang="en-US" dirty="0">
                <a:solidFill>
                  <a:sysClr val="windowText" lastClr="000000"/>
                </a:solidFill>
              </a:rPr>
              <a:t>…</a:t>
            </a:r>
          </a:p>
        </p:txBody>
      </p:sp>
      <p:sp>
        <p:nvSpPr>
          <p:cNvPr id="49" name="Left Brace 48">
            <a:extLst>
              <a:ext uri="{FF2B5EF4-FFF2-40B4-BE49-F238E27FC236}">
                <a16:creationId xmlns:a16="http://schemas.microsoft.com/office/drawing/2014/main" id="{ADC91798-C77B-AA54-E6F1-D49DBAE21DAA}"/>
              </a:ext>
            </a:extLst>
          </p:cNvPr>
          <p:cNvSpPr/>
          <p:nvPr/>
        </p:nvSpPr>
        <p:spPr>
          <a:xfrm rot="5400000">
            <a:off x="8556774" y="918448"/>
            <a:ext cx="204255" cy="2874966"/>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D0E10E4-8BFE-C11A-0C08-23DE26BA19C2}"/>
                  </a:ext>
                </a:extLst>
              </p:cNvPr>
              <p:cNvSpPr txBox="1"/>
              <p:nvPr/>
            </p:nvSpPr>
            <p:spPr>
              <a:xfrm>
                <a:off x="7399017" y="1970653"/>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Y</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|Y|)</a:t>
                </a:r>
              </a:p>
            </p:txBody>
          </p:sp>
        </mc:Choice>
        <mc:Fallback xmlns="">
          <p:sp>
            <p:nvSpPr>
              <p:cNvPr id="51" name="TextBox 50">
                <a:extLst>
                  <a:ext uri="{FF2B5EF4-FFF2-40B4-BE49-F238E27FC236}">
                    <a16:creationId xmlns:a16="http://schemas.microsoft.com/office/drawing/2014/main" id="{0D0E10E4-8BFE-C11A-0C08-23DE26BA19C2}"/>
                  </a:ext>
                </a:extLst>
              </p:cNvPr>
              <p:cNvSpPr txBox="1">
                <a:spLocks noRot="1" noChangeAspect="1" noMove="1" noResize="1" noEditPoints="1" noAdjustHandles="1" noChangeArrowheads="1" noChangeShapeType="1" noTextEdit="1"/>
              </p:cNvSpPr>
              <p:nvPr/>
            </p:nvSpPr>
            <p:spPr>
              <a:xfrm>
                <a:off x="7399017" y="1970653"/>
                <a:ext cx="1576683" cy="246221"/>
              </a:xfrm>
              <a:prstGeom prst="rect">
                <a:avLst/>
              </a:prstGeom>
              <a:blipFill>
                <a:blip r:embed="rId4"/>
                <a:stretch>
                  <a:fillRect t="-21951" b="-51220"/>
                </a:stretch>
              </a:blipFill>
              <a:ln>
                <a:noFill/>
              </a:ln>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97ACC6C-54FB-F7DB-9211-9D8239B8D40C}"/>
              </a:ext>
            </a:extLst>
          </p:cNvPr>
          <p:cNvCxnSpPr>
            <a:cxnSpLocks/>
            <a:stCxn id="28" idx="3"/>
            <a:endCxn id="14" idx="1"/>
          </p:cNvCxnSpPr>
          <p:nvPr/>
        </p:nvCxnSpPr>
        <p:spPr>
          <a:xfrm flipV="1">
            <a:off x="10111577" y="4848552"/>
            <a:ext cx="865602" cy="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515A1C4C-0A32-0192-E208-5DA55206BE2D}"/>
              </a:ext>
            </a:extLst>
          </p:cNvPr>
          <p:cNvCxnSpPr>
            <a:cxnSpLocks/>
            <a:stCxn id="8" idx="3"/>
            <a:endCxn id="28" idx="1"/>
          </p:cNvCxnSpPr>
          <p:nvPr/>
        </p:nvCxnSpPr>
        <p:spPr>
          <a:xfrm>
            <a:off x="8878147" y="4848551"/>
            <a:ext cx="899749" cy="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02990AC-A8FD-5D98-9024-62556419B8BF}"/>
              </a:ext>
            </a:extLst>
          </p:cNvPr>
          <p:cNvCxnSpPr>
            <a:cxnSpLocks/>
            <a:stCxn id="7" idx="3"/>
            <a:endCxn id="19" idx="1"/>
          </p:cNvCxnSpPr>
          <p:nvPr/>
        </p:nvCxnSpPr>
        <p:spPr>
          <a:xfrm>
            <a:off x="6483289" y="3240088"/>
            <a:ext cx="812566" cy="32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248535B-194E-24D1-6485-6390BAD6A665}"/>
              </a:ext>
            </a:extLst>
          </p:cNvPr>
          <p:cNvSpPr txBox="1"/>
          <p:nvPr/>
        </p:nvSpPr>
        <p:spPr>
          <a:xfrm>
            <a:off x="6230296" y="3101588"/>
            <a:ext cx="252993" cy="276999"/>
          </a:xfrm>
          <a:prstGeom prst="rect">
            <a:avLst/>
          </a:prstGeom>
          <a:noFill/>
        </p:spPr>
        <p:txBody>
          <a:bodyPr wrap="square" lIns="0" tIns="0" rIns="0" bIns="0" rtlCol="0" anchor="ctr" anchorCtr="1">
            <a:spAutoFit/>
          </a:bodyPr>
          <a:lstStyle/>
          <a:p>
            <a:r>
              <a:rPr lang="en-US" dirty="0"/>
              <a:t>X</a:t>
            </a:r>
            <a:r>
              <a:rPr lang="en-US" baseline="-25000" dirty="0"/>
              <a:t>i</a:t>
            </a:r>
            <a:endParaRPr lang="en-US" dirty="0"/>
          </a:p>
        </p:txBody>
      </p:sp>
      <p:sp>
        <p:nvSpPr>
          <p:cNvPr id="8" name="TextBox 7">
            <a:extLst>
              <a:ext uri="{FF2B5EF4-FFF2-40B4-BE49-F238E27FC236}">
                <a16:creationId xmlns:a16="http://schemas.microsoft.com/office/drawing/2014/main" id="{1398269D-13B0-0481-63B2-E7F62B947861}"/>
              </a:ext>
            </a:extLst>
          </p:cNvPr>
          <p:cNvSpPr txBox="1"/>
          <p:nvPr/>
        </p:nvSpPr>
        <p:spPr>
          <a:xfrm>
            <a:off x="8625154" y="4710051"/>
            <a:ext cx="252993" cy="276999"/>
          </a:xfrm>
          <a:prstGeom prst="rect">
            <a:avLst/>
          </a:prstGeom>
          <a:noFill/>
        </p:spPr>
        <p:txBody>
          <a:bodyPr wrap="square" lIns="0" tIns="0" rIns="0" bIns="0" rtlCol="0" anchor="ctr" anchorCtr="1">
            <a:spAutoFit/>
          </a:bodyPr>
          <a:lstStyle/>
          <a:p>
            <a:r>
              <a:rPr lang="en-US" dirty="0"/>
              <a:t>X</a:t>
            </a:r>
            <a:r>
              <a:rPr lang="en-US" baseline="-25000" dirty="0"/>
              <a:t>o</a:t>
            </a:r>
            <a:endParaRPr lang="en-US" dirty="0"/>
          </a:p>
        </p:txBody>
      </p:sp>
      <p:pic>
        <p:nvPicPr>
          <p:cNvPr id="68" name="Graphic 67" descr="Old Key with solid fill">
            <a:extLst>
              <a:ext uri="{FF2B5EF4-FFF2-40B4-BE49-F238E27FC236}">
                <a16:creationId xmlns:a16="http://schemas.microsoft.com/office/drawing/2014/main" id="{1DC45321-B7D7-C973-0A32-81518A20FA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98460" y="959840"/>
            <a:ext cx="406250" cy="406250"/>
          </a:xfrm>
          <a:prstGeom prst="rect">
            <a:avLst/>
          </a:prstGeom>
        </p:spPr>
      </p:pic>
      <p:grpSp>
        <p:nvGrpSpPr>
          <p:cNvPr id="74" name="Group 73">
            <a:extLst>
              <a:ext uri="{FF2B5EF4-FFF2-40B4-BE49-F238E27FC236}">
                <a16:creationId xmlns:a16="http://schemas.microsoft.com/office/drawing/2014/main" id="{5F44250A-3986-96D1-A50F-B6A243FC05ED}"/>
              </a:ext>
            </a:extLst>
          </p:cNvPr>
          <p:cNvGrpSpPr/>
          <p:nvPr/>
        </p:nvGrpSpPr>
        <p:grpSpPr>
          <a:xfrm>
            <a:off x="8417473" y="1109533"/>
            <a:ext cx="1231839" cy="369924"/>
            <a:chOff x="8417473" y="1107530"/>
            <a:chExt cx="1231839" cy="369924"/>
          </a:xfrm>
        </p:grpSpPr>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CF0AE62B-6DFE-D702-DF2D-366BC9BB392A}"/>
                    </a:ext>
                  </a:extLst>
                </p:cNvPr>
                <p:cNvSpPr/>
                <p:nvPr/>
              </p:nvSpPr>
              <p:spPr>
                <a:xfrm>
                  <a:off x="8417473" y="1164661"/>
                  <a:ext cx="1231839" cy="31279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25200" rIns="0" bIns="0" rtlCol="0" anchor="ctr" anchorCtr="1"/>
                <a:lstStyle/>
                <a:p>
                  <a:r>
                    <a:rPr lang="en-US" dirty="0">
                      <a:solidFill>
                        <a:schemeClr val="tx1"/>
                      </a:solidFill>
                    </a:rPr>
                    <a:t>Y </a:t>
                  </a:r>
                  <a14:m>
                    <m:oMath xmlns:m="http://schemas.openxmlformats.org/officeDocument/2006/math">
                      <m:r>
                        <a:rPr lang="en-US" sz="1200" i="1" smtClean="0">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 </m:t>
                      </m:r>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0,1</m:t>
                              </m:r>
                            </m:e>
                          </m:d>
                        </m:e>
                        <m:sup>
                          <m:r>
                            <a:rPr lang="en-US" i="1">
                              <a:solidFill>
                                <a:schemeClr val="tx1"/>
                              </a:solidFill>
                              <a:latin typeface="Cambria Math" panose="02040503050406030204" pitchFamily="18" charset="0"/>
                            </a:rPr>
                            <m:t>ℓ</m:t>
                          </m:r>
                        </m:sup>
                      </m:sSup>
                    </m:oMath>
                  </a14:m>
                  <a:endParaRPr lang="en-US" dirty="0">
                    <a:solidFill>
                      <a:schemeClr val="tx1"/>
                    </a:solidFill>
                  </a:endParaRPr>
                </a:p>
              </p:txBody>
            </p:sp>
          </mc:Choice>
          <mc:Fallback xmlns="">
            <p:sp>
              <p:nvSpPr>
                <p:cNvPr id="67" name="Rectangle 66">
                  <a:extLst>
                    <a:ext uri="{FF2B5EF4-FFF2-40B4-BE49-F238E27FC236}">
                      <a16:creationId xmlns:a16="http://schemas.microsoft.com/office/drawing/2014/main" id="{CF0AE62B-6DFE-D702-DF2D-366BC9BB392A}"/>
                    </a:ext>
                  </a:extLst>
                </p:cNvPr>
                <p:cNvSpPr>
                  <a:spLocks noRot="1" noChangeAspect="1" noMove="1" noResize="1" noEditPoints="1" noAdjustHandles="1" noChangeArrowheads="1" noChangeShapeType="1" noTextEdit="1"/>
                </p:cNvSpPr>
                <p:nvPr/>
              </p:nvSpPr>
              <p:spPr>
                <a:xfrm>
                  <a:off x="8417473" y="1164661"/>
                  <a:ext cx="1231839" cy="312793"/>
                </a:xfrm>
                <a:prstGeom prst="rect">
                  <a:avLst/>
                </a:prstGeom>
                <a:blipFill>
                  <a:blip r:embed="rId7"/>
                  <a:stretch>
                    <a:fillRect l="-5941" t="-9615" b="-46154"/>
                  </a:stretch>
                </a:blipFill>
                <a:ln>
                  <a:noFill/>
                </a:ln>
              </p:spPr>
              <p:txBody>
                <a:bodyPr/>
                <a:lstStyle/>
                <a:p>
                  <a:r>
                    <a:rPr lang="en-US">
                      <a:noFill/>
                    </a:rPr>
                    <a:t> </a:t>
                  </a:r>
                </a:p>
              </p:txBody>
            </p:sp>
          </mc:Fallback>
        </mc:AlternateContent>
        <p:grpSp>
          <p:nvGrpSpPr>
            <p:cNvPr id="69" name="Group 68">
              <a:extLst>
                <a:ext uri="{FF2B5EF4-FFF2-40B4-BE49-F238E27FC236}">
                  <a16:creationId xmlns:a16="http://schemas.microsoft.com/office/drawing/2014/main" id="{7CDEA05D-993D-5235-A645-EB17EABE799B}"/>
                </a:ext>
              </a:extLst>
            </p:cNvPr>
            <p:cNvGrpSpPr/>
            <p:nvPr/>
          </p:nvGrpSpPr>
          <p:grpSpPr>
            <a:xfrm>
              <a:off x="9424675" y="1107530"/>
              <a:ext cx="224637" cy="104342"/>
              <a:chOff x="8453157" y="1338211"/>
              <a:chExt cx="383880" cy="178309"/>
            </a:xfrm>
          </p:grpSpPr>
          <p:sp>
            <p:nvSpPr>
              <p:cNvPr id="70" name="Freeform: Shape 1">
                <a:extLst>
                  <a:ext uri="{FF2B5EF4-FFF2-40B4-BE49-F238E27FC236}">
                    <a16:creationId xmlns:a16="http://schemas.microsoft.com/office/drawing/2014/main" id="{E819EE96-2ABD-2DB3-6D9C-74B5B2D4A698}"/>
                  </a:ext>
                </a:extLst>
              </p:cNvPr>
              <p:cNvSpPr/>
              <p:nvPr/>
            </p:nvSpPr>
            <p:spPr>
              <a:xfrm rot="19490014">
                <a:off x="8453157" y="1338212"/>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Freeform: Shape 1">
                <a:extLst>
                  <a:ext uri="{FF2B5EF4-FFF2-40B4-BE49-F238E27FC236}">
                    <a16:creationId xmlns:a16="http://schemas.microsoft.com/office/drawing/2014/main" id="{78CC3101-E716-6D7C-3492-3D0CA965BE11}"/>
                  </a:ext>
                </a:extLst>
              </p:cNvPr>
              <p:cNvSpPr/>
              <p:nvPr/>
            </p:nvSpPr>
            <p:spPr>
              <a:xfrm rot="2109986" flipH="1">
                <a:off x="8725753" y="1338211"/>
                <a:ext cx="111284" cy="178308"/>
              </a:xfrm>
              <a:custGeom>
                <a:avLst/>
                <a:gdLst>
                  <a:gd name="connsiteX0" fmla="*/ 113030 w 113030"/>
                  <a:gd name="connsiteY0" fmla="*/ 0 h 136068"/>
                  <a:gd name="connsiteX1" fmla="*/ 71431 w 113030"/>
                  <a:gd name="connsiteY1" fmla="*/ 47476 h 136068"/>
                  <a:gd name="connsiteX2" fmla="*/ 57593 w 113030"/>
                  <a:gd name="connsiteY2" fmla="*/ 103309 h 136068"/>
                  <a:gd name="connsiteX3" fmla="*/ 29226 w 113030"/>
                  <a:gd name="connsiteY3" fmla="*/ 114110 h 136068"/>
                  <a:gd name="connsiteX4" fmla="*/ 6021 w 113030"/>
                  <a:gd name="connsiteY4" fmla="*/ 136068 h 136068"/>
                  <a:gd name="connsiteX5" fmla="*/ 0 w 113030"/>
                  <a:gd name="connsiteY5" fmla="*/ 107660 h 136068"/>
                  <a:gd name="connsiteX6" fmla="*/ 113030 w 113030"/>
                  <a:gd name="connsiteY6" fmla="*/ 0 h 1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30" h="136068">
                    <a:moveTo>
                      <a:pt x="113030" y="0"/>
                    </a:moveTo>
                    <a:cubicBezTo>
                      <a:pt x="95242" y="12708"/>
                      <a:pt x="81112" y="29033"/>
                      <a:pt x="71431" y="47476"/>
                    </a:cubicBezTo>
                    <a:lnTo>
                      <a:pt x="57593" y="103309"/>
                    </a:lnTo>
                    <a:lnTo>
                      <a:pt x="29226" y="114110"/>
                    </a:lnTo>
                    <a:lnTo>
                      <a:pt x="6021" y="136068"/>
                    </a:lnTo>
                    <a:lnTo>
                      <a:pt x="0" y="107660"/>
                    </a:lnTo>
                    <a:cubicBezTo>
                      <a:pt x="0" y="48201"/>
                      <a:pt x="50605" y="0"/>
                      <a:pt x="113030" y="0"/>
                    </a:cubicBezTo>
                    <a:close/>
                  </a:path>
                </a:pathLst>
              </a:custGeom>
              <a:solidFill>
                <a:srgbClr val="DA262E"/>
              </a:solidFill>
              <a:ln w="9525" cap="flat" cmpd="sng">
                <a:solidFill>
                  <a:srgbClr val="DA26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 name="TextBox 83">
            <a:extLst>
              <a:ext uri="{FF2B5EF4-FFF2-40B4-BE49-F238E27FC236}">
                <a16:creationId xmlns:a16="http://schemas.microsoft.com/office/drawing/2014/main" id="{EAE42643-AA60-B1CE-803A-1DE0DB99246D}"/>
              </a:ext>
            </a:extLst>
          </p:cNvPr>
          <p:cNvSpPr txBox="1"/>
          <p:nvPr/>
        </p:nvSpPr>
        <p:spPr>
          <a:xfrm>
            <a:off x="6139351" y="1925708"/>
            <a:ext cx="1608551" cy="607315"/>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square" lIns="0" tIns="0" rIns="0" bIns="0" rtlCol="0" anchor="t" anchorCtr="0">
            <a:noAutofit/>
          </a:bodyPr>
          <a:lstStyle/>
          <a:p>
            <a:pPr>
              <a:buClr>
                <a:schemeClr val="tx1"/>
              </a:buClr>
            </a:pPr>
            <a:r>
              <a:rPr lang="en-US" sz="1300" dirty="0">
                <a:solidFill>
                  <a:schemeClr val="accent1"/>
                </a:solidFill>
                <a:latin typeface="DIN Next LT Pro Light" panose="020B0303020203050203" pitchFamily="34" charset="0"/>
              </a:rPr>
              <a:t>Related-key assumption for padding</a:t>
            </a:r>
          </a:p>
        </p:txBody>
      </p:sp>
      <p:sp>
        <p:nvSpPr>
          <p:cNvPr id="37" name="TextBox 36">
            <a:extLst>
              <a:ext uri="{FF2B5EF4-FFF2-40B4-BE49-F238E27FC236}">
                <a16:creationId xmlns:a16="http://schemas.microsoft.com/office/drawing/2014/main" id="{AABC1862-19D9-7D14-D501-79495C8873B3}"/>
              </a:ext>
            </a:extLst>
          </p:cNvPr>
          <p:cNvSpPr txBox="1"/>
          <p:nvPr/>
        </p:nvSpPr>
        <p:spPr>
          <a:xfrm>
            <a:off x="7233440" y="2515190"/>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grpSp>
        <p:nvGrpSpPr>
          <p:cNvPr id="38" name="Group 37">
            <a:extLst>
              <a:ext uri="{FF2B5EF4-FFF2-40B4-BE49-F238E27FC236}">
                <a16:creationId xmlns:a16="http://schemas.microsoft.com/office/drawing/2014/main" id="{04DFDBA3-B897-0FF0-8B1D-5A589060BB19}"/>
              </a:ext>
            </a:extLst>
          </p:cNvPr>
          <p:cNvGrpSpPr/>
          <p:nvPr/>
        </p:nvGrpSpPr>
        <p:grpSpPr>
          <a:xfrm>
            <a:off x="7223226" y="2430856"/>
            <a:ext cx="460228" cy="406250"/>
            <a:chOff x="7223226" y="2430856"/>
            <a:chExt cx="460228" cy="406250"/>
          </a:xfrm>
        </p:grpSpPr>
        <p:grpSp>
          <p:nvGrpSpPr>
            <p:cNvPr id="86" name="Group 85">
              <a:extLst>
                <a:ext uri="{FF2B5EF4-FFF2-40B4-BE49-F238E27FC236}">
                  <a16:creationId xmlns:a16="http://schemas.microsoft.com/office/drawing/2014/main" id="{99DB47E9-E134-C410-5563-9790C5DDF76C}"/>
                </a:ext>
              </a:extLst>
            </p:cNvPr>
            <p:cNvGrpSpPr/>
            <p:nvPr/>
          </p:nvGrpSpPr>
          <p:grpSpPr>
            <a:xfrm>
              <a:off x="7223226" y="2509047"/>
              <a:ext cx="460228" cy="283823"/>
              <a:chOff x="7233440" y="2477588"/>
              <a:chExt cx="460228" cy="283823"/>
            </a:xfrm>
          </p:grpSpPr>
          <p:sp>
            <p:nvSpPr>
              <p:cNvPr id="45" name="TextBox 44">
                <a:extLst>
                  <a:ext uri="{FF2B5EF4-FFF2-40B4-BE49-F238E27FC236}">
                    <a16:creationId xmlns:a16="http://schemas.microsoft.com/office/drawing/2014/main" id="{2BEC8349-3A50-B704-E28F-A06A1F6C13B5}"/>
                  </a:ext>
                </a:extLst>
              </p:cNvPr>
              <p:cNvSpPr txBox="1"/>
              <p:nvPr/>
            </p:nvSpPr>
            <p:spPr>
              <a:xfrm>
                <a:off x="7233440" y="2515190"/>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85" name="Rectangle 84">
                <a:extLst>
                  <a:ext uri="{FF2B5EF4-FFF2-40B4-BE49-F238E27FC236}">
                    <a16:creationId xmlns:a16="http://schemas.microsoft.com/office/drawing/2014/main" id="{71ED76E1-0A86-9570-8EBF-9801C1AD3A14}"/>
                  </a:ext>
                </a:extLst>
              </p:cNvPr>
              <p:cNvSpPr/>
              <p:nvPr/>
            </p:nvSpPr>
            <p:spPr>
              <a:xfrm>
                <a:off x="7283939" y="2477588"/>
                <a:ext cx="357715" cy="255002"/>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Graphic 81" descr="Old Key with solid fill">
              <a:extLst>
                <a:ext uri="{FF2B5EF4-FFF2-40B4-BE49-F238E27FC236}">
                  <a16:creationId xmlns:a16="http://schemas.microsoft.com/office/drawing/2014/main" id="{A84CFED1-EFB5-47C0-F279-09CFBD0B07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38967" y="2430856"/>
              <a:ext cx="406250" cy="406250"/>
            </a:xfrm>
            <a:prstGeom prst="rect">
              <a:avLst/>
            </a:prstGeom>
          </p:spPr>
        </p:pic>
      </p:grpSp>
      <p:cxnSp>
        <p:nvCxnSpPr>
          <p:cNvPr id="54" name="Straight Arrow Connector 53">
            <a:extLst>
              <a:ext uri="{FF2B5EF4-FFF2-40B4-BE49-F238E27FC236}">
                <a16:creationId xmlns:a16="http://schemas.microsoft.com/office/drawing/2014/main" id="{F24AD169-8CD6-22A9-D31E-0F397F6F336B}"/>
              </a:ext>
            </a:extLst>
          </p:cNvPr>
          <p:cNvCxnSpPr>
            <a:endCxn id="82" idx="1"/>
          </p:cNvCxnSpPr>
          <p:nvPr/>
        </p:nvCxnSpPr>
        <p:spPr>
          <a:xfrm>
            <a:off x="6889572" y="2355931"/>
            <a:ext cx="432503" cy="263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8E9AE529-9F65-1899-727B-35AE4C0F0E1D}"/>
              </a:ext>
            </a:extLst>
          </p:cNvPr>
          <p:cNvGrpSpPr/>
          <p:nvPr/>
        </p:nvGrpSpPr>
        <p:grpSpPr>
          <a:xfrm>
            <a:off x="7798460" y="3024548"/>
            <a:ext cx="406250" cy="354039"/>
            <a:chOff x="7148254" y="5088078"/>
            <a:chExt cx="406250" cy="354039"/>
          </a:xfrm>
        </p:grpSpPr>
        <p:sp>
          <p:nvSpPr>
            <p:cNvPr id="56" name="TextBox 55">
              <a:extLst>
                <a:ext uri="{FF2B5EF4-FFF2-40B4-BE49-F238E27FC236}">
                  <a16:creationId xmlns:a16="http://schemas.microsoft.com/office/drawing/2014/main" id="{E75CCC99-C9D0-9F52-C395-506919F10606}"/>
                </a:ext>
              </a:extLst>
            </p:cNvPr>
            <p:cNvSpPr txBox="1"/>
            <p:nvPr/>
          </p:nvSpPr>
          <p:spPr>
            <a:xfrm>
              <a:off x="7181912" y="5165118"/>
              <a:ext cx="123432" cy="276999"/>
            </a:xfrm>
            <a:prstGeom prst="rect">
              <a:avLst/>
            </a:prstGeom>
            <a:noFill/>
          </p:spPr>
          <p:txBody>
            <a:bodyPr wrap="none" lIns="0" tIns="0" rIns="0" bIns="0" rtlCol="0" anchor="ctr" anchorCtr="1">
              <a:spAutoFit/>
            </a:bodyPr>
            <a:lstStyle/>
            <a:p>
              <a:r>
                <a:rPr lang="en-US"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9D40BF2-015B-2EA7-8B91-D2FE4A8CB39A}"/>
                    </a:ext>
                  </a:extLst>
                </p:cNvPr>
                <p:cNvSpPr txBox="1"/>
                <p:nvPr/>
              </p:nvSpPr>
              <p:spPr>
                <a:xfrm>
                  <a:off x="7148254" y="5088078"/>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57" name="TextBox 56">
                  <a:extLst>
                    <a:ext uri="{FF2B5EF4-FFF2-40B4-BE49-F238E27FC236}">
                      <a16:creationId xmlns:a16="http://schemas.microsoft.com/office/drawing/2014/main" id="{A9D40BF2-015B-2EA7-8B91-D2FE4A8CB39A}"/>
                    </a:ext>
                  </a:extLst>
                </p:cNvPr>
                <p:cNvSpPr txBox="1">
                  <a:spLocks noRot="1" noChangeAspect="1" noMove="1" noResize="1" noEditPoints="1" noAdjustHandles="1" noChangeArrowheads="1" noChangeShapeType="1" noTextEdit="1"/>
                </p:cNvSpPr>
                <p:nvPr/>
              </p:nvSpPr>
              <p:spPr>
                <a:xfrm>
                  <a:off x="7148254" y="5088078"/>
                  <a:ext cx="406250" cy="276999"/>
                </a:xfrm>
                <a:prstGeom prst="rect">
                  <a:avLst/>
                </a:prstGeom>
                <a:blipFill>
                  <a:blip r:embed="rId11"/>
                  <a:stretch>
                    <a:fillRect/>
                  </a:stretch>
                </a:blipFill>
              </p:spPr>
              <p:txBody>
                <a:bodyPr/>
                <a:lstStyle/>
                <a:p>
                  <a:r>
                    <a:rPr lang="en-US">
                      <a:noFill/>
                    </a:rPr>
                    <a:t> </a:t>
                  </a:r>
                </a:p>
              </p:txBody>
            </p:sp>
          </mc:Fallback>
        </mc:AlternateContent>
      </p:grpSp>
      <p:sp>
        <p:nvSpPr>
          <p:cNvPr id="58" name="TextBox 57">
            <a:extLst>
              <a:ext uri="{FF2B5EF4-FFF2-40B4-BE49-F238E27FC236}">
                <a16:creationId xmlns:a16="http://schemas.microsoft.com/office/drawing/2014/main" id="{A738F41C-C19F-4B32-2D85-47400861FCAA}"/>
              </a:ext>
            </a:extLst>
          </p:cNvPr>
          <p:cNvSpPr txBox="1"/>
          <p:nvPr/>
        </p:nvSpPr>
        <p:spPr>
          <a:xfrm rot="834721">
            <a:off x="6655287" y="2800584"/>
            <a:ext cx="696277" cy="297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72000" rIns="0" bIns="36000" anchor="ctr" anchorCtr="1">
            <a:noAutofit/>
          </a:bodyPr>
          <a:lstStyle/>
          <a:p>
            <a:pPr algn="ctr">
              <a:lnSpc>
                <a:spcPts val="1000"/>
              </a:lnSpc>
            </a:pPr>
            <a:r>
              <a:rPr lang="en-US" sz="1100" dirty="0">
                <a:solidFill>
                  <a:schemeClr val="bg1"/>
                </a:solidFill>
                <a:latin typeface="DIN Next LT Pro Medium" panose="020B0603020203050203" pitchFamily="34" charset="0"/>
              </a:rPr>
              <a:t>rka-</a:t>
            </a:r>
            <a:br>
              <a:rPr lang="en-US" sz="1100" dirty="0">
                <a:solidFill>
                  <a:schemeClr val="bg1"/>
                </a:solidFill>
                <a:latin typeface="DIN Next LT Pro Medium" panose="020B0603020203050203" pitchFamily="34" charset="0"/>
              </a:rPr>
            </a:br>
            <a:r>
              <a:rPr lang="en-US" sz="1100" dirty="0">
                <a:solidFill>
                  <a:schemeClr val="bg1"/>
                </a:solidFill>
                <a:latin typeface="DIN Next LT Pro Medium" panose="020B0603020203050203" pitchFamily="34" charset="0"/>
              </a:rPr>
              <a:t>swap-PRF</a:t>
            </a:r>
          </a:p>
        </p:txBody>
      </p:sp>
      <p:sp>
        <p:nvSpPr>
          <p:cNvPr id="59" name="TextBox 58">
            <a:extLst>
              <a:ext uri="{FF2B5EF4-FFF2-40B4-BE49-F238E27FC236}">
                <a16:creationId xmlns:a16="http://schemas.microsoft.com/office/drawing/2014/main" id="{B0E8DB57-7620-99CA-FA7B-00ADB6F4F542}"/>
              </a:ext>
            </a:extLst>
          </p:cNvPr>
          <p:cNvSpPr txBox="1"/>
          <p:nvPr/>
        </p:nvSpPr>
        <p:spPr>
          <a:xfrm rot="834721">
            <a:off x="7861891" y="2860943"/>
            <a:ext cx="475566" cy="2033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90000" rIns="0" bIns="36000" anchor="ctr" anchorCtr="1">
            <a:noAutofit/>
          </a:bodyPr>
          <a:lstStyle/>
          <a:p>
            <a:pPr algn="ctr">
              <a:lnSpc>
                <a:spcPts val="1000"/>
              </a:lnSpc>
            </a:pPr>
            <a:r>
              <a:rPr lang="en-US" sz="1100" dirty="0">
                <a:solidFill>
                  <a:schemeClr val="bg1"/>
                </a:solidFill>
                <a:latin typeface="DIN Next LT Pro Medium" panose="020B0603020203050203" pitchFamily="34" charset="0"/>
              </a:rPr>
              <a:t>PRF</a:t>
            </a:r>
          </a:p>
        </p:txBody>
      </p:sp>
      <p:sp>
        <p:nvSpPr>
          <p:cNvPr id="61" name="TextBox 60">
            <a:extLst>
              <a:ext uri="{FF2B5EF4-FFF2-40B4-BE49-F238E27FC236}">
                <a16:creationId xmlns:a16="http://schemas.microsoft.com/office/drawing/2014/main" id="{888EC1DA-BE24-423B-1E49-1884E039C206}"/>
              </a:ext>
            </a:extLst>
          </p:cNvPr>
          <p:cNvSpPr txBox="1"/>
          <p:nvPr/>
        </p:nvSpPr>
        <p:spPr>
          <a:xfrm rot="834721">
            <a:off x="9099874" y="2849606"/>
            <a:ext cx="475566" cy="2033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90000" rIns="0" bIns="36000" anchor="ctr" anchorCtr="1">
            <a:noAutofit/>
          </a:bodyPr>
          <a:lstStyle/>
          <a:p>
            <a:pPr algn="ctr">
              <a:lnSpc>
                <a:spcPts val="1000"/>
              </a:lnSpc>
            </a:pPr>
            <a:r>
              <a:rPr lang="en-US" sz="1100" dirty="0">
                <a:solidFill>
                  <a:schemeClr val="bg1"/>
                </a:solidFill>
                <a:latin typeface="DIN Next LT Pro Medium" panose="020B0603020203050203" pitchFamily="34" charset="0"/>
              </a:rPr>
              <a:t>PRF</a:t>
            </a:r>
          </a:p>
        </p:txBody>
      </p:sp>
      <p:grpSp>
        <p:nvGrpSpPr>
          <p:cNvPr id="62" name="Group 61">
            <a:extLst>
              <a:ext uri="{FF2B5EF4-FFF2-40B4-BE49-F238E27FC236}">
                <a16:creationId xmlns:a16="http://schemas.microsoft.com/office/drawing/2014/main" id="{2BAF563C-2B44-9C30-0DBE-76865A957177}"/>
              </a:ext>
            </a:extLst>
          </p:cNvPr>
          <p:cNvGrpSpPr/>
          <p:nvPr/>
        </p:nvGrpSpPr>
        <p:grpSpPr>
          <a:xfrm>
            <a:off x="9986703" y="3019082"/>
            <a:ext cx="406250" cy="354039"/>
            <a:chOff x="7148254" y="5088078"/>
            <a:chExt cx="406250" cy="354039"/>
          </a:xfrm>
        </p:grpSpPr>
        <p:sp>
          <p:nvSpPr>
            <p:cNvPr id="63" name="TextBox 62">
              <a:extLst>
                <a:ext uri="{FF2B5EF4-FFF2-40B4-BE49-F238E27FC236}">
                  <a16:creationId xmlns:a16="http://schemas.microsoft.com/office/drawing/2014/main" id="{6C1EF380-2F19-5AC6-4104-0349257CB56E}"/>
                </a:ext>
              </a:extLst>
            </p:cNvPr>
            <p:cNvSpPr txBox="1"/>
            <p:nvPr/>
          </p:nvSpPr>
          <p:spPr>
            <a:xfrm>
              <a:off x="7181912" y="5165118"/>
              <a:ext cx="123432" cy="276999"/>
            </a:xfrm>
            <a:prstGeom prst="rect">
              <a:avLst/>
            </a:prstGeom>
            <a:noFill/>
          </p:spPr>
          <p:txBody>
            <a:bodyPr wrap="none" lIns="0" tIns="0" rIns="0" bIns="0" rtlCol="0" anchor="ctr" anchorCtr="1">
              <a:spAutoFit/>
            </a:bodyPr>
            <a:lstStyle/>
            <a:p>
              <a:r>
                <a:rPr lang="en-US"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4CF0086-2A68-0B50-B477-1342B7506A7B}"/>
                    </a:ext>
                  </a:extLst>
                </p:cNvPr>
                <p:cNvSpPr txBox="1"/>
                <p:nvPr/>
              </p:nvSpPr>
              <p:spPr>
                <a:xfrm>
                  <a:off x="7148254" y="5088078"/>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66" name="TextBox 65">
                  <a:extLst>
                    <a:ext uri="{FF2B5EF4-FFF2-40B4-BE49-F238E27FC236}">
                      <a16:creationId xmlns:a16="http://schemas.microsoft.com/office/drawing/2014/main" id="{F4CF0086-2A68-0B50-B477-1342B7506A7B}"/>
                    </a:ext>
                  </a:extLst>
                </p:cNvPr>
                <p:cNvSpPr txBox="1">
                  <a:spLocks noRot="1" noChangeAspect="1" noMove="1" noResize="1" noEditPoints="1" noAdjustHandles="1" noChangeArrowheads="1" noChangeShapeType="1" noTextEdit="1"/>
                </p:cNvSpPr>
                <p:nvPr/>
              </p:nvSpPr>
              <p:spPr>
                <a:xfrm>
                  <a:off x="7148254" y="5088078"/>
                  <a:ext cx="406250" cy="276999"/>
                </a:xfrm>
                <a:prstGeom prst="rect">
                  <a:avLst/>
                </a:prstGeom>
                <a:blipFill>
                  <a:blip r:embed="rId11"/>
                  <a:stretch>
                    <a:fillRect/>
                  </a:stretch>
                </a:blipFill>
              </p:spPr>
              <p:txBody>
                <a:bodyPr/>
                <a:lstStyle/>
                <a:p>
                  <a:r>
                    <a:rPr lang="en-US">
                      <a:noFill/>
                    </a:rPr>
                    <a:t> </a:t>
                  </a:r>
                </a:p>
              </p:txBody>
            </p:sp>
          </mc:Fallback>
        </mc:AlternateContent>
      </p:grpSp>
      <p:sp>
        <p:nvSpPr>
          <p:cNvPr id="71" name="TextBox 70">
            <a:extLst>
              <a:ext uri="{FF2B5EF4-FFF2-40B4-BE49-F238E27FC236}">
                <a16:creationId xmlns:a16="http://schemas.microsoft.com/office/drawing/2014/main" id="{D3BCBD34-6AA9-55EF-1EB1-A71ABA989D00}"/>
              </a:ext>
            </a:extLst>
          </p:cNvPr>
          <p:cNvSpPr txBox="1"/>
          <p:nvPr/>
        </p:nvSpPr>
        <p:spPr>
          <a:xfrm>
            <a:off x="9211413" y="4207621"/>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dirty="0">
                <a:latin typeface="DIN Next LT Pro Light" panose="020B0303020203050203" pitchFamily="34" charset="0"/>
              </a:rPr>
              <a:t> </a:t>
            </a:r>
            <a:r>
              <a:rPr lang="en-US" sz="1600" dirty="0">
                <a:solidFill>
                  <a:schemeClr val="tx2"/>
                </a:solidFill>
                <a:latin typeface="DIN Next LT Pro Light" panose="020B0303020203050203" pitchFamily="34" charset="0"/>
              </a:rPr>
              <a:t>|| pad</a:t>
            </a:r>
            <a:r>
              <a:rPr lang="en-US" sz="1600" baseline="-25000" dirty="0">
                <a:solidFill>
                  <a:schemeClr val="tx2"/>
                </a:solidFill>
                <a:latin typeface="DIN Next LT Pro Light" panose="020B0303020203050203" pitchFamily="34" charset="0"/>
              </a:rPr>
              <a:t> </a:t>
            </a:r>
            <a:endParaRPr lang="en-US" sz="1600" dirty="0">
              <a:solidFill>
                <a:schemeClr val="tx2"/>
              </a:solidFill>
              <a:latin typeface="DIN Next LT Pro Light" panose="020B0303020203050203" pitchFamily="34" charset="0"/>
            </a:endParaRPr>
          </a:p>
        </p:txBody>
      </p:sp>
      <p:grpSp>
        <p:nvGrpSpPr>
          <p:cNvPr id="72" name="Group 71">
            <a:extLst>
              <a:ext uri="{FF2B5EF4-FFF2-40B4-BE49-F238E27FC236}">
                <a16:creationId xmlns:a16="http://schemas.microsoft.com/office/drawing/2014/main" id="{06AB409F-753E-BCD8-65A0-9D733AC9F117}"/>
              </a:ext>
            </a:extLst>
          </p:cNvPr>
          <p:cNvGrpSpPr/>
          <p:nvPr/>
        </p:nvGrpSpPr>
        <p:grpSpPr>
          <a:xfrm>
            <a:off x="10002937" y="4149346"/>
            <a:ext cx="460228" cy="406250"/>
            <a:chOff x="7223226" y="2430856"/>
            <a:chExt cx="460228" cy="406250"/>
          </a:xfrm>
        </p:grpSpPr>
        <p:grpSp>
          <p:nvGrpSpPr>
            <p:cNvPr id="75" name="Group 74">
              <a:extLst>
                <a:ext uri="{FF2B5EF4-FFF2-40B4-BE49-F238E27FC236}">
                  <a16:creationId xmlns:a16="http://schemas.microsoft.com/office/drawing/2014/main" id="{E88332D2-A9CD-561F-4CF1-125E4C894065}"/>
                </a:ext>
              </a:extLst>
            </p:cNvPr>
            <p:cNvGrpSpPr/>
            <p:nvPr/>
          </p:nvGrpSpPr>
          <p:grpSpPr>
            <a:xfrm>
              <a:off x="7223226" y="2509047"/>
              <a:ext cx="460228" cy="283823"/>
              <a:chOff x="7233440" y="2477588"/>
              <a:chExt cx="460228" cy="283823"/>
            </a:xfrm>
          </p:grpSpPr>
          <p:sp>
            <p:nvSpPr>
              <p:cNvPr id="78" name="TextBox 77">
                <a:extLst>
                  <a:ext uri="{FF2B5EF4-FFF2-40B4-BE49-F238E27FC236}">
                    <a16:creationId xmlns:a16="http://schemas.microsoft.com/office/drawing/2014/main" id="{53DFE569-EFF3-E1DA-5F6C-509B9B022C88}"/>
                  </a:ext>
                </a:extLst>
              </p:cNvPr>
              <p:cNvSpPr txBox="1"/>
              <p:nvPr/>
            </p:nvSpPr>
            <p:spPr>
              <a:xfrm>
                <a:off x="7233440" y="2515190"/>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Y[0]</a:t>
                </a:r>
              </a:p>
            </p:txBody>
          </p:sp>
          <p:sp>
            <p:nvSpPr>
              <p:cNvPr id="79" name="Rectangle 78">
                <a:extLst>
                  <a:ext uri="{FF2B5EF4-FFF2-40B4-BE49-F238E27FC236}">
                    <a16:creationId xmlns:a16="http://schemas.microsoft.com/office/drawing/2014/main" id="{0A2149B1-3665-EE3F-2259-5F6A8B1117D0}"/>
                  </a:ext>
                </a:extLst>
              </p:cNvPr>
              <p:cNvSpPr/>
              <p:nvPr/>
            </p:nvSpPr>
            <p:spPr>
              <a:xfrm>
                <a:off x="7283939" y="2477588"/>
                <a:ext cx="357715" cy="255002"/>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7" name="Graphic 76" descr="Old Key with solid fill">
              <a:extLst>
                <a:ext uri="{FF2B5EF4-FFF2-40B4-BE49-F238E27FC236}">
                  <a16:creationId xmlns:a16="http://schemas.microsoft.com/office/drawing/2014/main" id="{4ED59B2F-6475-AFC7-DEA9-E617C91D1C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38967" y="2430856"/>
              <a:ext cx="406250" cy="406250"/>
            </a:xfrm>
            <a:prstGeom prst="rect">
              <a:avLst/>
            </a:prstGeom>
          </p:spPr>
        </p:pic>
      </p:grpSp>
      <p:sp>
        <p:nvSpPr>
          <p:cNvPr id="80" name="Freeform: Shape 79">
            <a:extLst>
              <a:ext uri="{FF2B5EF4-FFF2-40B4-BE49-F238E27FC236}">
                <a16:creationId xmlns:a16="http://schemas.microsoft.com/office/drawing/2014/main" id="{85E29893-D2F4-9C35-7BE6-99F5D63C2C63}"/>
              </a:ext>
            </a:extLst>
          </p:cNvPr>
          <p:cNvSpPr/>
          <p:nvPr/>
        </p:nvSpPr>
        <p:spPr>
          <a:xfrm>
            <a:off x="6178230" y="2564446"/>
            <a:ext cx="3502038" cy="1999025"/>
          </a:xfrm>
          <a:custGeom>
            <a:avLst/>
            <a:gdLst>
              <a:gd name="connsiteX0" fmla="*/ 215487 w 4148094"/>
              <a:gd name="connsiteY0" fmla="*/ 0 h 2145658"/>
              <a:gd name="connsiteX1" fmla="*/ 9231 w 4148094"/>
              <a:gd name="connsiteY1" fmla="*/ 1072529 h 2145658"/>
              <a:gd name="connsiteX2" fmla="*/ 483619 w 4148094"/>
              <a:gd name="connsiteY2" fmla="*/ 1904427 h 2145658"/>
              <a:gd name="connsiteX3" fmla="*/ 1624901 w 4148094"/>
              <a:gd name="connsiteY3" fmla="*/ 2145058 h 2145658"/>
              <a:gd name="connsiteX4" fmla="*/ 4148094 w 4148094"/>
              <a:gd name="connsiteY4" fmla="*/ 1959428 h 2145658"/>
              <a:gd name="connsiteX0" fmla="*/ 207052 w 4139659"/>
              <a:gd name="connsiteY0" fmla="*/ 0 h 2145658"/>
              <a:gd name="connsiteX1" fmla="*/ 796 w 4139659"/>
              <a:gd name="connsiteY1" fmla="*/ 1072529 h 2145658"/>
              <a:gd name="connsiteX2" fmla="*/ 475184 w 4139659"/>
              <a:gd name="connsiteY2" fmla="*/ 1904427 h 2145658"/>
              <a:gd name="connsiteX3" fmla="*/ 1616466 w 4139659"/>
              <a:gd name="connsiteY3" fmla="*/ 2145058 h 2145658"/>
              <a:gd name="connsiteX4" fmla="*/ 4139659 w 4139659"/>
              <a:gd name="connsiteY4" fmla="*/ 1959428 h 2145658"/>
              <a:gd name="connsiteX0" fmla="*/ 114811 w 4047418"/>
              <a:gd name="connsiteY0" fmla="*/ 0 h 2145658"/>
              <a:gd name="connsiteX1" fmla="*/ 4808 w 4047418"/>
              <a:gd name="connsiteY1" fmla="*/ 1065653 h 2145658"/>
              <a:gd name="connsiteX2" fmla="*/ 382943 w 4047418"/>
              <a:gd name="connsiteY2" fmla="*/ 1904427 h 2145658"/>
              <a:gd name="connsiteX3" fmla="*/ 1524225 w 4047418"/>
              <a:gd name="connsiteY3" fmla="*/ 2145058 h 2145658"/>
              <a:gd name="connsiteX4" fmla="*/ 4047418 w 4047418"/>
              <a:gd name="connsiteY4" fmla="*/ 1959428 h 2145658"/>
              <a:gd name="connsiteX0" fmla="*/ 111518 w 4044125"/>
              <a:gd name="connsiteY0" fmla="*/ 0 h 2145658"/>
              <a:gd name="connsiteX1" fmla="*/ 1515 w 4044125"/>
              <a:gd name="connsiteY1" fmla="*/ 1065653 h 2145658"/>
              <a:gd name="connsiteX2" fmla="*/ 379650 w 4044125"/>
              <a:gd name="connsiteY2" fmla="*/ 1904427 h 2145658"/>
              <a:gd name="connsiteX3" fmla="*/ 1520932 w 4044125"/>
              <a:gd name="connsiteY3" fmla="*/ 2145058 h 2145658"/>
              <a:gd name="connsiteX4" fmla="*/ 4044125 w 4044125"/>
              <a:gd name="connsiteY4" fmla="*/ 1959428 h 2145658"/>
              <a:gd name="connsiteX0" fmla="*/ 128601 w 4061208"/>
              <a:gd name="connsiteY0" fmla="*/ 0 h 2145658"/>
              <a:gd name="connsiteX1" fmla="*/ 18598 w 4061208"/>
              <a:gd name="connsiteY1" fmla="*/ 1065653 h 2145658"/>
              <a:gd name="connsiteX2" fmla="*/ 479236 w 4061208"/>
              <a:gd name="connsiteY2" fmla="*/ 1870051 h 2145658"/>
              <a:gd name="connsiteX3" fmla="*/ 1538015 w 4061208"/>
              <a:gd name="connsiteY3" fmla="*/ 2145058 h 2145658"/>
              <a:gd name="connsiteX4" fmla="*/ 4061208 w 4061208"/>
              <a:gd name="connsiteY4" fmla="*/ 1959428 h 2145658"/>
              <a:gd name="connsiteX0" fmla="*/ 128601 w 4061208"/>
              <a:gd name="connsiteY0" fmla="*/ 0 h 2111564"/>
              <a:gd name="connsiteX1" fmla="*/ 18598 w 4061208"/>
              <a:gd name="connsiteY1" fmla="*/ 1065653 h 2111564"/>
              <a:gd name="connsiteX2" fmla="*/ 479236 w 4061208"/>
              <a:gd name="connsiteY2" fmla="*/ 1870051 h 2111564"/>
              <a:gd name="connsiteX3" fmla="*/ 1627392 w 4061208"/>
              <a:gd name="connsiteY3" fmla="*/ 2110682 h 2111564"/>
              <a:gd name="connsiteX4" fmla="*/ 4061208 w 4061208"/>
              <a:gd name="connsiteY4" fmla="*/ 1959428 h 2111564"/>
              <a:gd name="connsiteX0" fmla="*/ 123153 w 4055760"/>
              <a:gd name="connsiteY0" fmla="*/ 0 h 2111564"/>
              <a:gd name="connsiteX1" fmla="*/ 13150 w 4055760"/>
              <a:gd name="connsiteY1" fmla="*/ 1065653 h 2111564"/>
              <a:gd name="connsiteX2" fmla="*/ 473788 w 4055760"/>
              <a:gd name="connsiteY2" fmla="*/ 1870051 h 2111564"/>
              <a:gd name="connsiteX3" fmla="*/ 1621944 w 4055760"/>
              <a:gd name="connsiteY3" fmla="*/ 2110682 h 2111564"/>
              <a:gd name="connsiteX4" fmla="*/ 4055760 w 4055760"/>
              <a:gd name="connsiteY4" fmla="*/ 1959428 h 2111564"/>
              <a:gd name="connsiteX0" fmla="*/ 123153 w 4055760"/>
              <a:gd name="connsiteY0" fmla="*/ 0 h 2111564"/>
              <a:gd name="connsiteX1" fmla="*/ 13150 w 4055760"/>
              <a:gd name="connsiteY1" fmla="*/ 1065653 h 2111564"/>
              <a:gd name="connsiteX2" fmla="*/ 473788 w 4055760"/>
              <a:gd name="connsiteY2" fmla="*/ 1870051 h 2111564"/>
              <a:gd name="connsiteX3" fmla="*/ 1621944 w 4055760"/>
              <a:gd name="connsiteY3" fmla="*/ 2110682 h 2111564"/>
              <a:gd name="connsiteX4" fmla="*/ 4055760 w 4055760"/>
              <a:gd name="connsiteY4" fmla="*/ 1959428 h 2111564"/>
              <a:gd name="connsiteX0" fmla="*/ 238587 w 4047441"/>
              <a:gd name="connsiteY0" fmla="*/ 0 h 2022187"/>
              <a:gd name="connsiteX1" fmla="*/ 4831 w 4047441"/>
              <a:gd name="connsiteY1" fmla="*/ 976276 h 2022187"/>
              <a:gd name="connsiteX2" fmla="*/ 465469 w 4047441"/>
              <a:gd name="connsiteY2" fmla="*/ 1780674 h 2022187"/>
              <a:gd name="connsiteX3" fmla="*/ 1613625 w 4047441"/>
              <a:gd name="connsiteY3" fmla="*/ 2021305 h 2022187"/>
              <a:gd name="connsiteX4" fmla="*/ 4047441 w 4047441"/>
              <a:gd name="connsiteY4" fmla="*/ 1870051 h 2022187"/>
              <a:gd name="connsiteX0" fmla="*/ 69911 w 3878765"/>
              <a:gd name="connsiteY0" fmla="*/ 0 h 2022187"/>
              <a:gd name="connsiteX1" fmla="*/ 21785 w 3878765"/>
              <a:gd name="connsiteY1" fmla="*/ 1065653 h 2022187"/>
              <a:gd name="connsiteX2" fmla="*/ 296793 w 3878765"/>
              <a:gd name="connsiteY2" fmla="*/ 1780674 h 2022187"/>
              <a:gd name="connsiteX3" fmla="*/ 1444949 w 3878765"/>
              <a:gd name="connsiteY3" fmla="*/ 2021305 h 2022187"/>
              <a:gd name="connsiteX4" fmla="*/ 3878765 w 3878765"/>
              <a:gd name="connsiteY4" fmla="*/ 1870051 h 2022187"/>
              <a:gd name="connsiteX0" fmla="*/ 82551 w 3891405"/>
              <a:gd name="connsiteY0" fmla="*/ 0 h 2022187"/>
              <a:gd name="connsiteX1" fmla="*/ 34425 w 3891405"/>
              <a:gd name="connsiteY1" fmla="*/ 1065653 h 2022187"/>
              <a:gd name="connsiteX2" fmla="*/ 481313 w 3891405"/>
              <a:gd name="connsiteY2" fmla="*/ 1684421 h 2022187"/>
              <a:gd name="connsiteX3" fmla="*/ 1457589 w 3891405"/>
              <a:gd name="connsiteY3" fmla="*/ 2021305 h 2022187"/>
              <a:gd name="connsiteX4" fmla="*/ 3891405 w 3891405"/>
              <a:gd name="connsiteY4" fmla="*/ 1870051 h 2022187"/>
              <a:gd name="connsiteX0" fmla="*/ 82551 w 3891405"/>
              <a:gd name="connsiteY0" fmla="*/ 0 h 1963071"/>
              <a:gd name="connsiteX1" fmla="*/ 34425 w 3891405"/>
              <a:gd name="connsiteY1" fmla="*/ 1065653 h 1963071"/>
              <a:gd name="connsiteX2" fmla="*/ 481313 w 3891405"/>
              <a:gd name="connsiteY2" fmla="*/ 1684421 h 1963071"/>
              <a:gd name="connsiteX3" fmla="*/ 1491965 w 3891405"/>
              <a:gd name="connsiteY3" fmla="*/ 1959428 h 1963071"/>
              <a:gd name="connsiteX4" fmla="*/ 3891405 w 3891405"/>
              <a:gd name="connsiteY4" fmla="*/ 1870051 h 1963071"/>
              <a:gd name="connsiteX0" fmla="*/ 82551 w 3891405"/>
              <a:gd name="connsiteY0" fmla="*/ 0 h 1963071"/>
              <a:gd name="connsiteX1" fmla="*/ 34425 w 3891405"/>
              <a:gd name="connsiteY1" fmla="*/ 1065653 h 1963071"/>
              <a:gd name="connsiteX2" fmla="*/ 481313 w 3891405"/>
              <a:gd name="connsiteY2" fmla="*/ 1684421 h 1963071"/>
              <a:gd name="connsiteX3" fmla="*/ 1491965 w 3891405"/>
              <a:gd name="connsiteY3" fmla="*/ 1959428 h 1963071"/>
              <a:gd name="connsiteX4" fmla="*/ 3891405 w 3891405"/>
              <a:gd name="connsiteY4" fmla="*/ 1870051 h 1963071"/>
              <a:gd name="connsiteX0" fmla="*/ 76475 w 3885329"/>
              <a:gd name="connsiteY0" fmla="*/ 0 h 1963071"/>
              <a:gd name="connsiteX1" fmla="*/ 28349 w 3885329"/>
              <a:gd name="connsiteY1" fmla="*/ 1065653 h 1963071"/>
              <a:gd name="connsiteX2" fmla="*/ 475237 w 3885329"/>
              <a:gd name="connsiteY2" fmla="*/ 1684421 h 1963071"/>
              <a:gd name="connsiteX3" fmla="*/ 1485889 w 3885329"/>
              <a:gd name="connsiteY3" fmla="*/ 1959428 h 1963071"/>
              <a:gd name="connsiteX4" fmla="*/ 3885329 w 3885329"/>
              <a:gd name="connsiteY4" fmla="*/ 1870051 h 1963071"/>
              <a:gd name="connsiteX0" fmla="*/ 76475 w 3885329"/>
              <a:gd name="connsiteY0" fmla="*/ 0 h 1963071"/>
              <a:gd name="connsiteX1" fmla="*/ 28349 w 3885329"/>
              <a:gd name="connsiteY1" fmla="*/ 1065653 h 1963071"/>
              <a:gd name="connsiteX2" fmla="*/ 475237 w 3885329"/>
              <a:gd name="connsiteY2" fmla="*/ 1684421 h 1963071"/>
              <a:gd name="connsiteX3" fmla="*/ 1485889 w 3885329"/>
              <a:gd name="connsiteY3" fmla="*/ 1959428 h 1963071"/>
              <a:gd name="connsiteX4" fmla="*/ 3885329 w 3885329"/>
              <a:gd name="connsiteY4" fmla="*/ 1870051 h 1963071"/>
              <a:gd name="connsiteX0" fmla="*/ 41386 w 3850240"/>
              <a:gd name="connsiteY0" fmla="*/ 0 h 1963071"/>
              <a:gd name="connsiteX1" fmla="*/ 62012 w 3850240"/>
              <a:gd name="connsiteY1" fmla="*/ 1065653 h 1963071"/>
              <a:gd name="connsiteX2" fmla="*/ 440148 w 3850240"/>
              <a:gd name="connsiteY2" fmla="*/ 1684421 h 1963071"/>
              <a:gd name="connsiteX3" fmla="*/ 1450800 w 3850240"/>
              <a:gd name="connsiteY3" fmla="*/ 1959428 h 1963071"/>
              <a:gd name="connsiteX4" fmla="*/ 3850240 w 3850240"/>
              <a:gd name="connsiteY4" fmla="*/ 1870051 h 1963071"/>
              <a:gd name="connsiteX0" fmla="*/ 12689 w 3821543"/>
              <a:gd name="connsiteY0" fmla="*/ 0 h 1963071"/>
              <a:gd name="connsiteX1" fmla="*/ 33315 w 3821543"/>
              <a:gd name="connsiteY1" fmla="*/ 1065653 h 1963071"/>
              <a:gd name="connsiteX2" fmla="*/ 411451 w 3821543"/>
              <a:gd name="connsiteY2" fmla="*/ 1684421 h 1963071"/>
              <a:gd name="connsiteX3" fmla="*/ 1422103 w 3821543"/>
              <a:gd name="connsiteY3" fmla="*/ 1959428 h 1963071"/>
              <a:gd name="connsiteX4" fmla="*/ 3821543 w 3821543"/>
              <a:gd name="connsiteY4" fmla="*/ 1870051 h 1963071"/>
              <a:gd name="connsiteX0" fmla="*/ 20776 w 3829630"/>
              <a:gd name="connsiteY0" fmla="*/ 0 h 1963071"/>
              <a:gd name="connsiteX1" fmla="*/ 41402 w 3829630"/>
              <a:gd name="connsiteY1" fmla="*/ 1065653 h 1963071"/>
              <a:gd name="connsiteX2" fmla="*/ 419538 w 3829630"/>
              <a:gd name="connsiteY2" fmla="*/ 1684421 h 1963071"/>
              <a:gd name="connsiteX3" fmla="*/ 1430190 w 3829630"/>
              <a:gd name="connsiteY3" fmla="*/ 1959428 h 1963071"/>
              <a:gd name="connsiteX4" fmla="*/ 3829630 w 3829630"/>
              <a:gd name="connsiteY4" fmla="*/ 1870051 h 1963071"/>
              <a:gd name="connsiteX0" fmla="*/ 20776 w 3829630"/>
              <a:gd name="connsiteY0" fmla="*/ 0 h 1925052"/>
              <a:gd name="connsiteX1" fmla="*/ 41402 w 3829630"/>
              <a:gd name="connsiteY1" fmla="*/ 1065653 h 1925052"/>
              <a:gd name="connsiteX2" fmla="*/ 419538 w 3829630"/>
              <a:gd name="connsiteY2" fmla="*/ 1684421 h 1925052"/>
              <a:gd name="connsiteX3" fmla="*/ 1430190 w 3829630"/>
              <a:gd name="connsiteY3" fmla="*/ 1925052 h 1925052"/>
              <a:gd name="connsiteX4" fmla="*/ 3829630 w 3829630"/>
              <a:gd name="connsiteY4" fmla="*/ 1870051 h 1925052"/>
              <a:gd name="connsiteX0" fmla="*/ 20776 w 3829630"/>
              <a:gd name="connsiteY0" fmla="*/ 0 h 1911301"/>
              <a:gd name="connsiteX1" fmla="*/ 41402 w 3829630"/>
              <a:gd name="connsiteY1" fmla="*/ 1065653 h 1911301"/>
              <a:gd name="connsiteX2" fmla="*/ 419538 w 3829630"/>
              <a:gd name="connsiteY2" fmla="*/ 1684421 h 1911301"/>
              <a:gd name="connsiteX3" fmla="*/ 1437065 w 3829630"/>
              <a:gd name="connsiteY3" fmla="*/ 1911301 h 1911301"/>
              <a:gd name="connsiteX4" fmla="*/ 3829630 w 3829630"/>
              <a:gd name="connsiteY4" fmla="*/ 1870051 h 1911301"/>
              <a:gd name="connsiteX0" fmla="*/ 20776 w 3829630"/>
              <a:gd name="connsiteY0" fmla="*/ 0 h 1911301"/>
              <a:gd name="connsiteX1" fmla="*/ 41402 w 3829630"/>
              <a:gd name="connsiteY1" fmla="*/ 1065653 h 1911301"/>
              <a:gd name="connsiteX2" fmla="*/ 419538 w 3829630"/>
              <a:gd name="connsiteY2" fmla="*/ 1684421 h 1911301"/>
              <a:gd name="connsiteX3" fmla="*/ 1437065 w 3829630"/>
              <a:gd name="connsiteY3" fmla="*/ 1911301 h 1911301"/>
              <a:gd name="connsiteX4" fmla="*/ 3829630 w 3829630"/>
              <a:gd name="connsiteY4" fmla="*/ 1870051 h 1911301"/>
              <a:gd name="connsiteX0" fmla="*/ 20776 w 3829630"/>
              <a:gd name="connsiteY0" fmla="*/ 0 h 1911301"/>
              <a:gd name="connsiteX1" fmla="*/ 41402 w 3829630"/>
              <a:gd name="connsiteY1" fmla="*/ 1065653 h 1911301"/>
              <a:gd name="connsiteX2" fmla="*/ 419538 w 3829630"/>
              <a:gd name="connsiteY2" fmla="*/ 1684421 h 1911301"/>
              <a:gd name="connsiteX3" fmla="*/ 1437065 w 3829630"/>
              <a:gd name="connsiteY3" fmla="*/ 1911301 h 1911301"/>
              <a:gd name="connsiteX4" fmla="*/ 3829630 w 3829630"/>
              <a:gd name="connsiteY4" fmla="*/ 1870051 h 1911301"/>
              <a:gd name="connsiteX0" fmla="*/ 20776 w 3478996"/>
              <a:gd name="connsiteY0" fmla="*/ 0 h 1911301"/>
              <a:gd name="connsiteX1" fmla="*/ 41402 w 3478996"/>
              <a:gd name="connsiteY1" fmla="*/ 1065653 h 1911301"/>
              <a:gd name="connsiteX2" fmla="*/ 419538 w 3478996"/>
              <a:gd name="connsiteY2" fmla="*/ 1684421 h 1911301"/>
              <a:gd name="connsiteX3" fmla="*/ 1437065 w 3478996"/>
              <a:gd name="connsiteY3" fmla="*/ 1911301 h 1911301"/>
              <a:gd name="connsiteX4" fmla="*/ 3478996 w 3478996"/>
              <a:gd name="connsiteY4" fmla="*/ 1904427 h 1911301"/>
              <a:gd name="connsiteX0" fmla="*/ 20776 w 3478996"/>
              <a:gd name="connsiteY0" fmla="*/ 0 h 1931236"/>
              <a:gd name="connsiteX1" fmla="*/ 41402 w 3478996"/>
              <a:gd name="connsiteY1" fmla="*/ 1065653 h 1931236"/>
              <a:gd name="connsiteX2" fmla="*/ 419538 w 3478996"/>
              <a:gd name="connsiteY2" fmla="*/ 1684421 h 1931236"/>
              <a:gd name="connsiteX3" fmla="*/ 1437065 w 3478996"/>
              <a:gd name="connsiteY3" fmla="*/ 1911301 h 1931236"/>
              <a:gd name="connsiteX4" fmla="*/ 3478996 w 3478996"/>
              <a:gd name="connsiteY4" fmla="*/ 1904427 h 1931236"/>
              <a:gd name="connsiteX0" fmla="*/ 20776 w 3478996"/>
              <a:gd name="connsiteY0" fmla="*/ 0 h 1959427"/>
              <a:gd name="connsiteX1" fmla="*/ 41402 w 3478996"/>
              <a:gd name="connsiteY1" fmla="*/ 1065653 h 1959427"/>
              <a:gd name="connsiteX2" fmla="*/ 419538 w 3478996"/>
              <a:gd name="connsiteY2" fmla="*/ 1684421 h 1959427"/>
              <a:gd name="connsiteX3" fmla="*/ 1443940 w 3478996"/>
              <a:gd name="connsiteY3" fmla="*/ 1959427 h 1959427"/>
              <a:gd name="connsiteX4" fmla="*/ 3478996 w 3478996"/>
              <a:gd name="connsiteY4" fmla="*/ 1904427 h 1959427"/>
              <a:gd name="connsiteX0" fmla="*/ 20776 w 3478996"/>
              <a:gd name="connsiteY0" fmla="*/ 0 h 1969593"/>
              <a:gd name="connsiteX1" fmla="*/ 41402 w 3478996"/>
              <a:gd name="connsiteY1" fmla="*/ 1065653 h 1969593"/>
              <a:gd name="connsiteX2" fmla="*/ 419538 w 3478996"/>
              <a:gd name="connsiteY2" fmla="*/ 1684421 h 1969593"/>
              <a:gd name="connsiteX3" fmla="*/ 1443940 w 3478996"/>
              <a:gd name="connsiteY3" fmla="*/ 1959427 h 1969593"/>
              <a:gd name="connsiteX4" fmla="*/ 3478996 w 3478996"/>
              <a:gd name="connsiteY4" fmla="*/ 1904427 h 1969593"/>
              <a:gd name="connsiteX0" fmla="*/ 20776 w 3478996"/>
              <a:gd name="connsiteY0" fmla="*/ 0 h 1969593"/>
              <a:gd name="connsiteX1" fmla="*/ 41402 w 3478996"/>
              <a:gd name="connsiteY1" fmla="*/ 1065653 h 1969593"/>
              <a:gd name="connsiteX2" fmla="*/ 419538 w 3478996"/>
              <a:gd name="connsiteY2" fmla="*/ 1684421 h 1969593"/>
              <a:gd name="connsiteX3" fmla="*/ 1443940 w 3478996"/>
              <a:gd name="connsiteY3" fmla="*/ 1959427 h 1969593"/>
              <a:gd name="connsiteX4" fmla="*/ 3478996 w 3478996"/>
              <a:gd name="connsiteY4" fmla="*/ 1904427 h 1969593"/>
              <a:gd name="connsiteX0" fmla="*/ 20776 w 3478996"/>
              <a:gd name="connsiteY0" fmla="*/ 0 h 1969593"/>
              <a:gd name="connsiteX1" fmla="*/ 41402 w 3478996"/>
              <a:gd name="connsiteY1" fmla="*/ 1065653 h 1969593"/>
              <a:gd name="connsiteX2" fmla="*/ 419538 w 3478996"/>
              <a:gd name="connsiteY2" fmla="*/ 1684421 h 1969593"/>
              <a:gd name="connsiteX3" fmla="*/ 1443940 w 3478996"/>
              <a:gd name="connsiteY3" fmla="*/ 1959427 h 1969593"/>
              <a:gd name="connsiteX4" fmla="*/ 3478996 w 3478996"/>
              <a:gd name="connsiteY4" fmla="*/ 1904427 h 1969593"/>
              <a:gd name="connsiteX0" fmla="*/ 20776 w 3506497"/>
              <a:gd name="connsiteY0" fmla="*/ 0 h 1977226"/>
              <a:gd name="connsiteX1" fmla="*/ 41402 w 3506497"/>
              <a:gd name="connsiteY1" fmla="*/ 1065653 h 1977226"/>
              <a:gd name="connsiteX2" fmla="*/ 419538 w 3506497"/>
              <a:gd name="connsiteY2" fmla="*/ 1684421 h 1977226"/>
              <a:gd name="connsiteX3" fmla="*/ 1443940 w 3506497"/>
              <a:gd name="connsiteY3" fmla="*/ 1959427 h 1977226"/>
              <a:gd name="connsiteX4" fmla="*/ 3506497 w 3506497"/>
              <a:gd name="connsiteY4" fmla="*/ 1931927 h 1977226"/>
              <a:gd name="connsiteX0" fmla="*/ 20776 w 3506497"/>
              <a:gd name="connsiteY0" fmla="*/ 0 h 1992331"/>
              <a:gd name="connsiteX1" fmla="*/ 41402 w 3506497"/>
              <a:gd name="connsiteY1" fmla="*/ 1065653 h 1992331"/>
              <a:gd name="connsiteX2" fmla="*/ 419538 w 3506497"/>
              <a:gd name="connsiteY2" fmla="*/ 1684421 h 1992331"/>
              <a:gd name="connsiteX3" fmla="*/ 1443940 w 3506497"/>
              <a:gd name="connsiteY3" fmla="*/ 1959427 h 1992331"/>
              <a:gd name="connsiteX4" fmla="*/ 3506497 w 3506497"/>
              <a:gd name="connsiteY4" fmla="*/ 1931927 h 1992331"/>
              <a:gd name="connsiteX0" fmla="*/ 20776 w 3506497"/>
              <a:gd name="connsiteY0" fmla="*/ 0 h 2037637"/>
              <a:gd name="connsiteX1" fmla="*/ 41402 w 3506497"/>
              <a:gd name="connsiteY1" fmla="*/ 1065653 h 2037637"/>
              <a:gd name="connsiteX2" fmla="*/ 419538 w 3506497"/>
              <a:gd name="connsiteY2" fmla="*/ 1684421 h 2037637"/>
              <a:gd name="connsiteX3" fmla="*/ 1512692 w 3506497"/>
              <a:gd name="connsiteY3" fmla="*/ 2028179 h 2037637"/>
              <a:gd name="connsiteX4" fmla="*/ 3506497 w 3506497"/>
              <a:gd name="connsiteY4" fmla="*/ 1931927 h 2037637"/>
              <a:gd name="connsiteX0" fmla="*/ 20776 w 3506497"/>
              <a:gd name="connsiteY0" fmla="*/ 0 h 2037637"/>
              <a:gd name="connsiteX1" fmla="*/ 41402 w 3506497"/>
              <a:gd name="connsiteY1" fmla="*/ 1065653 h 2037637"/>
              <a:gd name="connsiteX2" fmla="*/ 419538 w 3506497"/>
              <a:gd name="connsiteY2" fmla="*/ 1684421 h 2037637"/>
              <a:gd name="connsiteX3" fmla="*/ 1512692 w 3506497"/>
              <a:gd name="connsiteY3" fmla="*/ 2028179 h 2037637"/>
              <a:gd name="connsiteX4" fmla="*/ 3506497 w 3506497"/>
              <a:gd name="connsiteY4" fmla="*/ 1931927 h 2037637"/>
              <a:gd name="connsiteX0" fmla="*/ 27286 w 3513007"/>
              <a:gd name="connsiteY0" fmla="*/ 0 h 2037637"/>
              <a:gd name="connsiteX1" fmla="*/ 47912 w 3513007"/>
              <a:gd name="connsiteY1" fmla="*/ 1065653 h 2037637"/>
              <a:gd name="connsiteX2" fmla="*/ 453549 w 3513007"/>
              <a:gd name="connsiteY2" fmla="*/ 1670671 h 2037637"/>
              <a:gd name="connsiteX3" fmla="*/ 1519202 w 3513007"/>
              <a:gd name="connsiteY3" fmla="*/ 2028179 h 2037637"/>
              <a:gd name="connsiteX4" fmla="*/ 3513007 w 3513007"/>
              <a:gd name="connsiteY4" fmla="*/ 1931927 h 2037637"/>
              <a:gd name="connsiteX0" fmla="*/ 27286 w 3513007"/>
              <a:gd name="connsiteY0" fmla="*/ 0 h 2037637"/>
              <a:gd name="connsiteX1" fmla="*/ 47912 w 3513007"/>
              <a:gd name="connsiteY1" fmla="*/ 1065653 h 2037637"/>
              <a:gd name="connsiteX2" fmla="*/ 453549 w 3513007"/>
              <a:gd name="connsiteY2" fmla="*/ 1670671 h 2037637"/>
              <a:gd name="connsiteX3" fmla="*/ 1519202 w 3513007"/>
              <a:gd name="connsiteY3" fmla="*/ 2028179 h 2037637"/>
              <a:gd name="connsiteX4" fmla="*/ 3513007 w 3513007"/>
              <a:gd name="connsiteY4" fmla="*/ 1931927 h 2037637"/>
              <a:gd name="connsiteX0" fmla="*/ 38152 w 3523873"/>
              <a:gd name="connsiteY0" fmla="*/ 0 h 2037637"/>
              <a:gd name="connsiteX1" fmla="*/ 58778 w 3523873"/>
              <a:gd name="connsiteY1" fmla="*/ 1065653 h 2037637"/>
              <a:gd name="connsiteX2" fmla="*/ 464415 w 3523873"/>
              <a:gd name="connsiteY2" fmla="*/ 1670671 h 2037637"/>
              <a:gd name="connsiteX3" fmla="*/ 1530068 w 3523873"/>
              <a:gd name="connsiteY3" fmla="*/ 2028179 h 2037637"/>
              <a:gd name="connsiteX4" fmla="*/ 3523873 w 3523873"/>
              <a:gd name="connsiteY4" fmla="*/ 1931927 h 2037637"/>
              <a:gd name="connsiteX0" fmla="*/ 17137 w 3502858"/>
              <a:gd name="connsiteY0" fmla="*/ 0 h 2037637"/>
              <a:gd name="connsiteX1" fmla="*/ 85889 w 3502858"/>
              <a:gd name="connsiteY1" fmla="*/ 1065653 h 2037637"/>
              <a:gd name="connsiteX2" fmla="*/ 443400 w 3502858"/>
              <a:gd name="connsiteY2" fmla="*/ 1670671 h 2037637"/>
              <a:gd name="connsiteX3" fmla="*/ 1509053 w 3502858"/>
              <a:gd name="connsiteY3" fmla="*/ 2028179 h 2037637"/>
              <a:gd name="connsiteX4" fmla="*/ 3502858 w 3502858"/>
              <a:gd name="connsiteY4" fmla="*/ 1931927 h 2037637"/>
              <a:gd name="connsiteX0" fmla="*/ 18884 w 3504605"/>
              <a:gd name="connsiteY0" fmla="*/ 0 h 2037637"/>
              <a:gd name="connsiteX1" fmla="*/ 87636 w 3504605"/>
              <a:gd name="connsiteY1" fmla="*/ 1065653 h 2037637"/>
              <a:gd name="connsiteX2" fmla="*/ 445147 w 3504605"/>
              <a:gd name="connsiteY2" fmla="*/ 1670671 h 2037637"/>
              <a:gd name="connsiteX3" fmla="*/ 1510800 w 3504605"/>
              <a:gd name="connsiteY3" fmla="*/ 2028179 h 2037637"/>
              <a:gd name="connsiteX4" fmla="*/ 3504605 w 3504605"/>
              <a:gd name="connsiteY4" fmla="*/ 1931927 h 2037637"/>
              <a:gd name="connsiteX0" fmla="*/ 16317 w 3502038"/>
              <a:gd name="connsiteY0" fmla="*/ 0 h 2037637"/>
              <a:gd name="connsiteX1" fmla="*/ 85069 w 3502038"/>
              <a:gd name="connsiteY1" fmla="*/ 1065653 h 2037637"/>
              <a:gd name="connsiteX2" fmla="*/ 586959 w 3502038"/>
              <a:gd name="connsiteY2" fmla="*/ 1739423 h 2037637"/>
              <a:gd name="connsiteX3" fmla="*/ 1508233 w 3502038"/>
              <a:gd name="connsiteY3" fmla="*/ 2028179 h 2037637"/>
              <a:gd name="connsiteX4" fmla="*/ 3502038 w 3502038"/>
              <a:gd name="connsiteY4" fmla="*/ 1931927 h 2037637"/>
              <a:gd name="connsiteX0" fmla="*/ 16317 w 3502038"/>
              <a:gd name="connsiteY0" fmla="*/ 0 h 2037637"/>
              <a:gd name="connsiteX1" fmla="*/ 85069 w 3502038"/>
              <a:gd name="connsiteY1" fmla="*/ 1065653 h 2037637"/>
              <a:gd name="connsiteX2" fmla="*/ 586959 w 3502038"/>
              <a:gd name="connsiteY2" fmla="*/ 1739423 h 2037637"/>
              <a:gd name="connsiteX3" fmla="*/ 1508233 w 3502038"/>
              <a:gd name="connsiteY3" fmla="*/ 2028179 h 2037637"/>
              <a:gd name="connsiteX4" fmla="*/ 3502038 w 3502038"/>
              <a:gd name="connsiteY4" fmla="*/ 1931927 h 2037637"/>
              <a:gd name="connsiteX0" fmla="*/ 16317 w 3502038"/>
              <a:gd name="connsiteY0" fmla="*/ 0 h 1989384"/>
              <a:gd name="connsiteX1" fmla="*/ 85069 w 3502038"/>
              <a:gd name="connsiteY1" fmla="*/ 1065653 h 1989384"/>
              <a:gd name="connsiteX2" fmla="*/ 586959 w 3502038"/>
              <a:gd name="connsiteY2" fmla="*/ 1739423 h 1989384"/>
              <a:gd name="connsiteX3" fmla="*/ 1604486 w 3502038"/>
              <a:gd name="connsiteY3" fmla="*/ 1952552 h 1989384"/>
              <a:gd name="connsiteX4" fmla="*/ 3502038 w 3502038"/>
              <a:gd name="connsiteY4" fmla="*/ 1931927 h 1989384"/>
              <a:gd name="connsiteX0" fmla="*/ 16317 w 3502038"/>
              <a:gd name="connsiteY0" fmla="*/ 0 h 1999025"/>
              <a:gd name="connsiteX1" fmla="*/ 85069 w 3502038"/>
              <a:gd name="connsiteY1" fmla="*/ 1065653 h 1999025"/>
              <a:gd name="connsiteX2" fmla="*/ 586959 w 3502038"/>
              <a:gd name="connsiteY2" fmla="*/ 1739423 h 1999025"/>
              <a:gd name="connsiteX3" fmla="*/ 1604486 w 3502038"/>
              <a:gd name="connsiteY3" fmla="*/ 1973178 h 1999025"/>
              <a:gd name="connsiteX4" fmla="*/ 3502038 w 3502038"/>
              <a:gd name="connsiteY4" fmla="*/ 1931927 h 1999025"/>
              <a:gd name="connsiteX0" fmla="*/ 16317 w 3502038"/>
              <a:gd name="connsiteY0" fmla="*/ 0 h 1999025"/>
              <a:gd name="connsiteX1" fmla="*/ 85069 w 3502038"/>
              <a:gd name="connsiteY1" fmla="*/ 1065653 h 1999025"/>
              <a:gd name="connsiteX2" fmla="*/ 586959 w 3502038"/>
              <a:gd name="connsiteY2" fmla="*/ 1739423 h 1999025"/>
              <a:gd name="connsiteX3" fmla="*/ 1604486 w 3502038"/>
              <a:gd name="connsiteY3" fmla="*/ 1973178 h 1999025"/>
              <a:gd name="connsiteX4" fmla="*/ 3502038 w 3502038"/>
              <a:gd name="connsiteY4" fmla="*/ 1931927 h 1999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2038" h="1999025">
                <a:moveTo>
                  <a:pt x="16317" y="0"/>
                </a:moveTo>
                <a:cubicBezTo>
                  <a:pt x="-12904" y="398188"/>
                  <a:pt x="-10038" y="775749"/>
                  <a:pt x="85069" y="1065653"/>
                </a:cubicBezTo>
                <a:cubicBezTo>
                  <a:pt x="180176" y="1355557"/>
                  <a:pt x="333723" y="1588169"/>
                  <a:pt x="586959" y="1739423"/>
                </a:cubicBezTo>
                <a:cubicBezTo>
                  <a:pt x="840195" y="1890677"/>
                  <a:pt x="1227496" y="1943387"/>
                  <a:pt x="1604486" y="1973178"/>
                </a:cubicBezTo>
                <a:cubicBezTo>
                  <a:pt x="2078874" y="1998388"/>
                  <a:pt x="2855770" y="2030472"/>
                  <a:pt x="3502038" y="1931927"/>
                </a:cubicBezTo>
              </a:path>
            </a:pathLst>
          </a:custGeom>
          <a:noFill/>
          <a:ln w="6350">
            <a:solidFill>
              <a:schemeClr val="accent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95">
            <a:extLst>
              <a:ext uri="{FF2B5EF4-FFF2-40B4-BE49-F238E27FC236}">
                <a16:creationId xmlns:a16="http://schemas.microsoft.com/office/drawing/2014/main" id="{DC265A4E-BD54-BF68-91C0-60075AB75EAF}"/>
              </a:ext>
            </a:extLst>
          </p:cNvPr>
          <p:cNvSpPr/>
          <p:nvPr/>
        </p:nvSpPr>
        <p:spPr>
          <a:xfrm>
            <a:off x="10406895" y="4962846"/>
            <a:ext cx="986196" cy="305233"/>
          </a:xfrm>
          <a:prstGeom prst="roundRect">
            <a:avLst/>
          </a:prstGeom>
          <a:solidFill>
            <a:srgbClr val="E5F5B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7" name="Rectangle: Rounded Corners 96">
            <a:extLst>
              <a:ext uri="{FF2B5EF4-FFF2-40B4-BE49-F238E27FC236}">
                <a16:creationId xmlns:a16="http://schemas.microsoft.com/office/drawing/2014/main" id="{5F988677-CC62-5CE5-30F8-E9D3642FF60C}"/>
              </a:ext>
            </a:extLst>
          </p:cNvPr>
          <p:cNvSpPr/>
          <p:nvPr/>
        </p:nvSpPr>
        <p:spPr>
          <a:xfrm>
            <a:off x="10413578" y="4961429"/>
            <a:ext cx="986196" cy="305233"/>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62C3240-56A6-A3D1-2C33-AA07C50BC887}"/>
              </a:ext>
            </a:extLst>
          </p:cNvPr>
          <p:cNvGrpSpPr/>
          <p:nvPr/>
        </p:nvGrpSpPr>
        <p:grpSpPr>
          <a:xfrm>
            <a:off x="11026523" y="4913828"/>
            <a:ext cx="406250" cy="356795"/>
            <a:chOff x="1027028" y="3389379"/>
            <a:chExt cx="406250" cy="356795"/>
          </a:xfrm>
        </p:grpSpPr>
        <p:sp>
          <p:nvSpPr>
            <p:cNvPr id="99" name="TextBox 98">
              <a:extLst>
                <a:ext uri="{FF2B5EF4-FFF2-40B4-BE49-F238E27FC236}">
                  <a16:creationId xmlns:a16="http://schemas.microsoft.com/office/drawing/2014/main" id="{C7266E73-7D2C-8CCC-AD3B-BA995B63F655}"/>
                </a:ext>
              </a:extLst>
            </p:cNvPr>
            <p:cNvSpPr txBox="1"/>
            <p:nvPr/>
          </p:nvSpPr>
          <p:spPr>
            <a:xfrm>
              <a:off x="1029888" y="3438397"/>
              <a:ext cx="136256" cy="307777"/>
            </a:xfrm>
            <a:prstGeom prst="rect">
              <a:avLst/>
            </a:prstGeom>
            <a:noFill/>
          </p:spPr>
          <p:txBody>
            <a:bodyPr wrap="none" lIns="0" tIns="0" rIns="0" bIns="0" rtlCol="0" anchor="ctr" anchorCtr="1">
              <a:spAutoFit/>
            </a:bodyPr>
            <a:lstStyle/>
            <a:p>
              <a:r>
                <a:rPr lang="en-US" sz="2000"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34CCA60C-E140-5E10-A8BA-E75B02C5A604}"/>
                    </a:ext>
                  </a:extLst>
                </p:cNvPr>
                <p:cNvSpPr txBox="1"/>
                <p:nvPr/>
              </p:nvSpPr>
              <p:spPr>
                <a:xfrm>
                  <a:off x="1027028" y="3389379"/>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100" name="TextBox 99">
                  <a:extLst>
                    <a:ext uri="{FF2B5EF4-FFF2-40B4-BE49-F238E27FC236}">
                      <a16:creationId xmlns:a16="http://schemas.microsoft.com/office/drawing/2014/main" id="{34CCA60C-E140-5E10-A8BA-E75B02C5A604}"/>
                    </a:ext>
                  </a:extLst>
                </p:cNvPr>
                <p:cNvSpPr txBox="1">
                  <a:spLocks noRot="1" noChangeAspect="1" noMove="1" noResize="1" noEditPoints="1" noAdjustHandles="1" noChangeArrowheads="1" noChangeShapeType="1" noTextEdit="1"/>
                </p:cNvSpPr>
                <p:nvPr/>
              </p:nvSpPr>
              <p:spPr>
                <a:xfrm>
                  <a:off x="1027028" y="3389379"/>
                  <a:ext cx="406250" cy="276999"/>
                </a:xfrm>
                <a:prstGeom prst="rect">
                  <a:avLst/>
                </a:prstGeom>
                <a:blipFill>
                  <a:blip r:embed="rId12"/>
                  <a:stretch>
                    <a:fillRect/>
                  </a:stretch>
                </a:blipFill>
              </p:spPr>
              <p:txBody>
                <a:bodyPr/>
                <a:lstStyle/>
                <a:p>
                  <a:r>
                    <a:rPr lang="en-US">
                      <a:noFill/>
                    </a:rPr>
                    <a:t> </a:t>
                  </a:r>
                </a:p>
              </p:txBody>
            </p:sp>
          </mc:Fallback>
        </mc:AlternateContent>
      </p:grpSp>
      <p:sp>
        <p:nvSpPr>
          <p:cNvPr id="101" name="TextBox 100">
            <a:extLst>
              <a:ext uri="{FF2B5EF4-FFF2-40B4-BE49-F238E27FC236}">
                <a16:creationId xmlns:a16="http://schemas.microsoft.com/office/drawing/2014/main" id="{27CE3251-DA0B-0F70-5018-C14A107566CF}"/>
              </a:ext>
            </a:extLst>
          </p:cNvPr>
          <p:cNvSpPr txBox="1"/>
          <p:nvPr/>
        </p:nvSpPr>
        <p:spPr>
          <a:xfrm>
            <a:off x="10353313" y="4954846"/>
            <a:ext cx="755015" cy="369332"/>
          </a:xfrm>
          <a:prstGeom prst="rect">
            <a:avLst/>
          </a:prstGeom>
          <a:noFill/>
        </p:spPr>
        <p:txBody>
          <a:bodyPr wrap="square">
            <a:spAutoFit/>
          </a:bodyPr>
          <a:lstStyle/>
          <a:p>
            <a:r>
              <a:rPr lang="en-US" sz="1800" b="0" dirty="0">
                <a:sym typeface="Symbol" panose="05050102010706020507" pitchFamily="18" charset="2"/>
              </a:rPr>
              <a:t>Goal:</a:t>
            </a:r>
          </a:p>
        </p:txBody>
      </p:sp>
      <p:grpSp>
        <p:nvGrpSpPr>
          <p:cNvPr id="150" name="Group 149">
            <a:extLst>
              <a:ext uri="{FF2B5EF4-FFF2-40B4-BE49-F238E27FC236}">
                <a16:creationId xmlns:a16="http://schemas.microsoft.com/office/drawing/2014/main" id="{3B90F957-BFDA-E4FD-249F-5AF0E4D0CE4D}"/>
              </a:ext>
            </a:extLst>
          </p:cNvPr>
          <p:cNvGrpSpPr/>
          <p:nvPr/>
        </p:nvGrpSpPr>
        <p:grpSpPr>
          <a:xfrm>
            <a:off x="9140863" y="4117813"/>
            <a:ext cx="406250" cy="354039"/>
            <a:chOff x="8176340" y="4053376"/>
            <a:chExt cx="406250" cy="354039"/>
          </a:xfrm>
        </p:grpSpPr>
        <p:sp>
          <p:nvSpPr>
            <p:cNvPr id="149" name="Rectangle 148">
              <a:extLst>
                <a:ext uri="{FF2B5EF4-FFF2-40B4-BE49-F238E27FC236}">
                  <a16:creationId xmlns:a16="http://schemas.microsoft.com/office/drawing/2014/main" id="{8ABDEB8C-8528-223E-90BF-26E169061548}"/>
                </a:ext>
              </a:extLst>
            </p:cNvPr>
            <p:cNvSpPr/>
            <p:nvPr/>
          </p:nvSpPr>
          <p:spPr>
            <a:xfrm>
              <a:off x="8181383" y="4119725"/>
              <a:ext cx="237360" cy="284471"/>
            </a:xfrm>
            <a:prstGeom prst="rect">
              <a:avLst/>
            </a:prstGeom>
            <a:solidFill>
              <a:srgbClr val="E6D5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a:extLst>
                <a:ext uri="{FF2B5EF4-FFF2-40B4-BE49-F238E27FC236}">
                  <a16:creationId xmlns:a16="http://schemas.microsoft.com/office/drawing/2014/main" id="{D74141DD-7FAE-88DB-60F4-019D60D748FA}"/>
                </a:ext>
              </a:extLst>
            </p:cNvPr>
            <p:cNvGrpSpPr/>
            <p:nvPr/>
          </p:nvGrpSpPr>
          <p:grpSpPr>
            <a:xfrm>
              <a:off x="8176340" y="4053376"/>
              <a:ext cx="406250" cy="354039"/>
              <a:chOff x="7148254" y="5088078"/>
              <a:chExt cx="406250" cy="354039"/>
            </a:xfrm>
          </p:grpSpPr>
          <p:sp>
            <p:nvSpPr>
              <p:cNvPr id="147" name="TextBox 146">
                <a:extLst>
                  <a:ext uri="{FF2B5EF4-FFF2-40B4-BE49-F238E27FC236}">
                    <a16:creationId xmlns:a16="http://schemas.microsoft.com/office/drawing/2014/main" id="{5BD0C60B-54F3-ACD4-D841-FD93ECDF9EED}"/>
                  </a:ext>
                </a:extLst>
              </p:cNvPr>
              <p:cNvSpPr txBox="1"/>
              <p:nvPr/>
            </p:nvSpPr>
            <p:spPr>
              <a:xfrm>
                <a:off x="7181912" y="5165118"/>
                <a:ext cx="123432" cy="276999"/>
              </a:xfrm>
              <a:prstGeom prst="rect">
                <a:avLst/>
              </a:prstGeom>
              <a:noFill/>
            </p:spPr>
            <p:txBody>
              <a:bodyPr wrap="none" lIns="0" tIns="0" rIns="0" bIns="0" rtlCol="0" anchor="ctr" anchorCtr="1">
                <a:spAutoFit/>
              </a:bodyPr>
              <a:lstStyle/>
              <a:p>
                <a:r>
                  <a:rPr lang="en-US" b="1" dirty="0">
                    <a:solidFill>
                      <a:srgbClr val="D3883E"/>
                    </a:solidFill>
                    <a:latin typeface="Aptos" panose="020B0004020202020204" pitchFamily="34" charset="0"/>
                  </a:rPr>
                  <a:t>$</a:t>
                </a:r>
                <a:endParaRPr lang="en-US" sz="1100" b="1" dirty="0">
                  <a:solidFill>
                    <a:srgbClr val="D3883E"/>
                  </a:solidFill>
                  <a:latin typeface="Aptos" panose="020B0004020202020204" pitchFamily="34" charset="0"/>
                </a:endParaRPr>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D9F34E03-94E7-410D-2289-2F46F7F4BFA7}"/>
                      </a:ext>
                    </a:extLst>
                  </p:cNvPr>
                  <p:cNvSpPr txBox="1"/>
                  <p:nvPr/>
                </p:nvSpPr>
                <p:spPr>
                  <a:xfrm>
                    <a:off x="7148254" y="5088078"/>
                    <a:ext cx="406250"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200" b="0" i="1" smtClean="0">
                              <a:solidFill>
                                <a:schemeClr val="tx1"/>
                              </a:solidFill>
                              <a:latin typeface="Cambria Math" panose="02040503050406030204" pitchFamily="18" charset="0"/>
                            </a:rPr>
                            <m:t>𝑐</m:t>
                          </m:r>
                        </m:oMath>
                      </m:oMathPara>
                    </a14:m>
                    <a:endParaRPr lang="en-US" sz="1200" dirty="0"/>
                  </a:p>
                </p:txBody>
              </p:sp>
            </mc:Choice>
            <mc:Fallback xmlns="">
              <p:sp>
                <p:nvSpPr>
                  <p:cNvPr id="66" name="TextBox 65">
                    <a:extLst>
                      <a:ext uri="{FF2B5EF4-FFF2-40B4-BE49-F238E27FC236}">
                        <a16:creationId xmlns:a16="http://schemas.microsoft.com/office/drawing/2014/main" id="{F4CF0086-2A68-0B50-B477-1342B7506A7B}"/>
                      </a:ext>
                    </a:extLst>
                  </p:cNvPr>
                  <p:cNvSpPr txBox="1">
                    <a:spLocks noRot="1" noChangeAspect="1" noMove="1" noResize="1" noEditPoints="1" noAdjustHandles="1" noChangeArrowheads="1" noChangeShapeType="1" noTextEdit="1"/>
                  </p:cNvSpPr>
                  <p:nvPr/>
                </p:nvSpPr>
                <p:spPr>
                  <a:xfrm>
                    <a:off x="7148254" y="5088078"/>
                    <a:ext cx="406250" cy="276999"/>
                  </a:xfrm>
                  <a:prstGeom prst="rect">
                    <a:avLst/>
                  </a:prstGeom>
                  <a:blipFill>
                    <a:blip r:embed="rId11"/>
                    <a:stretch>
                      <a:fillRect/>
                    </a:stretch>
                  </a:blipFill>
                </p:spPr>
                <p:txBody>
                  <a:bodyPr/>
                  <a:lstStyle/>
                  <a:p>
                    <a:r>
                      <a:rPr lang="en-US">
                        <a:noFill/>
                      </a:rPr>
                      <a:t> </a:t>
                    </a:r>
                  </a:p>
                </p:txBody>
              </p:sp>
            </mc:Fallback>
          </mc:AlternateContent>
        </p:grpSp>
      </p:grpSp>
      <p:sp>
        <p:nvSpPr>
          <p:cNvPr id="89" name="TextBox 88">
            <a:extLst>
              <a:ext uri="{FF2B5EF4-FFF2-40B4-BE49-F238E27FC236}">
                <a16:creationId xmlns:a16="http://schemas.microsoft.com/office/drawing/2014/main" id="{1C30F543-DF95-081E-F34A-D896B6899070}"/>
              </a:ext>
            </a:extLst>
          </p:cNvPr>
          <p:cNvSpPr txBox="1"/>
          <p:nvPr/>
        </p:nvSpPr>
        <p:spPr>
          <a:xfrm rot="834721">
            <a:off x="9146095" y="4382801"/>
            <a:ext cx="696277" cy="29775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72000" rIns="0" bIns="36000" anchor="ctr" anchorCtr="1">
            <a:noAutofit/>
          </a:bodyPr>
          <a:lstStyle/>
          <a:p>
            <a:pPr algn="ctr">
              <a:lnSpc>
                <a:spcPts val="1000"/>
              </a:lnSpc>
            </a:pPr>
            <a:r>
              <a:rPr lang="en-US" sz="1100" dirty="0">
                <a:solidFill>
                  <a:schemeClr val="bg1"/>
                </a:solidFill>
                <a:latin typeface="DIN Next LT Pro Medium" panose="020B0603020203050203" pitchFamily="34" charset="0"/>
              </a:rPr>
              <a:t>rka-</a:t>
            </a:r>
            <a:br>
              <a:rPr lang="en-US" sz="1100" dirty="0">
                <a:solidFill>
                  <a:schemeClr val="bg1"/>
                </a:solidFill>
                <a:latin typeface="DIN Next LT Pro Medium" panose="020B0603020203050203" pitchFamily="34" charset="0"/>
              </a:rPr>
            </a:br>
            <a:r>
              <a:rPr lang="en-US" sz="1100" dirty="0">
                <a:solidFill>
                  <a:schemeClr val="bg1"/>
                </a:solidFill>
                <a:latin typeface="DIN Next LT Pro Medium" panose="020B0603020203050203" pitchFamily="34" charset="0"/>
              </a:rPr>
              <a:t>swap-PRF</a:t>
            </a:r>
          </a:p>
        </p:txBody>
      </p:sp>
    </p:spTree>
    <p:extLst>
      <p:ext uri="{BB962C8B-B14F-4D97-AF65-F5344CB8AC3E}">
        <p14:creationId xmlns:p14="http://schemas.microsoft.com/office/powerpoint/2010/main" val="35950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97"/>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58" grpId="0" animBg="1"/>
      <p:bldP spid="59" grpId="0" animBg="1"/>
      <p:bldP spid="61" grpId="0" animBg="1"/>
      <p:bldP spid="80" grpId="0" animBg="1"/>
      <p:bldP spid="96" grpId="0" animBg="1"/>
      <p:bldP spid="97" grpId="0" animBg="1"/>
      <p:bldP spid="97" grpId="1" animBg="1"/>
      <p:bldP spid="101" grpId="0"/>
      <p:bldP spid="8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2FD2C2-228C-B408-3731-0E39397C8FA9}"/>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938EEF68-819F-E9EC-57AB-730BE11FC702}"/>
              </a:ext>
            </a:extLst>
          </p:cNvPr>
          <p:cNvSpPr>
            <a:spLocks noGrp="1"/>
          </p:cNvSpPr>
          <p:nvPr>
            <p:ph type="sldNum" sz="quarter" idx="12"/>
          </p:nvPr>
        </p:nvSpPr>
        <p:spPr/>
        <p:txBody>
          <a:bodyPr/>
          <a:lstStyle/>
          <a:p>
            <a:fld id="{E88E0139-626D-A346-B691-BDD0C5A55F29}" type="slidenum">
              <a:rPr lang="en-US" smtClean="0"/>
              <a:pPr/>
              <a:t>28</a:t>
            </a:fld>
            <a:endParaRPr lang="en-US" dirty="0"/>
          </a:p>
        </p:txBody>
      </p:sp>
      <p:sp>
        <p:nvSpPr>
          <p:cNvPr id="6" name="TextBox 5">
            <a:extLst>
              <a:ext uri="{FF2B5EF4-FFF2-40B4-BE49-F238E27FC236}">
                <a16:creationId xmlns:a16="http://schemas.microsoft.com/office/drawing/2014/main" id="{26335A57-2D31-760B-52DF-02204D5EA5DE}"/>
              </a:ext>
            </a:extLst>
          </p:cNvPr>
          <p:cNvSpPr txBox="1"/>
          <p:nvPr/>
        </p:nvSpPr>
        <p:spPr>
          <a:xfrm>
            <a:off x="3951509" y="2549582"/>
            <a:ext cx="1335302" cy="615553"/>
          </a:xfrm>
          <a:prstGeom prst="rect">
            <a:avLst/>
          </a:prstGeom>
          <a:noFill/>
        </p:spPr>
        <p:txBody>
          <a:bodyPr wrap="none" lIns="0" tIns="0" rIns="0" bIns="0" anchor="ctr" anchorCtr="0">
            <a:spAutoFit/>
          </a:bodyPr>
          <a:lstStyle/>
          <a:p>
            <a:r>
              <a:rPr lang="en-US" sz="4000" dirty="0">
                <a:latin typeface="DIN Next LT Pro Medium" panose="020B0603020203050203" pitchFamily="34" charset="0"/>
              </a:rPr>
              <a:t>HMAC</a:t>
            </a:r>
          </a:p>
        </p:txBody>
      </p:sp>
      <p:sp>
        <p:nvSpPr>
          <p:cNvPr id="10" name="TextBox 9">
            <a:extLst>
              <a:ext uri="{FF2B5EF4-FFF2-40B4-BE49-F238E27FC236}">
                <a16:creationId xmlns:a16="http://schemas.microsoft.com/office/drawing/2014/main" id="{0BC0F321-78E9-42A9-EB34-84AC8FB0F8A4}"/>
              </a:ext>
            </a:extLst>
          </p:cNvPr>
          <p:cNvSpPr txBox="1"/>
          <p:nvPr/>
        </p:nvSpPr>
        <p:spPr>
          <a:xfrm>
            <a:off x="5414554" y="2549582"/>
            <a:ext cx="2515112" cy="615553"/>
          </a:xfrm>
          <a:prstGeom prst="rect">
            <a:avLst/>
          </a:prstGeom>
          <a:noFill/>
        </p:spPr>
        <p:txBody>
          <a:bodyPr wrap="none" lIns="0" tIns="0" rIns="0" bIns="0" anchor="ctr" anchorCtr="0">
            <a:spAutoFit/>
          </a:bodyPr>
          <a:lstStyle/>
          <a:p>
            <a:r>
              <a:rPr kumimoji="0" lang="en-US" sz="4000" b="0" i="0" u="none" strike="noStrike" kern="1200" cap="none" spc="0" normalizeH="0" baseline="0" noProof="0" dirty="0">
                <a:ln>
                  <a:noFill/>
                </a:ln>
                <a:solidFill>
                  <a:prstClr val="black"/>
                </a:solidFill>
                <a:effectLst/>
                <a:uLnTx/>
                <a:uFillTx/>
                <a:latin typeface="DIN Next LT Pro Medium" panose="020B0503020203050203" pitchFamily="34" charset="77"/>
                <a:ea typeface="+mj-ea"/>
                <a:cs typeface="+mj-cs"/>
              </a:rPr>
              <a:t>a Dual-PRF</a:t>
            </a:r>
            <a:endParaRPr lang="en-US" dirty="0"/>
          </a:p>
        </p:txBody>
      </p:sp>
      <p:sp>
        <p:nvSpPr>
          <p:cNvPr id="13" name="TextBox 12">
            <a:extLst>
              <a:ext uri="{FF2B5EF4-FFF2-40B4-BE49-F238E27FC236}">
                <a16:creationId xmlns:a16="http://schemas.microsoft.com/office/drawing/2014/main" id="{99B0EE3D-24FE-8822-E283-C0C5549DD0FD}"/>
              </a:ext>
            </a:extLst>
          </p:cNvPr>
          <p:cNvSpPr txBox="1"/>
          <p:nvPr/>
        </p:nvSpPr>
        <p:spPr>
          <a:xfrm>
            <a:off x="3460215" y="2549582"/>
            <a:ext cx="392736" cy="615553"/>
          </a:xfrm>
          <a:prstGeom prst="rect">
            <a:avLst/>
          </a:prstGeom>
          <a:noFill/>
        </p:spPr>
        <p:txBody>
          <a:bodyPr wrap="none" lIns="0" tIns="0" rIns="0" bIns="0" anchor="ctr" anchorCtr="0">
            <a:spAutoFit/>
          </a:bodyPr>
          <a:lstStyle/>
          <a:p>
            <a:r>
              <a:rPr lang="en-US" sz="4000" dirty="0">
                <a:latin typeface="DIN Next LT Pro Medium" panose="020B0603020203050203" pitchFamily="34" charset="0"/>
              </a:rPr>
              <a:t>Is</a:t>
            </a:r>
          </a:p>
        </p:txBody>
      </p:sp>
      <p:sp>
        <p:nvSpPr>
          <p:cNvPr id="14" name="TextBox 13">
            <a:extLst>
              <a:ext uri="{FF2B5EF4-FFF2-40B4-BE49-F238E27FC236}">
                <a16:creationId xmlns:a16="http://schemas.microsoft.com/office/drawing/2014/main" id="{BCF9B2D2-2401-2CF4-1E43-01C46845EACE}"/>
              </a:ext>
            </a:extLst>
          </p:cNvPr>
          <p:cNvSpPr txBox="1"/>
          <p:nvPr/>
        </p:nvSpPr>
        <p:spPr>
          <a:xfrm>
            <a:off x="7902597" y="2549582"/>
            <a:ext cx="237244" cy="615553"/>
          </a:xfrm>
          <a:prstGeom prst="rect">
            <a:avLst/>
          </a:prstGeom>
          <a:noFill/>
        </p:spPr>
        <p:txBody>
          <a:bodyPr wrap="none" lIns="0" tIns="0" rIns="0" bIns="0" anchor="ctr" anchorCtr="0">
            <a:spAutoFit/>
          </a:bodyPr>
          <a:lstStyle/>
          <a:p>
            <a:r>
              <a:rPr kumimoji="0" lang="en-US" sz="4000" b="0" i="0" u="none" strike="noStrike" kern="1200" cap="none" spc="0" normalizeH="0" baseline="0" noProof="0" dirty="0">
                <a:ln>
                  <a:noFill/>
                </a:ln>
                <a:solidFill>
                  <a:prstClr val="black"/>
                </a:solidFill>
                <a:effectLst/>
                <a:uLnTx/>
                <a:uFillTx/>
                <a:latin typeface="DIN Next LT Pro Medium" panose="020B0503020203050203" pitchFamily="34" charset="77"/>
                <a:ea typeface="+mj-ea"/>
                <a:cs typeface="+mj-cs"/>
              </a:rPr>
              <a:t>?</a:t>
            </a:r>
            <a:endParaRPr lang="en-US" dirty="0"/>
          </a:p>
        </p:txBody>
      </p:sp>
    </p:spTree>
    <p:extLst>
      <p:ext uri="{BB962C8B-B14F-4D97-AF65-F5344CB8AC3E}">
        <p14:creationId xmlns:p14="http://schemas.microsoft.com/office/powerpoint/2010/main" val="2958022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2FD2C2-228C-B408-3731-0E39397C8FA9}"/>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938EEF68-819F-E9EC-57AB-730BE11FC702}"/>
              </a:ext>
            </a:extLst>
          </p:cNvPr>
          <p:cNvSpPr>
            <a:spLocks noGrp="1"/>
          </p:cNvSpPr>
          <p:nvPr>
            <p:ph type="sldNum" sz="quarter" idx="12"/>
          </p:nvPr>
        </p:nvSpPr>
        <p:spPr/>
        <p:txBody>
          <a:bodyPr/>
          <a:lstStyle/>
          <a:p>
            <a:fld id="{E88E0139-626D-A346-B691-BDD0C5A55F29}" type="slidenum">
              <a:rPr lang="en-US" smtClean="0"/>
              <a:pPr/>
              <a:t>29</a:t>
            </a:fld>
            <a:endParaRPr lang="en-US" dirty="0"/>
          </a:p>
        </p:txBody>
      </p:sp>
      <p:sp>
        <p:nvSpPr>
          <p:cNvPr id="6" name="TextBox 5">
            <a:extLst>
              <a:ext uri="{FF2B5EF4-FFF2-40B4-BE49-F238E27FC236}">
                <a16:creationId xmlns:a16="http://schemas.microsoft.com/office/drawing/2014/main" id="{26335A57-2D31-760B-52DF-02204D5EA5DE}"/>
              </a:ext>
            </a:extLst>
          </p:cNvPr>
          <p:cNvSpPr txBox="1"/>
          <p:nvPr/>
        </p:nvSpPr>
        <p:spPr>
          <a:xfrm>
            <a:off x="3460348" y="2549582"/>
            <a:ext cx="1335302" cy="615553"/>
          </a:xfrm>
          <a:prstGeom prst="rect">
            <a:avLst/>
          </a:prstGeom>
          <a:noFill/>
        </p:spPr>
        <p:txBody>
          <a:bodyPr wrap="none" lIns="0" tIns="0" rIns="0" bIns="0" anchor="ctr" anchorCtr="0">
            <a:spAutoFit/>
          </a:bodyPr>
          <a:lstStyle/>
          <a:p>
            <a:r>
              <a:rPr lang="en-US" sz="4000" dirty="0">
                <a:latin typeface="DIN Next LT Pro Medium" panose="020B0603020203050203" pitchFamily="34" charset="0"/>
              </a:rPr>
              <a:t>HMAC</a:t>
            </a:r>
          </a:p>
        </p:txBody>
      </p:sp>
      <p:sp>
        <p:nvSpPr>
          <p:cNvPr id="10" name="TextBox 9">
            <a:extLst>
              <a:ext uri="{FF2B5EF4-FFF2-40B4-BE49-F238E27FC236}">
                <a16:creationId xmlns:a16="http://schemas.microsoft.com/office/drawing/2014/main" id="{0BC0F321-78E9-42A9-EB34-84AC8FB0F8A4}"/>
              </a:ext>
            </a:extLst>
          </p:cNvPr>
          <p:cNvSpPr txBox="1"/>
          <p:nvPr/>
        </p:nvSpPr>
        <p:spPr>
          <a:xfrm>
            <a:off x="5414554" y="2549582"/>
            <a:ext cx="2515112" cy="615553"/>
          </a:xfrm>
          <a:prstGeom prst="rect">
            <a:avLst/>
          </a:prstGeom>
          <a:noFill/>
        </p:spPr>
        <p:txBody>
          <a:bodyPr wrap="none" lIns="0" tIns="0" rIns="0" bIns="0" anchor="ctr" anchorCtr="0">
            <a:spAutoFit/>
          </a:bodyPr>
          <a:lstStyle/>
          <a:p>
            <a:r>
              <a:rPr kumimoji="0" lang="en-US" sz="4000" b="0" i="0" u="none" strike="noStrike" kern="1200" cap="none" spc="0" normalizeH="0" baseline="0" noProof="0" dirty="0">
                <a:ln>
                  <a:noFill/>
                </a:ln>
                <a:solidFill>
                  <a:prstClr val="black"/>
                </a:solidFill>
                <a:effectLst/>
                <a:uLnTx/>
                <a:uFillTx/>
                <a:latin typeface="DIN Next LT Pro Medium" panose="020B0503020203050203" pitchFamily="34" charset="77"/>
                <a:ea typeface="+mj-ea"/>
                <a:cs typeface="+mj-cs"/>
              </a:rPr>
              <a:t>a Dual-PRF</a:t>
            </a:r>
            <a:endParaRPr lang="en-US" dirty="0"/>
          </a:p>
        </p:txBody>
      </p:sp>
      <p:sp>
        <p:nvSpPr>
          <p:cNvPr id="13" name="TextBox 12">
            <a:extLst>
              <a:ext uri="{FF2B5EF4-FFF2-40B4-BE49-F238E27FC236}">
                <a16:creationId xmlns:a16="http://schemas.microsoft.com/office/drawing/2014/main" id="{99B0EE3D-24FE-8822-E283-C0C5549DD0FD}"/>
              </a:ext>
            </a:extLst>
          </p:cNvPr>
          <p:cNvSpPr txBox="1"/>
          <p:nvPr/>
        </p:nvSpPr>
        <p:spPr>
          <a:xfrm>
            <a:off x="4912794" y="2549582"/>
            <a:ext cx="392736" cy="615553"/>
          </a:xfrm>
          <a:prstGeom prst="rect">
            <a:avLst/>
          </a:prstGeom>
          <a:noFill/>
        </p:spPr>
        <p:txBody>
          <a:bodyPr wrap="none" lIns="0" tIns="0" rIns="0" bIns="0" anchor="ctr" anchorCtr="0">
            <a:spAutoFit/>
          </a:bodyPr>
          <a:lstStyle/>
          <a:p>
            <a:r>
              <a:rPr lang="en-US" sz="4000" dirty="0">
                <a:latin typeface="DIN Next LT Pro Medium" panose="020B0603020203050203" pitchFamily="34" charset="0"/>
              </a:rPr>
              <a:t>Is</a:t>
            </a:r>
          </a:p>
        </p:txBody>
      </p:sp>
      <p:sp>
        <p:nvSpPr>
          <p:cNvPr id="14" name="TextBox 13">
            <a:extLst>
              <a:ext uri="{FF2B5EF4-FFF2-40B4-BE49-F238E27FC236}">
                <a16:creationId xmlns:a16="http://schemas.microsoft.com/office/drawing/2014/main" id="{BCF9B2D2-2401-2CF4-1E43-01C46845EACE}"/>
              </a:ext>
            </a:extLst>
          </p:cNvPr>
          <p:cNvSpPr txBox="1"/>
          <p:nvPr/>
        </p:nvSpPr>
        <p:spPr>
          <a:xfrm>
            <a:off x="7902597" y="2549582"/>
            <a:ext cx="171522" cy="615553"/>
          </a:xfrm>
          <a:prstGeom prst="rect">
            <a:avLst/>
          </a:prstGeom>
          <a:noFill/>
        </p:spPr>
        <p:txBody>
          <a:bodyPr wrap="none" lIns="0" tIns="0" rIns="0" bIns="0" anchor="ctr" anchorCtr="0">
            <a:spAutoFit/>
          </a:bodyPr>
          <a:lstStyle/>
          <a:p>
            <a:r>
              <a:rPr lang="en-US" sz="4000" dirty="0">
                <a:solidFill>
                  <a:prstClr val="black"/>
                </a:solidFill>
                <a:latin typeface="DIN Next LT Pro Medium" panose="020B0503020203050203" pitchFamily="34" charset="77"/>
                <a:ea typeface="+mj-ea"/>
                <a:cs typeface="+mj-cs"/>
              </a:rPr>
              <a:t>*</a:t>
            </a:r>
            <a:endParaRPr lang="en-US" dirty="0"/>
          </a:p>
        </p:txBody>
      </p:sp>
      <p:sp>
        <p:nvSpPr>
          <p:cNvPr id="2" name="TextBox 1">
            <a:extLst>
              <a:ext uri="{FF2B5EF4-FFF2-40B4-BE49-F238E27FC236}">
                <a16:creationId xmlns:a16="http://schemas.microsoft.com/office/drawing/2014/main" id="{03FC8B02-3110-8304-7489-FCBD259BC8AF}"/>
              </a:ext>
            </a:extLst>
          </p:cNvPr>
          <p:cNvSpPr txBox="1"/>
          <p:nvPr/>
        </p:nvSpPr>
        <p:spPr>
          <a:xfrm>
            <a:off x="360361" y="3096089"/>
            <a:ext cx="10799763" cy="384721"/>
          </a:xfrm>
          <a:prstGeom prst="rect">
            <a:avLst/>
          </a:prstGeom>
          <a:noFill/>
        </p:spPr>
        <p:txBody>
          <a:bodyPr wrap="square" rtlCol="0">
            <a:spAutoFit/>
          </a:bodyPr>
          <a:lstStyle/>
          <a:p>
            <a:pPr algn="ctr"/>
            <a:r>
              <a:rPr lang="en-US" sz="1900" dirty="0"/>
              <a:t>*variable key-length PRF for feasible inputs</a:t>
            </a:r>
          </a:p>
        </p:txBody>
      </p:sp>
      <p:sp>
        <p:nvSpPr>
          <p:cNvPr id="5" name="TextBox 4">
            <a:extLst>
              <a:ext uri="{FF2B5EF4-FFF2-40B4-BE49-F238E27FC236}">
                <a16:creationId xmlns:a16="http://schemas.microsoft.com/office/drawing/2014/main" id="{A4C8C9B1-EEA5-D66F-420F-145F03B2EE3A}"/>
              </a:ext>
            </a:extLst>
          </p:cNvPr>
          <p:cNvSpPr txBox="1"/>
          <p:nvPr/>
        </p:nvSpPr>
        <p:spPr>
          <a:xfrm>
            <a:off x="359568" y="3413171"/>
            <a:ext cx="10799763" cy="584775"/>
          </a:xfrm>
          <a:prstGeom prst="rect">
            <a:avLst/>
          </a:prstGeom>
          <a:noFill/>
        </p:spPr>
        <p:txBody>
          <a:bodyPr wrap="square" rtlCol="0">
            <a:spAutoFit/>
          </a:bodyPr>
          <a:lstStyle/>
          <a:p>
            <a:pPr algn="ctr"/>
            <a:r>
              <a:rPr lang="en-US" sz="1600" dirty="0">
                <a:latin typeface="DIN Next LT Pro Light" panose="020B0303020203050203" pitchFamily="34" charset="0"/>
              </a:rPr>
              <a:t>**details in the paper</a:t>
            </a:r>
          </a:p>
          <a:p>
            <a:pPr algn="ctr"/>
            <a:r>
              <a:rPr lang="en-US" sz="1600" dirty="0" err="1">
                <a:latin typeface="DIN Next LT Pro Light" panose="020B0303020203050203" pitchFamily="34" charset="0"/>
              </a:rPr>
              <a:t>eprint</a:t>
            </a:r>
            <a:r>
              <a:rPr lang="en-US" sz="1600" dirty="0">
                <a:latin typeface="DIN Next LT Pro Light" panose="020B0303020203050203" pitchFamily="34" charset="0"/>
              </a:rPr>
              <a:t>: 2023/861</a:t>
            </a:r>
          </a:p>
        </p:txBody>
      </p:sp>
      <p:pic>
        <p:nvPicPr>
          <p:cNvPr id="8" name="Picture 7">
            <a:extLst>
              <a:ext uri="{FF2B5EF4-FFF2-40B4-BE49-F238E27FC236}">
                <a16:creationId xmlns:a16="http://schemas.microsoft.com/office/drawing/2014/main" id="{DB8FE3E8-587F-EA3C-FFEB-089246363991}"/>
              </a:ext>
            </a:extLst>
          </p:cNvPr>
          <p:cNvPicPr>
            <a:picLocks noChangeAspect="1"/>
          </p:cNvPicPr>
          <p:nvPr/>
        </p:nvPicPr>
        <p:blipFill rotWithShape="1">
          <a:blip r:embed="rId3"/>
          <a:srcRect l="9542" t="10709" r="9890" b="9126"/>
          <a:stretch/>
        </p:blipFill>
        <p:spPr>
          <a:xfrm>
            <a:off x="4974098" y="3954010"/>
            <a:ext cx="1572293" cy="1564384"/>
          </a:xfrm>
          <a:prstGeom prst="rect">
            <a:avLst/>
          </a:prstGeom>
        </p:spPr>
      </p:pic>
      <p:sp>
        <p:nvSpPr>
          <p:cNvPr id="9" name="TextBox 8">
            <a:extLst>
              <a:ext uri="{FF2B5EF4-FFF2-40B4-BE49-F238E27FC236}">
                <a16:creationId xmlns:a16="http://schemas.microsoft.com/office/drawing/2014/main" id="{CBAD35EA-9F87-C69E-CD90-A0A2DDFD02A7}"/>
              </a:ext>
            </a:extLst>
          </p:cNvPr>
          <p:cNvSpPr txBox="1"/>
          <p:nvPr/>
        </p:nvSpPr>
        <p:spPr>
          <a:xfrm>
            <a:off x="4533947" y="1395332"/>
            <a:ext cx="2452594" cy="615553"/>
          </a:xfrm>
          <a:prstGeom prst="rect">
            <a:avLst/>
          </a:prstGeom>
          <a:noFill/>
        </p:spPr>
        <p:txBody>
          <a:bodyPr wrap="none" lIns="0" tIns="0" rIns="0" bIns="0" anchor="ctr" anchorCtr="0">
            <a:spAutoFit/>
          </a:bodyPr>
          <a:lstStyle/>
          <a:p>
            <a:pPr algn="ctr"/>
            <a:r>
              <a:rPr lang="en-US" sz="4000" dirty="0">
                <a:solidFill>
                  <a:schemeClr val="accent1"/>
                </a:solidFill>
                <a:latin typeface="DIN Next LT Pro Medium" panose="020B0603020203050203" pitchFamily="34" charset="0"/>
              </a:rPr>
              <a:t>Thank you!</a:t>
            </a:r>
          </a:p>
        </p:txBody>
      </p:sp>
      <p:sp>
        <p:nvSpPr>
          <p:cNvPr id="11" name="TextBox 10">
            <a:extLst>
              <a:ext uri="{FF2B5EF4-FFF2-40B4-BE49-F238E27FC236}">
                <a16:creationId xmlns:a16="http://schemas.microsoft.com/office/drawing/2014/main" id="{4302B37E-61CB-F965-96C8-C234803DCF18}"/>
              </a:ext>
            </a:extLst>
          </p:cNvPr>
          <p:cNvSpPr txBox="1"/>
          <p:nvPr/>
        </p:nvSpPr>
        <p:spPr>
          <a:xfrm>
            <a:off x="360363" y="1926958"/>
            <a:ext cx="10799763" cy="369332"/>
          </a:xfrm>
          <a:prstGeom prst="rect">
            <a:avLst/>
          </a:prstGeom>
          <a:noFill/>
        </p:spPr>
        <p:txBody>
          <a:bodyPr wrap="square" rtlCol="0">
            <a:spAutoFit/>
          </a:bodyPr>
          <a:lstStyle/>
          <a:p>
            <a:pPr algn="ctr"/>
            <a:r>
              <a:rPr lang="en-US" dirty="0">
                <a:latin typeface="DIN Next LT Pro Light" panose="020B0303020203050203" pitchFamily="34" charset="0"/>
              </a:rPr>
              <a:t>Get in touch: mbackendal@inf.ethz.ch</a:t>
            </a:r>
          </a:p>
        </p:txBody>
      </p:sp>
    </p:spTree>
    <p:extLst>
      <p:ext uri="{BB962C8B-B14F-4D97-AF65-F5344CB8AC3E}">
        <p14:creationId xmlns:p14="http://schemas.microsoft.com/office/powerpoint/2010/main" val="954209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375A-9C19-D5E1-F6A4-BE85C2BD9443}"/>
              </a:ext>
            </a:extLst>
          </p:cNvPr>
          <p:cNvSpPr>
            <a:spLocks noGrp="1"/>
          </p:cNvSpPr>
          <p:nvPr>
            <p:ph type="title"/>
          </p:nvPr>
        </p:nvSpPr>
        <p:spPr/>
        <p:txBody>
          <a:bodyPr/>
          <a:lstStyle/>
          <a:p>
            <a:r>
              <a:rPr lang="en-US" dirty="0"/>
              <a:t>HMAC in Action</a:t>
            </a:r>
          </a:p>
        </p:txBody>
      </p:sp>
      <p:sp>
        <p:nvSpPr>
          <p:cNvPr id="3" name="Date Placeholder 2">
            <a:extLst>
              <a:ext uri="{FF2B5EF4-FFF2-40B4-BE49-F238E27FC236}">
                <a16:creationId xmlns:a16="http://schemas.microsoft.com/office/drawing/2014/main" id="{4B599A3B-CC63-1257-DACB-F1F5C0B7C2D2}"/>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871E15C4-9337-215F-3CF0-FC3134F41947}"/>
              </a:ext>
            </a:extLst>
          </p:cNvPr>
          <p:cNvSpPr>
            <a:spLocks noGrp="1"/>
          </p:cNvSpPr>
          <p:nvPr>
            <p:ph type="sldNum" sz="quarter" idx="12"/>
          </p:nvPr>
        </p:nvSpPr>
        <p:spPr/>
        <p:txBody>
          <a:bodyPr/>
          <a:lstStyle/>
          <a:p>
            <a:fld id="{E88E0139-626D-A346-B691-BDD0C5A55F29}" type="slidenum">
              <a:rPr lang="en-US" smtClean="0"/>
              <a:pPr/>
              <a:t>3</a:t>
            </a:fld>
            <a:endParaRPr lang="en-US" dirty="0"/>
          </a:p>
        </p:txBody>
      </p:sp>
      <p:sp>
        <p:nvSpPr>
          <p:cNvPr id="5" name="Title 1">
            <a:extLst>
              <a:ext uri="{FF2B5EF4-FFF2-40B4-BE49-F238E27FC236}">
                <a16:creationId xmlns:a16="http://schemas.microsoft.com/office/drawing/2014/main" id="{26FEEB3D-5710-58B7-4D40-7349D391BD5D}"/>
              </a:ext>
            </a:extLst>
          </p:cNvPr>
          <p:cNvSpPr txBox="1">
            <a:spLocks/>
          </p:cNvSpPr>
          <p:nvPr>
            <p:custDataLst>
              <p:tags r:id="rId1"/>
            </p:custDataLst>
          </p:nvPr>
        </p:nvSpPr>
        <p:spPr>
          <a:xfrm>
            <a:off x="361157" y="909148"/>
            <a:ext cx="10799761" cy="351327"/>
          </a:xfrm>
          <a:prstGeom prst="rect">
            <a:avLst/>
          </a:prstGeom>
        </p:spPr>
        <p:txBody>
          <a:bodyPr vert="horz" lIns="0" tIns="0" rIns="0" bIns="0" rtlCol="0" anchor="ctr">
            <a:no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sz="2000" dirty="0">
                <a:solidFill>
                  <a:schemeClr val="accent1"/>
                </a:solidFill>
                <a:latin typeface="DIN Next LT Pro Light" panose="020B0303020203050203" pitchFamily="34" charset="0"/>
              </a:rPr>
              <a:t>TLS 1.3 Key Schedule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F958C3-8C41-19C0-1F7B-12C4312C75BA}"/>
                  </a:ext>
                </a:extLst>
              </p:cNvPr>
              <p:cNvSpPr txBox="1"/>
              <p:nvPr/>
            </p:nvSpPr>
            <p:spPr>
              <a:xfrm>
                <a:off x="375239" y="1271840"/>
                <a:ext cx="5382073" cy="860761"/>
              </a:xfrm>
              <a:prstGeom prst="rect">
                <a:avLst/>
              </a:prstGeom>
              <a:noFill/>
            </p:spPr>
            <p:txBody>
              <a:bodyPr wrap="square" lIns="0" tIns="72000" rIns="0" bIns="0" rtlCol="0" anchor="t" anchorCtr="0">
                <a:noAutofit/>
              </a:bodyPr>
              <a:lstStyle/>
              <a:p>
                <a:r>
                  <a:rPr lang="en-US" b="0" dirty="0">
                    <a:ea typeface="Cambria Math" panose="02040503050406030204" pitchFamily="18" charset="0"/>
                  </a:rPr>
                  <a:t>HMAC: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{0,1}</m:t>
                        </m:r>
                      </m:e>
                      <m:sup>
                        <m:r>
                          <a:rPr lang="en-US" b="0" i="1" smtClean="0">
                            <a:latin typeface="Cambria Math" panose="02040503050406030204" pitchFamily="18" charset="0"/>
                            <a:ea typeface="Cambria Math" panose="02040503050406030204" pitchFamily="18" charset="0"/>
                          </a:rPr>
                          <m:t>𝑐</m:t>
                        </m:r>
                      </m:sup>
                    </m:sSup>
                  </m:oMath>
                </a14:m>
                <a:endParaRPr lang="en-US" dirty="0"/>
              </a:p>
              <a:p>
                <a:endParaRPr lang="en-US" dirty="0"/>
              </a:p>
              <a:p>
                <a:endParaRPr lang="en-US" sz="2000" b="1" dirty="0">
                  <a:solidFill>
                    <a:srgbClr val="D7351E"/>
                  </a:solidFill>
                </a:endParaRPr>
              </a:p>
            </p:txBody>
          </p:sp>
        </mc:Choice>
        <mc:Fallback xmlns="">
          <p:sp>
            <p:nvSpPr>
              <p:cNvPr id="6" name="TextBox 5">
                <a:extLst>
                  <a:ext uri="{FF2B5EF4-FFF2-40B4-BE49-F238E27FC236}">
                    <a16:creationId xmlns:a16="http://schemas.microsoft.com/office/drawing/2014/main" id="{C4F958C3-8C41-19C0-1F7B-12C4312C75BA}"/>
                  </a:ext>
                </a:extLst>
              </p:cNvPr>
              <p:cNvSpPr txBox="1">
                <a:spLocks noRot="1" noChangeAspect="1" noMove="1" noResize="1" noEditPoints="1" noAdjustHandles="1" noChangeArrowheads="1" noChangeShapeType="1" noTextEdit="1"/>
              </p:cNvSpPr>
              <p:nvPr/>
            </p:nvSpPr>
            <p:spPr>
              <a:xfrm>
                <a:off x="375239" y="1271840"/>
                <a:ext cx="5382073" cy="860761"/>
              </a:xfrm>
              <a:prstGeom prst="rect">
                <a:avLst/>
              </a:prstGeom>
              <a:blipFill>
                <a:blip r:embed="rId4"/>
                <a:stretch>
                  <a:fillRect l="-2721" t="-70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2CC4309A-FD95-39CD-E18D-023443B28B60}"/>
              </a:ext>
            </a:extLst>
          </p:cNvPr>
          <p:cNvGrpSpPr/>
          <p:nvPr/>
        </p:nvGrpSpPr>
        <p:grpSpPr>
          <a:xfrm>
            <a:off x="5822029" y="2828969"/>
            <a:ext cx="3263165" cy="2172238"/>
            <a:chOff x="5822029" y="2828969"/>
            <a:chExt cx="3263165" cy="2172238"/>
          </a:xfrm>
        </p:grpSpPr>
        <p:sp>
          <p:nvSpPr>
            <p:cNvPr id="11" name="Rectangle 10">
              <a:extLst>
                <a:ext uri="{FF2B5EF4-FFF2-40B4-BE49-F238E27FC236}">
                  <a16:creationId xmlns:a16="http://schemas.microsoft.com/office/drawing/2014/main" id="{9C33D739-ADEB-CEA9-2461-1430105852D1}"/>
                </a:ext>
              </a:extLst>
            </p:cNvPr>
            <p:cNvSpPr/>
            <p:nvPr/>
          </p:nvSpPr>
          <p:spPr>
            <a:xfrm>
              <a:off x="8401018" y="3341567"/>
              <a:ext cx="637309"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aseline="-25000" dirty="0">
                  <a:solidFill>
                    <a:schemeClr val="tx1"/>
                  </a:solidFill>
                </a:rPr>
                <a:t>               </a:t>
              </a:r>
              <a:endParaRPr lang="en-US" sz="1200" dirty="0">
                <a:solidFill>
                  <a:schemeClr val="tx1"/>
                </a:solidFill>
              </a:endParaRPr>
            </a:p>
          </p:txBody>
        </p:sp>
        <p:grpSp>
          <p:nvGrpSpPr>
            <p:cNvPr id="155" name="Group 154">
              <a:extLst>
                <a:ext uri="{FF2B5EF4-FFF2-40B4-BE49-F238E27FC236}">
                  <a16:creationId xmlns:a16="http://schemas.microsoft.com/office/drawing/2014/main" id="{0B8BF62E-2BD8-F4F7-2EA5-642E3318B3BF}"/>
                </a:ext>
              </a:extLst>
            </p:cNvPr>
            <p:cNvGrpSpPr/>
            <p:nvPr/>
          </p:nvGrpSpPr>
          <p:grpSpPr>
            <a:xfrm>
              <a:off x="5822029" y="3310093"/>
              <a:ext cx="637309" cy="406250"/>
              <a:chOff x="6493731" y="3336136"/>
              <a:chExt cx="637309" cy="406250"/>
            </a:xfrm>
          </p:grpSpPr>
          <p:sp>
            <p:nvSpPr>
              <p:cNvPr id="8" name="Rectangle 7">
                <a:extLst>
                  <a:ext uri="{FF2B5EF4-FFF2-40B4-BE49-F238E27FC236}">
                    <a16:creationId xmlns:a16="http://schemas.microsoft.com/office/drawing/2014/main" id="{33FB24EA-6E8A-DDBE-DE8E-B506EFEB2FA7}"/>
                  </a:ext>
                </a:extLst>
              </p:cNvPr>
              <p:cNvSpPr/>
              <p:nvPr/>
            </p:nvSpPr>
            <p:spPr>
              <a:xfrm>
                <a:off x="6493731" y="3367610"/>
                <a:ext cx="637309"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Old Key with solid fill">
                <a:extLst>
                  <a:ext uri="{FF2B5EF4-FFF2-40B4-BE49-F238E27FC236}">
                    <a16:creationId xmlns:a16="http://schemas.microsoft.com/office/drawing/2014/main" id="{B1E56B53-59BA-E4BE-59B5-AD70DF352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9248">
                <a:off x="6628511" y="3336136"/>
                <a:ext cx="406250" cy="406250"/>
              </a:xfrm>
              <a:prstGeom prst="rect">
                <a:avLst/>
              </a:prstGeom>
            </p:spPr>
          </p:pic>
        </p:grpSp>
        <p:cxnSp>
          <p:nvCxnSpPr>
            <p:cNvPr id="15" name="Connector: Elbow 14">
              <a:extLst>
                <a:ext uri="{FF2B5EF4-FFF2-40B4-BE49-F238E27FC236}">
                  <a16:creationId xmlns:a16="http://schemas.microsoft.com/office/drawing/2014/main" id="{0BC88EED-D326-98DC-2A8F-3D7BC2053EE2}"/>
                </a:ext>
              </a:extLst>
            </p:cNvPr>
            <p:cNvCxnSpPr>
              <a:cxnSpLocks/>
              <a:stCxn id="8" idx="3"/>
              <a:endCxn id="41" idx="3"/>
            </p:cNvCxnSpPr>
            <p:nvPr/>
          </p:nvCxnSpPr>
          <p:spPr>
            <a:xfrm>
              <a:off x="6459338" y="3493967"/>
              <a:ext cx="751764" cy="989356"/>
            </a:xfrm>
            <a:prstGeom prst="bentConnector3">
              <a:avLst>
                <a:gd name="adj1" fmla="val 50000"/>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BB0D710-F3A1-C2FD-E16C-58E9C138C652}"/>
                </a:ext>
              </a:extLst>
            </p:cNvPr>
            <p:cNvCxnSpPr>
              <a:cxnSpLocks/>
              <a:stCxn id="40" idx="3"/>
              <a:endCxn id="118" idx="1"/>
            </p:cNvCxnSpPr>
            <p:nvPr/>
          </p:nvCxnSpPr>
          <p:spPr>
            <a:xfrm>
              <a:off x="7914278" y="4483323"/>
              <a:ext cx="483583"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Old Key with solid fill">
              <a:extLst>
                <a:ext uri="{FF2B5EF4-FFF2-40B4-BE49-F238E27FC236}">
                  <a16:creationId xmlns:a16="http://schemas.microsoft.com/office/drawing/2014/main" id="{4B3A8812-6DFA-CA69-D05C-514130FE39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96814">
              <a:off x="8521039" y="3329397"/>
              <a:ext cx="367773" cy="367773"/>
            </a:xfrm>
            <a:prstGeom prst="rect">
              <a:avLst/>
            </a:prstGeom>
          </p:spPr>
        </p:pic>
        <p:cxnSp>
          <p:nvCxnSpPr>
            <p:cNvPr id="19" name="Straight Arrow Connector 18">
              <a:extLst>
                <a:ext uri="{FF2B5EF4-FFF2-40B4-BE49-F238E27FC236}">
                  <a16:creationId xmlns:a16="http://schemas.microsoft.com/office/drawing/2014/main" id="{D94F1AC0-9BBB-9FC9-36F9-15D9F1B6F775}"/>
                </a:ext>
              </a:extLst>
            </p:cNvPr>
            <p:cNvCxnSpPr>
              <a:cxnSpLocks/>
              <a:stCxn id="7" idx="3"/>
              <a:endCxn id="11" idx="1"/>
            </p:cNvCxnSpPr>
            <p:nvPr/>
          </p:nvCxnSpPr>
          <p:spPr>
            <a:xfrm>
              <a:off x="7914278" y="3493967"/>
              <a:ext cx="48674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189B693-83D1-E008-F726-6FC500CA1E52}"/>
                </a:ext>
              </a:extLst>
            </p:cNvPr>
            <p:cNvCxnSpPr>
              <a:cxnSpLocks/>
              <a:stCxn id="21" idx="2"/>
              <a:endCxn id="7" idx="0"/>
            </p:cNvCxnSpPr>
            <p:nvPr/>
          </p:nvCxnSpPr>
          <p:spPr>
            <a:xfrm>
              <a:off x="7559830" y="3090579"/>
              <a:ext cx="0" cy="23698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7C6F5EA-7BE4-999E-BAF5-125DC2C7AC7D}"/>
                </a:ext>
              </a:extLst>
            </p:cNvPr>
            <p:cNvSpPr txBox="1"/>
            <p:nvPr/>
          </p:nvSpPr>
          <p:spPr>
            <a:xfrm>
              <a:off x="7245481" y="2828969"/>
              <a:ext cx="628698" cy="261610"/>
            </a:xfrm>
            <a:prstGeom prst="rect">
              <a:avLst/>
            </a:prstGeom>
            <a:noFill/>
          </p:spPr>
          <p:txBody>
            <a:bodyPr wrap="none" bIns="0" rtlCol="0">
              <a:spAutoFit/>
            </a:bodyPr>
            <a:lstStyle/>
            <a:p>
              <a:r>
                <a:rPr lang="en-US" sz="1400" dirty="0"/>
                <a:t>label</a:t>
              </a:r>
              <a:r>
                <a:rPr lang="en-US" sz="1400" baseline="-25000" dirty="0"/>
                <a:t>1</a:t>
              </a:r>
              <a:endParaRPr lang="en-US" dirty="0"/>
            </a:p>
          </p:txBody>
        </p:sp>
        <p:grpSp>
          <p:nvGrpSpPr>
            <p:cNvPr id="30" name="Group 29">
              <a:extLst>
                <a:ext uri="{FF2B5EF4-FFF2-40B4-BE49-F238E27FC236}">
                  <a16:creationId xmlns:a16="http://schemas.microsoft.com/office/drawing/2014/main" id="{A7208E27-C1B9-1305-D293-60C91F580BB1}"/>
                </a:ext>
              </a:extLst>
            </p:cNvPr>
            <p:cNvGrpSpPr/>
            <p:nvPr/>
          </p:nvGrpSpPr>
          <p:grpSpPr>
            <a:xfrm>
              <a:off x="7205382" y="3327563"/>
              <a:ext cx="708896" cy="332809"/>
              <a:chOff x="2476412" y="2370287"/>
              <a:chExt cx="715967" cy="332809"/>
            </a:xfrm>
          </p:grpSpPr>
          <p:sp>
            <p:nvSpPr>
              <p:cNvPr id="7" name="Rectangle 6">
                <a:extLst>
                  <a:ext uri="{FF2B5EF4-FFF2-40B4-BE49-F238E27FC236}">
                    <a16:creationId xmlns:a16="http://schemas.microsoft.com/office/drawing/2014/main" id="{CCB08305-8301-C230-EE96-2A0B7C4C68A3}"/>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29" name="Isosceles Triangle 28">
                <a:extLst>
                  <a:ext uri="{FF2B5EF4-FFF2-40B4-BE49-F238E27FC236}">
                    <a16:creationId xmlns:a16="http://schemas.microsoft.com/office/drawing/2014/main" id="{2EA67708-BF4A-BAB6-24B7-C5368DD7B136}"/>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37" name="Straight Arrow Connector 36">
              <a:extLst>
                <a:ext uri="{FF2B5EF4-FFF2-40B4-BE49-F238E27FC236}">
                  <a16:creationId xmlns:a16="http://schemas.microsoft.com/office/drawing/2014/main" id="{33D5CFF7-C5DB-306A-EF2F-7A542C950540}"/>
                </a:ext>
              </a:extLst>
            </p:cNvPr>
            <p:cNvCxnSpPr>
              <a:cxnSpLocks/>
              <a:stCxn id="38" idx="2"/>
              <a:endCxn id="40" idx="0"/>
            </p:cNvCxnSpPr>
            <p:nvPr/>
          </p:nvCxnSpPr>
          <p:spPr>
            <a:xfrm>
              <a:off x="7559830" y="4087772"/>
              <a:ext cx="0" cy="22914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E9A20EA-F0CA-8496-FB1D-9627AD05874D}"/>
                </a:ext>
              </a:extLst>
            </p:cNvPr>
            <p:cNvSpPr txBox="1"/>
            <p:nvPr/>
          </p:nvSpPr>
          <p:spPr>
            <a:xfrm>
              <a:off x="7245481" y="3826162"/>
              <a:ext cx="628698" cy="261610"/>
            </a:xfrm>
            <a:prstGeom prst="rect">
              <a:avLst/>
            </a:prstGeom>
            <a:noFill/>
          </p:spPr>
          <p:txBody>
            <a:bodyPr wrap="none" bIns="0" rtlCol="0">
              <a:spAutoFit/>
            </a:bodyPr>
            <a:lstStyle/>
            <a:p>
              <a:r>
                <a:rPr lang="en-US" sz="1400" dirty="0"/>
                <a:t>label</a:t>
              </a:r>
              <a:r>
                <a:rPr lang="en-US" sz="1400" baseline="-25000" dirty="0"/>
                <a:t>2</a:t>
              </a:r>
              <a:endParaRPr lang="en-US" dirty="0"/>
            </a:p>
          </p:txBody>
        </p:sp>
        <p:grpSp>
          <p:nvGrpSpPr>
            <p:cNvPr id="39" name="Group 38">
              <a:extLst>
                <a:ext uri="{FF2B5EF4-FFF2-40B4-BE49-F238E27FC236}">
                  <a16:creationId xmlns:a16="http://schemas.microsoft.com/office/drawing/2014/main" id="{7D5C3185-D56D-6344-66B9-178B1498A136}"/>
                </a:ext>
              </a:extLst>
            </p:cNvPr>
            <p:cNvGrpSpPr/>
            <p:nvPr/>
          </p:nvGrpSpPr>
          <p:grpSpPr>
            <a:xfrm>
              <a:off x="7205382" y="4316919"/>
              <a:ext cx="708896" cy="332809"/>
              <a:chOff x="2476412" y="2370287"/>
              <a:chExt cx="715967" cy="332809"/>
            </a:xfrm>
          </p:grpSpPr>
          <p:sp>
            <p:nvSpPr>
              <p:cNvPr id="40" name="Rectangle 39">
                <a:extLst>
                  <a:ext uri="{FF2B5EF4-FFF2-40B4-BE49-F238E27FC236}">
                    <a16:creationId xmlns:a16="http://schemas.microsoft.com/office/drawing/2014/main" id="{0BA7291D-C46E-D704-B6B0-95ACD7ACCB6A}"/>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41" name="Isosceles Triangle 40">
                <a:extLst>
                  <a:ext uri="{FF2B5EF4-FFF2-40B4-BE49-F238E27FC236}">
                    <a16:creationId xmlns:a16="http://schemas.microsoft.com/office/drawing/2014/main" id="{676523A4-BEE1-22CC-A283-E017088C77AB}"/>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837C0D7-1821-8E5F-D241-D954D390DB37}"/>
                    </a:ext>
                  </a:extLst>
                </p:cNvPr>
                <p:cNvSpPr txBox="1"/>
                <p:nvPr/>
              </p:nvSpPr>
              <p:spPr>
                <a:xfrm>
                  <a:off x="7652137" y="4631875"/>
                  <a:ext cx="9422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baseline="-2500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7" name="TextBox 46">
                  <a:extLst>
                    <a:ext uri="{FF2B5EF4-FFF2-40B4-BE49-F238E27FC236}">
                      <a16:creationId xmlns:a16="http://schemas.microsoft.com/office/drawing/2014/main" id="{D837C0D7-1821-8E5F-D241-D954D390DB37}"/>
                    </a:ext>
                  </a:extLst>
                </p:cNvPr>
                <p:cNvSpPr txBox="1">
                  <a:spLocks noRot="1" noChangeAspect="1" noMove="1" noResize="1" noEditPoints="1" noAdjustHandles="1" noChangeArrowheads="1" noChangeShapeType="1" noTextEdit="1"/>
                </p:cNvSpPr>
                <p:nvPr/>
              </p:nvSpPr>
              <p:spPr>
                <a:xfrm>
                  <a:off x="7652137" y="4631875"/>
                  <a:ext cx="942232" cy="369332"/>
                </a:xfrm>
                <a:prstGeom prst="rect">
                  <a:avLst/>
                </a:prstGeom>
                <a:blipFill>
                  <a:blip r:embed="rId9"/>
                  <a:stretch>
                    <a:fillRect b="-6667"/>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3C66E914-AE5D-E1D8-96BD-A4B2DE552013}"/>
                </a:ext>
              </a:extLst>
            </p:cNvPr>
            <p:cNvCxnSpPr>
              <a:cxnSpLocks/>
              <a:stCxn id="8" idx="3"/>
              <a:endCxn id="29" idx="3"/>
            </p:cNvCxnSpPr>
            <p:nvPr/>
          </p:nvCxnSpPr>
          <p:spPr>
            <a:xfrm>
              <a:off x="6459338" y="3493967"/>
              <a:ext cx="75176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BF6AA300-FC21-0E2D-6312-897981FA33C7}"/>
                </a:ext>
              </a:extLst>
            </p:cNvPr>
            <p:cNvSpPr txBox="1"/>
            <p:nvPr/>
          </p:nvSpPr>
          <p:spPr>
            <a:xfrm>
              <a:off x="8771057" y="3361064"/>
              <a:ext cx="314137" cy="369332"/>
            </a:xfrm>
            <a:prstGeom prst="rect">
              <a:avLst/>
            </a:prstGeom>
            <a:noFill/>
          </p:spPr>
          <p:txBody>
            <a:bodyPr wrap="square">
              <a:noAutofit/>
            </a:bodyPr>
            <a:lstStyle/>
            <a:p>
              <a:r>
                <a:rPr lang="en-US" sz="1800" baseline="-25000" dirty="0">
                  <a:solidFill>
                    <a:schemeClr val="tx1"/>
                  </a:solidFill>
                </a:rPr>
                <a:t> </a:t>
              </a:r>
              <a:r>
                <a:rPr lang="en-US" sz="1600" baseline="-25000" dirty="0">
                  <a:solidFill>
                    <a:schemeClr val="tx1"/>
                  </a:solidFill>
                </a:rPr>
                <a:t>1</a:t>
              </a:r>
              <a:endParaRPr lang="en-US" dirty="0"/>
            </a:p>
          </p:txBody>
        </p:sp>
        <p:sp>
          <p:nvSpPr>
            <p:cNvPr id="118" name="Rectangle 117">
              <a:extLst>
                <a:ext uri="{FF2B5EF4-FFF2-40B4-BE49-F238E27FC236}">
                  <a16:creationId xmlns:a16="http://schemas.microsoft.com/office/drawing/2014/main" id="{86F9B9E7-CC65-9880-9CAB-18292AFA5E4D}"/>
                </a:ext>
              </a:extLst>
            </p:cNvPr>
            <p:cNvSpPr/>
            <p:nvPr/>
          </p:nvSpPr>
          <p:spPr>
            <a:xfrm>
              <a:off x="8397861" y="4330923"/>
              <a:ext cx="637309"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aseline="-25000" dirty="0">
                  <a:solidFill>
                    <a:schemeClr val="tx1"/>
                  </a:solidFill>
                </a:rPr>
                <a:t>               </a:t>
              </a:r>
              <a:endParaRPr lang="en-US" sz="1200" dirty="0">
                <a:solidFill>
                  <a:schemeClr val="tx1"/>
                </a:solidFill>
              </a:endParaRPr>
            </a:p>
          </p:txBody>
        </p:sp>
        <p:pic>
          <p:nvPicPr>
            <p:cNvPr id="119" name="Graphic 118" descr="Old Key with solid fill">
              <a:extLst>
                <a:ext uri="{FF2B5EF4-FFF2-40B4-BE49-F238E27FC236}">
                  <a16:creationId xmlns:a16="http://schemas.microsoft.com/office/drawing/2014/main" id="{AFF25EA5-7379-16AA-AC5D-DDDB008AF6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96814">
              <a:off x="8517882" y="4313962"/>
              <a:ext cx="367773" cy="367773"/>
            </a:xfrm>
            <a:prstGeom prst="rect">
              <a:avLst/>
            </a:prstGeom>
          </p:spPr>
        </p:pic>
        <p:sp>
          <p:nvSpPr>
            <p:cNvPr id="120" name="TextBox 119">
              <a:extLst>
                <a:ext uri="{FF2B5EF4-FFF2-40B4-BE49-F238E27FC236}">
                  <a16:creationId xmlns:a16="http://schemas.microsoft.com/office/drawing/2014/main" id="{755DD7D3-AE4A-5C33-C6B4-AD34DDBE8BC2}"/>
                </a:ext>
              </a:extLst>
            </p:cNvPr>
            <p:cNvSpPr txBox="1"/>
            <p:nvPr/>
          </p:nvSpPr>
          <p:spPr>
            <a:xfrm>
              <a:off x="8767900" y="4345629"/>
              <a:ext cx="314137" cy="369332"/>
            </a:xfrm>
            <a:prstGeom prst="rect">
              <a:avLst/>
            </a:prstGeom>
            <a:noFill/>
          </p:spPr>
          <p:txBody>
            <a:bodyPr wrap="square">
              <a:noAutofit/>
            </a:bodyPr>
            <a:lstStyle/>
            <a:p>
              <a:r>
                <a:rPr lang="en-US" sz="1800" baseline="-25000" dirty="0">
                  <a:solidFill>
                    <a:schemeClr val="tx1"/>
                  </a:solidFill>
                </a:rPr>
                <a:t> </a:t>
              </a:r>
              <a:r>
                <a:rPr lang="en-US" sz="1600" baseline="-25000" dirty="0"/>
                <a:t>2</a:t>
              </a:r>
              <a:endParaRPr lang="en-US" dirty="0"/>
            </a:p>
          </p:txBody>
        </p:sp>
      </p:grpSp>
      <p:sp>
        <p:nvSpPr>
          <p:cNvPr id="152" name="TextBox 151">
            <a:extLst>
              <a:ext uri="{FF2B5EF4-FFF2-40B4-BE49-F238E27FC236}">
                <a16:creationId xmlns:a16="http://schemas.microsoft.com/office/drawing/2014/main" id="{8C32BA00-7541-827A-0127-CD1F67D6B300}"/>
              </a:ext>
            </a:extLst>
          </p:cNvPr>
          <p:cNvSpPr txBox="1"/>
          <p:nvPr/>
        </p:nvSpPr>
        <p:spPr>
          <a:xfrm>
            <a:off x="4987488" y="2301159"/>
            <a:ext cx="548411" cy="261610"/>
          </a:xfrm>
          <a:prstGeom prst="rect">
            <a:avLst/>
          </a:prstGeom>
          <a:noFill/>
        </p:spPr>
        <p:txBody>
          <a:bodyPr wrap="square" lIns="0" tIns="0" rIns="0" bIns="0" rtlCol="0" anchor="ctr" anchorCtr="1">
            <a:noAutofit/>
          </a:bodyPr>
          <a:lstStyle/>
          <a:p>
            <a:r>
              <a:rPr lang="en-US" sz="1400" dirty="0"/>
              <a:t>DHE</a:t>
            </a:r>
            <a:endParaRPr lang="en-US" dirty="0"/>
          </a:p>
        </p:txBody>
      </p:sp>
      <p:grpSp>
        <p:nvGrpSpPr>
          <p:cNvPr id="25" name="Group 24">
            <a:extLst>
              <a:ext uri="{FF2B5EF4-FFF2-40B4-BE49-F238E27FC236}">
                <a16:creationId xmlns:a16="http://schemas.microsoft.com/office/drawing/2014/main" id="{9431CA8A-A274-0FD5-754C-24DC56B928B5}"/>
              </a:ext>
            </a:extLst>
          </p:cNvPr>
          <p:cNvGrpSpPr/>
          <p:nvPr/>
        </p:nvGrpSpPr>
        <p:grpSpPr>
          <a:xfrm>
            <a:off x="3129737" y="2523160"/>
            <a:ext cx="2692292" cy="1137212"/>
            <a:chOff x="3129737" y="2523160"/>
            <a:chExt cx="2692292" cy="1137212"/>
          </a:xfrm>
        </p:grpSpPr>
        <p:grpSp>
          <p:nvGrpSpPr>
            <p:cNvPr id="154" name="Group 153">
              <a:extLst>
                <a:ext uri="{FF2B5EF4-FFF2-40B4-BE49-F238E27FC236}">
                  <a16:creationId xmlns:a16="http://schemas.microsoft.com/office/drawing/2014/main" id="{3F06BE7C-0DE1-C749-5F07-022D264E4774}"/>
                </a:ext>
              </a:extLst>
            </p:cNvPr>
            <p:cNvGrpSpPr/>
            <p:nvPr/>
          </p:nvGrpSpPr>
          <p:grpSpPr>
            <a:xfrm>
              <a:off x="4566136" y="2523160"/>
              <a:ext cx="637309" cy="406250"/>
              <a:chOff x="5219725" y="2558428"/>
              <a:chExt cx="637309" cy="406250"/>
            </a:xfrm>
          </p:grpSpPr>
          <p:sp>
            <p:nvSpPr>
              <p:cNvPr id="136" name="Rectangle 135">
                <a:extLst>
                  <a:ext uri="{FF2B5EF4-FFF2-40B4-BE49-F238E27FC236}">
                    <a16:creationId xmlns:a16="http://schemas.microsoft.com/office/drawing/2014/main" id="{2E0FD85F-7279-AED8-A5DD-883CA37E926A}"/>
                  </a:ext>
                </a:extLst>
              </p:cNvPr>
              <p:cNvSpPr/>
              <p:nvPr/>
            </p:nvSpPr>
            <p:spPr>
              <a:xfrm>
                <a:off x="5219725" y="2589904"/>
                <a:ext cx="637309"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12" name="Graphic 111" descr="Old Key with solid fill">
                <a:extLst>
                  <a:ext uri="{FF2B5EF4-FFF2-40B4-BE49-F238E27FC236}">
                    <a16:creationId xmlns:a16="http://schemas.microsoft.com/office/drawing/2014/main" id="{1A9B25C6-7239-2474-667B-61930519E2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220000">
                <a:off x="5354503" y="2558428"/>
                <a:ext cx="406250" cy="406250"/>
              </a:xfrm>
              <a:prstGeom prst="rect">
                <a:avLst/>
              </a:prstGeom>
            </p:spPr>
          </p:pic>
        </p:grpSp>
        <p:cxnSp>
          <p:nvCxnSpPr>
            <p:cNvPr id="111" name="Straight Arrow Connector 110">
              <a:extLst>
                <a:ext uri="{FF2B5EF4-FFF2-40B4-BE49-F238E27FC236}">
                  <a16:creationId xmlns:a16="http://schemas.microsoft.com/office/drawing/2014/main" id="{D0B7A0E5-D5B0-450C-8EB0-A7C2A90A5E80}"/>
                </a:ext>
              </a:extLst>
            </p:cNvPr>
            <p:cNvCxnSpPr>
              <a:cxnSpLocks/>
              <a:stCxn id="134" idx="3"/>
              <a:endCxn id="8" idx="1"/>
            </p:cNvCxnSpPr>
            <p:nvPr/>
          </p:nvCxnSpPr>
          <p:spPr>
            <a:xfrm>
              <a:off x="5239238" y="3493967"/>
              <a:ext cx="582791"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49BB1608-4CC9-C4B0-A07E-E7F5DB8DB0B5}"/>
                </a:ext>
              </a:extLst>
            </p:cNvPr>
            <p:cNvGrpSpPr/>
            <p:nvPr/>
          </p:nvGrpSpPr>
          <p:grpSpPr>
            <a:xfrm>
              <a:off x="4530342" y="3327563"/>
              <a:ext cx="708896" cy="332809"/>
              <a:chOff x="2476412" y="2370287"/>
              <a:chExt cx="715967" cy="332809"/>
            </a:xfrm>
          </p:grpSpPr>
          <p:sp>
            <p:nvSpPr>
              <p:cNvPr id="134" name="Rectangle 133">
                <a:extLst>
                  <a:ext uri="{FF2B5EF4-FFF2-40B4-BE49-F238E27FC236}">
                    <a16:creationId xmlns:a16="http://schemas.microsoft.com/office/drawing/2014/main" id="{EF4D1941-A0C5-2F29-6CBB-C42F7C4CED3F}"/>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135" name="Isosceles Triangle 134">
                <a:extLst>
                  <a:ext uri="{FF2B5EF4-FFF2-40B4-BE49-F238E27FC236}">
                    <a16:creationId xmlns:a16="http://schemas.microsoft.com/office/drawing/2014/main" id="{50D2EAF6-F373-99A6-0B44-2B735FFAF40C}"/>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141" name="Straight Arrow Connector 140">
              <a:extLst>
                <a:ext uri="{FF2B5EF4-FFF2-40B4-BE49-F238E27FC236}">
                  <a16:creationId xmlns:a16="http://schemas.microsoft.com/office/drawing/2014/main" id="{99F87032-E059-B54E-8626-19D497AF2671}"/>
                </a:ext>
              </a:extLst>
            </p:cNvPr>
            <p:cNvCxnSpPr>
              <a:cxnSpLocks/>
              <a:stCxn id="136" idx="2"/>
              <a:endCxn id="134" idx="0"/>
            </p:cNvCxnSpPr>
            <p:nvPr/>
          </p:nvCxnSpPr>
          <p:spPr>
            <a:xfrm flipH="1">
              <a:off x="4884790" y="2859436"/>
              <a:ext cx="1" cy="4681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75F20164-55F1-E14F-7882-D6555264D68D}"/>
                </a:ext>
              </a:extLst>
            </p:cNvPr>
            <p:cNvCxnSpPr>
              <a:cxnSpLocks/>
              <a:stCxn id="147" idx="3"/>
              <a:endCxn id="135" idx="3"/>
            </p:cNvCxnSpPr>
            <p:nvPr/>
          </p:nvCxnSpPr>
          <p:spPr>
            <a:xfrm>
              <a:off x="3129737" y="3493967"/>
              <a:ext cx="1406325"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D1747F5-52EC-5AEC-EEB7-7918CEB71728}"/>
              </a:ext>
            </a:extLst>
          </p:cNvPr>
          <p:cNvGrpSpPr/>
          <p:nvPr/>
        </p:nvGrpSpPr>
        <p:grpSpPr>
          <a:xfrm>
            <a:off x="1801080" y="2523160"/>
            <a:ext cx="1328657" cy="1137212"/>
            <a:chOff x="1801080" y="2523160"/>
            <a:chExt cx="1328657" cy="1137212"/>
          </a:xfrm>
        </p:grpSpPr>
        <p:grpSp>
          <p:nvGrpSpPr>
            <p:cNvPr id="153" name="Group 152">
              <a:extLst>
                <a:ext uri="{FF2B5EF4-FFF2-40B4-BE49-F238E27FC236}">
                  <a16:creationId xmlns:a16="http://schemas.microsoft.com/office/drawing/2014/main" id="{4B28F34B-8936-B2BA-58AA-8DCC856B546A}"/>
                </a:ext>
              </a:extLst>
            </p:cNvPr>
            <p:cNvGrpSpPr/>
            <p:nvPr/>
          </p:nvGrpSpPr>
          <p:grpSpPr>
            <a:xfrm>
              <a:off x="2456635" y="2523160"/>
              <a:ext cx="637309" cy="406250"/>
              <a:chOff x="3346612" y="2539978"/>
              <a:chExt cx="637309" cy="406250"/>
            </a:xfrm>
          </p:grpSpPr>
          <p:sp>
            <p:nvSpPr>
              <p:cNvPr id="137" name="Rectangle 136">
                <a:extLst>
                  <a:ext uri="{FF2B5EF4-FFF2-40B4-BE49-F238E27FC236}">
                    <a16:creationId xmlns:a16="http://schemas.microsoft.com/office/drawing/2014/main" id="{A20EB801-8B2C-EC4B-AEC8-6CC2F6ACDF02}"/>
                  </a:ext>
                </a:extLst>
              </p:cNvPr>
              <p:cNvSpPr/>
              <p:nvPr/>
            </p:nvSpPr>
            <p:spPr>
              <a:xfrm>
                <a:off x="3346612" y="2571454"/>
                <a:ext cx="637309"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38" name="Graphic 137" descr="Old Key with solid fill">
                <a:extLst>
                  <a:ext uri="{FF2B5EF4-FFF2-40B4-BE49-F238E27FC236}">
                    <a16:creationId xmlns:a16="http://schemas.microsoft.com/office/drawing/2014/main" id="{8AA363F9-D7ED-86E6-BD6E-2AF8FA7B76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220000">
                <a:off x="3481390" y="2539978"/>
                <a:ext cx="406250" cy="406250"/>
              </a:xfrm>
              <a:prstGeom prst="rect">
                <a:avLst/>
              </a:prstGeom>
            </p:spPr>
          </p:pic>
        </p:grpSp>
        <p:grpSp>
          <p:nvGrpSpPr>
            <p:cNvPr id="146" name="Group 145">
              <a:extLst>
                <a:ext uri="{FF2B5EF4-FFF2-40B4-BE49-F238E27FC236}">
                  <a16:creationId xmlns:a16="http://schemas.microsoft.com/office/drawing/2014/main" id="{08A81BC3-1DC0-A7E7-4261-64A0E96DBDB2}"/>
                </a:ext>
              </a:extLst>
            </p:cNvPr>
            <p:cNvGrpSpPr/>
            <p:nvPr/>
          </p:nvGrpSpPr>
          <p:grpSpPr>
            <a:xfrm>
              <a:off x="2420841" y="3327563"/>
              <a:ext cx="708896" cy="332809"/>
              <a:chOff x="2476412" y="2370287"/>
              <a:chExt cx="715967" cy="332809"/>
            </a:xfrm>
          </p:grpSpPr>
          <p:sp>
            <p:nvSpPr>
              <p:cNvPr id="147" name="Rectangle 146">
                <a:extLst>
                  <a:ext uri="{FF2B5EF4-FFF2-40B4-BE49-F238E27FC236}">
                    <a16:creationId xmlns:a16="http://schemas.microsoft.com/office/drawing/2014/main" id="{6CBC3310-F398-6BFD-41EB-27D8D21C09EC}"/>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148" name="Isosceles Triangle 147">
                <a:extLst>
                  <a:ext uri="{FF2B5EF4-FFF2-40B4-BE49-F238E27FC236}">
                    <a16:creationId xmlns:a16="http://schemas.microsoft.com/office/drawing/2014/main" id="{47776EF2-6913-2500-F5AD-C4B214A711DD}"/>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149" name="Straight Arrow Connector 148">
              <a:extLst>
                <a:ext uri="{FF2B5EF4-FFF2-40B4-BE49-F238E27FC236}">
                  <a16:creationId xmlns:a16="http://schemas.microsoft.com/office/drawing/2014/main" id="{2885F046-DA6E-8B18-D057-CC2913A97823}"/>
                </a:ext>
              </a:extLst>
            </p:cNvPr>
            <p:cNvCxnSpPr>
              <a:cxnSpLocks/>
              <a:stCxn id="137" idx="2"/>
              <a:endCxn id="147" idx="0"/>
            </p:cNvCxnSpPr>
            <p:nvPr/>
          </p:nvCxnSpPr>
          <p:spPr>
            <a:xfrm flipH="1">
              <a:off x="2775289" y="2859436"/>
              <a:ext cx="1" cy="4681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4EC2A12-AE61-6585-5DEC-F0153856FAA0}"/>
                </a:ext>
              </a:extLst>
            </p:cNvPr>
            <p:cNvCxnSpPr>
              <a:cxnSpLocks/>
              <a:stCxn id="197" idx="3"/>
              <a:endCxn id="148" idx="3"/>
            </p:cNvCxnSpPr>
            <p:nvPr/>
          </p:nvCxnSpPr>
          <p:spPr>
            <a:xfrm>
              <a:off x="1980751" y="3493967"/>
              <a:ext cx="44581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D1FC5583-1A7A-D98D-AFC3-4163A3118163}"/>
                </a:ext>
              </a:extLst>
            </p:cNvPr>
            <p:cNvSpPr txBox="1"/>
            <p:nvPr/>
          </p:nvSpPr>
          <p:spPr>
            <a:xfrm>
              <a:off x="1801080" y="3386245"/>
              <a:ext cx="179671" cy="215444"/>
            </a:xfrm>
            <a:prstGeom prst="rect">
              <a:avLst/>
            </a:prstGeom>
            <a:noFill/>
          </p:spPr>
          <p:txBody>
            <a:bodyPr wrap="none" lIns="3600" tIns="0" rIns="0" bIns="0" rtlCol="0" anchor="ctr" anchorCtr="1">
              <a:spAutoFit/>
            </a:bodyPr>
            <a:lstStyle/>
            <a:p>
              <a:r>
                <a:rPr lang="en-US" sz="1400" dirty="0"/>
                <a:t>0</a:t>
              </a:r>
              <a:endParaRPr lang="en-US" dirty="0"/>
            </a:p>
          </p:txBody>
        </p:sp>
      </p:grpSp>
      <p:sp>
        <p:nvSpPr>
          <p:cNvPr id="212" name="TextBox 211">
            <a:extLst>
              <a:ext uri="{FF2B5EF4-FFF2-40B4-BE49-F238E27FC236}">
                <a16:creationId xmlns:a16="http://schemas.microsoft.com/office/drawing/2014/main" id="{DEF4A80E-D4E3-3B42-0CD7-4DF9323B658F}"/>
              </a:ext>
            </a:extLst>
          </p:cNvPr>
          <p:cNvSpPr txBox="1"/>
          <p:nvPr/>
        </p:nvSpPr>
        <p:spPr>
          <a:xfrm>
            <a:off x="3886689" y="2301159"/>
            <a:ext cx="954072" cy="261610"/>
          </a:xfrm>
          <a:prstGeom prst="rect">
            <a:avLst/>
          </a:prstGeom>
          <a:noFill/>
        </p:spPr>
        <p:txBody>
          <a:bodyPr wrap="square" lIns="0" tIns="0" rIns="0" bIns="0" rtlCol="0" anchor="ctr" anchorCtr="1">
            <a:noAutofit/>
          </a:bodyPr>
          <a:lstStyle/>
          <a:p>
            <a:r>
              <a:rPr lang="en-US" sz="1400" dirty="0"/>
              <a:t>KEM secret</a:t>
            </a:r>
            <a:endParaRPr lang="en-US" dirty="0"/>
          </a:p>
        </p:txBody>
      </p:sp>
      <p:sp>
        <p:nvSpPr>
          <p:cNvPr id="213" name="TextBox 212">
            <a:extLst>
              <a:ext uri="{FF2B5EF4-FFF2-40B4-BE49-F238E27FC236}">
                <a16:creationId xmlns:a16="http://schemas.microsoft.com/office/drawing/2014/main" id="{3E514A7D-079A-FC54-4928-8651BB8CCB82}"/>
              </a:ext>
            </a:extLst>
          </p:cNvPr>
          <p:cNvSpPr txBox="1"/>
          <p:nvPr/>
        </p:nvSpPr>
        <p:spPr>
          <a:xfrm>
            <a:off x="2196495" y="2301159"/>
            <a:ext cx="548411" cy="261610"/>
          </a:xfrm>
          <a:prstGeom prst="rect">
            <a:avLst/>
          </a:prstGeom>
          <a:noFill/>
        </p:spPr>
        <p:txBody>
          <a:bodyPr wrap="square" lIns="0" tIns="0" rIns="0" bIns="0" rtlCol="0" anchor="ctr" anchorCtr="1">
            <a:noAutofit/>
          </a:bodyPr>
          <a:lstStyle/>
          <a:p>
            <a:r>
              <a:rPr lang="en-US" sz="1400" dirty="0"/>
              <a:t>PSK</a:t>
            </a:r>
            <a:endParaRPr lang="en-US" dirty="0"/>
          </a:p>
        </p:txBody>
      </p:sp>
      <p:sp>
        <p:nvSpPr>
          <p:cNvPr id="12" name="TextBox 11">
            <a:extLst>
              <a:ext uri="{FF2B5EF4-FFF2-40B4-BE49-F238E27FC236}">
                <a16:creationId xmlns:a16="http://schemas.microsoft.com/office/drawing/2014/main" id="{0544F34D-46D3-E7C9-65AB-37E3D46F305A}"/>
              </a:ext>
            </a:extLst>
          </p:cNvPr>
          <p:cNvSpPr txBox="1"/>
          <p:nvPr/>
        </p:nvSpPr>
        <p:spPr>
          <a:xfrm rot="20487112">
            <a:off x="7801074" y="3093494"/>
            <a:ext cx="644356"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PRF</a:t>
            </a:r>
            <a:endParaRPr lang="en-US" dirty="0">
              <a:solidFill>
                <a:schemeClr val="bg1"/>
              </a:solidFill>
              <a:latin typeface="DIN Next LT Pro Medium" panose="020B0603020203050203" pitchFamily="34" charset="0"/>
            </a:endParaRPr>
          </a:p>
        </p:txBody>
      </p:sp>
      <p:sp>
        <p:nvSpPr>
          <p:cNvPr id="18" name="TextBox 17">
            <a:extLst>
              <a:ext uri="{FF2B5EF4-FFF2-40B4-BE49-F238E27FC236}">
                <a16:creationId xmlns:a16="http://schemas.microsoft.com/office/drawing/2014/main" id="{1C4B9E78-DFED-A6DA-DAB0-A76BDDA44EF3}"/>
              </a:ext>
            </a:extLst>
          </p:cNvPr>
          <p:cNvSpPr txBox="1"/>
          <p:nvPr/>
        </p:nvSpPr>
        <p:spPr>
          <a:xfrm rot="20487112">
            <a:off x="7808792" y="4069583"/>
            <a:ext cx="644356"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PRF</a:t>
            </a:r>
            <a:endParaRPr lang="en-US" dirty="0">
              <a:solidFill>
                <a:schemeClr val="bg1"/>
              </a:solidFill>
              <a:latin typeface="DIN Next LT Pro Medium" panose="020B0603020203050203" pitchFamily="34" charset="0"/>
            </a:endParaRPr>
          </a:p>
        </p:txBody>
      </p:sp>
      <p:sp>
        <p:nvSpPr>
          <p:cNvPr id="22" name="TextBox 21">
            <a:extLst>
              <a:ext uri="{FF2B5EF4-FFF2-40B4-BE49-F238E27FC236}">
                <a16:creationId xmlns:a16="http://schemas.microsoft.com/office/drawing/2014/main" id="{813CCCCE-B935-16DE-D6C0-8190BFB1F4DC}"/>
              </a:ext>
            </a:extLst>
          </p:cNvPr>
          <p:cNvSpPr txBox="1"/>
          <p:nvPr/>
        </p:nvSpPr>
        <p:spPr>
          <a:xfrm rot="20487112">
            <a:off x="5116293" y="3021178"/>
            <a:ext cx="1019418"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Extractor</a:t>
            </a:r>
            <a:endParaRPr lang="en-US" dirty="0">
              <a:solidFill>
                <a:schemeClr val="bg1"/>
              </a:solidFill>
              <a:latin typeface="DIN Next LT Pro Medium" panose="020B0603020203050203" pitchFamily="34" charset="0"/>
            </a:endParaRPr>
          </a:p>
        </p:txBody>
      </p:sp>
      <p:grpSp>
        <p:nvGrpSpPr>
          <p:cNvPr id="28" name="Group 27">
            <a:extLst>
              <a:ext uri="{FF2B5EF4-FFF2-40B4-BE49-F238E27FC236}">
                <a16:creationId xmlns:a16="http://schemas.microsoft.com/office/drawing/2014/main" id="{35FF1B5D-4B57-E936-A243-287248088C5A}"/>
              </a:ext>
            </a:extLst>
          </p:cNvPr>
          <p:cNvGrpSpPr/>
          <p:nvPr/>
        </p:nvGrpSpPr>
        <p:grpSpPr>
          <a:xfrm>
            <a:off x="3478909" y="3310093"/>
            <a:ext cx="637309" cy="406250"/>
            <a:chOff x="6493731" y="3336136"/>
            <a:chExt cx="637309" cy="406250"/>
          </a:xfrm>
        </p:grpSpPr>
        <p:sp>
          <p:nvSpPr>
            <p:cNvPr id="31" name="Rectangle 30">
              <a:extLst>
                <a:ext uri="{FF2B5EF4-FFF2-40B4-BE49-F238E27FC236}">
                  <a16:creationId xmlns:a16="http://schemas.microsoft.com/office/drawing/2014/main" id="{B3FD9B82-9C77-3C6D-664E-2BDE417B60C7}"/>
                </a:ext>
              </a:extLst>
            </p:cNvPr>
            <p:cNvSpPr/>
            <p:nvPr/>
          </p:nvSpPr>
          <p:spPr>
            <a:xfrm>
              <a:off x="6493731" y="3367610"/>
              <a:ext cx="637309"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2" name="Graphic 31" descr="Old Key with solid fill">
              <a:extLst>
                <a:ext uri="{FF2B5EF4-FFF2-40B4-BE49-F238E27FC236}">
                  <a16:creationId xmlns:a16="http://schemas.microsoft.com/office/drawing/2014/main" id="{D6B2201F-A562-18B0-C32C-E7DAA8BDDD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9248">
              <a:off x="6628511" y="3336136"/>
              <a:ext cx="406250" cy="406250"/>
            </a:xfrm>
            <a:prstGeom prst="rect">
              <a:avLst/>
            </a:prstGeom>
          </p:spPr>
        </p:pic>
      </p:grpSp>
      <p:sp>
        <p:nvSpPr>
          <p:cNvPr id="9" name="TextBox 8">
            <a:extLst>
              <a:ext uri="{FF2B5EF4-FFF2-40B4-BE49-F238E27FC236}">
                <a16:creationId xmlns:a16="http://schemas.microsoft.com/office/drawing/2014/main" id="{B2DC28AA-402B-54C3-B778-53886C476DAC}"/>
              </a:ext>
            </a:extLst>
          </p:cNvPr>
          <p:cNvSpPr txBox="1"/>
          <p:nvPr/>
        </p:nvSpPr>
        <p:spPr>
          <a:xfrm rot="1112888" flipH="1">
            <a:off x="1499441" y="3000037"/>
            <a:ext cx="1090718"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Swap-PRF</a:t>
            </a:r>
            <a:endParaRPr lang="en-US" dirty="0">
              <a:solidFill>
                <a:schemeClr val="bg1"/>
              </a:solidFill>
              <a:latin typeface="DIN Next LT Pro Medium" panose="020B0603020203050203" pitchFamily="34" charset="0"/>
            </a:endParaRPr>
          </a:p>
        </p:txBody>
      </p:sp>
      <p:sp>
        <p:nvSpPr>
          <p:cNvPr id="10" name="TextBox 9">
            <a:extLst>
              <a:ext uri="{FF2B5EF4-FFF2-40B4-BE49-F238E27FC236}">
                <a16:creationId xmlns:a16="http://schemas.microsoft.com/office/drawing/2014/main" id="{EAA9447E-E5B5-A938-6F9D-302F92BD996A}"/>
              </a:ext>
            </a:extLst>
          </p:cNvPr>
          <p:cNvSpPr txBox="1"/>
          <p:nvPr/>
        </p:nvSpPr>
        <p:spPr>
          <a:xfrm rot="1112888" flipH="1">
            <a:off x="3614945" y="3004249"/>
            <a:ext cx="1090718"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Swap-PRF</a:t>
            </a:r>
            <a:endParaRPr lang="en-US" dirty="0">
              <a:solidFill>
                <a:schemeClr val="bg1"/>
              </a:solidFill>
              <a:latin typeface="DIN Next LT Pro Medium" panose="020B0603020203050203" pitchFamily="34" charset="0"/>
            </a:endParaRPr>
          </a:p>
        </p:txBody>
      </p:sp>
      <p:sp>
        <p:nvSpPr>
          <p:cNvPr id="14" name="TextBox 13">
            <a:extLst>
              <a:ext uri="{FF2B5EF4-FFF2-40B4-BE49-F238E27FC236}">
                <a16:creationId xmlns:a16="http://schemas.microsoft.com/office/drawing/2014/main" id="{F3BCB034-3B40-5666-A9A8-220298ED15AA}"/>
              </a:ext>
            </a:extLst>
          </p:cNvPr>
          <p:cNvSpPr txBox="1"/>
          <p:nvPr/>
        </p:nvSpPr>
        <p:spPr>
          <a:xfrm rot="20487112">
            <a:off x="4027646" y="3634907"/>
            <a:ext cx="663884"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PRF</a:t>
            </a:r>
            <a:endParaRPr lang="en-US" dirty="0">
              <a:solidFill>
                <a:schemeClr val="bg1"/>
              </a:solidFill>
              <a:latin typeface="DIN Next LT Pro Medium" panose="020B0603020203050203" pitchFamily="34" charset="0"/>
            </a:endParaRPr>
          </a:p>
        </p:txBody>
      </p:sp>
      <p:grpSp>
        <p:nvGrpSpPr>
          <p:cNvPr id="35" name="Group 34">
            <a:extLst>
              <a:ext uri="{FF2B5EF4-FFF2-40B4-BE49-F238E27FC236}">
                <a16:creationId xmlns:a16="http://schemas.microsoft.com/office/drawing/2014/main" id="{C64F647A-7906-3564-A819-72E53E8F747C}"/>
              </a:ext>
            </a:extLst>
          </p:cNvPr>
          <p:cNvGrpSpPr/>
          <p:nvPr/>
        </p:nvGrpSpPr>
        <p:grpSpPr>
          <a:xfrm>
            <a:off x="5554219" y="861385"/>
            <a:ext cx="1852580" cy="796231"/>
            <a:chOff x="5175595" y="861385"/>
            <a:chExt cx="1852580" cy="796231"/>
          </a:xfrm>
        </p:grpSpPr>
        <p:cxnSp>
          <p:nvCxnSpPr>
            <p:cNvPr id="36" name="Straight Arrow Connector 35">
              <a:extLst>
                <a:ext uri="{FF2B5EF4-FFF2-40B4-BE49-F238E27FC236}">
                  <a16:creationId xmlns:a16="http://schemas.microsoft.com/office/drawing/2014/main" id="{448194E3-D1BB-8FC8-0D45-0422FABAF1D8}"/>
                </a:ext>
              </a:extLst>
            </p:cNvPr>
            <p:cNvCxnSpPr>
              <a:cxnSpLocks/>
              <a:stCxn id="42" idx="2"/>
              <a:endCxn id="48" idx="0"/>
            </p:cNvCxnSpPr>
            <p:nvPr/>
          </p:nvCxnSpPr>
          <p:spPr>
            <a:xfrm>
              <a:off x="6300314" y="1122995"/>
              <a:ext cx="0" cy="20181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DD3DCC9-F6FE-C54F-BCDA-DEE714B0A9EC}"/>
                </a:ext>
              </a:extLst>
            </p:cNvPr>
            <p:cNvSpPr txBox="1"/>
            <p:nvPr/>
          </p:nvSpPr>
          <p:spPr>
            <a:xfrm>
              <a:off x="5816009" y="861385"/>
              <a:ext cx="968609" cy="261610"/>
            </a:xfrm>
            <a:prstGeom prst="rect">
              <a:avLst/>
            </a:prstGeom>
            <a:noFill/>
          </p:spPr>
          <p:txBody>
            <a:bodyPr wrap="square" lIns="0" rIns="0" bIns="0" rtlCol="0" anchor="ctr" anchorCtr="1">
              <a:noAutofit/>
            </a:bodyPr>
            <a:lstStyle/>
            <a:p>
              <a:r>
                <a:rPr lang="en-US" sz="1400" dirty="0"/>
                <a:t>Message</a:t>
              </a:r>
              <a:endParaRPr lang="en-US" dirty="0"/>
            </a:p>
          </p:txBody>
        </p:sp>
        <p:grpSp>
          <p:nvGrpSpPr>
            <p:cNvPr id="43" name="Group 42">
              <a:extLst>
                <a:ext uri="{FF2B5EF4-FFF2-40B4-BE49-F238E27FC236}">
                  <a16:creationId xmlns:a16="http://schemas.microsoft.com/office/drawing/2014/main" id="{E9B8355E-4B0B-DDCA-EE17-266EF59453C7}"/>
                </a:ext>
              </a:extLst>
            </p:cNvPr>
            <p:cNvGrpSpPr/>
            <p:nvPr/>
          </p:nvGrpSpPr>
          <p:grpSpPr>
            <a:xfrm>
              <a:off x="5945866" y="1324807"/>
              <a:ext cx="708896" cy="332809"/>
              <a:chOff x="2476412" y="2370287"/>
              <a:chExt cx="715967" cy="332809"/>
            </a:xfrm>
          </p:grpSpPr>
          <p:sp>
            <p:nvSpPr>
              <p:cNvPr id="48" name="Rectangle 47">
                <a:extLst>
                  <a:ext uri="{FF2B5EF4-FFF2-40B4-BE49-F238E27FC236}">
                    <a16:creationId xmlns:a16="http://schemas.microsoft.com/office/drawing/2014/main" id="{3A92F5EC-6472-ACC4-EEF7-F5848E48BAFC}"/>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54" name="Isosceles Triangle 53">
                <a:extLst>
                  <a:ext uri="{FF2B5EF4-FFF2-40B4-BE49-F238E27FC236}">
                    <a16:creationId xmlns:a16="http://schemas.microsoft.com/office/drawing/2014/main" id="{E36AF874-691B-126D-1458-3F4E7DBA8F36}"/>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44" name="Straight Arrow Connector 43">
              <a:extLst>
                <a:ext uri="{FF2B5EF4-FFF2-40B4-BE49-F238E27FC236}">
                  <a16:creationId xmlns:a16="http://schemas.microsoft.com/office/drawing/2014/main" id="{7A4578D0-9C2D-BACB-B468-3EC0960766DB}"/>
                </a:ext>
              </a:extLst>
            </p:cNvPr>
            <p:cNvCxnSpPr>
              <a:cxnSpLocks/>
              <a:stCxn id="45" idx="3"/>
              <a:endCxn id="54" idx="3"/>
            </p:cNvCxnSpPr>
            <p:nvPr/>
          </p:nvCxnSpPr>
          <p:spPr>
            <a:xfrm>
              <a:off x="5610953" y="1491211"/>
              <a:ext cx="340633"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D7DCD20-1CE7-E2F5-8D9E-8FF8AF53D7F7}"/>
                </a:ext>
              </a:extLst>
            </p:cNvPr>
            <p:cNvSpPr txBox="1"/>
            <p:nvPr/>
          </p:nvSpPr>
          <p:spPr>
            <a:xfrm>
              <a:off x="5175595" y="1360406"/>
              <a:ext cx="435358" cy="261610"/>
            </a:xfrm>
            <a:prstGeom prst="rect">
              <a:avLst/>
            </a:prstGeom>
            <a:noFill/>
          </p:spPr>
          <p:txBody>
            <a:bodyPr wrap="square" rIns="0" bIns="0" rtlCol="0">
              <a:noAutofit/>
            </a:bodyPr>
            <a:lstStyle/>
            <a:p>
              <a:r>
                <a:rPr lang="en-US" sz="1400" dirty="0"/>
                <a:t>Key</a:t>
              </a:r>
              <a:endParaRPr lang="en-US" dirty="0"/>
            </a:p>
          </p:txBody>
        </p:sp>
        <p:cxnSp>
          <p:nvCxnSpPr>
            <p:cNvPr id="46" name="Straight Arrow Connector 45">
              <a:extLst>
                <a:ext uri="{FF2B5EF4-FFF2-40B4-BE49-F238E27FC236}">
                  <a16:creationId xmlns:a16="http://schemas.microsoft.com/office/drawing/2014/main" id="{D238D102-06C6-7A77-30A0-892D3ECB702C}"/>
                </a:ext>
              </a:extLst>
            </p:cNvPr>
            <p:cNvCxnSpPr>
              <a:cxnSpLocks/>
              <a:stCxn id="48" idx="3"/>
            </p:cNvCxnSpPr>
            <p:nvPr/>
          </p:nvCxnSpPr>
          <p:spPr>
            <a:xfrm flipV="1">
              <a:off x="6654762" y="1489014"/>
              <a:ext cx="373413" cy="219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0FF32992-65F6-1670-E69E-833DB86F0D6E}"/>
              </a:ext>
            </a:extLst>
          </p:cNvPr>
          <p:cNvSpPr/>
          <p:nvPr/>
        </p:nvSpPr>
        <p:spPr>
          <a:xfrm>
            <a:off x="8068529" y="1352855"/>
            <a:ext cx="1295957"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Session keys</a:t>
            </a:r>
          </a:p>
        </p:txBody>
      </p:sp>
      <p:sp>
        <p:nvSpPr>
          <p:cNvPr id="57" name="Rectangle 56">
            <a:extLst>
              <a:ext uri="{FF2B5EF4-FFF2-40B4-BE49-F238E27FC236}">
                <a16:creationId xmlns:a16="http://schemas.microsoft.com/office/drawing/2014/main" id="{78F8F733-0FFF-955F-FA47-38ED4B0E9101}"/>
              </a:ext>
            </a:extLst>
          </p:cNvPr>
          <p:cNvSpPr/>
          <p:nvPr/>
        </p:nvSpPr>
        <p:spPr>
          <a:xfrm>
            <a:off x="8068529" y="948136"/>
            <a:ext cx="1294866"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Derived secrets</a:t>
            </a:r>
            <a:endParaRPr lang="en-US" dirty="0">
              <a:solidFill>
                <a:schemeClr val="tx1"/>
              </a:solidFill>
            </a:endParaRPr>
          </a:p>
        </p:txBody>
      </p:sp>
      <p:sp>
        <p:nvSpPr>
          <p:cNvPr id="59" name="Rectangle 58">
            <a:extLst>
              <a:ext uri="{FF2B5EF4-FFF2-40B4-BE49-F238E27FC236}">
                <a16:creationId xmlns:a16="http://schemas.microsoft.com/office/drawing/2014/main" id="{F773E151-89FD-AC7B-785D-83986D126439}"/>
              </a:ext>
            </a:extLst>
          </p:cNvPr>
          <p:cNvSpPr/>
          <p:nvPr/>
        </p:nvSpPr>
        <p:spPr>
          <a:xfrm>
            <a:off x="8068529" y="543417"/>
            <a:ext cx="1294866"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Input secrets</a:t>
            </a:r>
          </a:p>
        </p:txBody>
      </p:sp>
      <p:sp>
        <p:nvSpPr>
          <p:cNvPr id="60" name="TextBox 59">
            <a:extLst>
              <a:ext uri="{FF2B5EF4-FFF2-40B4-BE49-F238E27FC236}">
                <a16:creationId xmlns:a16="http://schemas.microsoft.com/office/drawing/2014/main" id="{1B2618C8-B190-8930-5FED-9040DA86CAA5}"/>
              </a:ext>
            </a:extLst>
          </p:cNvPr>
          <p:cNvSpPr txBox="1"/>
          <p:nvPr/>
        </p:nvSpPr>
        <p:spPr>
          <a:xfrm>
            <a:off x="4206592" y="377886"/>
            <a:ext cx="1061976" cy="369332"/>
          </a:xfrm>
          <a:prstGeom prst="rect">
            <a:avLst/>
          </a:prstGeom>
          <a:noFill/>
        </p:spPr>
        <p:txBody>
          <a:bodyPr wrap="square">
            <a:spAutoFit/>
          </a:bodyPr>
          <a:lstStyle/>
          <a:p>
            <a:r>
              <a:rPr lang="en-US" dirty="0">
                <a:solidFill>
                  <a:schemeClr val="tx2"/>
                </a:solidFill>
                <a:latin typeface="DIN Next LT Pro Light" panose="020B0303020203050203" pitchFamily="34" charset="0"/>
              </a:rPr>
              <a:t>Legend:</a:t>
            </a:r>
          </a:p>
        </p:txBody>
      </p:sp>
      <p:sp>
        <p:nvSpPr>
          <p:cNvPr id="23" name="Rectangle 22">
            <a:extLst>
              <a:ext uri="{FF2B5EF4-FFF2-40B4-BE49-F238E27FC236}">
                <a16:creationId xmlns:a16="http://schemas.microsoft.com/office/drawing/2014/main" id="{9CEBAA47-9BF9-67EF-9274-22B53AC9F546}"/>
              </a:ext>
            </a:extLst>
          </p:cNvPr>
          <p:cNvSpPr/>
          <p:nvPr/>
        </p:nvSpPr>
        <p:spPr>
          <a:xfrm>
            <a:off x="4215912" y="377058"/>
            <a:ext cx="5247228" cy="1425572"/>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0DDF1B85-E40B-FDE8-0C3F-3BBEC391311F}"/>
              </a:ext>
            </a:extLst>
          </p:cNvPr>
          <p:cNvGrpSpPr/>
          <p:nvPr/>
        </p:nvGrpSpPr>
        <p:grpSpPr>
          <a:xfrm>
            <a:off x="1096547" y="1601252"/>
            <a:ext cx="1678742" cy="418514"/>
            <a:chOff x="1096547" y="1601252"/>
            <a:chExt cx="1678742" cy="418514"/>
          </a:xfrm>
        </p:grpSpPr>
        <p:sp>
          <p:nvSpPr>
            <p:cNvPr id="27" name="TextBox 26">
              <a:extLst>
                <a:ext uri="{FF2B5EF4-FFF2-40B4-BE49-F238E27FC236}">
                  <a16:creationId xmlns:a16="http://schemas.microsoft.com/office/drawing/2014/main" id="{97C50791-1382-0B80-B2BF-BDF1BEEE8DFA}"/>
                </a:ext>
              </a:extLst>
            </p:cNvPr>
            <p:cNvSpPr txBox="1"/>
            <p:nvPr/>
          </p:nvSpPr>
          <p:spPr>
            <a:xfrm>
              <a:off x="1096547" y="1706266"/>
              <a:ext cx="844567" cy="3135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lIns="0" tIns="0" rIns="0" bIns="0" rtlCol="0" anchor="t" anchorCtr="0">
              <a:noAutofit/>
            </a:bodyPr>
            <a:lstStyle/>
            <a:p>
              <a:pPr>
                <a:lnSpc>
                  <a:spcPct val="150000"/>
                </a:lnSpc>
                <a:buClr>
                  <a:schemeClr val="tx1"/>
                </a:buClr>
              </a:pPr>
              <a:r>
                <a:rPr lang="en-US" sz="1200" dirty="0">
                  <a:solidFill>
                    <a:schemeClr val="accent1"/>
                  </a:solidFill>
                  <a:latin typeface="DIN Next LT Pro Light" panose="020B0303020203050203" pitchFamily="34" charset="0"/>
                </a:rPr>
                <a:t>Key space</a:t>
              </a:r>
              <a:endParaRPr lang="en-US" dirty="0">
                <a:solidFill>
                  <a:schemeClr val="accent1"/>
                </a:solidFill>
                <a:latin typeface="DIN Next LT Pro Light" panose="020B0303020203050203" pitchFamily="34" charset="0"/>
              </a:endParaRPr>
            </a:p>
          </p:txBody>
        </p:sp>
        <p:sp>
          <p:nvSpPr>
            <p:cNvPr id="33" name="TextBox 32">
              <a:extLst>
                <a:ext uri="{FF2B5EF4-FFF2-40B4-BE49-F238E27FC236}">
                  <a16:creationId xmlns:a16="http://schemas.microsoft.com/office/drawing/2014/main" id="{4A3A2170-7515-C21D-9C8E-6CB717B87A74}"/>
                </a:ext>
              </a:extLst>
            </p:cNvPr>
            <p:cNvSpPr txBox="1"/>
            <p:nvPr/>
          </p:nvSpPr>
          <p:spPr>
            <a:xfrm>
              <a:off x="1930722" y="1704621"/>
              <a:ext cx="844567" cy="3135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lIns="0" tIns="0" rIns="0" bIns="0" rtlCol="0" anchor="t" anchorCtr="0">
              <a:noAutofit/>
            </a:bodyPr>
            <a:lstStyle/>
            <a:p>
              <a:pPr>
                <a:lnSpc>
                  <a:spcPct val="150000"/>
                </a:lnSpc>
                <a:buClr>
                  <a:schemeClr val="tx1"/>
                </a:buClr>
              </a:pPr>
              <a:r>
                <a:rPr lang="en-US" sz="1200" dirty="0">
                  <a:solidFill>
                    <a:schemeClr val="accent1"/>
                  </a:solidFill>
                  <a:latin typeface="DIN Next LT Pro Light" panose="020B0303020203050203" pitchFamily="34" charset="0"/>
                </a:rPr>
                <a:t>Message space</a:t>
              </a:r>
              <a:endParaRPr lang="en-US" dirty="0">
                <a:solidFill>
                  <a:schemeClr val="accent1"/>
                </a:solidFill>
                <a:latin typeface="DIN Next LT Pro Light" panose="020B0303020203050203" pitchFamily="34" charset="0"/>
              </a:endParaRPr>
            </a:p>
          </p:txBody>
        </p:sp>
        <p:cxnSp>
          <p:nvCxnSpPr>
            <p:cNvPr id="52" name="Straight Arrow Connector 51">
              <a:extLst>
                <a:ext uri="{FF2B5EF4-FFF2-40B4-BE49-F238E27FC236}">
                  <a16:creationId xmlns:a16="http://schemas.microsoft.com/office/drawing/2014/main" id="{5A8AC27B-DD51-8F9A-B266-5E3E1496F406}"/>
                </a:ext>
              </a:extLst>
            </p:cNvPr>
            <p:cNvCxnSpPr>
              <a:cxnSpLocks/>
            </p:cNvCxnSpPr>
            <p:nvPr/>
          </p:nvCxnSpPr>
          <p:spPr>
            <a:xfrm flipV="1">
              <a:off x="1306286" y="1601252"/>
              <a:ext cx="0" cy="18314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66D8B6A-3551-4B85-C2AA-AC063882F9F9}"/>
                </a:ext>
              </a:extLst>
            </p:cNvPr>
            <p:cNvCxnSpPr>
              <a:cxnSpLocks/>
            </p:cNvCxnSpPr>
            <p:nvPr/>
          </p:nvCxnSpPr>
          <p:spPr>
            <a:xfrm flipV="1">
              <a:off x="2146204" y="1601252"/>
              <a:ext cx="0" cy="183145"/>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07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2" grpId="0"/>
      <p:bldP spid="212" grpId="0"/>
      <p:bldP spid="213" grpId="0"/>
      <p:bldP spid="12" grpId="0" animBg="1"/>
      <p:bldP spid="18" grpId="0" animBg="1"/>
      <p:bldP spid="22" grpId="0" animBg="1"/>
      <p:bldP spid="9" grpId="0" animBg="1"/>
      <p:bldP spid="10" grpId="0" animBg="1"/>
      <p:bldP spid="14" grpId="0" animBg="1"/>
      <p:bldP spid="55" grpId="0" animBg="1"/>
      <p:bldP spid="57" grpId="0" animBg="1"/>
      <p:bldP spid="59" grpId="0" animBg="1"/>
      <p:bldP spid="60"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A141BE5-DD04-E99F-55EC-A68D980FD989}"/>
              </a:ext>
            </a:extLst>
          </p:cNvPr>
          <p:cNvSpPr txBox="1"/>
          <p:nvPr/>
        </p:nvSpPr>
        <p:spPr>
          <a:xfrm>
            <a:off x="1494671" y="3983739"/>
            <a:ext cx="1567300" cy="609572"/>
          </a:xfrm>
          <a:prstGeom prst="rect">
            <a:avLst/>
          </a:prstGeom>
          <a:noFill/>
        </p:spPr>
        <p:txBody>
          <a:bodyPr wrap="square" lIns="0" tIns="72000" rIns="0" bIns="0" rtlCol="0" anchor="t" anchorCtr="0">
            <a:noAutofit/>
          </a:bodyPr>
          <a:lstStyle/>
          <a:p>
            <a:r>
              <a:rPr lang="en-US" sz="2000" b="0" dirty="0">
                <a:latin typeface="DIN Next LT Pro Medium" panose="020B0603020203050203" pitchFamily="34" charset="0"/>
                <a:ea typeface="Cambria Math" panose="02040503050406030204" pitchFamily="18" charset="0"/>
              </a:rPr>
              <a:t>Dual-PRF </a:t>
            </a:r>
          </a:p>
        </p:txBody>
      </p:sp>
      <p:sp>
        <p:nvSpPr>
          <p:cNvPr id="2" name="Title 1">
            <a:extLst>
              <a:ext uri="{FF2B5EF4-FFF2-40B4-BE49-F238E27FC236}">
                <a16:creationId xmlns:a16="http://schemas.microsoft.com/office/drawing/2014/main" id="{666A375A-9C19-D5E1-F6A4-BE85C2BD9443}"/>
              </a:ext>
            </a:extLst>
          </p:cNvPr>
          <p:cNvSpPr>
            <a:spLocks noGrp="1"/>
          </p:cNvSpPr>
          <p:nvPr>
            <p:ph type="title"/>
          </p:nvPr>
        </p:nvSpPr>
        <p:spPr/>
        <p:txBody>
          <a:bodyPr/>
          <a:lstStyle/>
          <a:p>
            <a:r>
              <a:rPr lang="en-US" dirty="0"/>
              <a:t>HMAC in Action</a:t>
            </a:r>
          </a:p>
        </p:txBody>
      </p:sp>
      <p:sp>
        <p:nvSpPr>
          <p:cNvPr id="3" name="Date Placeholder 2">
            <a:extLst>
              <a:ext uri="{FF2B5EF4-FFF2-40B4-BE49-F238E27FC236}">
                <a16:creationId xmlns:a16="http://schemas.microsoft.com/office/drawing/2014/main" id="{4B599A3B-CC63-1257-DACB-F1F5C0B7C2D2}"/>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871E15C4-9337-215F-3CF0-FC3134F41947}"/>
              </a:ext>
            </a:extLst>
          </p:cNvPr>
          <p:cNvSpPr>
            <a:spLocks noGrp="1"/>
          </p:cNvSpPr>
          <p:nvPr>
            <p:ph type="sldNum" sz="quarter" idx="12"/>
          </p:nvPr>
        </p:nvSpPr>
        <p:spPr/>
        <p:txBody>
          <a:bodyPr/>
          <a:lstStyle/>
          <a:p>
            <a:fld id="{E88E0139-626D-A346-B691-BDD0C5A55F29}" type="slidenum">
              <a:rPr lang="en-US" smtClean="0"/>
              <a:pPr/>
              <a:t>4</a:t>
            </a:fld>
            <a:endParaRPr lang="en-US" dirty="0"/>
          </a:p>
        </p:txBody>
      </p:sp>
      <p:sp>
        <p:nvSpPr>
          <p:cNvPr id="5" name="Title 1">
            <a:extLst>
              <a:ext uri="{FF2B5EF4-FFF2-40B4-BE49-F238E27FC236}">
                <a16:creationId xmlns:a16="http://schemas.microsoft.com/office/drawing/2014/main" id="{26FEEB3D-5710-58B7-4D40-7349D391BD5D}"/>
              </a:ext>
            </a:extLst>
          </p:cNvPr>
          <p:cNvSpPr txBox="1">
            <a:spLocks/>
          </p:cNvSpPr>
          <p:nvPr>
            <p:custDataLst>
              <p:tags r:id="rId1"/>
            </p:custDataLst>
          </p:nvPr>
        </p:nvSpPr>
        <p:spPr>
          <a:xfrm>
            <a:off x="361157" y="909148"/>
            <a:ext cx="10799761" cy="351327"/>
          </a:xfrm>
          <a:prstGeom prst="rect">
            <a:avLst/>
          </a:prstGeom>
        </p:spPr>
        <p:txBody>
          <a:bodyPr vert="horz" lIns="0" tIns="0" rIns="0" bIns="0" rtlCol="0" anchor="ctr">
            <a:noAutofit/>
          </a:bodyPr>
          <a:lstStyle>
            <a:lvl1pPr algn="l" defTabSz="864017" rtl="0" eaLnBrk="1" latinLnBrk="0" hangingPunct="1">
              <a:lnSpc>
                <a:spcPct val="90000"/>
              </a:lnSpc>
              <a:spcBef>
                <a:spcPct val="0"/>
              </a:spcBef>
              <a:buNone/>
              <a:defRPr sz="2800" b="0" i="0" kern="1200">
                <a:solidFill>
                  <a:schemeClr val="tx1"/>
                </a:solidFill>
                <a:latin typeface="DIN Next LT Pro Medium" panose="020B0503020203050203" pitchFamily="34" charset="77"/>
                <a:ea typeface="+mj-ea"/>
                <a:cs typeface="+mj-cs"/>
              </a:defRPr>
            </a:lvl1pPr>
          </a:lstStyle>
          <a:p>
            <a:r>
              <a:rPr lang="en-US" sz="2000" dirty="0">
                <a:solidFill>
                  <a:schemeClr val="accent1"/>
                </a:solidFill>
                <a:latin typeface="DIN Next LT Pro Light" panose="020B0303020203050203" pitchFamily="34" charset="0"/>
              </a:rPr>
              <a:t>TLS 1.3 Key Schedule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4F958C3-8C41-19C0-1F7B-12C4312C75BA}"/>
                  </a:ext>
                </a:extLst>
              </p:cNvPr>
              <p:cNvSpPr txBox="1"/>
              <p:nvPr/>
            </p:nvSpPr>
            <p:spPr>
              <a:xfrm>
                <a:off x="375239" y="1271840"/>
                <a:ext cx="5382073" cy="860761"/>
              </a:xfrm>
              <a:prstGeom prst="rect">
                <a:avLst/>
              </a:prstGeom>
              <a:noFill/>
            </p:spPr>
            <p:txBody>
              <a:bodyPr wrap="square" lIns="0" tIns="72000" rIns="0" bIns="0" rtlCol="0" anchor="t" anchorCtr="0">
                <a:noAutofit/>
              </a:bodyPr>
              <a:lstStyle/>
              <a:p>
                <a:r>
                  <a:rPr lang="en-US" b="0" dirty="0">
                    <a:ea typeface="Cambria Math" panose="02040503050406030204" pitchFamily="18" charset="0"/>
                  </a:rPr>
                  <a:t>HMAC: </a:t>
                </a:r>
                <a14:m>
                  <m:oMath xmlns:m="http://schemas.openxmlformats.org/officeDocument/2006/math">
                    <m:sSup>
                      <m:sSupPr>
                        <m:ctrlPr>
                          <a:rPr lang="en-US" b="0" i="1" smtClean="0">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{0,1}</m:t>
                        </m:r>
                      </m:e>
                      <m:sup>
                        <m:r>
                          <a:rPr lang="en-US" b="0" i="1" smtClean="0">
                            <a:latin typeface="Cambria Math" panose="02040503050406030204" pitchFamily="18" charset="0"/>
                            <a:ea typeface="Cambria Math" panose="02040503050406030204" pitchFamily="18" charset="0"/>
                          </a:rPr>
                          <m:t>𝑐</m:t>
                        </m:r>
                      </m:sup>
                    </m:sSup>
                  </m:oMath>
                </a14:m>
                <a:endParaRPr lang="en-US" dirty="0"/>
              </a:p>
              <a:p>
                <a:endParaRPr lang="en-US" dirty="0"/>
              </a:p>
              <a:p>
                <a:endParaRPr lang="en-US" sz="2000" b="1" dirty="0">
                  <a:solidFill>
                    <a:srgbClr val="D7351E"/>
                  </a:solidFill>
                </a:endParaRPr>
              </a:p>
            </p:txBody>
          </p:sp>
        </mc:Choice>
        <mc:Fallback xmlns="">
          <p:sp>
            <p:nvSpPr>
              <p:cNvPr id="6" name="TextBox 5">
                <a:extLst>
                  <a:ext uri="{FF2B5EF4-FFF2-40B4-BE49-F238E27FC236}">
                    <a16:creationId xmlns:a16="http://schemas.microsoft.com/office/drawing/2014/main" id="{C4F958C3-8C41-19C0-1F7B-12C4312C75BA}"/>
                  </a:ext>
                </a:extLst>
              </p:cNvPr>
              <p:cNvSpPr txBox="1">
                <a:spLocks noRot="1" noChangeAspect="1" noMove="1" noResize="1" noEditPoints="1" noAdjustHandles="1" noChangeArrowheads="1" noChangeShapeType="1" noTextEdit="1"/>
              </p:cNvSpPr>
              <p:nvPr/>
            </p:nvSpPr>
            <p:spPr>
              <a:xfrm>
                <a:off x="375239" y="1271840"/>
                <a:ext cx="5382073" cy="860761"/>
              </a:xfrm>
              <a:prstGeom prst="rect">
                <a:avLst/>
              </a:prstGeom>
              <a:blipFill>
                <a:blip r:embed="rId4"/>
                <a:stretch>
                  <a:fillRect l="-2721" t="-70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2CC4309A-FD95-39CD-E18D-023443B28B60}"/>
              </a:ext>
            </a:extLst>
          </p:cNvPr>
          <p:cNvGrpSpPr/>
          <p:nvPr/>
        </p:nvGrpSpPr>
        <p:grpSpPr>
          <a:xfrm>
            <a:off x="5822029" y="2828969"/>
            <a:ext cx="3263165" cy="2172238"/>
            <a:chOff x="5822029" y="2828969"/>
            <a:chExt cx="3263165" cy="2172238"/>
          </a:xfrm>
        </p:grpSpPr>
        <p:sp>
          <p:nvSpPr>
            <p:cNvPr id="11" name="Rectangle 10">
              <a:extLst>
                <a:ext uri="{FF2B5EF4-FFF2-40B4-BE49-F238E27FC236}">
                  <a16:creationId xmlns:a16="http://schemas.microsoft.com/office/drawing/2014/main" id="{9C33D739-ADEB-CEA9-2461-1430105852D1}"/>
                </a:ext>
              </a:extLst>
            </p:cNvPr>
            <p:cNvSpPr/>
            <p:nvPr/>
          </p:nvSpPr>
          <p:spPr>
            <a:xfrm>
              <a:off x="8401018" y="3341567"/>
              <a:ext cx="637309"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aseline="-25000" dirty="0">
                  <a:solidFill>
                    <a:schemeClr val="tx1"/>
                  </a:solidFill>
                </a:rPr>
                <a:t>               </a:t>
              </a:r>
              <a:endParaRPr lang="en-US" sz="1200" dirty="0">
                <a:solidFill>
                  <a:schemeClr val="tx1"/>
                </a:solidFill>
              </a:endParaRPr>
            </a:p>
          </p:txBody>
        </p:sp>
        <p:grpSp>
          <p:nvGrpSpPr>
            <p:cNvPr id="155" name="Group 154">
              <a:extLst>
                <a:ext uri="{FF2B5EF4-FFF2-40B4-BE49-F238E27FC236}">
                  <a16:creationId xmlns:a16="http://schemas.microsoft.com/office/drawing/2014/main" id="{0B8BF62E-2BD8-F4F7-2EA5-642E3318B3BF}"/>
                </a:ext>
              </a:extLst>
            </p:cNvPr>
            <p:cNvGrpSpPr/>
            <p:nvPr/>
          </p:nvGrpSpPr>
          <p:grpSpPr>
            <a:xfrm>
              <a:off x="5822029" y="3310093"/>
              <a:ext cx="637309" cy="406250"/>
              <a:chOff x="6493731" y="3336136"/>
              <a:chExt cx="637309" cy="406250"/>
            </a:xfrm>
          </p:grpSpPr>
          <p:sp>
            <p:nvSpPr>
              <p:cNvPr id="8" name="Rectangle 7">
                <a:extLst>
                  <a:ext uri="{FF2B5EF4-FFF2-40B4-BE49-F238E27FC236}">
                    <a16:creationId xmlns:a16="http://schemas.microsoft.com/office/drawing/2014/main" id="{33FB24EA-6E8A-DDBE-DE8E-B506EFEB2FA7}"/>
                  </a:ext>
                </a:extLst>
              </p:cNvPr>
              <p:cNvSpPr/>
              <p:nvPr/>
            </p:nvSpPr>
            <p:spPr>
              <a:xfrm>
                <a:off x="6493731" y="3367610"/>
                <a:ext cx="637309"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Old Key with solid fill">
                <a:extLst>
                  <a:ext uri="{FF2B5EF4-FFF2-40B4-BE49-F238E27FC236}">
                    <a16:creationId xmlns:a16="http://schemas.microsoft.com/office/drawing/2014/main" id="{B1E56B53-59BA-E4BE-59B5-AD70DF3523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9248">
                <a:off x="6628511" y="3336136"/>
                <a:ext cx="406250" cy="406250"/>
              </a:xfrm>
              <a:prstGeom prst="rect">
                <a:avLst/>
              </a:prstGeom>
            </p:spPr>
          </p:pic>
        </p:grpSp>
        <p:cxnSp>
          <p:nvCxnSpPr>
            <p:cNvPr id="15" name="Connector: Elbow 14">
              <a:extLst>
                <a:ext uri="{FF2B5EF4-FFF2-40B4-BE49-F238E27FC236}">
                  <a16:creationId xmlns:a16="http://schemas.microsoft.com/office/drawing/2014/main" id="{0BC88EED-D326-98DC-2A8F-3D7BC2053EE2}"/>
                </a:ext>
              </a:extLst>
            </p:cNvPr>
            <p:cNvCxnSpPr>
              <a:cxnSpLocks/>
              <a:stCxn id="8" idx="3"/>
              <a:endCxn id="41" idx="3"/>
            </p:cNvCxnSpPr>
            <p:nvPr/>
          </p:nvCxnSpPr>
          <p:spPr>
            <a:xfrm>
              <a:off x="6459338" y="3493967"/>
              <a:ext cx="751764" cy="989356"/>
            </a:xfrm>
            <a:prstGeom prst="bentConnector3">
              <a:avLst>
                <a:gd name="adj1" fmla="val 50000"/>
              </a:avLst>
            </a:prstGeom>
            <a:ln w="19050">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BB0D710-F3A1-C2FD-E16C-58E9C138C652}"/>
                </a:ext>
              </a:extLst>
            </p:cNvPr>
            <p:cNvCxnSpPr>
              <a:cxnSpLocks/>
              <a:stCxn id="40" idx="3"/>
              <a:endCxn id="118" idx="1"/>
            </p:cNvCxnSpPr>
            <p:nvPr/>
          </p:nvCxnSpPr>
          <p:spPr>
            <a:xfrm>
              <a:off x="7914278" y="4483323"/>
              <a:ext cx="483583"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Old Key with solid fill">
              <a:extLst>
                <a:ext uri="{FF2B5EF4-FFF2-40B4-BE49-F238E27FC236}">
                  <a16:creationId xmlns:a16="http://schemas.microsoft.com/office/drawing/2014/main" id="{4B3A8812-6DFA-CA69-D05C-514130FE39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96814">
              <a:off x="8521039" y="3329397"/>
              <a:ext cx="367773" cy="367773"/>
            </a:xfrm>
            <a:prstGeom prst="rect">
              <a:avLst/>
            </a:prstGeom>
          </p:spPr>
        </p:pic>
        <p:cxnSp>
          <p:nvCxnSpPr>
            <p:cNvPr id="19" name="Straight Arrow Connector 18">
              <a:extLst>
                <a:ext uri="{FF2B5EF4-FFF2-40B4-BE49-F238E27FC236}">
                  <a16:creationId xmlns:a16="http://schemas.microsoft.com/office/drawing/2014/main" id="{D94F1AC0-9BBB-9FC9-36F9-15D9F1B6F775}"/>
                </a:ext>
              </a:extLst>
            </p:cNvPr>
            <p:cNvCxnSpPr>
              <a:cxnSpLocks/>
              <a:stCxn id="7" idx="3"/>
              <a:endCxn id="11" idx="1"/>
            </p:cNvCxnSpPr>
            <p:nvPr/>
          </p:nvCxnSpPr>
          <p:spPr>
            <a:xfrm>
              <a:off x="7914278" y="3493967"/>
              <a:ext cx="48674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189B693-83D1-E008-F726-6FC500CA1E52}"/>
                </a:ext>
              </a:extLst>
            </p:cNvPr>
            <p:cNvCxnSpPr>
              <a:cxnSpLocks/>
              <a:stCxn id="21" idx="2"/>
              <a:endCxn id="7" idx="0"/>
            </p:cNvCxnSpPr>
            <p:nvPr/>
          </p:nvCxnSpPr>
          <p:spPr>
            <a:xfrm>
              <a:off x="7559830" y="3090579"/>
              <a:ext cx="0" cy="23698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7C6F5EA-7BE4-999E-BAF5-125DC2C7AC7D}"/>
                </a:ext>
              </a:extLst>
            </p:cNvPr>
            <p:cNvSpPr txBox="1"/>
            <p:nvPr/>
          </p:nvSpPr>
          <p:spPr>
            <a:xfrm>
              <a:off x="7245481" y="2828969"/>
              <a:ext cx="628698" cy="261610"/>
            </a:xfrm>
            <a:prstGeom prst="rect">
              <a:avLst/>
            </a:prstGeom>
            <a:noFill/>
          </p:spPr>
          <p:txBody>
            <a:bodyPr wrap="none" bIns="0" rtlCol="0">
              <a:spAutoFit/>
            </a:bodyPr>
            <a:lstStyle/>
            <a:p>
              <a:r>
                <a:rPr lang="en-US" sz="1400" dirty="0"/>
                <a:t>label</a:t>
              </a:r>
              <a:r>
                <a:rPr lang="en-US" sz="1400" baseline="-25000" dirty="0"/>
                <a:t>1</a:t>
              </a:r>
              <a:endParaRPr lang="en-US" dirty="0"/>
            </a:p>
          </p:txBody>
        </p:sp>
        <p:grpSp>
          <p:nvGrpSpPr>
            <p:cNvPr id="30" name="Group 29">
              <a:extLst>
                <a:ext uri="{FF2B5EF4-FFF2-40B4-BE49-F238E27FC236}">
                  <a16:creationId xmlns:a16="http://schemas.microsoft.com/office/drawing/2014/main" id="{A7208E27-C1B9-1305-D293-60C91F580BB1}"/>
                </a:ext>
              </a:extLst>
            </p:cNvPr>
            <p:cNvGrpSpPr/>
            <p:nvPr/>
          </p:nvGrpSpPr>
          <p:grpSpPr>
            <a:xfrm>
              <a:off x="7205382" y="3327563"/>
              <a:ext cx="708896" cy="332809"/>
              <a:chOff x="2476412" y="2370287"/>
              <a:chExt cx="715967" cy="332809"/>
            </a:xfrm>
          </p:grpSpPr>
          <p:sp>
            <p:nvSpPr>
              <p:cNvPr id="7" name="Rectangle 6">
                <a:extLst>
                  <a:ext uri="{FF2B5EF4-FFF2-40B4-BE49-F238E27FC236}">
                    <a16:creationId xmlns:a16="http://schemas.microsoft.com/office/drawing/2014/main" id="{CCB08305-8301-C230-EE96-2A0B7C4C68A3}"/>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29" name="Isosceles Triangle 28">
                <a:extLst>
                  <a:ext uri="{FF2B5EF4-FFF2-40B4-BE49-F238E27FC236}">
                    <a16:creationId xmlns:a16="http://schemas.microsoft.com/office/drawing/2014/main" id="{2EA67708-BF4A-BAB6-24B7-C5368DD7B136}"/>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37" name="Straight Arrow Connector 36">
              <a:extLst>
                <a:ext uri="{FF2B5EF4-FFF2-40B4-BE49-F238E27FC236}">
                  <a16:creationId xmlns:a16="http://schemas.microsoft.com/office/drawing/2014/main" id="{33D5CFF7-C5DB-306A-EF2F-7A542C950540}"/>
                </a:ext>
              </a:extLst>
            </p:cNvPr>
            <p:cNvCxnSpPr>
              <a:cxnSpLocks/>
              <a:stCxn id="38" idx="2"/>
              <a:endCxn id="40" idx="0"/>
            </p:cNvCxnSpPr>
            <p:nvPr/>
          </p:nvCxnSpPr>
          <p:spPr>
            <a:xfrm>
              <a:off x="7559830" y="4087772"/>
              <a:ext cx="0" cy="22914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E9A20EA-F0CA-8496-FB1D-9627AD05874D}"/>
                </a:ext>
              </a:extLst>
            </p:cNvPr>
            <p:cNvSpPr txBox="1"/>
            <p:nvPr/>
          </p:nvSpPr>
          <p:spPr>
            <a:xfrm>
              <a:off x="7245481" y="3826162"/>
              <a:ext cx="628698" cy="261610"/>
            </a:xfrm>
            <a:prstGeom prst="rect">
              <a:avLst/>
            </a:prstGeom>
            <a:noFill/>
          </p:spPr>
          <p:txBody>
            <a:bodyPr wrap="none" bIns="0" rtlCol="0">
              <a:spAutoFit/>
            </a:bodyPr>
            <a:lstStyle/>
            <a:p>
              <a:r>
                <a:rPr lang="en-US" sz="1400" dirty="0"/>
                <a:t>label</a:t>
              </a:r>
              <a:r>
                <a:rPr lang="en-US" sz="1400" baseline="-25000" dirty="0"/>
                <a:t>2</a:t>
              </a:r>
              <a:endParaRPr lang="en-US" dirty="0"/>
            </a:p>
          </p:txBody>
        </p:sp>
        <p:grpSp>
          <p:nvGrpSpPr>
            <p:cNvPr id="39" name="Group 38">
              <a:extLst>
                <a:ext uri="{FF2B5EF4-FFF2-40B4-BE49-F238E27FC236}">
                  <a16:creationId xmlns:a16="http://schemas.microsoft.com/office/drawing/2014/main" id="{7D5C3185-D56D-6344-66B9-178B1498A136}"/>
                </a:ext>
              </a:extLst>
            </p:cNvPr>
            <p:cNvGrpSpPr/>
            <p:nvPr/>
          </p:nvGrpSpPr>
          <p:grpSpPr>
            <a:xfrm>
              <a:off x="7205382" y="4316919"/>
              <a:ext cx="708896" cy="332809"/>
              <a:chOff x="2476412" y="2370287"/>
              <a:chExt cx="715967" cy="332809"/>
            </a:xfrm>
          </p:grpSpPr>
          <p:sp>
            <p:nvSpPr>
              <p:cNvPr id="40" name="Rectangle 39">
                <a:extLst>
                  <a:ext uri="{FF2B5EF4-FFF2-40B4-BE49-F238E27FC236}">
                    <a16:creationId xmlns:a16="http://schemas.microsoft.com/office/drawing/2014/main" id="{0BA7291D-C46E-D704-B6B0-95ACD7ACCB6A}"/>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41" name="Isosceles Triangle 40">
                <a:extLst>
                  <a:ext uri="{FF2B5EF4-FFF2-40B4-BE49-F238E27FC236}">
                    <a16:creationId xmlns:a16="http://schemas.microsoft.com/office/drawing/2014/main" id="{676523A4-BEE1-22CC-A283-E017088C77AB}"/>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837C0D7-1821-8E5F-D241-D954D390DB37}"/>
                    </a:ext>
                  </a:extLst>
                </p:cNvPr>
                <p:cNvSpPr txBox="1"/>
                <p:nvPr/>
              </p:nvSpPr>
              <p:spPr>
                <a:xfrm>
                  <a:off x="7652137" y="4631875"/>
                  <a:ext cx="9422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baseline="-25000"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7" name="TextBox 46">
                  <a:extLst>
                    <a:ext uri="{FF2B5EF4-FFF2-40B4-BE49-F238E27FC236}">
                      <a16:creationId xmlns:a16="http://schemas.microsoft.com/office/drawing/2014/main" id="{D837C0D7-1821-8E5F-D241-D954D390DB37}"/>
                    </a:ext>
                  </a:extLst>
                </p:cNvPr>
                <p:cNvSpPr txBox="1">
                  <a:spLocks noRot="1" noChangeAspect="1" noMove="1" noResize="1" noEditPoints="1" noAdjustHandles="1" noChangeArrowheads="1" noChangeShapeType="1" noTextEdit="1"/>
                </p:cNvSpPr>
                <p:nvPr/>
              </p:nvSpPr>
              <p:spPr>
                <a:xfrm>
                  <a:off x="7652137" y="4631875"/>
                  <a:ext cx="942232" cy="369332"/>
                </a:xfrm>
                <a:prstGeom prst="rect">
                  <a:avLst/>
                </a:prstGeom>
                <a:blipFill>
                  <a:blip r:embed="rId9"/>
                  <a:stretch>
                    <a:fillRect b="-6667"/>
                  </a:stretch>
                </a:blipFill>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3C66E914-AE5D-E1D8-96BD-A4B2DE552013}"/>
                </a:ext>
              </a:extLst>
            </p:cNvPr>
            <p:cNvCxnSpPr>
              <a:cxnSpLocks/>
              <a:stCxn id="8" idx="3"/>
              <a:endCxn id="29" idx="3"/>
            </p:cNvCxnSpPr>
            <p:nvPr/>
          </p:nvCxnSpPr>
          <p:spPr>
            <a:xfrm>
              <a:off x="6459338" y="3493967"/>
              <a:ext cx="751764"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BF6AA300-FC21-0E2D-6312-897981FA33C7}"/>
                </a:ext>
              </a:extLst>
            </p:cNvPr>
            <p:cNvSpPr txBox="1"/>
            <p:nvPr/>
          </p:nvSpPr>
          <p:spPr>
            <a:xfrm>
              <a:off x="8771057" y="3361064"/>
              <a:ext cx="314137" cy="369332"/>
            </a:xfrm>
            <a:prstGeom prst="rect">
              <a:avLst/>
            </a:prstGeom>
            <a:noFill/>
          </p:spPr>
          <p:txBody>
            <a:bodyPr wrap="square">
              <a:noAutofit/>
            </a:bodyPr>
            <a:lstStyle/>
            <a:p>
              <a:r>
                <a:rPr lang="en-US" sz="1800" baseline="-25000" dirty="0">
                  <a:solidFill>
                    <a:schemeClr val="tx1"/>
                  </a:solidFill>
                </a:rPr>
                <a:t> </a:t>
              </a:r>
              <a:r>
                <a:rPr lang="en-US" sz="1600" baseline="-25000" dirty="0">
                  <a:solidFill>
                    <a:schemeClr val="tx1"/>
                  </a:solidFill>
                </a:rPr>
                <a:t>1</a:t>
              </a:r>
              <a:endParaRPr lang="en-US" dirty="0"/>
            </a:p>
          </p:txBody>
        </p:sp>
        <p:sp>
          <p:nvSpPr>
            <p:cNvPr id="118" name="Rectangle 117">
              <a:extLst>
                <a:ext uri="{FF2B5EF4-FFF2-40B4-BE49-F238E27FC236}">
                  <a16:creationId xmlns:a16="http://schemas.microsoft.com/office/drawing/2014/main" id="{86F9B9E7-CC65-9880-9CAB-18292AFA5E4D}"/>
                </a:ext>
              </a:extLst>
            </p:cNvPr>
            <p:cNvSpPr/>
            <p:nvPr/>
          </p:nvSpPr>
          <p:spPr>
            <a:xfrm>
              <a:off x="8397861" y="4330923"/>
              <a:ext cx="637309"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aseline="-25000" dirty="0">
                  <a:solidFill>
                    <a:schemeClr val="tx1"/>
                  </a:solidFill>
                </a:rPr>
                <a:t>               </a:t>
              </a:r>
              <a:endParaRPr lang="en-US" sz="1200" dirty="0">
                <a:solidFill>
                  <a:schemeClr val="tx1"/>
                </a:solidFill>
              </a:endParaRPr>
            </a:p>
          </p:txBody>
        </p:sp>
        <p:pic>
          <p:nvPicPr>
            <p:cNvPr id="119" name="Graphic 118" descr="Old Key with solid fill">
              <a:extLst>
                <a:ext uri="{FF2B5EF4-FFF2-40B4-BE49-F238E27FC236}">
                  <a16:creationId xmlns:a16="http://schemas.microsoft.com/office/drawing/2014/main" id="{AFF25EA5-7379-16AA-AC5D-DDDB008AF6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496814">
              <a:off x="8517882" y="4313962"/>
              <a:ext cx="367773" cy="367773"/>
            </a:xfrm>
            <a:prstGeom prst="rect">
              <a:avLst/>
            </a:prstGeom>
          </p:spPr>
        </p:pic>
        <p:sp>
          <p:nvSpPr>
            <p:cNvPr id="120" name="TextBox 119">
              <a:extLst>
                <a:ext uri="{FF2B5EF4-FFF2-40B4-BE49-F238E27FC236}">
                  <a16:creationId xmlns:a16="http://schemas.microsoft.com/office/drawing/2014/main" id="{755DD7D3-AE4A-5C33-C6B4-AD34DDBE8BC2}"/>
                </a:ext>
              </a:extLst>
            </p:cNvPr>
            <p:cNvSpPr txBox="1"/>
            <p:nvPr/>
          </p:nvSpPr>
          <p:spPr>
            <a:xfrm>
              <a:off x="8767900" y="4345629"/>
              <a:ext cx="314137" cy="369332"/>
            </a:xfrm>
            <a:prstGeom prst="rect">
              <a:avLst/>
            </a:prstGeom>
            <a:noFill/>
          </p:spPr>
          <p:txBody>
            <a:bodyPr wrap="square">
              <a:noAutofit/>
            </a:bodyPr>
            <a:lstStyle/>
            <a:p>
              <a:r>
                <a:rPr lang="en-US" sz="1800" baseline="-25000" dirty="0">
                  <a:solidFill>
                    <a:schemeClr val="tx1"/>
                  </a:solidFill>
                </a:rPr>
                <a:t> </a:t>
              </a:r>
              <a:r>
                <a:rPr lang="en-US" sz="1600" baseline="-25000" dirty="0"/>
                <a:t>2</a:t>
              </a:r>
              <a:endParaRPr lang="en-US" dirty="0"/>
            </a:p>
          </p:txBody>
        </p:sp>
      </p:grpSp>
      <p:sp>
        <p:nvSpPr>
          <p:cNvPr id="152" name="TextBox 151">
            <a:extLst>
              <a:ext uri="{FF2B5EF4-FFF2-40B4-BE49-F238E27FC236}">
                <a16:creationId xmlns:a16="http://schemas.microsoft.com/office/drawing/2014/main" id="{8C32BA00-7541-827A-0127-CD1F67D6B300}"/>
              </a:ext>
            </a:extLst>
          </p:cNvPr>
          <p:cNvSpPr txBox="1"/>
          <p:nvPr/>
        </p:nvSpPr>
        <p:spPr>
          <a:xfrm>
            <a:off x="4987488" y="2301159"/>
            <a:ext cx="548411" cy="261610"/>
          </a:xfrm>
          <a:prstGeom prst="rect">
            <a:avLst/>
          </a:prstGeom>
          <a:noFill/>
        </p:spPr>
        <p:txBody>
          <a:bodyPr wrap="square" lIns="0" tIns="0" rIns="0" bIns="0" rtlCol="0" anchor="ctr" anchorCtr="1">
            <a:noAutofit/>
          </a:bodyPr>
          <a:lstStyle/>
          <a:p>
            <a:r>
              <a:rPr lang="en-US" sz="1400" dirty="0"/>
              <a:t>DHE</a:t>
            </a:r>
            <a:endParaRPr lang="en-US" dirty="0"/>
          </a:p>
        </p:txBody>
      </p:sp>
      <p:grpSp>
        <p:nvGrpSpPr>
          <p:cNvPr id="25" name="Group 24">
            <a:extLst>
              <a:ext uri="{FF2B5EF4-FFF2-40B4-BE49-F238E27FC236}">
                <a16:creationId xmlns:a16="http://schemas.microsoft.com/office/drawing/2014/main" id="{9431CA8A-A274-0FD5-754C-24DC56B928B5}"/>
              </a:ext>
            </a:extLst>
          </p:cNvPr>
          <p:cNvGrpSpPr/>
          <p:nvPr/>
        </p:nvGrpSpPr>
        <p:grpSpPr>
          <a:xfrm>
            <a:off x="3129737" y="2523160"/>
            <a:ext cx="2692292" cy="1137212"/>
            <a:chOff x="3129737" y="2523160"/>
            <a:chExt cx="2692292" cy="1137212"/>
          </a:xfrm>
        </p:grpSpPr>
        <p:grpSp>
          <p:nvGrpSpPr>
            <p:cNvPr id="154" name="Group 153">
              <a:extLst>
                <a:ext uri="{FF2B5EF4-FFF2-40B4-BE49-F238E27FC236}">
                  <a16:creationId xmlns:a16="http://schemas.microsoft.com/office/drawing/2014/main" id="{3F06BE7C-0DE1-C749-5F07-022D264E4774}"/>
                </a:ext>
              </a:extLst>
            </p:cNvPr>
            <p:cNvGrpSpPr/>
            <p:nvPr/>
          </p:nvGrpSpPr>
          <p:grpSpPr>
            <a:xfrm>
              <a:off x="4566136" y="2523160"/>
              <a:ext cx="637309" cy="406250"/>
              <a:chOff x="5219725" y="2558428"/>
              <a:chExt cx="637309" cy="406250"/>
            </a:xfrm>
          </p:grpSpPr>
          <p:sp>
            <p:nvSpPr>
              <p:cNvPr id="136" name="Rectangle 135">
                <a:extLst>
                  <a:ext uri="{FF2B5EF4-FFF2-40B4-BE49-F238E27FC236}">
                    <a16:creationId xmlns:a16="http://schemas.microsoft.com/office/drawing/2014/main" id="{2E0FD85F-7279-AED8-A5DD-883CA37E926A}"/>
                  </a:ext>
                </a:extLst>
              </p:cNvPr>
              <p:cNvSpPr/>
              <p:nvPr/>
            </p:nvSpPr>
            <p:spPr>
              <a:xfrm>
                <a:off x="5219725" y="2589904"/>
                <a:ext cx="637309"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12" name="Graphic 111" descr="Old Key with solid fill">
                <a:extLst>
                  <a:ext uri="{FF2B5EF4-FFF2-40B4-BE49-F238E27FC236}">
                    <a16:creationId xmlns:a16="http://schemas.microsoft.com/office/drawing/2014/main" id="{1A9B25C6-7239-2474-667B-61930519E2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220000">
                <a:off x="5354503" y="2558428"/>
                <a:ext cx="406250" cy="406250"/>
              </a:xfrm>
              <a:prstGeom prst="rect">
                <a:avLst/>
              </a:prstGeom>
            </p:spPr>
          </p:pic>
        </p:grpSp>
        <p:cxnSp>
          <p:nvCxnSpPr>
            <p:cNvPr id="111" name="Straight Arrow Connector 110">
              <a:extLst>
                <a:ext uri="{FF2B5EF4-FFF2-40B4-BE49-F238E27FC236}">
                  <a16:creationId xmlns:a16="http://schemas.microsoft.com/office/drawing/2014/main" id="{D0B7A0E5-D5B0-450C-8EB0-A7C2A90A5E80}"/>
                </a:ext>
              </a:extLst>
            </p:cNvPr>
            <p:cNvCxnSpPr>
              <a:cxnSpLocks/>
              <a:stCxn id="134" idx="3"/>
              <a:endCxn id="8" idx="1"/>
            </p:cNvCxnSpPr>
            <p:nvPr/>
          </p:nvCxnSpPr>
          <p:spPr>
            <a:xfrm>
              <a:off x="5239238" y="3493967"/>
              <a:ext cx="582791"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49BB1608-4CC9-C4B0-A07E-E7F5DB8DB0B5}"/>
                </a:ext>
              </a:extLst>
            </p:cNvPr>
            <p:cNvGrpSpPr/>
            <p:nvPr/>
          </p:nvGrpSpPr>
          <p:grpSpPr>
            <a:xfrm>
              <a:off x="4530342" y="3327563"/>
              <a:ext cx="708896" cy="332809"/>
              <a:chOff x="2476412" y="2370287"/>
              <a:chExt cx="715967" cy="332809"/>
            </a:xfrm>
          </p:grpSpPr>
          <p:sp>
            <p:nvSpPr>
              <p:cNvPr id="134" name="Rectangle 133">
                <a:extLst>
                  <a:ext uri="{FF2B5EF4-FFF2-40B4-BE49-F238E27FC236}">
                    <a16:creationId xmlns:a16="http://schemas.microsoft.com/office/drawing/2014/main" id="{EF4D1941-A0C5-2F29-6CBB-C42F7C4CED3F}"/>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135" name="Isosceles Triangle 134">
                <a:extLst>
                  <a:ext uri="{FF2B5EF4-FFF2-40B4-BE49-F238E27FC236}">
                    <a16:creationId xmlns:a16="http://schemas.microsoft.com/office/drawing/2014/main" id="{50D2EAF6-F373-99A6-0B44-2B735FFAF40C}"/>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141" name="Straight Arrow Connector 140">
              <a:extLst>
                <a:ext uri="{FF2B5EF4-FFF2-40B4-BE49-F238E27FC236}">
                  <a16:creationId xmlns:a16="http://schemas.microsoft.com/office/drawing/2014/main" id="{99F87032-E059-B54E-8626-19D497AF2671}"/>
                </a:ext>
              </a:extLst>
            </p:cNvPr>
            <p:cNvCxnSpPr>
              <a:cxnSpLocks/>
              <a:stCxn id="136" idx="2"/>
              <a:endCxn id="134" idx="0"/>
            </p:cNvCxnSpPr>
            <p:nvPr/>
          </p:nvCxnSpPr>
          <p:spPr>
            <a:xfrm flipH="1">
              <a:off x="4884790" y="2859436"/>
              <a:ext cx="1" cy="4681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75F20164-55F1-E14F-7882-D6555264D68D}"/>
                </a:ext>
              </a:extLst>
            </p:cNvPr>
            <p:cNvCxnSpPr>
              <a:cxnSpLocks/>
              <a:stCxn id="147" idx="3"/>
              <a:endCxn id="135" idx="3"/>
            </p:cNvCxnSpPr>
            <p:nvPr/>
          </p:nvCxnSpPr>
          <p:spPr>
            <a:xfrm>
              <a:off x="3129737" y="3493967"/>
              <a:ext cx="1406325"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D1747F5-52EC-5AEC-EEB7-7918CEB71728}"/>
              </a:ext>
            </a:extLst>
          </p:cNvPr>
          <p:cNvGrpSpPr/>
          <p:nvPr/>
        </p:nvGrpSpPr>
        <p:grpSpPr>
          <a:xfrm>
            <a:off x="1801080" y="2523160"/>
            <a:ext cx="1328657" cy="1137212"/>
            <a:chOff x="1801080" y="2523160"/>
            <a:chExt cx="1328657" cy="1137212"/>
          </a:xfrm>
        </p:grpSpPr>
        <p:grpSp>
          <p:nvGrpSpPr>
            <p:cNvPr id="153" name="Group 152">
              <a:extLst>
                <a:ext uri="{FF2B5EF4-FFF2-40B4-BE49-F238E27FC236}">
                  <a16:creationId xmlns:a16="http://schemas.microsoft.com/office/drawing/2014/main" id="{4B28F34B-8936-B2BA-58AA-8DCC856B546A}"/>
                </a:ext>
              </a:extLst>
            </p:cNvPr>
            <p:cNvGrpSpPr/>
            <p:nvPr/>
          </p:nvGrpSpPr>
          <p:grpSpPr>
            <a:xfrm>
              <a:off x="2456635" y="2523160"/>
              <a:ext cx="637309" cy="406250"/>
              <a:chOff x="3346612" y="2539978"/>
              <a:chExt cx="637309" cy="406250"/>
            </a:xfrm>
          </p:grpSpPr>
          <p:sp>
            <p:nvSpPr>
              <p:cNvPr id="137" name="Rectangle 136">
                <a:extLst>
                  <a:ext uri="{FF2B5EF4-FFF2-40B4-BE49-F238E27FC236}">
                    <a16:creationId xmlns:a16="http://schemas.microsoft.com/office/drawing/2014/main" id="{A20EB801-8B2C-EC4B-AEC8-6CC2F6ACDF02}"/>
                  </a:ext>
                </a:extLst>
              </p:cNvPr>
              <p:cNvSpPr/>
              <p:nvPr/>
            </p:nvSpPr>
            <p:spPr>
              <a:xfrm>
                <a:off x="3346612" y="2571454"/>
                <a:ext cx="637309"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pic>
            <p:nvPicPr>
              <p:cNvPr id="138" name="Graphic 137" descr="Old Key with solid fill">
                <a:extLst>
                  <a:ext uri="{FF2B5EF4-FFF2-40B4-BE49-F238E27FC236}">
                    <a16:creationId xmlns:a16="http://schemas.microsoft.com/office/drawing/2014/main" id="{8AA363F9-D7ED-86E6-BD6E-2AF8FA7B76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220000">
                <a:off x="3481390" y="2539978"/>
                <a:ext cx="406250" cy="406250"/>
              </a:xfrm>
              <a:prstGeom prst="rect">
                <a:avLst/>
              </a:prstGeom>
            </p:spPr>
          </p:pic>
        </p:grpSp>
        <p:grpSp>
          <p:nvGrpSpPr>
            <p:cNvPr id="146" name="Group 145">
              <a:extLst>
                <a:ext uri="{FF2B5EF4-FFF2-40B4-BE49-F238E27FC236}">
                  <a16:creationId xmlns:a16="http://schemas.microsoft.com/office/drawing/2014/main" id="{08A81BC3-1DC0-A7E7-4261-64A0E96DBDB2}"/>
                </a:ext>
              </a:extLst>
            </p:cNvPr>
            <p:cNvGrpSpPr/>
            <p:nvPr/>
          </p:nvGrpSpPr>
          <p:grpSpPr>
            <a:xfrm>
              <a:off x="2420841" y="3327563"/>
              <a:ext cx="708896" cy="332809"/>
              <a:chOff x="2476412" y="2370287"/>
              <a:chExt cx="715967" cy="332809"/>
            </a:xfrm>
          </p:grpSpPr>
          <p:sp>
            <p:nvSpPr>
              <p:cNvPr id="147" name="Rectangle 146">
                <a:extLst>
                  <a:ext uri="{FF2B5EF4-FFF2-40B4-BE49-F238E27FC236}">
                    <a16:creationId xmlns:a16="http://schemas.microsoft.com/office/drawing/2014/main" id="{6CBC3310-F398-6BFD-41EB-27D8D21C09EC}"/>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148" name="Isosceles Triangle 147">
                <a:extLst>
                  <a:ext uri="{FF2B5EF4-FFF2-40B4-BE49-F238E27FC236}">
                    <a16:creationId xmlns:a16="http://schemas.microsoft.com/office/drawing/2014/main" id="{47776EF2-6913-2500-F5AD-C4B214A711DD}"/>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149" name="Straight Arrow Connector 148">
              <a:extLst>
                <a:ext uri="{FF2B5EF4-FFF2-40B4-BE49-F238E27FC236}">
                  <a16:creationId xmlns:a16="http://schemas.microsoft.com/office/drawing/2014/main" id="{2885F046-DA6E-8B18-D057-CC2913A97823}"/>
                </a:ext>
              </a:extLst>
            </p:cNvPr>
            <p:cNvCxnSpPr>
              <a:cxnSpLocks/>
              <a:stCxn id="137" idx="2"/>
              <a:endCxn id="147" idx="0"/>
            </p:cNvCxnSpPr>
            <p:nvPr/>
          </p:nvCxnSpPr>
          <p:spPr>
            <a:xfrm flipH="1">
              <a:off x="2775289" y="2859436"/>
              <a:ext cx="1" cy="4681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4EC2A12-AE61-6585-5DEC-F0153856FAA0}"/>
                </a:ext>
              </a:extLst>
            </p:cNvPr>
            <p:cNvCxnSpPr>
              <a:cxnSpLocks/>
              <a:stCxn id="197" idx="3"/>
              <a:endCxn id="148" idx="3"/>
            </p:cNvCxnSpPr>
            <p:nvPr/>
          </p:nvCxnSpPr>
          <p:spPr>
            <a:xfrm>
              <a:off x="1980751" y="3493967"/>
              <a:ext cx="445810"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D1FC5583-1A7A-D98D-AFC3-4163A3118163}"/>
                </a:ext>
              </a:extLst>
            </p:cNvPr>
            <p:cNvSpPr txBox="1"/>
            <p:nvPr/>
          </p:nvSpPr>
          <p:spPr>
            <a:xfrm>
              <a:off x="1801080" y="3386245"/>
              <a:ext cx="179671" cy="215444"/>
            </a:xfrm>
            <a:prstGeom prst="rect">
              <a:avLst/>
            </a:prstGeom>
            <a:noFill/>
          </p:spPr>
          <p:txBody>
            <a:bodyPr wrap="none" lIns="3600" tIns="0" rIns="0" bIns="0" rtlCol="0" anchor="ctr" anchorCtr="1">
              <a:spAutoFit/>
            </a:bodyPr>
            <a:lstStyle/>
            <a:p>
              <a:r>
                <a:rPr lang="en-US" sz="1400" dirty="0"/>
                <a:t>0</a:t>
              </a:r>
              <a:endParaRPr lang="en-US" dirty="0"/>
            </a:p>
          </p:txBody>
        </p:sp>
      </p:grpSp>
      <p:sp>
        <p:nvSpPr>
          <p:cNvPr id="212" name="TextBox 211">
            <a:extLst>
              <a:ext uri="{FF2B5EF4-FFF2-40B4-BE49-F238E27FC236}">
                <a16:creationId xmlns:a16="http://schemas.microsoft.com/office/drawing/2014/main" id="{DEF4A80E-D4E3-3B42-0CD7-4DF9323B658F}"/>
              </a:ext>
            </a:extLst>
          </p:cNvPr>
          <p:cNvSpPr txBox="1"/>
          <p:nvPr/>
        </p:nvSpPr>
        <p:spPr>
          <a:xfrm>
            <a:off x="3886689" y="2301159"/>
            <a:ext cx="954072" cy="261610"/>
          </a:xfrm>
          <a:prstGeom prst="rect">
            <a:avLst/>
          </a:prstGeom>
          <a:noFill/>
        </p:spPr>
        <p:txBody>
          <a:bodyPr wrap="square" lIns="0" tIns="0" rIns="0" bIns="0" rtlCol="0" anchor="ctr" anchorCtr="1">
            <a:noAutofit/>
          </a:bodyPr>
          <a:lstStyle/>
          <a:p>
            <a:r>
              <a:rPr lang="en-US" sz="1400" dirty="0"/>
              <a:t>KEM secret</a:t>
            </a:r>
            <a:endParaRPr lang="en-US" dirty="0"/>
          </a:p>
        </p:txBody>
      </p:sp>
      <p:sp>
        <p:nvSpPr>
          <p:cNvPr id="213" name="TextBox 212">
            <a:extLst>
              <a:ext uri="{FF2B5EF4-FFF2-40B4-BE49-F238E27FC236}">
                <a16:creationId xmlns:a16="http://schemas.microsoft.com/office/drawing/2014/main" id="{3E514A7D-079A-FC54-4928-8651BB8CCB82}"/>
              </a:ext>
            </a:extLst>
          </p:cNvPr>
          <p:cNvSpPr txBox="1"/>
          <p:nvPr/>
        </p:nvSpPr>
        <p:spPr>
          <a:xfrm>
            <a:off x="2196495" y="2301159"/>
            <a:ext cx="548411" cy="261610"/>
          </a:xfrm>
          <a:prstGeom prst="rect">
            <a:avLst/>
          </a:prstGeom>
          <a:noFill/>
        </p:spPr>
        <p:txBody>
          <a:bodyPr wrap="square" lIns="0" tIns="0" rIns="0" bIns="0" rtlCol="0" anchor="ctr" anchorCtr="1">
            <a:noAutofit/>
          </a:bodyPr>
          <a:lstStyle/>
          <a:p>
            <a:r>
              <a:rPr lang="en-US" sz="1400" dirty="0"/>
              <a:t>PSK</a:t>
            </a:r>
            <a:endParaRPr lang="en-US" dirty="0"/>
          </a:p>
        </p:txBody>
      </p:sp>
      <p:sp>
        <p:nvSpPr>
          <p:cNvPr id="12" name="TextBox 11">
            <a:extLst>
              <a:ext uri="{FF2B5EF4-FFF2-40B4-BE49-F238E27FC236}">
                <a16:creationId xmlns:a16="http://schemas.microsoft.com/office/drawing/2014/main" id="{0544F34D-46D3-E7C9-65AB-37E3D46F305A}"/>
              </a:ext>
            </a:extLst>
          </p:cNvPr>
          <p:cNvSpPr txBox="1"/>
          <p:nvPr/>
        </p:nvSpPr>
        <p:spPr>
          <a:xfrm rot="20487112">
            <a:off x="7801074" y="3093494"/>
            <a:ext cx="644356"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PRF</a:t>
            </a:r>
            <a:endParaRPr lang="en-US" dirty="0">
              <a:solidFill>
                <a:schemeClr val="bg1"/>
              </a:solidFill>
              <a:latin typeface="DIN Next LT Pro Medium" panose="020B0603020203050203" pitchFamily="34" charset="0"/>
            </a:endParaRPr>
          </a:p>
        </p:txBody>
      </p:sp>
      <p:sp>
        <p:nvSpPr>
          <p:cNvPr id="18" name="TextBox 17">
            <a:extLst>
              <a:ext uri="{FF2B5EF4-FFF2-40B4-BE49-F238E27FC236}">
                <a16:creationId xmlns:a16="http://schemas.microsoft.com/office/drawing/2014/main" id="{1C4B9E78-DFED-A6DA-DAB0-A76BDDA44EF3}"/>
              </a:ext>
            </a:extLst>
          </p:cNvPr>
          <p:cNvSpPr txBox="1"/>
          <p:nvPr/>
        </p:nvSpPr>
        <p:spPr>
          <a:xfrm rot="20487112">
            <a:off x="7808792" y="4069583"/>
            <a:ext cx="644356"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PRF</a:t>
            </a:r>
            <a:endParaRPr lang="en-US" dirty="0">
              <a:solidFill>
                <a:schemeClr val="bg1"/>
              </a:solidFill>
              <a:latin typeface="DIN Next LT Pro Medium" panose="020B0603020203050203" pitchFamily="34" charset="0"/>
            </a:endParaRPr>
          </a:p>
        </p:txBody>
      </p:sp>
      <p:sp>
        <p:nvSpPr>
          <p:cNvPr id="22" name="TextBox 21">
            <a:extLst>
              <a:ext uri="{FF2B5EF4-FFF2-40B4-BE49-F238E27FC236}">
                <a16:creationId xmlns:a16="http://schemas.microsoft.com/office/drawing/2014/main" id="{813CCCCE-B935-16DE-D6C0-8190BFB1F4DC}"/>
              </a:ext>
            </a:extLst>
          </p:cNvPr>
          <p:cNvSpPr txBox="1"/>
          <p:nvPr/>
        </p:nvSpPr>
        <p:spPr>
          <a:xfrm rot="20487112">
            <a:off x="5116293" y="3021178"/>
            <a:ext cx="1019418" cy="276999"/>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Extractor</a:t>
            </a:r>
            <a:endParaRPr lang="en-US" dirty="0">
              <a:solidFill>
                <a:schemeClr val="bg1"/>
              </a:solidFill>
              <a:latin typeface="DIN Next LT Pro Medium" panose="020B0603020203050203" pitchFamily="34" charset="0"/>
            </a:endParaRPr>
          </a:p>
        </p:txBody>
      </p:sp>
      <p:grpSp>
        <p:nvGrpSpPr>
          <p:cNvPr id="28" name="Group 27">
            <a:extLst>
              <a:ext uri="{FF2B5EF4-FFF2-40B4-BE49-F238E27FC236}">
                <a16:creationId xmlns:a16="http://schemas.microsoft.com/office/drawing/2014/main" id="{35FF1B5D-4B57-E936-A243-287248088C5A}"/>
              </a:ext>
            </a:extLst>
          </p:cNvPr>
          <p:cNvGrpSpPr/>
          <p:nvPr/>
        </p:nvGrpSpPr>
        <p:grpSpPr>
          <a:xfrm>
            <a:off x="3478909" y="3310093"/>
            <a:ext cx="637309" cy="406250"/>
            <a:chOff x="6493731" y="3336136"/>
            <a:chExt cx="637309" cy="406250"/>
          </a:xfrm>
        </p:grpSpPr>
        <p:sp>
          <p:nvSpPr>
            <p:cNvPr id="31" name="Rectangle 30">
              <a:extLst>
                <a:ext uri="{FF2B5EF4-FFF2-40B4-BE49-F238E27FC236}">
                  <a16:creationId xmlns:a16="http://schemas.microsoft.com/office/drawing/2014/main" id="{B3FD9B82-9C77-3C6D-664E-2BDE417B60C7}"/>
                </a:ext>
              </a:extLst>
            </p:cNvPr>
            <p:cNvSpPr/>
            <p:nvPr/>
          </p:nvSpPr>
          <p:spPr>
            <a:xfrm>
              <a:off x="6493731" y="3367610"/>
              <a:ext cx="637309"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2" name="Graphic 31" descr="Old Key with solid fill">
              <a:extLst>
                <a:ext uri="{FF2B5EF4-FFF2-40B4-BE49-F238E27FC236}">
                  <a16:creationId xmlns:a16="http://schemas.microsoft.com/office/drawing/2014/main" id="{D6B2201F-A562-18B0-C32C-E7DAA8BDDD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39248">
              <a:off x="6628511" y="3336136"/>
              <a:ext cx="406250" cy="406250"/>
            </a:xfrm>
            <a:prstGeom prst="rect">
              <a:avLst/>
            </a:prstGeom>
          </p:spPr>
        </p:pic>
      </p:grpSp>
      <p:sp>
        <p:nvSpPr>
          <p:cNvPr id="9" name="TextBox 8">
            <a:extLst>
              <a:ext uri="{FF2B5EF4-FFF2-40B4-BE49-F238E27FC236}">
                <a16:creationId xmlns:a16="http://schemas.microsoft.com/office/drawing/2014/main" id="{B2DC28AA-402B-54C3-B778-53886C476DAC}"/>
              </a:ext>
            </a:extLst>
          </p:cNvPr>
          <p:cNvSpPr txBox="1"/>
          <p:nvPr/>
        </p:nvSpPr>
        <p:spPr>
          <a:xfrm rot="1112888" flipH="1">
            <a:off x="1499441" y="3000037"/>
            <a:ext cx="1090718"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Swap-PRF</a:t>
            </a:r>
            <a:endParaRPr lang="en-US" dirty="0">
              <a:solidFill>
                <a:schemeClr val="bg1"/>
              </a:solidFill>
              <a:latin typeface="DIN Next LT Pro Medium" panose="020B0603020203050203" pitchFamily="34" charset="0"/>
            </a:endParaRPr>
          </a:p>
        </p:txBody>
      </p:sp>
      <p:sp>
        <p:nvSpPr>
          <p:cNvPr id="27" name="Oval 26">
            <a:extLst>
              <a:ext uri="{FF2B5EF4-FFF2-40B4-BE49-F238E27FC236}">
                <a16:creationId xmlns:a16="http://schemas.microsoft.com/office/drawing/2014/main" id="{1E41F6D1-4287-B365-D931-E96FD9DD6494}"/>
              </a:ext>
            </a:extLst>
          </p:cNvPr>
          <p:cNvSpPr/>
          <p:nvPr/>
        </p:nvSpPr>
        <p:spPr>
          <a:xfrm rot="19372991">
            <a:off x="3578972" y="2598416"/>
            <a:ext cx="1194696" cy="1546713"/>
          </a:xfrm>
          <a:prstGeom prst="ellipse">
            <a:avLst/>
          </a:prstGeom>
          <a:solidFill>
            <a:schemeClr val="bg1">
              <a:alpha val="85000"/>
            </a:schemeClr>
          </a:solid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AA9447E-E5B5-A938-6F9D-302F92BD996A}"/>
              </a:ext>
            </a:extLst>
          </p:cNvPr>
          <p:cNvSpPr txBox="1"/>
          <p:nvPr/>
        </p:nvSpPr>
        <p:spPr>
          <a:xfrm rot="1112888" flipH="1">
            <a:off x="3614945" y="3004249"/>
            <a:ext cx="1090718"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Swap-PRF</a:t>
            </a:r>
            <a:endParaRPr lang="en-US" dirty="0">
              <a:solidFill>
                <a:schemeClr val="bg1"/>
              </a:solidFill>
              <a:latin typeface="DIN Next LT Pro Medium" panose="020B0603020203050203" pitchFamily="34" charset="0"/>
            </a:endParaRPr>
          </a:p>
        </p:txBody>
      </p:sp>
      <p:sp>
        <p:nvSpPr>
          <p:cNvPr id="14" name="TextBox 13">
            <a:extLst>
              <a:ext uri="{FF2B5EF4-FFF2-40B4-BE49-F238E27FC236}">
                <a16:creationId xmlns:a16="http://schemas.microsoft.com/office/drawing/2014/main" id="{F3BCB034-3B40-5666-A9A8-220298ED15AA}"/>
              </a:ext>
            </a:extLst>
          </p:cNvPr>
          <p:cNvSpPr txBox="1"/>
          <p:nvPr/>
        </p:nvSpPr>
        <p:spPr>
          <a:xfrm rot="20487112">
            <a:off x="4027646" y="3634907"/>
            <a:ext cx="663884" cy="276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36000" rIns="0" bIns="0" anchor="ctr" anchorCtr="1">
            <a:noAutofit/>
          </a:bodyPr>
          <a:lstStyle/>
          <a:p>
            <a:r>
              <a:rPr lang="en-US" sz="1600" dirty="0">
                <a:solidFill>
                  <a:schemeClr val="bg1"/>
                </a:solidFill>
                <a:latin typeface="DIN Next LT Pro Medium" panose="020B0603020203050203" pitchFamily="34" charset="0"/>
              </a:rPr>
              <a:t>PRF</a:t>
            </a:r>
            <a:endParaRPr lang="en-US" dirty="0">
              <a:solidFill>
                <a:schemeClr val="bg1"/>
              </a:solidFill>
              <a:latin typeface="DIN Next LT Pro Medium" panose="020B0603020203050203" pitchFamily="34" charset="0"/>
            </a:endParaRPr>
          </a:p>
        </p:txBody>
      </p:sp>
      <p:sp>
        <p:nvSpPr>
          <p:cNvPr id="34" name="Arc 33">
            <a:extLst>
              <a:ext uri="{FF2B5EF4-FFF2-40B4-BE49-F238E27FC236}">
                <a16:creationId xmlns:a16="http://schemas.microsoft.com/office/drawing/2014/main" id="{F1424441-0219-108F-B261-E684A62AAC2E}"/>
              </a:ext>
            </a:extLst>
          </p:cNvPr>
          <p:cNvSpPr/>
          <p:nvPr/>
        </p:nvSpPr>
        <p:spPr>
          <a:xfrm flipV="1">
            <a:off x="1571013" y="3169431"/>
            <a:ext cx="2122972" cy="1032914"/>
          </a:xfrm>
          <a:prstGeom prst="arc">
            <a:avLst>
              <a:gd name="adj1" fmla="val 16200000"/>
              <a:gd name="adj2" fmla="val 21139523"/>
            </a:avLst>
          </a:prstGeom>
          <a:ln w="127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 name="Group 34">
            <a:extLst>
              <a:ext uri="{FF2B5EF4-FFF2-40B4-BE49-F238E27FC236}">
                <a16:creationId xmlns:a16="http://schemas.microsoft.com/office/drawing/2014/main" id="{C64F647A-7906-3564-A819-72E53E8F747C}"/>
              </a:ext>
            </a:extLst>
          </p:cNvPr>
          <p:cNvGrpSpPr/>
          <p:nvPr/>
        </p:nvGrpSpPr>
        <p:grpSpPr>
          <a:xfrm>
            <a:off x="5554219" y="861385"/>
            <a:ext cx="1852580" cy="796231"/>
            <a:chOff x="5175595" y="861385"/>
            <a:chExt cx="1852580" cy="796231"/>
          </a:xfrm>
        </p:grpSpPr>
        <p:cxnSp>
          <p:nvCxnSpPr>
            <p:cNvPr id="36" name="Straight Arrow Connector 35">
              <a:extLst>
                <a:ext uri="{FF2B5EF4-FFF2-40B4-BE49-F238E27FC236}">
                  <a16:creationId xmlns:a16="http://schemas.microsoft.com/office/drawing/2014/main" id="{448194E3-D1BB-8FC8-0D45-0422FABAF1D8}"/>
                </a:ext>
              </a:extLst>
            </p:cNvPr>
            <p:cNvCxnSpPr>
              <a:cxnSpLocks/>
              <a:stCxn id="42" idx="2"/>
              <a:endCxn id="48" idx="0"/>
            </p:cNvCxnSpPr>
            <p:nvPr/>
          </p:nvCxnSpPr>
          <p:spPr>
            <a:xfrm>
              <a:off x="6300314" y="1122995"/>
              <a:ext cx="0" cy="20181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DD3DCC9-F6FE-C54F-BCDA-DEE714B0A9EC}"/>
                </a:ext>
              </a:extLst>
            </p:cNvPr>
            <p:cNvSpPr txBox="1"/>
            <p:nvPr/>
          </p:nvSpPr>
          <p:spPr>
            <a:xfrm>
              <a:off x="5816009" y="861385"/>
              <a:ext cx="968609" cy="261610"/>
            </a:xfrm>
            <a:prstGeom prst="rect">
              <a:avLst/>
            </a:prstGeom>
            <a:noFill/>
          </p:spPr>
          <p:txBody>
            <a:bodyPr wrap="square" lIns="0" rIns="0" bIns="0" rtlCol="0" anchor="ctr" anchorCtr="1">
              <a:noAutofit/>
            </a:bodyPr>
            <a:lstStyle/>
            <a:p>
              <a:r>
                <a:rPr lang="en-US" sz="1400" dirty="0"/>
                <a:t>Message</a:t>
              </a:r>
              <a:endParaRPr lang="en-US" dirty="0"/>
            </a:p>
          </p:txBody>
        </p:sp>
        <p:grpSp>
          <p:nvGrpSpPr>
            <p:cNvPr id="43" name="Group 42">
              <a:extLst>
                <a:ext uri="{FF2B5EF4-FFF2-40B4-BE49-F238E27FC236}">
                  <a16:creationId xmlns:a16="http://schemas.microsoft.com/office/drawing/2014/main" id="{E9B8355E-4B0B-DDCA-EE17-266EF59453C7}"/>
                </a:ext>
              </a:extLst>
            </p:cNvPr>
            <p:cNvGrpSpPr/>
            <p:nvPr/>
          </p:nvGrpSpPr>
          <p:grpSpPr>
            <a:xfrm>
              <a:off x="5945866" y="1324807"/>
              <a:ext cx="708896" cy="332809"/>
              <a:chOff x="2476412" y="2370287"/>
              <a:chExt cx="715967" cy="332809"/>
            </a:xfrm>
          </p:grpSpPr>
          <p:sp>
            <p:nvSpPr>
              <p:cNvPr id="48" name="Rectangle 47">
                <a:extLst>
                  <a:ext uri="{FF2B5EF4-FFF2-40B4-BE49-F238E27FC236}">
                    <a16:creationId xmlns:a16="http://schemas.microsoft.com/office/drawing/2014/main" id="{3A92F5EC-6472-ACC4-EEF7-F5848E48BAFC}"/>
                  </a:ext>
                </a:extLst>
              </p:cNvPr>
              <p:cNvSpPr/>
              <p:nvPr/>
            </p:nvSpPr>
            <p:spPr>
              <a:xfrm>
                <a:off x="2476412" y="2370287"/>
                <a:ext cx="715967" cy="332808"/>
              </a:xfrm>
              <a:prstGeom prst="rect">
                <a:avLst/>
              </a:prstGeom>
              <a:solidFill>
                <a:srgbClr val="E1F4B2"/>
              </a:solidFill>
              <a:ln>
                <a:solidFill>
                  <a:srgbClr val="B2D422"/>
                </a:solid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chorCtr="1"/>
              <a:lstStyle/>
              <a:p>
                <a:pPr algn="ctr"/>
                <a:r>
                  <a:rPr lang="en-US" sz="1200" dirty="0">
                    <a:solidFill>
                      <a:schemeClr val="tx1"/>
                    </a:solidFill>
                  </a:rPr>
                  <a:t> </a:t>
                </a:r>
                <a:r>
                  <a:rPr lang="en-US" sz="1400" dirty="0">
                    <a:solidFill>
                      <a:schemeClr val="tx1"/>
                    </a:solidFill>
                  </a:rPr>
                  <a:t>HMAC</a:t>
                </a:r>
                <a:endParaRPr lang="en-US" dirty="0">
                  <a:solidFill>
                    <a:schemeClr val="tx1"/>
                  </a:solidFill>
                </a:endParaRPr>
              </a:p>
            </p:txBody>
          </p:sp>
          <p:sp>
            <p:nvSpPr>
              <p:cNvPr id="54" name="Isosceles Triangle 53">
                <a:extLst>
                  <a:ext uri="{FF2B5EF4-FFF2-40B4-BE49-F238E27FC236}">
                    <a16:creationId xmlns:a16="http://schemas.microsoft.com/office/drawing/2014/main" id="{E36AF874-691B-126D-1458-3F4E7DBA8F36}"/>
                  </a:ext>
                </a:extLst>
              </p:cNvPr>
              <p:cNvSpPr/>
              <p:nvPr/>
            </p:nvSpPr>
            <p:spPr>
              <a:xfrm rot="5400000">
                <a:off x="2360365" y="2492111"/>
                <a:ext cx="332808" cy="89161"/>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algn="ctr"/>
                <a:endParaRPr lang="en-US"/>
              </a:p>
            </p:txBody>
          </p:sp>
        </p:grpSp>
        <p:cxnSp>
          <p:nvCxnSpPr>
            <p:cNvPr id="44" name="Straight Arrow Connector 43">
              <a:extLst>
                <a:ext uri="{FF2B5EF4-FFF2-40B4-BE49-F238E27FC236}">
                  <a16:creationId xmlns:a16="http://schemas.microsoft.com/office/drawing/2014/main" id="{7A4578D0-9C2D-BACB-B468-3EC0960766DB}"/>
                </a:ext>
              </a:extLst>
            </p:cNvPr>
            <p:cNvCxnSpPr>
              <a:cxnSpLocks/>
              <a:stCxn id="45" idx="3"/>
              <a:endCxn id="54" idx="3"/>
            </p:cNvCxnSpPr>
            <p:nvPr/>
          </p:nvCxnSpPr>
          <p:spPr>
            <a:xfrm>
              <a:off x="5610953" y="1491211"/>
              <a:ext cx="340633"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D7DCD20-1CE7-E2F5-8D9E-8FF8AF53D7F7}"/>
                </a:ext>
              </a:extLst>
            </p:cNvPr>
            <p:cNvSpPr txBox="1"/>
            <p:nvPr/>
          </p:nvSpPr>
          <p:spPr>
            <a:xfrm>
              <a:off x="5175595" y="1360406"/>
              <a:ext cx="435358" cy="261610"/>
            </a:xfrm>
            <a:prstGeom prst="rect">
              <a:avLst/>
            </a:prstGeom>
            <a:noFill/>
          </p:spPr>
          <p:txBody>
            <a:bodyPr wrap="square" rIns="0" bIns="0" rtlCol="0">
              <a:noAutofit/>
            </a:bodyPr>
            <a:lstStyle/>
            <a:p>
              <a:r>
                <a:rPr lang="en-US" sz="1400" dirty="0"/>
                <a:t>Key</a:t>
              </a:r>
              <a:endParaRPr lang="en-US" dirty="0"/>
            </a:p>
          </p:txBody>
        </p:sp>
        <p:cxnSp>
          <p:nvCxnSpPr>
            <p:cNvPr id="46" name="Straight Arrow Connector 45">
              <a:extLst>
                <a:ext uri="{FF2B5EF4-FFF2-40B4-BE49-F238E27FC236}">
                  <a16:creationId xmlns:a16="http://schemas.microsoft.com/office/drawing/2014/main" id="{D238D102-06C6-7A77-30A0-892D3ECB702C}"/>
                </a:ext>
              </a:extLst>
            </p:cNvPr>
            <p:cNvCxnSpPr>
              <a:cxnSpLocks/>
              <a:stCxn id="48" idx="3"/>
            </p:cNvCxnSpPr>
            <p:nvPr/>
          </p:nvCxnSpPr>
          <p:spPr>
            <a:xfrm flipV="1">
              <a:off x="6654762" y="1489014"/>
              <a:ext cx="373413" cy="219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0FF32992-65F6-1670-E69E-833DB86F0D6E}"/>
              </a:ext>
            </a:extLst>
          </p:cNvPr>
          <p:cNvSpPr/>
          <p:nvPr/>
        </p:nvSpPr>
        <p:spPr>
          <a:xfrm>
            <a:off x="8068529" y="1352855"/>
            <a:ext cx="1295957" cy="3048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Session keys</a:t>
            </a:r>
          </a:p>
        </p:txBody>
      </p:sp>
      <p:sp>
        <p:nvSpPr>
          <p:cNvPr id="57" name="Rectangle 56">
            <a:extLst>
              <a:ext uri="{FF2B5EF4-FFF2-40B4-BE49-F238E27FC236}">
                <a16:creationId xmlns:a16="http://schemas.microsoft.com/office/drawing/2014/main" id="{78F8F733-0FFF-955F-FA47-38ED4B0E9101}"/>
              </a:ext>
            </a:extLst>
          </p:cNvPr>
          <p:cNvSpPr/>
          <p:nvPr/>
        </p:nvSpPr>
        <p:spPr>
          <a:xfrm>
            <a:off x="8068529" y="948136"/>
            <a:ext cx="1294866" cy="304800"/>
          </a:xfrm>
          <a:prstGeom prst="rect">
            <a:avLst/>
          </a:prstGeom>
          <a:solidFill>
            <a:srgbClr val="ECB5B2"/>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Derived secrets</a:t>
            </a:r>
            <a:endParaRPr lang="en-US" dirty="0">
              <a:solidFill>
                <a:schemeClr val="tx1"/>
              </a:solidFill>
            </a:endParaRPr>
          </a:p>
        </p:txBody>
      </p:sp>
      <p:sp>
        <p:nvSpPr>
          <p:cNvPr id="59" name="Rectangle 58">
            <a:extLst>
              <a:ext uri="{FF2B5EF4-FFF2-40B4-BE49-F238E27FC236}">
                <a16:creationId xmlns:a16="http://schemas.microsoft.com/office/drawing/2014/main" id="{F773E151-89FD-AC7B-785D-83986D126439}"/>
              </a:ext>
            </a:extLst>
          </p:cNvPr>
          <p:cNvSpPr/>
          <p:nvPr/>
        </p:nvSpPr>
        <p:spPr>
          <a:xfrm>
            <a:off x="8068529" y="543417"/>
            <a:ext cx="1294866" cy="304800"/>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Input secrets</a:t>
            </a:r>
          </a:p>
        </p:txBody>
      </p:sp>
      <p:pic>
        <p:nvPicPr>
          <p:cNvPr id="49" name="Graphic 48" descr="Add with solid fill">
            <a:extLst>
              <a:ext uri="{FF2B5EF4-FFF2-40B4-BE49-F238E27FC236}">
                <a16:creationId xmlns:a16="http://schemas.microsoft.com/office/drawing/2014/main" id="{EDA56EC8-0588-49AC-E53B-6E87D705BC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34008" y="3363734"/>
            <a:ext cx="264869" cy="264869"/>
          </a:xfrm>
          <a:prstGeom prst="rect">
            <a:avLst/>
          </a:prstGeom>
        </p:spPr>
      </p:pic>
      <p:sp>
        <p:nvSpPr>
          <p:cNvPr id="23" name="Rectangle 22">
            <a:extLst>
              <a:ext uri="{FF2B5EF4-FFF2-40B4-BE49-F238E27FC236}">
                <a16:creationId xmlns:a16="http://schemas.microsoft.com/office/drawing/2014/main" id="{A5656FCC-ECFB-BFB3-B946-CADE0FE3B8B5}"/>
              </a:ext>
            </a:extLst>
          </p:cNvPr>
          <p:cNvSpPr/>
          <p:nvPr/>
        </p:nvSpPr>
        <p:spPr>
          <a:xfrm>
            <a:off x="4215912" y="377058"/>
            <a:ext cx="5247228" cy="1425572"/>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23EF72FA-FD1B-2207-6D8F-167D7AABBA4D}"/>
              </a:ext>
            </a:extLst>
          </p:cNvPr>
          <p:cNvSpPr txBox="1"/>
          <p:nvPr/>
        </p:nvSpPr>
        <p:spPr>
          <a:xfrm>
            <a:off x="4206592" y="377886"/>
            <a:ext cx="1061976" cy="369332"/>
          </a:xfrm>
          <a:prstGeom prst="rect">
            <a:avLst/>
          </a:prstGeom>
          <a:noFill/>
        </p:spPr>
        <p:txBody>
          <a:bodyPr wrap="square">
            <a:spAutoFit/>
          </a:bodyPr>
          <a:lstStyle/>
          <a:p>
            <a:r>
              <a:rPr lang="en-US" dirty="0">
                <a:solidFill>
                  <a:schemeClr val="tx2"/>
                </a:solidFill>
                <a:latin typeface="DIN Next LT Pro Light" panose="020B0303020203050203" pitchFamily="34" charset="0"/>
              </a:rPr>
              <a:t>Legend:</a:t>
            </a:r>
          </a:p>
        </p:txBody>
      </p:sp>
    </p:spTree>
    <p:extLst>
      <p:ext uri="{BB962C8B-B14F-4D97-AF65-F5344CB8AC3E}">
        <p14:creationId xmlns:p14="http://schemas.microsoft.com/office/powerpoint/2010/main" val="271590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ACF23-38DF-4F94-88A5-DE0028CC565E}"/>
              </a:ext>
            </a:extLst>
          </p:cNvPr>
          <p:cNvSpPr>
            <a:spLocks noGrp="1"/>
          </p:cNvSpPr>
          <p:nvPr>
            <p:ph type="title"/>
          </p:nvPr>
        </p:nvSpPr>
        <p:spPr>
          <a:noFill/>
        </p:spPr>
        <p:txBody>
          <a:bodyPr/>
          <a:lstStyle/>
          <a:p>
            <a:r>
              <a:rPr lang="en-US" dirty="0"/>
              <a:t>HMAC Is Assumed to Be a Dual-PRF</a:t>
            </a:r>
          </a:p>
        </p:txBody>
      </p:sp>
      <p:sp>
        <p:nvSpPr>
          <p:cNvPr id="3" name="Date Placeholder 2">
            <a:extLst>
              <a:ext uri="{FF2B5EF4-FFF2-40B4-BE49-F238E27FC236}">
                <a16:creationId xmlns:a16="http://schemas.microsoft.com/office/drawing/2014/main" id="{A145C8BC-8BAA-A547-C71D-55967B329AED}"/>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D84E9CFC-9E81-E162-5FA2-B9E2AC810C8B}"/>
              </a:ext>
            </a:extLst>
          </p:cNvPr>
          <p:cNvSpPr>
            <a:spLocks noGrp="1"/>
          </p:cNvSpPr>
          <p:nvPr>
            <p:ph type="sldNum" sz="quarter" idx="12"/>
          </p:nvPr>
        </p:nvSpPr>
        <p:spPr/>
        <p:txBody>
          <a:bodyPr/>
          <a:lstStyle/>
          <a:p>
            <a:fld id="{E88E0139-626D-A346-B691-BDD0C5A55F29}" type="slidenum">
              <a:rPr lang="en-US" smtClean="0"/>
              <a:pPr/>
              <a:t>5</a:t>
            </a:fld>
            <a:endParaRPr lang="en-US" dirty="0"/>
          </a:p>
        </p:txBody>
      </p:sp>
      <p:grpSp>
        <p:nvGrpSpPr>
          <p:cNvPr id="41" name="Group 40">
            <a:extLst>
              <a:ext uri="{FF2B5EF4-FFF2-40B4-BE49-F238E27FC236}">
                <a16:creationId xmlns:a16="http://schemas.microsoft.com/office/drawing/2014/main" id="{FEA0F576-91B3-FDA1-52C3-C96DF7C4B9DF}"/>
              </a:ext>
            </a:extLst>
          </p:cNvPr>
          <p:cNvGrpSpPr/>
          <p:nvPr/>
        </p:nvGrpSpPr>
        <p:grpSpPr>
          <a:xfrm>
            <a:off x="606577" y="2674113"/>
            <a:ext cx="6498115" cy="2286229"/>
            <a:chOff x="4669722" y="1354518"/>
            <a:chExt cx="6498115" cy="2286229"/>
          </a:xfrm>
          <a:effectLst>
            <a:outerShdw blurRad="50800" dist="38100" dir="13500000" algn="br" rotWithShape="0">
              <a:prstClr val="black">
                <a:alpha val="40000"/>
              </a:prstClr>
            </a:outerShdw>
          </a:effectLst>
        </p:grpSpPr>
        <p:sp>
          <p:nvSpPr>
            <p:cNvPr id="13" name="Rectangle 12">
              <a:extLst>
                <a:ext uri="{FF2B5EF4-FFF2-40B4-BE49-F238E27FC236}">
                  <a16:creationId xmlns:a16="http://schemas.microsoft.com/office/drawing/2014/main" id="{70EDF9B3-A1B3-2402-4563-338F2641EBC6}"/>
                </a:ext>
              </a:extLst>
            </p:cNvPr>
            <p:cNvSpPr/>
            <p:nvPr/>
          </p:nvSpPr>
          <p:spPr>
            <a:xfrm>
              <a:off x="4669722" y="1354518"/>
              <a:ext cx="6498115" cy="2286229"/>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39DB1D6-57DE-7105-B800-86CF97398F6D}"/>
                </a:ext>
              </a:extLst>
            </p:cNvPr>
            <p:cNvGrpSpPr/>
            <p:nvPr/>
          </p:nvGrpSpPr>
          <p:grpSpPr>
            <a:xfrm>
              <a:off x="4685447" y="1397662"/>
              <a:ext cx="6399036" cy="2202788"/>
              <a:chOff x="4685447" y="1397662"/>
              <a:chExt cx="6399036" cy="2202788"/>
            </a:xfrm>
          </p:grpSpPr>
          <p:grpSp>
            <p:nvGrpSpPr>
              <p:cNvPr id="9" name="Group 8">
                <a:extLst>
                  <a:ext uri="{FF2B5EF4-FFF2-40B4-BE49-F238E27FC236}">
                    <a16:creationId xmlns:a16="http://schemas.microsoft.com/office/drawing/2014/main" id="{310C57C3-663D-DEEF-ACFC-05DF3AB53262}"/>
                  </a:ext>
                </a:extLst>
              </p:cNvPr>
              <p:cNvGrpSpPr/>
              <p:nvPr/>
            </p:nvGrpSpPr>
            <p:grpSpPr>
              <a:xfrm>
                <a:off x="4685447" y="1397662"/>
                <a:ext cx="6399036" cy="2202788"/>
                <a:chOff x="4685447" y="1397662"/>
                <a:chExt cx="6399036" cy="2202788"/>
              </a:xfrm>
            </p:grpSpPr>
            <p:pic>
              <p:nvPicPr>
                <p:cNvPr id="5" name="Picture 4">
                  <a:extLst>
                    <a:ext uri="{FF2B5EF4-FFF2-40B4-BE49-F238E27FC236}">
                      <a16:creationId xmlns:a16="http://schemas.microsoft.com/office/drawing/2014/main" id="{F01CC0F0-BA0A-87E0-C086-EDD98A81A4E8}"/>
                    </a:ext>
                  </a:extLst>
                </p:cNvPr>
                <p:cNvPicPr>
                  <a:picLocks noChangeAspect="1"/>
                </p:cNvPicPr>
                <p:nvPr/>
              </p:nvPicPr>
              <p:blipFill>
                <a:blip r:embed="rId3"/>
                <a:stretch>
                  <a:fillRect/>
                </a:stretch>
              </p:blipFill>
              <p:spPr>
                <a:xfrm>
                  <a:off x="4692322" y="1397662"/>
                  <a:ext cx="5957805" cy="258101"/>
                </a:xfrm>
                <a:prstGeom prst="rect">
                  <a:avLst/>
                </a:prstGeom>
              </p:spPr>
            </p:pic>
            <p:pic>
              <p:nvPicPr>
                <p:cNvPr id="6" name="Picture 5">
                  <a:extLst>
                    <a:ext uri="{FF2B5EF4-FFF2-40B4-BE49-F238E27FC236}">
                      <a16:creationId xmlns:a16="http://schemas.microsoft.com/office/drawing/2014/main" id="{2B86C2AA-F7DD-8B98-B490-BB5B6EA470E1}"/>
                    </a:ext>
                  </a:extLst>
                </p:cNvPr>
                <p:cNvPicPr>
                  <a:picLocks noChangeAspect="1"/>
                </p:cNvPicPr>
                <p:nvPr/>
              </p:nvPicPr>
              <p:blipFill rotWithShape="1">
                <a:blip r:embed="rId4"/>
                <a:srcRect l="1332" t="1" r="1282" b="2178"/>
                <a:stretch/>
              </p:blipFill>
              <p:spPr>
                <a:xfrm>
                  <a:off x="4751389" y="1790623"/>
                  <a:ext cx="6333094" cy="1809827"/>
                </a:xfrm>
                <a:prstGeom prst="rect">
                  <a:avLst/>
                </a:prstGeom>
              </p:spPr>
            </p:pic>
            <p:sp>
              <p:nvSpPr>
                <p:cNvPr id="8" name="TextBox 7">
                  <a:extLst>
                    <a:ext uri="{FF2B5EF4-FFF2-40B4-BE49-F238E27FC236}">
                      <a16:creationId xmlns:a16="http://schemas.microsoft.com/office/drawing/2014/main" id="{26B62260-2E61-FA92-CF15-898FE70C0196}"/>
                    </a:ext>
                  </a:extLst>
                </p:cNvPr>
                <p:cNvSpPr txBox="1"/>
                <p:nvPr/>
              </p:nvSpPr>
              <p:spPr>
                <a:xfrm>
                  <a:off x="4685447" y="1575826"/>
                  <a:ext cx="434734" cy="338554"/>
                </a:xfrm>
                <a:prstGeom prst="rect">
                  <a:avLst/>
                </a:prstGeom>
                <a:noFill/>
              </p:spPr>
              <p:txBody>
                <a:bodyPr wrap="none" rtlCol="0">
                  <a:spAutoFit/>
                </a:bodyPr>
                <a:lstStyle/>
                <a:p>
                  <a:r>
                    <a:rPr lang="en-US" sz="1600" dirty="0">
                      <a:solidFill>
                        <a:schemeClr val="tx2"/>
                      </a:solidFill>
                      <a:latin typeface="DIN Next LT Pro Light" panose="020B0303020203050203" pitchFamily="34" charset="0"/>
                    </a:rPr>
                    <a:t>[…]</a:t>
                  </a:r>
                  <a:endParaRPr lang="en-US" dirty="0">
                    <a:solidFill>
                      <a:schemeClr val="tx2"/>
                    </a:solidFill>
                    <a:latin typeface="DIN Next LT Pro Light" panose="020B0303020203050203" pitchFamily="34" charset="0"/>
                  </a:endParaRPr>
                </a:p>
              </p:txBody>
            </p:sp>
          </p:grpSp>
          <p:sp>
            <p:nvSpPr>
              <p:cNvPr id="10" name="Rectangle: Rounded Corners 9">
                <a:extLst>
                  <a:ext uri="{FF2B5EF4-FFF2-40B4-BE49-F238E27FC236}">
                    <a16:creationId xmlns:a16="http://schemas.microsoft.com/office/drawing/2014/main" id="{602692BF-CE12-D8F6-C117-89C375106664}"/>
                  </a:ext>
                </a:extLst>
              </p:cNvPr>
              <p:cNvSpPr/>
              <p:nvPr/>
            </p:nvSpPr>
            <p:spPr>
              <a:xfrm>
                <a:off x="9033997" y="1397662"/>
                <a:ext cx="708144" cy="199380"/>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0C6443E-CD00-B7C0-245C-210F2B9B3D06}"/>
                  </a:ext>
                </a:extLst>
              </p:cNvPr>
              <p:cNvSpPr/>
              <p:nvPr/>
            </p:nvSpPr>
            <p:spPr>
              <a:xfrm>
                <a:off x="8051991" y="2627037"/>
                <a:ext cx="708144" cy="149797"/>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C6A47385-0F88-E1B0-E0E6-B9A1B77DFDBB}"/>
              </a:ext>
            </a:extLst>
          </p:cNvPr>
          <p:cNvGrpSpPr/>
          <p:nvPr/>
        </p:nvGrpSpPr>
        <p:grpSpPr>
          <a:xfrm>
            <a:off x="6276713" y="1632542"/>
            <a:ext cx="4407284" cy="1997463"/>
            <a:chOff x="5588295" y="3650948"/>
            <a:chExt cx="4407284" cy="1997463"/>
          </a:xfrm>
          <a:effectLst>
            <a:outerShdw blurRad="50800" dist="38100" dir="13500000" algn="br" rotWithShape="0">
              <a:prstClr val="black">
                <a:alpha val="40000"/>
              </a:prstClr>
            </a:outerShdw>
          </a:effectLst>
        </p:grpSpPr>
        <p:sp>
          <p:nvSpPr>
            <p:cNvPr id="38" name="Rectangle 37">
              <a:extLst>
                <a:ext uri="{FF2B5EF4-FFF2-40B4-BE49-F238E27FC236}">
                  <a16:creationId xmlns:a16="http://schemas.microsoft.com/office/drawing/2014/main" id="{808C6478-1829-C82F-032F-6A3B3ACB5141}"/>
                </a:ext>
              </a:extLst>
            </p:cNvPr>
            <p:cNvSpPr/>
            <p:nvPr/>
          </p:nvSpPr>
          <p:spPr>
            <a:xfrm>
              <a:off x="5588295" y="3650948"/>
              <a:ext cx="4407284" cy="1997463"/>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7FA5AC9F-FD68-2BFE-133B-461DD161E347}"/>
                </a:ext>
              </a:extLst>
            </p:cNvPr>
            <p:cNvGrpSpPr/>
            <p:nvPr/>
          </p:nvGrpSpPr>
          <p:grpSpPr>
            <a:xfrm>
              <a:off x="5728556" y="3719929"/>
              <a:ext cx="4044111" cy="1884438"/>
              <a:chOff x="5728556" y="3719929"/>
              <a:chExt cx="4044111" cy="1884438"/>
            </a:xfrm>
          </p:grpSpPr>
          <p:grpSp>
            <p:nvGrpSpPr>
              <p:cNvPr id="21" name="Group 20">
                <a:extLst>
                  <a:ext uri="{FF2B5EF4-FFF2-40B4-BE49-F238E27FC236}">
                    <a16:creationId xmlns:a16="http://schemas.microsoft.com/office/drawing/2014/main" id="{98E95954-F0CD-5D29-5E00-074F2EDCB69A}"/>
                  </a:ext>
                </a:extLst>
              </p:cNvPr>
              <p:cNvGrpSpPr/>
              <p:nvPr/>
            </p:nvGrpSpPr>
            <p:grpSpPr>
              <a:xfrm>
                <a:off x="5728556" y="3719929"/>
                <a:ext cx="4044111" cy="1884438"/>
                <a:chOff x="5526350" y="3625707"/>
                <a:chExt cx="4448522" cy="2072882"/>
              </a:xfrm>
            </p:grpSpPr>
            <p:pic>
              <p:nvPicPr>
                <p:cNvPr id="18" name="Picture 17">
                  <a:extLst>
                    <a:ext uri="{FF2B5EF4-FFF2-40B4-BE49-F238E27FC236}">
                      <a16:creationId xmlns:a16="http://schemas.microsoft.com/office/drawing/2014/main" id="{3A6DB37F-CA7C-9A23-233E-241BD2D6707D}"/>
                    </a:ext>
                  </a:extLst>
                </p:cNvPr>
                <p:cNvPicPr>
                  <a:picLocks noChangeAspect="1"/>
                </p:cNvPicPr>
                <p:nvPr/>
              </p:nvPicPr>
              <p:blipFill>
                <a:blip r:embed="rId5"/>
                <a:stretch>
                  <a:fillRect/>
                </a:stretch>
              </p:blipFill>
              <p:spPr>
                <a:xfrm>
                  <a:off x="5526350" y="4008197"/>
                  <a:ext cx="4441647" cy="1690392"/>
                </a:xfrm>
                <a:prstGeom prst="rect">
                  <a:avLst/>
                </a:prstGeom>
              </p:spPr>
            </p:pic>
            <p:pic>
              <p:nvPicPr>
                <p:cNvPr id="20" name="Picture 19">
                  <a:extLst>
                    <a:ext uri="{FF2B5EF4-FFF2-40B4-BE49-F238E27FC236}">
                      <a16:creationId xmlns:a16="http://schemas.microsoft.com/office/drawing/2014/main" id="{6EED3980-46CD-B1BC-FCF4-274B92D37B02}"/>
                    </a:ext>
                  </a:extLst>
                </p:cNvPr>
                <p:cNvPicPr>
                  <a:picLocks noChangeAspect="1"/>
                </p:cNvPicPr>
                <p:nvPr/>
              </p:nvPicPr>
              <p:blipFill rotWithShape="1">
                <a:blip r:embed="rId6"/>
                <a:srcRect b="14165"/>
                <a:stretch/>
              </p:blipFill>
              <p:spPr>
                <a:xfrm>
                  <a:off x="5533225" y="3625707"/>
                  <a:ext cx="4441647" cy="408408"/>
                </a:xfrm>
                <a:prstGeom prst="rect">
                  <a:avLst/>
                </a:prstGeom>
              </p:spPr>
            </p:pic>
          </p:grpSp>
          <p:sp>
            <p:nvSpPr>
              <p:cNvPr id="27" name="Rectangle: Rounded Corners 26">
                <a:extLst>
                  <a:ext uri="{FF2B5EF4-FFF2-40B4-BE49-F238E27FC236}">
                    <a16:creationId xmlns:a16="http://schemas.microsoft.com/office/drawing/2014/main" id="{2F9FF1E0-6A54-38C4-8FE9-38D2CE0E8940}"/>
                  </a:ext>
                </a:extLst>
              </p:cNvPr>
              <p:cNvSpPr/>
              <p:nvPr/>
            </p:nvSpPr>
            <p:spPr>
              <a:xfrm>
                <a:off x="7842785" y="4587026"/>
                <a:ext cx="667104" cy="149797"/>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814AD289-A8B2-0A79-8D98-83F1E8F74CFD}"/>
                  </a:ext>
                </a:extLst>
              </p:cNvPr>
              <p:cNvSpPr/>
              <p:nvPr/>
            </p:nvSpPr>
            <p:spPr>
              <a:xfrm>
                <a:off x="8578880" y="5027379"/>
                <a:ext cx="667104" cy="149797"/>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6D40388B-52DA-CFC1-526C-709F40592721}"/>
              </a:ext>
            </a:extLst>
          </p:cNvPr>
          <p:cNvGrpSpPr/>
          <p:nvPr/>
        </p:nvGrpSpPr>
        <p:grpSpPr>
          <a:xfrm>
            <a:off x="496226" y="4208441"/>
            <a:ext cx="6973566" cy="1482378"/>
            <a:chOff x="3835215" y="2708299"/>
            <a:chExt cx="6973566" cy="1482378"/>
          </a:xfrm>
          <a:effectLst>
            <a:outerShdw blurRad="50800" dist="38100" dir="13500000" algn="br" rotWithShape="0">
              <a:prstClr val="black">
                <a:alpha val="40000"/>
              </a:prstClr>
            </a:outerShdw>
          </a:effectLst>
        </p:grpSpPr>
        <p:sp>
          <p:nvSpPr>
            <p:cNvPr id="51" name="Rectangle 50">
              <a:extLst>
                <a:ext uri="{FF2B5EF4-FFF2-40B4-BE49-F238E27FC236}">
                  <a16:creationId xmlns:a16="http://schemas.microsoft.com/office/drawing/2014/main" id="{CD00326A-D648-AF26-5DBB-C3F631F27F3C}"/>
                </a:ext>
              </a:extLst>
            </p:cNvPr>
            <p:cNvSpPr/>
            <p:nvPr/>
          </p:nvSpPr>
          <p:spPr>
            <a:xfrm>
              <a:off x="3835215" y="2708299"/>
              <a:ext cx="6973566" cy="1482378"/>
            </a:xfrm>
            <a:prstGeom prst="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7C6F744E-274C-E110-9179-E7EF7E8E4B98}"/>
                </a:ext>
              </a:extLst>
            </p:cNvPr>
            <p:cNvGrpSpPr/>
            <p:nvPr/>
          </p:nvGrpSpPr>
          <p:grpSpPr>
            <a:xfrm>
              <a:off x="3865124" y="2770425"/>
              <a:ext cx="3670783" cy="1038449"/>
              <a:chOff x="3865124" y="2770425"/>
              <a:chExt cx="3670783" cy="1038449"/>
            </a:xfrm>
          </p:grpSpPr>
          <p:pic>
            <p:nvPicPr>
              <p:cNvPr id="43" name="Picture 42">
                <a:extLst>
                  <a:ext uri="{FF2B5EF4-FFF2-40B4-BE49-F238E27FC236}">
                    <a16:creationId xmlns:a16="http://schemas.microsoft.com/office/drawing/2014/main" id="{38A330DE-D502-95F4-D539-01AAF8C4173F}"/>
                  </a:ext>
                </a:extLst>
              </p:cNvPr>
              <p:cNvPicPr>
                <a:picLocks noChangeAspect="1"/>
              </p:cNvPicPr>
              <p:nvPr/>
            </p:nvPicPr>
            <p:blipFill>
              <a:blip r:embed="rId7"/>
              <a:stretch>
                <a:fillRect/>
              </a:stretch>
            </p:blipFill>
            <p:spPr>
              <a:xfrm>
                <a:off x="3865124" y="2793866"/>
                <a:ext cx="3670783" cy="1015008"/>
              </a:xfrm>
              <a:prstGeom prst="rect">
                <a:avLst/>
              </a:prstGeom>
            </p:spPr>
          </p:pic>
          <p:sp>
            <p:nvSpPr>
              <p:cNvPr id="46" name="Rectangle: Rounded Corners 45">
                <a:extLst>
                  <a:ext uri="{FF2B5EF4-FFF2-40B4-BE49-F238E27FC236}">
                    <a16:creationId xmlns:a16="http://schemas.microsoft.com/office/drawing/2014/main" id="{3A007127-4FD1-B7B5-A3A1-1D320BFCBCA4}"/>
                  </a:ext>
                </a:extLst>
              </p:cNvPr>
              <p:cNvSpPr/>
              <p:nvPr/>
            </p:nvSpPr>
            <p:spPr>
              <a:xfrm>
                <a:off x="5222730" y="2770425"/>
                <a:ext cx="556839" cy="199380"/>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DA75A0A-7B54-A64D-A079-B61ED40605FA}"/>
                </a:ext>
              </a:extLst>
            </p:cNvPr>
            <p:cNvGrpSpPr/>
            <p:nvPr/>
          </p:nvGrpSpPr>
          <p:grpSpPr>
            <a:xfrm>
              <a:off x="7740555" y="2750859"/>
              <a:ext cx="3033705" cy="1406430"/>
              <a:chOff x="7740555" y="2750859"/>
              <a:chExt cx="3033705" cy="1406430"/>
            </a:xfrm>
          </p:grpSpPr>
          <p:pic>
            <p:nvPicPr>
              <p:cNvPr id="45" name="Picture 44">
                <a:extLst>
                  <a:ext uri="{FF2B5EF4-FFF2-40B4-BE49-F238E27FC236}">
                    <a16:creationId xmlns:a16="http://schemas.microsoft.com/office/drawing/2014/main" id="{9401C32B-665A-93E9-04EA-C4AC0600858D}"/>
                  </a:ext>
                </a:extLst>
              </p:cNvPr>
              <p:cNvPicPr>
                <a:picLocks noChangeAspect="1"/>
              </p:cNvPicPr>
              <p:nvPr/>
            </p:nvPicPr>
            <p:blipFill>
              <a:blip r:embed="rId8"/>
              <a:stretch>
                <a:fillRect/>
              </a:stretch>
            </p:blipFill>
            <p:spPr>
              <a:xfrm>
                <a:off x="7740555" y="2750859"/>
                <a:ext cx="3033705" cy="1406430"/>
              </a:xfrm>
              <a:prstGeom prst="rect">
                <a:avLst/>
              </a:prstGeom>
            </p:spPr>
          </p:pic>
          <p:sp>
            <p:nvSpPr>
              <p:cNvPr id="47" name="Rectangle: Rounded Corners 46">
                <a:extLst>
                  <a:ext uri="{FF2B5EF4-FFF2-40B4-BE49-F238E27FC236}">
                    <a16:creationId xmlns:a16="http://schemas.microsoft.com/office/drawing/2014/main" id="{52699108-AC23-397A-4349-0C6D2B29A539}"/>
                  </a:ext>
                </a:extLst>
              </p:cNvPr>
              <p:cNvSpPr/>
              <p:nvPr/>
            </p:nvSpPr>
            <p:spPr>
              <a:xfrm>
                <a:off x="9848929" y="3198205"/>
                <a:ext cx="338941" cy="123799"/>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F7FA9AA7-5EEF-5A00-5BE5-87B525533EF9}"/>
                  </a:ext>
                </a:extLst>
              </p:cNvPr>
              <p:cNvSpPr/>
              <p:nvPr/>
            </p:nvSpPr>
            <p:spPr>
              <a:xfrm>
                <a:off x="9847969" y="3017686"/>
                <a:ext cx="338941" cy="123799"/>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0" name="Group 29">
            <a:extLst>
              <a:ext uri="{FF2B5EF4-FFF2-40B4-BE49-F238E27FC236}">
                <a16:creationId xmlns:a16="http://schemas.microsoft.com/office/drawing/2014/main" id="{C11B3F87-D5AE-3188-EC0B-225342A0A239}"/>
              </a:ext>
            </a:extLst>
          </p:cNvPr>
          <p:cNvGrpSpPr/>
          <p:nvPr/>
        </p:nvGrpSpPr>
        <p:grpSpPr>
          <a:xfrm>
            <a:off x="7007815" y="2859734"/>
            <a:ext cx="3949273" cy="2771919"/>
            <a:chOff x="3872249" y="2373766"/>
            <a:chExt cx="3949273" cy="2771919"/>
          </a:xfrm>
          <a:effectLst>
            <a:outerShdw blurRad="50800" dist="38100" dir="13500000" algn="br" rotWithShape="0">
              <a:prstClr val="black">
                <a:alpha val="40000"/>
              </a:prstClr>
            </a:outerShdw>
          </a:effectLst>
        </p:grpSpPr>
        <p:sp>
          <p:nvSpPr>
            <p:cNvPr id="26" name="Rectangle 25">
              <a:extLst>
                <a:ext uri="{FF2B5EF4-FFF2-40B4-BE49-F238E27FC236}">
                  <a16:creationId xmlns:a16="http://schemas.microsoft.com/office/drawing/2014/main" id="{48945297-142A-5D7E-7731-F4D976ACE029}"/>
                </a:ext>
              </a:extLst>
            </p:cNvPr>
            <p:cNvSpPr/>
            <p:nvPr/>
          </p:nvSpPr>
          <p:spPr>
            <a:xfrm>
              <a:off x="3872249" y="2373766"/>
              <a:ext cx="3949273" cy="27719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5" name="Group 24">
              <a:extLst>
                <a:ext uri="{FF2B5EF4-FFF2-40B4-BE49-F238E27FC236}">
                  <a16:creationId xmlns:a16="http://schemas.microsoft.com/office/drawing/2014/main" id="{C8B3A0AA-559F-2249-8EBF-96E7B2137F67}"/>
                </a:ext>
              </a:extLst>
            </p:cNvPr>
            <p:cNvGrpSpPr/>
            <p:nvPr/>
          </p:nvGrpSpPr>
          <p:grpSpPr>
            <a:xfrm>
              <a:off x="3898405" y="2451371"/>
              <a:ext cx="3918683" cy="2674401"/>
              <a:chOff x="3795677" y="1902887"/>
              <a:chExt cx="3918683" cy="2674401"/>
            </a:xfrm>
          </p:grpSpPr>
          <p:pic>
            <p:nvPicPr>
              <p:cNvPr id="15" name="Picture 14">
                <a:extLst>
                  <a:ext uri="{FF2B5EF4-FFF2-40B4-BE49-F238E27FC236}">
                    <a16:creationId xmlns:a16="http://schemas.microsoft.com/office/drawing/2014/main" id="{B7E6F257-30C1-8038-517D-FA31D8B2BB54}"/>
                  </a:ext>
                </a:extLst>
              </p:cNvPr>
              <p:cNvPicPr>
                <a:picLocks noChangeAspect="1"/>
              </p:cNvPicPr>
              <p:nvPr/>
            </p:nvPicPr>
            <p:blipFill>
              <a:blip r:embed="rId9"/>
              <a:stretch>
                <a:fillRect/>
              </a:stretch>
            </p:blipFill>
            <p:spPr>
              <a:xfrm>
                <a:off x="3795677" y="1902887"/>
                <a:ext cx="3918683" cy="2674401"/>
              </a:xfrm>
              <a:prstGeom prst="rect">
                <a:avLst/>
              </a:prstGeom>
            </p:spPr>
          </p:pic>
          <p:sp>
            <p:nvSpPr>
              <p:cNvPr id="19" name="Rectangle: Rounded Corners 18">
                <a:extLst>
                  <a:ext uri="{FF2B5EF4-FFF2-40B4-BE49-F238E27FC236}">
                    <a16:creationId xmlns:a16="http://schemas.microsoft.com/office/drawing/2014/main" id="{0FB05F4F-FD1B-5FF5-64B2-C47631FB35AB}"/>
                  </a:ext>
                </a:extLst>
              </p:cNvPr>
              <p:cNvSpPr/>
              <p:nvPr/>
            </p:nvSpPr>
            <p:spPr>
              <a:xfrm>
                <a:off x="5198675" y="2305757"/>
                <a:ext cx="556839" cy="158248"/>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A6BF54F5-853B-B404-1DAB-52E74938CA01}"/>
                  </a:ext>
                </a:extLst>
              </p:cNvPr>
              <p:cNvSpPr/>
              <p:nvPr/>
            </p:nvSpPr>
            <p:spPr>
              <a:xfrm>
                <a:off x="4307549" y="2694962"/>
                <a:ext cx="556839" cy="108086"/>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70D76E0B-1557-AF6E-7AB7-A747A9704BD5}"/>
                  </a:ext>
                </a:extLst>
              </p:cNvPr>
              <p:cNvSpPr/>
              <p:nvPr/>
            </p:nvSpPr>
            <p:spPr>
              <a:xfrm>
                <a:off x="4770472" y="2902457"/>
                <a:ext cx="285746" cy="108086"/>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7034DAE2-10ED-405D-BD94-D86F6F0E9534}"/>
                  </a:ext>
                </a:extLst>
              </p:cNvPr>
              <p:cNvSpPr/>
              <p:nvPr/>
            </p:nvSpPr>
            <p:spPr>
              <a:xfrm>
                <a:off x="4810704" y="4012237"/>
                <a:ext cx="673775" cy="143864"/>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TextBox 6">
            <a:extLst>
              <a:ext uri="{FF2B5EF4-FFF2-40B4-BE49-F238E27FC236}">
                <a16:creationId xmlns:a16="http://schemas.microsoft.com/office/drawing/2014/main" id="{25DC8E0F-F30D-25D3-D77A-FB5C0C122795}"/>
              </a:ext>
            </a:extLst>
          </p:cNvPr>
          <p:cNvSpPr txBox="1"/>
          <p:nvPr/>
        </p:nvSpPr>
        <p:spPr>
          <a:xfrm>
            <a:off x="360363" y="900114"/>
            <a:ext cx="4610489" cy="1750916"/>
          </a:xfrm>
          <a:prstGeom prst="rect">
            <a:avLst/>
          </a:prstGeom>
          <a:noFill/>
        </p:spPr>
        <p:txBody>
          <a:bodyPr wrap="square" lIns="0" tIns="72000" rIns="0" bIns="0" rtlCol="0" anchor="t" anchorCtr="0">
            <a:noAutofit/>
          </a:bodyPr>
          <a:lstStyle/>
          <a:p>
            <a:pPr>
              <a:spcAft>
                <a:spcPts val="1200"/>
              </a:spcAft>
            </a:pPr>
            <a:r>
              <a:rPr lang="en-US" dirty="0">
                <a:ea typeface="Cambria Math" panose="02040503050406030204" pitchFamily="18" charset="0"/>
              </a:rPr>
              <a:t>In the analysis of:</a:t>
            </a:r>
          </a:p>
          <a:p>
            <a:pPr marL="342900" indent="-342900">
              <a:buFont typeface="Arial" panose="020B0604020202020204" pitchFamily="34" charset="0"/>
              <a:buChar char="•"/>
            </a:pPr>
            <a:r>
              <a:rPr lang="en-US" sz="1600" dirty="0">
                <a:ea typeface="Cambria Math" panose="02040503050406030204" pitchFamily="18" charset="0"/>
              </a:rPr>
              <a:t>TLS 1.3 PSK  </a:t>
            </a:r>
            <a:r>
              <a:rPr lang="en-US" sz="1600" dirty="0">
                <a:solidFill>
                  <a:schemeClr val="tx2"/>
                </a:solidFill>
                <a:latin typeface="DIN Next LT Pro Light" panose="020B0303020203050203" pitchFamily="34" charset="0"/>
                <a:ea typeface="Cambria Math" panose="02040503050406030204" pitchFamily="18" charset="0"/>
              </a:rPr>
              <a:t>[JoC’22:DFGS]</a:t>
            </a:r>
          </a:p>
          <a:p>
            <a:pPr marL="342900" indent="-342900">
              <a:buFont typeface="Arial" panose="020B0604020202020204" pitchFamily="34" charset="0"/>
              <a:buChar char="•"/>
            </a:pPr>
            <a:r>
              <a:rPr lang="en-US" sz="1600" dirty="0">
                <a:ea typeface="Cambria Math" panose="02040503050406030204" pitchFamily="18" charset="0"/>
              </a:rPr>
              <a:t>KEMTLS  </a:t>
            </a:r>
            <a:r>
              <a:rPr lang="en-US" sz="1600" dirty="0">
                <a:solidFill>
                  <a:schemeClr val="tx2"/>
                </a:solidFill>
                <a:latin typeface="DIN Next LT Pro Light" panose="020B0303020203050203" pitchFamily="34" charset="0"/>
                <a:ea typeface="Cambria Math" panose="02040503050406030204" pitchFamily="18" charset="0"/>
              </a:rPr>
              <a:t>[CCS’20:SSW]</a:t>
            </a:r>
          </a:p>
          <a:p>
            <a:pPr marL="342900" indent="-342900">
              <a:buFont typeface="Arial" panose="020B0604020202020204" pitchFamily="34" charset="0"/>
              <a:buChar char="•"/>
            </a:pPr>
            <a:r>
              <a:rPr lang="en-US" sz="1600" dirty="0">
                <a:ea typeface="Cambria Math" panose="02040503050406030204" pitchFamily="18" charset="0"/>
              </a:rPr>
              <a:t>PQ </a:t>
            </a:r>
            <a:r>
              <a:rPr lang="en-US" sz="1600" dirty="0" err="1">
                <a:ea typeface="Cambria Math" panose="02040503050406030204" pitchFamily="18" charset="0"/>
              </a:rPr>
              <a:t>Wireguard</a:t>
            </a:r>
            <a:r>
              <a:rPr lang="en-US" sz="1600" dirty="0">
                <a:ea typeface="Cambria Math" panose="02040503050406030204" pitchFamily="18" charset="0"/>
              </a:rPr>
              <a:t>  </a:t>
            </a:r>
            <a:r>
              <a:rPr lang="en-US" sz="1600" dirty="0">
                <a:solidFill>
                  <a:schemeClr val="tx2"/>
                </a:solidFill>
                <a:latin typeface="DIN Next LT Pro Light" panose="020B0303020203050203" pitchFamily="34" charset="0"/>
                <a:ea typeface="Cambria Math" panose="02040503050406030204" pitchFamily="18" charset="0"/>
              </a:rPr>
              <a:t>[S&amp;P’21:HNSWZ]</a:t>
            </a:r>
            <a:endParaRPr lang="en-US" sz="1600" dirty="0">
              <a:ea typeface="Cambria Math" panose="02040503050406030204" pitchFamily="18" charset="0"/>
            </a:endParaRPr>
          </a:p>
          <a:p>
            <a:pPr marL="342900" indent="-342900">
              <a:buFont typeface="Arial" panose="020B0604020202020204" pitchFamily="34" charset="0"/>
              <a:buChar char="•"/>
            </a:pPr>
            <a:r>
              <a:rPr lang="en-US" sz="1600" dirty="0">
                <a:ea typeface="Cambria Math" panose="02040503050406030204" pitchFamily="18" charset="0"/>
              </a:rPr>
              <a:t>PQ Noise  </a:t>
            </a:r>
            <a:r>
              <a:rPr lang="en-US" sz="1600" dirty="0">
                <a:solidFill>
                  <a:schemeClr val="tx2"/>
                </a:solidFill>
                <a:latin typeface="DIN Next LT Pro Light" panose="020B0303020203050203" pitchFamily="34" charset="0"/>
                <a:ea typeface="Cambria Math" panose="02040503050406030204" pitchFamily="18" charset="0"/>
              </a:rPr>
              <a:t>[CCS’22:ADHSW]</a:t>
            </a:r>
            <a:endParaRPr lang="en-US" sz="1600" dirty="0">
              <a:ea typeface="Cambria Math" panose="02040503050406030204" pitchFamily="18" charset="0"/>
            </a:endParaRPr>
          </a:p>
          <a:p>
            <a:pPr marL="342900" indent="-342900">
              <a:buFont typeface="Arial" panose="020B0604020202020204" pitchFamily="34" charset="0"/>
              <a:buChar char="•"/>
            </a:pPr>
            <a:r>
              <a:rPr lang="en-US" sz="1600" dirty="0">
                <a:ea typeface="Cambria Math" panose="02040503050406030204" pitchFamily="18" charset="0"/>
              </a:rPr>
              <a:t>Messaging Layer Security (MLS) </a:t>
            </a:r>
            <a:r>
              <a:rPr lang="en-US" sz="1600" dirty="0">
                <a:solidFill>
                  <a:schemeClr val="tx2"/>
                </a:solidFill>
                <a:highlight>
                  <a:srgbClr val="FFFFFF"/>
                </a:highlight>
                <a:latin typeface="DIN Next LT Pro Light" panose="020B0303020203050203" pitchFamily="34" charset="0"/>
                <a:ea typeface="Cambria Math" panose="02040503050406030204" pitchFamily="18" charset="0"/>
              </a:rPr>
              <a:t>[S&amp;P’22:BCK]</a:t>
            </a:r>
            <a:endParaRPr lang="en-US" sz="1600" dirty="0">
              <a:highlight>
                <a:srgbClr val="FFFFFF"/>
              </a:highlight>
              <a:ea typeface="Cambria Math" panose="02040503050406030204" pitchFamily="18" charset="0"/>
            </a:endParaRPr>
          </a:p>
          <a:p>
            <a:pPr marL="342900" indent="-342900">
              <a:buFont typeface="Arial" panose="020B0604020202020204" pitchFamily="34" charset="0"/>
              <a:buChar char="•"/>
            </a:pPr>
            <a:endParaRPr lang="en-US" sz="1600" dirty="0">
              <a:ea typeface="Cambria Math" panose="02040503050406030204" pitchFamily="18" charset="0"/>
            </a:endParaRPr>
          </a:p>
        </p:txBody>
      </p:sp>
      <p:grpSp>
        <p:nvGrpSpPr>
          <p:cNvPr id="33" name="Group 32">
            <a:extLst>
              <a:ext uri="{FF2B5EF4-FFF2-40B4-BE49-F238E27FC236}">
                <a16:creationId xmlns:a16="http://schemas.microsoft.com/office/drawing/2014/main" id="{67D561F6-72FF-15CE-BFE5-17A481DF888B}"/>
              </a:ext>
            </a:extLst>
          </p:cNvPr>
          <p:cNvGrpSpPr/>
          <p:nvPr/>
        </p:nvGrpSpPr>
        <p:grpSpPr>
          <a:xfrm>
            <a:off x="4103670" y="4377715"/>
            <a:ext cx="3879191" cy="1528309"/>
            <a:chOff x="6196479" y="3180732"/>
            <a:chExt cx="3879191" cy="1528309"/>
          </a:xfrm>
          <a:effectLst>
            <a:outerShdw blurRad="50800" dist="38100" dir="13500000" algn="br" rotWithShape="0">
              <a:prstClr val="black">
                <a:alpha val="40000"/>
              </a:prstClr>
            </a:outerShdw>
          </a:effectLst>
        </p:grpSpPr>
        <p:sp>
          <p:nvSpPr>
            <p:cNvPr id="31" name="Rectangle 30">
              <a:extLst>
                <a:ext uri="{FF2B5EF4-FFF2-40B4-BE49-F238E27FC236}">
                  <a16:creationId xmlns:a16="http://schemas.microsoft.com/office/drawing/2014/main" id="{53F13036-8A2A-C6EF-02C0-2A535782F920}"/>
                </a:ext>
              </a:extLst>
            </p:cNvPr>
            <p:cNvSpPr/>
            <p:nvPr/>
          </p:nvSpPr>
          <p:spPr>
            <a:xfrm>
              <a:off x="6196479" y="3180732"/>
              <a:ext cx="3879191" cy="1528309"/>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7" name="Group 16">
              <a:extLst>
                <a:ext uri="{FF2B5EF4-FFF2-40B4-BE49-F238E27FC236}">
                  <a16:creationId xmlns:a16="http://schemas.microsoft.com/office/drawing/2014/main" id="{2E9D956E-5760-6DEE-35F9-E5E5173F8CFE}"/>
                </a:ext>
              </a:extLst>
            </p:cNvPr>
            <p:cNvGrpSpPr/>
            <p:nvPr/>
          </p:nvGrpSpPr>
          <p:grpSpPr>
            <a:xfrm>
              <a:off x="6254205" y="3235164"/>
              <a:ext cx="3748778" cy="1412697"/>
              <a:chOff x="6257668" y="3056956"/>
              <a:chExt cx="4221675" cy="1590905"/>
            </a:xfrm>
          </p:grpSpPr>
          <p:pic>
            <p:nvPicPr>
              <p:cNvPr id="32" name="Picture 31">
                <a:extLst>
                  <a:ext uri="{FF2B5EF4-FFF2-40B4-BE49-F238E27FC236}">
                    <a16:creationId xmlns:a16="http://schemas.microsoft.com/office/drawing/2014/main" id="{7967BD5A-7C7F-ED00-AE50-C3F5C8A53BF8}"/>
                  </a:ext>
                </a:extLst>
              </p:cNvPr>
              <p:cNvPicPr>
                <a:picLocks noChangeAspect="1"/>
              </p:cNvPicPr>
              <p:nvPr/>
            </p:nvPicPr>
            <p:blipFill>
              <a:blip r:embed="rId10"/>
              <a:stretch>
                <a:fillRect/>
              </a:stretch>
            </p:blipFill>
            <p:spPr>
              <a:xfrm>
                <a:off x="6257668" y="3056956"/>
                <a:ext cx="4221675" cy="1590905"/>
              </a:xfrm>
              <a:prstGeom prst="rect">
                <a:avLst/>
              </a:prstGeom>
            </p:spPr>
          </p:pic>
          <p:sp>
            <p:nvSpPr>
              <p:cNvPr id="12" name="Rectangle: Rounded Corners 11">
                <a:extLst>
                  <a:ext uri="{FF2B5EF4-FFF2-40B4-BE49-F238E27FC236}">
                    <a16:creationId xmlns:a16="http://schemas.microsoft.com/office/drawing/2014/main" id="{05C11320-6E27-AEDF-A687-61892A597705}"/>
                  </a:ext>
                </a:extLst>
              </p:cNvPr>
              <p:cNvSpPr/>
              <p:nvPr/>
            </p:nvSpPr>
            <p:spPr>
              <a:xfrm>
                <a:off x="7463114" y="4052548"/>
                <a:ext cx="2032087" cy="197804"/>
              </a:xfrm>
              <a:prstGeom prst="roundRect">
                <a:avLst/>
              </a:prstGeom>
              <a:solidFill>
                <a:schemeClr val="accent1">
                  <a:lumMod val="60000"/>
                  <a:lumOff val="4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148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9C1E-542B-8AB1-C4BB-94C2050E68E5}"/>
              </a:ext>
            </a:extLst>
          </p:cNvPr>
          <p:cNvSpPr>
            <a:spLocks noGrp="1"/>
          </p:cNvSpPr>
          <p:nvPr>
            <p:ph type="title"/>
          </p:nvPr>
        </p:nvSpPr>
        <p:spPr>
          <a:xfrm>
            <a:off x="360363" y="360363"/>
            <a:ext cx="10799761" cy="4750022"/>
          </a:xfrm>
        </p:spPr>
        <p:txBody>
          <a:bodyPr/>
          <a:lstStyle/>
          <a:p>
            <a:pPr algn="ctr"/>
            <a:r>
              <a:rPr lang="en-US" sz="4000" dirty="0"/>
              <a:t>Is HMAC a Dual-PRF?</a:t>
            </a:r>
          </a:p>
        </p:txBody>
      </p:sp>
      <p:sp>
        <p:nvSpPr>
          <p:cNvPr id="3" name="Date Placeholder 2">
            <a:extLst>
              <a:ext uri="{FF2B5EF4-FFF2-40B4-BE49-F238E27FC236}">
                <a16:creationId xmlns:a16="http://schemas.microsoft.com/office/drawing/2014/main" id="{FC2FD2C2-228C-B408-3731-0E39397C8FA9}"/>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938EEF68-819F-E9EC-57AB-730BE11FC702}"/>
              </a:ext>
            </a:extLst>
          </p:cNvPr>
          <p:cNvSpPr>
            <a:spLocks noGrp="1"/>
          </p:cNvSpPr>
          <p:nvPr>
            <p:ph type="sldNum" sz="quarter" idx="12"/>
          </p:nvPr>
        </p:nvSpPr>
        <p:spPr/>
        <p:txBody>
          <a:bodyPr/>
          <a:lstStyle/>
          <a:p>
            <a:fld id="{E88E0139-626D-A346-B691-BDD0C5A55F29}" type="slidenum">
              <a:rPr lang="en-US" smtClean="0"/>
              <a:pPr/>
              <a:t>6</a:t>
            </a:fld>
            <a:endParaRPr lang="en-US" dirty="0"/>
          </a:p>
        </p:txBody>
      </p:sp>
    </p:spTree>
    <p:extLst>
      <p:ext uri="{BB962C8B-B14F-4D97-AF65-F5344CB8AC3E}">
        <p14:creationId xmlns:p14="http://schemas.microsoft.com/office/powerpoint/2010/main" val="422771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14BBF048-B74B-CC11-A48E-BFE13E491AE1}"/>
              </a:ext>
            </a:extLst>
          </p:cNvPr>
          <p:cNvGrpSpPr/>
          <p:nvPr/>
        </p:nvGrpSpPr>
        <p:grpSpPr>
          <a:xfrm>
            <a:off x="4903158" y="1909775"/>
            <a:ext cx="5243956" cy="2660628"/>
            <a:chOff x="4903158" y="1909775"/>
            <a:chExt cx="5243956" cy="2660628"/>
          </a:xfrm>
        </p:grpSpPr>
        <p:sp>
          <p:nvSpPr>
            <p:cNvPr id="76" name="Rectangle 75">
              <a:extLst>
                <a:ext uri="{FF2B5EF4-FFF2-40B4-BE49-F238E27FC236}">
                  <a16:creationId xmlns:a16="http://schemas.microsoft.com/office/drawing/2014/main" id="{E2318FE5-880D-40FE-02A8-00DCD963646C}"/>
                </a:ext>
              </a:extLst>
            </p:cNvPr>
            <p:cNvSpPr/>
            <p:nvPr/>
          </p:nvSpPr>
          <p:spPr>
            <a:xfrm>
              <a:off x="4903158" y="1909775"/>
              <a:ext cx="5243956" cy="2660626"/>
            </a:xfrm>
            <a:prstGeom prst="rect">
              <a:avLst/>
            </a:prstGeom>
            <a:solidFill>
              <a:srgbClr val="E1F4B2">
                <a:alpha val="72000"/>
              </a:srgbClr>
            </a:solid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1852408-3AAD-2F9A-7901-110307B98F2F}"/>
                </a:ext>
              </a:extLst>
            </p:cNvPr>
            <p:cNvSpPr/>
            <p:nvPr/>
          </p:nvSpPr>
          <p:spPr>
            <a:xfrm rot="5400000">
              <a:off x="3681480" y="3135217"/>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HMAC</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33F178-7C64-9170-C521-65D766389819}"/>
                  </a:ext>
                </a:extLst>
              </p:cNvPr>
              <p:cNvSpPr txBox="1"/>
              <p:nvPr/>
            </p:nvSpPr>
            <p:spPr>
              <a:xfrm>
                <a:off x="375239" y="1271840"/>
                <a:ext cx="5384211" cy="2328609"/>
              </a:xfrm>
              <a:prstGeom prst="rect">
                <a:avLst/>
              </a:prstGeom>
              <a:noFill/>
            </p:spPr>
            <p:txBody>
              <a:bodyPr wrap="none" lIns="0" tIns="72000" rIns="0" bIns="0" rtlCol="0" anchor="t" anchorCtr="0">
                <a:noAutofit/>
              </a:bodyPr>
              <a:lstStyle/>
              <a:p>
                <a:pPr>
                  <a:spcAft>
                    <a:spcPts val="600"/>
                  </a:spcAft>
                </a:pPr>
                <a:r>
                  <a:rPr lang="en-US" sz="2000" dirty="0">
                    <a:sym typeface="Symbol" panose="05050102010706020507" pitchFamily="18" charset="2"/>
                  </a:rPr>
                  <a:t>Building blocks:</a:t>
                </a:r>
              </a:p>
              <a:p>
                <a:pPr marL="285750" indent="-285750">
                  <a:spcAft>
                    <a:spcPts val="600"/>
                  </a:spcAft>
                  <a:buFont typeface="Arial" panose="020B0604020202020204" pitchFamily="34" charset="0"/>
                  <a:buChar char="•"/>
                </a:pPr>
                <a:r>
                  <a:rPr lang="en-US" sz="1600" i="1" dirty="0">
                    <a:sym typeface="Symbol" panose="05050102010706020507" pitchFamily="18" charset="2"/>
                  </a:rPr>
                  <a:t>Hash function   </a:t>
                </a:r>
                <a:r>
                  <a:rPr lang="en-US" sz="1600" dirty="0">
                    <a:sym typeface="Symbol" panose="05050102010706020507" pitchFamily="18" charset="2"/>
                  </a:rPr>
                  <a:t>(MD transform)</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smtClean="0">
                            <a:solidFill>
                              <a:schemeClr val="tx1"/>
                            </a:solidFill>
                            <a:latin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𝑐</m:t>
                        </m:r>
                      </m:sup>
                    </m:sSup>
                  </m:oMath>
                </a14:m>
                <a:endParaRPr lang="en-US" sz="20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t>Constants</a:t>
                </a:r>
                <a:br>
                  <a:rPr lang="en-US" sz="1600" dirty="0"/>
                </a:br>
                <a:r>
                  <a:rPr lang="en-US" sz="1600" dirty="0" err="1">
                    <a:ea typeface="Cambria Math" panose="02040503050406030204" pitchFamily="18" charset="0"/>
                  </a:rPr>
                  <a:t>ipad</a:t>
                </a:r>
                <a:r>
                  <a:rPr lang="en-US" sz="1600" dirty="0">
                    <a:ea typeface="Cambria Math" panose="02040503050406030204" pitchFamily="18" charset="0"/>
                  </a:rPr>
                  <a:t>, </a:t>
                </a:r>
                <a:r>
                  <a:rPr lang="en-US" sz="1600" dirty="0" err="1">
                    <a:ea typeface="Cambria Math" panose="02040503050406030204" pitchFamily="18" charset="0"/>
                  </a:rPr>
                  <a:t>opad</a:t>
                </a:r>
                <a:r>
                  <a:rPr lang="en-US" sz="1600" dirty="0">
                    <a:ea typeface="Cambria Math" panose="02040503050406030204" pitchFamily="18" charset="0"/>
                  </a:rPr>
                  <a:t> </a:t>
                </a:r>
                <a14:m>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𝑏</m:t>
                        </m:r>
                      </m:sup>
                    </m:sSup>
                  </m:oMath>
                </a14:m>
                <a:endParaRPr lang="en-US" sz="1600" dirty="0">
                  <a:latin typeface="DIN Next LT Pro Light" panose="020B0303020203050203" pitchFamily="34" charset="0"/>
                </a:endParaRPr>
              </a:p>
            </p:txBody>
          </p:sp>
        </mc:Choice>
        <mc:Fallback xmlns="">
          <p:sp>
            <p:nvSpPr>
              <p:cNvPr id="5" name="TextBox 4">
                <a:extLst>
                  <a:ext uri="{FF2B5EF4-FFF2-40B4-BE49-F238E27FC236}">
                    <a16:creationId xmlns:a16="http://schemas.microsoft.com/office/drawing/2014/main" id="{D533F178-7C64-9170-C521-65D766389819}"/>
                  </a:ext>
                </a:extLst>
              </p:cNvPr>
              <p:cNvSpPr txBox="1">
                <a:spLocks noRot="1" noChangeAspect="1" noMove="1" noResize="1" noEditPoints="1" noAdjustHandles="1" noChangeArrowheads="1" noChangeShapeType="1" noTextEdit="1"/>
              </p:cNvSpPr>
              <p:nvPr/>
            </p:nvSpPr>
            <p:spPr>
              <a:xfrm>
                <a:off x="375239" y="1271840"/>
                <a:ext cx="5384211" cy="2328609"/>
              </a:xfrm>
              <a:prstGeom prst="rect">
                <a:avLst/>
              </a:prstGeom>
              <a:blipFill>
                <a:blip r:embed="rId3"/>
                <a:stretch>
                  <a:fillRect l="-2945" t="-524"/>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FB3E0C6A-D543-5B9D-7E88-C1935CA410BE}"/>
              </a:ext>
            </a:extLst>
          </p:cNvPr>
          <p:cNvSpPr txBox="1"/>
          <p:nvPr/>
        </p:nvSpPr>
        <p:spPr>
          <a:xfrm>
            <a:off x="7295022" y="1270814"/>
            <a:ext cx="460228" cy="276999"/>
          </a:xfrm>
          <a:prstGeom prst="rect">
            <a:avLst/>
          </a:prstGeom>
          <a:noFill/>
        </p:spPr>
        <p:txBody>
          <a:bodyPr wrap="square" lIns="0" tIns="0" rIns="0" bIns="0" rtlCol="0" anchor="ctr" anchorCtr="1">
            <a:spAutoFit/>
          </a:bodyPr>
          <a:lstStyle/>
          <a:p>
            <a:r>
              <a:rPr lang="en-US" dirty="0"/>
              <a:t>M</a:t>
            </a:r>
          </a:p>
        </p:txBody>
      </p:sp>
      <p:sp>
        <p:nvSpPr>
          <p:cNvPr id="44" name="TextBox 43">
            <a:extLst>
              <a:ext uri="{FF2B5EF4-FFF2-40B4-BE49-F238E27FC236}">
                <a16:creationId xmlns:a16="http://schemas.microsoft.com/office/drawing/2014/main" id="{BEED9E94-CC77-9145-970D-4CAEE5C793E7}"/>
              </a:ext>
            </a:extLst>
          </p:cNvPr>
          <p:cNvSpPr txBox="1"/>
          <p:nvPr/>
        </p:nvSpPr>
        <p:spPr>
          <a:xfrm>
            <a:off x="4260374" y="3101588"/>
            <a:ext cx="252993" cy="276999"/>
          </a:xfrm>
          <a:prstGeom prst="rect">
            <a:avLst/>
          </a:prstGeom>
          <a:noFill/>
        </p:spPr>
        <p:txBody>
          <a:bodyPr wrap="square" lIns="0" tIns="0" rIns="0" bIns="0" rtlCol="0" anchor="ctr" anchorCtr="1">
            <a:spAutoFit/>
          </a:bodyPr>
          <a:lstStyle/>
          <a:p>
            <a:r>
              <a:rPr lang="en-US" dirty="0"/>
              <a:t>K</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525136"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4901087" y="4270696"/>
            <a:ext cx="1221735" cy="338554"/>
          </a:xfrm>
          <a:prstGeom prst="rect">
            <a:avLst/>
          </a:prstGeom>
          <a:noFill/>
        </p:spPr>
        <p:txBody>
          <a:bodyPr wrap="square">
            <a:spAutoFit/>
          </a:bodyPr>
          <a:lstStyle/>
          <a:p>
            <a:r>
              <a:rPr lang="en-US" sz="1600" dirty="0">
                <a:sym typeface="Symbol" panose="05050102010706020507" pitchFamily="18" charset="2"/>
              </a:rPr>
              <a:t>HMAC(K, M)</a:t>
            </a:r>
            <a:endParaRPr lang="en-US" sz="1600" dirty="0"/>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19A0869-9F53-8581-5263-707F74A669FF}"/>
                  </a:ext>
                </a:extLst>
              </p:cNvPr>
              <p:cNvSpPr txBox="1"/>
              <p:nvPr/>
            </p:nvSpPr>
            <p:spPr>
              <a:xfrm>
                <a:off x="4908990" y="3054586"/>
                <a:ext cx="5238119" cy="369332"/>
              </a:xfrm>
              <a:prstGeom prst="rect">
                <a:avLst/>
              </a:prstGeom>
              <a:noFill/>
            </p:spPr>
            <p:txBody>
              <a:bodyPr wrap="square">
                <a:spAutoFit/>
              </a:bodyPr>
              <a:lstStyle/>
              <a:p>
                <a:pPr algn="ctr"/>
                <a:r>
                  <a:rPr lang="en-US" sz="1800" dirty="0">
                    <a:latin typeface="DIN Next LT Pro Light" panose="020B0303020203050203" pitchFamily="34" charset="0"/>
                  </a:rPr>
                  <a:t>H((K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DIN Next LT Pro Light" panose="020B0303020203050203" pitchFamily="34" charset="0"/>
                  </a:rPr>
                  <a:t> </a:t>
                </a:r>
                <a:r>
                  <a:rPr lang="en-US" sz="1800" dirty="0" err="1">
                    <a:latin typeface="DIN Next LT Pro Light" panose="020B0303020203050203" pitchFamily="34" charset="0"/>
                  </a:rPr>
                  <a:t>opad</a:t>
                </a:r>
                <a:r>
                  <a:rPr lang="en-US" sz="1800" dirty="0">
                    <a:latin typeface="DIN Next LT Pro Light" panose="020B0303020203050203" pitchFamily="34" charset="0"/>
                  </a:rPr>
                  <a:t>)</a:t>
                </a:r>
                <a:r>
                  <a:rPr lang="en-US" dirty="0">
                    <a:latin typeface="DIN Next LT Pro Light" panose="020B0303020203050203" pitchFamily="34" charset="0"/>
                    <a:sym typeface="Symbol" panose="05050102010706020507" pitchFamily="18" charset="2"/>
                  </a:rPr>
                  <a:t>  </a:t>
                </a:r>
                <a:r>
                  <a:rPr lang="en-US" sz="1800" dirty="0">
                    <a:latin typeface="DIN Next LT Pro Light" panose="020B0303020203050203" pitchFamily="34" charset="0"/>
                  </a:rPr>
                  <a:t>H((K</a:t>
                </a:r>
                <a:r>
                  <a:rPr lang="en-US" dirty="0">
                    <a:latin typeface="DIN Next LT Pro Light" panose="020B0303020203050203" pitchFamily="34"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sz="1800" dirty="0">
                    <a:latin typeface="DIN Next LT Pro Light" panose="020B0303020203050203" pitchFamily="34" charset="0"/>
                  </a:rPr>
                  <a:t>ipad)</a:t>
                </a:r>
                <a:r>
                  <a:rPr lang="en-US" dirty="0">
                    <a:latin typeface="DIN Next LT Pro Light" panose="020B0303020203050203" pitchFamily="34" charset="0"/>
                    <a:sym typeface="Symbol" panose="05050102010706020507" pitchFamily="18" charset="2"/>
                  </a:rPr>
                  <a:t> </a:t>
                </a:r>
                <a:r>
                  <a:rPr lang="en-US" sz="1800" dirty="0">
                    <a:latin typeface="DIN Next LT Pro Light" panose="020B0303020203050203" pitchFamily="34" charset="0"/>
                  </a:rPr>
                  <a:t> M))</a:t>
                </a:r>
                <a:endParaRPr lang="en-US" dirty="0">
                  <a:latin typeface="DIN Next LT Pro Light" panose="020B0303020203050203" pitchFamily="34" charset="0"/>
                </a:endParaRPr>
              </a:p>
            </p:txBody>
          </p:sp>
        </mc:Choice>
        <mc:Fallback xmlns="">
          <p:sp>
            <p:nvSpPr>
              <p:cNvPr id="57" name="TextBox 56">
                <a:extLst>
                  <a:ext uri="{FF2B5EF4-FFF2-40B4-BE49-F238E27FC236}">
                    <a16:creationId xmlns:a16="http://schemas.microsoft.com/office/drawing/2014/main" id="{619A0869-9F53-8581-5263-707F74A669FF}"/>
                  </a:ext>
                </a:extLst>
              </p:cNvPr>
              <p:cNvSpPr txBox="1">
                <a:spLocks noRot="1" noChangeAspect="1" noMove="1" noResize="1" noEditPoints="1" noAdjustHandles="1" noChangeArrowheads="1" noChangeShapeType="1" noTextEdit="1"/>
              </p:cNvSpPr>
              <p:nvPr/>
            </p:nvSpPr>
            <p:spPr>
              <a:xfrm>
                <a:off x="4908990" y="3054586"/>
                <a:ext cx="5238119" cy="369332"/>
              </a:xfrm>
              <a:prstGeom prst="rect">
                <a:avLst/>
              </a:prstGeom>
              <a:blipFill>
                <a:blip r:embed="rId4"/>
                <a:stretch>
                  <a:fillRect t="-14754" b="-26230"/>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6172AFE7-34B4-66D7-5E98-61EF8C3F042A}"/>
              </a:ext>
            </a:extLst>
          </p:cNvPr>
          <p:cNvCxnSpPr>
            <a:cxnSpLocks/>
            <a:stCxn id="44" idx="3"/>
          </p:cNvCxnSpPr>
          <p:nvPr/>
        </p:nvCxnSpPr>
        <p:spPr>
          <a:xfrm>
            <a:off x="4513367" y="3240088"/>
            <a:ext cx="38979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E3269FFB-B68D-1F5F-9D52-D18A5E6DFD5D}"/>
              </a:ext>
            </a:extLst>
          </p:cNvPr>
          <p:cNvCxnSpPr>
            <a:cxnSpLocks/>
            <a:stCxn id="57" idx="3"/>
          </p:cNvCxnSpPr>
          <p:nvPr/>
        </p:nvCxnSpPr>
        <p:spPr>
          <a:xfrm>
            <a:off x="10147109" y="3239252"/>
            <a:ext cx="525768"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2" name="Speech Bubble: Rectangle with Corners Rounded 71">
                <a:extLst>
                  <a:ext uri="{FF2B5EF4-FFF2-40B4-BE49-F238E27FC236}">
                    <a16:creationId xmlns:a16="http://schemas.microsoft.com/office/drawing/2014/main" id="{043A7F7A-A5E4-DF5C-30D6-8BDEFD3C1589}"/>
                  </a:ext>
                </a:extLst>
              </p:cNvPr>
              <p:cNvSpPr/>
              <p:nvPr/>
            </p:nvSpPr>
            <p:spPr>
              <a:xfrm>
                <a:off x="8809080" y="1571161"/>
                <a:ext cx="1738220" cy="473763"/>
              </a:xfrm>
              <a:prstGeom prst="wedgeRoundRectCallout">
                <a:avLst>
                  <a:gd name="adj1" fmla="val -63355"/>
                  <a:gd name="adj2" fmla="val 142189"/>
                  <a:gd name="adj3" fmla="val 16667"/>
                </a:avLst>
              </a:prstGeom>
              <a:solidFill>
                <a:schemeClr val="accent4">
                  <a:lumMod val="20000"/>
                  <a:lumOff val="8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If |K| = </a:t>
                </a:r>
                <a14:m>
                  <m:oMath xmlns:m="http://schemas.openxmlformats.org/officeDocument/2006/math">
                    <m:r>
                      <a:rPr lang="en-US" i="1" dirty="0" smtClean="0">
                        <a:latin typeface="Cambria Math" panose="02040503050406030204" pitchFamily="18" charset="0"/>
                      </a:rPr>
                      <m:t>𝑏</m:t>
                    </m:r>
                  </m:oMath>
                </a14:m>
                <a:endParaRPr lang="en-US" dirty="0"/>
              </a:p>
            </p:txBody>
          </p:sp>
        </mc:Choice>
        <mc:Fallback xmlns="">
          <p:sp>
            <p:nvSpPr>
              <p:cNvPr id="72" name="Speech Bubble: Rectangle with Corners Rounded 71">
                <a:extLst>
                  <a:ext uri="{FF2B5EF4-FFF2-40B4-BE49-F238E27FC236}">
                    <a16:creationId xmlns:a16="http://schemas.microsoft.com/office/drawing/2014/main" id="{043A7F7A-A5E4-DF5C-30D6-8BDEFD3C1589}"/>
                  </a:ext>
                </a:extLst>
              </p:cNvPr>
              <p:cNvSpPr>
                <a:spLocks noRot="1" noChangeAspect="1" noMove="1" noResize="1" noEditPoints="1" noAdjustHandles="1" noChangeArrowheads="1" noChangeShapeType="1" noTextEdit="1"/>
              </p:cNvSpPr>
              <p:nvPr/>
            </p:nvSpPr>
            <p:spPr>
              <a:xfrm>
                <a:off x="8809080" y="1571161"/>
                <a:ext cx="1738220" cy="473763"/>
              </a:xfrm>
              <a:prstGeom prst="wedgeRoundRectCallout">
                <a:avLst>
                  <a:gd name="adj1" fmla="val -63355"/>
                  <a:gd name="adj2" fmla="val 142189"/>
                  <a:gd name="adj3" fmla="val 16667"/>
                </a:avLst>
              </a:prstGeom>
              <a:blipFill>
                <a:blip r:embed="rId5"/>
                <a:stretch>
                  <a:fillRect/>
                </a:stretch>
              </a:blipFill>
              <a:ln>
                <a:solidFill>
                  <a:schemeClr val="accent4">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671912-1B44-EFA6-EAF1-6EE7AA4AFBA1}"/>
                  </a:ext>
                </a:extLst>
              </p:cNvPr>
              <p:cNvSpPr txBox="1"/>
              <p:nvPr/>
            </p:nvSpPr>
            <p:spPr>
              <a:xfrm>
                <a:off x="10192826" y="3315927"/>
                <a:ext cx="778396"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𝑐</m:t>
                          </m:r>
                        </m:sup>
                      </m:sSup>
                    </m:oMath>
                  </m:oMathPara>
                </a14:m>
                <a:endParaRPr lang="en-US" sz="1600" dirty="0"/>
              </a:p>
            </p:txBody>
          </p:sp>
        </mc:Choice>
        <mc:Fallback xmlns="">
          <p:sp>
            <p:nvSpPr>
              <p:cNvPr id="7" name="TextBox 6">
                <a:extLst>
                  <a:ext uri="{FF2B5EF4-FFF2-40B4-BE49-F238E27FC236}">
                    <a16:creationId xmlns:a16="http://schemas.microsoft.com/office/drawing/2014/main" id="{D9671912-1B44-EFA6-EAF1-6EE7AA4AFBA1}"/>
                  </a:ext>
                </a:extLst>
              </p:cNvPr>
              <p:cNvSpPr txBox="1">
                <a:spLocks noRot="1" noChangeAspect="1" noMove="1" noResize="1" noEditPoints="1" noAdjustHandles="1" noChangeArrowheads="1" noChangeShapeType="1" noTextEdit="1"/>
              </p:cNvSpPr>
              <p:nvPr/>
            </p:nvSpPr>
            <p:spPr>
              <a:xfrm>
                <a:off x="10192826" y="3315927"/>
                <a:ext cx="778396" cy="338554"/>
              </a:xfrm>
              <a:prstGeom prst="rect">
                <a:avLst/>
              </a:prstGeom>
              <a:blipFill>
                <a:blip r:embed="rId6"/>
                <a:stretch>
                  <a:fillRect r="-4688"/>
                </a:stretch>
              </a:blipFill>
            </p:spPr>
            <p:txBody>
              <a:bodyPr/>
              <a:lstStyle/>
              <a:p>
                <a:r>
                  <a:rPr lang="en-US">
                    <a:noFill/>
                  </a:rPr>
                  <a:t> </a:t>
                </a:r>
              </a:p>
            </p:txBody>
          </p:sp>
        </mc:Fallback>
      </mc:AlternateContent>
    </p:spTree>
    <p:extLst>
      <p:ext uri="{BB962C8B-B14F-4D97-AF65-F5344CB8AC3E}">
        <p14:creationId xmlns:p14="http://schemas.microsoft.com/office/powerpoint/2010/main" val="30447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7" grpId="0"/>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246758F-830A-63CB-CFF8-5A43DEDC3587}"/>
              </a:ext>
            </a:extLst>
          </p:cNvPr>
          <p:cNvSpPr/>
          <p:nvPr/>
        </p:nvSpPr>
        <p:spPr>
          <a:xfrm>
            <a:off x="7377496" y="545280"/>
            <a:ext cx="1782789" cy="305233"/>
          </a:xfrm>
          <a:prstGeom prst="roundRect">
            <a:avLst/>
          </a:prstGeom>
          <a:solidFill>
            <a:srgbClr val="CCDDF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EAC0C36-3AE2-43E7-19AF-45DA45557716}"/>
              </a:ext>
            </a:extLst>
          </p:cNvPr>
          <p:cNvGrpSpPr/>
          <p:nvPr/>
        </p:nvGrpSpPr>
        <p:grpSpPr>
          <a:xfrm>
            <a:off x="4903158" y="1909775"/>
            <a:ext cx="5243956" cy="2660628"/>
            <a:chOff x="4903158" y="1909775"/>
            <a:chExt cx="5243956" cy="2660628"/>
          </a:xfrm>
        </p:grpSpPr>
        <p:sp>
          <p:nvSpPr>
            <p:cNvPr id="14" name="Rectangle 13">
              <a:extLst>
                <a:ext uri="{FF2B5EF4-FFF2-40B4-BE49-F238E27FC236}">
                  <a16:creationId xmlns:a16="http://schemas.microsoft.com/office/drawing/2014/main" id="{A1CF0D33-B54D-A6F6-87CA-9B69D4C2A2A3}"/>
                </a:ext>
              </a:extLst>
            </p:cNvPr>
            <p:cNvSpPr/>
            <p:nvPr/>
          </p:nvSpPr>
          <p:spPr>
            <a:xfrm>
              <a:off x="4903158" y="1909775"/>
              <a:ext cx="5243956" cy="2660626"/>
            </a:xfrm>
            <a:prstGeom prst="rect">
              <a:avLst/>
            </a:prstGeom>
            <a:solidFill>
              <a:srgbClr val="E1F4B2">
                <a:alpha val="72000"/>
              </a:srgbClr>
            </a:solid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FCA3132-72E9-F7AE-7A84-43F36835612F}"/>
                </a:ext>
              </a:extLst>
            </p:cNvPr>
            <p:cNvSpPr/>
            <p:nvPr/>
          </p:nvSpPr>
          <p:spPr>
            <a:xfrm rot="5400000">
              <a:off x="3681480" y="3135217"/>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19A0869-9F53-8581-5263-707F74A669FF}"/>
                  </a:ext>
                </a:extLst>
              </p:cNvPr>
              <p:cNvSpPr txBox="1"/>
              <p:nvPr/>
            </p:nvSpPr>
            <p:spPr>
              <a:xfrm>
                <a:off x="4908990" y="3054586"/>
                <a:ext cx="5238119" cy="369332"/>
              </a:xfrm>
              <a:prstGeom prst="rect">
                <a:avLst/>
              </a:prstGeom>
              <a:noFill/>
            </p:spPr>
            <p:txBody>
              <a:bodyPr wrap="square">
                <a:spAutoFit/>
              </a:bodyPr>
              <a:lstStyle/>
              <a:p>
                <a:pPr algn="ctr"/>
                <a:r>
                  <a:rPr lang="en-US" sz="1800" dirty="0">
                    <a:latin typeface="DIN Next LT Pro Light" panose="020B0303020203050203" pitchFamily="34" charset="0"/>
                  </a:rPr>
                  <a:t>H((</a:t>
                </a:r>
                <a:r>
                  <a:rPr lang="en-US" sz="1800" dirty="0" err="1">
                    <a:latin typeface="DIN Next LT Pro Light" panose="020B0303020203050203" pitchFamily="34" charset="0"/>
                  </a:rPr>
                  <a:t>K</a:t>
                </a:r>
                <a:r>
                  <a:rPr lang="en-US" sz="1800" baseline="-25000" dirty="0" err="1">
                    <a:latin typeface="DIN Next LT Pro Light" panose="020B0303020203050203" pitchFamily="34" charset="0"/>
                  </a:rPr>
                  <a:t>b</a:t>
                </a:r>
                <a:r>
                  <a:rPr lang="en-US" sz="1800" dirty="0">
                    <a:latin typeface="DIN Next LT Pro Light" panose="020B0303020203050203" pitchFamily="34"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DIN Next LT Pro Light" panose="020B0303020203050203" pitchFamily="34" charset="0"/>
                  </a:rPr>
                  <a:t> </a:t>
                </a:r>
                <a:r>
                  <a:rPr lang="en-US" sz="1800" dirty="0" err="1">
                    <a:latin typeface="DIN Next LT Pro Light" panose="020B0303020203050203" pitchFamily="34" charset="0"/>
                  </a:rPr>
                  <a:t>opad</a:t>
                </a:r>
                <a:r>
                  <a:rPr lang="en-US" sz="1800" dirty="0">
                    <a:latin typeface="DIN Next LT Pro Light" panose="020B0303020203050203" pitchFamily="34" charset="0"/>
                  </a:rPr>
                  <a:t>)</a:t>
                </a:r>
                <a:r>
                  <a:rPr lang="en-US" dirty="0">
                    <a:latin typeface="DIN Next LT Pro Light" panose="020B0303020203050203" pitchFamily="34" charset="0"/>
                    <a:sym typeface="Symbol" panose="05050102010706020507" pitchFamily="18" charset="2"/>
                  </a:rPr>
                  <a:t>  </a:t>
                </a:r>
                <a:r>
                  <a:rPr lang="en-US" sz="1800" dirty="0">
                    <a:latin typeface="DIN Next LT Pro Light" panose="020B0303020203050203" pitchFamily="34" charset="0"/>
                  </a:rPr>
                  <a:t>H((</a:t>
                </a:r>
                <a:r>
                  <a:rPr lang="en-US" sz="1800" dirty="0" err="1">
                    <a:latin typeface="DIN Next LT Pro Light" panose="020B0303020203050203" pitchFamily="34" charset="0"/>
                  </a:rPr>
                  <a:t>K</a:t>
                </a:r>
                <a:r>
                  <a:rPr lang="en-US" sz="1800" baseline="-25000" dirty="0" err="1">
                    <a:latin typeface="DIN Next LT Pro Light" panose="020B0303020203050203" pitchFamily="34" charset="0"/>
                  </a:rPr>
                  <a:t>b</a:t>
                </a:r>
                <a:r>
                  <a:rPr lang="en-US" dirty="0">
                    <a:latin typeface="DIN Next LT Pro Light" panose="020B0303020203050203" pitchFamily="34"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sz="1800" dirty="0">
                    <a:latin typeface="DIN Next LT Pro Light" panose="020B0303020203050203" pitchFamily="34" charset="0"/>
                  </a:rPr>
                  <a:t>ipad)</a:t>
                </a:r>
                <a:r>
                  <a:rPr lang="en-US" dirty="0">
                    <a:latin typeface="DIN Next LT Pro Light" panose="020B0303020203050203" pitchFamily="34" charset="0"/>
                    <a:sym typeface="Symbol" panose="05050102010706020507" pitchFamily="18" charset="2"/>
                  </a:rPr>
                  <a:t> </a:t>
                </a:r>
                <a:r>
                  <a:rPr lang="en-US" sz="1800" dirty="0">
                    <a:latin typeface="DIN Next LT Pro Light" panose="020B0303020203050203" pitchFamily="34" charset="0"/>
                  </a:rPr>
                  <a:t> M))</a:t>
                </a:r>
                <a:endParaRPr lang="en-US" dirty="0">
                  <a:latin typeface="DIN Next LT Pro Light" panose="020B0303020203050203" pitchFamily="34" charset="0"/>
                </a:endParaRPr>
              </a:p>
            </p:txBody>
          </p:sp>
        </mc:Choice>
        <mc:Fallback xmlns="">
          <p:sp>
            <p:nvSpPr>
              <p:cNvPr id="57" name="TextBox 56">
                <a:extLst>
                  <a:ext uri="{FF2B5EF4-FFF2-40B4-BE49-F238E27FC236}">
                    <a16:creationId xmlns:a16="http://schemas.microsoft.com/office/drawing/2014/main" id="{619A0869-9F53-8581-5263-707F74A669FF}"/>
                  </a:ext>
                </a:extLst>
              </p:cNvPr>
              <p:cNvSpPr txBox="1">
                <a:spLocks noRot="1" noChangeAspect="1" noMove="1" noResize="1" noEditPoints="1" noAdjustHandles="1" noChangeArrowheads="1" noChangeShapeType="1" noTextEdit="1"/>
              </p:cNvSpPr>
              <p:nvPr/>
            </p:nvSpPr>
            <p:spPr>
              <a:xfrm>
                <a:off x="4908990" y="3054586"/>
                <a:ext cx="5238119" cy="369332"/>
              </a:xfrm>
              <a:prstGeom prst="rect">
                <a:avLst/>
              </a:prstGeom>
              <a:blipFill>
                <a:blip r:embed="rId3"/>
                <a:stretch>
                  <a:fillRect t="-14754" b="-2623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HMAC</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8</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33F178-7C64-9170-C521-65D766389819}"/>
                  </a:ext>
                </a:extLst>
              </p:cNvPr>
              <p:cNvSpPr txBox="1"/>
              <p:nvPr/>
            </p:nvSpPr>
            <p:spPr>
              <a:xfrm>
                <a:off x="375239" y="1271840"/>
                <a:ext cx="5384211" cy="2328609"/>
              </a:xfrm>
              <a:prstGeom prst="rect">
                <a:avLst/>
              </a:prstGeom>
              <a:noFill/>
            </p:spPr>
            <p:txBody>
              <a:bodyPr wrap="none" lIns="0" tIns="72000" rIns="0" bIns="0" rtlCol="0" anchor="t" anchorCtr="0">
                <a:noAutofit/>
              </a:bodyPr>
              <a:lstStyle/>
              <a:p>
                <a:pPr>
                  <a:spcAft>
                    <a:spcPts val="600"/>
                  </a:spcAft>
                </a:pPr>
                <a:r>
                  <a:rPr lang="en-US" sz="2000" dirty="0">
                    <a:sym typeface="Symbol" panose="05050102010706020507" pitchFamily="18" charset="2"/>
                  </a:rPr>
                  <a:t>Building blocks:</a:t>
                </a:r>
              </a:p>
              <a:p>
                <a:pPr marL="285750" indent="-285750">
                  <a:spcAft>
                    <a:spcPts val="600"/>
                  </a:spcAft>
                  <a:buFont typeface="Arial" panose="020B0604020202020204" pitchFamily="34" charset="0"/>
                  <a:buChar char="•"/>
                </a:pPr>
                <a:r>
                  <a:rPr lang="en-US" sz="1600" i="1" dirty="0">
                    <a:sym typeface="Symbol" panose="05050102010706020507" pitchFamily="18" charset="2"/>
                  </a:rPr>
                  <a:t>Hash function   </a:t>
                </a:r>
                <a:r>
                  <a:rPr lang="en-US" sz="1600" dirty="0">
                    <a:sym typeface="Symbol" panose="05050102010706020507" pitchFamily="18" charset="2"/>
                  </a:rPr>
                  <a:t>(MD transform)</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smtClean="0">
                            <a:solidFill>
                              <a:schemeClr val="tx1"/>
                            </a:solidFill>
                            <a:latin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m:t>
                        </m:r>
                      </m:sup>
                    </m:sSup>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𝑐</m:t>
                        </m:r>
                      </m:sup>
                    </m:sSup>
                  </m:oMath>
                </a14:m>
                <a:endParaRPr lang="en-US" sz="20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t>Constants</a:t>
                </a:r>
                <a:br>
                  <a:rPr lang="en-US" sz="1600" dirty="0"/>
                </a:br>
                <a:r>
                  <a:rPr lang="en-US" sz="1600" dirty="0" err="1">
                    <a:ea typeface="Cambria Math" panose="02040503050406030204" pitchFamily="18" charset="0"/>
                  </a:rPr>
                  <a:t>ipad</a:t>
                </a:r>
                <a:r>
                  <a:rPr lang="en-US" sz="1600" dirty="0">
                    <a:ea typeface="Cambria Math" panose="02040503050406030204" pitchFamily="18" charset="0"/>
                  </a:rPr>
                  <a:t>, </a:t>
                </a:r>
                <a:r>
                  <a:rPr lang="en-US" sz="1600" dirty="0" err="1">
                    <a:ea typeface="Cambria Math" panose="02040503050406030204" pitchFamily="18" charset="0"/>
                  </a:rPr>
                  <a:t>opad</a:t>
                </a:r>
                <a:r>
                  <a:rPr lang="en-US" sz="1600" dirty="0">
                    <a:ea typeface="Cambria Math" panose="02040503050406030204" pitchFamily="18" charset="0"/>
                  </a:rPr>
                  <a:t> </a:t>
                </a:r>
                <a14:m>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𝑏</m:t>
                        </m:r>
                      </m:sup>
                    </m:sSup>
                  </m:oMath>
                </a14:m>
                <a:endParaRPr lang="en-US" sz="1600" dirty="0">
                  <a:latin typeface="DIN Next LT Pro Light" panose="020B0303020203050203" pitchFamily="34" charset="0"/>
                </a:endParaRPr>
              </a:p>
            </p:txBody>
          </p:sp>
        </mc:Choice>
        <mc:Fallback xmlns="">
          <p:sp>
            <p:nvSpPr>
              <p:cNvPr id="5" name="TextBox 4">
                <a:extLst>
                  <a:ext uri="{FF2B5EF4-FFF2-40B4-BE49-F238E27FC236}">
                    <a16:creationId xmlns:a16="http://schemas.microsoft.com/office/drawing/2014/main" id="{D533F178-7C64-9170-C521-65D766389819}"/>
                  </a:ext>
                </a:extLst>
              </p:cNvPr>
              <p:cNvSpPr txBox="1">
                <a:spLocks noRot="1" noChangeAspect="1" noMove="1" noResize="1" noEditPoints="1" noAdjustHandles="1" noChangeArrowheads="1" noChangeShapeType="1" noTextEdit="1"/>
              </p:cNvSpPr>
              <p:nvPr/>
            </p:nvSpPr>
            <p:spPr>
              <a:xfrm>
                <a:off x="375239" y="1271840"/>
                <a:ext cx="5384211" cy="2328609"/>
              </a:xfrm>
              <a:prstGeom prst="rect">
                <a:avLst/>
              </a:prstGeom>
              <a:blipFill>
                <a:blip r:embed="rId4"/>
                <a:stretch>
                  <a:fillRect l="-2945" t="-524"/>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FB3E0C6A-D543-5B9D-7E88-C1935CA410BE}"/>
              </a:ext>
            </a:extLst>
          </p:cNvPr>
          <p:cNvSpPr txBox="1"/>
          <p:nvPr/>
        </p:nvSpPr>
        <p:spPr>
          <a:xfrm>
            <a:off x="7295022" y="1270814"/>
            <a:ext cx="460228" cy="276999"/>
          </a:xfrm>
          <a:prstGeom prst="rect">
            <a:avLst/>
          </a:prstGeom>
          <a:noFill/>
        </p:spPr>
        <p:txBody>
          <a:bodyPr wrap="square" lIns="0" tIns="0" rIns="0" bIns="0" rtlCol="0" anchor="ctr" anchorCtr="1">
            <a:spAutoFit/>
          </a:bodyPr>
          <a:lstStyle/>
          <a:p>
            <a:r>
              <a:rPr lang="en-US" dirty="0"/>
              <a:t>M</a:t>
            </a:r>
          </a:p>
        </p:txBody>
      </p:sp>
      <p:sp>
        <p:nvSpPr>
          <p:cNvPr id="44" name="TextBox 43">
            <a:extLst>
              <a:ext uri="{FF2B5EF4-FFF2-40B4-BE49-F238E27FC236}">
                <a16:creationId xmlns:a16="http://schemas.microsoft.com/office/drawing/2014/main" id="{BEED9E94-CC77-9145-970D-4CAEE5C793E7}"/>
              </a:ext>
            </a:extLst>
          </p:cNvPr>
          <p:cNvSpPr txBox="1"/>
          <p:nvPr/>
        </p:nvSpPr>
        <p:spPr>
          <a:xfrm>
            <a:off x="4260374" y="3101588"/>
            <a:ext cx="252993" cy="276999"/>
          </a:xfrm>
          <a:prstGeom prst="rect">
            <a:avLst/>
          </a:prstGeom>
          <a:noFill/>
        </p:spPr>
        <p:txBody>
          <a:bodyPr wrap="square" lIns="0" tIns="0" rIns="0" bIns="0" rtlCol="0" anchor="ctr" anchorCtr="1">
            <a:spAutoFit/>
          </a:bodyPr>
          <a:lstStyle/>
          <a:p>
            <a:r>
              <a:rPr lang="en-US" dirty="0" err="1"/>
              <a:t>K</a:t>
            </a:r>
            <a:r>
              <a:rPr lang="en-US" baseline="-25000" dirty="0" err="1"/>
              <a:t>b</a:t>
            </a:r>
            <a:endParaRPr lang="en-US" dirty="0"/>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525136"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4901087" y="4270696"/>
            <a:ext cx="1474775" cy="338554"/>
          </a:xfrm>
          <a:prstGeom prst="rect">
            <a:avLst/>
          </a:prstGeom>
          <a:noFill/>
        </p:spPr>
        <p:txBody>
          <a:bodyPr wrap="square">
            <a:spAutoFit/>
          </a:bodyPr>
          <a:lstStyle/>
          <a:p>
            <a:r>
              <a:rPr lang="en-US" sz="1600" dirty="0" err="1">
                <a:sym typeface="Symbol" panose="05050102010706020507" pitchFamily="18" charset="2"/>
              </a:rPr>
              <a:t>HMAC</a:t>
            </a:r>
            <a:r>
              <a:rPr lang="en-US" sz="1600" baseline="-25000" dirty="0" err="1">
                <a:sym typeface="Symbol" panose="05050102010706020507" pitchFamily="18" charset="2"/>
              </a:rPr>
              <a:t>b</a:t>
            </a:r>
            <a:r>
              <a:rPr lang="en-US" sz="1600" dirty="0">
                <a:sym typeface="Symbol" panose="05050102010706020507" pitchFamily="18" charset="2"/>
              </a:rPr>
              <a:t>(</a:t>
            </a:r>
            <a:r>
              <a:rPr lang="en-US" sz="1600" dirty="0" err="1">
                <a:sym typeface="Symbol" panose="05050102010706020507" pitchFamily="18" charset="2"/>
              </a:rPr>
              <a:t>K</a:t>
            </a:r>
            <a:r>
              <a:rPr lang="en-US" sz="1600" baseline="-25000" dirty="0" err="1">
                <a:sym typeface="Symbol" panose="05050102010706020507" pitchFamily="18" charset="2"/>
              </a:rPr>
              <a:t>b</a:t>
            </a:r>
            <a:r>
              <a:rPr lang="en-US" sz="1600" dirty="0">
                <a:sym typeface="Symbol" panose="05050102010706020507" pitchFamily="18" charset="2"/>
              </a:rPr>
              <a:t>, M)</a:t>
            </a:r>
            <a:endParaRPr lang="en-US" sz="1600" dirty="0"/>
          </a:p>
        </p:txBody>
      </p:sp>
      <p:cxnSp>
        <p:nvCxnSpPr>
          <p:cNvPr id="54" name="Straight Arrow Connector 53">
            <a:extLst>
              <a:ext uri="{FF2B5EF4-FFF2-40B4-BE49-F238E27FC236}">
                <a16:creationId xmlns:a16="http://schemas.microsoft.com/office/drawing/2014/main" id="{6172AFE7-34B4-66D7-5E98-61EF8C3F042A}"/>
              </a:ext>
            </a:extLst>
          </p:cNvPr>
          <p:cNvCxnSpPr>
            <a:cxnSpLocks/>
            <a:stCxn id="44" idx="3"/>
          </p:cNvCxnSpPr>
          <p:nvPr/>
        </p:nvCxnSpPr>
        <p:spPr>
          <a:xfrm>
            <a:off x="4513367" y="3240088"/>
            <a:ext cx="38979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E3269FFB-B68D-1F5F-9D52-D18A5E6DFD5D}"/>
              </a:ext>
            </a:extLst>
          </p:cNvPr>
          <p:cNvCxnSpPr>
            <a:cxnSpLocks/>
          </p:cNvCxnSpPr>
          <p:nvPr/>
        </p:nvCxnSpPr>
        <p:spPr>
          <a:xfrm flipV="1">
            <a:off x="10147114" y="3239252"/>
            <a:ext cx="525763" cy="83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D223C9F-FBD6-08C5-C943-9D7593BF8FC0}"/>
                  </a:ext>
                </a:extLst>
              </p:cNvPr>
              <p:cNvSpPr/>
              <p:nvPr/>
            </p:nvSpPr>
            <p:spPr>
              <a:xfrm>
                <a:off x="8809080" y="1571161"/>
                <a:ext cx="1738220" cy="473763"/>
              </a:xfrm>
              <a:prstGeom prst="wedgeRoundRectCallout">
                <a:avLst>
                  <a:gd name="adj1" fmla="val -63355"/>
                  <a:gd name="adj2" fmla="val 142189"/>
                  <a:gd name="adj3" fmla="val 16667"/>
                </a:avLst>
              </a:prstGeom>
              <a:solidFill>
                <a:schemeClr val="accent4">
                  <a:lumMod val="20000"/>
                  <a:lumOff val="8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K</a:t>
                </a:r>
                <a:r>
                  <a:rPr lang="en-US" baseline="-25000" dirty="0" err="1"/>
                  <a:t>b</a:t>
                </a:r>
                <a:r>
                  <a:rPr lang="en-US" dirty="0"/>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0,1</m:t>
                            </m:r>
                          </m:e>
                        </m:d>
                      </m:e>
                      <m:sup>
                        <m:r>
                          <a:rPr lang="en-US" sz="1800" b="0" i="1" smtClean="0">
                            <a:solidFill>
                              <a:schemeClr val="tx1"/>
                            </a:solidFill>
                            <a:latin typeface="Cambria Math" panose="02040503050406030204" pitchFamily="18" charset="0"/>
                          </a:rPr>
                          <m:t>𝑏</m:t>
                        </m:r>
                      </m:sup>
                    </m:sSup>
                  </m:oMath>
                </a14:m>
                <a:endParaRPr lang="en-US" dirty="0"/>
              </a:p>
            </p:txBody>
          </p:sp>
        </mc:Choice>
        <mc:Fallback xmlns="">
          <p:sp>
            <p:nvSpPr>
              <p:cNvPr id="7" name="Speech Bubble: Rectangle with Corners Rounded 6">
                <a:extLst>
                  <a:ext uri="{FF2B5EF4-FFF2-40B4-BE49-F238E27FC236}">
                    <a16:creationId xmlns:a16="http://schemas.microsoft.com/office/drawing/2014/main" id="{9D223C9F-FBD6-08C5-C943-9D7593BF8FC0}"/>
                  </a:ext>
                </a:extLst>
              </p:cNvPr>
              <p:cNvSpPr>
                <a:spLocks noRot="1" noChangeAspect="1" noMove="1" noResize="1" noEditPoints="1" noAdjustHandles="1" noChangeArrowheads="1" noChangeShapeType="1" noTextEdit="1"/>
              </p:cNvSpPr>
              <p:nvPr/>
            </p:nvSpPr>
            <p:spPr>
              <a:xfrm>
                <a:off x="8809080" y="1571161"/>
                <a:ext cx="1738220" cy="473763"/>
              </a:xfrm>
              <a:prstGeom prst="wedgeRoundRectCallout">
                <a:avLst>
                  <a:gd name="adj1" fmla="val -63355"/>
                  <a:gd name="adj2" fmla="val 142189"/>
                  <a:gd name="adj3" fmla="val 16667"/>
                </a:avLst>
              </a:prstGeom>
              <a:blipFill>
                <a:blip r:embed="rId5"/>
                <a:stretch>
                  <a:fillRect/>
                </a:stretch>
              </a:blipFill>
              <a:ln>
                <a:solidFill>
                  <a:schemeClr val="accent4">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8CE286EE-8AFC-D5EA-CEB3-82A87E727D91}"/>
                  </a:ext>
                </a:extLst>
              </p:cNvPr>
              <p:cNvSpPr/>
              <p:nvPr/>
            </p:nvSpPr>
            <p:spPr>
              <a:xfrm>
                <a:off x="8809080" y="1570821"/>
                <a:ext cx="1738220" cy="473763"/>
              </a:xfrm>
              <a:prstGeom prst="wedgeRoundRectCallout">
                <a:avLst>
                  <a:gd name="adj1" fmla="val -54269"/>
                  <a:gd name="adj2" fmla="val -157851"/>
                  <a:gd name="adj3" fmla="val 16667"/>
                </a:avLst>
              </a:prstGeom>
              <a:solidFill>
                <a:schemeClr val="accent4">
                  <a:lumMod val="20000"/>
                  <a:lumOff val="8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K</a:t>
                </a:r>
                <a:r>
                  <a:rPr lang="en-US" baseline="-25000" dirty="0" err="1"/>
                  <a:t>b</a:t>
                </a:r>
                <a:r>
                  <a:rPr lang="en-US" dirty="0"/>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0,1</m:t>
                            </m:r>
                          </m:e>
                        </m:d>
                      </m:e>
                      <m:sup>
                        <m:r>
                          <a:rPr lang="en-US" sz="1800" b="0" i="1" smtClean="0">
                            <a:solidFill>
                              <a:schemeClr val="tx1"/>
                            </a:solidFill>
                            <a:latin typeface="Cambria Math" panose="02040503050406030204" pitchFamily="18" charset="0"/>
                          </a:rPr>
                          <m:t>𝑏</m:t>
                        </m:r>
                      </m:sup>
                    </m:sSup>
                  </m:oMath>
                </a14:m>
                <a:endParaRPr lang="en-US" dirty="0"/>
              </a:p>
            </p:txBody>
          </p:sp>
        </mc:Choice>
        <mc:Fallback xmlns="">
          <p:sp>
            <p:nvSpPr>
              <p:cNvPr id="11" name="Speech Bubble: Rectangle with Corners Rounded 10">
                <a:extLst>
                  <a:ext uri="{FF2B5EF4-FFF2-40B4-BE49-F238E27FC236}">
                    <a16:creationId xmlns:a16="http://schemas.microsoft.com/office/drawing/2014/main" id="{8CE286EE-8AFC-D5EA-CEB3-82A87E727D91}"/>
                  </a:ext>
                </a:extLst>
              </p:cNvPr>
              <p:cNvSpPr>
                <a:spLocks noRot="1" noChangeAspect="1" noMove="1" noResize="1" noEditPoints="1" noAdjustHandles="1" noChangeArrowheads="1" noChangeShapeType="1" noTextEdit="1"/>
              </p:cNvSpPr>
              <p:nvPr/>
            </p:nvSpPr>
            <p:spPr>
              <a:xfrm>
                <a:off x="8809080" y="1570821"/>
                <a:ext cx="1738220" cy="473763"/>
              </a:xfrm>
              <a:prstGeom prst="wedgeRoundRectCallout">
                <a:avLst>
                  <a:gd name="adj1" fmla="val -54269"/>
                  <a:gd name="adj2" fmla="val -157851"/>
                  <a:gd name="adj3" fmla="val 16667"/>
                </a:avLst>
              </a:prstGeom>
              <a:blipFill>
                <a:blip r:embed="rId6"/>
                <a:stretch>
                  <a:fillRect b="-4848"/>
                </a:stretch>
              </a:blipFill>
              <a:ln>
                <a:solidFill>
                  <a:schemeClr val="accent4">
                    <a:lumMod val="60000"/>
                    <a:lumOff val="40000"/>
                  </a:schemeClr>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F3D98717-82DE-CB21-FC69-3072468FCC0A}"/>
              </a:ext>
            </a:extLst>
          </p:cNvPr>
          <p:cNvSpPr txBox="1"/>
          <p:nvPr/>
        </p:nvSpPr>
        <p:spPr>
          <a:xfrm>
            <a:off x="4161124" y="531345"/>
            <a:ext cx="1712681" cy="369332"/>
          </a:xfrm>
          <a:prstGeom prst="rect">
            <a:avLst/>
          </a:prstGeom>
          <a:noFill/>
        </p:spPr>
        <p:txBody>
          <a:bodyPr wrap="square">
            <a:spAutoFit/>
          </a:bodyPr>
          <a:lstStyle/>
          <a:p>
            <a:r>
              <a:rPr lang="en-US" dirty="0" err="1">
                <a:sym typeface="Symbol" panose="05050102010706020507" pitchFamily="18" charset="2"/>
              </a:rPr>
              <a:t>HMAC</a:t>
            </a:r>
            <a:r>
              <a:rPr lang="en-US" baseline="-25000" dirty="0" err="1">
                <a:sym typeface="Symbol" panose="05050102010706020507" pitchFamily="18" charset="2"/>
              </a:rPr>
              <a:t>b</a:t>
            </a:r>
            <a:r>
              <a:rPr lang="en-US" dirty="0">
                <a:sym typeface="Symbol" panose="05050102010706020507" pitchFamily="18" charset="2"/>
              </a:rPr>
              <a:t>(</a:t>
            </a:r>
            <a:r>
              <a:rPr lang="en-US" dirty="0" err="1">
                <a:sym typeface="Symbol" panose="05050102010706020507" pitchFamily="18" charset="2"/>
              </a:rPr>
              <a:t>K</a:t>
            </a:r>
            <a:r>
              <a:rPr lang="en-US" baseline="-25000" dirty="0" err="1">
                <a:sym typeface="Symbol" panose="05050102010706020507" pitchFamily="18" charset="2"/>
              </a:rPr>
              <a:t>b</a:t>
            </a:r>
            <a:r>
              <a:rPr lang="en-US" dirty="0">
                <a:sym typeface="Symbol" panose="05050102010706020507" pitchFamily="18" charset="2"/>
              </a:rPr>
              <a:t>, M) =</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1EA1DF-06B2-B00E-C25C-0593A62FB1CB}"/>
                  </a:ext>
                </a:extLst>
              </p:cNvPr>
              <p:cNvSpPr txBox="1"/>
              <p:nvPr/>
            </p:nvSpPr>
            <p:spPr>
              <a:xfrm>
                <a:off x="10192826" y="3315927"/>
                <a:ext cx="778396"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𝑐</m:t>
                          </m:r>
                        </m:sup>
                      </m:sSup>
                    </m:oMath>
                  </m:oMathPara>
                </a14:m>
                <a:endParaRPr lang="en-US" sz="1600" dirty="0"/>
              </a:p>
            </p:txBody>
          </p:sp>
        </mc:Choice>
        <mc:Fallback xmlns="">
          <p:sp>
            <p:nvSpPr>
              <p:cNvPr id="6" name="TextBox 5">
                <a:extLst>
                  <a:ext uri="{FF2B5EF4-FFF2-40B4-BE49-F238E27FC236}">
                    <a16:creationId xmlns:a16="http://schemas.microsoft.com/office/drawing/2014/main" id="{EF1EA1DF-06B2-B00E-C25C-0593A62FB1CB}"/>
                  </a:ext>
                </a:extLst>
              </p:cNvPr>
              <p:cNvSpPr txBox="1">
                <a:spLocks noRot="1" noChangeAspect="1" noMove="1" noResize="1" noEditPoints="1" noAdjustHandles="1" noChangeArrowheads="1" noChangeShapeType="1" noTextEdit="1"/>
              </p:cNvSpPr>
              <p:nvPr/>
            </p:nvSpPr>
            <p:spPr>
              <a:xfrm>
                <a:off x="10192826" y="3315927"/>
                <a:ext cx="778396" cy="338554"/>
              </a:xfrm>
              <a:prstGeom prst="rect">
                <a:avLst/>
              </a:prstGeom>
              <a:blipFill>
                <a:blip r:embed="rId5"/>
                <a:stretch>
                  <a:fillRect r="-4688"/>
                </a:stretch>
              </a:blipFill>
            </p:spPr>
            <p:txBody>
              <a:bodyPr/>
              <a:lstStyle/>
              <a:p>
                <a:r>
                  <a:rPr lang="en-US">
                    <a:noFill/>
                  </a:rPr>
                  <a:t> </a:t>
                </a:r>
              </a:p>
            </p:txBody>
          </p:sp>
        </mc:Fallback>
      </mc:AlternateContent>
    </p:spTree>
    <p:extLst>
      <p:ext uri="{BB962C8B-B14F-4D97-AF65-F5344CB8AC3E}">
        <p14:creationId xmlns:p14="http://schemas.microsoft.com/office/powerpoint/2010/main" val="38769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9402E-6 4.97795E-6 L -0.00028 -0.39074 " pathEditMode="relative" rAng="0" ptsTypes="AA">
                                      <p:cBhvr>
                                        <p:cTn id="6" dur="2000" fill="hold"/>
                                        <p:tgtEl>
                                          <p:spTgt spid="57"/>
                                        </p:tgtEl>
                                        <p:attrNameLst>
                                          <p:attrName>ppt_x</p:attrName>
                                          <p:attrName>ppt_y</p:attrName>
                                        </p:attrNameLst>
                                      </p:cBhvr>
                                      <p:rCtr x="-14" y="-19549"/>
                                    </p:animMotion>
                                  </p:childTnLst>
                                </p:cTn>
                              </p:par>
                              <p:par>
                                <p:cTn id="7" presetID="1" presetClass="exit" presetSubtype="0" fill="hold" grpId="0" nodeType="withEffect">
                                  <p:stCondLst>
                                    <p:cond delay="150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ntr" presetSubtype="0" fill="hold" grpId="0" nodeType="withEffect">
                                  <p:stCondLst>
                                    <p:cond delay="15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7" grpId="0"/>
      <p:bldP spid="7" grpId="0" animBg="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DEEFC29-A7D6-D9CE-C1B1-D44238D4815B}"/>
              </a:ext>
            </a:extLst>
          </p:cNvPr>
          <p:cNvSpPr/>
          <p:nvPr/>
        </p:nvSpPr>
        <p:spPr>
          <a:xfrm>
            <a:off x="7377496" y="545280"/>
            <a:ext cx="1782789" cy="305233"/>
          </a:xfrm>
          <a:prstGeom prst="roundRect">
            <a:avLst/>
          </a:prstGeom>
          <a:solidFill>
            <a:srgbClr val="CCDDF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5D1B654-FF6B-0167-067B-4EB842738DC9}"/>
              </a:ext>
            </a:extLst>
          </p:cNvPr>
          <p:cNvSpPr/>
          <p:nvPr/>
        </p:nvSpPr>
        <p:spPr>
          <a:xfrm>
            <a:off x="5797211" y="545280"/>
            <a:ext cx="3439670" cy="305233"/>
          </a:xfrm>
          <a:prstGeom prst="roundRect">
            <a:avLst/>
          </a:prstGeom>
          <a:solidFill>
            <a:srgbClr val="CCDDF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19A0869-9F53-8581-5263-707F74A669FF}"/>
                  </a:ext>
                </a:extLst>
              </p:cNvPr>
              <p:cNvSpPr txBox="1"/>
              <p:nvPr/>
            </p:nvSpPr>
            <p:spPr>
              <a:xfrm>
                <a:off x="5170660" y="527518"/>
                <a:ext cx="4714778" cy="369332"/>
              </a:xfrm>
              <a:prstGeom prst="rect">
                <a:avLst/>
              </a:prstGeom>
              <a:noFill/>
            </p:spPr>
            <p:txBody>
              <a:bodyPr wrap="square">
                <a:spAutoFit/>
              </a:bodyPr>
              <a:lstStyle/>
              <a:p>
                <a:pPr algn="ctr"/>
                <a:r>
                  <a:rPr lang="en-US" sz="1800" dirty="0">
                    <a:latin typeface="DIN Next LT Pro Light" panose="020B0303020203050203" pitchFamily="34" charset="0"/>
                  </a:rPr>
                  <a:t>H((</a:t>
                </a:r>
                <a:r>
                  <a:rPr lang="en-US" sz="1800" dirty="0" err="1">
                    <a:latin typeface="DIN Next LT Pro Light" panose="020B0303020203050203" pitchFamily="34" charset="0"/>
                  </a:rPr>
                  <a:t>K</a:t>
                </a:r>
                <a:r>
                  <a:rPr lang="en-US" sz="1800" baseline="-25000" dirty="0" err="1">
                    <a:latin typeface="DIN Next LT Pro Light" panose="020B0303020203050203" pitchFamily="34" charset="0"/>
                  </a:rPr>
                  <a:t>b</a:t>
                </a:r>
                <a:r>
                  <a:rPr lang="en-US" sz="1800" dirty="0">
                    <a:latin typeface="DIN Next LT Pro Light" panose="020B0303020203050203" pitchFamily="34" charset="0"/>
                  </a:rPr>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DIN Next LT Pro Light" panose="020B0303020203050203" pitchFamily="34" charset="0"/>
                  </a:rPr>
                  <a:t> </a:t>
                </a:r>
                <a:r>
                  <a:rPr lang="en-US" sz="1800" dirty="0" err="1">
                    <a:latin typeface="DIN Next LT Pro Light" panose="020B0303020203050203" pitchFamily="34" charset="0"/>
                  </a:rPr>
                  <a:t>opad</a:t>
                </a:r>
                <a:r>
                  <a:rPr lang="en-US" sz="1800" dirty="0">
                    <a:latin typeface="DIN Next LT Pro Light" panose="020B0303020203050203" pitchFamily="34" charset="0"/>
                  </a:rPr>
                  <a:t>)</a:t>
                </a:r>
                <a:r>
                  <a:rPr lang="en-US" dirty="0">
                    <a:latin typeface="DIN Next LT Pro Light" panose="020B0303020203050203" pitchFamily="34" charset="0"/>
                    <a:sym typeface="Symbol" panose="05050102010706020507" pitchFamily="18" charset="2"/>
                  </a:rPr>
                  <a:t>  </a:t>
                </a:r>
                <a:r>
                  <a:rPr lang="en-US" sz="1800" dirty="0">
                    <a:solidFill>
                      <a:schemeClr val="tx1"/>
                    </a:solidFill>
                    <a:latin typeface="DIN Next LT Pro Light" panose="020B0303020203050203" pitchFamily="34" charset="0"/>
                  </a:rPr>
                  <a:t>H((</a:t>
                </a:r>
                <a:r>
                  <a:rPr lang="en-US" sz="1800" dirty="0" err="1">
                    <a:solidFill>
                      <a:schemeClr val="tx1"/>
                    </a:solidFill>
                    <a:latin typeface="DIN Next LT Pro Light" panose="020B0303020203050203" pitchFamily="34" charset="0"/>
                  </a:rPr>
                  <a:t>K</a:t>
                </a:r>
                <a:r>
                  <a:rPr lang="en-US" sz="1800" baseline="-25000" dirty="0" err="1">
                    <a:solidFill>
                      <a:schemeClr val="tx1"/>
                    </a:solidFill>
                    <a:latin typeface="DIN Next LT Pro Light" panose="020B0303020203050203" pitchFamily="34" charset="0"/>
                  </a:rPr>
                  <a:t>b</a:t>
                </a:r>
                <a:r>
                  <a:rPr lang="en-US" dirty="0">
                    <a:solidFill>
                      <a:schemeClr val="tx1"/>
                    </a:solidFill>
                    <a:latin typeface="DIN Next LT Pro Light" panose="020B0303020203050203" pitchFamily="34" charset="0"/>
                    <a:ea typeface="Cambria Math" panose="02040503050406030204" pitchFamily="18" charset="0"/>
                  </a:rPr>
                  <a:t> </a:t>
                </a:r>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 </m:t>
                    </m:r>
                  </m:oMath>
                </a14:m>
                <a:r>
                  <a:rPr lang="en-US" sz="1800" dirty="0">
                    <a:solidFill>
                      <a:schemeClr val="tx1"/>
                    </a:solidFill>
                    <a:latin typeface="DIN Next LT Pro Light" panose="020B0303020203050203" pitchFamily="34" charset="0"/>
                  </a:rPr>
                  <a:t>ipad)</a:t>
                </a:r>
                <a:r>
                  <a:rPr lang="en-US" dirty="0">
                    <a:solidFill>
                      <a:schemeClr val="tx1"/>
                    </a:solidFill>
                    <a:latin typeface="DIN Next LT Pro Light" panose="020B0303020203050203" pitchFamily="34" charset="0"/>
                    <a:sym typeface="Symbol" panose="05050102010706020507" pitchFamily="18" charset="2"/>
                  </a:rPr>
                  <a:t> </a:t>
                </a:r>
                <a:r>
                  <a:rPr lang="en-US" sz="1800" dirty="0">
                    <a:solidFill>
                      <a:schemeClr val="tx1"/>
                    </a:solidFill>
                    <a:latin typeface="DIN Next LT Pro Light" panose="020B0303020203050203" pitchFamily="34" charset="0"/>
                  </a:rPr>
                  <a:t> M))</a:t>
                </a:r>
                <a:endParaRPr lang="en-US" dirty="0">
                  <a:latin typeface="DIN Next LT Pro Light" panose="020B0303020203050203" pitchFamily="34" charset="0"/>
                </a:endParaRPr>
              </a:p>
            </p:txBody>
          </p:sp>
        </mc:Choice>
        <mc:Fallback xmlns="">
          <p:sp>
            <p:nvSpPr>
              <p:cNvPr id="57" name="TextBox 56">
                <a:extLst>
                  <a:ext uri="{FF2B5EF4-FFF2-40B4-BE49-F238E27FC236}">
                    <a16:creationId xmlns:a16="http://schemas.microsoft.com/office/drawing/2014/main" id="{619A0869-9F53-8581-5263-707F74A669FF}"/>
                  </a:ext>
                </a:extLst>
              </p:cNvPr>
              <p:cNvSpPr txBox="1">
                <a:spLocks noRot="1" noChangeAspect="1" noMove="1" noResize="1" noEditPoints="1" noAdjustHandles="1" noChangeArrowheads="1" noChangeShapeType="1" noTextEdit="1"/>
              </p:cNvSpPr>
              <p:nvPr/>
            </p:nvSpPr>
            <p:spPr>
              <a:xfrm>
                <a:off x="5170660" y="527518"/>
                <a:ext cx="4714778" cy="369332"/>
              </a:xfrm>
              <a:prstGeom prst="rect">
                <a:avLst/>
              </a:prstGeom>
              <a:blipFill>
                <a:blip r:embed="rId3"/>
                <a:stretch>
                  <a:fillRect t="-16667" b="-28333"/>
                </a:stretch>
              </a:blipFill>
            </p:spPr>
            <p:txBody>
              <a:bodyPr/>
              <a:lstStyle/>
              <a:p>
                <a:r>
                  <a:rPr lang="en-US">
                    <a:noFill/>
                  </a:rPr>
                  <a:t> </a:t>
                </a:r>
              </a:p>
            </p:txBody>
          </p:sp>
        </mc:Fallback>
      </mc:AlternateContent>
      <p:grpSp>
        <p:nvGrpSpPr>
          <p:cNvPr id="72" name="Group 71">
            <a:extLst>
              <a:ext uri="{FF2B5EF4-FFF2-40B4-BE49-F238E27FC236}">
                <a16:creationId xmlns:a16="http://schemas.microsoft.com/office/drawing/2014/main" id="{D53189F5-D9FD-5FBB-1ADC-B0159135A456}"/>
              </a:ext>
            </a:extLst>
          </p:cNvPr>
          <p:cNvGrpSpPr/>
          <p:nvPr/>
        </p:nvGrpSpPr>
        <p:grpSpPr>
          <a:xfrm>
            <a:off x="4903158" y="1909775"/>
            <a:ext cx="5243956" cy="2660628"/>
            <a:chOff x="4903158" y="1909775"/>
            <a:chExt cx="5243956" cy="2660628"/>
          </a:xfrm>
        </p:grpSpPr>
        <p:sp>
          <p:nvSpPr>
            <p:cNvPr id="73" name="Rectangle 72">
              <a:extLst>
                <a:ext uri="{FF2B5EF4-FFF2-40B4-BE49-F238E27FC236}">
                  <a16:creationId xmlns:a16="http://schemas.microsoft.com/office/drawing/2014/main" id="{22AAD57A-7F46-A0BC-08FB-B1601114543F}"/>
                </a:ext>
              </a:extLst>
            </p:cNvPr>
            <p:cNvSpPr/>
            <p:nvPr/>
          </p:nvSpPr>
          <p:spPr>
            <a:xfrm>
              <a:off x="4903158" y="1909775"/>
              <a:ext cx="5243956" cy="2660626"/>
            </a:xfrm>
            <a:prstGeom prst="rect">
              <a:avLst/>
            </a:prstGeom>
            <a:solidFill>
              <a:srgbClr val="E1F4B2">
                <a:alpha val="72000"/>
              </a:srgbClr>
            </a:solidFill>
            <a:ln>
              <a:solidFill>
                <a:srgbClr val="B2D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368770FC-3B0F-3F70-0326-E67098CC7857}"/>
                </a:ext>
              </a:extLst>
            </p:cNvPr>
            <p:cNvSpPr/>
            <p:nvPr/>
          </p:nvSpPr>
          <p:spPr>
            <a:xfrm rot="5400000">
              <a:off x="3681480" y="3135217"/>
              <a:ext cx="2660626" cy="209745"/>
            </a:xfrm>
            <a:prstGeom prst="triangle">
              <a:avLst/>
            </a:prstGeom>
            <a:solidFill>
              <a:srgbClr val="B2D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E8370DD-04F6-EAC1-C562-4C3659A222D4}"/>
              </a:ext>
            </a:extLst>
          </p:cNvPr>
          <p:cNvSpPr>
            <a:spLocks noGrp="1"/>
          </p:cNvSpPr>
          <p:nvPr>
            <p:ph type="title"/>
          </p:nvPr>
        </p:nvSpPr>
        <p:spPr/>
        <p:txBody>
          <a:bodyPr/>
          <a:lstStyle/>
          <a:p>
            <a:r>
              <a:rPr lang="en-US" dirty="0"/>
              <a:t>HMAC</a:t>
            </a:r>
          </a:p>
        </p:txBody>
      </p:sp>
      <p:sp>
        <p:nvSpPr>
          <p:cNvPr id="3" name="Date Placeholder 2">
            <a:extLst>
              <a:ext uri="{FF2B5EF4-FFF2-40B4-BE49-F238E27FC236}">
                <a16:creationId xmlns:a16="http://schemas.microsoft.com/office/drawing/2014/main" id="{94E48F99-52F0-5616-2766-9A3426207D0E}"/>
              </a:ext>
            </a:extLst>
          </p:cNvPr>
          <p:cNvSpPr>
            <a:spLocks noGrp="1"/>
          </p:cNvSpPr>
          <p:nvPr>
            <p:ph type="dt" sz="half" idx="10"/>
          </p:nvPr>
        </p:nvSpPr>
        <p:spPr/>
        <p:txBody>
          <a:bodyPr/>
          <a:lstStyle/>
          <a:p>
            <a:r>
              <a:rPr lang="en-US"/>
              <a:t>August 24</a:t>
            </a:r>
            <a:r>
              <a:rPr lang="LID4096"/>
              <a:t>, 202</a:t>
            </a:r>
            <a:r>
              <a:rPr lang="en-US"/>
              <a:t>3.     Matilda Backendal </a:t>
            </a:r>
            <a:endParaRPr lang="en-US" dirty="0"/>
          </a:p>
        </p:txBody>
      </p:sp>
      <p:sp>
        <p:nvSpPr>
          <p:cNvPr id="4" name="Slide Number Placeholder 3">
            <a:extLst>
              <a:ext uri="{FF2B5EF4-FFF2-40B4-BE49-F238E27FC236}">
                <a16:creationId xmlns:a16="http://schemas.microsoft.com/office/drawing/2014/main" id="{C923092A-DE79-139C-B500-352C3D158FE8}"/>
              </a:ext>
            </a:extLst>
          </p:cNvPr>
          <p:cNvSpPr>
            <a:spLocks noGrp="1"/>
          </p:cNvSpPr>
          <p:nvPr>
            <p:ph type="sldNum" sz="quarter" idx="12"/>
          </p:nvPr>
        </p:nvSpPr>
        <p:spPr/>
        <p:txBody>
          <a:bodyPr/>
          <a:lstStyle/>
          <a:p>
            <a:fld id="{E88E0139-626D-A346-B691-BDD0C5A55F29}" type="slidenum">
              <a:rPr lang="en-US" smtClean="0"/>
              <a:pPr/>
              <a:t>9</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33F178-7C64-9170-C521-65D766389819}"/>
                  </a:ext>
                </a:extLst>
              </p:cNvPr>
              <p:cNvSpPr txBox="1"/>
              <p:nvPr/>
            </p:nvSpPr>
            <p:spPr>
              <a:xfrm>
                <a:off x="375239" y="1271840"/>
                <a:ext cx="5384211" cy="2328609"/>
              </a:xfrm>
              <a:prstGeom prst="rect">
                <a:avLst/>
              </a:prstGeom>
              <a:noFill/>
            </p:spPr>
            <p:txBody>
              <a:bodyPr wrap="none" lIns="0" tIns="72000" rIns="0" bIns="0" rtlCol="0" anchor="t" anchorCtr="0">
                <a:noAutofit/>
              </a:bodyPr>
              <a:lstStyle/>
              <a:p>
                <a:pPr>
                  <a:spcAft>
                    <a:spcPts val="600"/>
                  </a:spcAft>
                </a:pPr>
                <a:r>
                  <a:rPr lang="en-US" sz="2000" dirty="0">
                    <a:sym typeface="Symbol" panose="05050102010706020507" pitchFamily="18" charset="2"/>
                  </a:rPr>
                  <a:t>Building blocks:</a:t>
                </a:r>
              </a:p>
              <a:p>
                <a:pPr marL="285750" indent="-285750">
                  <a:spcAft>
                    <a:spcPts val="600"/>
                  </a:spcAft>
                  <a:buFont typeface="Arial" panose="020B0604020202020204" pitchFamily="34" charset="0"/>
                  <a:buChar char="•"/>
                </a:pPr>
                <a:r>
                  <a:rPr lang="en-US" sz="1600" i="1" dirty="0">
                    <a:sym typeface="Symbol" panose="05050102010706020507" pitchFamily="18" charset="2"/>
                  </a:rPr>
                  <a:t>Hash function   </a:t>
                </a:r>
                <a:r>
                  <a:rPr lang="en-US" sz="1600" dirty="0">
                    <a:sym typeface="Symbol" panose="05050102010706020507" pitchFamily="18" charset="2"/>
                  </a:rPr>
                  <a:t>(MD transform)</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20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t>Constants</a:t>
                </a:r>
                <a:br>
                  <a:rPr lang="en-US" sz="1600" dirty="0"/>
                </a:br>
                <a:r>
                  <a:rPr lang="en-US" sz="1600" dirty="0" err="1">
                    <a:ea typeface="Cambria Math" panose="02040503050406030204" pitchFamily="18" charset="0"/>
                  </a:rPr>
                  <a:t>ipad</a:t>
                </a:r>
                <a:r>
                  <a:rPr lang="en-US" sz="1600" dirty="0">
                    <a:ea typeface="Cambria Math" panose="02040503050406030204" pitchFamily="18" charset="0"/>
                  </a:rPr>
                  <a:t>, </a:t>
                </a:r>
                <a:r>
                  <a:rPr lang="en-US" sz="1600" dirty="0" err="1">
                    <a:ea typeface="Cambria Math" panose="02040503050406030204" pitchFamily="18" charset="0"/>
                  </a:rPr>
                  <a:t>opad</a:t>
                </a:r>
                <a:r>
                  <a:rPr lang="en-US" sz="1600" dirty="0">
                    <a:ea typeface="Cambria Math" panose="02040503050406030204" pitchFamily="18" charset="0"/>
                  </a:rPr>
                  <a:t>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b="0" i="1" smtClean="0">
                            <a:latin typeface="Cambria Math" panose="02040503050406030204" pitchFamily="18" charset="0"/>
                          </a:rPr>
                          <m:t>𝑏</m:t>
                        </m:r>
                      </m:sup>
                    </m:sSup>
                  </m:oMath>
                </a14:m>
                <a:r>
                  <a:rPr lang="en-US" sz="1600" dirty="0">
                    <a:latin typeface="DIN Next LT Pro Light" panose="020B0303020203050203" pitchFamily="34" charset="0"/>
                  </a:rPr>
                  <a:t>, </a:t>
                </a:r>
                <a:r>
                  <a:rPr lang="en-US" sz="1600" dirty="0">
                    <a:ea typeface="Cambria Math" panose="02040503050406030204" pitchFamily="18" charset="0"/>
                  </a:rPr>
                  <a:t>IV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1600" dirty="0">
                  <a:latin typeface="DIN Next LT Pro Light" panose="020B0303020203050203" pitchFamily="34" charset="0"/>
                </a:endParaRPr>
              </a:p>
              <a:p>
                <a:pPr marL="285750" indent="-285750">
                  <a:spcAft>
                    <a:spcPts val="600"/>
                  </a:spcAft>
                  <a:buFont typeface="Arial" panose="020B0604020202020204" pitchFamily="34" charset="0"/>
                  <a:buChar char="•"/>
                </a:pPr>
                <a:r>
                  <a:rPr lang="en-US" sz="1600" i="1" dirty="0">
                    <a:sym typeface="Symbol" panose="05050102010706020507" pitchFamily="18" charset="2"/>
                  </a:rPr>
                  <a:t>Compression function</a:t>
                </a:r>
                <a:br>
                  <a:rPr lang="en-US" sz="1600" dirty="0">
                    <a:sym typeface="Symbol" panose="05050102010706020507" pitchFamily="18" charset="2"/>
                  </a:rPr>
                </a:br>
                <a:r>
                  <a:rPr lang="en-US" sz="1600" dirty="0">
                    <a:sym typeface="Symbol" panose="05050102010706020507" pitchFamily="18" charset="2"/>
                  </a:rPr>
                  <a:t>h: </a:t>
                </a:r>
                <a14:m>
                  <m:oMath xmlns:m="http://schemas.openxmlformats.org/officeDocument/2006/math">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𝑏</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0,1</m:t>
                            </m:r>
                          </m:e>
                        </m:d>
                      </m:e>
                      <m:sup>
                        <m:r>
                          <a:rPr lang="en-US" sz="1600" i="1">
                            <a:latin typeface="Cambria Math" panose="02040503050406030204" pitchFamily="18" charset="0"/>
                          </a:rPr>
                          <m:t>𝑐</m:t>
                        </m:r>
                      </m:sup>
                    </m:sSup>
                  </m:oMath>
                </a14:m>
                <a:endParaRPr lang="en-US" sz="1600" dirty="0">
                  <a:latin typeface="DIN Next LT Pro Light" panose="020B0303020203050203" pitchFamily="34" charset="0"/>
                </a:endParaRPr>
              </a:p>
            </p:txBody>
          </p:sp>
        </mc:Choice>
        <mc:Fallback xmlns="">
          <p:sp>
            <p:nvSpPr>
              <p:cNvPr id="5" name="TextBox 4">
                <a:extLst>
                  <a:ext uri="{FF2B5EF4-FFF2-40B4-BE49-F238E27FC236}">
                    <a16:creationId xmlns:a16="http://schemas.microsoft.com/office/drawing/2014/main" id="{D533F178-7C64-9170-C521-65D766389819}"/>
                  </a:ext>
                </a:extLst>
              </p:cNvPr>
              <p:cNvSpPr txBox="1">
                <a:spLocks noRot="1" noChangeAspect="1" noMove="1" noResize="1" noEditPoints="1" noAdjustHandles="1" noChangeArrowheads="1" noChangeShapeType="1" noTextEdit="1"/>
              </p:cNvSpPr>
              <p:nvPr/>
            </p:nvSpPr>
            <p:spPr>
              <a:xfrm>
                <a:off x="375239" y="1271840"/>
                <a:ext cx="5384211" cy="2328609"/>
              </a:xfrm>
              <a:prstGeom prst="rect">
                <a:avLst/>
              </a:prstGeom>
              <a:blipFill>
                <a:blip r:embed="rId4"/>
                <a:stretch>
                  <a:fillRect l="-2945" t="-524"/>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FB3E0C6A-D543-5B9D-7E88-C1935CA410BE}"/>
              </a:ext>
            </a:extLst>
          </p:cNvPr>
          <p:cNvSpPr txBox="1"/>
          <p:nvPr/>
        </p:nvSpPr>
        <p:spPr>
          <a:xfrm>
            <a:off x="7295022" y="1270814"/>
            <a:ext cx="460228" cy="276999"/>
          </a:xfrm>
          <a:prstGeom prst="rect">
            <a:avLst/>
          </a:prstGeom>
          <a:noFill/>
        </p:spPr>
        <p:txBody>
          <a:bodyPr wrap="square" lIns="0" tIns="0" rIns="0" bIns="0" rtlCol="0" anchor="ctr" anchorCtr="1">
            <a:spAutoFit/>
          </a:bodyPr>
          <a:lstStyle/>
          <a:p>
            <a:r>
              <a:rPr lang="en-US" dirty="0"/>
              <a:t>M</a:t>
            </a:r>
          </a:p>
        </p:txBody>
      </p:sp>
      <p:cxnSp>
        <p:nvCxnSpPr>
          <p:cNvPr id="46" name="Straight Arrow Connector 45">
            <a:extLst>
              <a:ext uri="{FF2B5EF4-FFF2-40B4-BE49-F238E27FC236}">
                <a16:creationId xmlns:a16="http://schemas.microsoft.com/office/drawing/2014/main" id="{8437838B-2184-FAB3-886E-56FB8B80A775}"/>
              </a:ext>
            </a:extLst>
          </p:cNvPr>
          <p:cNvCxnSpPr>
            <a:cxnSpLocks/>
            <a:stCxn id="43" idx="2"/>
          </p:cNvCxnSpPr>
          <p:nvPr/>
        </p:nvCxnSpPr>
        <p:spPr>
          <a:xfrm>
            <a:off x="7525136" y="1547813"/>
            <a:ext cx="0" cy="361962"/>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A84181B4-F8E8-6024-EF1C-479C739B1592}"/>
              </a:ext>
            </a:extLst>
          </p:cNvPr>
          <p:cNvSpPr txBox="1"/>
          <p:nvPr/>
        </p:nvSpPr>
        <p:spPr>
          <a:xfrm>
            <a:off x="4901087" y="4270696"/>
            <a:ext cx="1474775" cy="338554"/>
          </a:xfrm>
          <a:prstGeom prst="rect">
            <a:avLst/>
          </a:prstGeom>
          <a:noFill/>
        </p:spPr>
        <p:txBody>
          <a:bodyPr wrap="square">
            <a:spAutoFit/>
          </a:bodyPr>
          <a:lstStyle/>
          <a:p>
            <a:r>
              <a:rPr lang="en-US" sz="1600" dirty="0" err="1">
                <a:sym typeface="Symbol" panose="05050102010706020507" pitchFamily="18" charset="2"/>
              </a:rPr>
              <a:t>HMAC</a:t>
            </a:r>
            <a:r>
              <a:rPr lang="en-US" sz="1600" baseline="-25000" dirty="0" err="1">
                <a:sym typeface="Symbol" panose="05050102010706020507" pitchFamily="18" charset="2"/>
              </a:rPr>
              <a:t>b</a:t>
            </a:r>
            <a:r>
              <a:rPr lang="en-US" sz="1600" dirty="0">
                <a:sym typeface="Symbol" panose="05050102010706020507" pitchFamily="18" charset="2"/>
              </a:rPr>
              <a:t>(</a:t>
            </a:r>
            <a:r>
              <a:rPr lang="en-US" sz="1600" dirty="0" err="1">
                <a:sym typeface="Symbol" panose="05050102010706020507" pitchFamily="18" charset="2"/>
              </a:rPr>
              <a:t>K</a:t>
            </a:r>
            <a:r>
              <a:rPr lang="en-US" sz="1600" baseline="-25000" dirty="0" err="1">
                <a:sym typeface="Symbol" panose="05050102010706020507" pitchFamily="18" charset="2"/>
              </a:rPr>
              <a:t>b</a:t>
            </a:r>
            <a:r>
              <a:rPr lang="en-US" sz="1600" dirty="0">
                <a:sym typeface="Symbol" panose="05050102010706020507" pitchFamily="18" charset="2"/>
              </a:rPr>
              <a:t>, M)</a:t>
            </a:r>
            <a:endParaRPr lang="en-US" sz="1600" dirty="0"/>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D223C9F-FBD6-08C5-C943-9D7593BF8FC0}"/>
                  </a:ext>
                </a:extLst>
              </p:cNvPr>
              <p:cNvSpPr/>
              <p:nvPr/>
            </p:nvSpPr>
            <p:spPr>
              <a:xfrm>
                <a:off x="8809080" y="1571161"/>
                <a:ext cx="1738220" cy="473763"/>
              </a:xfrm>
              <a:prstGeom prst="wedgeRoundRectCallout">
                <a:avLst>
                  <a:gd name="adj1" fmla="val -54269"/>
                  <a:gd name="adj2" fmla="val -157851"/>
                  <a:gd name="adj3" fmla="val 16667"/>
                </a:avLst>
              </a:prstGeom>
              <a:solidFill>
                <a:schemeClr val="accent4">
                  <a:lumMod val="20000"/>
                  <a:lumOff val="80000"/>
                </a:schemeClr>
              </a:solidFill>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K</a:t>
                </a:r>
                <a:r>
                  <a:rPr lang="en-US" baseline="-25000" dirty="0" err="1"/>
                  <a:t>b</a:t>
                </a:r>
                <a:r>
                  <a:rPr lang="en-US" dirty="0"/>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800" b="0" i="1" smtClean="0">
                                <a:solidFill>
                                  <a:schemeClr val="tx1"/>
                                </a:solidFill>
                                <a:latin typeface="Cambria Math" panose="02040503050406030204" pitchFamily="18" charset="0"/>
                              </a:rPr>
                            </m:ctrlPr>
                          </m:dPr>
                          <m:e>
                            <m:r>
                              <a:rPr lang="en-US" sz="1800" b="0" i="1" smtClean="0">
                                <a:solidFill>
                                  <a:schemeClr val="tx1"/>
                                </a:solidFill>
                                <a:latin typeface="Cambria Math" panose="02040503050406030204" pitchFamily="18" charset="0"/>
                              </a:rPr>
                              <m:t>0,1</m:t>
                            </m:r>
                          </m:e>
                        </m:d>
                      </m:e>
                      <m:sup>
                        <m:r>
                          <a:rPr lang="en-US" sz="1800" b="0" i="1" smtClean="0">
                            <a:solidFill>
                              <a:schemeClr val="tx1"/>
                            </a:solidFill>
                            <a:latin typeface="Cambria Math" panose="02040503050406030204" pitchFamily="18" charset="0"/>
                          </a:rPr>
                          <m:t>𝑏</m:t>
                        </m:r>
                      </m:sup>
                    </m:sSup>
                  </m:oMath>
                </a14:m>
                <a:endParaRPr lang="en-US" dirty="0"/>
              </a:p>
            </p:txBody>
          </p:sp>
        </mc:Choice>
        <mc:Fallback xmlns="">
          <p:sp>
            <p:nvSpPr>
              <p:cNvPr id="7" name="Speech Bubble: Rectangle with Corners Rounded 6">
                <a:extLst>
                  <a:ext uri="{FF2B5EF4-FFF2-40B4-BE49-F238E27FC236}">
                    <a16:creationId xmlns:a16="http://schemas.microsoft.com/office/drawing/2014/main" id="{9D223C9F-FBD6-08C5-C943-9D7593BF8FC0}"/>
                  </a:ext>
                </a:extLst>
              </p:cNvPr>
              <p:cNvSpPr>
                <a:spLocks noRot="1" noChangeAspect="1" noMove="1" noResize="1" noEditPoints="1" noAdjustHandles="1" noChangeArrowheads="1" noChangeShapeType="1" noTextEdit="1"/>
              </p:cNvSpPr>
              <p:nvPr/>
            </p:nvSpPr>
            <p:spPr>
              <a:xfrm>
                <a:off x="8809080" y="1571161"/>
                <a:ext cx="1738220" cy="473763"/>
              </a:xfrm>
              <a:prstGeom prst="wedgeRoundRectCallout">
                <a:avLst>
                  <a:gd name="adj1" fmla="val -54269"/>
                  <a:gd name="adj2" fmla="val -157851"/>
                  <a:gd name="adj3" fmla="val 16667"/>
                </a:avLst>
              </a:prstGeom>
              <a:blipFill>
                <a:blip r:embed="rId5"/>
                <a:stretch>
                  <a:fillRect b="-4848"/>
                </a:stretch>
              </a:blipFill>
              <a:ln>
                <a:solidFill>
                  <a:schemeClr val="accent4">
                    <a:lumMod val="60000"/>
                    <a:lumOff val="40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FC1B2191-7408-3C24-B822-FF43D8EE0492}"/>
              </a:ext>
            </a:extLst>
          </p:cNvPr>
          <p:cNvSpPr txBox="1"/>
          <p:nvPr/>
        </p:nvSpPr>
        <p:spPr>
          <a:xfrm>
            <a:off x="4161124" y="531345"/>
            <a:ext cx="1712681" cy="369332"/>
          </a:xfrm>
          <a:prstGeom prst="rect">
            <a:avLst/>
          </a:prstGeom>
          <a:noFill/>
        </p:spPr>
        <p:txBody>
          <a:bodyPr wrap="square">
            <a:spAutoFit/>
          </a:bodyPr>
          <a:lstStyle/>
          <a:p>
            <a:r>
              <a:rPr lang="en-US" dirty="0" err="1">
                <a:sym typeface="Symbol" panose="05050102010706020507" pitchFamily="18" charset="2"/>
              </a:rPr>
              <a:t>HMAC</a:t>
            </a:r>
            <a:r>
              <a:rPr lang="en-US" baseline="-25000" dirty="0" err="1">
                <a:sym typeface="Symbol" panose="05050102010706020507" pitchFamily="18" charset="2"/>
              </a:rPr>
              <a:t>b</a:t>
            </a:r>
            <a:r>
              <a:rPr lang="en-US" dirty="0">
                <a:sym typeface="Symbol" panose="05050102010706020507" pitchFamily="18" charset="2"/>
              </a:rPr>
              <a:t>(</a:t>
            </a:r>
            <a:r>
              <a:rPr lang="en-US" dirty="0" err="1">
                <a:sym typeface="Symbol" panose="05050102010706020507" pitchFamily="18" charset="2"/>
              </a:rPr>
              <a:t>K</a:t>
            </a:r>
            <a:r>
              <a:rPr lang="en-US" baseline="-25000" dirty="0" err="1">
                <a:sym typeface="Symbol" panose="05050102010706020507" pitchFamily="18" charset="2"/>
              </a:rPr>
              <a:t>b</a:t>
            </a:r>
            <a:r>
              <a:rPr lang="en-US" dirty="0">
                <a:sym typeface="Symbol" panose="05050102010706020507" pitchFamily="18" charset="2"/>
              </a:rPr>
              <a:t>, M) =</a:t>
            </a:r>
            <a:endParaRPr lang="en-US" dirty="0"/>
          </a:p>
        </p:txBody>
      </p:sp>
      <p:sp>
        <p:nvSpPr>
          <p:cNvPr id="11" name="TextBox 10">
            <a:extLst>
              <a:ext uri="{FF2B5EF4-FFF2-40B4-BE49-F238E27FC236}">
                <a16:creationId xmlns:a16="http://schemas.microsoft.com/office/drawing/2014/main" id="{99D8AFA4-9C63-285A-2AA3-83A7A1D2CF1D}"/>
              </a:ext>
            </a:extLst>
          </p:cNvPr>
          <p:cNvSpPr txBox="1"/>
          <p:nvPr/>
        </p:nvSpPr>
        <p:spPr>
          <a:xfrm>
            <a:off x="4260374" y="3101588"/>
            <a:ext cx="252993" cy="276999"/>
          </a:xfrm>
          <a:prstGeom prst="rect">
            <a:avLst/>
          </a:prstGeom>
          <a:noFill/>
        </p:spPr>
        <p:txBody>
          <a:bodyPr wrap="square" lIns="0" tIns="0" rIns="0" bIns="0" rtlCol="0" anchor="ctr" anchorCtr="1">
            <a:spAutoFit/>
          </a:bodyPr>
          <a:lstStyle/>
          <a:p>
            <a:r>
              <a:rPr lang="en-US" dirty="0" err="1"/>
              <a:t>K</a:t>
            </a:r>
            <a:r>
              <a:rPr lang="en-US" baseline="-25000" dirty="0" err="1"/>
              <a:t>b</a:t>
            </a:r>
            <a:endParaRPr lang="en-US" dirty="0"/>
          </a:p>
        </p:txBody>
      </p:sp>
      <p:grpSp>
        <p:nvGrpSpPr>
          <p:cNvPr id="66" name="Group 65">
            <a:extLst>
              <a:ext uri="{FF2B5EF4-FFF2-40B4-BE49-F238E27FC236}">
                <a16:creationId xmlns:a16="http://schemas.microsoft.com/office/drawing/2014/main" id="{93D6DDF2-DBC8-48F8-AF81-F96CD31AA152}"/>
              </a:ext>
            </a:extLst>
          </p:cNvPr>
          <p:cNvGrpSpPr/>
          <p:nvPr/>
        </p:nvGrpSpPr>
        <p:grpSpPr>
          <a:xfrm>
            <a:off x="6654976" y="2335662"/>
            <a:ext cx="2762036" cy="1684137"/>
            <a:chOff x="6654976" y="2335662"/>
            <a:chExt cx="2762036" cy="1684137"/>
          </a:xfrm>
        </p:grpSpPr>
        <p:sp>
          <p:nvSpPr>
            <p:cNvPr id="15" name="Flowchart: Manual Input 14">
              <a:extLst>
                <a:ext uri="{FF2B5EF4-FFF2-40B4-BE49-F238E27FC236}">
                  <a16:creationId xmlns:a16="http://schemas.microsoft.com/office/drawing/2014/main" id="{6864286A-F388-B192-590C-A744A0372181}"/>
                </a:ext>
              </a:extLst>
            </p:cNvPr>
            <p:cNvSpPr/>
            <p:nvPr/>
          </p:nvSpPr>
          <p:spPr>
            <a:xfrm flipH="1">
              <a:off x="6720321"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2EC92CA-03B6-CCFE-1B79-086F2C77B298}"/>
                </a:ext>
              </a:extLst>
            </p:cNvPr>
            <p:cNvSpPr txBox="1"/>
            <p:nvPr/>
          </p:nvSpPr>
          <p:spPr>
            <a:xfrm>
              <a:off x="6717392" y="3186730"/>
              <a:ext cx="34235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7" name="Flowchart: Manual Input 16">
              <a:extLst>
                <a:ext uri="{FF2B5EF4-FFF2-40B4-BE49-F238E27FC236}">
                  <a16:creationId xmlns:a16="http://schemas.microsoft.com/office/drawing/2014/main" id="{95B0DB44-B03D-9CCF-970F-6BF10355985B}"/>
                </a:ext>
              </a:extLst>
            </p:cNvPr>
            <p:cNvSpPr/>
            <p:nvPr/>
          </p:nvSpPr>
          <p:spPr>
            <a:xfrm flipH="1">
              <a:off x="7479529"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9FA18FF-957A-EA06-C4C6-4FADB85AFC99}"/>
                </a:ext>
              </a:extLst>
            </p:cNvPr>
            <p:cNvSpPr txBox="1"/>
            <p:nvPr/>
          </p:nvSpPr>
          <p:spPr>
            <a:xfrm>
              <a:off x="7474818" y="3186730"/>
              <a:ext cx="338962"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19" name="Flowchart: Manual Input 18">
              <a:extLst>
                <a:ext uri="{FF2B5EF4-FFF2-40B4-BE49-F238E27FC236}">
                  <a16:creationId xmlns:a16="http://schemas.microsoft.com/office/drawing/2014/main" id="{E1629C4A-9F3F-0B62-4C7D-EC22109FDD40}"/>
                </a:ext>
              </a:extLst>
            </p:cNvPr>
            <p:cNvSpPr/>
            <p:nvPr/>
          </p:nvSpPr>
          <p:spPr>
            <a:xfrm flipH="1">
              <a:off x="8885888"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0DF259F-DEB5-2B15-F168-26EA75C5DD67}"/>
                </a:ext>
              </a:extLst>
            </p:cNvPr>
            <p:cNvSpPr txBox="1"/>
            <p:nvPr/>
          </p:nvSpPr>
          <p:spPr>
            <a:xfrm>
              <a:off x="8885470" y="3186730"/>
              <a:ext cx="330377"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sp>
          <p:nvSpPr>
            <p:cNvPr id="21" name="TextBox 20">
              <a:extLst>
                <a:ext uri="{FF2B5EF4-FFF2-40B4-BE49-F238E27FC236}">
                  <a16:creationId xmlns:a16="http://schemas.microsoft.com/office/drawing/2014/main" id="{D8DE8B53-659D-303F-CABC-A2F009660721}"/>
                </a:ext>
              </a:extLst>
            </p:cNvPr>
            <p:cNvSpPr txBox="1"/>
            <p:nvPr/>
          </p:nvSpPr>
          <p:spPr>
            <a:xfrm>
              <a:off x="8209933" y="3100169"/>
              <a:ext cx="348172" cy="369332"/>
            </a:xfrm>
            <a:prstGeom prst="rect">
              <a:avLst/>
            </a:prstGeom>
            <a:noFill/>
          </p:spPr>
          <p:txBody>
            <a:bodyPr wrap="none" rtlCol="0">
              <a:spAutoFit/>
            </a:bodyPr>
            <a:lstStyle/>
            <a:p>
              <a:r>
                <a:rPr lang="en-US" dirty="0">
                  <a:solidFill>
                    <a:schemeClr val="tx2"/>
                  </a:solidFill>
                </a:rPr>
                <a:t>…</a:t>
              </a:r>
            </a:p>
          </p:txBody>
        </p:sp>
        <p:cxnSp>
          <p:nvCxnSpPr>
            <p:cNvPr id="27" name="Straight Arrow Connector 26">
              <a:extLst>
                <a:ext uri="{FF2B5EF4-FFF2-40B4-BE49-F238E27FC236}">
                  <a16:creationId xmlns:a16="http://schemas.microsoft.com/office/drawing/2014/main" id="{1911694B-FD5C-AA23-C128-17F6409AABB2}"/>
                </a:ext>
              </a:extLst>
            </p:cNvPr>
            <p:cNvCxnSpPr>
              <a:cxnSpLocks/>
              <a:stCxn id="16" idx="3"/>
              <a:endCxn id="18" idx="1"/>
            </p:cNvCxnSpPr>
            <p:nvPr/>
          </p:nvCxnSpPr>
          <p:spPr>
            <a:xfrm>
              <a:off x="7059744" y="3325230"/>
              <a:ext cx="41507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21A1EF0-E07B-88A5-E294-D8CB61B9988B}"/>
                </a:ext>
              </a:extLst>
            </p:cNvPr>
            <p:cNvCxnSpPr>
              <a:cxnSpLocks/>
              <a:stCxn id="18" idx="3"/>
            </p:cNvCxnSpPr>
            <p:nvPr/>
          </p:nvCxnSpPr>
          <p:spPr>
            <a:xfrm>
              <a:off x="7813780" y="3325230"/>
              <a:ext cx="3596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0314C06-4A90-597C-2056-B036B3568504}"/>
                </a:ext>
              </a:extLst>
            </p:cNvPr>
            <p:cNvCxnSpPr>
              <a:cxnSpLocks/>
              <a:endCxn id="20" idx="1"/>
            </p:cNvCxnSpPr>
            <p:nvPr/>
          </p:nvCxnSpPr>
          <p:spPr>
            <a:xfrm>
              <a:off x="8546463" y="3325229"/>
              <a:ext cx="339007"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30C945FB-59C7-5B25-3A3C-E4975A9302D9}"/>
                </a:ext>
              </a:extLst>
            </p:cNvPr>
            <p:cNvCxnSpPr>
              <a:cxnSpLocks/>
              <a:stCxn id="20" idx="3"/>
            </p:cNvCxnSpPr>
            <p:nvPr/>
          </p:nvCxnSpPr>
          <p:spPr>
            <a:xfrm>
              <a:off x="9215847" y="3325230"/>
              <a:ext cx="201165" cy="69456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F425E9-257D-1CDA-1732-B73DBD85967D}"/>
                </a:ext>
              </a:extLst>
            </p:cNvPr>
            <p:cNvCxnSpPr>
              <a:cxnSpLocks/>
            </p:cNvCxnSpPr>
            <p:nvPr/>
          </p:nvCxnSpPr>
          <p:spPr>
            <a:xfrm>
              <a:off x="6885091"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2A6634A-5CF1-E1E7-7DCE-C2AF0B468B7A}"/>
                </a:ext>
              </a:extLst>
            </p:cNvPr>
            <p:cNvCxnSpPr>
              <a:cxnSpLocks/>
            </p:cNvCxnSpPr>
            <p:nvPr/>
          </p:nvCxnSpPr>
          <p:spPr>
            <a:xfrm>
              <a:off x="7650477"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4CB75D-A0DD-5030-43DD-AC88D394F701}"/>
                </a:ext>
              </a:extLst>
            </p:cNvPr>
            <p:cNvCxnSpPr>
              <a:cxnSpLocks/>
            </p:cNvCxnSpPr>
            <p:nvPr/>
          </p:nvCxnSpPr>
          <p:spPr>
            <a:xfrm>
              <a:off x="9050658"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5D0E927-D122-FA1A-24EE-DEB7A401AC43}"/>
                </a:ext>
              </a:extLst>
            </p:cNvPr>
            <p:cNvSpPr txBox="1"/>
            <p:nvPr/>
          </p:nvSpPr>
          <p:spPr>
            <a:xfrm>
              <a:off x="6654977"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M[0]</a:t>
              </a:r>
            </a:p>
          </p:txBody>
        </p:sp>
        <p:sp>
          <p:nvSpPr>
            <p:cNvPr id="48" name="TextBox 47">
              <a:extLst>
                <a:ext uri="{FF2B5EF4-FFF2-40B4-BE49-F238E27FC236}">
                  <a16:creationId xmlns:a16="http://schemas.microsoft.com/office/drawing/2014/main" id="{3277B4B8-ADA2-AB47-98BB-B4F2A9750044}"/>
                </a:ext>
              </a:extLst>
            </p:cNvPr>
            <p:cNvSpPr txBox="1"/>
            <p:nvPr/>
          </p:nvSpPr>
          <p:spPr>
            <a:xfrm>
              <a:off x="7421581"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M[1]</a:t>
              </a:r>
            </a:p>
          </p:txBody>
        </p:sp>
        <p:sp>
          <p:nvSpPr>
            <p:cNvPr id="49" name="TextBox 48">
              <a:extLst>
                <a:ext uri="{FF2B5EF4-FFF2-40B4-BE49-F238E27FC236}">
                  <a16:creationId xmlns:a16="http://schemas.microsoft.com/office/drawing/2014/main" id="{9DB7B8EB-C0A5-FD7B-EE69-F2BF05768E5B}"/>
                </a:ext>
              </a:extLst>
            </p:cNvPr>
            <p:cNvSpPr txBox="1"/>
            <p:nvPr/>
          </p:nvSpPr>
          <p:spPr>
            <a:xfrm>
              <a:off x="8822085" y="2597048"/>
              <a:ext cx="460228" cy="246221"/>
            </a:xfrm>
            <a:prstGeom prst="rect">
              <a:avLst/>
            </a:prstGeom>
            <a:noFill/>
          </p:spPr>
          <p:txBody>
            <a:bodyPr wrap="square" lIns="0" tIns="0" rIns="0" bIns="0" rtlCol="0" anchor="ctr" anchorCtr="1">
              <a:spAutoFit/>
            </a:bodyPr>
            <a:lstStyle/>
            <a:p>
              <a:r>
                <a:rPr lang="en-US" sz="1600" dirty="0">
                  <a:solidFill>
                    <a:sysClr val="windowText" lastClr="000000"/>
                  </a:solidFill>
                  <a:latin typeface="DIN Next LT Pro Light" panose="020B0303020203050203" pitchFamily="34" charset="0"/>
                </a:rPr>
                <a:t>M[n]</a:t>
              </a:r>
            </a:p>
          </p:txBody>
        </p:sp>
        <p:sp>
          <p:nvSpPr>
            <p:cNvPr id="50" name="TextBox 49">
              <a:extLst>
                <a:ext uri="{FF2B5EF4-FFF2-40B4-BE49-F238E27FC236}">
                  <a16:creationId xmlns:a16="http://schemas.microsoft.com/office/drawing/2014/main" id="{8E3CF5D1-1DF0-2486-D8F6-C83B722CF328}"/>
                </a:ext>
              </a:extLst>
            </p:cNvPr>
            <p:cNvSpPr txBox="1"/>
            <p:nvPr/>
          </p:nvSpPr>
          <p:spPr>
            <a:xfrm>
              <a:off x="8214632" y="2505396"/>
              <a:ext cx="348172" cy="369332"/>
            </a:xfrm>
            <a:prstGeom prst="rect">
              <a:avLst/>
            </a:prstGeom>
            <a:noFill/>
          </p:spPr>
          <p:txBody>
            <a:bodyPr wrap="none" rtlCol="0">
              <a:spAutoFit/>
            </a:bodyPr>
            <a:lstStyle/>
            <a:p>
              <a:r>
                <a:rPr lang="en-US" dirty="0">
                  <a:solidFill>
                    <a:sysClr val="windowText" lastClr="000000"/>
                  </a:solidFill>
                </a:rPr>
                <a:t>…</a:t>
              </a:r>
            </a:p>
          </p:txBody>
        </p:sp>
        <p:sp>
          <p:nvSpPr>
            <p:cNvPr id="51" name="Left Brace 50">
              <a:extLst>
                <a:ext uri="{FF2B5EF4-FFF2-40B4-BE49-F238E27FC236}">
                  <a16:creationId xmlns:a16="http://schemas.microsoft.com/office/drawing/2014/main" id="{ACFEC9CE-9979-42ED-3C3B-FF2BD089C03D}"/>
                </a:ext>
              </a:extLst>
            </p:cNvPr>
            <p:cNvSpPr/>
            <p:nvPr/>
          </p:nvSpPr>
          <p:spPr>
            <a:xfrm rot="5400000">
              <a:off x="7859651" y="1130987"/>
              <a:ext cx="204255" cy="2613605"/>
            </a:xfrm>
            <a:prstGeom prst="leftBrace">
              <a:avLst>
                <a:gd name="adj1" fmla="val 8333"/>
                <a:gd name="adj2" fmla="val 6685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1EE4AE9-6EF3-657F-C97F-F108D78E1646}"/>
              </a:ext>
            </a:extLst>
          </p:cNvPr>
          <p:cNvGrpSpPr/>
          <p:nvPr/>
        </p:nvGrpSpPr>
        <p:grpSpPr>
          <a:xfrm>
            <a:off x="5384453" y="2590887"/>
            <a:ext cx="1332939" cy="928291"/>
            <a:chOff x="5384453" y="2590887"/>
            <a:chExt cx="1332939" cy="928291"/>
          </a:xfrm>
        </p:grpSpPr>
        <p:sp>
          <p:nvSpPr>
            <p:cNvPr id="13" name="Flowchart: Manual Input 12">
              <a:extLst>
                <a:ext uri="{FF2B5EF4-FFF2-40B4-BE49-F238E27FC236}">
                  <a16:creationId xmlns:a16="http://schemas.microsoft.com/office/drawing/2014/main" id="{137E7DCD-F4C5-4225-5ECA-FA4FAB0CA95D}"/>
                </a:ext>
              </a:extLst>
            </p:cNvPr>
            <p:cNvSpPr/>
            <p:nvPr/>
          </p:nvSpPr>
          <p:spPr>
            <a:xfrm flipH="1">
              <a:off x="5961113" y="3028672"/>
              <a:ext cx="329540" cy="490506"/>
            </a:xfrm>
            <a:prstGeom prst="flowChartManualInpu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4464B84-7C14-7E5A-A58E-4A68E7ABCE81}"/>
                </a:ext>
              </a:extLst>
            </p:cNvPr>
            <p:cNvSpPr txBox="1"/>
            <p:nvPr/>
          </p:nvSpPr>
          <p:spPr>
            <a:xfrm>
              <a:off x="5952995" y="3186730"/>
              <a:ext cx="345776"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h</a:t>
              </a:r>
            </a:p>
          </p:txBody>
        </p:sp>
        <p:cxnSp>
          <p:nvCxnSpPr>
            <p:cNvPr id="26" name="Straight Arrow Connector 25">
              <a:extLst>
                <a:ext uri="{FF2B5EF4-FFF2-40B4-BE49-F238E27FC236}">
                  <a16:creationId xmlns:a16="http://schemas.microsoft.com/office/drawing/2014/main" id="{61212829-76B1-9C52-27CD-AC4BB88DF825}"/>
                </a:ext>
              </a:extLst>
            </p:cNvPr>
            <p:cNvCxnSpPr>
              <a:stCxn id="14" idx="3"/>
              <a:endCxn id="16" idx="1"/>
            </p:cNvCxnSpPr>
            <p:nvPr/>
          </p:nvCxnSpPr>
          <p:spPr>
            <a:xfrm>
              <a:off x="6298771" y="3325230"/>
              <a:ext cx="41862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0A8CAB5-6A0C-E876-DACC-DBE06435EDA0}"/>
                </a:ext>
              </a:extLst>
            </p:cNvPr>
            <p:cNvCxnSpPr>
              <a:cxnSpLocks/>
              <a:endCxn id="14" idx="1"/>
            </p:cNvCxnSpPr>
            <p:nvPr/>
          </p:nvCxnSpPr>
          <p:spPr>
            <a:xfrm flipV="1">
              <a:off x="5694464" y="3325230"/>
              <a:ext cx="258531" cy="5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11770A7-C472-2586-4BA5-47997FBCDAC8}"/>
                </a:ext>
              </a:extLst>
            </p:cNvPr>
            <p:cNvCxnSpPr>
              <a:cxnSpLocks/>
            </p:cNvCxnSpPr>
            <p:nvPr/>
          </p:nvCxnSpPr>
          <p:spPr>
            <a:xfrm>
              <a:off x="6125883" y="2835389"/>
              <a:ext cx="0" cy="2400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DD55504-F8CF-081F-1687-70A1E76C89EF}"/>
                </a:ext>
              </a:extLst>
            </p:cNvPr>
            <p:cNvSpPr txBox="1"/>
            <p:nvPr/>
          </p:nvSpPr>
          <p:spPr>
            <a:xfrm>
              <a:off x="5384453" y="3187256"/>
              <a:ext cx="380354" cy="276999"/>
            </a:xfrm>
            <a:prstGeom prst="rect">
              <a:avLst/>
            </a:prstGeom>
            <a:noFill/>
          </p:spPr>
          <p:txBody>
            <a:bodyPr wrap="square" lIns="0" tIns="0" rIns="0" bIns="0" rtlCol="0" anchor="ctr" anchorCtr="1">
              <a:spAutoFit/>
            </a:bodyPr>
            <a:lstStyle/>
            <a:p>
              <a:r>
                <a:rPr lang="en-US" dirty="0">
                  <a:solidFill>
                    <a:schemeClr val="tx2"/>
                  </a:solidFill>
                  <a:latin typeface="DIN Next LT Pro Light" panose="020B0303020203050203" pitchFamily="34" charset="0"/>
                </a:rPr>
                <a:t>IV</a:t>
              </a: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8E7782D-2AEF-0C20-FC21-4DC3E49D3B69}"/>
                    </a:ext>
                  </a:extLst>
                </p:cNvPr>
                <p:cNvSpPr txBox="1"/>
                <p:nvPr/>
              </p:nvSpPr>
              <p:spPr>
                <a:xfrm>
                  <a:off x="5612794" y="2590887"/>
                  <a:ext cx="999583" cy="246221"/>
                </a:xfrm>
                <a:prstGeom prst="rect">
                  <a:avLst/>
                </a:prstGeom>
                <a:noFill/>
              </p:spPr>
              <p:txBody>
                <a:bodyPr wrap="square" lIns="0" tIns="0" rIns="0" bIns="0" rtlCol="0" anchor="ctr" anchorCtr="1">
                  <a:spAutoFit/>
                </a:bodyPr>
                <a:lstStyle/>
                <a:p>
                  <a:pPr algn="ctr"/>
                  <a:r>
                    <a:rPr lang="en-US" sz="1600" dirty="0">
                      <a:latin typeface="DIN Next LT Pro Light" panose="020B0303020203050203" pitchFamily="34" charset="0"/>
                    </a:rPr>
                    <a:t>K</a:t>
                  </a:r>
                  <a:r>
                    <a:rPr lang="en-US" sz="1600" baseline="-25000" dirty="0">
                      <a:latin typeface="DIN Next LT Pro Light" panose="020B0303020203050203" pitchFamily="34" charset="0"/>
                    </a:rPr>
                    <a:t>b</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oMath>
                  </a14:m>
                  <a:r>
                    <a:rPr lang="en-US" sz="1600" dirty="0">
                      <a:latin typeface="DIN Next LT Pro Light" panose="020B0303020203050203" pitchFamily="34" charset="0"/>
                    </a:rPr>
                    <a:t>ipad</a:t>
                  </a:r>
                </a:p>
              </p:txBody>
            </p:sp>
          </mc:Choice>
          <mc:Fallback xmlns="">
            <p:sp>
              <p:nvSpPr>
                <p:cNvPr id="56" name="TextBox 55">
                  <a:extLst>
                    <a:ext uri="{FF2B5EF4-FFF2-40B4-BE49-F238E27FC236}">
                      <a16:creationId xmlns:a16="http://schemas.microsoft.com/office/drawing/2014/main" id="{18E7782D-2AEF-0C20-FC21-4DC3E49D3B69}"/>
                    </a:ext>
                  </a:extLst>
                </p:cNvPr>
                <p:cNvSpPr txBox="1">
                  <a:spLocks noRot="1" noChangeAspect="1" noMove="1" noResize="1" noEditPoints="1" noAdjustHandles="1" noChangeArrowheads="1" noChangeShapeType="1" noTextEdit="1"/>
                </p:cNvSpPr>
                <p:nvPr/>
              </p:nvSpPr>
              <p:spPr>
                <a:xfrm>
                  <a:off x="5612794" y="2590887"/>
                  <a:ext cx="999583" cy="246221"/>
                </a:xfrm>
                <a:prstGeom prst="rect">
                  <a:avLst/>
                </a:prstGeom>
                <a:blipFill>
                  <a:blip r:embed="rId6"/>
                  <a:stretch>
                    <a:fillRect l="-6098" t="-22500" r="-4878" b="-55000"/>
                  </a:stretch>
                </a:blipFill>
              </p:spPr>
              <p:txBody>
                <a:bodyPr/>
                <a:lstStyle/>
                <a:p>
                  <a:r>
                    <a:rPr lang="en-US">
                      <a:noFill/>
                    </a:rPr>
                    <a:t> </a:t>
                  </a:r>
                </a:p>
              </p:txBody>
            </p:sp>
          </mc:Fallback>
        </mc:AlternateContent>
      </p:grpSp>
      <p:cxnSp>
        <p:nvCxnSpPr>
          <p:cNvPr id="59" name="Connector: Curved 58">
            <a:extLst>
              <a:ext uri="{FF2B5EF4-FFF2-40B4-BE49-F238E27FC236}">
                <a16:creationId xmlns:a16="http://schemas.microsoft.com/office/drawing/2014/main" id="{A60F61AD-A6A6-9996-B2B2-65EF6FC2EAF2}"/>
              </a:ext>
            </a:extLst>
          </p:cNvPr>
          <p:cNvCxnSpPr>
            <a:cxnSpLocks/>
            <a:endCxn id="56" idx="1"/>
          </p:cNvCxnSpPr>
          <p:nvPr/>
        </p:nvCxnSpPr>
        <p:spPr>
          <a:xfrm flipV="1">
            <a:off x="4577074" y="2713998"/>
            <a:ext cx="1035720" cy="534030"/>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D88C33CD-F685-DF03-1048-749FD5C70555}"/>
              </a:ext>
            </a:extLst>
          </p:cNvPr>
          <p:cNvCxnSpPr>
            <a:cxnSpLocks/>
          </p:cNvCxnSpPr>
          <p:nvPr/>
        </p:nvCxnSpPr>
        <p:spPr>
          <a:xfrm>
            <a:off x="4513367" y="3240088"/>
            <a:ext cx="389791"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EAA87674-3A60-0627-23B3-8536E4ED1ED9}"/>
              </a:ext>
            </a:extLst>
          </p:cNvPr>
          <p:cNvCxnSpPr>
            <a:cxnSpLocks/>
          </p:cNvCxnSpPr>
          <p:nvPr/>
        </p:nvCxnSpPr>
        <p:spPr>
          <a:xfrm flipV="1">
            <a:off x="10147114" y="3239252"/>
            <a:ext cx="525763" cy="836"/>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ABFF223-D552-21BB-2960-16B69FC4219E}"/>
                  </a:ext>
                </a:extLst>
              </p:cNvPr>
              <p:cNvSpPr txBox="1"/>
              <p:nvPr/>
            </p:nvSpPr>
            <p:spPr>
              <a:xfrm>
                <a:off x="10192826" y="3315927"/>
                <a:ext cx="778396"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ea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0,1</m:t>
                              </m:r>
                            </m:e>
                          </m:d>
                        </m:e>
                        <m:sup>
                          <m:r>
                            <a:rPr lang="en-US" sz="1600" b="0" i="1" smtClean="0">
                              <a:solidFill>
                                <a:schemeClr val="tx1"/>
                              </a:solidFill>
                              <a:latin typeface="Cambria Math" panose="02040503050406030204" pitchFamily="18" charset="0"/>
                            </a:rPr>
                            <m:t>𝑐</m:t>
                          </m:r>
                        </m:sup>
                      </m:sSup>
                    </m:oMath>
                  </m:oMathPara>
                </a14:m>
                <a:endParaRPr lang="en-US" sz="1600" dirty="0"/>
              </a:p>
            </p:txBody>
          </p:sp>
        </mc:Choice>
        <mc:Fallback xmlns="">
          <p:sp>
            <p:nvSpPr>
              <p:cNvPr id="6" name="TextBox 5">
                <a:extLst>
                  <a:ext uri="{FF2B5EF4-FFF2-40B4-BE49-F238E27FC236}">
                    <a16:creationId xmlns:a16="http://schemas.microsoft.com/office/drawing/2014/main" id="{FABFF223-D552-21BB-2960-16B69FC4219E}"/>
                  </a:ext>
                </a:extLst>
              </p:cNvPr>
              <p:cNvSpPr txBox="1">
                <a:spLocks noRot="1" noChangeAspect="1" noMove="1" noResize="1" noEditPoints="1" noAdjustHandles="1" noChangeArrowheads="1" noChangeShapeType="1" noTextEdit="1"/>
              </p:cNvSpPr>
              <p:nvPr/>
            </p:nvSpPr>
            <p:spPr>
              <a:xfrm>
                <a:off x="10192826" y="3315927"/>
                <a:ext cx="778396" cy="338554"/>
              </a:xfrm>
              <a:prstGeom prst="rect">
                <a:avLst/>
              </a:prstGeom>
              <a:blipFill>
                <a:blip r:embed="rId7"/>
                <a:stretch>
                  <a:fillRect r="-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F8E2B0-30F2-7FA1-7D18-864AF7759D7B}"/>
                  </a:ext>
                </a:extLst>
              </p:cNvPr>
              <p:cNvSpPr txBox="1"/>
              <p:nvPr/>
            </p:nvSpPr>
            <p:spPr>
              <a:xfrm>
                <a:off x="6736794" y="2031571"/>
                <a:ext cx="1576683" cy="246221"/>
              </a:xfrm>
              <a:prstGeom prst="rect">
                <a:avLst/>
              </a:prstGeom>
              <a:noFill/>
              <a:ln>
                <a:noFill/>
              </a:ln>
            </p:spPr>
            <p:txBody>
              <a:bodyPr wrap="square" lIns="0" tIns="0" rIns="0" bIns="0" anchor="ctr" anchorCtr="1">
                <a:spAutoFit/>
              </a:bodyPr>
              <a:lstStyle/>
              <a:p>
                <a:r>
                  <a:rPr lang="en-US" sz="1600" dirty="0">
                    <a:solidFill>
                      <a:sysClr val="windowText" lastClr="000000"/>
                    </a:solidFill>
                    <a:latin typeface="DIN Next LT Pro Light" panose="020B0303020203050203" pitchFamily="34" charset="0"/>
                  </a:rPr>
                  <a:t>M</a:t>
                </a:r>
                <a:r>
                  <a:rPr lang="en-US" sz="1600" dirty="0">
                    <a:solidFill>
                      <a:schemeClr val="accent1"/>
                    </a:solidFill>
                    <a:latin typeface="DIN Next LT Pro Light" panose="020B0303020203050203" pitchFamily="34" charset="0"/>
                  </a:rPr>
                  <a:t> </a:t>
                </a:r>
                <a:r>
                  <a:rPr lang="en-US" sz="1600" dirty="0">
                    <a:latin typeface="DIN Next LT Pro Light" panose="020B0303020203050203" pitchFamily="34" charset="0"/>
                  </a:rPr>
                  <a:t>|| pad(</a:t>
                </a:r>
                <a14:m>
                  <m:oMath xmlns:m="http://schemas.openxmlformats.org/officeDocument/2006/math">
                    <m:r>
                      <a:rPr lang="en-US" sz="1600" i="1" dirty="0" smtClean="0">
                        <a:latin typeface="Cambria Math" panose="02040503050406030204" pitchFamily="18" charset="0"/>
                      </a:rPr>
                      <m:t>𝑏</m:t>
                    </m:r>
                  </m:oMath>
                </a14:m>
                <a:r>
                  <a:rPr lang="en-US" sz="1600" dirty="0">
                    <a:latin typeface="DIN Next LT Pro Light" panose="020B0303020203050203" pitchFamily="34" charset="0"/>
                  </a:rPr>
                  <a:t> + |M|)</a:t>
                </a:r>
              </a:p>
            </p:txBody>
          </p:sp>
        </mc:Choice>
        <mc:Fallback xmlns="">
          <p:sp>
            <p:nvSpPr>
              <p:cNvPr id="8" name="TextBox 7">
                <a:extLst>
                  <a:ext uri="{FF2B5EF4-FFF2-40B4-BE49-F238E27FC236}">
                    <a16:creationId xmlns:a16="http://schemas.microsoft.com/office/drawing/2014/main" id="{24F8E2B0-30F2-7FA1-7D18-864AF7759D7B}"/>
                  </a:ext>
                </a:extLst>
              </p:cNvPr>
              <p:cNvSpPr txBox="1">
                <a:spLocks noRot="1" noChangeAspect="1" noMove="1" noResize="1" noEditPoints="1" noAdjustHandles="1" noChangeArrowheads="1" noChangeShapeType="1" noTextEdit="1"/>
              </p:cNvSpPr>
              <p:nvPr/>
            </p:nvSpPr>
            <p:spPr>
              <a:xfrm>
                <a:off x="6736794" y="2031571"/>
                <a:ext cx="1576683" cy="246221"/>
              </a:xfrm>
              <a:prstGeom prst="rect">
                <a:avLst/>
              </a:prstGeom>
              <a:blipFill>
                <a:blip r:embed="rId8"/>
                <a:stretch>
                  <a:fillRect l="-772" t="-21951" r="-772" b="-51220"/>
                </a:stretch>
              </a:blipFill>
              <a:ln>
                <a:no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5016A54A-74CE-CBA1-FA98-58D2DAF4615C}"/>
              </a:ext>
            </a:extLst>
          </p:cNvPr>
          <p:cNvSpPr txBox="1"/>
          <p:nvPr/>
        </p:nvSpPr>
        <p:spPr>
          <a:xfrm>
            <a:off x="9469598" y="3645690"/>
            <a:ext cx="684391" cy="246221"/>
          </a:xfrm>
          <a:prstGeom prst="rect">
            <a:avLst/>
          </a:prstGeom>
          <a:noFill/>
          <a:ln>
            <a:noFill/>
          </a:ln>
        </p:spPr>
        <p:txBody>
          <a:bodyPr wrap="square" lIns="0" tIns="0" rIns="0" bIns="0" anchor="ctr" anchorCtr="0">
            <a:spAutoFit/>
          </a:bodyPr>
          <a:lstStyle/>
          <a:p>
            <a:r>
              <a:rPr lang="en-US" sz="1600" dirty="0">
                <a:solidFill>
                  <a:schemeClr val="tx2"/>
                </a:solidFill>
                <a:latin typeface="DIN Next LT Pro Light" panose="020B0303020203050203" pitchFamily="34" charset="0"/>
              </a:rPr>
              <a:t>Z</a:t>
            </a:r>
            <a:r>
              <a:rPr lang="en-US" sz="1600" baseline="-25000" dirty="0">
                <a:solidFill>
                  <a:schemeClr val="tx2"/>
                </a:solidFill>
                <a:latin typeface="DIN Next LT Pro Light" panose="020B0303020203050203" pitchFamily="34" charset="0"/>
              </a:rPr>
              <a:t>i</a:t>
            </a:r>
            <a:r>
              <a:rPr lang="en-US" sz="1600" baseline="-25000" dirty="0">
                <a:latin typeface="DIN Next LT Pro Light" panose="020B0303020203050203" pitchFamily="34" charset="0"/>
              </a:rPr>
              <a:t> </a:t>
            </a:r>
            <a:endParaRPr lang="en-US" sz="1600" dirty="0">
              <a:latin typeface="DIN Next LT Pro Light" panose="020B0303020203050203" pitchFamily="34" charset="0"/>
            </a:endParaRPr>
          </a:p>
        </p:txBody>
      </p:sp>
    </p:spTree>
    <p:extLst>
      <p:ext uri="{BB962C8B-B14F-4D97-AF65-F5344CB8AC3E}">
        <p14:creationId xmlns:p14="http://schemas.microsoft.com/office/powerpoint/2010/main" val="37930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8"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ID" val=" 5"/>
</p:tagLst>
</file>

<file path=ppt/tags/tag10.xml><?xml version="1.0" encoding="utf-8"?>
<p:tagLst xmlns:a="http://schemas.openxmlformats.org/drawingml/2006/main" xmlns:r="http://schemas.openxmlformats.org/officeDocument/2006/relationships" xmlns:p="http://schemas.openxmlformats.org/presentationml/2006/main">
  <p:tag name="SHAPEID" val=" 5"/>
</p:tagLst>
</file>

<file path=ppt/tags/tag11.xml><?xml version="1.0" encoding="utf-8"?>
<p:tagLst xmlns:a="http://schemas.openxmlformats.org/drawingml/2006/main" xmlns:r="http://schemas.openxmlformats.org/officeDocument/2006/relationships" xmlns:p="http://schemas.openxmlformats.org/presentationml/2006/main">
  <p:tag name="SHAPEID" val=" 28"/>
</p:tagLst>
</file>

<file path=ppt/tags/tag12.xml><?xml version="1.0" encoding="utf-8"?>
<p:tagLst xmlns:a="http://schemas.openxmlformats.org/drawingml/2006/main" xmlns:r="http://schemas.openxmlformats.org/officeDocument/2006/relationships" xmlns:p="http://schemas.openxmlformats.org/presentationml/2006/main">
  <p:tag name="SHAPEID" val=" 28"/>
</p:tagLst>
</file>

<file path=ppt/tags/tag13.xml><?xml version="1.0" encoding="utf-8"?>
<p:tagLst xmlns:a="http://schemas.openxmlformats.org/drawingml/2006/main" xmlns:r="http://schemas.openxmlformats.org/officeDocument/2006/relationships" xmlns:p="http://schemas.openxmlformats.org/presentationml/2006/main">
  <p:tag name="SHAPEID" val=" 28"/>
</p:tagLst>
</file>

<file path=ppt/tags/tag14.xml><?xml version="1.0" encoding="utf-8"?>
<p:tagLst xmlns:a="http://schemas.openxmlformats.org/drawingml/2006/main" xmlns:r="http://schemas.openxmlformats.org/officeDocument/2006/relationships" xmlns:p="http://schemas.openxmlformats.org/presentationml/2006/main">
  <p:tag name="SHAPEID" val=" 28"/>
</p:tagLst>
</file>

<file path=ppt/tags/tag15.xml><?xml version="1.0" encoding="utf-8"?>
<p:tagLst xmlns:a="http://schemas.openxmlformats.org/drawingml/2006/main" xmlns:r="http://schemas.openxmlformats.org/officeDocument/2006/relationships" xmlns:p="http://schemas.openxmlformats.org/presentationml/2006/main">
  <p:tag name="SHAPEID" val=" 28"/>
</p:tagLst>
</file>

<file path=ppt/tags/tag2.xml><?xml version="1.0" encoding="utf-8"?>
<p:tagLst xmlns:a="http://schemas.openxmlformats.org/drawingml/2006/main" xmlns:r="http://schemas.openxmlformats.org/officeDocument/2006/relationships" xmlns:p="http://schemas.openxmlformats.org/presentationml/2006/main">
  <p:tag name="SHAPEID" val=" 5"/>
</p:tagLst>
</file>

<file path=ppt/tags/tag3.xml><?xml version="1.0" encoding="utf-8"?>
<p:tagLst xmlns:a="http://schemas.openxmlformats.org/drawingml/2006/main" xmlns:r="http://schemas.openxmlformats.org/officeDocument/2006/relationships" xmlns:p="http://schemas.openxmlformats.org/presentationml/2006/main">
  <p:tag name="SHAPEID" val=" 3"/>
</p:tagLst>
</file>

<file path=ppt/tags/tag4.xml><?xml version="1.0" encoding="utf-8"?>
<p:tagLst xmlns:a="http://schemas.openxmlformats.org/drawingml/2006/main" xmlns:r="http://schemas.openxmlformats.org/officeDocument/2006/relationships" xmlns:p="http://schemas.openxmlformats.org/presentationml/2006/main">
  <p:tag name="SHAPEID" val=" 5"/>
</p:tagLst>
</file>

<file path=ppt/tags/tag5.xml><?xml version="1.0" encoding="utf-8"?>
<p:tagLst xmlns:a="http://schemas.openxmlformats.org/drawingml/2006/main" xmlns:r="http://schemas.openxmlformats.org/officeDocument/2006/relationships" xmlns:p="http://schemas.openxmlformats.org/presentationml/2006/main">
  <p:tag name="SHAPEID" val=" 5"/>
</p:tagLst>
</file>

<file path=ppt/tags/tag6.xml><?xml version="1.0" encoding="utf-8"?>
<p:tagLst xmlns:a="http://schemas.openxmlformats.org/drawingml/2006/main" xmlns:r="http://schemas.openxmlformats.org/officeDocument/2006/relationships" xmlns:p="http://schemas.openxmlformats.org/presentationml/2006/main">
  <p:tag name="SHAPEID" val=" 5"/>
</p:tagLst>
</file>

<file path=ppt/tags/tag7.xml><?xml version="1.0" encoding="utf-8"?>
<p:tagLst xmlns:a="http://schemas.openxmlformats.org/drawingml/2006/main" xmlns:r="http://schemas.openxmlformats.org/officeDocument/2006/relationships" xmlns:p="http://schemas.openxmlformats.org/presentationml/2006/main">
  <p:tag name="SHAPEID" val=" 5"/>
</p:tagLst>
</file>

<file path=ppt/tags/tag8.xml><?xml version="1.0" encoding="utf-8"?>
<p:tagLst xmlns:a="http://schemas.openxmlformats.org/drawingml/2006/main" xmlns:r="http://schemas.openxmlformats.org/officeDocument/2006/relationships" xmlns:p="http://schemas.openxmlformats.org/presentationml/2006/main">
  <p:tag name="SHAPEID" val=" 5"/>
</p:tagLst>
</file>

<file path=ppt/tags/tag9.xml><?xml version="1.0" encoding="utf-8"?>
<p:tagLst xmlns:a="http://schemas.openxmlformats.org/drawingml/2006/main" xmlns:r="http://schemas.openxmlformats.org/officeDocument/2006/relationships" xmlns:p="http://schemas.openxmlformats.org/presentationml/2006/main">
  <p:tag name="SHAPEID" val=" 5"/>
</p:tagLst>
</file>

<file path=ppt/theme/theme1.xml><?xml version="1.0" encoding="utf-8"?>
<a:theme xmlns:a="http://schemas.openxmlformats.org/drawingml/2006/main" name="ETH DIN Template">
  <a:themeElements>
    <a:clrScheme name="ETH">
      <a:dk1>
        <a:sysClr val="windowText" lastClr="000000"/>
      </a:dk1>
      <a:lt1>
        <a:sysClr val="window" lastClr="FFFFFF"/>
      </a:lt1>
      <a:dk2>
        <a:srgbClr val="6F6F6F"/>
      </a:dk2>
      <a:lt2>
        <a:srgbClr val="B4DCFA"/>
      </a:lt2>
      <a:accent1>
        <a:srgbClr val="215CAF"/>
      </a:accent1>
      <a:accent2>
        <a:srgbClr val="007894"/>
      </a:accent2>
      <a:accent3>
        <a:srgbClr val="627313"/>
      </a:accent3>
      <a:accent4>
        <a:srgbClr val="8E6713"/>
      </a:accent4>
      <a:accent5>
        <a:srgbClr val="B7352D"/>
      </a:accent5>
      <a:accent6>
        <a:srgbClr val="A7117A"/>
      </a:accent6>
      <a:hlink>
        <a:srgbClr val="56C7AA"/>
      </a:hlink>
      <a:folHlink>
        <a:srgbClr val="59A8D1"/>
      </a:folHlink>
    </a:clrScheme>
    <a:fontScheme name="BW">
      <a:majorFont>
        <a:latin typeface="DIN Next LT Pro Bold"/>
        <a:ea typeface=""/>
        <a:cs typeface=""/>
      </a:majorFont>
      <a:minorFont>
        <a:latin typeface="DIN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7448</TotalTime>
  <Words>5119</Words>
  <Application>Microsoft Office PowerPoint</Application>
  <PresentationFormat>Custom</PresentationFormat>
  <Paragraphs>820</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DIN Next LT Pro Medium</vt:lpstr>
      <vt:lpstr>Calibri</vt:lpstr>
      <vt:lpstr>Arial</vt:lpstr>
      <vt:lpstr>Aptos</vt:lpstr>
      <vt:lpstr>Cambria Math</vt:lpstr>
      <vt:lpstr>Courier New</vt:lpstr>
      <vt:lpstr>DIN Next LT Pro</vt:lpstr>
      <vt:lpstr>DIN Next LT Pro Light</vt:lpstr>
      <vt:lpstr>ETH DIN Template</vt:lpstr>
      <vt:lpstr>When Messages Are Keys: Is HMAC a Dual-PRF?</vt:lpstr>
      <vt:lpstr>HMAC: the Swiss Army Knife of Crypto</vt:lpstr>
      <vt:lpstr>HMAC in Action</vt:lpstr>
      <vt:lpstr>HMAC in Action</vt:lpstr>
      <vt:lpstr>HMAC Is Assumed to Be a Dual-PRF</vt:lpstr>
      <vt:lpstr>Is HMAC a Dual-PRF?</vt:lpstr>
      <vt:lpstr>HMAC</vt:lpstr>
      <vt:lpstr>HMAC</vt:lpstr>
      <vt:lpstr>HMAC</vt:lpstr>
      <vt:lpstr>HMAC</vt:lpstr>
      <vt:lpstr>HMAC</vt:lpstr>
      <vt:lpstr>Is HMAC a Dual-PRF?</vt:lpstr>
      <vt:lpstr>PowerPoint Presentation</vt:lpstr>
      <vt:lpstr>PRF and Swap-PRF Security</vt:lpstr>
      <vt:lpstr>PRF and Swap-PRF Security</vt:lpstr>
      <vt:lpstr>Is HMAC a Swap-PRF?</vt:lpstr>
      <vt:lpstr>Is HMAC a PRF &amp; Swap-PRF?</vt:lpstr>
      <vt:lpstr>Is HMAC a PRF?</vt:lpstr>
      <vt:lpstr>HMAC in Practice Uses Short Keys</vt:lpstr>
      <vt:lpstr>Is HMAC a PRF &amp; Swap-PRF?</vt:lpstr>
      <vt:lpstr>HMAC Is a Variable Key-Length PRF</vt:lpstr>
      <vt:lpstr>HMAC Is a Variable Key-Length PRF</vt:lpstr>
      <vt:lpstr>HMAC Is a Variable Key-Length PRF</vt:lpstr>
      <vt:lpstr>HSKD Is a Variable Seed-Length PRG</vt:lpstr>
      <vt:lpstr>HMAC Is a Variable Key-Length Swap-PRF</vt:lpstr>
      <vt:lpstr>HMAC Is a Variable Key-Length Swap-PRF</vt:lpstr>
      <vt:lpstr>Swap-NMAC is a vkl-PRF</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Gebhard</dc:creator>
  <cp:lastModifiedBy>Matilda Backendal</cp:lastModifiedBy>
  <cp:revision>219</cp:revision>
  <cp:lastPrinted>2022-11-23T16:09:07Z</cp:lastPrinted>
  <dcterms:created xsi:type="dcterms:W3CDTF">2022-11-11T13:33:40Z</dcterms:created>
  <dcterms:modified xsi:type="dcterms:W3CDTF">2023-08-18T00:09:26Z</dcterms:modified>
</cp:coreProperties>
</file>