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81"/>
  </p:notesMasterIdLst>
  <p:sldIdLst>
    <p:sldId id="256" r:id="rId2"/>
    <p:sldId id="259" r:id="rId3"/>
    <p:sldId id="316" r:id="rId4"/>
    <p:sldId id="317" r:id="rId5"/>
    <p:sldId id="257" r:id="rId6"/>
    <p:sldId id="270" r:id="rId7"/>
    <p:sldId id="285" r:id="rId8"/>
    <p:sldId id="286" r:id="rId9"/>
    <p:sldId id="287" r:id="rId10"/>
    <p:sldId id="289" r:id="rId11"/>
    <p:sldId id="290" r:id="rId12"/>
    <p:sldId id="291" r:id="rId13"/>
    <p:sldId id="281" r:id="rId14"/>
    <p:sldId id="282" r:id="rId15"/>
    <p:sldId id="308" r:id="rId16"/>
    <p:sldId id="284" r:id="rId17"/>
    <p:sldId id="343" r:id="rId18"/>
    <p:sldId id="266" r:id="rId19"/>
    <p:sldId id="310" r:id="rId20"/>
    <p:sldId id="311" r:id="rId21"/>
    <p:sldId id="296" r:id="rId22"/>
    <p:sldId id="314" r:id="rId23"/>
    <p:sldId id="315" r:id="rId24"/>
    <p:sldId id="269" r:id="rId25"/>
    <p:sldId id="298" r:id="rId26"/>
    <p:sldId id="333" r:id="rId27"/>
    <p:sldId id="271" r:id="rId28"/>
    <p:sldId id="300" r:id="rId29"/>
    <p:sldId id="272" r:id="rId30"/>
    <p:sldId id="301" r:id="rId31"/>
    <p:sldId id="273" r:id="rId32"/>
    <p:sldId id="274" r:id="rId33"/>
    <p:sldId id="334" r:id="rId34"/>
    <p:sldId id="328" r:id="rId35"/>
    <p:sldId id="329" r:id="rId36"/>
    <p:sldId id="344" r:id="rId37"/>
    <p:sldId id="330" r:id="rId38"/>
    <p:sldId id="278" r:id="rId39"/>
    <p:sldId id="325" r:id="rId40"/>
    <p:sldId id="347" r:id="rId41"/>
    <p:sldId id="348" r:id="rId42"/>
    <p:sldId id="350" r:id="rId43"/>
    <p:sldId id="323" r:id="rId44"/>
    <p:sldId id="324" r:id="rId45"/>
    <p:sldId id="341" r:id="rId46"/>
    <p:sldId id="335" r:id="rId47"/>
    <p:sldId id="342" r:id="rId48"/>
    <p:sldId id="337" r:id="rId49"/>
    <p:sldId id="336" r:id="rId50"/>
    <p:sldId id="349" r:id="rId51"/>
    <p:sldId id="338" r:id="rId52"/>
    <p:sldId id="339" r:id="rId53"/>
    <p:sldId id="345" r:id="rId54"/>
    <p:sldId id="277" r:id="rId55"/>
    <p:sldId id="303" r:id="rId56"/>
    <p:sldId id="276" r:id="rId57"/>
    <p:sldId id="346" r:id="rId58"/>
    <p:sldId id="331" r:id="rId59"/>
    <p:sldId id="332" r:id="rId60"/>
    <p:sldId id="260" r:id="rId61"/>
    <p:sldId id="262" r:id="rId62"/>
    <p:sldId id="263" r:id="rId63"/>
    <p:sldId id="306" r:id="rId64"/>
    <p:sldId id="265" r:id="rId65"/>
    <p:sldId id="280" r:id="rId66"/>
    <p:sldId id="283" r:id="rId67"/>
    <p:sldId id="275" r:id="rId68"/>
    <p:sldId id="318" r:id="rId69"/>
    <p:sldId id="319" r:id="rId70"/>
    <p:sldId id="309" r:id="rId71"/>
    <p:sldId id="292" r:id="rId72"/>
    <p:sldId id="293" r:id="rId73"/>
    <p:sldId id="320" r:id="rId74"/>
    <p:sldId id="294" r:id="rId75"/>
    <p:sldId id="321" r:id="rId76"/>
    <p:sldId id="322" r:id="rId77"/>
    <p:sldId id="304" r:id="rId78"/>
    <p:sldId id="258" r:id="rId79"/>
    <p:sldId id="26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B4B6EF9-D677-7D48-BB76-A1E7AA8A2642}">
          <p14:sldIdLst>
            <p14:sldId id="256"/>
            <p14:sldId id="259"/>
            <p14:sldId id="316"/>
            <p14:sldId id="317"/>
          </p14:sldIdLst>
        </p14:section>
        <p14:section name="SPNs / Security" id="{913D7FB0-FB21-CE4F-8F2B-6C497F55C873}">
          <p14:sldIdLst>
            <p14:sldId id="257"/>
            <p14:sldId id="270"/>
            <p14:sldId id="285"/>
            <p14:sldId id="286"/>
            <p14:sldId id="287"/>
            <p14:sldId id="289"/>
            <p14:sldId id="290"/>
            <p14:sldId id="291"/>
            <p14:sldId id="281"/>
            <p14:sldId id="282"/>
            <p14:sldId id="308"/>
            <p14:sldId id="284"/>
          </p14:sldIdLst>
        </p14:section>
        <p14:section name="Prior work LTV" id="{45FFD81C-AC42-6445-9110-0C6F3E8E5BA1}">
          <p14:sldIdLst>
            <p14:sldId id="343"/>
            <p14:sldId id="266"/>
            <p14:sldId id="310"/>
          </p14:sldIdLst>
        </p14:section>
        <p14:section name="SPN*" id="{BAFE4BD4-7AC3-234A-98A2-074729BEDB9A}">
          <p14:sldIdLst>
            <p14:sldId id="311"/>
            <p14:sldId id="296"/>
            <p14:sldId id="314"/>
            <p14:sldId id="315"/>
          </p14:sldIdLst>
        </p14:section>
        <p14:section name="Why random S-box?" id="{3789BD24-9ADC-9A43-B7B4-F1BBB0CE4ED8}">
          <p14:sldIdLst>
            <p14:sldId id="269"/>
            <p14:sldId id="298"/>
          </p14:sldIdLst>
        </p14:section>
        <p14:section name="Our results" id="{BFFB6F6E-DBF7-AA42-9D91-C3A17B4E2783}">
          <p14:sldIdLst>
            <p14:sldId id="333"/>
            <p14:sldId id="271"/>
            <p14:sldId id="300"/>
            <p14:sldId id="272"/>
            <p14:sldId id="301"/>
            <p14:sldId id="273"/>
            <p14:sldId id="274"/>
            <p14:sldId id="334"/>
            <p14:sldId id="328"/>
            <p14:sldId id="329"/>
          </p14:sldIdLst>
        </p14:section>
        <p14:section name="Technical Content" id="{B1649C20-6543-6249-A1A2-9DC9BAAA9088}">
          <p14:sldIdLst>
            <p14:sldId id="344"/>
            <p14:sldId id="330"/>
            <p14:sldId id="278"/>
            <p14:sldId id="325"/>
            <p14:sldId id="347"/>
            <p14:sldId id="348"/>
            <p14:sldId id="350"/>
            <p14:sldId id="323"/>
            <p14:sldId id="324"/>
            <p14:sldId id="341"/>
            <p14:sldId id="335"/>
            <p14:sldId id="342"/>
            <p14:sldId id="337"/>
            <p14:sldId id="336"/>
            <p14:sldId id="349"/>
            <p14:sldId id="338"/>
            <p14:sldId id="339"/>
          </p14:sldIdLst>
        </p14:section>
        <p14:section name="Open Problems" id="{18C45A12-9ED3-B74F-9E5D-01D33D4938A3}">
          <p14:sldIdLst>
            <p14:sldId id="345"/>
            <p14:sldId id="277"/>
            <p14:sldId id="303"/>
            <p14:sldId id="276"/>
            <p14:sldId id="346"/>
          </p14:sldIdLst>
        </p14:section>
        <p14:section name="(Draft) Our results" id="{74DF75DC-D390-074A-BDE1-3E8A2532F5CA}">
          <p14:sldIdLst>
            <p14:sldId id="331"/>
            <p14:sldId id="332"/>
          </p14:sldIdLst>
        </p14:section>
        <p14:section name="(Draft) Introduction / Research Program" id="{477D33D5-254B-5743-8ECE-8EB922A65A41}">
          <p14:sldIdLst>
            <p14:sldId id="260"/>
            <p14:sldId id="262"/>
            <p14:sldId id="263"/>
            <p14:sldId id="306"/>
            <p14:sldId id="265"/>
            <p14:sldId id="280"/>
            <p14:sldId id="283"/>
            <p14:sldId id="275"/>
          </p14:sldIdLst>
        </p14:section>
        <p14:section name="(Draft) Prelims" id="{3AB95B64-F422-DA46-8D95-6728E52AFF55}">
          <p14:sldIdLst>
            <p14:sldId id="318"/>
            <p14:sldId id="319"/>
            <p14:sldId id="309"/>
            <p14:sldId id="292"/>
            <p14:sldId id="293"/>
          </p14:sldIdLst>
        </p14:section>
        <p14:section name="(Draft) Prior LTV21 work" id="{0632CEEF-6A3E-6141-A913-EC70D530D254}">
          <p14:sldIdLst>
            <p14:sldId id="320"/>
            <p14:sldId id="294"/>
          </p14:sldIdLst>
        </p14:section>
        <p14:section name="(Draft) Results / Contributions" id="{1F771E33-C746-084E-9369-8DE50C6A1E8A}">
          <p14:sldIdLst>
            <p14:sldId id="321"/>
            <p14:sldId id="322"/>
            <p14:sldId id="304"/>
          </p14:sldIdLst>
        </p14:section>
        <p14:section name="Draft" id="{621F0253-556B-AB42-B247-717EEE9B340A}">
          <p14:sldIdLst>
            <p14:sldId id="258"/>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p:restoredTop sz="91633"/>
  </p:normalViewPr>
  <p:slideViewPr>
    <p:cSldViewPr snapToGrid="0">
      <p:cViewPr varScale="1">
        <p:scale>
          <a:sx n="105" d="100"/>
          <a:sy n="105" d="100"/>
        </p:scale>
        <p:origin x="224"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4658A-F936-7E42-A418-ACEB8156FA5B}"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8ACE0-5DBE-564E-99A9-C59D3CB03C53}" type="slidenum">
              <a:rPr lang="en-US" smtClean="0"/>
              <a:t>‹#›</a:t>
            </a:fld>
            <a:endParaRPr lang="en-US"/>
          </a:p>
        </p:txBody>
      </p:sp>
    </p:spTree>
    <p:extLst>
      <p:ext uri="{BB962C8B-B14F-4D97-AF65-F5344CB8AC3E}">
        <p14:creationId xmlns:p14="http://schemas.microsoft.com/office/powerpoint/2010/main" val="368588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my talk. My name is Angelos Pelecanos and I'm presenting today our paper on “Layout Graphs, Random Walks, and the t-wise independence of SPN block ciphers”.</a:t>
            </a:r>
          </a:p>
          <a:p>
            <a:r>
              <a:rPr lang="en-US" dirty="0"/>
              <a:t>This is joint work with my collaborators Tianren, Stefano, and Vinod.</a:t>
            </a:r>
          </a:p>
        </p:txBody>
      </p:sp>
      <p:sp>
        <p:nvSpPr>
          <p:cNvPr id="4" name="Slide Number Placeholder 3"/>
          <p:cNvSpPr>
            <a:spLocks noGrp="1"/>
          </p:cNvSpPr>
          <p:nvPr>
            <p:ph type="sldNum" sz="quarter" idx="5"/>
          </p:nvPr>
        </p:nvSpPr>
        <p:spPr/>
        <p:txBody>
          <a:bodyPr/>
          <a:lstStyle/>
          <a:p>
            <a:fld id="{A708ACE0-5DBE-564E-99A9-C59D3CB03C53}" type="slidenum">
              <a:rPr lang="en-US" smtClean="0"/>
              <a:t>1</a:t>
            </a:fld>
            <a:endParaRPr lang="en-US"/>
          </a:p>
        </p:txBody>
      </p:sp>
    </p:spTree>
    <p:extLst>
      <p:ext uri="{BB962C8B-B14F-4D97-AF65-F5344CB8AC3E}">
        <p14:creationId xmlns:p14="http://schemas.microsoft.com/office/powerpoint/2010/main" val="305047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question is what does it mean to be secure?</a:t>
            </a:r>
          </a:p>
          <a:p>
            <a:r>
              <a:rPr lang="en-US" dirty="0"/>
              <a:t>As cryptographers we may be inclined to consider the pseudorandom permutation security game, in which we have an adversary that interacts with a black box.</a:t>
            </a:r>
          </a:p>
          <a:p>
            <a:r>
              <a:rPr lang="en-US" dirty="0"/>
              <a:t>In the real world, this black box is AES with random key, whereas in the ideal world, it is a truly random permutation.</a:t>
            </a:r>
          </a:p>
          <a:p>
            <a:r>
              <a:rPr lang="en-US" dirty="0"/>
              <a:t>Security implies that an adversary that interacts with this box using </a:t>
            </a:r>
            <a:r>
              <a:rPr lang="en-US" dirty="0" err="1"/>
              <a:t>polynomially</a:t>
            </a:r>
            <a:r>
              <a:rPr lang="en-US" dirty="0"/>
              <a:t>-many queries, can't distinguish the world it lives in polynomial time with more than negligible probability.</a:t>
            </a:r>
          </a:p>
          <a:p>
            <a:r>
              <a:rPr lang="en-US" dirty="0"/>
              <a:t>Unfortunately, we don’t know how to prove this, because it typically requires a reduction to hardness conjecture, and we don't have any hardness conjectures that we can reduce SPNs to.</a:t>
            </a:r>
          </a:p>
        </p:txBody>
      </p:sp>
      <p:sp>
        <p:nvSpPr>
          <p:cNvPr id="4" name="Slide Number Placeholder 3"/>
          <p:cNvSpPr>
            <a:spLocks noGrp="1"/>
          </p:cNvSpPr>
          <p:nvPr>
            <p:ph type="sldNum" sz="quarter" idx="5"/>
          </p:nvPr>
        </p:nvSpPr>
        <p:spPr/>
        <p:txBody>
          <a:bodyPr/>
          <a:lstStyle/>
          <a:p>
            <a:fld id="{A708ACE0-5DBE-564E-99A9-C59D3CB03C53}" type="slidenum">
              <a:rPr lang="en-US" smtClean="0"/>
              <a:t>13</a:t>
            </a:fld>
            <a:endParaRPr lang="en-US"/>
          </a:p>
        </p:txBody>
      </p:sp>
    </p:spTree>
    <p:extLst>
      <p:ext uri="{BB962C8B-B14F-4D97-AF65-F5344CB8AC3E}">
        <p14:creationId xmlns:p14="http://schemas.microsoft.com/office/powerpoint/2010/main" val="429015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this issue, people have studied t-wise independence. The security game is very similar, but instead is the adversary is now allowed to make t non-adaptive queries to the black box. And we ask that it cannot distinguish whether it's in the real or ideal world, with probably with more than negligible probability even when given unbounded time.</a:t>
            </a:r>
          </a:p>
        </p:txBody>
      </p:sp>
      <p:sp>
        <p:nvSpPr>
          <p:cNvPr id="4" name="Slide Number Placeholder 3"/>
          <p:cNvSpPr>
            <a:spLocks noGrp="1"/>
          </p:cNvSpPr>
          <p:nvPr>
            <p:ph type="sldNum" sz="quarter" idx="5"/>
          </p:nvPr>
        </p:nvSpPr>
        <p:spPr/>
        <p:txBody>
          <a:bodyPr/>
          <a:lstStyle/>
          <a:p>
            <a:fld id="{A708ACE0-5DBE-564E-99A9-C59D3CB03C53}" type="slidenum">
              <a:rPr lang="en-US" smtClean="0"/>
              <a:t>14</a:t>
            </a:fld>
            <a:endParaRPr lang="en-US"/>
          </a:p>
        </p:txBody>
      </p:sp>
    </p:spTree>
    <p:extLst>
      <p:ext uri="{BB962C8B-B14F-4D97-AF65-F5344CB8AC3E}">
        <p14:creationId xmlns:p14="http://schemas.microsoft.com/office/powerpoint/2010/main" val="161208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being close to t-wise independent means that for all inputs, x_1 up to </a:t>
            </a:r>
            <a:r>
              <a:rPr lang="en-US" dirty="0" err="1"/>
              <a:t>x_t</a:t>
            </a:r>
            <a:r>
              <a:rPr lang="en-US" dirty="0"/>
              <a:t>, the statistical distance of the outputs y_1 up to </a:t>
            </a:r>
            <a:r>
              <a:rPr lang="en-US" dirty="0" err="1"/>
              <a:t>y_t</a:t>
            </a:r>
            <a:r>
              <a:rPr lang="en-US" dirty="0"/>
              <a:t> from the uniform distribution over all possible outputs is small.</a:t>
            </a:r>
          </a:p>
        </p:txBody>
      </p:sp>
      <p:sp>
        <p:nvSpPr>
          <p:cNvPr id="4" name="Slide Number Placeholder 3"/>
          <p:cNvSpPr>
            <a:spLocks noGrp="1"/>
          </p:cNvSpPr>
          <p:nvPr>
            <p:ph type="sldNum" sz="quarter" idx="5"/>
          </p:nvPr>
        </p:nvSpPr>
        <p:spPr/>
        <p:txBody>
          <a:bodyPr/>
          <a:lstStyle/>
          <a:p>
            <a:fld id="{A708ACE0-5DBE-564E-99A9-C59D3CB03C53}" type="slidenum">
              <a:rPr lang="en-US" smtClean="0"/>
              <a:t>15</a:t>
            </a:fld>
            <a:endParaRPr lang="en-US"/>
          </a:p>
        </p:txBody>
      </p:sp>
    </p:spTree>
    <p:extLst>
      <p:ext uri="{BB962C8B-B14F-4D97-AF65-F5344CB8AC3E}">
        <p14:creationId xmlns:p14="http://schemas.microsoft.com/office/powerpoint/2010/main" val="154089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why t-wise independence? Well, t-wise independence protects against a wide range of attacks, differential attacks, linear attacks and even higher order differential attacks that have been used in the past to successfully break candidate constructions.</a:t>
            </a:r>
          </a:p>
          <a:p>
            <a:r>
              <a:rPr lang="en-US" dirty="0"/>
              <a:t>I should note here that twice independence itself is not the goal. It's a lens through which we study security. In particular, we are studying natural constructions that are provably t-wise, and plausibly pseudorandom. The are other </a:t>
            </a:r>
            <a:r>
              <a:rPr lang="en-US" b="0" i="0" dirty="0">
                <a:solidFill>
                  <a:srgbClr val="D1D2D3"/>
                </a:solidFill>
                <a:effectLst/>
                <a:latin typeface="Slack-Lato"/>
              </a:rPr>
              <a:t>straightforward and perhaps even more efficient t-wise independent permutations (e.g. using polynomials), but these are known not to be pseudorandom.</a:t>
            </a:r>
          </a:p>
          <a:p>
            <a:r>
              <a:rPr lang="en-US" dirty="0"/>
              <a:t>Finally to reach t-wise independence, we need a long enough key, for example, by assuming independent keys for every round. This is an assumption that we make along with most of prior work.</a:t>
            </a:r>
          </a:p>
        </p:txBody>
      </p:sp>
      <p:sp>
        <p:nvSpPr>
          <p:cNvPr id="4" name="Slide Number Placeholder 3"/>
          <p:cNvSpPr>
            <a:spLocks noGrp="1"/>
          </p:cNvSpPr>
          <p:nvPr>
            <p:ph type="sldNum" sz="quarter" idx="5"/>
          </p:nvPr>
        </p:nvSpPr>
        <p:spPr/>
        <p:txBody>
          <a:bodyPr/>
          <a:lstStyle/>
          <a:p>
            <a:fld id="{A708ACE0-5DBE-564E-99A9-C59D3CB03C53}" type="slidenum">
              <a:rPr lang="en-US" smtClean="0"/>
              <a:t>16</a:t>
            </a:fld>
            <a:endParaRPr lang="en-US"/>
          </a:p>
        </p:txBody>
      </p:sp>
    </p:spTree>
    <p:extLst>
      <p:ext uri="{BB962C8B-B14F-4D97-AF65-F5344CB8AC3E}">
        <p14:creationId xmlns:p14="http://schemas.microsoft.com/office/powerpoint/2010/main" val="106693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first start with considering prior work by my co authors in 2021. They showed that a two round is SPN is kind of close to t-wise independent. </a:t>
            </a:r>
          </a:p>
          <a:p>
            <a:r>
              <a:rPr lang="en-US" dirty="0"/>
              <a:t>They also showed that a three-round SPN is closer to t-wise independent.</a:t>
            </a:r>
          </a:p>
          <a:p>
            <a:r>
              <a:rPr lang="en-US" dirty="0"/>
              <a:t>Both results assume that the linear mixing of the SPN achieves a maximal branching number, which is not true for AES.</a:t>
            </a:r>
          </a:p>
        </p:txBody>
      </p:sp>
      <p:sp>
        <p:nvSpPr>
          <p:cNvPr id="4" name="Slide Number Placeholder 3"/>
          <p:cNvSpPr>
            <a:spLocks noGrp="1"/>
          </p:cNvSpPr>
          <p:nvPr>
            <p:ph type="sldNum" sz="quarter" idx="5"/>
          </p:nvPr>
        </p:nvSpPr>
        <p:spPr/>
        <p:txBody>
          <a:bodyPr/>
          <a:lstStyle/>
          <a:p>
            <a:fld id="{A708ACE0-5DBE-564E-99A9-C59D3CB03C53}" type="slidenum">
              <a:rPr lang="en-US" smtClean="0"/>
              <a:t>18</a:t>
            </a:fld>
            <a:endParaRPr lang="en-US"/>
          </a:p>
        </p:txBody>
      </p:sp>
    </p:spTree>
    <p:extLst>
      <p:ext uri="{BB962C8B-B14F-4D97-AF65-F5344CB8AC3E}">
        <p14:creationId xmlns:p14="http://schemas.microsoft.com/office/powerpoint/2010/main" val="403789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they have an additional as result in which they show that six rounds of AES is 0.472-close to </a:t>
            </a:r>
            <a:r>
              <a:rPr lang="en-US" dirty="0" err="1"/>
              <a:t>twise</a:t>
            </a:r>
            <a:r>
              <a:rPr lang="en-US" dirty="0"/>
              <a:t> independent. </a:t>
            </a:r>
          </a:p>
          <a:p>
            <a:r>
              <a:rPr lang="en-US" dirty="0"/>
              <a:t>They then use an amplification lemma which implies that as the number of rounds increases, the distance decreases exponentially. Their result concludes that, to achieve 2^-128 distance to pairwise independence, we need a 9000-round AES. Recall that in practice, AES is used for 10, 12, or 14 rounds. So 9000 rounds is out there. This was one of the questions we wanted to explore, namely, how much can we reduce these 9000 rounds?</a:t>
            </a:r>
          </a:p>
        </p:txBody>
      </p:sp>
      <p:sp>
        <p:nvSpPr>
          <p:cNvPr id="4" name="Slide Number Placeholder 3"/>
          <p:cNvSpPr>
            <a:spLocks noGrp="1"/>
          </p:cNvSpPr>
          <p:nvPr>
            <p:ph type="sldNum" sz="quarter" idx="5"/>
          </p:nvPr>
        </p:nvSpPr>
        <p:spPr/>
        <p:txBody>
          <a:bodyPr/>
          <a:lstStyle/>
          <a:p>
            <a:fld id="{A708ACE0-5DBE-564E-99A9-C59D3CB03C53}" type="slidenum">
              <a:rPr lang="en-US" smtClean="0"/>
              <a:t>19</a:t>
            </a:fld>
            <a:endParaRPr lang="en-US"/>
          </a:p>
        </p:txBody>
      </p:sp>
    </p:spTree>
    <p:extLst>
      <p:ext uri="{BB962C8B-B14F-4D97-AF65-F5344CB8AC3E}">
        <p14:creationId xmlns:p14="http://schemas.microsoft.com/office/powerpoint/2010/main" val="420183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that question, we first took a look at a related but idealized model of an SPN introduced in 2006, by </a:t>
            </a:r>
            <a:r>
              <a:rPr lang="en-US" dirty="0" err="1"/>
              <a:t>Baigneres</a:t>
            </a:r>
            <a:r>
              <a:rPr lang="en-US" dirty="0"/>
              <a:t> and </a:t>
            </a:r>
            <a:r>
              <a:rPr lang="en-US" dirty="0" err="1"/>
              <a:t>Vaudenay</a:t>
            </a:r>
            <a:r>
              <a:rPr lang="en-US" dirty="0"/>
              <a:t> called the SPN*. In this model, each public, fixed, S box permutation is replaced by an independent secret random permutation.</a:t>
            </a:r>
          </a:p>
        </p:txBody>
      </p:sp>
      <p:sp>
        <p:nvSpPr>
          <p:cNvPr id="4" name="Slide Number Placeholder 3"/>
          <p:cNvSpPr>
            <a:spLocks noGrp="1"/>
          </p:cNvSpPr>
          <p:nvPr>
            <p:ph type="sldNum" sz="quarter" idx="5"/>
          </p:nvPr>
        </p:nvSpPr>
        <p:spPr/>
        <p:txBody>
          <a:bodyPr/>
          <a:lstStyle/>
          <a:p>
            <a:fld id="{A708ACE0-5DBE-564E-99A9-C59D3CB03C53}" type="slidenum">
              <a:rPr lang="en-US" smtClean="0"/>
              <a:t>20</a:t>
            </a:fld>
            <a:endParaRPr lang="en-US"/>
          </a:p>
        </p:txBody>
      </p:sp>
    </p:spTree>
    <p:extLst>
      <p:ext uri="{BB962C8B-B14F-4D97-AF65-F5344CB8AC3E}">
        <p14:creationId xmlns:p14="http://schemas.microsoft.com/office/powerpoint/2010/main" val="156822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an SPN* look like? Let’s start with an SPN.</a:t>
            </a:r>
          </a:p>
          <a:p>
            <a:r>
              <a:rPr lang="en-US" dirty="0"/>
              <a:t>Now replace each S-box with a uniformly random and secret permutation. The result is an independent secret permutation for every block and for every round.</a:t>
            </a:r>
          </a:p>
        </p:txBody>
      </p:sp>
      <p:sp>
        <p:nvSpPr>
          <p:cNvPr id="4" name="Slide Number Placeholder 3"/>
          <p:cNvSpPr>
            <a:spLocks noGrp="1"/>
          </p:cNvSpPr>
          <p:nvPr>
            <p:ph type="sldNum" sz="quarter" idx="5"/>
          </p:nvPr>
        </p:nvSpPr>
        <p:spPr/>
        <p:txBody>
          <a:bodyPr/>
          <a:lstStyle/>
          <a:p>
            <a:fld id="{A708ACE0-5DBE-564E-99A9-C59D3CB03C53}" type="slidenum">
              <a:rPr lang="en-US" smtClean="0"/>
              <a:t>21</a:t>
            </a:fld>
            <a:endParaRPr lang="en-US"/>
          </a:p>
        </p:txBody>
      </p:sp>
    </p:spTree>
    <p:extLst>
      <p:ext uri="{BB962C8B-B14F-4D97-AF65-F5344CB8AC3E}">
        <p14:creationId xmlns:p14="http://schemas.microsoft.com/office/powerpoint/2010/main" val="14452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that the random S-box acts now as the key. This is because XORing with a key before is swallowed by the random permutation, hence let’s just forget about XORing the key as well.</a:t>
            </a:r>
          </a:p>
        </p:txBody>
      </p:sp>
      <p:sp>
        <p:nvSpPr>
          <p:cNvPr id="4" name="Slide Number Placeholder 3"/>
          <p:cNvSpPr>
            <a:spLocks noGrp="1"/>
          </p:cNvSpPr>
          <p:nvPr>
            <p:ph type="sldNum" sz="quarter" idx="5"/>
          </p:nvPr>
        </p:nvSpPr>
        <p:spPr/>
        <p:txBody>
          <a:bodyPr/>
          <a:lstStyle/>
          <a:p>
            <a:fld id="{A708ACE0-5DBE-564E-99A9-C59D3CB03C53}" type="slidenum">
              <a:rPr lang="en-US" smtClean="0"/>
              <a:t>22</a:t>
            </a:fld>
            <a:endParaRPr lang="en-US"/>
          </a:p>
        </p:txBody>
      </p:sp>
    </p:spTree>
    <p:extLst>
      <p:ext uri="{BB962C8B-B14F-4D97-AF65-F5344CB8AC3E}">
        <p14:creationId xmlns:p14="http://schemas.microsoft.com/office/powerpoint/2010/main" val="237662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how the SPN star will look like. It is a collection of random permutations, and linear mixing layers.</a:t>
            </a:r>
          </a:p>
        </p:txBody>
      </p:sp>
      <p:sp>
        <p:nvSpPr>
          <p:cNvPr id="4" name="Slide Number Placeholder 3"/>
          <p:cNvSpPr>
            <a:spLocks noGrp="1"/>
          </p:cNvSpPr>
          <p:nvPr>
            <p:ph type="sldNum" sz="quarter" idx="5"/>
          </p:nvPr>
        </p:nvSpPr>
        <p:spPr/>
        <p:txBody>
          <a:bodyPr/>
          <a:lstStyle/>
          <a:p>
            <a:fld id="{A708ACE0-5DBE-564E-99A9-C59D3CB03C53}" type="slidenum">
              <a:rPr lang="en-US" smtClean="0"/>
              <a:t>23</a:t>
            </a:fld>
            <a:endParaRPr lang="en-US"/>
          </a:p>
        </p:txBody>
      </p:sp>
    </p:spTree>
    <p:extLst>
      <p:ext uri="{BB962C8B-B14F-4D97-AF65-F5344CB8AC3E}">
        <p14:creationId xmlns:p14="http://schemas.microsoft.com/office/powerpoint/2010/main" val="341597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motivating question behind this this project is whether AES is secure. This is a central question in cryptography, since AES is used everywhere all the time.</a:t>
            </a:r>
          </a:p>
          <a:p>
            <a:r>
              <a:rPr lang="en-US" dirty="0"/>
              <a:t>Let me then start the talk with two questions. First one is what is AES, and the second one is what does it mean to be secure?</a:t>
            </a:r>
          </a:p>
        </p:txBody>
      </p:sp>
      <p:sp>
        <p:nvSpPr>
          <p:cNvPr id="4" name="Slide Number Placeholder 3"/>
          <p:cNvSpPr>
            <a:spLocks noGrp="1"/>
          </p:cNvSpPr>
          <p:nvPr>
            <p:ph type="sldNum" sz="quarter" idx="5"/>
          </p:nvPr>
        </p:nvSpPr>
        <p:spPr/>
        <p:txBody>
          <a:bodyPr/>
          <a:lstStyle/>
          <a:p>
            <a:fld id="{A708ACE0-5DBE-564E-99A9-C59D3CB03C53}" type="slidenum">
              <a:rPr lang="en-US" smtClean="0"/>
              <a:t>5</a:t>
            </a:fld>
            <a:endParaRPr lang="en-US"/>
          </a:p>
        </p:txBody>
      </p:sp>
    </p:spTree>
    <p:extLst>
      <p:ext uri="{BB962C8B-B14F-4D97-AF65-F5344CB8AC3E}">
        <p14:creationId xmlns:p14="http://schemas.microsoft.com/office/powerpoint/2010/main" val="190226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first by a few comments on the usefulness of the random S-box model.</a:t>
            </a:r>
          </a:p>
          <a:p>
            <a:endParaRPr lang="en-US" dirty="0"/>
          </a:p>
          <a:p>
            <a:r>
              <a:rPr lang="en-US" dirty="0"/>
              <a:t>First of all, block ciphers with random S-boxes already exist and have been proposed.</a:t>
            </a:r>
          </a:p>
          <a:p>
            <a:r>
              <a:rPr lang="en-US" dirty="0"/>
              <a:t>Second, randomized box results can be translated to non-random S-box results. This is related to the censored SPN model that I will talk about later. It relies on the lemma that if you compose, adding a random key and the inverse s box, a number of times, that approximates a truly random permutation over the block.</a:t>
            </a:r>
          </a:p>
        </p:txBody>
      </p:sp>
      <p:sp>
        <p:nvSpPr>
          <p:cNvPr id="4" name="Slide Number Placeholder 3"/>
          <p:cNvSpPr>
            <a:spLocks noGrp="1"/>
          </p:cNvSpPr>
          <p:nvPr>
            <p:ph type="sldNum" sz="quarter" idx="5"/>
          </p:nvPr>
        </p:nvSpPr>
        <p:spPr/>
        <p:txBody>
          <a:bodyPr/>
          <a:lstStyle/>
          <a:p>
            <a:fld id="{A708ACE0-5DBE-564E-99A9-C59D3CB03C53}" type="slidenum">
              <a:rPr lang="en-US" smtClean="0"/>
              <a:t>24</a:t>
            </a:fld>
            <a:endParaRPr lang="en-US"/>
          </a:p>
        </p:txBody>
      </p:sp>
    </p:spTree>
    <p:extLst>
      <p:ext uri="{BB962C8B-B14F-4D97-AF65-F5344CB8AC3E}">
        <p14:creationId xmlns:p14="http://schemas.microsoft.com/office/powerpoint/2010/main" val="135173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by idealizing the S-box part of the SPN, we can identify desirable mixing properties. For example, our proofs rely on the maximum branch number of the mixing matrix. We also get very close to tight bounds, and they explain how different parameters affect convergence. For example, as the number of blocks k increases, our SPN* converges faster.</a:t>
            </a:r>
          </a:p>
          <a:p>
            <a:endParaRPr lang="en-US" dirty="0"/>
          </a:p>
          <a:p>
            <a:r>
              <a:rPr lang="en-US" dirty="0"/>
              <a:t>There is a number of prior works that use a large random S-box. Their results rely on a small number of collisions among the s box inputs, something that's not realistic for AES, as the s box input is very small. We believe that understanding the t-wise independence of SPN* for large t may improve our understanding of SPNs in the large box model.</a:t>
            </a:r>
          </a:p>
        </p:txBody>
      </p:sp>
      <p:sp>
        <p:nvSpPr>
          <p:cNvPr id="4" name="Slide Number Placeholder 3"/>
          <p:cNvSpPr>
            <a:spLocks noGrp="1"/>
          </p:cNvSpPr>
          <p:nvPr>
            <p:ph type="sldNum" sz="quarter" idx="5"/>
          </p:nvPr>
        </p:nvSpPr>
        <p:spPr/>
        <p:txBody>
          <a:bodyPr/>
          <a:lstStyle/>
          <a:p>
            <a:fld id="{A708ACE0-5DBE-564E-99A9-C59D3CB03C53}" type="slidenum">
              <a:rPr lang="en-US" smtClean="0"/>
              <a:t>25</a:t>
            </a:fld>
            <a:endParaRPr lang="en-US"/>
          </a:p>
        </p:txBody>
      </p:sp>
    </p:spTree>
    <p:extLst>
      <p:ext uri="{BB962C8B-B14F-4D97-AF65-F5344CB8AC3E}">
        <p14:creationId xmlns:p14="http://schemas.microsoft.com/office/powerpoint/2010/main" val="194761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mention our results now. </a:t>
            </a:r>
          </a:p>
        </p:txBody>
      </p:sp>
      <p:sp>
        <p:nvSpPr>
          <p:cNvPr id="4" name="Slide Number Placeholder 3"/>
          <p:cNvSpPr>
            <a:spLocks noGrp="1"/>
          </p:cNvSpPr>
          <p:nvPr>
            <p:ph type="sldNum" sz="quarter" idx="5"/>
          </p:nvPr>
        </p:nvSpPr>
        <p:spPr/>
        <p:txBody>
          <a:bodyPr/>
          <a:lstStyle/>
          <a:p>
            <a:fld id="{A708ACE0-5DBE-564E-99A9-C59D3CB03C53}" type="slidenum">
              <a:rPr lang="en-US" smtClean="0"/>
              <a:t>26</a:t>
            </a:fld>
            <a:endParaRPr lang="en-US"/>
          </a:p>
        </p:txBody>
      </p:sp>
    </p:spTree>
    <p:extLst>
      <p:ext uri="{BB962C8B-B14F-4D97-AF65-F5344CB8AC3E}">
        <p14:creationId xmlns:p14="http://schemas.microsoft.com/office/powerpoint/2010/main" val="284607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theorems of the form: “r rounds of SPN* suffice to reach epsilon-close to t-wise independence”.</a:t>
            </a:r>
          </a:p>
          <a:p>
            <a:endParaRPr lang="en-US" dirty="0"/>
          </a:p>
          <a:p>
            <a:r>
              <a:rPr lang="en-US" dirty="0"/>
              <a:t>The first result says that two rounds suffice to reach very close to t-wise independence for constant t.</a:t>
            </a:r>
          </a:p>
          <a:p>
            <a:r>
              <a:rPr lang="en-US" dirty="0"/>
              <a:t>The second result says that two rounds suffice to reach moderately close to t-wise independence for large t. Using amplification, this implies that k rounds suffice to reach very close to t-wise independence for large t.</a:t>
            </a:r>
          </a:p>
          <a:p>
            <a:r>
              <a:rPr lang="en-US" dirty="0"/>
              <a:t>The third result says that log t rounds suffice to reach very close to t-wise independence for large t.</a:t>
            </a:r>
          </a:p>
          <a:p>
            <a:endParaRPr lang="en-US" dirty="0"/>
          </a:p>
          <a:p>
            <a:r>
              <a:rPr lang="en-US" dirty="0"/>
              <a:t>I would like to say that one of the limitations of our work is that we can get t only up to square root of 2^b. There is no obvious reason why we cannot get a t-wise result for t all the way up to 2^{kb}</a:t>
            </a:r>
          </a:p>
        </p:txBody>
      </p:sp>
      <p:sp>
        <p:nvSpPr>
          <p:cNvPr id="4" name="Slide Number Placeholder 3"/>
          <p:cNvSpPr>
            <a:spLocks noGrp="1"/>
          </p:cNvSpPr>
          <p:nvPr>
            <p:ph type="sldNum" sz="quarter" idx="5"/>
          </p:nvPr>
        </p:nvSpPr>
        <p:spPr/>
        <p:txBody>
          <a:bodyPr/>
          <a:lstStyle/>
          <a:p>
            <a:fld id="{A708ACE0-5DBE-564E-99A9-C59D3CB03C53}" type="slidenum">
              <a:rPr lang="en-US" smtClean="0"/>
              <a:t>27</a:t>
            </a:fld>
            <a:endParaRPr lang="en-US"/>
          </a:p>
        </p:txBody>
      </p:sp>
    </p:spTree>
    <p:extLst>
      <p:ext uri="{BB962C8B-B14F-4D97-AF65-F5344CB8AC3E}">
        <p14:creationId xmlns:p14="http://schemas.microsoft.com/office/powerpoint/2010/main" val="91769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one can consider the random S-box version of AES, called AES* in which the keys are the S-boxes with random permutation over the field of size 256.</a:t>
            </a:r>
          </a:p>
          <a:p>
            <a:endParaRPr lang="en-US" dirty="0"/>
          </a:p>
          <a:p>
            <a:r>
              <a:rPr lang="en-US" dirty="0"/>
              <a:t>On that front, we prove that seven rounds of AES* is 2^{-128}-close to pairwise independent.</a:t>
            </a:r>
          </a:p>
          <a:p>
            <a:r>
              <a:rPr lang="en-US" dirty="0"/>
              <a:t>A lot of progress on that front was already done before by BV 2006. However, the above result we obtain is tight: we have already verified that six rounds of AES* is not sufficiently close to pairwise independence.</a:t>
            </a:r>
          </a:p>
          <a:p>
            <a:r>
              <a:rPr lang="en-US" dirty="0"/>
              <a:t>Also, we can simulate AES* using censored AES, which I will introduce in the next slide. Until then, let me just state our result, that 192 rounds of censored AES are very close to pairwise independent.</a:t>
            </a:r>
          </a:p>
        </p:txBody>
      </p:sp>
      <p:sp>
        <p:nvSpPr>
          <p:cNvPr id="4" name="Slide Number Placeholder 3"/>
          <p:cNvSpPr>
            <a:spLocks noGrp="1"/>
          </p:cNvSpPr>
          <p:nvPr>
            <p:ph type="sldNum" sz="quarter" idx="5"/>
          </p:nvPr>
        </p:nvSpPr>
        <p:spPr/>
        <p:txBody>
          <a:bodyPr/>
          <a:lstStyle/>
          <a:p>
            <a:fld id="{A708ACE0-5DBE-564E-99A9-C59D3CB03C53}" type="slidenum">
              <a:rPr lang="en-US" smtClean="0"/>
              <a:t>29</a:t>
            </a:fld>
            <a:endParaRPr lang="en-US"/>
          </a:p>
        </p:txBody>
      </p:sp>
    </p:spTree>
    <p:extLst>
      <p:ext uri="{BB962C8B-B14F-4D97-AF65-F5344CB8AC3E}">
        <p14:creationId xmlns:p14="http://schemas.microsoft.com/office/powerpoint/2010/main" val="2536404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introducing the censored SPN model. Here I have a familiar SPN*, and consider its first round of randomized S-boxes. Our lemma says that one round of randomized S-boxes is approximately the same as one SPN with fixed inverse S-boxes, if we censor (i.e. skip) the linear mixings. Without the linear mixing, the image at the bottom is the composition of adding a round key, applying the inverse, add a round key, apply the inverses, and so on.</a:t>
            </a:r>
          </a:p>
        </p:txBody>
      </p:sp>
      <p:sp>
        <p:nvSpPr>
          <p:cNvPr id="4" name="Slide Number Placeholder 3"/>
          <p:cNvSpPr>
            <a:spLocks noGrp="1"/>
          </p:cNvSpPr>
          <p:nvPr>
            <p:ph type="sldNum" sz="quarter" idx="5"/>
          </p:nvPr>
        </p:nvSpPr>
        <p:spPr/>
        <p:txBody>
          <a:bodyPr/>
          <a:lstStyle/>
          <a:p>
            <a:fld id="{A708ACE0-5DBE-564E-99A9-C59D3CB03C53}" type="slidenum">
              <a:rPr lang="en-US" smtClean="0"/>
              <a:t>30</a:t>
            </a:fld>
            <a:endParaRPr lang="en-US"/>
          </a:p>
        </p:txBody>
      </p:sp>
    </p:spTree>
    <p:extLst>
      <p:ext uri="{BB962C8B-B14F-4D97-AF65-F5344CB8AC3E}">
        <p14:creationId xmlns:p14="http://schemas.microsoft.com/office/powerpoint/2010/main" val="84045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a censored SPN look like? Well, it's </a:t>
            </a:r>
            <a:r>
              <a:rPr lang="en-US" dirty="0" err="1"/>
              <a:t>gonna</a:t>
            </a:r>
            <a:r>
              <a:rPr lang="en-US" dirty="0"/>
              <a:t> be like a normal SPN but some of the linear mixings will not be “censored”. In this image, I have censored the first, third, and fifth linear mixings. </a:t>
            </a:r>
          </a:p>
        </p:txBody>
      </p:sp>
      <p:sp>
        <p:nvSpPr>
          <p:cNvPr id="4" name="Slide Number Placeholder 3"/>
          <p:cNvSpPr>
            <a:spLocks noGrp="1"/>
          </p:cNvSpPr>
          <p:nvPr>
            <p:ph type="sldNum" sz="quarter" idx="5"/>
          </p:nvPr>
        </p:nvSpPr>
        <p:spPr/>
        <p:txBody>
          <a:bodyPr/>
          <a:lstStyle/>
          <a:p>
            <a:fld id="{A708ACE0-5DBE-564E-99A9-C59D3CB03C53}" type="slidenum">
              <a:rPr lang="en-US" smtClean="0"/>
              <a:t>31</a:t>
            </a:fld>
            <a:endParaRPr lang="en-US"/>
          </a:p>
        </p:txBody>
      </p:sp>
    </p:spTree>
    <p:extLst>
      <p:ext uri="{BB962C8B-B14F-4D97-AF65-F5344CB8AC3E}">
        <p14:creationId xmlns:p14="http://schemas.microsoft.com/office/powerpoint/2010/main" val="315555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it comes to censored AES, we proved that 192 rounds are very close to pairwise independent. I haven’t specified which or how many mixing layers are censored, but it is a a large fraction. Thus, it is reasonable to expect that removing this many mixing layers hurts security. We consider this evidence that the true AES is pairwise independent in less than 200 rounds. And you can contrast this with the prior result that more than 9000 rounds of AES are pairwise independent.</a:t>
            </a:r>
          </a:p>
        </p:txBody>
      </p:sp>
      <p:sp>
        <p:nvSpPr>
          <p:cNvPr id="4" name="Slide Number Placeholder 3"/>
          <p:cNvSpPr>
            <a:spLocks noGrp="1"/>
          </p:cNvSpPr>
          <p:nvPr>
            <p:ph type="sldNum" sz="quarter" idx="5"/>
          </p:nvPr>
        </p:nvSpPr>
        <p:spPr/>
        <p:txBody>
          <a:bodyPr/>
          <a:lstStyle/>
          <a:p>
            <a:fld id="{A708ACE0-5DBE-564E-99A9-C59D3CB03C53}" type="slidenum">
              <a:rPr lang="en-US" smtClean="0"/>
              <a:t>32</a:t>
            </a:fld>
            <a:endParaRPr lang="en-US"/>
          </a:p>
        </p:txBody>
      </p:sp>
    </p:spTree>
    <p:extLst>
      <p:ext uri="{BB962C8B-B14F-4D97-AF65-F5344CB8AC3E}">
        <p14:creationId xmlns:p14="http://schemas.microsoft.com/office/powerpoint/2010/main" val="545722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talk about some related work. First of all, SPN* is not a new model. It was first defined in 2006 by </a:t>
            </a:r>
            <a:r>
              <a:rPr lang="en-US" dirty="0" err="1"/>
              <a:t>Baigneres</a:t>
            </a:r>
            <a:r>
              <a:rPr lang="en-US" dirty="0"/>
              <a:t> and </a:t>
            </a:r>
            <a:r>
              <a:rPr lang="en-US" dirty="0" err="1"/>
              <a:t>Vaudenay</a:t>
            </a:r>
            <a:r>
              <a:rPr lang="en-US" dirty="0"/>
              <a:t>.</a:t>
            </a:r>
          </a:p>
          <a:p>
            <a:r>
              <a:rPr lang="en-US" dirty="0"/>
              <a:t>I have already mentioned the large S-box line of work, which considers SPNs with a large randomized S-boxes. Large here means that the length of this box is a security parameter. Additionally, a recent work by </a:t>
            </a:r>
            <a:r>
              <a:rPr lang="en-US" dirty="0" err="1"/>
              <a:t>Dodis</a:t>
            </a:r>
            <a:r>
              <a:rPr lang="en-US" dirty="0"/>
              <a:t>, Karthikeyan, and </a:t>
            </a:r>
            <a:r>
              <a:rPr lang="en-US" dirty="0" err="1"/>
              <a:t>Wichs</a:t>
            </a:r>
            <a:r>
              <a:rPr lang="en-US" dirty="0"/>
              <a:t> suggest conjectures under which the large S-box analysis implies security in the small S-box.</a:t>
            </a:r>
          </a:p>
        </p:txBody>
      </p:sp>
      <p:sp>
        <p:nvSpPr>
          <p:cNvPr id="4" name="Slide Number Placeholder 3"/>
          <p:cNvSpPr>
            <a:spLocks noGrp="1"/>
          </p:cNvSpPr>
          <p:nvPr>
            <p:ph type="sldNum" sz="quarter" idx="5"/>
          </p:nvPr>
        </p:nvSpPr>
        <p:spPr/>
        <p:txBody>
          <a:bodyPr/>
          <a:lstStyle/>
          <a:p>
            <a:fld id="{A708ACE0-5DBE-564E-99A9-C59D3CB03C53}" type="slidenum">
              <a:rPr lang="en-US" smtClean="0"/>
              <a:t>33</a:t>
            </a:fld>
            <a:endParaRPr lang="en-US"/>
          </a:p>
        </p:txBody>
      </p:sp>
    </p:spTree>
    <p:extLst>
      <p:ext uri="{BB962C8B-B14F-4D97-AF65-F5344CB8AC3E}">
        <p14:creationId xmlns:p14="http://schemas.microsoft.com/office/powerpoint/2010/main" val="470435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let me talk about some limitations of prior work from our perspective.</a:t>
            </a:r>
          </a:p>
          <a:p>
            <a:r>
              <a:rPr lang="en-US" dirty="0"/>
              <a:t>I listed here the results of prior work for both SPN and SPN*.</a:t>
            </a:r>
          </a:p>
          <a:p>
            <a:endParaRPr lang="en-US" dirty="0"/>
          </a:p>
          <a:p>
            <a:r>
              <a:rPr lang="en-US" dirty="0"/>
              <a:t>Firstly, both results are non-trivial for t up to 2^b, which is a limitation that our results also have. As I have mentioned, it could be the case that we can prove t-wise independence for t up to 2^{bk}.</a:t>
            </a:r>
          </a:p>
          <a:p>
            <a:r>
              <a:rPr lang="en-US" dirty="0"/>
              <a:t>Second, as we increase the number of blocks k, the distance to t-wise independence increases, and thus security decreases. This is counterintuitive, and our results shows that this is not true in the SPN* model.</a:t>
            </a:r>
          </a:p>
          <a:p>
            <a:r>
              <a:rPr lang="en-US" dirty="0"/>
              <a:t>Third, both results have 2^b in the denominator. To reach the desired distance one would have to use amplification. Ideally, we would like to have 2^{kb} in the denominator, which implies convergence to t-wise independence without having to use amplification.</a:t>
            </a:r>
          </a:p>
        </p:txBody>
      </p:sp>
      <p:sp>
        <p:nvSpPr>
          <p:cNvPr id="4" name="Slide Number Placeholder 3"/>
          <p:cNvSpPr>
            <a:spLocks noGrp="1"/>
          </p:cNvSpPr>
          <p:nvPr>
            <p:ph type="sldNum" sz="quarter" idx="5"/>
          </p:nvPr>
        </p:nvSpPr>
        <p:spPr/>
        <p:txBody>
          <a:bodyPr/>
          <a:lstStyle/>
          <a:p>
            <a:fld id="{A708ACE0-5DBE-564E-99A9-C59D3CB03C53}" type="slidenum">
              <a:rPr lang="en-US" smtClean="0"/>
              <a:t>34</a:t>
            </a:fld>
            <a:endParaRPr lang="en-US"/>
          </a:p>
        </p:txBody>
      </p:sp>
    </p:spTree>
    <p:extLst>
      <p:ext uri="{BB962C8B-B14F-4D97-AF65-F5344CB8AC3E}">
        <p14:creationId xmlns:p14="http://schemas.microsoft.com/office/powerpoint/2010/main" val="1542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with the first one, what is AES?</a:t>
            </a:r>
          </a:p>
        </p:txBody>
      </p:sp>
      <p:sp>
        <p:nvSpPr>
          <p:cNvPr id="4" name="Slide Number Placeholder 3"/>
          <p:cNvSpPr>
            <a:spLocks noGrp="1"/>
          </p:cNvSpPr>
          <p:nvPr>
            <p:ph type="sldNum" sz="quarter" idx="5"/>
          </p:nvPr>
        </p:nvSpPr>
        <p:spPr/>
        <p:txBody>
          <a:bodyPr/>
          <a:lstStyle/>
          <a:p>
            <a:fld id="{A708ACE0-5DBE-564E-99A9-C59D3CB03C53}" type="slidenum">
              <a:rPr lang="en-US" smtClean="0"/>
              <a:t>6</a:t>
            </a:fld>
            <a:endParaRPr lang="en-US"/>
          </a:p>
        </p:txBody>
      </p:sp>
    </p:spTree>
    <p:extLst>
      <p:ext uri="{BB962C8B-B14F-4D97-AF65-F5344CB8AC3E}">
        <p14:creationId xmlns:p14="http://schemas.microsoft.com/office/powerpoint/2010/main" val="491002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begs the question, why does prior work suffer from these limitations? Well, prior work asserts that all input blocks are distinct.</a:t>
            </a:r>
          </a:p>
          <a:p>
            <a:endParaRPr lang="en-US" dirty="0"/>
          </a:p>
          <a:p>
            <a:r>
              <a:rPr lang="en-US" dirty="0"/>
              <a:t>For example, if we consider two inputs X_1, X_2, we require all their k blocks to be distinct. It is not hard to see that this condition is violated with probability at least k/2^b. In our work, employ a more careful with analysis, using layouts.</a:t>
            </a:r>
          </a:p>
        </p:txBody>
      </p:sp>
      <p:sp>
        <p:nvSpPr>
          <p:cNvPr id="4" name="Slide Number Placeholder 3"/>
          <p:cNvSpPr>
            <a:spLocks noGrp="1"/>
          </p:cNvSpPr>
          <p:nvPr>
            <p:ph type="sldNum" sz="quarter" idx="5"/>
          </p:nvPr>
        </p:nvSpPr>
        <p:spPr/>
        <p:txBody>
          <a:bodyPr/>
          <a:lstStyle/>
          <a:p>
            <a:fld id="{A708ACE0-5DBE-564E-99A9-C59D3CB03C53}" type="slidenum">
              <a:rPr lang="en-US" smtClean="0"/>
              <a:t>37</a:t>
            </a:fld>
            <a:endParaRPr lang="en-US"/>
          </a:p>
        </p:txBody>
      </p:sp>
    </p:spTree>
    <p:extLst>
      <p:ext uri="{BB962C8B-B14F-4D97-AF65-F5344CB8AC3E}">
        <p14:creationId xmlns:p14="http://schemas.microsoft.com/office/powerpoint/2010/main" val="119217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now introduce the notion of a layout in the pairwise independence setting.</a:t>
            </a:r>
          </a:p>
          <a:p>
            <a:endParaRPr lang="en-US" dirty="0"/>
          </a:p>
          <a:p>
            <a:r>
              <a:rPr lang="en-US" dirty="0"/>
              <a:t>Observe that a randomized S-box destroys any correlation between two inputs except equality. If we define DX, DY as the difference between the two inputs and outputs respectively, the </a:t>
            </a:r>
            <a:r>
              <a:rPr lang="en-US" dirty="0" err="1"/>
              <a:t>ith</a:t>
            </a:r>
            <a:r>
              <a:rPr lang="en-US" dirty="0"/>
              <a:t> block of DX is equal to 0 if and only if the </a:t>
            </a:r>
            <a:r>
              <a:rPr lang="en-US" dirty="0" err="1"/>
              <a:t>ith</a:t>
            </a:r>
            <a:r>
              <a:rPr lang="en-US" dirty="0"/>
              <a:t> block of DY is equal to 0.</a:t>
            </a:r>
          </a:p>
          <a:p>
            <a:endParaRPr lang="en-US" dirty="0"/>
          </a:p>
          <a:p>
            <a:r>
              <a:rPr lang="en-US" dirty="0"/>
              <a:t>Thus, we define the layout of the input difference to be the set of blocks in which the two inputs match. This notion has been studied in the past under the name activity pattern. What’s useful about this is that the layout is preserved across randomized boxes.</a:t>
            </a:r>
          </a:p>
          <a:p>
            <a:endParaRPr lang="en-US" dirty="0"/>
          </a:p>
          <a:p>
            <a:r>
              <a:rPr lang="en-US" dirty="0"/>
              <a:t>Moreover, the difference of the outputs DY is uniform over the layout.</a:t>
            </a:r>
          </a:p>
        </p:txBody>
      </p:sp>
      <p:sp>
        <p:nvSpPr>
          <p:cNvPr id="4" name="Slide Number Placeholder 3"/>
          <p:cNvSpPr>
            <a:spLocks noGrp="1"/>
          </p:cNvSpPr>
          <p:nvPr>
            <p:ph type="sldNum" sz="quarter" idx="5"/>
          </p:nvPr>
        </p:nvSpPr>
        <p:spPr/>
        <p:txBody>
          <a:bodyPr/>
          <a:lstStyle/>
          <a:p>
            <a:fld id="{A708ACE0-5DBE-564E-99A9-C59D3CB03C53}" type="slidenum">
              <a:rPr lang="en-US" smtClean="0"/>
              <a:t>38</a:t>
            </a:fld>
            <a:endParaRPr lang="en-US"/>
          </a:p>
        </p:txBody>
      </p:sp>
    </p:spTree>
    <p:extLst>
      <p:ext uri="{BB962C8B-B14F-4D97-AF65-F5344CB8AC3E}">
        <p14:creationId xmlns:p14="http://schemas.microsoft.com/office/powerpoint/2010/main" val="322754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a quick example. Consider the following two inputs, which differ on the 1</a:t>
            </a:r>
            <a:r>
              <a:rPr lang="en-US" baseline="30000" dirty="0"/>
              <a:t>st</a:t>
            </a:r>
            <a:r>
              <a:rPr lang="en-US" dirty="0"/>
              <a:t> and 2</a:t>
            </a:r>
            <a:r>
              <a:rPr lang="en-US" baseline="30000" dirty="0"/>
              <a:t>nd</a:t>
            </a:r>
            <a:r>
              <a:rPr lang="en-US" dirty="0"/>
              <a:t> blocks (0-indexed). Thus their layout is 0 and 3, the blocks in which they agree on. We also define the weight of a layout to be the number of zero entries. The weight of this layout is 2, and in general, lower weight means we have more distinct blocks. </a:t>
            </a:r>
          </a:p>
        </p:txBody>
      </p:sp>
      <p:sp>
        <p:nvSpPr>
          <p:cNvPr id="4" name="Slide Number Placeholder 3"/>
          <p:cNvSpPr>
            <a:spLocks noGrp="1"/>
          </p:cNvSpPr>
          <p:nvPr>
            <p:ph type="sldNum" sz="quarter" idx="5"/>
          </p:nvPr>
        </p:nvSpPr>
        <p:spPr/>
        <p:txBody>
          <a:bodyPr/>
          <a:lstStyle/>
          <a:p>
            <a:fld id="{A708ACE0-5DBE-564E-99A9-C59D3CB03C53}" type="slidenum">
              <a:rPr lang="en-US" smtClean="0"/>
              <a:t>39</a:t>
            </a:fld>
            <a:endParaRPr lang="en-US"/>
          </a:p>
        </p:txBody>
      </p:sp>
    </p:spTree>
    <p:extLst>
      <p:ext uri="{BB962C8B-B14F-4D97-AF65-F5344CB8AC3E}">
        <p14:creationId xmlns:p14="http://schemas.microsoft.com/office/powerpoint/2010/main" val="81245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consider an SPN* star. So we know that the layout the beginning, after randomize books doesn't change, but the linear mixing may change most books the layout. So we can read the layout between linear mixings. And so we can study how these layouts change. And this leads to a simplified problem instead of caring about the actual inputs. We care about the layout and how they change. So we cast our problem as a Markov chain over the layout. In principle, in particular, we define a random walk on a layout graph, which goes from a one to a two to a three. And to prove convergence to T wise it actually suffices to bond the mixing time of this layout graph so</a:t>
            </a:r>
          </a:p>
          <a:p>
            <a:endParaRPr lang="en-US" dirty="0"/>
          </a:p>
        </p:txBody>
      </p:sp>
      <p:sp>
        <p:nvSpPr>
          <p:cNvPr id="4" name="Slide Number Placeholder 3"/>
          <p:cNvSpPr>
            <a:spLocks noGrp="1"/>
          </p:cNvSpPr>
          <p:nvPr>
            <p:ph type="sldNum" sz="quarter" idx="5"/>
          </p:nvPr>
        </p:nvSpPr>
        <p:spPr/>
        <p:txBody>
          <a:bodyPr/>
          <a:lstStyle/>
          <a:p>
            <a:fld id="{A708ACE0-5DBE-564E-99A9-C59D3CB03C53}" type="slidenum">
              <a:rPr lang="en-US" smtClean="0"/>
              <a:t>43</a:t>
            </a:fld>
            <a:endParaRPr lang="en-US"/>
          </a:p>
        </p:txBody>
      </p:sp>
    </p:spTree>
    <p:extLst>
      <p:ext uri="{BB962C8B-B14F-4D97-AF65-F5344CB8AC3E}">
        <p14:creationId xmlns:p14="http://schemas.microsoft.com/office/powerpoint/2010/main" val="4113523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ACE0-5DBE-564E-99A9-C59D3CB03C53}" type="slidenum">
              <a:rPr lang="en-US" smtClean="0"/>
              <a:t>44</a:t>
            </a:fld>
            <a:endParaRPr lang="en-US"/>
          </a:p>
        </p:txBody>
      </p:sp>
    </p:spTree>
    <p:extLst>
      <p:ext uri="{BB962C8B-B14F-4D97-AF65-F5344CB8AC3E}">
        <p14:creationId xmlns:p14="http://schemas.microsoft.com/office/powerpoint/2010/main" val="1658311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ACE0-5DBE-564E-99A9-C59D3CB03C53}" type="slidenum">
              <a:rPr lang="en-US" smtClean="0"/>
              <a:t>52</a:t>
            </a:fld>
            <a:endParaRPr lang="en-US"/>
          </a:p>
        </p:txBody>
      </p:sp>
    </p:spTree>
    <p:extLst>
      <p:ext uri="{BB962C8B-B14F-4D97-AF65-F5344CB8AC3E}">
        <p14:creationId xmlns:p14="http://schemas.microsoft.com/office/powerpoint/2010/main" val="2995169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ACE0-5DBE-564E-99A9-C59D3CB03C53}" type="slidenum">
              <a:rPr lang="en-US" smtClean="0"/>
              <a:t>57</a:t>
            </a:fld>
            <a:endParaRPr lang="en-US"/>
          </a:p>
        </p:txBody>
      </p:sp>
    </p:spTree>
    <p:extLst>
      <p:ext uri="{BB962C8B-B14F-4D97-AF65-F5344CB8AC3E}">
        <p14:creationId xmlns:p14="http://schemas.microsoft.com/office/powerpoint/2010/main" val="141280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Spoiler alert: SPN* results</a:t>
            </a:r>
          </a:p>
        </p:txBody>
      </p:sp>
      <p:sp>
        <p:nvSpPr>
          <p:cNvPr id="4" name="Slide Number Placeholder 3"/>
          <p:cNvSpPr>
            <a:spLocks noGrp="1"/>
          </p:cNvSpPr>
          <p:nvPr>
            <p:ph type="sldNum" sz="quarter" idx="5"/>
          </p:nvPr>
        </p:nvSpPr>
        <p:spPr/>
        <p:txBody>
          <a:bodyPr/>
          <a:lstStyle/>
          <a:p>
            <a:fld id="{A708ACE0-5DBE-564E-99A9-C59D3CB03C53}" type="slidenum">
              <a:rPr lang="en-US" smtClean="0"/>
              <a:t>58</a:t>
            </a:fld>
            <a:endParaRPr lang="en-US"/>
          </a:p>
        </p:txBody>
      </p:sp>
    </p:spTree>
    <p:extLst>
      <p:ext uri="{BB962C8B-B14F-4D97-AF65-F5344CB8AC3E}">
        <p14:creationId xmlns:p14="http://schemas.microsoft.com/office/powerpoint/2010/main" val="1519033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ACE0-5DBE-564E-99A9-C59D3CB03C53}" type="slidenum">
              <a:rPr lang="en-US" smtClean="0"/>
              <a:t>62</a:t>
            </a:fld>
            <a:endParaRPr lang="en-US"/>
          </a:p>
        </p:txBody>
      </p:sp>
    </p:spTree>
    <p:extLst>
      <p:ext uri="{BB962C8B-B14F-4D97-AF65-F5344CB8AC3E}">
        <p14:creationId xmlns:p14="http://schemas.microsoft.com/office/powerpoint/2010/main" val="1499508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Theory and Practice are asking the same question: is AES secure?</a:t>
            </a:r>
          </a:p>
        </p:txBody>
      </p:sp>
      <p:sp>
        <p:nvSpPr>
          <p:cNvPr id="4" name="Slide Number Placeholder 3"/>
          <p:cNvSpPr>
            <a:spLocks noGrp="1"/>
          </p:cNvSpPr>
          <p:nvPr>
            <p:ph type="sldNum" sz="quarter" idx="5"/>
          </p:nvPr>
        </p:nvSpPr>
        <p:spPr/>
        <p:txBody>
          <a:bodyPr/>
          <a:lstStyle/>
          <a:p>
            <a:fld id="{A708ACE0-5DBE-564E-99A9-C59D3CB03C53}" type="slidenum">
              <a:rPr lang="en-US" smtClean="0"/>
              <a:t>63</a:t>
            </a:fld>
            <a:endParaRPr lang="en-US"/>
          </a:p>
        </p:txBody>
      </p:sp>
    </p:spTree>
    <p:extLst>
      <p:ext uri="{BB962C8B-B14F-4D97-AF65-F5344CB8AC3E}">
        <p14:creationId xmlns:p14="http://schemas.microsoft.com/office/powerpoint/2010/main" val="101436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introducing a framework for designing block ciphers, called the Key-Alternating Cipher, or KAC. This is just a way to construct a keyed permutation on n bits.</a:t>
            </a:r>
          </a:p>
          <a:p>
            <a:r>
              <a:rPr lang="en-US" dirty="0"/>
              <a:t>We start with n bits of input, XOR them with a secret n-bit key key_0. Then we apply permutation pi, which is fixed and public. This procedure is repeated with independent random secret keys key_1, and so on, for a fixed number of rounds. The total key length is n times the number of rounds.</a:t>
            </a:r>
          </a:p>
        </p:txBody>
      </p:sp>
      <p:sp>
        <p:nvSpPr>
          <p:cNvPr id="4" name="Slide Number Placeholder 3"/>
          <p:cNvSpPr>
            <a:spLocks noGrp="1"/>
          </p:cNvSpPr>
          <p:nvPr>
            <p:ph type="sldNum" sz="quarter" idx="5"/>
          </p:nvPr>
        </p:nvSpPr>
        <p:spPr/>
        <p:txBody>
          <a:bodyPr/>
          <a:lstStyle/>
          <a:p>
            <a:fld id="{A708ACE0-5DBE-564E-99A9-C59D3CB03C53}" type="slidenum">
              <a:rPr lang="en-US" smtClean="0"/>
              <a:t>7</a:t>
            </a:fld>
            <a:endParaRPr lang="en-US"/>
          </a:p>
        </p:txBody>
      </p:sp>
    </p:spTree>
    <p:extLst>
      <p:ext uri="{BB962C8B-B14F-4D97-AF65-F5344CB8AC3E}">
        <p14:creationId xmlns:p14="http://schemas.microsoft.com/office/powerpoint/2010/main" val="74294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substitution-permutation network is a framework within the KAC family. In particular, SPNs construct the public permutation pi in a specific way.</a:t>
            </a:r>
          </a:p>
        </p:txBody>
      </p:sp>
      <p:sp>
        <p:nvSpPr>
          <p:cNvPr id="4" name="Slide Number Placeholder 3"/>
          <p:cNvSpPr>
            <a:spLocks noGrp="1"/>
          </p:cNvSpPr>
          <p:nvPr>
            <p:ph type="sldNum" sz="quarter" idx="5"/>
          </p:nvPr>
        </p:nvSpPr>
        <p:spPr/>
        <p:txBody>
          <a:bodyPr/>
          <a:lstStyle/>
          <a:p>
            <a:fld id="{A708ACE0-5DBE-564E-99A9-C59D3CB03C53}" type="slidenum">
              <a:rPr lang="en-US" smtClean="0"/>
              <a:t>8</a:t>
            </a:fld>
            <a:endParaRPr lang="en-US"/>
          </a:p>
        </p:txBody>
      </p:sp>
    </p:spTree>
    <p:extLst>
      <p:ext uri="{BB962C8B-B14F-4D97-AF65-F5344CB8AC3E}">
        <p14:creationId xmlns:p14="http://schemas.microsoft.com/office/powerpoint/2010/main" val="110546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the input into k blocks of b bits each, apply a smaller but still public and fixed permutation s, also called the s box to each block separately, and then combine the results using a linear mixing.</a:t>
            </a:r>
          </a:p>
        </p:txBody>
      </p:sp>
      <p:sp>
        <p:nvSpPr>
          <p:cNvPr id="4" name="Slide Number Placeholder 3"/>
          <p:cNvSpPr>
            <a:spLocks noGrp="1"/>
          </p:cNvSpPr>
          <p:nvPr>
            <p:ph type="sldNum" sz="quarter" idx="5"/>
          </p:nvPr>
        </p:nvSpPr>
        <p:spPr/>
        <p:txBody>
          <a:bodyPr/>
          <a:lstStyle/>
          <a:p>
            <a:fld id="{A708ACE0-5DBE-564E-99A9-C59D3CB03C53}" type="slidenum">
              <a:rPr lang="en-US" smtClean="0"/>
              <a:t>9</a:t>
            </a:fld>
            <a:endParaRPr lang="en-US"/>
          </a:p>
        </p:txBody>
      </p:sp>
    </p:spTree>
    <p:extLst>
      <p:ext uri="{BB962C8B-B14F-4D97-AF65-F5344CB8AC3E}">
        <p14:creationId xmlns:p14="http://schemas.microsoft.com/office/powerpoint/2010/main" val="404211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substitution permutation networks look like.</a:t>
            </a:r>
          </a:p>
        </p:txBody>
      </p:sp>
      <p:sp>
        <p:nvSpPr>
          <p:cNvPr id="4" name="Slide Number Placeholder 3"/>
          <p:cNvSpPr>
            <a:spLocks noGrp="1"/>
          </p:cNvSpPr>
          <p:nvPr>
            <p:ph type="sldNum" sz="quarter" idx="5"/>
          </p:nvPr>
        </p:nvSpPr>
        <p:spPr/>
        <p:txBody>
          <a:bodyPr/>
          <a:lstStyle/>
          <a:p>
            <a:fld id="{A708ACE0-5DBE-564E-99A9-C59D3CB03C53}" type="slidenum">
              <a:rPr lang="en-US" smtClean="0"/>
              <a:t>10</a:t>
            </a:fld>
            <a:endParaRPr lang="en-US"/>
          </a:p>
        </p:txBody>
      </p:sp>
    </p:spTree>
    <p:extLst>
      <p:ext uri="{BB962C8B-B14F-4D97-AF65-F5344CB8AC3E}">
        <p14:creationId xmlns:p14="http://schemas.microsoft.com/office/powerpoint/2010/main" val="243701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parameters that characterize an SPN are: the input length, the number of blocks k, the input length of the s box b, the number of rounds, the s box permutation, and the linear mixing.</a:t>
            </a:r>
          </a:p>
        </p:txBody>
      </p:sp>
      <p:sp>
        <p:nvSpPr>
          <p:cNvPr id="4" name="Slide Number Placeholder 3"/>
          <p:cNvSpPr>
            <a:spLocks noGrp="1"/>
          </p:cNvSpPr>
          <p:nvPr>
            <p:ph type="sldNum" sz="quarter" idx="5"/>
          </p:nvPr>
        </p:nvSpPr>
        <p:spPr/>
        <p:txBody>
          <a:bodyPr/>
          <a:lstStyle/>
          <a:p>
            <a:fld id="{A708ACE0-5DBE-564E-99A9-C59D3CB03C53}" type="slidenum">
              <a:rPr lang="en-US" smtClean="0"/>
              <a:t>11</a:t>
            </a:fld>
            <a:endParaRPr lang="en-US"/>
          </a:p>
        </p:txBody>
      </p:sp>
    </p:spTree>
    <p:extLst>
      <p:ext uri="{BB962C8B-B14F-4D97-AF65-F5344CB8AC3E}">
        <p14:creationId xmlns:p14="http://schemas.microsoft.com/office/powerpoint/2010/main" val="1313415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question of what is AES, it is an SPN that works on 128 bits of input, it divides the input into 16 blocks of eight bits, and has 10, 12, or 14 rounds. The s box permutation is the inverse over the field of size 256, and the linear mixing is comprised of the shift rows and mix columns operations.</a:t>
            </a:r>
          </a:p>
        </p:txBody>
      </p:sp>
      <p:sp>
        <p:nvSpPr>
          <p:cNvPr id="4" name="Slide Number Placeholder 3"/>
          <p:cNvSpPr>
            <a:spLocks noGrp="1"/>
          </p:cNvSpPr>
          <p:nvPr>
            <p:ph type="sldNum" sz="quarter" idx="5"/>
          </p:nvPr>
        </p:nvSpPr>
        <p:spPr/>
        <p:txBody>
          <a:bodyPr/>
          <a:lstStyle/>
          <a:p>
            <a:fld id="{A708ACE0-5DBE-564E-99A9-C59D3CB03C53}" type="slidenum">
              <a:rPr lang="en-US" smtClean="0"/>
              <a:t>12</a:t>
            </a:fld>
            <a:endParaRPr lang="en-US"/>
          </a:p>
        </p:txBody>
      </p:sp>
    </p:spTree>
    <p:extLst>
      <p:ext uri="{BB962C8B-B14F-4D97-AF65-F5344CB8AC3E}">
        <p14:creationId xmlns:p14="http://schemas.microsoft.com/office/powerpoint/2010/main" val="240072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9092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134898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249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41878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842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56718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35445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5865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130275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215F9-46A9-6E4F-8CEF-D90060D309F5}" type="datetimeFigureOut">
              <a:rPr lang="en-US" smtClean="0"/>
              <a:t>8/24/23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42368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5215F9-46A9-6E4F-8CEF-D90060D309F5}" type="datetimeFigureOut">
              <a:rPr lang="en-US" smtClean="0"/>
              <a:t>8/24/23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409813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215F9-46A9-6E4F-8CEF-D90060D309F5}" type="datetimeFigureOut">
              <a:rPr lang="en-US" smtClean="0"/>
              <a:t>8/24/23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51782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5215F9-46A9-6E4F-8CEF-D90060D309F5}" type="datetimeFigureOut">
              <a:rPr lang="en-US" smtClean="0"/>
              <a:t>8/24/23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12816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215F9-46A9-6E4F-8CEF-D90060D309F5}" type="datetimeFigureOut">
              <a:rPr lang="en-US" smtClean="0"/>
              <a:t>8/24/23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55106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5215F9-46A9-6E4F-8CEF-D90060D309F5}" type="datetimeFigureOut">
              <a:rPr lang="en-US" smtClean="0"/>
              <a:t>8/24/23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65812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215F9-46A9-6E4F-8CEF-D90060D309F5}" type="datetimeFigureOut">
              <a:rPr lang="en-US" smtClean="0"/>
              <a:t>8/24/23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AFCC-0C51-E94D-945B-3C8434C6DEE9}" type="slidenum">
              <a:rPr lang="en-US" smtClean="0"/>
              <a:t>‹#›</a:t>
            </a:fld>
            <a:endParaRPr lang="en-US"/>
          </a:p>
        </p:txBody>
      </p:sp>
    </p:spTree>
    <p:extLst>
      <p:ext uri="{BB962C8B-B14F-4D97-AF65-F5344CB8AC3E}">
        <p14:creationId xmlns:p14="http://schemas.microsoft.com/office/powerpoint/2010/main" val="268640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032"/>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5215F9-46A9-6E4F-8CEF-D90060D309F5}" type="datetimeFigureOut">
              <a:rPr lang="en-US" smtClean="0"/>
              <a:t>8/24/23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A8AFCC-0C51-E94D-945B-3C8434C6DEE9}" type="slidenum">
              <a:rPr lang="en-US" smtClean="0"/>
              <a:t>‹#›</a:t>
            </a:fld>
            <a:endParaRPr lang="en-US"/>
          </a:p>
        </p:txBody>
      </p:sp>
    </p:spTree>
    <p:extLst>
      <p:ext uri="{BB962C8B-B14F-4D97-AF65-F5344CB8AC3E}">
        <p14:creationId xmlns:p14="http://schemas.microsoft.com/office/powerpoint/2010/main" val="219195292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0.png"/><Relationship Id="rId7" Type="http://schemas.openxmlformats.org/officeDocument/2006/relationships/image" Target="../media/image660.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17.xml"/><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70.png"/><Relationship Id="rId5" Type="http://schemas.openxmlformats.org/officeDocument/2006/relationships/image" Target="../media/image640.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0.png"/><Relationship Id="rId9" Type="http://schemas.openxmlformats.org/officeDocument/2006/relationships/image" Target="../media/image68.pn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3.png"/><Relationship Id="rId26" Type="http://schemas.openxmlformats.org/officeDocument/2006/relationships/image" Target="../media/image73.png"/><Relationship Id="rId3" Type="http://schemas.openxmlformats.org/officeDocument/2006/relationships/image" Target="../media/image620.png"/><Relationship Id="rId21" Type="http://schemas.openxmlformats.org/officeDocument/2006/relationships/image" Target="../media/image72.png"/><Relationship Id="rId7" Type="http://schemas.openxmlformats.org/officeDocument/2006/relationships/image" Target="../media/image660.png"/><Relationship Id="rId12" Type="http://schemas.openxmlformats.org/officeDocument/2006/relationships/image" Target="../media/image79.png"/><Relationship Id="rId17" Type="http://schemas.openxmlformats.org/officeDocument/2006/relationships/image" Target="../media/image82.png"/><Relationship Id="rId25" Type="http://schemas.openxmlformats.org/officeDocument/2006/relationships/image" Target="../media/image88.png"/><Relationship Id="rId33" Type="http://schemas.openxmlformats.org/officeDocument/2006/relationships/image" Target="../media/image76.png"/><Relationship Id="rId2" Type="http://schemas.openxmlformats.org/officeDocument/2006/relationships/notesSlide" Target="../notesSlides/notesSlide18.xml"/><Relationship Id="rId16" Type="http://schemas.openxmlformats.org/officeDocument/2006/relationships/image" Target="../media/image81.png"/><Relationship Id="rId20" Type="http://schemas.openxmlformats.org/officeDocument/2006/relationships/image" Target="../media/image71.png"/><Relationship Id="rId29"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78.png"/><Relationship Id="rId24" Type="http://schemas.openxmlformats.org/officeDocument/2006/relationships/image" Target="../media/image87.png"/><Relationship Id="rId32" Type="http://schemas.openxmlformats.org/officeDocument/2006/relationships/image" Target="../media/image75.png"/><Relationship Id="rId5" Type="http://schemas.openxmlformats.org/officeDocument/2006/relationships/image" Target="../media/image640.png"/><Relationship Id="rId15" Type="http://schemas.openxmlformats.org/officeDocument/2006/relationships/image" Target="../media/image70.png"/><Relationship Id="rId23" Type="http://schemas.openxmlformats.org/officeDocument/2006/relationships/image" Target="../media/image86.png"/><Relationship Id="rId28" Type="http://schemas.openxmlformats.org/officeDocument/2006/relationships/image" Target="../media/image89.png"/><Relationship Id="rId10" Type="http://schemas.openxmlformats.org/officeDocument/2006/relationships/image" Target="../media/image77.png"/><Relationship Id="rId19" Type="http://schemas.openxmlformats.org/officeDocument/2006/relationships/image" Target="../media/image84.png"/><Relationship Id="rId31" Type="http://schemas.openxmlformats.org/officeDocument/2006/relationships/image" Target="../media/image92.png"/><Relationship Id="rId4" Type="http://schemas.openxmlformats.org/officeDocument/2006/relationships/image" Target="../media/image630.png"/><Relationship Id="rId9" Type="http://schemas.openxmlformats.org/officeDocument/2006/relationships/image" Target="../media/image68.png"/><Relationship Id="rId14" Type="http://schemas.openxmlformats.org/officeDocument/2006/relationships/image" Target="../media/image69.png"/><Relationship Id="rId22" Type="http://schemas.openxmlformats.org/officeDocument/2006/relationships/image" Target="../media/image85.png"/><Relationship Id="rId27" Type="http://schemas.openxmlformats.org/officeDocument/2006/relationships/image" Target="../media/image74.png"/><Relationship Id="rId30" Type="http://schemas.openxmlformats.org/officeDocument/2006/relationships/image" Target="../media/image91.png"/><Relationship Id="rId8" Type="http://schemas.openxmlformats.org/officeDocument/2006/relationships/image" Target="../media/image67.png"/></Relationships>
</file>

<file path=ppt/slides/_rels/slide23.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3.png"/><Relationship Id="rId26" Type="http://schemas.openxmlformats.org/officeDocument/2006/relationships/image" Target="../media/image99.png"/><Relationship Id="rId3" Type="http://schemas.openxmlformats.org/officeDocument/2006/relationships/image" Target="../media/image620.png"/><Relationship Id="rId21" Type="http://schemas.openxmlformats.org/officeDocument/2006/relationships/image" Target="../media/image98.png"/><Relationship Id="rId7" Type="http://schemas.openxmlformats.org/officeDocument/2006/relationships/image" Target="../media/image660.png"/><Relationship Id="rId12" Type="http://schemas.openxmlformats.org/officeDocument/2006/relationships/image" Target="../media/image79.png"/><Relationship Id="rId17" Type="http://schemas.openxmlformats.org/officeDocument/2006/relationships/image" Target="../media/image82.png"/><Relationship Id="rId25" Type="http://schemas.openxmlformats.org/officeDocument/2006/relationships/image" Target="../media/image88.png"/><Relationship Id="rId33" Type="http://schemas.openxmlformats.org/officeDocument/2006/relationships/image" Target="../media/image102.png"/><Relationship Id="rId2" Type="http://schemas.openxmlformats.org/officeDocument/2006/relationships/notesSlide" Target="../notesSlides/notesSlide19.xml"/><Relationship Id="rId16" Type="http://schemas.openxmlformats.org/officeDocument/2006/relationships/image" Target="../media/image81.png"/><Relationship Id="rId20" Type="http://schemas.openxmlformats.org/officeDocument/2006/relationships/image" Target="../media/image97.png"/><Relationship Id="rId29"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650.png"/><Relationship Id="rId11" Type="http://schemas.openxmlformats.org/officeDocument/2006/relationships/image" Target="../media/image78.png"/><Relationship Id="rId24" Type="http://schemas.openxmlformats.org/officeDocument/2006/relationships/image" Target="../media/image87.png"/><Relationship Id="rId32" Type="http://schemas.openxmlformats.org/officeDocument/2006/relationships/image" Target="../media/image101.png"/><Relationship Id="rId5" Type="http://schemas.openxmlformats.org/officeDocument/2006/relationships/image" Target="../media/image640.png"/><Relationship Id="rId15" Type="http://schemas.openxmlformats.org/officeDocument/2006/relationships/image" Target="../media/image96.png"/><Relationship Id="rId23" Type="http://schemas.openxmlformats.org/officeDocument/2006/relationships/image" Target="../media/image86.png"/><Relationship Id="rId28" Type="http://schemas.openxmlformats.org/officeDocument/2006/relationships/image" Target="../media/image89.png"/><Relationship Id="rId10" Type="http://schemas.openxmlformats.org/officeDocument/2006/relationships/image" Target="../media/image77.png"/><Relationship Id="rId19" Type="http://schemas.openxmlformats.org/officeDocument/2006/relationships/image" Target="../media/image84.png"/><Relationship Id="rId31" Type="http://schemas.openxmlformats.org/officeDocument/2006/relationships/image" Target="../media/image92.png"/><Relationship Id="rId4" Type="http://schemas.openxmlformats.org/officeDocument/2006/relationships/image" Target="../media/image630.png"/><Relationship Id="rId9" Type="http://schemas.openxmlformats.org/officeDocument/2006/relationships/image" Target="../media/image94.png"/><Relationship Id="rId14" Type="http://schemas.openxmlformats.org/officeDocument/2006/relationships/image" Target="../media/image95.png"/><Relationship Id="rId22" Type="http://schemas.openxmlformats.org/officeDocument/2006/relationships/image" Target="../media/image85.png"/><Relationship Id="rId27" Type="http://schemas.openxmlformats.org/officeDocument/2006/relationships/image" Target="../media/image100.png"/><Relationship Id="rId30" Type="http://schemas.openxmlformats.org/officeDocument/2006/relationships/image" Target="../media/image91.png"/><Relationship Id="rId8"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image" Target="../media/image131.png"/><Relationship Id="rId26" Type="http://schemas.openxmlformats.org/officeDocument/2006/relationships/image" Target="../media/image139.png"/><Relationship Id="rId39" Type="http://schemas.openxmlformats.org/officeDocument/2006/relationships/image" Target="../media/image152.png"/><Relationship Id="rId21" Type="http://schemas.openxmlformats.org/officeDocument/2006/relationships/image" Target="../media/image134.png"/><Relationship Id="rId34" Type="http://schemas.openxmlformats.org/officeDocument/2006/relationships/image" Target="../media/image147.png"/><Relationship Id="rId42" Type="http://schemas.openxmlformats.org/officeDocument/2006/relationships/image" Target="../media/image155.png"/><Relationship Id="rId7" Type="http://schemas.openxmlformats.org/officeDocument/2006/relationships/image" Target="../media/image120.png"/><Relationship Id="rId2" Type="http://schemas.openxmlformats.org/officeDocument/2006/relationships/notesSlide" Target="../notesSlides/notesSlide25.xml"/><Relationship Id="rId16" Type="http://schemas.openxmlformats.org/officeDocument/2006/relationships/image" Target="../media/image129.png"/><Relationship Id="rId29"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24" Type="http://schemas.openxmlformats.org/officeDocument/2006/relationships/image" Target="../media/image137.png"/><Relationship Id="rId32" Type="http://schemas.openxmlformats.org/officeDocument/2006/relationships/image" Target="../media/image145.png"/><Relationship Id="rId37" Type="http://schemas.openxmlformats.org/officeDocument/2006/relationships/image" Target="../media/image150.png"/><Relationship Id="rId40" Type="http://schemas.openxmlformats.org/officeDocument/2006/relationships/image" Target="../media/image153.png"/><Relationship Id="rId45" Type="http://schemas.openxmlformats.org/officeDocument/2006/relationships/image" Target="../media/image158.png"/><Relationship Id="rId5" Type="http://schemas.openxmlformats.org/officeDocument/2006/relationships/image" Target="../media/image118.png"/><Relationship Id="rId15" Type="http://schemas.openxmlformats.org/officeDocument/2006/relationships/image" Target="../media/image128.png"/><Relationship Id="rId23" Type="http://schemas.openxmlformats.org/officeDocument/2006/relationships/image" Target="../media/image136.png"/><Relationship Id="rId28" Type="http://schemas.openxmlformats.org/officeDocument/2006/relationships/image" Target="../media/image141.png"/><Relationship Id="rId36" Type="http://schemas.openxmlformats.org/officeDocument/2006/relationships/image" Target="../media/image149.png"/><Relationship Id="rId10" Type="http://schemas.openxmlformats.org/officeDocument/2006/relationships/image" Target="../media/image123.png"/><Relationship Id="rId19" Type="http://schemas.openxmlformats.org/officeDocument/2006/relationships/image" Target="../media/image132.png"/><Relationship Id="rId31" Type="http://schemas.openxmlformats.org/officeDocument/2006/relationships/image" Target="../media/image144.png"/><Relationship Id="rId44" Type="http://schemas.openxmlformats.org/officeDocument/2006/relationships/image" Target="../media/image157.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 Id="rId22" Type="http://schemas.openxmlformats.org/officeDocument/2006/relationships/image" Target="../media/image135.png"/><Relationship Id="rId27" Type="http://schemas.openxmlformats.org/officeDocument/2006/relationships/image" Target="../media/image140.png"/><Relationship Id="rId30" Type="http://schemas.openxmlformats.org/officeDocument/2006/relationships/image" Target="../media/image143.png"/><Relationship Id="rId35" Type="http://schemas.openxmlformats.org/officeDocument/2006/relationships/image" Target="../media/image148.png"/><Relationship Id="rId43" Type="http://schemas.openxmlformats.org/officeDocument/2006/relationships/image" Target="../media/image156.png"/><Relationship Id="rId8" Type="http://schemas.openxmlformats.org/officeDocument/2006/relationships/image" Target="../media/image121.png"/><Relationship Id="rId3" Type="http://schemas.openxmlformats.org/officeDocument/2006/relationships/image" Target="../media/image116.png"/><Relationship Id="rId12" Type="http://schemas.openxmlformats.org/officeDocument/2006/relationships/image" Target="../media/image125.png"/><Relationship Id="rId17" Type="http://schemas.openxmlformats.org/officeDocument/2006/relationships/image" Target="../media/image130.png"/><Relationship Id="rId25" Type="http://schemas.openxmlformats.org/officeDocument/2006/relationships/image" Target="../media/image138.png"/><Relationship Id="rId33" Type="http://schemas.openxmlformats.org/officeDocument/2006/relationships/image" Target="../media/image146.png"/><Relationship Id="rId38" Type="http://schemas.openxmlformats.org/officeDocument/2006/relationships/image" Target="../media/image151.png"/><Relationship Id="rId20" Type="http://schemas.openxmlformats.org/officeDocument/2006/relationships/image" Target="../media/image133.png"/><Relationship Id="rId41" Type="http://schemas.openxmlformats.org/officeDocument/2006/relationships/image" Target="../media/image154.png"/></Relationships>
</file>

<file path=ppt/slides/_rels/slide31.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18" Type="http://schemas.openxmlformats.org/officeDocument/2006/relationships/image" Target="../media/image174.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17" Type="http://schemas.openxmlformats.org/officeDocument/2006/relationships/image" Target="../media/image173.png"/><Relationship Id="rId2" Type="http://schemas.openxmlformats.org/officeDocument/2006/relationships/notesSlide" Target="../notesSlides/notesSlide26.xml"/><Relationship Id="rId16"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8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s>
</file>

<file path=ppt/slides/_rels/slide38.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3" Type="http://schemas.openxmlformats.org/officeDocument/2006/relationships/image" Target="../media/image189.png"/><Relationship Id="rId7" Type="http://schemas.openxmlformats.org/officeDocument/2006/relationships/image" Target="../media/image193.png"/><Relationship Id="rId12" Type="http://schemas.openxmlformats.org/officeDocument/2006/relationships/image" Target="../media/image19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5" Type="http://schemas.openxmlformats.org/officeDocument/2006/relationships/image" Target="../media/image20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 Id="rId14" Type="http://schemas.openxmlformats.org/officeDocument/2006/relationships/image" Target="../media/image200.png"/></Relationships>
</file>

<file path=ppt/slides/_rels/slide39.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8.png"/><Relationship Id="rId3" Type="http://schemas.openxmlformats.org/officeDocument/2006/relationships/image" Target="../media/image1980.png"/><Relationship Id="rId7" Type="http://schemas.openxmlformats.org/officeDocument/2006/relationships/image" Target="../media/image202.png"/><Relationship Id="rId12" Type="http://schemas.openxmlformats.org/officeDocument/2006/relationships/image" Target="../media/image20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010.png"/><Relationship Id="rId11" Type="http://schemas.openxmlformats.org/officeDocument/2006/relationships/image" Target="../media/image206.png"/><Relationship Id="rId5" Type="http://schemas.openxmlformats.org/officeDocument/2006/relationships/image" Target="../media/image2000.png"/><Relationship Id="rId15" Type="http://schemas.openxmlformats.org/officeDocument/2006/relationships/image" Target="../media/image210.png"/><Relationship Id="rId10" Type="http://schemas.openxmlformats.org/officeDocument/2006/relationships/image" Target="../media/image205.png"/><Relationship Id="rId4" Type="http://schemas.openxmlformats.org/officeDocument/2006/relationships/image" Target="../media/image1990.png"/><Relationship Id="rId9" Type="http://schemas.openxmlformats.org/officeDocument/2006/relationships/image" Target="../media/image204.png"/><Relationship Id="rId14" Type="http://schemas.openxmlformats.org/officeDocument/2006/relationships/image" Target="../media/image20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4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s>
</file>

<file path=ppt/slides/_rels/slide43.xml.rels><?xml version="1.0" encoding="UTF-8" standalone="yes"?>
<Relationships xmlns="http://schemas.openxmlformats.org/package/2006/relationships"><Relationship Id="rId13" Type="http://schemas.openxmlformats.org/officeDocument/2006/relationships/image" Target="../media/image2180.png"/><Relationship Id="rId18" Type="http://schemas.openxmlformats.org/officeDocument/2006/relationships/image" Target="../media/image223.png"/><Relationship Id="rId26" Type="http://schemas.openxmlformats.org/officeDocument/2006/relationships/image" Target="../media/image231.png"/><Relationship Id="rId3" Type="http://schemas.openxmlformats.org/officeDocument/2006/relationships/image" Target="../media/image2080.png"/><Relationship Id="rId21" Type="http://schemas.openxmlformats.org/officeDocument/2006/relationships/image" Target="../media/image226.png"/><Relationship Id="rId34" Type="http://schemas.openxmlformats.org/officeDocument/2006/relationships/image" Target="../media/image239.png"/><Relationship Id="rId7" Type="http://schemas.openxmlformats.org/officeDocument/2006/relationships/image" Target="../media/image2120.png"/><Relationship Id="rId12" Type="http://schemas.openxmlformats.org/officeDocument/2006/relationships/image" Target="../media/image2170.png"/><Relationship Id="rId17" Type="http://schemas.openxmlformats.org/officeDocument/2006/relationships/image" Target="../media/image222.png"/><Relationship Id="rId25" Type="http://schemas.openxmlformats.org/officeDocument/2006/relationships/image" Target="../media/image230.png"/><Relationship Id="rId33" Type="http://schemas.openxmlformats.org/officeDocument/2006/relationships/image" Target="../media/image238.png"/><Relationship Id="rId2" Type="http://schemas.openxmlformats.org/officeDocument/2006/relationships/notesSlide" Target="../notesSlides/notesSlide33.xml"/><Relationship Id="rId16" Type="http://schemas.openxmlformats.org/officeDocument/2006/relationships/image" Target="../media/image2211.png"/><Relationship Id="rId20" Type="http://schemas.openxmlformats.org/officeDocument/2006/relationships/image" Target="../media/image225.png"/><Relationship Id="rId29" Type="http://schemas.openxmlformats.org/officeDocument/2006/relationships/image" Target="../media/image234.png"/><Relationship Id="rId1" Type="http://schemas.openxmlformats.org/officeDocument/2006/relationships/slideLayout" Target="../slideLayouts/slideLayout2.xml"/><Relationship Id="rId6" Type="http://schemas.openxmlformats.org/officeDocument/2006/relationships/image" Target="../media/image2110.png"/><Relationship Id="rId11" Type="http://schemas.openxmlformats.org/officeDocument/2006/relationships/image" Target="../media/image2160.png"/><Relationship Id="rId24" Type="http://schemas.openxmlformats.org/officeDocument/2006/relationships/image" Target="../media/image229.png"/><Relationship Id="rId32" Type="http://schemas.openxmlformats.org/officeDocument/2006/relationships/image" Target="../media/image237.png"/><Relationship Id="rId5" Type="http://schemas.openxmlformats.org/officeDocument/2006/relationships/image" Target="../media/image2101.png"/><Relationship Id="rId15" Type="http://schemas.openxmlformats.org/officeDocument/2006/relationships/image" Target="../media/image2200.png"/><Relationship Id="rId23" Type="http://schemas.openxmlformats.org/officeDocument/2006/relationships/image" Target="../media/image228.png"/><Relationship Id="rId28" Type="http://schemas.openxmlformats.org/officeDocument/2006/relationships/image" Target="../media/image233.png"/><Relationship Id="rId36" Type="http://schemas.openxmlformats.org/officeDocument/2006/relationships/image" Target="../media/image241.png"/><Relationship Id="rId10" Type="http://schemas.openxmlformats.org/officeDocument/2006/relationships/image" Target="../media/image2150.png"/><Relationship Id="rId19" Type="http://schemas.openxmlformats.org/officeDocument/2006/relationships/image" Target="../media/image224.png"/><Relationship Id="rId31" Type="http://schemas.openxmlformats.org/officeDocument/2006/relationships/image" Target="../media/image236.png"/><Relationship Id="rId4" Type="http://schemas.openxmlformats.org/officeDocument/2006/relationships/image" Target="../media/image2090.png"/><Relationship Id="rId9" Type="http://schemas.openxmlformats.org/officeDocument/2006/relationships/image" Target="../media/image2140.png"/><Relationship Id="rId14" Type="http://schemas.openxmlformats.org/officeDocument/2006/relationships/image" Target="../media/image2190.png"/><Relationship Id="rId22" Type="http://schemas.openxmlformats.org/officeDocument/2006/relationships/image" Target="../media/image227.png"/><Relationship Id="rId27" Type="http://schemas.openxmlformats.org/officeDocument/2006/relationships/image" Target="../media/image232.png"/><Relationship Id="rId30" Type="http://schemas.openxmlformats.org/officeDocument/2006/relationships/image" Target="../media/image235.png"/><Relationship Id="rId35" Type="http://schemas.openxmlformats.org/officeDocument/2006/relationships/image" Target="../media/image240.png"/><Relationship Id="rId8" Type="http://schemas.openxmlformats.org/officeDocument/2006/relationships/image" Target="../media/image2130.png"/></Relationships>
</file>

<file path=ppt/slides/_rels/slide44.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252.png"/><Relationship Id="rId3" Type="http://schemas.openxmlformats.org/officeDocument/2006/relationships/image" Target="../media/image242.png"/><Relationship Id="rId7" Type="http://schemas.openxmlformats.org/officeDocument/2006/relationships/image" Target="../media/image246.png"/><Relationship Id="rId12" Type="http://schemas.openxmlformats.org/officeDocument/2006/relationships/image" Target="../media/image2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5.png"/><Relationship Id="rId11" Type="http://schemas.openxmlformats.org/officeDocument/2006/relationships/image" Target="../media/image250.png"/><Relationship Id="rId5" Type="http://schemas.openxmlformats.org/officeDocument/2006/relationships/image" Target="../media/image244.png"/><Relationship Id="rId10" Type="http://schemas.openxmlformats.org/officeDocument/2006/relationships/image" Target="../media/image249.png"/><Relationship Id="rId4" Type="http://schemas.openxmlformats.org/officeDocument/2006/relationships/image" Target="../media/image243.png"/><Relationship Id="rId9" Type="http://schemas.openxmlformats.org/officeDocument/2006/relationships/image" Target="../media/image248.png"/></Relationships>
</file>

<file path=ppt/slides/_rels/slide45.xml.rels><?xml version="1.0" encoding="UTF-8" standalone="yes"?>
<Relationships xmlns="http://schemas.openxmlformats.org/package/2006/relationships"><Relationship Id="rId8" Type="http://schemas.openxmlformats.org/officeDocument/2006/relationships/image" Target="../media/image259.png"/><Relationship Id="rId13" Type="http://schemas.openxmlformats.org/officeDocument/2006/relationships/image" Target="../media/image264.png"/><Relationship Id="rId3" Type="http://schemas.openxmlformats.org/officeDocument/2006/relationships/image" Target="../media/image254.png"/><Relationship Id="rId7" Type="http://schemas.openxmlformats.org/officeDocument/2006/relationships/image" Target="../media/image258.png"/><Relationship Id="rId12" Type="http://schemas.openxmlformats.org/officeDocument/2006/relationships/image" Target="../media/image263.png"/><Relationship Id="rId2" Type="http://schemas.openxmlformats.org/officeDocument/2006/relationships/image" Target="../media/image253.png"/><Relationship Id="rId16"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57.png"/><Relationship Id="rId11" Type="http://schemas.openxmlformats.org/officeDocument/2006/relationships/image" Target="../media/image262.png"/><Relationship Id="rId5" Type="http://schemas.openxmlformats.org/officeDocument/2006/relationships/image" Target="../media/image256.png"/><Relationship Id="rId15" Type="http://schemas.openxmlformats.org/officeDocument/2006/relationships/image" Target="../media/image266.png"/><Relationship Id="rId10" Type="http://schemas.openxmlformats.org/officeDocument/2006/relationships/image" Target="../media/image261.png"/><Relationship Id="rId4" Type="http://schemas.openxmlformats.org/officeDocument/2006/relationships/image" Target="../media/image255.png"/><Relationship Id="rId9" Type="http://schemas.openxmlformats.org/officeDocument/2006/relationships/image" Target="../media/image260.png"/><Relationship Id="rId14" Type="http://schemas.openxmlformats.org/officeDocument/2006/relationships/image" Target="../media/image265.png"/></Relationships>
</file>

<file path=ppt/slides/_rels/slide46.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2.xml"/><Relationship Id="rId5" Type="http://schemas.openxmlformats.org/officeDocument/2006/relationships/image" Target="../media/image271.png"/><Relationship Id="rId4" Type="http://schemas.openxmlformats.org/officeDocument/2006/relationships/image" Target="../media/image270.png"/></Relationships>
</file>

<file path=ppt/slides/_rels/slide47.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s>
</file>

<file path=ppt/slides/_rels/slide48.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85.png"/><Relationship Id="rId13" Type="http://schemas.openxmlformats.org/officeDocument/2006/relationships/image" Target="../media/image246.png"/><Relationship Id="rId3" Type="http://schemas.openxmlformats.org/officeDocument/2006/relationships/image" Target="../media/image280.png"/><Relationship Id="rId7" Type="http://schemas.openxmlformats.org/officeDocument/2006/relationships/image" Target="../media/image284.png"/><Relationship Id="rId12" Type="http://schemas.openxmlformats.org/officeDocument/2006/relationships/image" Target="../media/image245.png"/><Relationship Id="rId2" Type="http://schemas.openxmlformats.org/officeDocument/2006/relationships/image" Target="../media/image279.png"/><Relationship Id="rId16" Type="http://schemas.openxmlformats.org/officeDocument/2006/relationships/image" Target="../media/image288.png"/><Relationship Id="rId1" Type="http://schemas.openxmlformats.org/officeDocument/2006/relationships/slideLayout" Target="../slideLayouts/slideLayout2.xml"/><Relationship Id="rId6" Type="http://schemas.openxmlformats.org/officeDocument/2006/relationships/image" Target="../media/image283.png"/><Relationship Id="rId11" Type="http://schemas.openxmlformats.org/officeDocument/2006/relationships/image" Target="../media/image244.png"/><Relationship Id="rId5" Type="http://schemas.openxmlformats.org/officeDocument/2006/relationships/image" Target="../media/image282.png"/><Relationship Id="rId15" Type="http://schemas.openxmlformats.org/officeDocument/2006/relationships/image" Target="../media/image287.png"/><Relationship Id="rId10" Type="http://schemas.openxmlformats.org/officeDocument/2006/relationships/image" Target="../media/image243.png"/><Relationship Id="rId4" Type="http://schemas.openxmlformats.org/officeDocument/2006/relationships/image" Target="../media/image281.png"/><Relationship Id="rId9" Type="http://schemas.openxmlformats.org/officeDocument/2006/relationships/image" Target="../media/image242.png"/><Relationship Id="rId14" Type="http://schemas.openxmlformats.org/officeDocument/2006/relationships/image" Target="../media/image2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5.png"/><Relationship Id="rId13" Type="http://schemas.openxmlformats.org/officeDocument/2006/relationships/image" Target="../media/image300.png"/><Relationship Id="rId3" Type="http://schemas.openxmlformats.org/officeDocument/2006/relationships/image" Target="../media/image290.png"/><Relationship Id="rId7" Type="http://schemas.openxmlformats.org/officeDocument/2006/relationships/image" Target="../media/image294.png"/><Relationship Id="rId12" Type="http://schemas.openxmlformats.org/officeDocument/2006/relationships/image" Target="../media/image299.png"/><Relationship Id="rId2" Type="http://schemas.openxmlformats.org/officeDocument/2006/relationships/image" Target="../media/image289.png"/><Relationship Id="rId1" Type="http://schemas.openxmlformats.org/officeDocument/2006/relationships/slideLayout" Target="../slideLayouts/slideLayout2.xml"/><Relationship Id="rId6" Type="http://schemas.openxmlformats.org/officeDocument/2006/relationships/image" Target="../media/image293.png"/><Relationship Id="rId11" Type="http://schemas.openxmlformats.org/officeDocument/2006/relationships/image" Target="../media/image298.png"/><Relationship Id="rId5" Type="http://schemas.openxmlformats.org/officeDocument/2006/relationships/image" Target="../media/image292.png"/><Relationship Id="rId10" Type="http://schemas.openxmlformats.org/officeDocument/2006/relationships/image" Target="../media/image297.png"/><Relationship Id="rId4" Type="http://schemas.openxmlformats.org/officeDocument/2006/relationships/image" Target="../media/image291.png"/><Relationship Id="rId9" Type="http://schemas.openxmlformats.org/officeDocument/2006/relationships/image" Target="../media/image296.png"/><Relationship Id="rId14" Type="http://schemas.openxmlformats.org/officeDocument/2006/relationships/image" Target="../media/image301.png"/></Relationships>
</file>

<file path=ppt/slides/_rels/slide51.xml.rels><?xml version="1.0" encoding="UTF-8" standalone="yes"?>
<Relationships xmlns="http://schemas.openxmlformats.org/package/2006/relationships"><Relationship Id="rId13" Type="http://schemas.openxmlformats.org/officeDocument/2006/relationships/image" Target="../media/image2911.png"/><Relationship Id="rId18" Type="http://schemas.openxmlformats.org/officeDocument/2006/relationships/image" Target="../media/image2960.png"/><Relationship Id="rId26" Type="http://schemas.openxmlformats.org/officeDocument/2006/relationships/image" Target="../media/image310.png"/><Relationship Id="rId21" Type="http://schemas.openxmlformats.org/officeDocument/2006/relationships/image" Target="../media/image2990.png"/><Relationship Id="rId34" Type="http://schemas.openxmlformats.org/officeDocument/2006/relationships/image" Target="../media/image318.png"/><Relationship Id="rId7" Type="http://schemas.openxmlformats.org/officeDocument/2006/relationships/image" Target="../media/image307.png"/><Relationship Id="rId12" Type="http://schemas.openxmlformats.org/officeDocument/2006/relationships/image" Target="../media/image2900.png"/><Relationship Id="rId17" Type="http://schemas.openxmlformats.org/officeDocument/2006/relationships/image" Target="../media/image2950.png"/><Relationship Id="rId25" Type="http://schemas.openxmlformats.org/officeDocument/2006/relationships/image" Target="../media/image309.png"/><Relationship Id="rId33" Type="http://schemas.openxmlformats.org/officeDocument/2006/relationships/image" Target="../media/image317.png"/><Relationship Id="rId2" Type="http://schemas.openxmlformats.org/officeDocument/2006/relationships/image" Target="../media/image302.png"/><Relationship Id="rId16" Type="http://schemas.openxmlformats.org/officeDocument/2006/relationships/image" Target="../media/image2940.png"/><Relationship Id="rId20" Type="http://schemas.openxmlformats.org/officeDocument/2006/relationships/image" Target="../media/image2980.png"/><Relationship Id="rId29" Type="http://schemas.openxmlformats.org/officeDocument/2006/relationships/image" Target="../media/image313.png"/><Relationship Id="rId1" Type="http://schemas.openxmlformats.org/officeDocument/2006/relationships/slideLayout" Target="../slideLayouts/slideLayout2.xml"/><Relationship Id="rId6" Type="http://schemas.openxmlformats.org/officeDocument/2006/relationships/image" Target="../media/image306.png"/><Relationship Id="rId11" Type="http://schemas.openxmlformats.org/officeDocument/2006/relationships/image" Target="../media/image2890.png"/><Relationship Id="rId24" Type="http://schemas.openxmlformats.org/officeDocument/2006/relationships/image" Target="../media/image308.png"/><Relationship Id="rId32" Type="http://schemas.openxmlformats.org/officeDocument/2006/relationships/image" Target="../media/image316.png"/><Relationship Id="rId37" Type="http://schemas.openxmlformats.org/officeDocument/2006/relationships/image" Target="../media/image321.png"/><Relationship Id="rId5" Type="http://schemas.openxmlformats.org/officeDocument/2006/relationships/image" Target="../media/image305.png"/><Relationship Id="rId15" Type="http://schemas.openxmlformats.org/officeDocument/2006/relationships/image" Target="../media/image2930.png"/><Relationship Id="rId23" Type="http://schemas.openxmlformats.org/officeDocument/2006/relationships/image" Target="../media/image3011.png"/><Relationship Id="rId28" Type="http://schemas.openxmlformats.org/officeDocument/2006/relationships/image" Target="../media/image312.png"/><Relationship Id="rId36" Type="http://schemas.openxmlformats.org/officeDocument/2006/relationships/image" Target="../media/image320.png"/><Relationship Id="rId10" Type="http://schemas.openxmlformats.org/officeDocument/2006/relationships/image" Target="../media/image2880.png"/><Relationship Id="rId19" Type="http://schemas.openxmlformats.org/officeDocument/2006/relationships/image" Target="../media/image2970.png"/><Relationship Id="rId31" Type="http://schemas.openxmlformats.org/officeDocument/2006/relationships/image" Target="../media/image315.png"/><Relationship Id="rId4" Type="http://schemas.openxmlformats.org/officeDocument/2006/relationships/image" Target="../media/image304.png"/><Relationship Id="rId9" Type="http://schemas.openxmlformats.org/officeDocument/2006/relationships/image" Target="../media/image2870.png"/><Relationship Id="rId14" Type="http://schemas.openxmlformats.org/officeDocument/2006/relationships/image" Target="../media/image2920.png"/><Relationship Id="rId22" Type="http://schemas.openxmlformats.org/officeDocument/2006/relationships/image" Target="../media/image3000.png"/><Relationship Id="rId27" Type="http://schemas.openxmlformats.org/officeDocument/2006/relationships/image" Target="../media/image311.png"/><Relationship Id="rId30" Type="http://schemas.openxmlformats.org/officeDocument/2006/relationships/image" Target="../media/image314.png"/><Relationship Id="rId35" Type="http://schemas.openxmlformats.org/officeDocument/2006/relationships/image" Target="../media/image319.png"/><Relationship Id="rId8" Type="http://schemas.openxmlformats.org/officeDocument/2006/relationships/image" Target="../media/image2860.png"/><Relationship Id="rId3" Type="http://schemas.openxmlformats.org/officeDocument/2006/relationships/image" Target="../media/image303.png"/></Relationships>
</file>

<file path=ppt/slides/_rels/slide52.xml.rels><?xml version="1.0" encoding="UTF-8" standalone="yes"?>
<Relationships xmlns="http://schemas.openxmlformats.org/package/2006/relationships"><Relationship Id="rId8" Type="http://schemas.openxmlformats.org/officeDocument/2006/relationships/image" Target="../media/image3190.png"/><Relationship Id="rId13" Type="http://schemas.openxmlformats.org/officeDocument/2006/relationships/image" Target="../media/image324.png"/><Relationship Id="rId18" Type="http://schemas.openxmlformats.org/officeDocument/2006/relationships/image" Target="../media/image328.png"/><Relationship Id="rId3" Type="http://schemas.openxmlformats.org/officeDocument/2006/relationships/image" Target="../media/image3140.png"/><Relationship Id="rId7" Type="http://schemas.openxmlformats.org/officeDocument/2006/relationships/image" Target="../media/image3180.png"/><Relationship Id="rId12" Type="http://schemas.openxmlformats.org/officeDocument/2006/relationships/image" Target="../media/image323.png"/><Relationship Id="rId17" Type="http://schemas.openxmlformats.org/officeDocument/2006/relationships/image" Target="../media/image327.png"/><Relationship Id="rId2" Type="http://schemas.openxmlformats.org/officeDocument/2006/relationships/notesSlide" Target="../notesSlides/notesSlide35.xml"/><Relationship Id="rId16" Type="http://schemas.openxmlformats.org/officeDocument/2006/relationships/image" Target="../media/image204.png"/><Relationship Id="rId20"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170.png"/><Relationship Id="rId11" Type="http://schemas.openxmlformats.org/officeDocument/2006/relationships/image" Target="../media/image3220.png"/><Relationship Id="rId5" Type="http://schemas.openxmlformats.org/officeDocument/2006/relationships/image" Target="../media/image3160.png"/><Relationship Id="rId15" Type="http://schemas.openxmlformats.org/officeDocument/2006/relationships/image" Target="../media/image326.png"/><Relationship Id="rId10" Type="http://schemas.openxmlformats.org/officeDocument/2006/relationships/image" Target="../media/image3211.png"/><Relationship Id="rId19" Type="http://schemas.openxmlformats.org/officeDocument/2006/relationships/image" Target="../media/image329.png"/><Relationship Id="rId4" Type="http://schemas.openxmlformats.org/officeDocument/2006/relationships/image" Target="../media/image322.png"/><Relationship Id="rId9" Type="http://schemas.openxmlformats.org/officeDocument/2006/relationships/image" Target="../media/image3200.png"/><Relationship Id="rId14" Type="http://schemas.openxmlformats.org/officeDocument/2006/relationships/image" Target="../media/image3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36.png"/><Relationship Id="rId5" Type="http://schemas.openxmlformats.org/officeDocument/2006/relationships/image" Target="../media/image335.png"/><Relationship Id="rId4" Type="http://schemas.openxmlformats.org/officeDocument/2006/relationships/image" Target="../media/image334.png"/></Relationships>
</file>

<file path=ppt/slides/_rels/slide59.xml.rels><?xml version="1.0" encoding="UTF-8" standalone="yes"?>
<Relationships xmlns="http://schemas.openxmlformats.org/package/2006/relationships"><Relationship Id="rId3" Type="http://schemas.openxmlformats.org/officeDocument/2006/relationships/image" Target="../media/image338.png"/><Relationship Id="rId2" Type="http://schemas.openxmlformats.org/officeDocument/2006/relationships/image" Target="../media/image3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2100.png"/><Relationship Id="rId1" Type="http://schemas.openxmlformats.org/officeDocument/2006/relationships/slideLayout" Target="../slideLayouts/slideLayout5.xml"/><Relationship Id="rId6" Type="http://schemas.openxmlformats.org/officeDocument/2006/relationships/image" Target="../media/image610.png"/><Relationship Id="rId5" Type="http://schemas.openxmlformats.org/officeDocument/2006/relationships/image" Target="../media/image510.png"/><Relationship Id="rId4" Type="http://schemas.openxmlformats.org/officeDocument/2006/relationships/image" Target="../media/image41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344.png"/><Relationship Id="rId2" Type="http://schemas.openxmlformats.org/officeDocument/2006/relationships/image" Target="../media/image339.png"/><Relationship Id="rId1" Type="http://schemas.openxmlformats.org/officeDocument/2006/relationships/slideLayout" Target="../slideLayouts/slideLayout4.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6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45.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6.png"/><Relationship Id="rId1" Type="http://schemas.openxmlformats.org/officeDocument/2006/relationships/slideLayout" Target="../slideLayouts/slideLayout4.xml"/><Relationship Id="rId5" Type="http://schemas.openxmlformats.org/officeDocument/2006/relationships/image" Target="../media/image348.png"/><Relationship Id="rId4" Type="http://schemas.openxmlformats.org/officeDocument/2006/relationships/image" Target="../media/image347.pn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6.png"/><Relationship Id="rId1" Type="http://schemas.openxmlformats.org/officeDocument/2006/relationships/slideLayout" Target="../slideLayouts/slideLayout4.xml"/><Relationship Id="rId5" Type="http://schemas.openxmlformats.org/officeDocument/2006/relationships/image" Target="../media/image349.png"/><Relationship Id="rId4" Type="http://schemas.openxmlformats.org/officeDocument/2006/relationships/image" Target="../media/image347.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6.png"/><Relationship Id="rId1" Type="http://schemas.openxmlformats.org/officeDocument/2006/relationships/slideLayout" Target="../slideLayouts/slideLayout4.xml"/><Relationship Id="rId5" Type="http://schemas.openxmlformats.org/officeDocument/2006/relationships/image" Target="../media/image351.png"/><Relationship Id="rId4" Type="http://schemas.openxmlformats.org/officeDocument/2006/relationships/image" Target="../media/image3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10.png"/><Relationship Id="rId2" Type="http://schemas.openxmlformats.org/officeDocument/2006/relationships/image" Target="../media/image2210.png"/><Relationship Id="rId1" Type="http://schemas.openxmlformats.org/officeDocument/2006/relationships/slideLayout" Target="../slideLayouts/slideLayout2.xml"/><Relationship Id="rId6" Type="http://schemas.openxmlformats.org/officeDocument/2006/relationships/image" Target="../media/image2610.png"/><Relationship Id="rId5" Type="http://schemas.openxmlformats.org/officeDocument/2006/relationships/image" Target="../media/image2510.png"/><Relationship Id="rId4" Type="http://schemas.openxmlformats.org/officeDocument/2006/relationships/image" Target="../media/image2410.png"/></Relationships>
</file>

<file path=ppt/slides/_rels/slide79.xml.rels><?xml version="1.0" encoding="UTF-8" standalone="yes"?>
<Relationships xmlns="http://schemas.openxmlformats.org/package/2006/relationships"><Relationship Id="rId8" Type="http://schemas.openxmlformats.org/officeDocument/2006/relationships/image" Target="../media/image3310.png"/><Relationship Id="rId3" Type="http://schemas.openxmlformats.org/officeDocument/2006/relationships/image" Target="../media/image2810.png"/><Relationship Id="rId7" Type="http://schemas.openxmlformats.org/officeDocument/2006/relationships/image" Target="../media/image3210.png"/><Relationship Id="rId2" Type="http://schemas.openxmlformats.org/officeDocument/2006/relationships/image" Target="../media/image2710.png"/><Relationship Id="rId1" Type="http://schemas.openxmlformats.org/officeDocument/2006/relationships/slideLayout" Target="../slideLayouts/slideLayout2.xml"/><Relationship Id="rId6" Type="http://schemas.openxmlformats.org/officeDocument/2006/relationships/image" Target="../media/image3110.png"/><Relationship Id="rId5" Type="http://schemas.openxmlformats.org/officeDocument/2006/relationships/image" Target="../media/image3010.png"/><Relationship Id="rId4" Type="http://schemas.openxmlformats.org/officeDocument/2006/relationships/image" Target="../media/image2910.png"/><Relationship Id="rId9" Type="http://schemas.openxmlformats.org/officeDocument/2006/relationships/image" Target="../media/image35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4B42525-BE89-25E5-56A6-7EC16D50FAD8}"/>
                  </a:ext>
                </a:extLst>
              </p:cNvPr>
              <p:cNvSpPr>
                <a:spLocks noGrp="1"/>
              </p:cNvSpPr>
              <p:nvPr>
                <p:ph type="ctrTitle"/>
              </p:nvPr>
            </p:nvSpPr>
            <p:spPr>
              <a:xfrm>
                <a:off x="1519119" y="2088775"/>
                <a:ext cx="9153761" cy="1646302"/>
              </a:xfrm>
            </p:spPr>
            <p:txBody>
              <a:bodyPr>
                <a:normAutofit fontScale="90000"/>
              </a:bodyPr>
              <a:lstStyle/>
              <a:p>
                <a:pPr algn="ctr"/>
                <a:r>
                  <a:rPr lang="en-US" dirty="0">
                    <a:solidFill>
                      <a:schemeClr val="tx1"/>
                    </a:solidFill>
                  </a:rPr>
                  <a:t>Layout Graphs, Random Walks, and the </a:t>
                </a:r>
                <a14:m>
                  <m:oMath xmlns:m="http://schemas.openxmlformats.org/officeDocument/2006/math">
                    <m:r>
                      <a:rPr lang="en-US" b="0" i="1" smtClean="0">
                        <a:solidFill>
                          <a:schemeClr val="tx1"/>
                        </a:solidFill>
                        <a:latin typeface="Cambria Math" panose="02040503050406030204" pitchFamily="18" charset="0"/>
                      </a:rPr>
                      <m:t>𝑡</m:t>
                    </m:r>
                  </m:oMath>
                </a14:m>
                <a:r>
                  <a:rPr lang="en-US" dirty="0">
                    <a:solidFill>
                      <a:schemeClr val="tx1"/>
                    </a:solidFill>
                  </a:rPr>
                  <a:t>-wise Independence of SPN Block Ciphers</a:t>
                </a:r>
              </a:p>
            </p:txBody>
          </p:sp>
        </mc:Choice>
        <mc:Fallback xmlns="">
          <p:sp>
            <p:nvSpPr>
              <p:cNvPr id="2" name="Title 1">
                <a:extLst>
                  <a:ext uri="{FF2B5EF4-FFF2-40B4-BE49-F238E27FC236}">
                    <a16:creationId xmlns:a16="http://schemas.microsoft.com/office/drawing/2014/main" id="{04B42525-BE89-25E5-56A6-7EC16D50FAD8}"/>
                  </a:ext>
                </a:extLst>
              </p:cNvPr>
              <p:cNvSpPr>
                <a:spLocks noGrp="1" noRot="1" noChangeAspect="1" noMove="1" noResize="1" noEditPoints="1" noAdjustHandles="1" noChangeArrowheads="1" noChangeShapeType="1" noTextEdit="1"/>
              </p:cNvSpPr>
              <p:nvPr>
                <p:ph type="ctrTitle"/>
              </p:nvPr>
            </p:nvSpPr>
            <p:spPr>
              <a:xfrm>
                <a:off x="1519119" y="2088775"/>
                <a:ext cx="9153761" cy="1646302"/>
              </a:xfrm>
              <a:blipFill>
                <a:blip r:embed="rId3"/>
                <a:stretch>
                  <a:fillRect l="-2632" t="-50382" r="-4571" b="-19084"/>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12366D25-2333-186E-4589-75BAEA65C263}"/>
              </a:ext>
            </a:extLst>
          </p:cNvPr>
          <p:cNvSpPr>
            <a:spLocks noGrp="1"/>
          </p:cNvSpPr>
          <p:nvPr>
            <p:ph type="subTitle" idx="1"/>
          </p:nvPr>
        </p:nvSpPr>
        <p:spPr>
          <a:xfrm>
            <a:off x="187194" y="4413590"/>
            <a:ext cx="2481941" cy="969962"/>
          </a:xfrm>
        </p:spPr>
        <p:txBody>
          <a:bodyPr/>
          <a:lstStyle/>
          <a:p>
            <a:pPr algn="ctr"/>
            <a:r>
              <a:rPr lang="en-US" sz="2400" dirty="0">
                <a:solidFill>
                  <a:schemeClr val="tx1"/>
                </a:solidFill>
              </a:rPr>
              <a:t>Tianren Liu</a:t>
            </a:r>
          </a:p>
          <a:p>
            <a:pPr algn="ctr"/>
            <a:r>
              <a:rPr lang="en-US" sz="1700" dirty="0">
                <a:solidFill>
                  <a:schemeClr val="tx1"/>
                </a:solidFill>
              </a:rPr>
              <a:t>Peking University</a:t>
            </a:r>
          </a:p>
        </p:txBody>
      </p:sp>
      <p:sp>
        <p:nvSpPr>
          <p:cNvPr id="4" name="Subtitle 2">
            <a:extLst>
              <a:ext uri="{FF2B5EF4-FFF2-40B4-BE49-F238E27FC236}">
                <a16:creationId xmlns:a16="http://schemas.microsoft.com/office/drawing/2014/main" id="{9BDA8B8D-0EFE-7E72-A76F-A200D9D77AC6}"/>
              </a:ext>
            </a:extLst>
          </p:cNvPr>
          <p:cNvSpPr txBox="1">
            <a:spLocks/>
          </p:cNvSpPr>
          <p:nvPr/>
        </p:nvSpPr>
        <p:spPr>
          <a:xfrm>
            <a:off x="3026229" y="4413590"/>
            <a:ext cx="2481941" cy="9699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Angelos Pelecanos</a:t>
            </a:r>
          </a:p>
          <a:p>
            <a:r>
              <a:rPr lang="en-US" sz="1700" dirty="0"/>
              <a:t>UC Berkeley</a:t>
            </a:r>
          </a:p>
        </p:txBody>
      </p:sp>
      <p:sp>
        <p:nvSpPr>
          <p:cNvPr id="5" name="Subtitle 2">
            <a:extLst>
              <a:ext uri="{FF2B5EF4-FFF2-40B4-BE49-F238E27FC236}">
                <a16:creationId xmlns:a16="http://schemas.microsoft.com/office/drawing/2014/main" id="{5D235A5F-AA55-C300-493E-2DFE0C63F6FB}"/>
              </a:ext>
            </a:extLst>
          </p:cNvPr>
          <p:cNvSpPr txBox="1">
            <a:spLocks/>
          </p:cNvSpPr>
          <p:nvPr/>
        </p:nvSpPr>
        <p:spPr>
          <a:xfrm>
            <a:off x="5865264" y="4413590"/>
            <a:ext cx="2481941" cy="9699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Stefano Tessaro</a:t>
            </a:r>
          </a:p>
          <a:p>
            <a:r>
              <a:rPr lang="en-US" sz="1700" dirty="0"/>
              <a:t>University of Washington</a:t>
            </a:r>
            <a:endParaRPr lang="en-US" dirty="0"/>
          </a:p>
        </p:txBody>
      </p:sp>
      <p:sp>
        <p:nvSpPr>
          <p:cNvPr id="6" name="Subtitle 2">
            <a:extLst>
              <a:ext uri="{FF2B5EF4-FFF2-40B4-BE49-F238E27FC236}">
                <a16:creationId xmlns:a16="http://schemas.microsoft.com/office/drawing/2014/main" id="{54528763-FBF5-F86D-99C0-36CB3A0F27E1}"/>
              </a:ext>
            </a:extLst>
          </p:cNvPr>
          <p:cNvSpPr txBox="1">
            <a:spLocks/>
          </p:cNvSpPr>
          <p:nvPr/>
        </p:nvSpPr>
        <p:spPr>
          <a:xfrm>
            <a:off x="8704299" y="4413590"/>
            <a:ext cx="2735466" cy="9699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Vinod Vaikuntanathan</a:t>
            </a:r>
          </a:p>
          <a:p>
            <a:r>
              <a:rPr lang="en-US" sz="1700" dirty="0"/>
              <a:t>MIT</a:t>
            </a:r>
            <a:endParaRPr lang="en-US" dirty="0"/>
          </a:p>
        </p:txBody>
      </p:sp>
      <p:sp>
        <p:nvSpPr>
          <p:cNvPr id="7" name="TextBox 6">
            <a:extLst>
              <a:ext uri="{FF2B5EF4-FFF2-40B4-BE49-F238E27FC236}">
                <a16:creationId xmlns:a16="http://schemas.microsoft.com/office/drawing/2014/main" id="{937B0AE9-C7F3-6EA3-5413-120E9253A8A0}"/>
              </a:ext>
            </a:extLst>
          </p:cNvPr>
          <p:cNvSpPr txBox="1"/>
          <p:nvPr/>
        </p:nvSpPr>
        <p:spPr>
          <a:xfrm>
            <a:off x="3421609" y="5917847"/>
            <a:ext cx="4887310" cy="369332"/>
          </a:xfrm>
          <a:prstGeom prst="rect">
            <a:avLst/>
          </a:prstGeom>
          <a:noFill/>
        </p:spPr>
        <p:txBody>
          <a:bodyPr wrap="square" rtlCol="0">
            <a:spAutoFit/>
          </a:bodyPr>
          <a:lstStyle/>
          <a:p>
            <a:pPr algn="ctr"/>
            <a:r>
              <a:rPr lang="en-US" dirty="0">
                <a:solidFill>
                  <a:schemeClr val="bg1"/>
                </a:solidFill>
              </a:rPr>
              <a:t>Special thanks to Tianren for help with the slides</a:t>
            </a:r>
          </a:p>
        </p:txBody>
      </p:sp>
    </p:spTree>
    <p:extLst>
      <p:ext uri="{BB962C8B-B14F-4D97-AF65-F5344CB8AC3E}">
        <p14:creationId xmlns:p14="http://schemas.microsoft.com/office/powerpoint/2010/main" val="300327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Substitution-Permutation Network (SPN)</a:t>
            </a:r>
          </a:p>
        </p:txBody>
      </p:sp>
      <p:grpSp>
        <p:nvGrpSpPr>
          <p:cNvPr id="273" name="Group 272">
            <a:extLst>
              <a:ext uri="{FF2B5EF4-FFF2-40B4-BE49-F238E27FC236}">
                <a16:creationId xmlns:a16="http://schemas.microsoft.com/office/drawing/2014/main" id="{0DC787F6-1C66-4D2F-758B-6523A74DE8A1}"/>
              </a:ext>
            </a:extLst>
          </p:cNvPr>
          <p:cNvGrpSpPr/>
          <p:nvPr/>
        </p:nvGrpSpPr>
        <p:grpSpPr>
          <a:xfrm>
            <a:off x="397388" y="1749131"/>
            <a:ext cx="9259842" cy="4291095"/>
            <a:chOff x="397388" y="1749131"/>
            <a:chExt cx="9259842" cy="4291095"/>
          </a:xfrm>
        </p:grpSpPr>
        <p:cxnSp>
          <p:nvCxnSpPr>
            <p:cNvPr id="30" name="Straight Arrow Connector 29">
              <a:extLst>
                <a:ext uri="{FF2B5EF4-FFF2-40B4-BE49-F238E27FC236}">
                  <a16:creationId xmlns:a16="http://schemas.microsoft.com/office/drawing/2014/main" id="{120A9DFE-42AC-B660-B604-A3AD8F116572}"/>
                </a:ext>
              </a:extLst>
            </p:cNvPr>
            <p:cNvCxnSpPr/>
            <p:nvPr/>
          </p:nvCxnSpPr>
          <p:spPr>
            <a:xfrm>
              <a:off x="1411888" y="387831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3" name="Group 2">
              <a:extLst>
                <a:ext uri="{FF2B5EF4-FFF2-40B4-BE49-F238E27FC236}">
                  <a16:creationId xmlns:a16="http://schemas.microsoft.com/office/drawing/2014/main" id="{59BFF267-296B-7006-D6E3-647332885150}"/>
                </a:ext>
              </a:extLst>
            </p:cNvPr>
            <p:cNvGrpSpPr>
              <a:grpSpLocks noChangeAspect="1"/>
            </p:cNvGrpSpPr>
            <p:nvPr/>
          </p:nvGrpSpPr>
          <p:grpSpPr>
            <a:xfrm>
              <a:off x="397388" y="1749131"/>
              <a:ext cx="1013542" cy="4279392"/>
              <a:chOff x="429051" y="2704782"/>
              <a:chExt cx="869537" cy="3671372"/>
            </a:xfrm>
          </p:grpSpPr>
          <p:grpSp>
            <p:nvGrpSpPr>
              <p:cNvPr id="29" name="Group 28">
                <a:extLst>
                  <a:ext uri="{FF2B5EF4-FFF2-40B4-BE49-F238E27FC236}">
                    <a16:creationId xmlns:a16="http://schemas.microsoft.com/office/drawing/2014/main" id="{01BDF76A-9779-7297-1B0F-5471997E3CB6}"/>
                  </a:ext>
                </a:extLst>
              </p:cNvPr>
              <p:cNvGrpSpPr/>
              <p:nvPr/>
            </p:nvGrpSpPr>
            <p:grpSpPr>
              <a:xfrm>
                <a:off x="1138621" y="2711668"/>
                <a:ext cx="156177" cy="915522"/>
                <a:chOff x="1138621" y="2711668"/>
                <a:chExt cx="156177" cy="915522"/>
              </a:xfrm>
            </p:grpSpPr>
            <p:sp>
              <p:nvSpPr>
                <p:cNvPr id="124" name="Rectangle 123">
                  <a:extLst>
                    <a:ext uri="{FF2B5EF4-FFF2-40B4-BE49-F238E27FC236}">
                      <a16:creationId xmlns:a16="http://schemas.microsoft.com/office/drawing/2014/main" id="{85379623-7DED-0B2E-FE9B-F7310918E05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Rectangle 124">
                  <a:extLst>
                    <a:ext uri="{FF2B5EF4-FFF2-40B4-BE49-F238E27FC236}">
                      <a16:creationId xmlns:a16="http://schemas.microsoft.com/office/drawing/2014/main" id="{329477B9-EF4F-4E96-A83A-37B54EED19C8}"/>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ectangle 125">
                  <a:extLst>
                    <a:ext uri="{FF2B5EF4-FFF2-40B4-BE49-F238E27FC236}">
                      <a16:creationId xmlns:a16="http://schemas.microsoft.com/office/drawing/2014/main" id="{B2147F0C-CE3F-D5C3-76C3-D7DFAD27EA25}"/>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Rectangle 126">
                  <a:extLst>
                    <a:ext uri="{FF2B5EF4-FFF2-40B4-BE49-F238E27FC236}">
                      <a16:creationId xmlns:a16="http://schemas.microsoft.com/office/drawing/2014/main" id="{433DDAF9-353B-BC77-1FF6-2ED67EB9D88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8" name="Rectangle 127">
                  <a:extLst>
                    <a:ext uri="{FF2B5EF4-FFF2-40B4-BE49-F238E27FC236}">
                      <a16:creationId xmlns:a16="http://schemas.microsoft.com/office/drawing/2014/main" id="{F29AB143-91CE-C46D-5A03-ECB8CAC6706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Rectangle 128">
                  <a:extLst>
                    <a:ext uri="{FF2B5EF4-FFF2-40B4-BE49-F238E27FC236}">
                      <a16:creationId xmlns:a16="http://schemas.microsoft.com/office/drawing/2014/main" id="{D8BD24BF-D656-5DE4-18E0-2B8E6DEAEC1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F63A84BC-0FB5-7CF2-4AC4-9D4D5000AD8E}"/>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2CE71CC2-EBFF-0595-9D20-9581D268EBDB}"/>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a:extLst>
                  <a:ext uri="{FF2B5EF4-FFF2-40B4-BE49-F238E27FC236}">
                    <a16:creationId xmlns:a16="http://schemas.microsoft.com/office/drawing/2014/main" id="{6BB91145-0A5D-8909-CCDF-FFEBB731528F}"/>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F279188D-A66C-2450-0239-A403FAAD71A8}"/>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6E70A409-814B-CB98-34DF-72B0355A977F}"/>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Rectangle 98">
                <a:extLst>
                  <a:ext uri="{FF2B5EF4-FFF2-40B4-BE49-F238E27FC236}">
                    <a16:creationId xmlns:a16="http://schemas.microsoft.com/office/drawing/2014/main" id="{50B5341C-7498-0F5F-7D37-35EA41EB090B}"/>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extLst>
                  <a:ext uri="{FF2B5EF4-FFF2-40B4-BE49-F238E27FC236}">
                    <a16:creationId xmlns:a16="http://schemas.microsoft.com/office/drawing/2014/main" id="{FAB04E9F-E96B-A0F7-F41C-0F01D5674D3A}"/>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extLst>
                  <a:ext uri="{FF2B5EF4-FFF2-40B4-BE49-F238E27FC236}">
                    <a16:creationId xmlns:a16="http://schemas.microsoft.com/office/drawing/2014/main" id="{9F6B69AA-7F41-4873-F760-3AFCBD7FB9F4}"/>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Rectangle 101">
                <a:extLst>
                  <a:ext uri="{FF2B5EF4-FFF2-40B4-BE49-F238E27FC236}">
                    <a16:creationId xmlns:a16="http://schemas.microsoft.com/office/drawing/2014/main" id="{157F9DCB-FE60-9B32-8A5E-69C8B6DBE083}"/>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a:extLst>
                  <a:ext uri="{FF2B5EF4-FFF2-40B4-BE49-F238E27FC236}">
                    <a16:creationId xmlns:a16="http://schemas.microsoft.com/office/drawing/2014/main" id="{1E31ED6C-3FED-047C-ECF4-86C8ED3FDAC0}"/>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Rectangle 103">
                <a:extLst>
                  <a:ext uri="{FF2B5EF4-FFF2-40B4-BE49-F238E27FC236}">
                    <a16:creationId xmlns:a16="http://schemas.microsoft.com/office/drawing/2014/main" id="{D05E4B25-D7B5-AB5D-526A-9EE105D0DBA0}"/>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Rectangle 104">
                <a:extLst>
                  <a:ext uri="{FF2B5EF4-FFF2-40B4-BE49-F238E27FC236}">
                    <a16:creationId xmlns:a16="http://schemas.microsoft.com/office/drawing/2014/main" id="{4FD44362-9415-A9C7-ABCC-CCA520901E33}"/>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Rectangle 105">
                <a:extLst>
                  <a:ext uri="{FF2B5EF4-FFF2-40B4-BE49-F238E27FC236}">
                    <a16:creationId xmlns:a16="http://schemas.microsoft.com/office/drawing/2014/main" id="{474EEB28-8D32-8E6F-16A4-BD5044AD5817}"/>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Rectangle 106">
                <a:extLst>
                  <a:ext uri="{FF2B5EF4-FFF2-40B4-BE49-F238E27FC236}">
                    <a16:creationId xmlns:a16="http://schemas.microsoft.com/office/drawing/2014/main" id="{DD3CF942-AD91-7C9C-4268-39DCBA22A197}"/>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Rectangle 107">
                <a:extLst>
                  <a:ext uri="{FF2B5EF4-FFF2-40B4-BE49-F238E27FC236}">
                    <a16:creationId xmlns:a16="http://schemas.microsoft.com/office/drawing/2014/main" id="{930CC7CB-952B-59AF-FA6D-683EC895345C}"/>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ectangle 108">
                <a:extLst>
                  <a:ext uri="{FF2B5EF4-FFF2-40B4-BE49-F238E27FC236}">
                    <a16:creationId xmlns:a16="http://schemas.microsoft.com/office/drawing/2014/main" id="{251240A9-998F-3478-420C-A9400E6CFFF9}"/>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a:extLst>
                  <a:ext uri="{FF2B5EF4-FFF2-40B4-BE49-F238E27FC236}">
                    <a16:creationId xmlns:a16="http://schemas.microsoft.com/office/drawing/2014/main" id="{2D6E83EA-D5C7-731B-C1D1-2D281076AC16}"/>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Rectangle 110">
                <a:extLst>
                  <a:ext uri="{FF2B5EF4-FFF2-40B4-BE49-F238E27FC236}">
                    <a16:creationId xmlns:a16="http://schemas.microsoft.com/office/drawing/2014/main" id="{168B7C2D-7F85-0608-4880-F89A27709291}"/>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7B430FAD-531F-91C7-D80E-FF82861D6CA4}"/>
                      </a:ext>
                    </a:extLst>
                  </p:cNvPr>
                  <p:cNvSpPr txBox="1"/>
                  <p:nvPr/>
                </p:nvSpPr>
                <p:spPr>
                  <a:xfrm rot="16200000">
                    <a:off x="142347" y="4386579"/>
                    <a:ext cx="881186"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𝑘</m:t>
                        </m:r>
                      </m:oMath>
                    </a14:m>
                    <a:r>
                      <a:rPr lang="en-US" sz="1400" dirty="0"/>
                      <a:t> blocks</a:t>
                    </a:r>
                  </a:p>
                </p:txBody>
              </p:sp>
            </mc:Choice>
            <mc:Fallback xmlns="">
              <p:sp>
                <p:nvSpPr>
                  <p:cNvPr id="112" name="TextBox 111">
                    <a:extLst>
                      <a:ext uri="{FF2B5EF4-FFF2-40B4-BE49-F238E27FC236}">
                        <a16:creationId xmlns:a16="http://schemas.microsoft.com/office/drawing/2014/main" id="{7B430FAD-531F-91C7-D80E-FF82861D6CA4}"/>
                      </a:ext>
                    </a:extLst>
                  </p:cNvPr>
                  <p:cNvSpPr txBox="1">
                    <a:spLocks noRot="1" noChangeAspect="1" noMove="1" noResize="1" noEditPoints="1" noAdjustHandles="1" noChangeArrowheads="1" noChangeShapeType="1" noTextEdit="1"/>
                  </p:cNvSpPr>
                  <p:nvPr/>
                </p:nvSpPr>
                <p:spPr>
                  <a:xfrm rot="16200000">
                    <a:off x="142347" y="4386579"/>
                    <a:ext cx="881186" cy="307777"/>
                  </a:xfrm>
                  <a:prstGeom prst="rect">
                    <a:avLst/>
                  </a:prstGeom>
                  <a:blipFill>
                    <a:blip r:embed="rId3"/>
                    <a:stretch>
                      <a:fillRect l="-3448" r="-3448"/>
                    </a:stretch>
                  </a:blipFill>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9E40E611-F5AC-7A10-7CE5-9DC5F54C8AE5}"/>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26558B87-EEC5-AB5B-8067-1941B7329A15}"/>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5" name="Straight Connector 114">
                <a:extLst>
                  <a:ext uri="{FF2B5EF4-FFF2-40B4-BE49-F238E27FC236}">
                    <a16:creationId xmlns:a16="http://schemas.microsoft.com/office/drawing/2014/main" id="{DB53858E-C697-F540-BC36-A334DC6ACB83}"/>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BA88F418-5462-698B-2BA1-3294DF619895}"/>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7872A8A9-4097-A0CF-676B-33502DC99825}"/>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8" name="Straight Connector 117">
                <a:extLst>
                  <a:ext uri="{FF2B5EF4-FFF2-40B4-BE49-F238E27FC236}">
                    <a16:creationId xmlns:a16="http://schemas.microsoft.com/office/drawing/2014/main" id="{FB65B64B-1F51-F677-9288-1CF28A1AF60D}"/>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DEA2C556-CB07-FB7A-B029-E08E2E384D46}"/>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1050491-0193-9EE5-F775-5DFA7C97E165}"/>
                      </a:ext>
                    </a:extLst>
                  </p:cNvPr>
                  <p:cNvSpPr txBox="1"/>
                  <p:nvPr/>
                </p:nvSpPr>
                <p:spPr>
                  <a:xfrm rot="16200000">
                    <a:off x="648218" y="3091246"/>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120" name="TextBox 119">
                    <a:extLst>
                      <a:ext uri="{FF2B5EF4-FFF2-40B4-BE49-F238E27FC236}">
                        <a16:creationId xmlns:a16="http://schemas.microsoft.com/office/drawing/2014/main" id="{C1050491-0193-9EE5-F775-5DFA7C97E165}"/>
                      </a:ext>
                    </a:extLst>
                  </p:cNvPr>
                  <p:cNvSpPr txBox="1">
                    <a:spLocks noRot="1" noChangeAspect="1" noMove="1" noResize="1" noEditPoints="1" noAdjustHandles="1" noChangeArrowheads="1" noChangeShapeType="1" noTextEdit="1"/>
                  </p:cNvSpPr>
                  <p:nvPr/>
                </p:nvSpPr>
                <p:spPr>
                  <a:xfrm rot="16200000">
                    <a:off x="648218" y="3091246"/>
                    <a:ext cx="555963" cy="307777"/>
                  </a:xfrm>
                  <a:prstGeom prst="rect">
                    <a:avLst/>
                  </a:prstGeom>
                  <a:blipFill>
                    <a:blip r:embed="rId4"/>
                    <a:stretch>
                      <a:fillRect l="-3333" r="-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D88BFBF-B9E4-049D-2945-26801751510A}"/>
                      </a:ext>
                    </a:extLst>
                  </p:cNvPr>
                  <p:cNvSpPr txBox="1"/>
                  <p:nvPr/>
                </p:nvSpPr>
                <p:spPr>
                  <a:xfrm rot="16200000">
                    <a:off x="652831" y="3958255"/>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121" name="TextBox 120">
                    <a:extLst>
                      <a:ext uri="{FF2B5EF4-FFF2-40B4-BE49-F238E27FC236}">
                        <a16:creationId xmlns:a16="http://schemas.microsoft.com/office/drawing/2014/main" id="{CD88BFBF-B9E4-049D-2945-26801751510A}"/>
                      </a:ext>
                    </a:extLst>
                  </p:cNvPr>
                  <p:cNvSpPr txBox="1">
                    <a:spLocks noRot="1" noChangeAspect="1" noMove="1" noResize="1" noEditPoints="1" noAdjustHandles="1" noChangeArrowheads="1" noChangeShapeType="1" noTextEdit="1"/>
                  </p:cNvSpPr>
                  <p:nvPr/>
                </p:nvSpPr>
                <p:spPr>
                  <a:xfrm rot="16200000">
                    <a:off x="652831" y="3958255"/>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737798E3-0ECE-6558-364C-4A957D9A4AE5}"/>
                      </a:ext>
                    </a:extLst>
                  </p:cNvPr>
                  <p:cNvSpPr txBox="1"/>
                  <p:nvPr/>
                </p:nvSpPr>
                <p:spPr>
                  <a:xfrm rot="16200000">
                    <a:off x="643099" y="4794077"/>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122" name="TextBox 121">
                    <a:extLst>
                      <a:ext uri="{FF2B5EF4-FFF2-40B4-BE49-F238E27FC236}">
                        <a16:creationId xmlns:a16="http://schemas.microsoft.com/office/drawing/2014/main" id="{737798E3-0ECE-6558-364C-4A957D9A4AE5}"/>
                      </a:ext>
                    </a:extLst>
                  </p:cNvPr>
                  <p:cNvSpPr txBox="1">
                    <a:spLocks noRot="1" noChangeAspect="1" noMove="1" noResize="1" noEditPoints="1" noAdjustHandles="1" noChangeArrowheads="1" noChangeShapeType="1" noTextEdit="1"/>
                  </p:cNvSpPr>
                  <p:nvPr/>
                </p:nvSpPr>
                <p:spPr>
                  <a:xfrm rot="16200000">
                    <a:off x="643099" y="4794077"/>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AC2A0633-80B8-EC42-16E6-D3BC86410C94}"/>
                      </a:ext>
                    </a:extLst>
                  </p:cNvPr>
                  <p:cNvSpPr txBox="1"/>
                  <p:nvPr/>
                </p:nvSpPr>
                <p:spPr>
                  <a:xfrm rot="16200000">
                    <a:off x="648884" y="5707432"/>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123" name="TextBox 122">
                    <a:extLst>
                      <a:ext uri="{FF2B5EF4-FFF2-40B4-BE49-F238E27FC236}">
                        <a16:creationId xmlns:a16="http://schemas.microsoft.com/office/drawing/2014/main" id="{AC2A0633-80B8-EC42-16E6-D3BC86410C94}"/>
                      </a:ext>
                    </a:extLst>
                  </p:cNvPr>
                  <p:cNvSpPr txBox="1">
                    <a:spLocks noRot="1" noChangeAspect="1" noMove="1" noResize="1" noEditPoints="1" noAdjustHandles="1" noChangeArrowheads="1" noChangeShapeType="1" noTextEdit="1"/>
                  </p:cNvSpPr>
                  <p:nvPr/>
                </p:nvSpPr>
                <p:spPr>
                  <a:xfrm rot="16200000">
                    <a:off x="648884" y="5707432"/>
                    <a:ext cx="555963" cy="307777"/>
                  </a:xfrm>
                  <a:prstGeom prst="rect">
                    <a:avLst/>
                  </a:prstGeom>
                  <a:blipFill>
                    <a:blip r:embed="rId6"/>
                    <a:stretch>
                      <a:fillRect l="-3333" r="-3333"/>
                    </a:stretch>
                  </a:blipFill>
                </p:spPr>
                <p:txBody>
                  <a:bodyPr/>
                  <a:lstStyle/>
                  <a:p>
                    <a:r>
                      <a:rPr lang="en-US">
                        <a:noFill/>
                      </a:rPr>
                      <a:t> </a:t>
                    </a:r>
                  </a:p>
                </p:txBody>
              </p:sp>
            </mc:Fallback>
          </mc:AlternateContent>
        </p:grpSp>
        <p:grpSp>
          <p:nvGrpSpPr>
            <p:cNvPr id="173" name="Group 172">
              <a:extLst>
                <a:ext uri="{FF2B5EF4-FFF2-40B4-BE49-F238E27FC236}">
                  <a16:creationId xmlns:a16="http://schemas.microsoft.com/office/drawing/2014/main" id="{846826BA-E29A-7840-9F5E-9AC297F95B60}"/>
                </a:ext>
              </a:extLst>
            </p:cNvPr>
            <p:cNvGrpSpPr/>
            <p:nvPr/>
          </p:nvGrpSpPr>
          <p:grpSpPr>
            <a:xfrm>
              <a:off x="1657643" y="2207877"/>
              <a:ext cx="2457398" cy="3297055"/>
              <a:chOff x="1657643" y="2207877"/>
              <a:chExt cx="2457398" cy="3297055"/>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B0B3773-0E5C-EB45-6657-825D64EFF651}"/>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AB0B3773-0E5C-EB45-6657-825D64EFF651}"/>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7"/>
                    <a:stretch>
                      <a:fillRect l="-26087" r="-26087" b="-2173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EB885E09-D538-2F0E-6F67-701C9944C5B5}"/>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C21D353-E21B-1CD0-7836-2EF371AAB099}"/>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m:t>
                              </m:r>
                            </m:sub>
                          </m:sSub>
                        </m:oMath>
                      </m:oMathPara>
                    </a14:m>
                    <a:endParaRPr lang="en-US" sz="1400" dirty="0"/>
                  </a:p>
                </p:txBody>
              </p:sp>
            </mc:Choice>
            <mc:Fallback xmlns="">
              <p:sp>
                <p:nvSpPr>
                  <p:cNvPr id="34" name="TextBox 33">
                    <a:extLst>
                      <a:ext uri="{FF2B5EF4-FFF2-40B4-BE49-F238E27FC236}">
                        <a16:creationId xmlns:a16="http://schemas.microsoft.com/office/drawing/2014/main" id="{AC21D353-E21B-1CD0-7836-2EF371AAB099}"/>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8"/>
                    <a:stretch>
                      <a:fillRect l="-7692" b="-4000"/>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08856FFC-26D1-0CC7-6C34-F49C5F8B85A2}"/>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1" name="Rectangle 130">
                <a:extLst>
                  <a:ext uri="{FF2B5EF4-FFF2-40B4-BE49-F238E27FC236}">
                    <a16:creationId xmlns:a16="http://schemas.microsoft.com/office/drawing/2014/main" id="{8F989E7B-E746-9159-21BF-BF1E0881E95F}"/>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32" name="Rectangle 131">
                <a:extLst>
                  <a:ext uri="{FF2B5EF4-FFF2-40B4-BE49-F238E27FC236}">
                    <a16:creationId xmlns:a16="http://schemas.microsoft.com/office/drawing/2014/main" id="{E75F5351-D839-437E-1575-94F2B4AF685D}"/>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33" name="Rectangle 132">
                <a:extLst>
                  <a:ext uri="{FF2B5EF4-FFF2-40B4-BE49-F238E27FC236}">
                    <a16:creationId xmlns:a16="http://schemas.microsoft.com/office/drawing/2014/main" id="{05AEB47F-236E-2391-1529-93498FBF0E33}"/>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34" name="Rectangle 133">
                <a:extLst>
                  <a:ext uri="{FF2B5EF4-FFF2-40B4-BE49-F238E27FC236}">
                    <a16:creationId xmlns:a16="http://schemas.microsoft.com/office/drawing/2014/main" id="{1CC38AC2-7458-E5FA-48AC-7C2412568B6F}"/>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135" name="Straight Arrow Connector 134">
                <a:extLst>
                  <a:ext uri="{FF2B5EF4-FFF2-40B4-BE49-F238E27FC236}">
                    <a16:creationId xmlns:a16="http://schemas.microsoft.com/office/drawing/2014/main" id="{95F650C1-99A6-DA0E-20EE-4A049E7FDD98}"/>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B1630F4B-9215-5413-6835-5FA5A467456A}"/>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7" name="Straight Arrow Connector 136">
                <a:extLst>
                  <a:ext uri="{FF2B5EF4-FFF2-40B4-BE49-F238E27FC236}">
                    <a16:creationId xmlns:a16="http://schemas.microsoft.com/office/drawing/2014/main" id="{672E4779-9235-E183-C49B-A1E0A3E799B0}"/>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8" name="Straight Arrow Connector 137">
                <a:extLst>
                  <a:ext uri="{FF2B5EF4-FFF2-40B4-BE49-F238E27FC236}">
                    <a16:creationId xmlns:a16="http://schemas.microsoft.com/office/drawing/2014/main" id="{ABCFF04F-D210-CDF1-F042-62DBF337AAD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9" name="Rectangle 138">
                <a:extLst>
                  <a:ext uri="{FF2B5EF4-FFF2-40B4-BE49-F238E27FC236}">
                    <a16:creationId xmlns:a16="http://schemas.microsoft.com/office/drawing/2014/main" id="{169A872D-9C3F-FF19-1ACC-82BFFCA55D8E}"/>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141" name="Straight Arrow Connector 140">
                <a:extLst>
                  <a:ext uri="{FF2B5EF4-FFF2-40B4-BE49-F238E27FC236}">
                    <a16:creationId xmlns:a16="http://schemas.microsoft.com/office/drawing/2014/main" id="{F104FE9F-B6B8-C086-CA49-8F86E106A482}"/>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2" name="Straight Arrow Connector 141">
                <a:extLst>
                  <a:ext uri="{FF2B5EF4-FFF2-40B4-BE49-F238E27FC236}">
                    <a16:creationId xmlns:a16="http://schemas.microsoft.com/office/drawing/2014/main" id="{F169AFA9-EBDA-BE6D-6773-797615FCD3EA}"/>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3" name="Straight Arrow Connector 142">
                <a:extLst>
                  <a:ext uri="{FF2B5EF4-FFF2-40B4-BE49-F238E27FC236}">
                    <a16:creationId xmlns:a16="http://schemas.microsoft.com/office/drawing/2014/main" id="{F8FB55AA-89B0-D449-5E80-61DA9721C534}"/>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4" name="Straight Arrow Connector 143">
                <a:extLst>
                  <a:ext uri="{FF2B5EF4-FFF2-40B4-BE49-F238E27FC236}">
                    <a16:creationId xmlns:a16="http://schemas.microsoft.com/office/drawing/2014/main" id="{B11AD75E-C7F9-889D-3385-7DBF51E15B6C}"/>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47" name="Straight Arrow Connector 146">
                <a:extLst>
                  <a:ext uri="{FF2B5EF4-FFF2-40B4-BE49-F238E27FC236}">
                    <a16:creationId xmlns:a16="http://schemas.microsoft.com/office/drawing/2014/main" id="{5A209A25-BEB4-3EFF-4B86-06996D40E811}"/>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51" name="Straight Arrow Connector 150">
                <a:extLst>
                  <a:ext uri="{FF2B5EF4-FFF2-40B4-BE49-F238E27FC236}">
                    <a16:creationId xmlns:a16="http://schemas.microsoft.com/office/drawing/2014/main" id="{FFA1F99C-746F-7CF4-ACB6-101A2A8FFCC4}"/>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74" name="Group 173">
              <a:extLst>
                <a:ext uri="{FF2B5EF4-FFF2-40B4-BE49-F238E27FC236}">
                  <a16:creationId xmlns:a16="http://schemas.microsoft.com/office/drawing/2014/main" id="{5444F715-A007-7F0E-7FB0-0953D6E609BA}"/>
                </a:ext>
              </a:extLst>
            </p:cNvPr>
            <p:cNvGrpSpPr/>
            <p:nvPr/>
          </p:nvGrpSpPr>
          <p:grpSpPr>
            <a:xfrm>
              <a:off x="3996001" y="2207877"/>
              <a:ext cx="2457398" cy="3297055"/>
              <a:chOff x="1657643" y="2207877"/>
              <a:chExt cx="2457398" cy="3297055"/>
            </a:xfrm>
          </p:grpSpPr>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C97BAC95-842E-D654-5032-628D52D75279}"/>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5" name="TextBox 174">
                    <a:extLst>
                      <a:ext uri="{FF2B5EF4-FFF2-40B4-BE49-F238E27FC236}">
                        <a16:creationId xmlns:a16="http://schemas.microsoft.com/office/drawing/2014/main" id="{C97BAC95-842E-D654-5032-628D52D75279}"/>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9"/>
                    <a:stretch>
                      <a:fillRect l="-26087" r="-26087" b="-21739"/>
                    </a:stretch>
                  </a:blipFill>
                </p:spPr>
                <p:txBody>
                  <a:bodyPr/>
                  <a:lstStyle/>
                  <a:p>
                    <a:r>
                      <a:rPr lang="en-US">
                        <a:noFill/>
                      </a:rPr>
                      <a:t> </a:t>
                    </a:r>
                  </a:p>
                </p:txBody>
              </p:sp>
            </mc:Fallback>
          </mc:AlternateContent>
          <p:cxnSp>
            <p:nvCxnSpPr>
              <p:cNvPr id="176" name="Straight Arrow Connector 175">
                <a:extLst>
                  <a:ext uri="{FF2B5EF4-FFF2-40B4-BE49-F238E27FC236}">
                    <a16:creationId xmlns:a16="http://schemas.microsoft.com/office/drawing/2014/main" id="{AD31D12F-60CC-5530-48F8-1739FCB94D3C}"/>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563F8FB7-8346-F12B-FCC5-482DCFFAE5E9}"/>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1</m:t>
                              </m:r>
                            </m:sub>
                          </m:sSub>
                        </m:oMath>
                      </m:oMathPara>
                    </a14:m>
                    <a:endParaRPr lang="en-US" sz="1400" dirty="0"/>
                  </a:p>
                </p:txBody>
              </p:sp>
            </mc:Choice>
            <mc:Fallback xmlns="">
              <p:sp>
                <p:nvSpPr>
                  <p:cNvPr id="177" name="TextBox 176">
                    <a:extLst>
                      <a:ext uri="{FF2B5EF4-FFF2-40B4-BE49-F238E27FC236}">
                        <a16:creationId xmlns:a16="http://schemas.microsoft.com/office/drawing/2014/main" id="{563F8FB7-8346-F12B-FCC5-482DCFFAE5E9}"/>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10"/>
                    <a:stretch>
                      <a:fillRect l="-5128" b="-4000"/>
                    </a:stretch>
                  </a:blipFill>
                </p:spPr>
                <p:txBody>
                  <a:bodyPr/>
                  <a:lstStyle/>
                  <a:p>
                    <a:r>
                      <a:rPr lang="en-US">
                        <a:noFill/>
                      </a:rPr>
                      <a:t> </a:t>
                    </a:r>
                  </a:p>
                </p:txBody>
              </p:sp>
            </mc:Fallback>
          </mc:AlternateContent>
          <p:cxnSp>
            <p:nvCxnSpPr>
              <p:cNvPr id="178" name="Straight Arrow Connector 177">
                <a:extLst>
                  <a:ext uri="{FF2B5EF4-FFF2-40B4-BE49-F238E27FC236}">
                    <a16:creationId xmlns:a16="http://schemas.microsoft.com/office/drawing/2014/main" id="{E985DDE0-D226-A1EF-1E68-255870D9FA56}"/>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9" name="Rectangle 178">
                <a:extLst>
                  <a:ext uri="{FF2B5EF4-FFF2-40B4-BE49-F238E27FC236}">
                    <a16:creationId xmlns:a16="http://schemas.microsoft.com/office/drawing/2014/main" id="{F9515DBE-2280-8E18-9F39-B5857DBC40D6}"/>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80" name="Rectangle 179">
                <a:extLst>
                  <a:ext uri="{FF2B5EF4-FFF2-40B4-BE49-F238E27FC236}">
                    <a16:creationId xmlns:a16="http://schemas.microsoft.com/office/drawing/2014/main" id="{7F869EB1-8705-051E-9951-1745CD8853A2}"/>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81" name="Rectangle 180">
                <a:extLst>
                  <a:ext uri="{FF2B5EF4-FFF2-40B4-BE49-F238E27FC236}">
                    <a16:creationId xmlns:a16="http://schemas.microsoft.com/office/drawing/2014/main" id="{8FC8EDEC-D138-FF6A-FF71-F6496428C02B}"/>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182" name="Rectangle 181">
                <a:extLst>
                  <a:ext uri="{FF2B5EF4-FFF2-40B4-BE49-F238E27FC236}">
                    <a16:creationId xmlns:a16="http://schemas.microsoft.com/office/drawing/2014/main" id="{24887953-7324-6B89-EC2A-502B021A893C}"/>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183" name="Straight Arrow Connector 182">
                <a:extLst>
                  <a:ext uri="{FF2B5EF4-FFF2-40B4-BE49-F238E27FC236}">
                    <a16:creationId xmlns:a16="http://schemas.microsoft.com/office/drawing/2014/main" id="{86B85201-19CB-129D-BDE1-608D1DDC6E79}"/>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4" name="Straight Arrow Connector 183">
                <a:extLst>
                  <a:ext uri="{FF2B5EF4-FFF2-40B4-BE49-F238E27FC236}">
                    <a16:creationId xmlns:a16="http://schemas.microsoft.com/office/drawing/2014/main" id="{9DFAF169-1191-5529-E0C6-96CFFF5BD0C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5" name="Straight Arrow Connector 184">
                <a:extLst>
                  <a:ext uri="{FF2B5EF4-FFF2-40B4-BE49-F238E27FC236}">
                    <a16:creationId xmlns:a16="http://schemas.microsoft.com/office/drawing/2014/main" id="{B753C41B-47DF-28BD-C632-BE5EDEFE74F0}"/>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6" name="Straight Arrow Connector 185">
                <a:extLst>
                  <a:ext uri="{FF2B5EF4-FFF2-40B4-BE49-F238E27FC236}">
                    <a16:creationId xmlns:a16="http://schemas.microsoft.com/office/drawing/2014/main" id="{ED9AC8E1-BE84-14A7-7398-8A432F5CDE55}"/>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7" name="Rectangle 186">
                <a:extLst>
                  <a:ext uri="{FF2B5EF4-FFF2-40B4-BE49-F238E27FC236}">
                    <a16:creationId xmlns:a16="http://schemas.microsoft.com/office/drawing/2014/main" id="{B3C650EF-924E-507F-A6D7-E5E6BC7C9D39}"/>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188" name="Straight Arrow Connector 187">
                <a:extLst>
                  <a:ext uri="{FF2B5EF4-FFF2-40B4-BE49-F238E27FC236}">
                    <a16:creationId xmlns:a16="http://schemas.microsoft.com/office/drawing/2014/main" id="{B95B4621-F972-F7E7-1217-CF3408DD3E15}"/>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9" name="Straight Arrow Connector 188">
                <a:extLst>
                  <a:ext uri="{FF2B5EF4-FFF2-40B4-BE49-F238E27FC236}">
                    <a16:creationId xmlns:a16="http://schemas.microsoft.com/office/drawing/2014/main" id="{EA802B38-D24F-7D43-A5F8-84144012B1DE}"/>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0" name="Straight Arrow Connector 189">
                <a:extLst>
                  <a:ext uri="{FF2B5EF4-FFF2-40B4-BE49-F238E27FC236}">
                    <a16:creationId xmlns:a16="http://schemas.microsoft.com/office/drawing/2014/main" id="{06BF973F-FC42-3456-CA00-8EF6EC4056B1}"/>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1" name="Straight Arrow Connector 190">
                <a:extLst>
                  <a:ext uri="{FF2B5EF4-FFF2-40B4-BE49-F238E27FC236}">
                    <a16:creationId xmlns:a16="http://schemas.microsoft.com/office/drawing/2014/main" id="{FE993485-779D-0BBD-5815-0125896E7F1A}"/>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92" name="Straight Arrow Connector 191">
                <a:extLst>
                  <a:ext uri="{FF2B5EF4-FFF2-40B4-BE49-F238E27FC236}">
                    <a16:creationId xmlns:a16="http://schemas.microsoft.com/office/drawing/2014/main" id="{658DB8BE-EDE8-4728-CE88-9F80400BC5F1}"/>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93" name="Straight Arrow Connector 192">
                <a:extLst>
                  <a:ext uri="{FF2B5EF4-FFF2-40B4-BE49-F238E27FC236}">
                    <a16:creationId xmlns:a16="http://schemas.microsoft.com/office/drawing/2014/main" id="{0B3C246C-2A71-8A00-5FE2-2D81D79F1A9F}"/>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94" name="Group 193">
              <a:extLst>
                <a:ext uri="{FF2B5EF4-FFF2-40B4-BE49-F238E27FC236}">
                  <a16:creationId xmlns:a16="http://schemas.microsoft.com/office/drawing/2014/main" id="{68E831D1-D992-BAEE-0B14-622D2144F18D}"/>
                </a:ext>
              </a:extLst>
            </p:cNvPr>
            <p:cNvGrpSpPr/>
            <p:nvPr/>
          </p:nvGrpSpPr>
          <p:grpSpPr>
            <a:xfrm>
              <a:off x="6345627" y="2199975"/>
              <a:ext cx="2457398" cy="3297055"/>
              <a:chOff x="1657643" y="2207877"/>
              <a:chExt cx="2457398" cy="3297055"/>
            </a:xfrm>
          </p:grpSpPr>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60E69C42-3513-659E-6BE0-CC45889AADEB}"/>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95" name="TextBox 194">
                    <a:extLst>
                      <a:ext uri="{FF2B5EF4-FFF2-40B4-BE49-F238E27FC236}">
                        <a16:creationId xmlns:a16="http://schemas.microsoft.com/office/drawing/2014/main" id="{60E69C42-3513-659E-6BE0-CC45889AADEB}"/>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11"/>
                    <a:stretch>
                      <a:fillRect l="-21739" r="-26087" b="-21739"/>
                    </a:stretch>
                  </a:blipFill>
                </p:spPr>
                <p:txBody>
                  <a:bodyPr/>
                  <a:lstStyle/>
                  <a:p>
                    <a:r>
                      <a:rPr lang="en-US">
                        <a:noFill/>
                      </a:rPr>
                      <a:t> </a:t>
                    </a:r>
                  </a:p>
                </p:txBody>
              </p:sp>
            </mc:Fallback>
          </mc:AlternateContent>
          <p:cxnSp>
            <p:nvCxnSpPr>
              <p:cNvPr id="196" name="Straight Arrow Connector 195">
                <a:extLst>
                  <a:ext uri="{FF2B5EF4-FFF2-40B4-BE49-F238E27FC236}">
                    <a16:creationId xmlns:a16="http://schemas.microsoft.com/office/drawing/2014/main" id="{A4399F38-397C-57B1-AC7B-A58E889CF7CF}"/>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1926713A-FF94-B735-E4EE-9473FFA99603}"/>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m:t>
                              </m:r>
                            </m:sub>
                          </m:sSub>
                        </m:oMath>
                      </m:oMathPara>
                    </a14:m>
                    <a:endParaRPr lang="en-US" sz="1400" dirty="0"/>
                  </a:p>
                </p:txBody>
              </p:sp>
            </mc:Choice>
            <mc:Fallback xmlns="">
              <p:sp>
                <p:nvSpPr>
                  <p:cNvPr id="197" name="TextBox 196">
                    <a:extLst>
                      <a:ext uri="{FF2B5EF4-FFF2-40B4-BE49-F238E27FC236}">
                        <a16:creationId xmlns:a16="http://schemas.microsoft.com/office/drawing/2014/main" id="{1926713A-FF94-B735-E4EE-9473FFA99603}"/>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12"/>
                    <a:stretch>
                      <a:fillRect l="-7692" b="-8000"/>
                    </a:stretch>
                  </a:blipFill>
                </p:spPr>
                <p:txBody>
                  <a:bodyPr/>
                  <a:lstStyle/>
                  <a:p>
                    <a:r>
                      <a:rPr lang="en-US">
                        <a:noFill/>
                      </a:rPr>
                      <a:t> </a:t>
                    </a:r>
                  </a:p>
                </p:txBody>
              </p:sp>
            </mc:Fallback>
          </mc:AlternateContent>
          <p:cxnSp>
            <p:nvCxnSpPr>
              <p:cNvPr id="198" name="Straight Arrow Connector 197">
                <a:extLst>
                  <a:ext uri="{FF2B5EF4-FFF2-40B4-BE49-F238E27FC236}">
                    <a16:creationId xmlns:a16="http://schemas.microsoft.com/office/drawing/2014/main" id="{C9592F2B-8392-16D3-4D92-9031AAC5047A}"/>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9" name="Rectangle 198">
                <a:extLst>
                  <a:ext uri="{FF2B5EF4-FFF2-40B4-BE49-F238E27FC236}">
                    <a16:creationId xmlns:a16="http://schemas.microsoft.com/office/drawing/2014/main" id="{F7B3EDC2-CEE7-A0C6-4E37-5512A2DD1124}"/>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00" name="Rectangle 199">
                <a:extLst>
                  <a:ext uri="{FF2B5EF4-FFF2-40B4-BE49-F238E27FC236}">
                    <a16:creationId xmlns:a16="http://schemas.microsoft.com/office/drawing/2014/main" id="{2D0A242F-575A-36BD-E7B2-262B3976664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01" name="Rectangle 200">
                <a:extLst>
                  <a:ext uri="{FF2B5EF4-FFF2-40B4-BE49-F238E27FC236}">
                    <a16:creationId xmlns:a16="http://schemas.microsoft.com/office/drawing/2014/main" id="{DF7FDC95-10CC-C41A-FF8C-9FFD40E0234D}"/>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02" name="Rectangle 201">
                <a:extLst>
                  <a:ext uri="{FF2B5EF4-FFF2-40B4-BE49-F238E27FC236}">
                    <a16:creationId xmlns:a16="http://schemas.microsoft.com/office/drawing/2014/main" id="{A14391E7-BB0E-1406-D7F6-083DAEA67601}"/>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203" name="Straight Arrow Connector 202">
                <a:extLst>
                  <a:ext uri="{FF2B5EF4-FFF2-40B4-BE49-F238E27FC236}">
                    <a16:creationId xmlns:a16="http://schemas.microsoft.com/office/drawing/2014/main" id="{438293CC-ED6E-EE54-2331-F462BD4C059F}"/>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4" name="Straight Arrow Connector 203">
                <a:extLst>
                  <a:ext uri="{FF2B5EF4-FFF2-40B4-BE49-F238E27FC236}">
                    <a16:creationId xmlns:a16="http://schemas.microsoft.com/office/drawing/2014/main" id="{00621903-4BF5-6E0E-38C3-09B2C66C8108}"/>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5" name="Straight Arrow Connector 204">
                <a:extLst>
                  <a:ext uri="{FF2B5EF4-FFF2-40B4-BE49-F238E27FC236}">
                    <a16:creationId xmlns:a16="http://schemas.microsoft.com/office/drawing/2014/main" id="{FFFF4011-CC8B-A11C-4EB5-030A33D9A0A1}"/>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6" name="Straight Arrow Connector 205">
                <a:extLst>
                  <a:ext uri="{FF2B5EF4-FFF2-40B4-BE49-F238E27FC236}">
                    <a16:creationId xmlns:a16="http://schemas.microsoft.com/office/drawing/2014/main" id="{AC4D010E-DE4F-5F49-C225-3B89D86A406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7" name="Rectangle 206">
                <a:extLst>
                  <a:ext uri="{FF2B5EF4-FFF2-40B4-BE49-F238E27FC236}">
                    <a16:creationId xmlns:a16="http://schemas.microsoft.com/office/drawing/2014/main" id="{1B7B5E2A-3C4D-72F3-D497-FA3A9051B98E}"/>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08" name="Straight Arrow Connector 207">
                <a:extLst>
                  <a:ext uri="{FF2B5EF4-FFF2-40B4-BE49-F238E27FC236}">
                    <a16:creationId xmlns:a16="http://schemas.microsoft.com/office/drawing/2014/main" id="{B0ED7D23-231B-10D8-BAFE-5645A9E131E4}"/>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9" name="Straight Arrow Connector 208">
                <a:extLst>
                  <a:ext uri="{FF2B5EF4-FFF2-40B4-BE49-F238E27FC236}">
                    <a16:creationId xmlns:a16="http://schemas.microsoft.com/office/drawing/2014/main" id="{605EBBDE-EEF7-3091-764B-17E4F945724D}"/>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0" name="Straight Arrow Connector 209">
                <a:extLst>
                  <a:ext uri="{FF2B5EF4-FFF2-40B4-BE49-F238E27FC236}">
                    <a16:creationId xmlns:a16="http://schemas.microsoft.com/office/drawing/2014/main" id="{B76C57FE-9ABC-8816-433B-91DD376FC54B}"/>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1" name="Straight Arrow Connector 210">
                <a:extLst>
                  <a:ext uri="{FF2B5EF4-FFF2-40B4-BE49-F238E27FC236}">
                    <a16:creationId xmlns:a16="http://schemas.microsoft.com/office/drawing/2014/main" id="{42A070EE-A36D-72F0-3F9E-BBB20B82DFFF}"/>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2" name="Straight Arrow Connector 211">
                <a:extLst>
                  <a:ext uri="{FF2B5EF4-FFF2-40B4-BE49-F238E27FC236}">
                    <a16:creationId xmlns:a16="http://schemas.microsoft.com/office/drawing/2014/main" id="{D4177A19-C9F0-8BA2-6F9F-59CF6A347A63}"/>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3" name="Straight Arrow Connector 212">
                <a:extLst>
                  <a:ext uri="{FF2B5EF4-FFF2-40B4-BE49-F238E27FC236}">
                    <a16:creationId xmlns:a16="http://schemas.microsoft.com/office/drawing/2014/main" id="{C312D1B3-F024-0273-CD0E-4F065CBA6FD0}"/>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E72F1327-68A1-6565-90E6-EA0901A55FA0}"/>
                    </a:ext>
                  </a:extLst>
                </p:cNvPr>
                <p:cNvSpPr txBox="1"/>
                <p:nvPr/>
              </p:nvSpPr>
              <p:spPr>
                <a:xfrm>
                  <a:off x="881482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15" name="TextBox 214">
                  <a:extLst>
                    <a:ext uri="{FF2B5EF4-FFF2-40B4-BE49-F238E27FC236}">
                      <a16:creationId xmlns:a16="http://schemas.microsoft.com/office/drawing/2014/main" id="{E72F1327-68A1-6565-90E6-EA0901A55FA0}"/>
                    </a:ext>
                  </a:extLst>
                </p:cNvPr>
                <p:cNvSpPr txBox="1">
                  <a:spLocks noRot="1" noChangeAspect="1" noMove="1" noResize="1" noEditPoints="1" noAdjustHandles="1" noChangeArrowheads="1" noChangeShapeType="1" noTextEdit="1"/>
                </p:cNvSpPr>
                <p:nvPr/>
              </p:nvSpPr>
              <p:spPr>
                <a:xfrm>
                  <a:off x="8814820" y="3739818"/>
                  <a:ext cx="282129" cy="276999"/>
                </a:xfrm>
                <a:prstGeom prst="rect">
                  <a:avLst/>
                </a:prstGeom>
                <a:blipFill>
                  <a:blip r:embed="rId13"/>
                  <a:stretch>
                    <a:fillRect l="-26087" r="-21739" b="-21739"/>
                  </a:stretch>
                </a:blipFill>
              </p:spPr>
              <p:txBody>
                <a:bodyPr/>
                <a:lstStyle/>
                <a:p>
                  <a:r>
                    <a:rPr lang="en-US">
                      <a:noFill/>
                    </a:rPr>
                    <a:t> </a:t>
                  </a:r>
                </a:p>
              </p:txBody>
            </p:sp>
          </mc:Fallback>
        </mc:AlternateContent>
        <p:cxnSp>
          <p:nvCxnSpPr>
            <p:cNvPr id="216" name="Straight Arrow Connector 215">
              <a:extLst>
                <a:ext uri="{FF2B5EF4-FFF2-40B4-BE49-F238E27FC236}">
                  <a16:creationId xmlns:a16="http://schemas.microsoft.com/office/drawing/2014/main" id="{DBE9DFF6-224E-BFA4-75F4-24D23A66ECD6}"/>
                </a:ext>
              </a:extLst>
            </p:cNvPr>
            <p:cNvCxnSpPr>
              <a:cxnSpLocks/>
            </p:cNvCxnSpPr>
            <p:nvPr/>
          </p:nvCxnSpPr>
          <p:spPr>
            <a:xfrm>
              <a:off x="895588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1C85DFF8-0902-6975-AC20-D7942F63BD6A}"/>
                    </a:ext>
                  </a:extLst>
                </p:cNvPr>
                <p:cNvSpPr txBox="1"/>
                <p:nvPr/>
              </p:nvSpPr>
              <p:spPr>
                <a:xfrm>
                  <a:off x="871373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m:t>
                            </m:r>
                          </m:sub>
                        </m:sSub>
                      </m:oMath>
                    </m:oMathPara>
                  </a14:m>
                  <a:endParaRPr lang="en-US" sz="1400" dirty="0"/>
                </a:p>
              </p:txBody>
            </p:sp>
          </mc:Choice>
          <mc:Fallback xmlns="">
            <p:sp>
              <p:nvSpPr>
                <p:cNvPr id="217" name="TextBox 216">
                  <a:extLst>
                    <a:ext uri="{FF2B5EF4-FFF2-40B4-BE49-F238E27FC236}">
                      <a16:creationId xmlns:a16="http://schemas.microsoft.com/office/drawing/2014/main" id="{1C85DFF8-0902-6975-AC20-D7942F63BD6A}"/>
                    </a:ext>
                  </a:extLst>
                </p:cNvPr>
                <p:cNvSpPr txBox="1">
                  <a:spLocks noRot="1" noChangeAspect="1" noMove="1" noResize="1" noEditPoints="1" noAdjustHandles="1" noChangeArrowheads="1" noChangeShapeType="1" noTextEdit="1"/>
                </p:cNvSpPr>
                <p:nvPr/>
              </p:nvSpPr>
              <p:spPr>
                <a:xfrm>
                  <a:off x="8713733" y="3253004"/>
                  <a:ext cx="484302" cy="307777"/>
                </a:xfrm>
                <a:prstGeom prst="rect">
                  <a:avLst/>
                </a:prstGeom>
                <a:blipFill>
                  <a:blip r:embed="rId14"/>
                  <a:stretch>
                    <a:fillRect l="-5000" b="-4000"/>
                  </a:stretch>
                </a:blipFill>
              </p:spPr>
              <p:txBody>
                <a:bodyPr/>
                <a:lstStyle/>
                <a:p>
                  <a:r>
                    <a:rPr lang="en-US">
                      <a:noFill/>
                    </a:rPr>
                    <a:t> </a:t>
                  </a:r>
                </a:p>
              </p:txBody>
            </p:sp>
          </mc:Fallback>
        </mc:AlternateContent>
        <p:cxnSp>
          <p:nvCxnSpPr>
            <p:cNvPr id="233" name="Straight Arrow Connector 232">
              <a:extLst>
                <a:ext uri="{FF2B5EF4-FFF2-40B4-BE49-F238E27FC236}">
                  <a16:creationId xmlns:a16="http://schemas.microsoft.com/office/drawing/2014/main" id="{7EB1E753-57C8-9B5F-BB6A-F9FFA2436CE2}"/>
                </a:ext>
              </a:extLst>
            </p:cNvPr>
            <p:cNvCxnSpPr/>
            <p:nvPr/>
          </p:nvCxnSpPr>
          <p:spPr>
            <a:xfrm>
              <a:off x="9096949" y="3891443"/>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72" name="Group 271">
              <a:extLst>
                <a:ext uri="{FF2B5EF4-FFF2-40B4-BE49-F238E27FC236}">
                  <a16:creationId xmlns:a16="http://schemas.microsoft.com/office/drawing/2014/main" id="{27FECF8D-5EAF-7530-F3C2-A8DF54B99AB3}"/>
                </a:ext>
              </a:extLst>
            </p:cNvPr>
            <p:cNvGrpSpPr/>
            <p:nvPr/>
          </p:nvGrpSpPr>
          <p:grpSpPr>
            <a:xfrm>
              <a:off x="9463799" y="1760834"/>
              <a:ext cx="193431" cy="4279392"/>
              <a:chOff x="10524035" y="1699037"/>
              <a:chExt cx="193431" cy="4279392"/>
            </a:xfrm>
          </p:grpSpPr>
          <p:grpSp>
            <p:nvGrpSpPr>
              <p:cNvPr id="235" name="Group 234">
                <a:extLst>
                  <a:ext uri="{FF2B5EF4-FFF2-40B4-BE49-F238E27FC236}">
                    <a16:creationId xmlns:a16="http://schemas.microsoft.com/office/drawing/2014/main" id="{7E96A397-B4D5-63AA-E4C8-EE8CF87E2060}"/>
                  </a:ext>
                </a:extLst>
              </p:cNvPr>
              <p:cNvGrpSpPr/>
              <p:nvPr/>
            </p:nvGrpSpPr>
            <p:grpSpPr>
              <a:xfrm>
                <a:off x="10531007" y="1707063"/>
                <a:ext cx="182042" cy="1067143"/>
                <a:chOff x="1138621" y="2711668"/>
                <a:chExt cx="156177" cy="915522"/>
              </a:xfrm>
            </p:grpSpPr>
            <p:sp>
              <p:nvSpPr>
                <p:cNvPr id="266" name="Rectangle 265">
                  <a:extLst>
                    <a:ext uri="{FF2B5EF4-FFF2-40B4-BE49-F238E27FC236}">
                      <a16:creationId xmlns:a16="http://schemas.microsoft.com/office/drawing/2014/main" id="{0D98E0D4-82B7-29CC-CB43-E2712F183930}"/>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a:extLst>
                    <a:ext uri="{FF2B5EF4-FFF2-40B4-BE49-F238E27FC236}">
                      <a16:creationId xmlns:a16="http://schemas.microsoft.com/office/drawing/2014/main" id="{D552A94E-D870-1757-8D81-A962C2BC8BE8}"/>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8" name="Rectangle 267">
                  <a:extLst>
                    <a:ext uri="{FF2B5EF4-FFF2-40B4-BE49-F238E27FC236}">
                      <a16:creationId xmlns:a16="http://schemas.microsoft.com/office/drawing/2014/main" id="{BBA034D7-2B52-B71F-9F2A-22A192EC34F1}"/>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9" name="Rectangle 268">
                  <a:extLst>
                    <a:ext uri="{FF2B5EF4-FFF2-40B4-BE49-F238E27FC236}">
                      <a16:creationId xmlns:a16="http://schemas.microsoft.com/office/drawing/2014/main" id="{5AE991EA-0C7D-AE8C-2774-AA220D31D842}"/>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0" name="Rectangle 269">
                  <a:extLst>
                    <a:ext uri="{FF2B5EF4-FFF2-40B4-BE49-F238E27FC236}">
                      <a16:creationId xmlns:a16="http://schemas.microsoft.com/office/drawing/2014/main" id="{2F5F269E-0B72-5E26-85D7-57C80F652FD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1" name="Rectangle 270">
                  <a:extLst>
                    <a:ext uri="{FF2B5EF4-FFF2-40B4-BE49-F238E27FC236}">
                      <a16:creationId xmlns:a16="http://schemas.microsoft.com/office/drawing/2014/main" id="{34647A3A-5B84-8741-14FB-1F9EDC0F4CEC}"/>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8F27D2B7-5F6E-ECB6-34D5-1D127CAC177E}"/>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7" name="Rectangle 236">
                <a:extLst>
                  <a:ext uri="{FF2B5EF4-FFF2-40B4-BE49-F238E27FC236}">
                    <a16:creationId xmlns:a16="http://schemas.microsoft.com/office/drawing/2014/main" id="{1CBA5D3E-1DE6-BE17-FD1A-ED749F47EAD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8" name="Rectangle 237">
                <a:extLst>
                  <a:ext uri="{FF2B5EF4-FFF2-40B4-BE49-F238E27FC236}">
                    <a16:creationId xmlns:a16="http://schemas.microsoft.com/office/drawing/2014/main" id="{C73CD306-0D88-8945-08F1-99F334069487}"/>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9" name="Rectangle 238">
                <a:extLst>
                  <a:ext uri="{FF2B5EF4-FFF2-40B4-BE49-F238E27FC236}">
                    <a16:creationId xmlns:a16="http://schemas.microsoft.com/office/drawing/2014/main" id="{2601CE52-FFF9-9C1B-4CCF-C461B859162A}"/>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0" name="Rectangle 239">
                <a:extLst>
                  <a:ext uri="{FF2B5EF4-FFF2-40B4-BE49-F238E27FC236}">
                    <a16:creationId xmlns:a16="http://schemas.microsoft.com/office/drawing/2014/main" id="{2CACB557-83C3-FD19-4C73-00F06AA0F063}"/>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1" name="Rectangle 240">
                <a:extLst>
                  <a:ext uri="{FF2B5EF4-FFF2-40B4-BE49-F238E27FC236}">
                    <a16:creationId xmlns:a16="http://schemas.microsoft.com/office/drawing/2014/main" id="{7557F0D0-13E2-77FE-A098-D1ADCF09601E}"/>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2" name="Rectangle 241">
                <a:extLst>
                  <a:ext uri="{FF2B5EF4-FFF2-40B4-BE49-F238E27FC236}">
                    <a16:creationId xmlns:a16="http://schemas.microsoft.com/office/drawing/2014/main" id="{4BB2ED9C-7B5F-2E8B-1E3E-EA26E1A34BA3}"/>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3" name="Rectangle 242">
                <a:extLst>
                  <a:ext uri="{FF2B5EF4-FFF2-40B4-BE49-F238E27FC236}">
                    <a16:creationId xmlns:a16="http://schemas.microsoft.com/office/drawing/2014/main" id="{AE520DF0-6B33-5144-02B3-F530CC6C1F4F}"/>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4" name="Rectangle 243">
                <a:extLst>
                  <a:ext uri="{FF2B5EF4-FFF2-40B4-BE49-F238E27FC236}">
                    <a16:creationId xmlns:a16="http://schemas.microsoft.com/office/drawing/2014/main" id="{E6E5E81E-4139-BE2F-68AC-0F4CAEBE297C}"/>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5" name="Rectangle 244">
                <a:extLst>
                  <a:ext uri="{FF2B5EF4-FFF2-40B4-BE49-F238E27FC236}">
                    <a16:creationId xmlns:a16="http://schemas.microsoft.com/office/drawing/2014/main" id="{7C7DAA78-4D30-BB01-6A0B-52B1E2572FAA}"/>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6" name="Rectangle 245">
                <a:extLst>
                  <a:ext uri="{FF2B5EF4-FFF2-40B4-BE49-F238E27FC236}">
                    <a16:creationId xmlns:a16="http://schemas.microsoft.com/office/drawing/2014/main" id="{2197FA77-8886-9147-A523-30FF7A53F118}"/>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7" name="Rectangle 246">
                <a:extLst>
                  <a:ext uri="{FF2B5EF4-FFF2-40B4-BE49-F238E27FC236}">
                    <a16:creationId xmlns:a16="http://schemas.microsoft.com/office/drawing/2014/main" id="{AF54DFB3-9321-4776-23F7-B5C4945715C2}"/>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8" name="Rectangle 247">
                <a:extLst>
                  <a:ext uri="{FF2B5EF4-FFF2-40B4-BE49-F238E27FC236}">
                    <a16:creationId xmlns:a16="http://schemas.microsoft.com/office/drawing/2014/main" id="{57103F49-758B-6F93-2B9F-98AEACA0CE86}"/>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9" name="Rectangle 248">
                <a:extLst>
                  <a:ext uri="{FF2B5EF4-FFF2-40B4-BE49-F238E27FC236}">
                    <a16:creationId xmlns:a16="http://schemas.microsoft.com/office/drawing/2014/main" id="{FDE7CB0D-EF9F-714D-D95D-235FF9D52A88}"/>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0" name="Rectangle 249">
                <a:extLst>
                  <a:ext uri="{FF2B5EF4-FFF2-40B4-BE49-F238E27FC236}">
                    <a16:creationId xmlns:a16="http://schemas.microsoft.com/office/drawing/2014/main" id="{9E9ECC0E-A498-9B0D-E655-F45DC1D0A1D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1" name="Rectangle 250">
                <a:extLst>
                  <a:ext uri="{FF2B5EF4-FFF2-40B4-BE49-F238E27FC236}">
                    <a16:creationId xmlns:a16="http://schemas.microsoft.com/office/drawing/2014/main" id="{893B125C-2686-DF65-D24E-91CBA3B89180}"/>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2" name="Rectangle 251">
                <a:extLst>
                  <a:ext uri="{FF2B5EF4-FFF2-40B4-BE49-F238E27FC236}">
                    <a16:creationId xmlns:a16="http://schemas.microsoft.com/office/drawing/2014/main" id="{CB8D6B40-6B7D-DC25-D090-DDA2952F931D}"/>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3" name="Rectangle 252">
                <a:extLst>
                  <a:ext uri="{FF2B5EF4-FFF2-40B4-BE49-F238E27FC236}">
                    <a16:creationId xmlns:a16="http://schemas.microsoft.com/office/drawing/2014/main" id="{D7E81B9E-072A-5E24-09ED-91C8AC6E286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55" name="Straight Connector 254">
                <a:extLst>
                  <a:ext uri="{FF2B5EF4-FFF2-40B4-BE49-F238E27FC236}">
                    <a16:creationId xmlns:a16="http://schemas.microsoft.com/office/drawing/2014/main" id="{3D3FDA6D-1CD4-C61B-8013-B1CF6B174182}"/>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6" name="Straight Connector 255">
                <a:extLst>
                  <a:ext uri="{FF2B5EF4-FFF2-40B4-BE49-F238E27FC236}">
                    <a16:creationId xmlns:a16="http://schemas.microsoft.com/office/drawing/2014/main" id="{E97B42F7-9A87-66A0-B577-BE0AB92D9E6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7" name="Straight Connector 256">
                <a:extLst>
                  <a:ext uri="{FF2B5EF4-FFF2-40B4-BE49-F238E27FC236}">
                    <a16:creationId xmlns:a16="http://schemas.microsoft.com/office/drawing/2014/main" id="{0DDD2E39-1629-B81A-E61D-960626B730E3}"/>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8" name="Straight Connector 257">
                <a:extLst>
                  <a:ext uri="{FF2B5EF4-FFF2-40B4-BE49-F238E27FC236}">
                    <a16:creationId xmlns:a16="http://schemas.microsoft.com/office/drawing/2014/main" id="{AE2E4392-B741-8551-B71D-5D75ADA40FC9}"/>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9" name="Straight Connector 258">
                <a:extLst>
                  <a:ext uri="{FF2B5EF4-FFF2-40B4-BE49-F238E27FC236}">
                    <a16:creationId xmlns:a16="http://schemas.microsoft.com/office/drawing/2014/main" id="{D9404718-B10B-B922-E1E9-45B10501AABF}"/>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0" name="Straight Connector 259">
                <a:extLst>
                  <a:ext uri="{FF2B5EF4-FFF2-40B4-BE49-F238E27FC236}">
                    <a16:creationId xmlns:a16="http://schemas.microsoft.com/office/drawing/2014/main" id="{FBFF61D2-C844-9656-2461-D980D94A9DBC}"/>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1" name="Straight Connector 260">
                <a:extLst>
                  <a:ext uri="{FF2B5EF4-FFF2-40B4-BE49-F238E27FC236}">
                    <a16:creationId xmlns:a16="http://schemas.microsoft.com/office/drawing/2014/main" id="{BEC4900D-BF23-0181-8A31-A7DA7F0BD64D}"/>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00141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Substitution-Permutation Network (SPN)</a:t>
            </a:r>
          </a:p>
        </p:txBody>
      </p:sp>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6300537" y="2568994"/>
            <a:ext cx="5566367" cy="2592554"/>
          </a:xfrm>
          <a:prstGeom prst="rect">
            <a:avLst/>
          </a:prstGeom>
        </p:spPr>
      </p:pic>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C198D706-F469-DD82-12FC-48174E6220BF}"/>
                  </a:ext>
                </a:extLst>
              </p:cNvPr>
              <p:cNvGraphicFramePr>
                <a:graphicFrameLocks noGrp="1"/>
              </p:cNvGraphicFramePr>
              <p:nvPr>
                <p:extLst>
                  <p:ext uri="{D42A27DB-BD31-4B8C-83A1-F6EECF244321}">
                    <p14:modId xmlns:p14="http://schemas.microsoft.com/office/powerpoint/2010/main" val="1489049935"/>
                  </p:ext>
                </p:extLst>
              </p:nvPr>
            </p:nvGraphicFramePr>
            <p:xfrm>
              <a:off x="1465847" y="2755291"/>
              <a:ext cx="3926306" cy="3124200"/>
            </p:xfrm>
            <a:graphic>
              <a:graphicData uri="http://schemas.openxmlformats.org/drawingml/2006/table">
                <a:tbl>
                  <a:tblPr firstRow="1" bandRow="1">
                    <a:tableStyleId>{69012ECD-51FC-41F1-AA8D-1B2483CD663E}</a:tableStyleId>
                  </a:tblPr>
                  <a:tblGrid>
                    <a:gridCol w="1963153">
                      <a:extLst>
                        <a:ext uri="{9D8B030D-6E8A-4147-A177-3AD203B41FA5}">
                          <a16:colId xmlns:a16="http://schemas.microsoft.com/office/drawing/2014/main" val="1939551820"/>
                        </a:ext>
                      </a:extLst>
                    </a:gridCol>
                    <a:gridCol w="1963153">
                      <a:extLst>
                        <a:ext uri="{9D8B030D-6E8A-4147-A177-3AD203B41FA5}">
                          <a16:colId xmlns:a16="http://schemas.microsoft.com/office/drawing/2014/main" val="3907126811"/>
                        </a:ext>
                      </a:extLst>
                    </a:gridCol>
                  </a:tblGrid>
                  <a:tr h="0">
                    <a:tc gridSpan="2">
                      <a:txBody>
                        <a:bodyPr/>
                        <a:lstStyle/>
                        <a:p>
                          <a:pPr algn="ctr"/>
                          <a:r>
                            <a:rPr lang="en-US" dirty="0"/>
                            <a:t>SPN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4220066999"/>
                      </a:ext>
                    </a:extLst>
                  </a:tr>
                  <a:tr h="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𝑛</m:t>
                                </m:r>
                                <m:r>
                                  <a:rPr lang="en-US" b="0" smtClean="0">
                                    <a:latin typeface="Cambria Math" panose="02040503050406030204" pitchFamily="18" charset="0"/>
                                  </a:rPr>
                                  <m:t>=</m:t>
                                </m:r>
                                <m:r>
                                  <a:rPr lang="en-US" b="0" smtClean="0">
                                    <a:latin typeface="Cambria Math" panose="02040503050406030204" pitchFamily="18" charset="0"/>
                                  </a:rPr>
                                  <m:t>𝑘𝑏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13335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72181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𝑘</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480027308"/>
                      </a:ext>
                    </a:extLst>
                  </a:tr>
                  <a:tr h="37084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164394688"/>
                      </a:ext>
                    </a:extLst>
                  </a:tr>
                </a:tbl>
              </a:graphicData>
            </a:graphic>
          </p:graphicFrame>
        </mc:Choice>
        <mc:Fallback xmlns="">
          <p:graphicFrame>
            <p:nvGraphicFramePr>
              <p:cNvPr id="9" name="Table 9">
                <a:extLst>
                  <a:ext uri="{FF2B5EF4-FFF2-40B4-BE49-F238E27FC236}">
                    <a16:creationId xmlns:a16="http://schemas.microsoft.com/office/drawing/2014/main" id="{C198D706-F469-DD82-12FC-48174E6220BF}"/>
                  </a:ext>
                </a:extLst>
              </p:cNvPr>
              <p:cNvGraphicFramePr>
                <a:graphicFrameLocks noGrp="1"/>
              </p:cNvGraphicFramePr>
              <p:nvPr>
                <p:extLst>
                  <p:ext uri="{D42A27DB-BD31-4B8C-83A1-F6EECF244321}">
                    <p14:modId xmlns:p14="http://schemas.microsoft.com/office/powerpoint/2010/main" val="1489049935"/>
                  </p:ext>
                </p:extLst>
              </p:nvPr>
            </p:nvGraphicFramePr>
            <p:xfrm>
              <a:off x="1465847" y="2755291"/>
              <a:ext cx="3926306" cy="3124200"/>
            </p:xfrm>
            <a:graphic>
              <a:graphicData uri="http://schemas.openxmlformats.org/drawingml/2006/table">
                <a:tbl>
                  <a:tblPr firstRow="1" bandRow="1">
                    <a:tableStyleId>{69012ECD-51FC-41F1-AA8D-1B2483CD663E}</a:tableStyleId>
                  </a:tblPr>
                  <a:tblGrid>
                    <a:gridCol w="1963153">
                      <a:extLst>
                        <a:ext uri="{9D8B030D-6E8A-4147-A177-3AD203B41FA5}">
                          <a16:colId xmlns:a16="http://schemas.microsoft.com/office/drawing/2014/main" val="1939551820"/>
                        </a:ext>
                      </a:extLst>
                    </a:gridCol>
                    <a:gridCol w="1963153">
                      <a:extLst>
                        <a:ext uri="{9D8B030D-6E8A-4147-A177-3AD203B41FA5}">
                          <a16:colId xmlns:a16="http://schemas.microsoft.com/office/drawing/2014/main" val="3907126811"/>
                        </a:ext>
                      </a:extLst>
                    </a:gridCol>
                  </a:tblGrid>
                  <a:tr h="365760">
                    <a:tc gridSpan="2">
                      <a:txBody>
                        <a:bodyPr/>
                        <a:lstStyle/>
                        <a:p>
                          <a:pPr algn="ctr"/>
                          <a:r>
                            <a:rPr lang="en-US" dirty="0"/>
                            <a:t>SPN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4220066999"/>
                      </a:ext>
                    </a:extLst>
                  </a:tr>
                  <a:tr h="3657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5" t="-103448" r="-100645" b="-675862"/>
                          </a:stretch>
                        </a:blipFill>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133359"/>
                      </a:ext>
                    </a:extLst>
                  </a:tr>
                  <a:tr h="6400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5" t="-118000" r="-100645" b="-292000"/>
                          </a:stretch>
                        </a:blipFill>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721814"/>
                      </a:ext>
                    </a:extLst>
                  </a:tr>
                  <a:tr h="6400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45" t="-213725" r="-100645" b="-186275"/>
                          </a:stretch>
                        </a:blipFill>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480027308"/>
                      </a:ext>
                    </a:extLst>
                  </a:tr>
                  <a:tr h="37084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164394688"/>
                      </a:ext>
                    </a:extLst>
                  </a:tr>
                </a:tbl>
              </a:graphicData>
            </a:graphic>
          </p:graphicFrame>
        </mc:Fallback>
      </mc:AlternateContent>
    </p:spTree>
    <p:extLst>
      <p:ext uri="{BB962C8B-B14F-4D97-AF65-F5344CB8AC3E}">
        <p14:creationId xmlns:p14="http://schemas.microsoft.com/office/powerpoint/2010/main" val="181529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SPNs</a:t>
            </a:r>
          </a:p>
        </p:txBody>
      </p:sp>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4773251" y="323767"/>
            <a:ext cx="5566367" cy="2592554"/>
          </a:xfrm>
          <a:prstGeom prst="rect">
            <a:avLst/>
          </a:prstGeom>
        </p:spPr>
      </p:pic>
      <mc:AlternateContent xmlns:mc="http://schemas.openxmlformats.org/markup-compatibility/2006" xmlns:a14="http://schemas.microsoft.com/office/drawing/2010/main">
        <mc:Choice Requires="a14">
          <p:graphicFrame>
            <p:nvGraphicFramePr>
              <p:cNvPr id="5" name="Table 9">
                <a:extLst>
                  <a:ext uri="{FF2B5EF4-FFF2-40B4-BE49-F238E27FC236}">
                    <a16:creationId xmlns:a16="http://schemas.microsoft.com/office/drawing/2014/main" id="{FC1DF8A3-4E0B-6A08-51F4-9B980713139F}"/>
                  </a:ext>
                </a:extLst>
              </p:cNvPr>
              <p:cNvGraphicFramePr>
                <a:graphicFrameLocks noGrp="1"/>
              </p:cNvGraphicFramePr>
              <p:nvPr>
                <p:extLst>
                  <p:ext uri="{D42A27DB-BD31-4B8C-83A1-F6EECF244321}">
                    <p14:modId xmlns:p14="http://schemas.microsoft.com/office/powerpoint/2010/main" val="700176355"/>
                  </p:ext>
                </p:extLst>
              </p:nvPr>
            </p:nvGraphicFramePr>
            <p:xfrm>
              <a:off x="1981200" y="3387280"/>
              <a:ext cx="8229600" cy="285496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1939551820"/>
                        </a:ext>
                      </a:extLst>
                    </a:gridCol>
                    <a:gridCol w="2743200">
                      <a:extLst>
                        <a:ext uri="{9D8B030D-6E8A-4147-A177-3AD203B41FA5}">
                          <a16:colId xmlns:a16="http://schemas.microsoft.com/office/drawing/2014/main" val="3907126811"/>
                        </a:ext>
                      </a:extLst>
                    </a:gridCol>
                    <a:gridCol w="2743200">
                      <a:extLst>
                        <a:ext uri="{9D8B030D-6E8A-4147-A177-3AD203B41FA5}">
                          <a16:colId xmlns:a16="http://schemas.microsoft.com/office/drawing/2014/main" val="3635021118"/>
                        </a:ext>
                      </a:extLst>
                    </a:gridCol>
                  </a:tblGrid>
                  <a:tr h="0">
                    <a:tc gridSpan="2">
                      <a:txBody>
                        <a:bodyPr/>
                        <a:lstStyle/>
                        <a:p>
                          <a:pPr algn="ctr"/>
                          <a:r>
                            <a:rPr lang="en-US" dirty="0"/>
                            <a:t>SPN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a:txBody>
                        <a:bodyPr/>
                        <a:lstStyle/>
                        <a:p>
                          <a:pPr algn="ctr"/>
                          <a:r>
                            <a:rPr lang="en-US" dirty="0"/>
                            <a:t>AES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810265"/>
                      </a:ext>
                    </a:extLst>
                  </a:tr>
                  <a:tr h="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𝑛</m:t>
                                </m:r>
                                <m:r>
                                  <a:rPr lang="en-US" b="0" smtClean="0">
                                    <a:latin typeface="Cambria Math" panose="02040503050406030204" pitchFamily="18" charset="0"/>
                                  </a:rPr>
                                  <m:t>=</m:t>
                                </m:r>
                                <m:r>
                                  <a:rPr lang="en-US" b="0" smtClean="0">
                                    <a:latin typeface="Cambria Math" panose="02040503050406030204" pitchFamily="18" charset="0"/>
                                  </a:rPr>
                                  <m:t>𝑘𝑏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128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13335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72181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𝑘</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16</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14:m>
                            <m:oMath xmlns:m="http://schemas.openxmlformats.org/officeDocument/2006/math">
                              <m:r>
                                <a:rPr lang="en-US" b="0" smtClean="0">
                                  <a:latin typeface="Cambria Math" panose="02040503050406030204" pitchFamily="18" charset="0"/>
                                </a:rPr>
                                <m:t>10</m:t>
                              </m:r>
                            </m:oMath>
                          </a14:m>
                          <a:r>
                            <a:rPr lang="en-US" dirty="0"/>
                            <a:t> or </a:t>
                          </a:r>
                          <a14:m>
                            <m:oMath xmlns:m="http://schemas.openxmlformats.org/officeDocument/2006/math">
                              <m:r>
                                <a:rPr lang="en-US" b="0" smtClean="0">
                                  <a:latin typeface="Cambria Math" panose="02040503050406030204" pitchFamily="18" charset="0"/>
                                </a:rPr>
                                <m:t>12</m:t>
                              </m:r>
                            </m:oMath>
                          </a14:m>
                          <a:r>
                            <a:rPr lang="en-US" dirty="0"/>
                            <a:t> or </a:t>
                          </a:r>
                          <a14:m>
                            <m:oMath xmlns:m="http://schemas.openxmlformats.org/officeDocument/2006/math">
                              <m:r>
                                <a:rPr lang="en-US" b="0" smtClean="0">
                                  <a:latin typeface="Cambria Math" panose="02040503050406030204" pitchFamily="18" charset="0"/>
                                </a:rPr>
                                <m:t>14</m:t>
                              </m:r>
                            </m:oMath>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27308"/>
                      </a:ext>
                    </a:extLst>
                  </a:tr>
                  <a:tr h="37084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14:m>
                            <m:oMath xmlns:m="http://schemas.openxmlformats.org/officeDocument/2006/math">
                              <m:r>
                                <a:rPr lang="en-US" b="0" smtClean="0">
                                  <a:latin typeface="Cambria Math" panose="02040503050406030204" pitchFamily="18" charset="0"/>
                                </a:rPr>
                                <m:t>𝐼𝑁𝑉</m:t>
                              </m:r>
                            </m:oMath>
                          </a14:m>
                          <a:r>
                            <a:rPr lang="en-US" dirty="0"/>
                            <a:t> over </a:t>
                          </a:r>
                          <a14:m>
                            <m:oMath xmlns:m="http://schemas.openxmlformats.org/officeDocument/2006/math">
                              <m:r>
                                <a:rPr lang="en-US" b="0" smtClean="0">
                                  <a:latin typeface="Cambria Math" panose="02040503050406030204" pitchFamily="18" charset="0"/>
                                </a:rPr>
                                <m:t>𝐺𝐹</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8</m:t>
                                  </m:r>
                                </m:sup>
                              </m:sSup>
                              <m:r>
                                <a:rPr lang="en-US" b="0" smtClean="0">
                                  <a:latin typeface="Cambria Math" panose="02040503050406030204" pitchFamily="18" charset="0"/>
                                </a:rPr>
                                <m:t>)</m:t>
                              </m:r>
                            </m:oMath>
                          </a14:m>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dirty="0" err="1"/>
                            <a:t>ShiftRows</a:t>
                          </a:r>
                          <a:r>
                            <a:rPr lang="en-US" dirty="0"/>
                            <a:t> &amp; </a:t>
                          </a:r>
                          <a:r>
                            <a:rPr lang="en-US" dirty="0" err="1"/>
                            <a:t>MixColumns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94688"/>
                      </a:ext>
                    </a:extLst>
                  </a:tr>
                </a:tbl>
              </a:graphicData>
            </a:graphic>
          </p:graphicFrame>
        </mc:Choice>
        <mc:Fallback xmlns="">
          <p:graphicFrame>
            <p:nvGraphicFramePr>
              <p:cNvPr id="5" name="Table 9">
                <a:extLst>
                  <a:ext uri="{FF2B5EF4-FFF2-40B4-BE49-F238E27FC236}">
                    <a16:creationId xmlns:a16="http://schemas.microsoft.com/office/drawing/2014/main" id="{FC1DF8A3-4E0B-6A08-51F4-9B980713139F}"/>
                  </a:ext>
                </a:extLst>
              </p:cNvPr>
              <p:cNvGraphicFramePr>
                <a:graphicFrameLocks noGrp="1"/>
              </p:cNvGraphicFramePr>
              <p:nvPr>
                <p:extLst>
                  <p:ext uri="{D42A27DB-BD31-4B8C-83A1-F6EECF244321}">
                    <p14:modId xmlns:p14="http://schemas.microsoft.com/office/powerpoint/2010/main" val="700176355"/>
                  </p:ext>
                </p:extLst>
              </p:nvPr>
            </p:nvGraphicFramePr>
            <p:xfrm>
              <a:off x="1981200" y="3387280"/>
              <a:ext cx="8229600" cy="286112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1939551820"/>
                        </a:ext>
                      </a:extLst>
                    </a:gridCol>
                    <a:gridCol w="2743200">
                      <a:extLst>
                        <a:ext uri="{9D8B030D-6E8A-4147-A177-3AD203B41FA5}">
                          <a16:colId xmlns:a16="http://schemas.microsoft.com/office/drawing/2014/main" val="3907126811"/>
                        </a:ext>
                      </a:extLst>
                    </a:gridCol>
                    <a:gridCol w="2743200">
                      <a:extLst>
                        <a:ext uri="{9D8B030D-6E8A-4147-A177-3AD203B41FA5}">
                          <a16:colId xmlns:a16="http://schemas.microsoft.com/office/drawing/2014/main" val="3635021118"/>
                        </a:ext>
                      </a:extLst>
                    </a:gridCol>
                  </a:tblGrid>
                  <a:tr h="365760">
                    <a:tc gridSpan="2">
                      <a:txBody>
                        <a:bodyPr/>
                        <a:lstStyle/>
                        <a:p>
                          <a:pPr algn="ctr"/>
                          <a:r>
                            <a:rPr lang="en-US" dirty="0"/>
                            <a:t>SPN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a:txBody>
                        <a:bodyPr/>
                        <a:lstStyle/>
                        <a:p>
                          <a:pPr algn="ctr"/>
                          <a:r>
                            <a:rPr lang="en-US" dirty="0"/>
                            <a:t>AES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810265"/>
                      </a:ext>
                    </a:extLst>
                  </a:tr>
                  <a:tr h="3657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106897" r="-200926" b="-603448"/>
                          </a:stretch>
                        </a:blipFill>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106897" r="-926" b="-603448"/>
                          </a:stretch>
                        </a:blipFill>
                      </a:tcPr>
                    </a:tc>
                    <a:extLst>
                      <a:ext uri="{0D108BD9-81ED-4DB2-BD59-A6C34878D82A}">
                        <a16:rowId xmlns:a16="http://schemas.microsoft.com/office/drawing/2014/main" val="1090133359"/>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206897" r="-200926" b="-503448"/>
                          </a:stretch>
                        </a:blipFill>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206897" r="-926" b="-503448"/>
                          </a:stretch>
                        </a:blipFill>
                      </a:tcPr>
                    </a:tc>
                    <a:extLst>
                      <a:ext uri="{0D108BD9-81ED-4DB2-BD59-A6C34878D82A}">
                        <a16:rowId xmlns:a16="http://schemas.microsoft.com/office/drawing/2014/main" val="314772181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306897" r="-200926" b="-403448"/>
                          </a:stretch>
                        </a:blipFill>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306897" r="-926" b="-403448"/>
                          </a:stretch>
                        </a:blipFill>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393333" r="-926" b="-290000"/>
                          </a:stretch>
                        </a:blipFill>
                      </a:tcPr>
                    </a:tc>
                    <a:extLst>
                      <a:ext uri="{0D108BD9-81ED-4DB2-BD59-A6C34878D82A}">
                        <a16:rowId xmlns:a16="http://schemas.microsoft.com/office/drawing/2014/main" val="1480027308"/>
                      </a:ext>
                    </a:extLst>
                  </a:tr>
                  <a:tr h="64624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290196" r="-926" b="-70588"/>
                          </a:stretch>
                        </a:blipFill>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dirty="0" err="1"/>
                            <a:t>ShiftRows</a:t>
                          </a:r>
                          <a:r>
                            <a:rPr lang="en-US" dirty="0"/>
                            <a:t> &amp; </a:t>
                          </a:r>
                          <a:r>
                            <a:rPr lang="en-US" dirty="0" err="1"/>
                            <a:t>MixColumns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94688"/>
                      </a:ext>
                    </a:extLst>
                  </a:tr>
                </a:tbl>
              </a:graphicData>
            </a:graphic>
          </p:graphicFrame>
        </mc:Fallback>
      </mc:AlternateContent>
    </p:spTree>
    <p:extLst>
      <p:ext uri="{BB962C8B-B14F-4D97-AF65-F5344CB8AC3E}">
        <p14:creationId xmlns:p14="http://schemas.microsoft.com/office/powerpoint/2010/main" val="35578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52F8-AC92-B424-E9DF-A339B46BD89C}"/>
              </a:ext>
            </a:extLst>
          </p:cNvPr>
          <p:cNvSpPr>
            <a:spLocks noGrp="1"/>
          </p:cNvSpPr>
          <p:nvPr>
            <p:ph type="title"/>
          </p:nvPr>
        </p:nvSpPr>
        <p:spPr/>
        <p:txBody>
          <a:bodyPr/>
          <a:lstStyle/>
          <a:p>
            <a:r>
              <a:rPr lang="en-US" dirty="0"/>
              <a:t>Part II. What does it mean to be secure?</a:t>
            </a:r>
          </a:p>
        </p:txBody>
      </p:sp>
      <p:sp>
        <p:nvSpPr>
          <p:cNvPr id="8" name="Content Placeholder 7">
            <a:extLst>
              <a:ext uri="{FF2B5EF4-FFF2-40B4-BE49-F238E27FC236}">
                <a16:creationId xmlns:a16="http://schemas.microsoft.com/office/drawing/2014/main" id="{3F062C95-247A-5FB1-10D9-49B1302C10F3}"/>
              </a:ext>
            </a:extLst>
          </p:cNvPr>
          <p:cNvSpPr txBox="1">
            <a:spLocks/>
          </p:cNvSpPr>
          <p:nvPr/>
        </p:nvSpPr>
        <p:spPr>
          <a:xfrm>
            <a:off x="836612" y="1904364"/>
            <a:ext cx="10518776" cy="646377"/>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Pseudorandom permutation security game</a:t>
            </a:r>
          </a:p>
        </p:txBody>
      </p:sp>
      <p:grpSp>
        <p:nvGrpSpPr>
          <p:cNvPr id="20" name="Group 19">
            <a:extLst>
              <a:ext uri="{FF2B5EF4-FFF2-40B4-BE49-F238E27FC236}">
                <a16:creationId xmlns:a16="http://schemas.microsoft.com/office/drawing/2014/main" id="{FC31200E-E4E5-1F56-89B8-39C9485F5003}"/>
              </a:ext>
            </a:extLst>
          </p:cNvPr>
          <p:cNvGrpSpPr/>
          <p:nvPr/>
        </p:nvGrpSpPr>
        <p:grpSpPr>
          <a:xfrm>
            <a:off x="7031420" y="3463970"/>
            <a:ext cx="2669628" cy="1541564"/>
            <a:chOff x="4277710" y="3965839"/>
            <a:chExt cx="2669628" cy="1541564"/>
          </a:xfrm>
        </p:grpSpPr>
        <p:sp>
          <p:nvSpPr>
            <p:cNvPr id="3" name="Rounded Rectangle 2">
              <a:extLst>
                <a:ext uri="{FF2B5EF4-FFF2-40B4-BE49-F238E27FC236}">
                  <a16:creationId xmlns:a16="http://schemas.microsoft.com/office/drawing/2014/main" id="{1212BC8F-E200-B18C-6C70-113DA24A2BFD}"/>
                </a:ext>
              </a:extLst>
            </p:cNvPr>
            <p:cNvSpPr/>
            <p:nvPr/>
          </p:nvSpPr>
          <p:spPr>
            <a:xfrm>
              <a:off x="4277710" y="3965839"/>
              <a:ext cx="2669628" cy="154156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9EA3CF-6A4A-004A-88B2-C9D8902E8F87}"/>
                </a:ext>
              </a:extLst>
            </p:cNvPr>
            <p:cNvSpPr/>
            <p:nvPr/>
          </p:nvSpPr>
          <p:spPr>
            <a:xfrm>
              <a:off x="5308249" y="4643686"/>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cxnSp>
          <p:nvCxnSpPr>
            <p:cNvPr id="5" name="Straight Arrow Connector 4">
              <a:extLst>
                <a:ext uri="{FF2B5EF4-FFF2-40B4-BE49-F238E27FC236}">
                  <a16:creationId xmlns:a16="http://schemas.microsoft.com/office/drawing/2014/main" id="{AE002781-B4C6-A9E9-D9CF-6EDC0936864B}"/>
                </a:ext>
              </a:extLst>
            </p:cNvPr>
            <p:cNvCxnSpPr/>
            <p:nvPr/>
          </p:nvCxnSpPr>
          <p:spPr>
            <a:xfrm>
              <a:off x="4656083" y="4963726"/>
              <a:ext cx="6521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CC4025D0-AE1A-8CCF-70CE-F652D00A6473}"/>
                </a:ext>
              </a:extLst>
            </p:cNvPr>
            <p:cNvCxnSpPr/>
            <p:nvPr/>
          </p:nvCxnSpPr>
          <p:spPr>
            <a:xfrm>
              <a:off x="5948329" y="4963726"/>
              <a:ext cx="6521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0C682E9E-93B6-D95F-4CC7-A481D9302261}"/>
                </a:ext>
              </a:extLst>
            </p:cNvPr>
            <p:cNvCxnSpPr>
              <a:cxnSpLocks/>
              <a:endCxn id="9" idx="0"/>
            </p:cNvCxnSpPr>
            <p:nvPr/>
          </p:nvCxnSpPr>
          <p:spPr>
            <a:xfrm>
              <a:off x="5628289" y="4408629"/>
              <a:ext cx="0" cy="2350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101F3D5E-1B34-0D13-251E-0973B0E9F863}"/>
                </a:ext>
              </a:extLst>
            </p:cNvPr>
            <p:cNvSpPr txBox="1"/>
            <p:nvPr/>
          </p:nvSpPr>
          <p:spPr>
            <a:xfrm>
              <a:off x="4987159" y="4025252"/>
              <a:ext cx="1387364" cy="369332"/>
            </a:xfrm>
            <a:prstGeom prst="rect">
              <a:avLst/>
            </a:prstGeom>
            <a:noFill/>
          </p:spPr>
          <p:txBody>
            <a:bodyPr wrap="square" rtlCol="0">
              <a:spAutoFit/>
            </a:bodyPr>
            <a:lstStyle/>
            <a:p>
              <a:r>
                <a:rPr lang="en-US" dirty="0"/>
                <a:t>random key</a:t>
              </a:r>
            </a:p>
          </p:txBody>
        </p:sp>
      </p:grpSp>
      <p:grpSp>
        <p:nvGrpSpPr>
          <p:cNvPr id="23" name="Group 22">
            <a:extLst>
              <a:ext uri="{FF2B5EF4-FFF2-40B4-BE49-F238E27FC236}">
                <a16:creationId xmlns:a16="http://schemas.microsoft.com/office/drawing/2014/main" id="{21582321-26B2-E2D3-DE52-FA448C4431AF}"/>
              </a:ext>
            </a:extLst>
          </p:cNvPr>
          <p:cNvGrpSpPr/>
          <p:nvPr/>
        </p:nvGrpSpPr>
        <p:grpSpPr>
          <a:xfrm>
            <a:off x="7031420" y="5051807"/>
            <a:ext cx="2669628" cy="1541564"/>
            <a:chOff x="4277710" y="3965839"/>
            <a:chExt cx="2669628" cy="1541564"/>
          </a:xfrm>
        </p:grpSpPr>
        <p:sp>
          <p:nvSpPr>
            <p:cNvPr id="27" name="Rounded Rectangle 26">
              <a:extLst>
                <a:ext uri="{FF2B5EF4-FFF2-40B4-BE49-F238E27FC236}">
                  <a16:creationId xmlns:a16="http://schemas.microsoft.com/office/drawing/2014/main" id="{8D33A04C-B430-198E-FEC5-37B2A8965CA4}"/>
                </a:ext>
              </a:extLst>
            </p:cNvPr>
            <p:cNvSpPr/>
            <p:nvPr/>
          </p:nvSpPr>
          <p:spPr>
            <a:xfrm>
              <a:off x="4277710" y="3965839"/>
              <a:ext cx="2669628" cy="154156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9FE6A624-731A-A9A8-140A-2AAC4B09820D}"/>
                </a:ext>
              </a:extLst>
            </p:cNvPr>
            <p:cNvSpPr/>
            <p:nvPr/>
          </p:nvSpPr>
          <p:spPr>
            <a:xfrm>
              <a:off x="4908330" y="4416581"/>
              <a:ext cx="1466193"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random permutation</a:t>
              </a:r>
            </a:p>
          </p:txBody>
        </p:sp>
        <p:cxnSp>
          <p:nvCxnSpPr>
            <p:cNvPr id="29" name="Straight Arrow Connector 28">
              <a:extLst>
                <a:ext uri="{FF2B5EF4-FFF2-40B4-BE49-F238E27FC236}">
                  <a16:creationId xmlns:a16="http://schemas.microsoft.com/office/drawing/2014/main" id="{457A3A76-6579-0D69-DF41-308929E6F7AC}"/>
                </a:ext>
              </a:extLst>
            </p:cNvPr>
            <p:cNvCxnSpPr>
              <a:cxnSpLocks/>
            </p:cNvCxnSpPr>
            <p:nvPr/>
          </p:nvCxnSpPr>
          <p:spPr>
            <a:xfrm>
              <a:off x="4656083" y="4736621"/>
              <a:ext cx="252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7E4052A4-EBBA-E66E-1017-09363D4CD886}"/>
                </a:ext>
              </a:extLst>
            </p:cNvPr>
            <p:cNvCxnSpPr>
              <a:cxnSpLocks/>
            </p:cNvCxnSpPr>
            <p:nvPr/>
          </p:nvCxnSpPr>
          <p:spPr>
            <a:xfrm>
              <a:off x="6374523" y="4736621"/>
              <a:ext cx="2259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9" name="TextBox 38">
            <a:extLst>
              <a:ext uri="{FF2B5EF4-FFF2-40B4-BE49-F238E27FC236}">
                <a16:creationId xmlns:a16="http://schemas.microsoft.com/office/drawing/2014/main" id="{0869E285-5204-401E-5323-C3EC9B96EE8C}"/>
              </a:ext>
            </a:extLst>
          </p:cNvPr>
          <p:cNvSpPr txBox="1"/>
          <p:nvPr/>
        </p:nvSpPr>
        <p:spPr>
          <a:xfrm>
            <a:off x="7126013" y="3122270"/>
            <a:ext cx="683172" cy="369332"/>
          </a:xfrm>
          <a:prstGeom prst="rect">
            <a:avLst/>
          </a:prstGeom>
          <a:noFill/>
        </p:spPr>
        <p:txBody>
          <a:bodyPr wrap="square" rtlCol="0">
            <a:spAutoFit/>
          </a:bodyPr>
          <a:lstStyle/>
          <a:p>
            <a:r>
              <a:rPr lang="en-US" dirty="0">
                <a:solidFill>
                  <a:schemeClr val="accent1"/>
                </a:solidFill>
              </a:rPr>
              <a:t>Real</a:t>
            </a:r>
          </a:p>
        </p:txBody>
      </p:sp>
      <p:sp>
        <p:nvSpPr>
          <p:cNvPr id="40" name="TextBox 39">
            <a:extLst>
              <a:ext uri="{FF2B5EF4-FFF2-40B4-BE49-F238E27FC236}">
                <a16:creationId xmlns:a16="http://schemas.microsoft.com/office/drawing/2014/main" id="{99C901E2-1F59-3DE3-940A-349D81F5F802}"/>
              </a:ext>
            </a:extLst>
          </p:cNvPr>
          <p:cNvSpPr txBox="1"/>
          <p:nvPr/>
        </p:nvSpPr>
        <p:spPr>
          <a:xfrm>
            <a:off x="7068207" y="6557064"/>
            <a:ext cx="740978" cy="369332"/>
          </a:xfrm>
          <a:prstGeom prst="rect">
            <a:avLst/>
          </a:prstGeom>
          <a:noFill/>
        </p:spPr>
        <p:txBody>
          <a:bodyPr wrap="square" rtlCol="0">
            <a:spAutoFit/>
          </a:bodyPr>
          <a:lstStyle/>
          <a:p>
            <a:r>
              <a:rPr lang="en-US" dirty="0">
                <a:solidFill>
                  <a:schemeClr val="accent1"/>
                </a:solidFill>
              </a:rPr>
              <a:t>Ideal</a:t>
            </a:r>
          </a:p>
        </p:txBody>
      </p:sp>
      <p:pic>
        <p:nvPicPr>
          <p:cNvPr id="1026" name="Picture 2" descr="Death the Wolf PNG (Puss In Boots : The Last Wish) by coolhwhip1999 on  DeviantArt">
            <a:extLst>
              <a:ext uri="{FF2B5EF4-FFF2-40B4-BE49-F238E27FC236}">
                <a16:creationId xmlns:a16="http://schemas.microsoft.com/office/drawing/2014/main" id="{FD4FE5A1-0458-2136-1F59-FDEE6AD5B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64952"/>
            <a:ext cx="2241551" cy="16811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39D09EAA-6114-7A97-C1B3-9578169CC50F}"/>
              </a:ext>
            </a:extLst>
          </p:cNvPr>
          <p:cNvCxnSpPr>
            <a:cxnSpLocks/>
          </p:cNvCxnSpPr>
          <p:nvPr/>
        </p:nvCxnSpPr>
        <p:spPr>
          <a:xfrm flipV="1">
            <a:off x="5099202" y="4052986"/>
            <a:ext cx="1732784"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B1B30167-348A-F8AF-B1A7-9027C7F7814E}"/>
              </a:ext>
            </a:extLst>
          </p:cNvPr>
          <p:cNvCxnSpPr>
            <a:cxnSpLocks/>
          </p:cNvCxnSpPr>
          <p:nvPr/>
        </p:nvCxnSpPr>
        <p:spPr>
          <a:xfrm flipH="1">
            <a:off x="5055738" y="3898186"/>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2309895F-3428-2B3D-8C5F-DC84C12C73B9}"/>
              </a:ext>
            </a:extLst>
          </p:cNvPr>
          <p:cNvCxnSpPr>
            <a:cxnSpLocks/>
          </p:cNvCxnSpPr>
          <p:nvPr/>
        </p:nvCxnSpPr>
        <p:spPr>
          <a:xfrm>
            <a:off x="5007873" y="5456829"/>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CE1C1E5A-58E8-CCB1-B94B-02D12B570A08}"/>
              </a:ext>
            </a:extLst>
          </p:cNvPr>
          <p:cNvCxnSpPr>
            <a:cxnSpLocks/>
          </p:cNvCxnSpPr>
          <p:nvPr/>
        </p:nvCxnSpPr>
        <p:spPr>
          <a:xfrm flipH="1" flipV="1">
            <a:off x="5007873" y="5302029"/>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2" name="TextBox 51">
            <a:extLst>
              <a:ext uri="{FF2B5EF4-FFF2-40B4-BE49-F238E27FC236}">
                <a16:creationId xmlns:a16="http://schemas.microsoft.com/office/drawing/2014/main" id="{5B977A6C-73E3-1F8A-FAFC-A612CF3705CD}"/>
              </a:ext>
            </a:extLst>
          </p:cNvPr>
          <p:cNvSpPr txBox="1"/>
          <p:nvPr/>
        </p:nvSpPr>
        <p:spPr>
          <a:xfrm>
            <a:off x="4544291" y="4762965"/>
            <a:ext cx="2128209" cy="338554"/>
          </a:xfrm>
          <a:prstGeom prst="rect">
            <a:avLst/>
          </a:prstGeom>
          <a:noFill/>
        </p:spPr>
        <p:txBody>
          <a:bodyPr wrap="square" rtlCol="0">
            <a:spAutoFit/>
          </a:bodyPr>
          <a:lstStyle/>
          <a:p>
            <a:pPr algn="ctr"/>
            <a:r>
              <a:rPr lang="en-US" sz="1600" dirty="0"/>
              <a:t>poly-many queries</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53C4250-F93E-2673-7CBC-714E875CCA37}"/>
                  </a:ext>
                </a:extLst>
              </p:cNvPr>
              <p:cNvSpPr txBox="1"/>
              <p:nvPr/>
            </p:nvSpPr>
            <p:spPr>
              <a:xfrm>
                <a:off x="2484193" y="5969597"/>
                <a:ext cx="2759563" cy="584775"/>
              </a:xfrm>
              <a:prstGeom prst="rect">
                <a:avLst/>
              </a:prstGeom>
              <a:noFill/>
            </p:spPr>
            <p:txBody>
              <a:bodyPr wrap="square" rtlCol="0">
                <a:spAutoFit/>
              </a:bodyPr>
              <a:lstStyle/>
              <a:p>
                <a:pPr algn="ctr"/>
                <a:r>
                  <a:rPr lang="en-US" sz="1600" dirty="0"/>
                  <a:t>cannot distinguish in poly-time with adv. </a:t>
                </a:r>
                <a14:m>
                  <m:oMath xmlns:m="http://schemas.openxmlformats.org/officeDocument/2006/math">
                    <m:r>
                      <a:rPr lang="en-US" sz="1600" b="0" i="0" smtClean="0">
                        <a:latin typeface="Cambria Math" panose="02040503050406030204" pitchFamily="18" charset="0"/>
                      </a:rPr>
                      <m:t>&gt;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m:t>
                        </m:r>
                        <m:r>
                          <a:rPr lang="en-US" sz="1600" b="0" i="1" smtClean="0">
                            <a:latin typeface="Cambria Math" panose="02040503050406030204" pitchFamily="18" charset="0"/>
                          </a:rPr>
                          <m:t>𝑛</m:t>
                        </m:r>
                      </m:sup>
                    </m:sSup>
                  </m:oMath>
                </a14:m>
                <a:endParaRPr lang="en-US" sz="1600" dirty="0"/>
              </a:p>
            </p:txBody>
          </p:sp>
        </mc:Choice>
        <mc:Fallback xmlns="">
          <p:sp>
            <p:nvSpPr>
              <p:cNvPr id="53" name="TextBox 52">
                <a:extLst>
                  <a:ext uri="{FF2B5EF4-FFF2-40B4-BE49-F238E27FC236}">
                    <a16:creationId xmlns:a16="http://schemas.microsoft.com/office/drawing/2014/main" id="{A53C4250-F93E-2673-7CBC-714E875CCA37}"/>
                  </a:ext>
                </a:extLst>
              </p:cNvPr>
              <p:cNvSpPr txBox="1">
                <a:spLocks noRot="1" noChangeAspect="1" noMove="1" noResize="1" noEditPoints="1" noAdjustHandles="1" noChangeArrowheads="1" noChangeShapeType="1" noTextEdit="1"/>
              </p:cNvSpPr>
              <p:nvPr/>
            </p:nvSpPr>
            <p:spPr>
              <a:xfrm>
                <a:off x="2484193" y="5969597"/>
                <a:ext cx="2759563" cy="584775"/>
              </a:xfrm>
              <a:prstGeom prst="rect">
                <a:avLst/>
              </a:prstGeom>
              <a:blipFill>
                <a:blip r:embed="rId4"/>
                <a:stretch>
                  <a:fillRect t="-2128" b="-14894"/>
                </a:stretch>
              </a:blipFill>
            </p:spPr>
            <p:txBody>
              <a:bodyPr/>
              <a:lstStyle/>
              <a:p>
                <a:r>
                  <a:rPr lang="en-US">
                    <a:noFill/>
                  </a:rPr>
                  <a:t> </a:t>
                </a:r>
              </a:p>
            </p:txBody>
          </p:sp>
        </mc:Fallback>
      </mc:AlternateContent>
      <p:sp>
        <p:nvSpPr>
          <p:cNvPr id="54" name="Explosion 2 53">
            <a:extLst>
              <a:ext uri="{FF2B5EF4-FFF2-40B4-BE49-F238E27FC236}">
                <a16:creationId xmlns:a16="http://schemas.microsoft.com/office/drawing/2014/main" id="{87241BA4-EA5F-7440-10FD-A150DBC91F49}"/>
              </a:ext>
            </a:extLst>
          </p:cNvPr>
          <p:cNvSpPr/>
          <p:nvPr/>
        </p:nvSpPr>
        <p:spPr>
          <a:xfrm>
            <a:off x="2164385" y="2521018"/>
            <a:ext cx="8303302" cy="3621611"/>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Don’t know how to prove this!</a:t>
            </a:r>
          </a:p>
          <a:p>
            <a:pPr algn="ctr"/>
            <a:r>
              <a:rPr lang="en-US" dirty="0"/>
              <a:t>Require reduction to hardness conjecture.</a:t>
            </a:r>
          </a:p>
        </p:txBody>
      </p:sp>
    </p:spTree>
    <p:extLst>
      <p:ext uri="{BB962C8B-B14F-4D97-AF65-F5344CB8AC3E}">
        <p14:creationId xmlns:p14="http://schemas.microsoft.com/office/powerpoint/2010/main" val="18584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p:bldP spid="40" grpId="0"/>
      <p:bldP spid="52" grpId="0"/>
      <p:bldP spid="53"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72F52F8-AC92-B424-E9DF-A339B46BD89C}"/>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𝑡</m:t>
                    </m:r>
                  </m:oMath>
                </a14:m>
                <a:r>
                  <a:rPr lang="en-US" dirty="0"/>
                  <a:t>-wise independence</a:t>
                </a:r>
              </a:p>
            </p:txBody>
          </p:sp>
        </mc:Choice>
        <mc:Fallback xmlns="">
          <p:sp>
            <p:nvSpPr>
              <p:cNvPr id="2" name="Title 1">
                <a:extLst>
                  <a:ext uri="{FF2B5EF4-FFF2-40B4-BE49-F238E27FC236}">
                    <a16:creationId xmlns:a16="http://schemas.microsoft.com/office/drawing/2014/main" id="{C72F52F8-AC92-B424-E9DF-A339B46BD89C}"/>
                  </a:ext>
                </a:extLst>
              </p:cNvPr>
              <p:cNvSpPr>
                <a:spLocks noGrp="1" noRot="1" noChangeAspect="1" noMove="1" noResize="1" noEditPoints="1" noAdjustHandles="1" noChangeArrowheads="1" noChangeShapeType="1" noTextEdit="1"/>
              </p:cNvSpPr>
              <p:nvPr>
                <p:ph type="title"/>
              </p:nvPr>
            </p:nvSpPr>
            <p:spPr>
              <a:blipFill>
                <a:blip r:embed="rId3"/>
                <a:stretch>
                  <a:fillRect l="-590" t="-7619"/>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FC31200E-E4E5-1F56-89B8-39C9485F5003}"/>
              </a:ext>
            </a:extLst>
          </p:cNvPr>
          <p:cNvGrpSpPr/>
          <p:nvPr/>
        </p:nvGrpSpPr>
        <p:grpSpPr>
          <a:xfrm>
            <a:off x="6905296" y="2646401"/>
            <a:ext cx="2669628" cy="1541564"/>
            <a:chOff x="4277710" y="3965839"/>
            <a:chExt cx="2669628" cy="1541564"/>
          </a:xfrm>
        </p:grpSpPr>
        <p:sp>
          <p:nvSpPr>
            <p:cNvPr id="3" name="Rounded Rectangle 2">
              <a:extLst>
                <a:ext uri="{FF2B5EF4-FFF2-40B4-BE49-F238E27FC236}">
                  <a16:creationId xmlns:a16="http://schemas.microsoft.com/office/drawing/2014/main" id="{1212BC8F-E200-B18C-6C70-113DA24A2BFD}"/>
                </a:ext>
              </a:extLst>
            </p:cNvPr>
            <p:cNvSpPr/>
            <p:nvPr/>
          </p:nvSpPr>
          <p:spPr>
            <a:xfrm>
              <a:off x="4277710" y="3965839"/>
              <a:ext cx="2669628" cy="154156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9EA3CF-6A4A-004A-88B2-C9D8902E8F87}"/>
                </a:ext>
              </a:extLst>
            </p:cNvPr>
            <p:cNvSpPr/>
            <p:nvPr/>
          </p:nvSpPr>
          <p:spPr>
            <a:xfrm>
              <a:off x="5308249" y="4643686"/>
              <a:ext cx="640080"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cxnSp>
          <p:nvCxnSpPr>
            <p:cNvPr id="5" name="Straight Arrow Connector 4">
              <a:extLst>
                <a:ext uri="{FF2B5EF4-FFF2-40B4-BE49-F238E27FC236}">
                  <a16:creationId xmlns:a16="http://schemas.microsoft.com/office/drawing/2014/main" id="{AE002781-B4C6-A9E9-D9CF-6EDC0936864B}"/>
                </a:ext>
              </a:extLst>
            </p:cNvPr>
            <p:cNvCxnSpPr/>
            <p:nvPr/>
          </p:nvCxnSpPr>
          <p:spPr>
            <a:xfrm>
              <a:off x="4656083" y="4963726"/>
              <a:ext cx="6521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CC4025D0-AE1A-8CCF-70CE-F652D00A6473}"/>
                </a:ext>
              </a:extLst>
            </p:cNvPr>
            <p:cNvCxnSpPr/>
            <p:nvPr/>
          </p:nvCxnSpPr>
          <p:spPr>
            <a:xfrm>
              <a:off x="5948329" y="4963726"/>
              <a:ext cx="6521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0C682E9E-93B6-D95F-4CC7-A481D9302261}"/>
                </a:ext>
              </a:extLst>
            </p:cNvPr>
            <p:cNvCxnSpPr>
              <a:cxnSpLocks/>
              <a:endCxn id="9" idx="0"/>
            </p:cNvCxnSpPr>
            <p:nvPr/>
          </p:nvCxnSpPr>
          <p:spPr>
            <a:xfrm>
              <a:off x="5628289" y="4408629"/>
              <a:ext cx="0" cy="2350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101F3D5E-1B34-0D13-251E-0973B0E9F863}"/>
                </a:ext>
              </a:extLst>
            </p:cNvPr>
            <p:cNvSpPr txBox="1"/>
            <p:nvPr/>
          </p:nvSpPr>
          <p:spPr>
            <a:xfrm>
              <a:off x="4987159" y="4025252"/>
              <a:ext cx="1387364" cy="369332"/>
            </a:xfrm>
            <a:prstGeom prst="rect">
              <a:avLst/>
            </a:prstGeom>
            <a:noFill/>
          </p:spPr>
          <p:txBody>
            <a:bodyPr wrap="square" rtlCol="0">
              <a:spAutoFit/>
            </a:bodyPr>
            <a:lstStyle/>
            <a:p>
              <a:r>
                <a:rPr lang="en-US" dirty="0"/>
                <a:t>random key</a:t>
              </a:r>
            </a:p>
          </p:txBody>
        </p:sp>
      </p:grpSp>
      <p:grpSp>
        <p:nvGrpSpPr>
          <p:cNvPr id="23" name="Group 22">
            <a:extLst>
              <a:ext uri="{FF2B5EF4-FFF2-40B4-BE49-F238E27FC236}">
                <a16:creationId xmlns:a16="http://schemas.microsoft.com/office/drawing/2014/main" id="{21582321-26B2-E2D3-DE52-FA448C4431AF}"/>
              </a:ext>
            </a:extLst>
          </p:cNvPr>
          <p:cNvGrpSpPr/>
          <p:nvPr/>
        </p:nvGrpSpPr>
        <p:grpSpPr>
          <a:xfrm>
            <a:off x="6905296" y="4234238"/>
            <a:ext cx="2669628" cy="1541564"/>
            <a:chOff x="4277710" y="3965839"/>
            <a:chExt cx="2669628" cy="1541564"/>
          </a:xfrm>
        </p:grpSpPr>
        <p:sp>
          <p:nvSpPr>
            <p:cNvPr id="27" name="Rounded Rectangle 26">
              <a:extLst>
                <a:ext uri="{FF2B5EF4-FFF2-40B4-BE49-F238E27FC236}">
                  <a16:creationId xmlns:a16="http://schemas.microsoft.com/office/drawing/2014/main" id="{8D33A04C-B430-198E-FEC5-37B2A8965CA4}"/>
                </a:ext>
              </a:extLst>
            </p:cNvPr>
            <p:cNvSpPr/>
            <p:nvPr/>
          </p:nvSpPr>
          <p:spPr>
            <a:xfrm>
              <a:off x="4277710" y="3965839"/>
              <a:ext cx="2669628" cy="154156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9FE6A624-731A-A9A8-140A-2AAC4B09820D}"/>
                </a:ext>
              </a:extLst>
            </p:cNvPr>
            <p:cNvSpPr/>
            <p:nvPr/>
          </p:nvSpPr>
          <p:spPr>
            <a:xfrm>
              <a:off x="4908330" y="4416581"/>
              <a:ext cx="1466193"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random permutation</a:t>
              </a:r>
            </a:p>
          </p:txBody>
        </p:sp>
        <p:cxnSp>
          <p:nvCxnSpPr>
            <p:cNvPr id="29" name="Straight Arrow Connector 28">
              <a:extLst>
                <a:ext uri="{FF2B5EF4-FFF2-40B4-BE49-F238E27FC236}">
                  <a16:creationId xmlns:a16="http://schemas.microsoft.com/office/drawing/2014/main" id="{457A3A76-6579-0D69-DF41-308929E6F7AC}"/>
                </a:ext>
              </a:extLst>
            </p:cNvPr>
            <p:cNvCxnSpPr>
              <a:cxnSpLocks/>
            </p:cNvCxnSpPr>
            <p:nvPr/>
          </p:nvCxnSpPr>
          <p:spPr>
            <a:xfrm>
              <a:off x="4656083" y="4736621"/>
              <a:ext cx="2522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7E4052A4-EBBA-E66E-1017-09363D4CD886}"/>
                </a:ext>
              </a:extLst>
            </p:cNvPr>
            <p:cNvCxnSpPr>
              <a:cxnSpLocks/>
            </p:cNvCxnSpPr>
            <p:nvPr/>
          </p:nvCxnSpPr>
          <p:spPr>
            <a:xfrm>
              <a:off x="6374523" y="4736621"/>
              <a:ext cx="2259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9" name="TextBox 38">
            <a:extLst>
              <a:ext uri="{FF2B5EF4-FFF2-40B4-BE49-F238E27FC236}">
                <a16:creationId xmlns:a16="http://schemas.microsoft.com/office/drawing/2014/main" id="{0869E285-5204-401E-5323-C3EC9B96EE8C}"/>
              </a:ext>
            </a:extLst>
          </p:cNvPr>
          <p:cNvSpPr txBox="1"/>
          <p:nvPr/>
        </p:nvSpPr>
        <p:spPr>
          <a:xfrm>
            <a:off x="6999889" y="2315459"/>
            <a:ext cx="683172" cy="369332"/>
          </a:xfrm>
          <a:prstGeom prst="rect">
            <a:avLst/>
          </a:prstGeom>
          <a:noFill/>
        </p:spPr>
        <p:txBody>
          <a:bodyPr wrap="square" rtlCol="0">
            <a:spAutoFit/>
          </a:bodyPr>
          <a:lstStyle/>
          <a:p>
            <a:r>
              <a:rPr lang="en-US" dirty="0">
                <a:solidFill>
                  <a:schemeClr val="accent1"/>
                </a:solidFill>
              </a:rPr>
              <a:t>Real</a:t>
            </a:r>
          </a:p>
        </p:txBody>
      </p:sp>
      <p:sp>
        <p:nvSpPr>
          <p:cNvPr id="40" name="TextBox 39">
            <a:extLst>
              <a:ext uri="{FF2B5EF4-FFF2-40B4-BE49-F238E27FC236}">
                <a16:creationId xmlns:a16="http://schemas.microsoft.com/office/drawing/2014/main" id="{99C901E2-1F59-3DE3-940A-349D81F5F802}"/>
              </a:ext>
            </a:extLst>
          </p:cNvPr>
          <p:cNvSpPr txBox="1"/>
          <p:nvPr/>
        </p:nvSpPr>
        <p:spPr>
          <a:xfrm>
            <a:off x="6942083" y="5739495"/>
            <a:ext cx="740978" cy="369332"/>
          </a:xfrm>
          <a:prstGeom prst="rect">
            <a:avLst/>
          </a:prstGeom>
          <a:noFill/>
        </p:spPr>
        <p:txBody>
          <a:bodyPr wrap="square" rtlCol="0">
            <a:spAutoFit/>
          </a:bodyPr>
          <a:lstStyle/>
          <a:p>
            <a:r>
              <a:rPr lang="en-US" dirty="0">
                <a:solidFill>
                  <a:schemeClr val="accent1"/>
                </a:solidFill>
              </a:rPr>
              <a:t>Ideal</a:t>
            </a:r>
          </a:p>
        </p:txBody>
      </p:sp>
      <p:pic>
        <p:nvPicPr>
          <p:cNvPr id="1026" name="Picture 2" descr="Death the Wolf PNG (Puss In Boots : The Last Wish) by coolhwhip1999 on  DeviantArt">
            <a:extLst>
              <a:ext uri="{FF2B5EF4-FFF2-40B4-BE49-F238E27FC236}">
                <a16:creationId xmlns:a16="http://schemas.microsoft.com/office/drawing/2014/main" id="{FD4FE5A1-0458-2136-1F59-FDEE6AD5B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076" y="3347383"/>
            <a:ext cx="2241551" cy="16811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39D09EAA-6114-7A97-C1B3-9578169CC50F}"/>
              </a:ext>
            </a:extLst>
          </p:cNvPr>
          <p:cNvCxnSpPr>
            <a:cxnSpLocks/>
          </p:cNvCxnSpPr>
          <p:nvPr/>
        </p:nvCxnSpPr>
        <p:spPr>
          <a:xfrm flipV="1">
            <a:off x="4973078" y="3235417"/>
            <a:ext cx="1732784"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B1B30167-348A-F8AF-B1A7-9027C7F7814E}"/>
              </a:ext>
            </a:extLst>
          </p:cNvPr>
          <p:cNvCxnSpPr>
            <a:cxnSpLocks/>
          </p:cNvCxnSpPr>
          <p:nvPr/>
        </p:nvCxnSpPr>
        <p:spPr>
          <a:xfrm flipH="1">
            <a:off x="4929614" y="3080617"/>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2309895F-3428-2B3D-8C5F-DC84C12C73B9}"/>
              </a:ext>
            </a:extLst>
          </p:cNvPr>
          <p:cNvCxnSpPr>
            <a:cxnSpLocks/>
          </p:cNvCxnSpPr>
          <p:nvPr/>
        </p:nvCxnSpPr>
        <p:spPr>
          <a:xfrm>
            <a:off x="4881749" y="4639260"/>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CE1C1E5A-58E8-CCB1-B94B-02D12B570A08}"/>
              </a:ext>
            </a:extLst>
          </p:cNvPr>
          <p:cNvCxnSpPr>
            <a:cxnSpLocks/>
          </p:cNvCxnSpPr>
          <p:nvPr/>
        </p:nvCxnSpPr>
        <p:spPr>
          <a:xfrm flipH="1" flipV="1">
            <a:off x="4881749" y="4484460"/>
            <a:ext cx="173736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B977A6C-73E3-1F8A-FAFC-A612CF3705CD}"/>
                  </a:ext>
                </a:extLst>
              </p:cNvPr>
              <p:cNvSpPr txBox="1"/>
              <p:nvPr/>
            </p:nvSpPr>
            <p:spPr>
              <a:xfrm>
                <a:off x="4433455" y="3938873"/>
                <a:ext cx="2471841" cy="338554"/>
              </a:xfrm>
              <a:prstGeom prst="rect">
                <a:avLst/>
              </a:prstGeom>
              <a:noFill/>
            </p:spPr>
            <p:txBody>
              <a:bodyPr wrap="square" rtlCol="0">
                <a:spAutoFit/>
              </a:bodyPr>
              <a:lstStyle/>
              <a:p>
                <a:pPr algn="ctr"/>
                <a14:m>
                  <m:oMath xmlns:m="http://schemas.openxmlformats.org/officeDocument/2006/math">
                    <m:r>
                      <a:rPr lang="en-US" sz="1600" b="0" i="1" smtClean="0">
                        <a:solidFill>
                          <a:srgbClr val="FF0000"/>
                        </a:solidFill>
                        <a:latin typeface="Cambria Math" panose="02040503050406030204" pitchFamily="18" charset="0"/>
                      </a:rPr>
                      <m:t>𝑡</m:t>
                    </m:r>
                  </m:oMath>
                </a14:m>
                <a:r>
                  <a:rPr lang="en-US" sz="1600" dirty="0">
                    <a:solidFill>
                      <a:srgbClr val="FF0000"/>
                    </a:solidFill>
                  </a:rPr>
                  <a:t> non-adaptive queries</a:t>
                </a:r>
              </a:p>
            </p:txBody>
          </p:sp>
        </mc:Choice>
        <mc:Fallback xmlns="">
          <p:sp>
            <p:nvSpPr>
              <p:cNvPr id="52" name="TextBox 51">
                <a:extLst>
                  <a:ext uri="{FF2B5EF4-FFF2-40B4-BE49-F238E27FC236}">
                    <a16:creationId xmlns:a16="http://schemas.microsoft.com/office/drawing/2014/main" id="{5B977A6C-73E3-1F8A-FAFC-A612CF3705CD}"/>
                  </a:ext>
                </a:extLst>
              </p:cNvPr>
              <p:cNvSpPr txBox="1">
                <a:spLocks noRot="1" noChangeAspect="1" noMove="1" noResize="1" noEditPoints="1" noAdjustHandles="1" noChangeArrowheads="1" noChangeShapeType="1" noTextEdit="1"/>
              </p:cNvSpPr>
              <p:nvPr/>
            </p:nvSpPr>
            <p:spPr>
              <a:xfrm>
                <a:off x="4433455" y="3938873"/>
                <a:ext cx="2471841" cy="338554"/>
              </a:xfrm>
              <a:prstGeom prst="rect">
                <a:avLst/>
              </a:prstGeom>
              <a:blipFill>
                <a:blip r:embed="rId5"/>
                <a:stretch>
                  <a:fillRect t="-7407"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53C4250-F93E-2673-7CBC-714E875CCA37}"/>
                  </a:ext>
                </a:extLst>
              </p:cNvPr>
              <p:cNvSpPr txBox="1"/>
              <p:nvPr/>
            </p:nvSpPr>
            <p:spPr>
              <a:xfrm>
                <a:off x="2554094" y="5251260"/>
                <a:ext cx="2367514" cy="830997"/>
              </a:xfrm>
              <a:prstGeom prst="rect">
                <a:avLst/>
              </a:prstGeom>
              <a:noFill/>
            </p:spPr>
            <p:txBody>
              <a:bodyPr wrap="square" rtlCol="0">
                <a:spAutoFit/>
              </a:bodyPr>
              <a:lstStyle/>
              <a:p>
                <a:pPr algn="ctr"/>
                <a:r>
                  <a:rPr lang="en-US" sz="1600" dirty="0"/>
                  <a:t>cannot distinguish in </a:t>
                </a:r>
                <a:r>
                  <a:rPr lang="en-US" sz="1600" dirty="0">
                    <a:solidFill>
                      <a:srgbClr val="FF0000"/>
                    </a:solidFill>
                  </a:rPr>
                  <a:t>unbounded time</a:t>
                </a:r>
              </a:p>
              <a:p>
                <a:pPr algn="ctr"/>
                <a:r>
                  <a:rPr lang="en-US" sz="1600" dirty="0"/>
                  <a:t>with adv</a:t>
                </a:r>
                <a:r>
                  <a:rPr lang="en-US" sz="1600" dirty="0">
                    <a:solidFill>
                      <a:schemeClr val="tx1"/>
                    </a:solidFill>
                  </a:rPr>
                  <a:t>. </a:t>
                </a:r>
                <a14:m>
                  <m:oMath xmlns:m="http://schemas.openxmlformats.org/officeDocument/2006/math">
                    <m:r>
                      <a:rPr lang="en-US" sz="1600" b="0" i="1" smtClean="0">
                        <a:solidFill>
                          <a:schemeClr val="tx1"/>
                        </a:solidFill>
                        <a:latin typeface="Cambria Math" panose="02040503050406030204" pitchFamily="18" charset="0"/>
                      </a:rPr>
                      <m:t>&gt;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2</m:t>
                        </m:r>
                      </m:e>
                      <m: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𝑛</m:t>
                        </m:r>
                      </m:sup>
                    </m:sSup>
                  </m:oMath>
                </a14:m>
                <a:endParaRPr lang="en-US" sz="1600" dirty="0">
                  <a:solidFill>
                    <a:schemeClr val="tx1"/>
                  </a:solidFill>
                </a:endParaRPr>
              </a:p>
            </p:txBody>
          </p:sp>
        </mc:Choice>
        <mc:Fallback xmlns="">
          <p:sp>
            <p:nvSpPr>
              <p:cNvPr id="53" name="TextBox 52">
                <a:extLst>
                  <a:ext uri="{FF2B5EF4-FFF2-40B4-BE49-F238E27FC236}">
                    <a16:creationId xmlns:a16="http://schemas.microsoft.com/office/drawing/2014/main" id="{A53C4250-F93E-2673-7CBC-714E875CCA37}"/>
                  </a:ext>
                </a:extLst>
              </p:cNvPr>
              <p:cNvSpPr txBox="1">
                <a:spLocks noRot="1" noChangeAspect="1" noMove="1" noResize="1" noEditPoints="1" noAdjustHandles="1" noChangeArrowheads="1" noChangeShapeType="1" noTextEdit="1"/>
              </p:cNvSpPr>
              <p:nvPr/>
            </p:nvSpPr>
            <p:spPr>
              <a:xfrm>
                <a:off x="2554094" y="5251260"/>
                <a:ext cx="2367514" cy="830997"/>
              </a:xfrm>
              <a:prstGeom prst="rect">
                <a:avLst/>
              </a:prstGeom>
              <a:blipFill>
                <a:blip r:embed="rId6"/>
                <a:stretch>
                  <a:fillRect t="-1493" b="-7463"/>
                </a:stretch>
              </a:blipFill>
            </p:spPr>
            <p:txBody>
              <a:bodyPr/>
              <a:lstStyle/>
              <a:p>
                <a:r>
                  <a:rPr lang="en-US">
                    <a:noFill/>
                  </a:rPr>
                  <a:t> </a:t>
                </a:r>
              </a:p>
            </p:txBody>
          </p:sp>
        </mc:Fallback>
      </mc:AlternateContent>
    </p:spTree>
    <p:extLst>
      <p:ext uri="{BB962C8B-B14F-4D97-AF65-F5344CB8AC3E}">
        <p14:creationId xmlns:p14="http://schemas.microsoft.com/office/powerpoint/2010/main" val="430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6572D16-1D8E-9BAE-D6ED-402C62D4B011}"/>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𝑡</m:t>
                    </m:r>
                  </m:oMath>
                </a14:m>
                <a:r>
                  <a:rPr lang="en-US" dirty="0"/>
                  <a:t>-wise independence</a:t>
                </a:r>
              </a:p>
            </p:txBody>
          </p:sp>
        </mc:Choice>
        <mc:Fallback xmlns="">
          <p:sp>
            <p:nvSpPr>
              <p:cNvPr id="2" name="Title 1">
                <a:extLst>
                  <a:ext uri="{FF2B5EF4-FFF2-40B4-BE49-F238E27FC236}">
                    <a16:creationId xmlns:a16="http://schemas.microsoft.com/office/drawing/2014/main" id="{66572D16-1D8E-9BAE-D6ED-402C62D4B011}"/>
                  </a:ext>
                </a:extLst>
              </p:cNvPr>
              <p:cNvSpPr>
                <a:spLocks noGrp="1" noRot="1" noChangeAspect="1" noMove="1" noResize="1" noEditPoints="1" noAdjustHandles="1" noChangeArrowheads="1" noChangeShapeType="1" noTextEdit="1"/>
              </p:cNvSpPr>
              <p:nvPr>
                <p:ph type="title"/>
              </p:nvPr>
            </p:nvSpPr>
            <p:spPr>
              <a:blipFill>
                <a:blip r:embed="rId3"/>
                <a:stretch>
                  <a:fillRect l="-590" t="-761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4F2ED63-1F96-7BAF-5C10-4A49DD8A2496}"/>
              </a:ext>
            </a:extLst>
          </p:cNvPr>
          <p:cNvSpPr/>
          <p:nvPr/>
        </p:nvSpPr>
        <p:spPr>
          <a:xfrm>
            <a:off x="5188958" y="1559351"/>
            <a:ext cx="1645920" cy="1645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grpSp>
        <p:nvGrpSpPr>
          <p:cNvPr id="6" name="Group 5">
            <a:extLst>
              <a:ext uri="{FF2B5EF4-FFF2-40B4-BE49-F238E27FC236}">
                <a16:creationId xmlns:a16="http://schemas.microsoft.com/office/drawing/2014/main" id="{80C16F83-8C1E-A35D-AA37-786CC725258E}"/>
              </a:ext>
            </a:extLst>
          </p:cNvPr>
          <p:cNvGrpSpPr/>
          <p:nvPr/>
        </p:nvGrpSpPr>
        <p:grpSpPr>
          <a:xfrm>
            <a:off x="3857297" y="1594400"/>
            <a:ext cx="1251017" cy="369332"/>
            <a:chOff x="3941379" y="5007029"/>
            <a:chExt cx="1251017" cy="36933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63E570-9EFD-21BA-A3EC-4A3616FF67CA}"/>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3D63E570-9EFD-21BA-A3EC-4A3616FF67CA}"/>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4"/>
                  <a:stretch>
                    <a:fillRect r="-16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022733E-BDA6-3F02-1A2A-38604EC36746}"/>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A3960536-75AD-5A18-35D1-1A27E6406FB1}"/>
              </a:ext>
            </a:extLst>
          </p:cNvPr>
          <p:cNvGrpSpPr/>
          <p:nvPr/>
        </p:nvGrpSpPr>
        <p:grpSpPr>
          <a:xfrm>
            <a:off x="3857297" y="2829359"/>
            <a:ext cx="1251017" cy="369332"/>
            <a:chOff x="3941379" y="5007029"/>
            <a:chExt cx="1251017" cy="36933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602920-5C72-82EA-C200-68EE136ABA18}"/>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m:oMathPara>
                  </a14:m>
                  <a:endParaRPr lang="en-US" dirty="0"/>
                </a:p>
              </p:txBody>
            </p:sp>
          </mc:Choice>
          <mc:Fallback xmlns="">
            <p:sp>
              <p:nvSpPr>
                <p:cNvPr id="10" name="TextBox 9">
                  <a:extLst>
                    <a:ext uri="{FF2B5EF4-FFF2-40B4-BE49-F238E27FC236}">
                      <a16:creationId xmlns:a16="http://schemas.microsoft.com/office/drawing/2014/main" id="{0C602920-5C72-82EA-C200-68EE136ABA18}"/>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5"/>
                  <a:stretch>
                    <a:fillRect r="-1200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FE714E90-7676-74EA-9553-94D91E9AA4F5}"/>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238AE2-8A76-697D-D838-581F4D58E5CB}"/>
                  </a:ext>
                </a:extLst>
              </p:cNvPr>
              <p:cNvSpPr txBox="1"/>
              <p:nvPr/>
            </p:nvSpPr>
            <p:spPr>
              <a:xfrm>
                <a:off x="7784832" y="157337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BF238AE2-8A76-697D-D838-581F4D58E5CB}"/>
                  </a:ext>
                </a:extLst>
              </p:cNvPr>
              <p:cNvSpPr txBox="1">
                <a:spLocks noRot="1" noChangeAspect="1" noMove="1" noResize="1" noEditPoints="1" noAdjustHandles="1" noChangeArrowheads="1" noChangeShapeType="1" noTextEdit="1"/>
              </p:cNvSpPr>
              <p:nvPr/>
            </p:nvSpPr>
            <p:spPr>
              <a:xfrm>
                <a:off x="7784832" y="1573379"/>
                <a:ext cx="304800" cy="369332"/>
              </a:xfrm>
              <a:prstGeom prst="rect">
                <a:avLst/>
              </a:prstGeom>
              <a:blipFill>
                <a:blip r:embed="rId6"/>
                <a:stretch>
                  <a:fillRect r="-20000" b="-6452"/>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AE09A13-2B97-92B9-A1FB-AB828F951707}"/>
              </a:ext>
            </a:extLst>
          </p:cNvPr>
          <p:cNvCxnSpPr>
            <a:cxnSpLocks/>
          </p:cNvCxnSpPr>
          <p:nvPr/>
        </p:nvCxnSpPr>
        <p:spPr>
          <a:xfrm>
            <a:off x="6917391" y="1779066"/>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10AD82-07AE-39A3-85B9-6581726B5559}"/>
                  </a:ext>
                </a:extLst>
              </p:cNvPr>
              <p:cNvSpPr txBox="1"/>
              <p:nvPr/>
            </p:nvSpPr>
            <p:spPr>
              <a:xfrm>
                <a:off x="7784832" y="2838722"/>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FE10AD82-07AE-39A3-85B9-6581726B5559}"/>
                  </a:ext>
                </a:extLst>
              </p:cNvPr>
              <p:cNvSpPr txBox="1">
                <a:spLocks noRot="1" noChangeAspect="1" noMove="1" noResize="1" noEditPoints="1" noAdjustHandles="1" noChangeArrowheads="1" noChangeShapeType="1" noTextEdit="1"/>
              </p:cNvSpPr>
              <p:nvPr/>
            </p:nvSpPr>
            <p:spPr>
              <a:xfrm>
                <a:off x="7784832" y="2838722"/>
                <a:ext cx="304800" cy="369332"/>
              </a:xfrm>
              <a:prstGeom prst="rect">
                <a:avLst/>
              </a:prstGeom>
              <a:blipFill>
                <a:blip r:embed="rId7"/>
                <a:stretch>
                  <a:fillRect r="-12000" b="-6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6FAA7AB-59A1-5310-B61B-7CE0C4437E51}"/>
              </a:ext>
            </a:extLst>
          </p:cNvPr>
          <p:cNvCxnSpPr>
            <a:cxnSpLocks/>
          </p:cNvCxnSpPr>
          <p:nvPr/>
        </p:nvCxnSpPr>
        <p:spPr>
          <a:xfrm>
            <a:off x="6917391" y="3040671"/>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B0AAC38E-20BD-B770-E5EC-FE5314214386}"/>
              </a:ext>
            </a:extLst>
          </p:cNvPr>
          <p:cNvGrpSpPr/>
          <p:nvPr/>
        </p:nvGrpSpPr>
        <p:grpSpPr>
          <a:xfrm>
            <a:off x="3855428" y="2012979"/>
            <a:ext cx="1251017" cy="369332"/>
            <a:chOff x="3941379" y="5007029"/>
            <a:chExt cx="1251017" cy="369332"/>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548F3E-6265-6911-50A0-E07D99E90E56}"/>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96548F3E-6265-6911-50A0-E07D99E90E56}"/>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8"/>
                  <a:stretch>
                    <a:fillRect r="-20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E9A5576-0F21-1978-8383-6DB26CC8CAF9}"/>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A3115DC-BBE6-BC09-681C-06BFA6FEACF1}"/>
                  </a:ext>
                </a:extLst>
              </p:cNvPr>
              <p:cNvSpPr txBox="1"/>
              <p:nvPr/>
            </p:nvSpPr>
            <p:spPr>
              <a:xfrm>
                <a:off x="7774322" y="1979064"/>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a:extLst>
                  <a:ext uri="{FF2B5EF4-FFF2-40B4-BE49-F238E27FC236}">
                    <a16:creationId xmlns:a16="http://schemas.microsoft.com/office/drawing/2014/main" id="{4A3115DC-BBE6-BC09-681C-06BFA6FEACF1}"/>
                  </a:ext>
                </a:extLst>
              </p:cNvPr>
              <p:cNvSpPr txBox="1">
                <a:spLocks noRot="1" noChangeAspect="1" noMove="1" noResize="1" noEditPoints="1" noAdjustHandles="1" noChangeArrowheads="1" noChangeShapeType="1" noTextEdit="1"/>
              </p:cNvSpPr>
              <p:nvPr/>
            </p:nvSpPr>
            <p:spPr>
              <a:xfrm>
                <a:off x="7774322" y="1979064"/>
                <a:ext cx="304800" cy="369332"/>
              </a:xfrm>
              <a:prstGeom prst="rect">
                <a:avLst/>
              </a:prstGeom>
              <a:blipFill>
                <a:blip r:embed="rId9"/>
                <a:stretch>
                  <a:fillRect r="-20833" b="-10345"/>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B02AEA92-DB96-4F4C-602D-FA61114BBE16}"/>
              </a:ext>
            </a:extLst>
          </p:cNvPr>
          <p:cNvCxnSpPr>
            <a:cxnSpLocks/>
          </p:cNvCxnSpPr>
          <p:nvPr/>
        </p:nvCxnSpPr>
        <p:spPr>
          <a:xfrm>
            <a:off x="6906881" y="2181013"/>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6908F6E7-2819-AC07-90BE-1F29C1A6A833}"/>
              </a:ext>
            </a:extLst>
          </p:cNvPr>
          <p:cNvCxnSpPr>
            <a:cxnSpLocks/>
          </p:cNvCxnSpPr>
          <p:nvPr/>
        </p:nvCxnSpPr>
        <p:spPr>
          <a:xfrm>
            <a:off x="4672540" y="2490599"/>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A7C6CDBE-8755-1E8D-483B-9A95D0DD39FE}"/>
              </a:ext>
            </a:extLst>
          </p:cNvPr>
          <p:cNvCxnSpPr>
            <a:cxnSpLocks/>
          </p:cNvCxnSpPr>
          <p:nvPr/>
        </p:nvCxnSpPr>
        <p:spPr>
          <a:xfrm>
            <a:off x="7279387" y="2498619"/>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DCCDC71E-375E-DEBD-3D84-0E6E89F24E7B}"/>
                  </a:ext>
                </a:extLst>
              </p:cNvPr>
              <p:cNvSpPr/>
              <p:nvPr/>
            </p:nvSpPr>
            <p:spPr>
              <a:xfrm>
                <a:off x="2500589" y="4101282"/>
                <a:ext cx="7022657" cy="1706740"/>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t>Definition</a:t>
                </a:r>
                <a:r>
                  <a:rPr lang="en-US" dirty="0"/>
                  <a:t>. (</a:t>
                </a:r>
                <a14:m>
                  <m:oMath xmlns:m="http://schemas.openxmlformats.org/officeDocument/2006/math">
                    <m:r>
                      <a:rPr lang="en-US" b="0" i="1" smtClean="0">
                        <a:latin typeface="Cambria Math" panose="02040503050406030204" pitchFamily="18" charset="0"/>
                      </a:rPr>
                      <m:t>𝜀</m:t>
                    </m:r>
                  </m:oMath>
                </a14:m>
                <a:r>
                  <a:rPr lang="en-US" dirty="0"/>
                  <a:t>-close to </a:t>
                </a:r>
                <a14:m>
                  <m:oMath xmlns:m="http://schemas.openxmlformats.org/officeDocument/2006/math">
                    <m:r>
                      <a:rPr lang="en-US" b="0" i="1" smtClean="0">
                        <a:latin typeface="Cambria Math" panose="02040503050406030204" pitchFamily="18" charset="0"/>
                      </a:rPr>
                      <m:t>𝑡</m:t>
                    </m:r>
                  </m:oMath>
                </a14:m>
                <a:r>
                  <a:rPr lang="en-US" dirty="0"/>
                  <a:t>-wise independence).</a:t>
                </a:r>
              </a:p>
              <a:p>
                <a:pPr algn="ctr"/>
                <a:endParaRPr lang="en-US" dirty="0"/>
              </a:p>
              <a:p>
                <a:r>
                  <a:rPr lang="en-US" dirty="0"/>
                  <a:t>For all </a:t>
                </a:r>
                <a14:m>
                  <m:oMath xmlns:m="http://schemas.openxmlformats.org/officeDocument/2006/math">
                    <m:r>
                      <a:rPr lang="en-US" b="0" i="1" smtClean="0">
                        <a:latin typeface="Cambria Math" panose="02040503050406030204" pitchFamily="18" charset="0"/>
                      </a:rPr>
                      <m:t>𝑡</m:t>
                    </m:r>
                  </m:oMath>
                </a14:m>
                <a:r>
                  <a:rPr lang="en-US" dirty="0"/>
                  <a:t> inputs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a14:m>
                <a:endParaRPr lang="en-US" dirty="0"/>
              </a:p>
              <a:p>
                <a:pPr algn="ctr"/>
                <a:r>
                  <a:rPr lang="en-US" dirty="0">
                    <a:latin typeface="Cambria Math" panose="02040503050406030204" pitchFamily="18" charset="0"/>
                    <a:ea typeface="Cambria Math" panose="02040503050406030204" pitchFamily="18" charset="0"/>
                  </a:rPr>
                  <a:t>statistical-distance</a:t>
                </a:r>
                <a14:m>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e>
                        </m:d>
                        <m:r>
                          <a:rPr lang="en-US" b="0" i="1" smtClean="0">
                            <a:latin typeface="Cambria Math" panose="02040503050406030204" pitchFamily="18" charset="0"/>
                          </a:rPr>
                          <m:t>, </m:t>
                        </m:r>
                        <m:r>
                          <m:rPr>
                            <m:nor/>
                          </m:rPr>
                          <a:rPr lang="en-US" b="0" i="0" smtClean="0">
                            <a:latin typeface="Cambria Math" panose="02040503050406030204" pitchFamily="18" charset="0"/>
                          </a:rPr>
                          <m:t>uniform</m:t>
                        </m:r>
                      </m:e>
                    </m:d>
                    <m:r>
                      <a:rPr lang="en-US" b="0" i="1" smtClean="0">
                        <a:latin typeface="Cambria Math" panose="02040503050406030204" pitchFamily="18" charset="0"/>
                      </a:rPr>
                      <m:t>≤</m:t>
                    </m:r>
                    <m:r>
                      <a:rPr lang="en-US" b="0" i="1" smtClean="0">
                        <a:latin typeface="Cambria Math" panose="02040503050406030204" pitchFamily="18" charset="0"/>
                      </a:rPr>
                      <m:t>𝜀</m:t>
                    </m:r>
                  </m:oMath>
                </a14:m>
                <a:endParaRPr lang="en-US" dirty="0"/>
              </a:p>
            </p:txBody>
          </p:sp>
        </mc:Choice>
        <mc:Fallback xmlns="">
          <p:sp>
            <p:nvSpPr>
              <p:cNvPr id="22" name="Rounded Rectangle 21">
                <a:extLst>
                  <a:ext uri="{FF2B5EF4-FFF2-40B4-BE49-F238E27FC236}">
                    <a16:creationId xmlns:a16="http://schemas.microsoft.com/office/drawing/2014/main" id="{DCCDC71E-375E-DEBD-3D84-0E6E89F24E7B}"/>
                  </a:ext>
                </a:extLst>
              </p:cNvPr>
              <p:cNvSpPr>
                <a:spLocks noRot="1" noChangeAspect="1" noMove="1" noResize="1" noEditPoints="1" noAdjustHandles="1" noChangeArrowheads="1" noChangeShapeType="1" noTextEdit="1"/>
              </p:cNvSpPr>
              <p:nvPr/>
            </p:nvSpPr>
            <p:spPr>
              <a:xfrm>
                <a:off x="2500589" y="4101282"/>
                <a:ext cx="7022657" cy="1706740"/>
              </a:xfrm>
              <a:prstGeom prst="roundRect">
                <a:avLst/>
              </a:prstGeom>
              <a:blipFill>
                <a:blip r:embed="rId10"/>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56467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6572D16-1D8E-9BAE-D6ED-402C62D4B011}"/>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𝜀</m:t>
                    </m:r>
                  </m:oMath>
                </a14:m>
                <a:r>
                  <a:rPr lang="en-US" dirty="0"/>
                  <a:t>-c</a:t>
                </a:r>
                <a:r>
                  <a:rPr lang="en-US" b="0" dirty="0"/>
                  <a:t>lose to </a:t>
                </a:r>
                <a14:m>
                  <m:oMath xmlns:m="http://schemas.openxmlformats.org/officeDocument/2006/math">
                    <m:r>
                      <a:rPr lang="en-US" b="0" i="1" smtClean="0">
                        <a:latin typeface="Cambria Math" panose="02040503050406030204" pitchFamily="18" charset="0"/>
                      </a:rPr>
                      <m:t>𝑡</m:t>
                    </m:r>
                  </m:oMath>
                </a14:m>
                <a:r>
                  <a:rPr lang="en-US" dirty="0"/>
                  <a:t>-wise independence</a:t>
                </a:r>
              </a:p>
            </p:txBody>
          </p:sp>
        </mc:Choice>
        <mc:Fallback xmlns="">
          <p:sp>
            <p:nvSpPr>
              <p:cNvPr id="2" name="Title 1">
                <a:extLst>
                  <a:ext uri="{FF2B5EF4-FFF2-40B4-BE49-F238E27FC236}">
                    <a16:creationId xmlns:a16="http://schemas.microsoft.com/office/drawing/2014/main" id="{66572D16-1D8E-9BAE-D6ED-402C62D4B011}"/>
                  </a:ext>
                </a:extLst>
              </p:cNvPr>
              <p:cNvSpPr>
                <a:spLocks noGrp="1" noRot="1" noChangeAspect="1" noMove="1" noResize="1" noEditPoints="1" noAdjustHandles="1" noChangeArrowheads="1" noChangeShapeType="1" noTextEdit="1"/>
              </p:cNvSpPr>
              <p:nvPr>
                <p:ph type="title"/>
              </p:nvPr>
            </p:nvSpPr>
            <p:spPr>
              <a:blipFill>
                <a:blip r:embed="rId3"/>
                <a:stretch>
                  <a:fillRect l="-295" t="-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203D5A-CD6D-392C-6F03-C743662B659E}"/>
                  </a:ext>
                </a:extLst>
              </p:cNvPr>
              <p:cNvSpPr>
                <a:spLocks noGrp="1"/>
              </p:cNvSpPr>
              <p:nvPr>
                <p:ph idx="1"/>
              </p:nvPr>
            </p:nvSpPr>
            <p:spPr>
              <a:xfrm>
                <a:off x="838200" y="3429000"/>
                <a:ext cx="10515600" cy="3063875"/>
              </a:xfrm>
            </p:spPr>
            <p:txBody>
              <a:bodyPr>
                <a:normAutofit/>
              </a:bodyPr>
              <a:lstStyle/>
              <a:p>
                <a:r>
                  <a:rPr lang="en-US" dirty="0"/>
                  <a:t>Protects against a wide range of attacks, including</a:t>
                </a:r>
              </a:p>
              <a:p>
                <a:pPr lvl="1"/>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Differential attacks [BS91], linear attacks [MY92].</a:t>
                </a:r>
              </a:p>
              <a:p>
                <a:pPr lvl="1"/>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𝑑</m:t>
                        </m:r>
                      </m:sup>
                    </m:sSup>
                  </m:oMath>
                </a14:m>
                <a:r>
                  <a:rPr lang="en-US" dirty="0"/>
                  <a:t>: (truncated) degree-</a:t>
                </a:r>
                <a14:m>
                  <m:oMath xmlns:m="http://schemas.openxmlformats.org/officeDocument/2006/math">
                    <m:r>
                      <a:rPr lang="en-US" b="0" i="1" smtClean="0">
                        <a:latin typeface="Cambria Math" panose="02040503050406030204" pitchFamily="18" charset="0"/>
                      </a:rPr>
                      <m:t>𝑑</m:t>
                    </m:r>
                  </m:oMath>
                </a14:m>
                <a:r>
                  <a:rPr lang="en-US" dirty="0"/>
                  <a:t> differential attacks [Lai94, Knu94].</a:t>
                </a:r>
              </a:p>
              <a:p>
                <a14:m>
                  <m:oMath xmlns:m="http://schemas.openxmlformats.org/officeDocument/2006/math">
                    <m:r>
                      <a:rPr lang="en-US" i="1" dirty="0" smtClean="0">
                        <a:latin typeface="Cambria Math" panose="02040503050406030204" pitchFamily="18" charset="0"/>
                      </a:rPr>
                      <m:t>𝑡</m:t>
                    </m:r>
                  </m:oMath>
                </a14:m>
                <a:r>
                  <a:rPr lang="en-US" dirty="0"/>
                  <a:t>-wise independence is not the goal, </a:t>
                </a:r>
                <a:r>
                  <a:rPr lang="en-US" b="1" dirty="0"/>
                  <a:t>a lens through which to study security</a:t>
                </a:r>
                <a:r>
                  <a:rPr lang="en-US" dirty="0"/>
                  <a:t>:</a:t>
                </a:r>
              </a:p>
              <a:p>
                <a:pPr lvl="1"/>
                <a:r>
                  <a:rPr lang="en-US" dirty="0"/>
                  <a:t>Study natural constructions that are </a:t>
                </a:r>
                <a:r>
                  <a:rPr lang="en-US" b="1" dirty="0"/>
                  <a:t>provably</a:t>
                </a:r>
                <a:r>
                  <a:rPr lang="en-US" dirty="0"/>
                  <a:t> </a:t>
                </a:r>
                <a14:m>
                  <m:oMath xmlns:m="http://schemas.openxmlformats.org/officeDocument/2006/math">
                    <m:r>
                      <a:rPr lang="en-US" i="1" dirty="0" smtClean="0">
                        <a:latin typeface="Cambria Math" panose="02040503050406030204" pitchFamily="18" charset="0"/>
                      </a:rPr>
                      <m:t>𝑡</m:t>
                    </m:r>
                  </m:oMath>
                </a14:m>
                <a:r>
                  <a:rPr lang="en-US" dirty="0"/>
                  <a:t>-wise, and </a:t>
                </a:r>
                <a:r>
                  <a:rPr lang="en-US" b="1" dirty="0"/>
                  <a:t>plausibly</a:t>
                </a:r>
                <a:r>
                  <a:rPr lang="en-US" dirty="0"/>
                  <a:t> pseudorandom.</a:t>
                </a:r>
              </a:p>
              <a:p>
                <a:r>
                  <a:rPr lang="en-US" b="1" dirty="0"/>
                  <a:t>Feasible </a:t>
                </a:r>
                <a:r>
                  <a:rPr lang="en-US" dirty="0"/>
                  <a:t>(potentially unconditionally)</a:t>
                </a:r>
                <a:r>
                  <a:rPr lang="en-US" b="1" dirty="0"/>
                  <a:t> </a:t>
                </a:r>
                <a:r>
                  <a:rPr lang="en-US" dirty="0"/>
                  <a:t>when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𝑘𝑒𝑦</m:t>
                        </m:r>
                      </m:e>
                    </m:d>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a:t>
                </a:r>
              </a:p>
              <a:p>
                <a:pPr lvl="1"/>
                <a:r>
                  <a:rPr lang="en-US" dirty="0"/>
                  <a:t>e.g., assume independent round keys.</a:t>
                </a:r>
              </a:p>
            </p:txBody>
          </p:sp>
        </mc:Choice>
        <mc:Fallback xmlns="">
          <p:sp>
            <p:nvSpPr>
              <p:cNvPr id="3" name="Content Placeholder 2">
                <a:extLst>
                  <a:ext uri="{FF2B5EF4-FFF2-40B4-BE49-F238E27FC236}">
                    <a16:creationId xmlns:a16="http://schemas.microsoft.com/office/drawing/2014/main" id="{6D203D5A-CD6D-392C-6F03-C743662B659E}"/>
                  </a:ext>
                </a:extLst>
              </p:cNvPr>
              <p:cNvSpPr>
                <a:spLocks noGrp="1" noRot="1" noChangeAspect="1" noMove="1" noResize="1" noEditPoints="1" noAdjustHandles="1" noChangeArrowheads="1" noChangeShapeType="1" noTextEdit="1"/>
              </p:cNvSpPr>
              <p:nvPr>
                <p:ph idx="1"/>
              </p:nvPr>
            </p:nvSpPr>
            <p:spPr>
              <a:xfrm>
                <a:off x="838200" y="3429000"/>
                <a:ext cx="10515600" cy="3063875"/>
              </a:xfrm>
              <a:blipFill>
                <a:blip r:embed="rId4"/>
                <a:stretch>
                  <a:fillRect l="-241" t="-1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474FDE16-EE5D-9F41-2236-FAFC5ECD0370}"/>
                  </a:ext>
                </a:extLst>
              </p:cNvPr>
              <p:cNvSpPr/>
              <p:nvPr/>
            </p:nvSpPr>
            <p:spPr>
              <a:xfrm>
                <a:off x="2116681" y="1535274"/>
                <a:ext cx="7958638" cy="1320800"/>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t>Definition</a:t>
                </a:r>
                <a:r>
                  <a:rPr lang="en-US" dirty="0"/>
                  <a:t>. (</a:t>
                </a:r>
                <a14:m>
                  <m:oMath xmlns:m="http://schemas.openxmlformats.org/officeDocument/2006/math">
                    <m:r>
                      <a:rPr lang="en-US" b="0" i="1" smtClean="0">
                        <a:latin typeface="Cambria Math" panose="02040503050406030204" pitchFamily="18" charset="0"/>
                      </a:rPr>
                      <m:t>𝜀</m:t>
                    </m:r>
                  </m:oMath>
                </a14:m>
                <a:r>
                  <a:rPr lang="en-US" dirty="0"/>
                  <a:t>-close to </a:t>
                </a:r>
                <a14:m>
                  <m:oMath xmlns:m="http://schemas.openxmlformats.org/officeDocument/2006/math">
                    <m:r>
                      <a:rPr lang="en-US" b="0" i="1" smtClean="0">
                        <a:latin typeface="Cambria Math" panose="02040503050406030204" pitchFamily="18" charset="0"/>
                      </a:rPr>
                      <m:t>𝑡</m:t>
                    </m:r>
                  </m:oMath>
                </a14:m>
                <a:r>
                  <a:rPr lang="en-US" dirty="0"/>
                  <a:t>-wise independence).For all </a:t>
                </a:r>
                <a14:m>
                  <m:oMath xmlns:m="http://schemas.openxmlformats.org/officeDocument/2006/math">
                    <m:r>
                      <a:rPr lang="en-US" b="0" i="1" smtClean="0">
                        <a:latin typeface="Cambria Math" panose="02040503050406030204" pitchFamily="18" charset="0"/>
                      </a:rPr>
                      <m:t>𝑡</m:t>
                    </m:r>
                  </m:oMath>
                </a14:m>
                <a:r>
                  <a:rPr lang="en-US" dirty="0"/>
                  <a:t> inputs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a14:m>
                <a:endParaRPr lang="en-US" dirty="0"/>
              </a:p>
              <a:p>
                <a:pPr algn="ctr"/>
                <a:r>
                  <a:rPr lang="en-US" dirty="0">
                    <a:latin typeface="Cambria Math" panose="02040503050406030204" pitchFamily="18" charset="0"/>
                    <a:ea typeface="Cambria Math" panose="02040503050406030204" pitchFamily="18" charset="0"/>
                  </a:rPr>
                  <a:t>statistical-distance</a:t>
                </a:r>
                <a14:m>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e>
                        </m:d>
                        <m:r>
                          <a:rPr lang="en-US" b="0" i="1" smtClean="0">
                            <a:latin typeface="Cambria Math" panose="02040503050406030204" pitchFamily="18" charset="0"/>
                          </a:rPr>
                          <m:t>, </m:t>
                        </m:r>
                        <m:r>
                          <m:rPr>
                            <m:nor/>
                          </m:rPr>
                          <a:rPr lang="en-US" b="0" i="0" smtClean="0">
                            <a:latin typeface="Cambria Math" panose="02040503050406030204" pitchFamily="18" charset="0"/>
                          </a:rPr>
                          <m:t>uniform</m:t>
                        </m:r>
                      </m:e>
                    </m:d>
                    <m:r>
                      <a:rPr lang="en-US" b="0" i="1" smtClean="0">
                        <a:latin typeface="Cambria Math" panose="02040503050406030204" pitchFamily="18" charset="0"/>
                      </a:rPr>
                      <m:t>≤</m:t>
                    </m:r>
                    <m:r>
                      <a:rPr lang="en-US" b="0" i="1" smtClean="0">
                        <a:latin typeface="Cambria Math" panose="02040503050406030204" pitchFamily="18" charset="0"/>
                      </a:rPr>
                      <m:t>𝜀</m:t>
                    </m:r>
                  </m:oMath>
                </a14:m>
                <a:endParaRPr lang="en-US" dirty="0"/>
              </a:p>
            </p:txBody>
          </p:sp>
        </mc:Choice>
        <mc:Fallback xmlns="">
          <p:sp>
            <p:nvSpPr>
              <p:cNvPr id="5" name="Rounded Rectangle 4">
                <a:extLst>
                  <a:ext uri="{FF2B5EF4-FFF2-40B4-BE49-F238E27FC236}">
                    <a16:creationId xmlns:a16="http://schemas.microsoft.com/office/drawing/2014/main" id="{474FDE16-EE5D-9F41-2236-FAFC5ECD0370}"/>
                  </a:ext>
                </a:extLst>
              </p:cNvPr>
              <p:cNvSpPr>
                <a:spLocks noRot="1" noChangeAspect="1" noMove="1" noResize="1" noEditPoints="1" noAdjustHandles="1" noChangeArrowheads="1" noChangeShapeType="1" noTextEdit="1"/>
              </p:cNvSpPr>
              <p:nvPr/>
            </p:nvSpPr>
            <p:spPr>
              <a:xfrm>
                <a:off x="2116681" y="1535274"/>
                <a:ext cx="7958638" cy="1320800"/>
              </a:xfrm>
              <a:prstGeom prst="roundRect">
                <a:avLst/>
              </a:prstGeom>
              <a:blipFill>
                <a:blip r:embed="rId5"/>
                <a:stretch>
                  <a:fillRect/>
                </a:stretch>
              </a:blipFill>
              <a:ln w="38100"/>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BEBCE830-E04B-4D8E-D5A1-6DA5A258ED22}"/>
              </a:ext>
            </a:extLst>
          </p:cNvPr>
          <p:cNvGrpSpPr>
            <a:grpSpLocks noChangeAspect="1"/>
          </p:cNvGrpSpPr>
          <p:nvPr/>
        </p:nvGrpSpPr>
        <p:grpSpPr>
          <a:xfrm>
            <a:off x="8475119" y="3068319"/>
            <a:ext cx="3200400" cy="1284252"/>
            <a:chOff x="7152808" y="2600683"/>
            <a:chExt cx="4234204" cy="1699101"/>
          </a:xfrm>
        </p:grpSpPr>
        <p:sp>
          <p:nvSpPr>
            <p:cNvPr id="4" name="Rectangle 3">
              <a:extLst>
                <a:ext uri="{FF2B5EF4-FFF2-40B4-BE49-F238E27FC236}">
                  <a16:creationId xmlns:a16="http://schemas.microsoft.com/office/drawing/2014/main" id="{A006ED78-3190-DDED-0E3C-8B263C1D9CCC}"/>
                </a:ext>
              </a:extLst>
            </p:cNvPr>
            <p:cNvSpPr/>
            <p:nvPr/>
          </p:nvSpPr>
          <p:spPr>
            <a:xfrm>
              <a:off x="8486338" y="2653864"/>
              <a:ext cx="1645920" cy="1645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grpSp>
          <p:nvGrpSpPr>
            <p:cNvPr id="6" name="Group 5">
              <a:extLst>
                <a:ext uri="{FF2B5EF4-FFF2-40B4-BE49-F238E27FC236}">
                  <a16:creationId xmlns:a16="http://schemas.microsoft.com/office/drawing/2014/main" id="{2AA904A3-8F93-F817-0DC5-AAC567710E89}"/>
                </a:ext>
              </a:extLst>
            </p:cNvPr>
            <p:cNvGrpSpPr/>
            <p:nvPr/>
          </p:nvGrpSpPr>
          <p:grpSpPr>
            <a:xfrm>
              <a:off x="7154677" y="2621705"/>
              <a:ext cx="1251017" cy="369332"/>
              <a:chOff x="3941379" y="4939821"/>
              <a:chExt cx="1251017" cy="36933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112EEE-2BE4-DB39-BE98-12A1262DD207}"/>
                      </a:ext>
                    </a:extLst>
                  </p:cNvPr>
                  <p:cNvSpPr txBox="1"/>
                  <p:nvPr/>
                </p:nvSpPr>
                <p:spPr>
                  <a:xfrm>
                    <a:off x="3941379" y="4939821"/>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88112EEE-2BE4-DB39-BE98-12A1262DD207}"/>
                      </a:ext>
                    </a:extLst>
                  </p:cNvPr>
                  <p:cNvSpPr txBox="1">
                    <a:spLocks noRot="1" noChangeAspect="1" noMove="1" noResize="1" noEditPoints="1" noAdjustHandles="1" noChangeArrowheads="1" noChangeShapeType="1" noTextEdit="1"/>
                  </p:cNvSpPr>
                  <p:nvPr/>
                </p:nvSpPr>
                <p:spPr>
                  <a:xfrm>
                    <a:off x="3941379" y="4939821"/>
                    <a:ext cx="304800" cy="369332"/>
                  </a:xfrm>
                  <a:prstGeom prst="rect">
                    <a:avLst/>
                  </a:prstGeom>
                  <a:blipFill>
                    <a:blip r:embed="rId6"/>
                    <a:stretch>
                      <a:fillRect r="-52632" b="-30435"/>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43B6FFDF-9B0B-B235-66F4-541F7DBDFD31}"/>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0B79A326-B0A4-DA8C-A953-0F51080C41A4}"/>
                </a:ext>
              </a:extLst>
            </p:cNvPr>
            <p:cNvGrpSpPr/>
            <p:nvPr/>
          </p:nvGrpSpPr>
          <p:grpSpPr>
            <a:xfrm>
              <a:off x="7154677" y="3839862"/>
              <a:ext cx="1251017" cy="369332"/>
              <a:chOff x="3941379" y="4923019"/>
              <a:chExt cx="1251017" cy="36933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8AB350-D99C-66CD-202D-C0314AD79198}"/>
                      </a:ext>
                    </a:extLst>
                  </p:cNvPr>
                  <p:cNvSpPr txBox="1"/>
                  <p:nvPr/>
                </p:nvSpPr>
                <p:spPr>
                  <a:xfrm>
                    <a:off x="3941379" y="492301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m:oMathPara>
                    </a14:m>
                    <a:endParaRPr lang="en-US" dirty="0"/>
                  </a:p>
                </p:txBody>
              </p:sp>
            </mc:Choice>
            <mc:Fallback xmlns="">
              <p:sp>
                <p:nvSpPr>
                  <p:cNvPr id="10" name="TextBox 9">
                    <a:extLst>
                      <a:ext uri="{FF2B5EF4-FFF2-40B4-BE49-F238E27FC236}">
                        <a16:creationId xmlns:a16="http://schemas.microsoft.com/office/drawing/2014/main" id="{2E8AB350-D99C-66CD-202D-C0314AD79198}"/>
                      </a:ext>
                    </a:extLst>
                  </p:cNvPr>
                  <p:cNvSpPr txBox="1">
                    <a:spLocks noRot="1" noChangeAspect="1" noMove="1" noResize="1" noEditPoints="1" noAdjustHandles="1" noChangeArrowheads="1" noChangeShapeType="1" noTextEdit="1"/>
                  </p:cNvSpPr>
                  <p:nvPr/>
                </p:nvSpPr>
                <p:spPr>
                  <a:xfrm>
                    <a:off x="3941379" y="4923019"/>
                    <a:ext cx="304800" cy="369332"/>
                  </a:xfrm>
                  <a:prstGeom prst="rect">
                    <a:avLst/>
                  </a:prstGeom>
                  <a:blipFill>
                    <a:blip r:embed="rId7"/>
                    <a:stretch>
                      <a:fillRect r="-47368" b="-2608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1581488-9763-DD2E-62E2-3938F2C0A1F7}"/>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DED55C-1DEB-BAF7-EC3A-CA37F1CAC0B4}"/>
                    </a:ext>
                  </a:extLst>
                </p:cNvPr>
                <p:cNvSpPr txBox="1"/>
                <p:nvPr/>
              </p:nvSpPr>
              <p:spPr>
                <a:xfrm>
                  <a:off x="11082213" y="2600683"/>
                  <a:ext cx="304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9BDED55C-1DEB-BAF7-EC3A-CA37F1CAC0B4}"/>
                    </a:ext>
                  </a:extLst>
                </p:cNvPr>
                <p:cNvSpPr txBox="1">
                  <a:spLocks noRot="1" noChangeAspect="1" noMove="1" noResize="1" noEditPoints="1" noAdjustHandles="1" noChangeArrowheads="1" noChangeShapeType="1" noTextEdit="1"/>
                </p:cNvSpPr>
                <p:nvPr/>
              </p:nvSpPr>
              <p:spPr>
                <a:xfrm>
                  <a:off x="11082213" y="2600683"/>
                  <a:ext cx="304799" cy="369332"/>
                </a:xfrm>
                <a:prstGeom prst="rect">
                  <a:avLst/>
                </a:prstGeom>
                <a:blipFill>
                  <a:blip r:embed="rId8"/>
                  <a:stretch>
                    <a:fillRect r="-50000" b="-43478"/>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E50AAA2-E3C0-9BA7-5554-15398F84076D}"/>
                </a:ext>
              </a:extLst>
            </p:cNvPr>
            <p:cNvCxnSpPr>
              <a:cxnSpLocks/>
            </p:cNvCxnSpPr>
            <p:nvPr/>
          </p:nvCxnSpPr>
          <p:spPr>
            <a:xfrm>
              <a:off x="10214771" y="2873579"/>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07DEBF-B550-347D-62C9-CA886DDA9D2E}"/>
                    </a:ext>
                  </a:extLst>
                </p:cNvPr>
                <p:cNvSpPr txBox="1"/>
                <p:nvPr/>
              </p:nvSpPr>
              <p:spPr>
                <a:xfrm>
                  <a:off x="11082213" y="3882827"/>
                  <a:ext cx="304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3B07DEBF-B550-347D-62C9-CA886DDA9D2E}"/>
                    </a:ext>
                  </a:extLst>
                </p:cNvPr>
                <p:cNvSpPr txBox="1">
                  <a:spLocks noRot="1" noChangeAspect="1" noMove="1" noResize="1" noEditPoints="1" noAdjustHandles="1" noChangeArrowheads="1" noChangeShapeType="1" noTextEdit="1"/>
                </p:cNvSpPr>
                <p:nvPr/>
              </p:nvSpPr>
              <p:spPr>
                <a:xfrm>
                  <a:off x="11082213" y="3882827"/>
                  <a:ext cx="304799" cy="369332"/>
                </a:xfrm>
                <a:prstGeom prst="rect">
                  <a:avLst/>
                </a:prstGeom>
                <a:blipFill>
                  <a:blip r:embed="rId9"/>
                  <a:stretch>
                    <a:fillRect r="-40000" b="-434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BF60B30-CFC5-8DB3-6E2F-B279B6E53F9A}"/>
                </a:ext>
              </a:extLst>
            </p:cNvPr>
            <p:cNvCxnSpPr>
              <a:cxnSpLocks/>
            </p:cNvCxnSpPr>
            <p:nvPr/>
          </p:nvCxnSpPr>
          <p:spPr>
            <a:xfrm>
              <a:off x="10214771" y="4135184"/>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4ACCB588-E0D3-74E4-2467-86BD95A2A4BF}"/>
                </a:ext>
              </a:extLst>
            </p:cNvPr>
            <p:cNvGrpSpPr/>
            <p:nvPr/>
          </p:nvGrpSpPr>
          <p:grpSpPr>
            <a:xfrm>
              <a:off x="7152808" y="3023482"/>
              <a:ext cx="1251017" cy="369332"/>
              <a:chOff x="3941379" y="4923019"/>
              <a:chExt cx="1251017" cy="369332"/>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B3C41-A532-18D4-C710-9A8F467AA561}"/>
                      </a:ext>
                    </a:extLst>
                  </p:cNvPr>
                  <p:cNvSpPr txBox="1"/>
                  <p:nvPr/>
                </p:nvSpPr>
                <p:spPr>
                  <a:xfrm>
                    <a:off x="3941379" y="492301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0E8B3C41-A532-18D4-C710-9A8F467AA561}"/>
                      </a:ext>
                    </a:extLst>
                  </p:cNvPr>
                  <p:cNvSpPr txBox="1">
                    <a:spLocks noRot="1" noChangeAspect="1" noMove="1" noResize="1" noEditPoints="1" noAdjustHandles="1" noChangeArrowheads="1" noChangeShapeType="1" noTextEdit="1"/>
                  </p:cNvSpPr>
                  <p:nvPr/>
                </p:nvSpPr>
                <p:spPr>
                  <a:xfrm>
                    <a:off x="3941379" y="4923019"/>
                    <a:ext cx="304800" cy="369332"/>
                  </a:xfrm>
                  <a:prstGeom prst="rect">
                    <a:avLst/>
                  </a:prstGeom>
                  <a:blipFill>
                    <a:blip r:embed="rId10"/>
                    <a:stretch>
                      <a:fillRect r="-52632" b="-3043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5805E573-4E84-8488-B6D4-E338FAB5DA60}"/>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8F4BA2-17EB-07A4-6455-1A227BE7706B}"/>
                    </a:ext>
                  </a:extLst>
                </p:cNvPr>
                <p:cNvSpPr txBox="1"/>
                <p:nvPr/>
              </p:nvSpPr>
              <p:spPr>
                <a:xfrm>
                  <a:off x="11071702" y="3023169"/>
                  <a:ext cx="304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a:extLst>
                    <a:ext uri="{FF2B5EF4-FFF2-40B4-BE49-F238E27FC236}">
                      <a16:creationId xmlns:a16="http://schemas.microsoft.com/office/drawing/2014/main" id="{568F4BA2-17EB-07A4-6455-1A227BE7706B}"/>
                    </a:ext>
                  </a:extLst>
                </p:cNvPr>
                <p:cNvSpPr txBox="1">
                  <a:spLocks noRot="1" noChangeAspect="1" noMove="1" noResize="1" noEditPoints="1" noAdjustHandles="1" noChangeArrowheads="1" noChangeShapeType="1" noTextEdit="1"/>
                </p:cNvSpPr>
                <p:nvPr/>
              </p:nvSpPr>
              <p:spPr>
                <a:xfrm>
                  <a:off x="11071702" y="3023169"/>
                  <a:ext cx="304799" cy="369332"/>
                </a:xfrm>
                <a:prstGeom prst="rect">
                  <a:avLst/>
                </a:prstGeom>
                <a:blipFill>
                  <a:blip r:embed="rId11"/>
                  <a:stretch>
                    <a:fillRect r="-57895" b="-43478"/>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FDCF9D93-5E5F-EF0B-93D3-CB2BBCDEB23A}"/>
                </a:ext>
              </a:extLst>
            </p:cNvPr>
            <p:cNvCxnSpPr>
              <a:cxnSpLocks/>
            </p:cNvCxnSpPr>
            <p:nvPr/>
          </p:nvCxnSpPr>
          <p:spPr>
            <a:xfrm>
              <a:off x="10204261" y="3275526"/>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D453D25D-6C56-F254-5DCD-5F5815BE7CFA}"/>
                </a:ext>
              </a:extLst>
            </p:cNvPr>
            <p:cNvCxnSpPr>
              <a:cxnSpLocks/>
            </p:cNvCxnSpPr>
            <p:nvPr/>
          </p:nvCxnSpPr>
          <p:spPr>
            <a:xfrm>
              <a:off x="7969920" y="3585112"/>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BFF661AC-A920-AA8A-7809-5A956FF04D08}"/>
                </a:ext>
              </a:extLst>
            </p:cNvPr>
            <p:cNvCxnSpPr>
              <a:cxnSpLocks/>
            </p:cNvCxnSpPr>
            <p:nvPr/>
          </p:nvCxnSpPr>
          <p:spPr>
            <a:xfrm>
              <a:off x="10576767" y="3593132"/>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5265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00D2-CA5D-0222-A068-ABF70BA571E6}"/>
              </a:ext>
            </a:extLst>
          </p:cNvPr>
          <p:cNvSpPr>
            <a:spLocks noGrp="1"/>
          </p:cNvSpPr>
          <p:nvPr>
            <p:ph type="title"/>
          </p:nvPr>
        </p:nvSpPr>
        <p:spPr/>
        <p:txBody>
          <a:bodyPr/>
          <a:lstStyle/>
          <a:p>
            <a:r>
              <a:rPr lang="en-US" dirty="0"/>
              <a:t>Part III. Preliminaries</a:t>
            </a:r>
          </a:p>
        </p:txBody>
      </p:sp>
    </p:spTree>
    <p:extLst>
      <p:ext uri="{BB962C8B-B14F-4D97-AF65-F5344CB8AC3E}">
        <p14:creationId xmlns:p14="http://schemas.microsoft.com/office/powerpoint/2010/main" val="302384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6E36C-98C2-8332-B585-AC9AA7753C83}"/>
              </a:ext>
            </a:extLst>
          </p:cNvPr>
          <p:cNvSpPr>
            <a:spLocks noGrp="1"/>
          </p:cNvSpPr>
          <p:nvPr>
            <p:ph type="title"/>
          </p:nvPr>
        </p:nvSpPr>
        <p:spPr/>
        <p:txBody>
          <a:bodyPr/>
          <a:lstStyle/>
          <a:p>
            <a:r>
              <a:rPr lang="en-US" dirty="0"/>
              <a:t>Prior work [LTV21]</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BEA464D-6E4B-7FBB-88DC-DD0F6F68E3CC}"/>
                  </a:ext>
                </a:extLst>
              </p:cNvPr>
              <p:cNvSpPr>
                <a:spLocks noGrp="1"/>
              </p:cNvSpPr>
              <p:nvPr>
                <p:ph idx="1"/>
              </p:nvPr>
            </p:nvSpPr>
            <p:spPr/>
            <p:txBody>
              <a:bodyPr>
                <a:normAutofit/>
              </a:bodyPr>
              <a:lstStyle/>
              <a:p>
                <a:r>
                  <a:rPr lang="en-US" sz="2000" b="1" dirty="0"/>
                  <a:t>Theorem</a:t>
                </a:r>
                <a:r>
                  <a:rPr lang="en-US" sz="2000" b="0" dirty="0"/>
                  <a:t>. </a:t>
                </a:r>
                <a14:m>
                  <m:oMath xmlns:m="http://schemas.openxmlformats.org/officeDocument/2006/math">
                    <m:r>
                      <a:rPr lang="en-US" sz="2000" b="0" i="1" smtClean="0">
                        <a:latin typeface="Cambria Math" panose="02040503050406030204" pitchFamily="18" charset="0"/>
                      </a:rPr>
                      <m:t>2</m:t>
                    </m:r>
                  </m:oMath>
                </a14:m>
                <a:r>
                  <a:rPr lang="en-US" sz="2000" dirty="0"/>
                  <a:t>-round SPN is </a:t>
                </a:r>
                <a14:m>
                  <m:oMath xmlns:m="http://schemas.openxmlformats.org/officeDocument/2006/math">
                    <m:r>
                      <a:rPr lang="en-US" sz="2000" b="0" i="1" smtClean="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𝑘</m:t>
                                </m:r>
                              </m:sup>
                            </m:sSup>
                          </m:num>
                          <m:den>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𝑏</m:t>
                                </m:r>
                              </m:sup>
                            </m:sSup>
                          </m:den>
                        </m:f>
                      </m:e>
                    </m:rad>
                  </m:oMath>
                </a14:m>
                <a:r>
                  <a:rPr lang="en-US" sz="2000" dirty="0"/>
                  <a:t>-close to </a:t>
                </a:r>
                <a14:m>
                  <m:oMath xmlns:m="http://schemas.openxmlformats.org/officeDocument/2006/math">
                    <m:r>
                      <a:rPr lang="en-US" sz="2000" b="0" i="1" smtClean="0">
                        <a:latin typeface="Cambria Math" panose="02040503050406030204" pitchFamily="18" charset="0"/>
                      </a:rPr>
                      <m:t>2</m:t>
                    </m:r>
                  </m:oMath>
                </a14:m>
                <a:r>
                  <a:rPr lang="en-US" sz="2000" dirty="0"/>
                  <a:t>-wise independent.</a:t>
                </a:r>
              </a:p>
              <a:p>
                <a:endParaRPr lang="en-US" sz="2000" dirty="0"/>
              </a:p>
              <a:p>
                <a:r>
                  <a:rPr lang="en-US" sz="2000" b="1" dirty="0"/>
                  <a:t>Theorem</a:t>
                </a:r>
                <a:r>
                  <a:rPr lang="en-US" sz="2000" b="0" dirty="0"/>
                  <a:t>. </a:t>
                </a:r>
                <a14:m>
                  <m:oMath xmlns:m="http://schemas.openxmlformats.org/officeDocument/2006/math">
                    <m:r>
                      <a:rPr lang="en-US" sz="2000" b="0" i="1" smtClean="0">
                        <a:latin typeface="Cambria Math" panose="02040503050406030204" pitchFamily="18" charset="0"/>
                      </a:rPr>
                      <m:t>3</m:t>
                    </m:r>
                  </m:oMath>
                </a14:m>
                <a:r>
                  <a:rPr lang="en-US" sz="2000" dirty="0"/>
                  <a:t>-round SPN is </a:t>
                </a:r>
                <a14:m>
                  <m:oMath xmlns:m="http://schemas.openxmlformats.org/officeDocument/2006/math">
                    <m:r>
                      <a:rPr lang="en-US" sz="2000" b="0" i="1" smtClean="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1">
                                <a:latin typeface="Cambria Math" panose="02040503050406030204" pitchFamily="18" charset="0"/>
                              </a:rPr>
                              <m:t>𝑘</m:t>
                            </m:r>
                          </m:num>
                          <m:den>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𝑏</m:t>
                                </m:r>
                              </m:sup>
                            </m:sSup>
                          </m:den>
                        </m:f>
                      </m:e>
                    </m:rad>
                  </m:oMath>
                </a14:m>
                <a:r>
                  <a:rPr lang="en-US" sz="2000" dirty="0"/>
                  <a:t>-close to </a:t>
                </a:r>
                <a14:m>
                  <m:oMath xmlns:m="http://schemas.openxmlformats.org/officeDocument/2006/math">
                    <m:r>
                      <a:rPr lang="en-US" sz="2000" b="0" i="1" smtClean="0">
                        <a:latin typeface="Cambria Math" panose="02040503050406030204" pitchFamily="18" charset="0"/>
                      </a:rPr>
                      <m:t>2</m:t>
                    </m:r>
                  </m:oMath>
                </a14:m>
                <a:r>
                  <a:rPr lang="en-US" sz="2000" dirty="0"/>
                  <a:t>-wise independent.</a:t>
                </a:r>
              </a:p>
              <a:p>
                <a:endParaRPr lang="en-US" sz="2000" dirty="0"/>
              </a:p>
              <a:p>
                <a:r>
                  <a:rPr lang="en-US" sz="2000" dirty="0"/>
                  <a:t>Holds if linear mixing of the SPN achieves maximal branching number.</a:t>
                </a:r>
              </a:p>
              <a:p>
                <a:pPr lvl="1"/>
                <a:r>
                  <a:rPr lang="en-US" sz="1800" dirty="0"/>
                  <a:t>This is not true for AES.</a:t>
                </a:r>
              </a:p>
            </p:txBody>
          </p:sp>
        </mc:Choice>
        <mc:Fallback xmlns="">
          <p:sp>
            <p:nvSpPr>
              <p:cNvPr id="8" name="Content Placeholder 7">
                <a:extLst>
                  <a:ext uri="{FF2B5EF4-FFF2-40B4-BE49-F238E27FC236}">
                    <a16:creationId xmlns:a16="http://schemas.microsoft.com/office/drawing/2014/main" id="{DBEA464D-6E4B-7FBB-88DC-DD0F6F68E3CC}"/>
                  </a:ext>
                </a:extLst>
              </p:cNvPr>
              <p:cNvSpPr>
                <a:spLocks noGrp="1" noRot="1" noChangeAspect="1" noMove="1" noResize="1" noEditPoints="1" noAdjustHandles="1" noChangeArrowheads="1" noChangeShapeType="1" noTextEdit="1"/>
              </p:cNvSpPr>
              <p:nvPr>
                <p:ph idx="1"/>
              </p:nvPr>
            </p:nvSpPr>
            <p:spPr>
              <a:blipFill>
                <a:blip r:embed="rId3"/>
                <a:stretch>
                  <a:fillRect l="-295"/>
                </a:stretch>
              </a:blipFill>
            </p:spPr>
            <p:txBody>
              <a:bodyPr/>
              <a:lstStyle/>
              <a:p>
                <a:r>
                  <a:rPr lang="en-US">
                    <a:noFill/>
                  </a:rPr>
                  <a:t> </a:t>
                </a:r>
              </a:p>
            </p:txBody>
          </p:sp>
        </mc:Fallback>
      </mc:AlternateContent>
    </p:spTree>
    <p:extLst>
      <p:ext uri="{BB962C8B-B14F-4D97-AF65-F5344CB8AC3E}">
        <p14:creationId xmlns:p14="http://schemas.microsoft.com/office/powerpoint/2010/main" val="24162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6E36C-98C2-8332-B585-AC9AA7753C83}"/>
              </a:ext>
            </a:extLst>
          </p:cNvPr>
          <p:cNvSpPr>
            <a:spLocks noGrp="1"/>
          </p:cNvSpPr>
          <p:nvPr>
            <p:ph type="title"/>
          </p:nvPr>
        </p:nvSpPr>
        <p:spPr/>
        <p:txBody>
          <a:bodyPr/>
          <a:lstStyle/>
          <a:p>
            <a:r>
              <a:rPr lang="en-US" dirty="0"/>
              <a:t>Prior AES result [LTV21]</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BEA464D-6E4B-7FBB-88DC-DD0F6F68E3CC}"/>
                  </a:ext>
                </a:extLst>
              </p:cNvPr>
              <p:cNvSpPr>
                <a:spLocks noGrp="1"/>
              </p:cNvSpPr>
              <p:nvPr>
                <p:ph idx="1"/>
              </p:nvPr>
            </p:nvSpPr>
            <p:spPr/>
            <p:txBody>
              <a:bodyPr>
                <a:normAutofit/>
              </a:bodyPr>
              <a:lstStyle/>
              <a:p>
                <a:r>
                  <a:rPr lang="en-US" sz="2000" b="1" dirty="0"/>
                  <a:t>Theorem</a:t>
                </a:r>
                <a:r>
                  <a:rPr lang="en-US" sz="2000" b="0" dirty="0"/>
                  <a:t>. </a:t>
                </a:r>
                <a14:m>
                  <m:oMath xmlns:m="http://schemas.openxmlformats.org/officeDocument/2006/math">
                    <m:r>
                      <a:rPr lang="en-US" sz="2000" b="0" i="1" smtClean="0">
                        <a:latin typeface="Cambria Math" panose="02040503050406030204" pitchFamily="18" charset="0"/>
                      </a:rPr>
                      <m:t>6</m:t>
                    </m:r>
                  </m:oMath>
                </a14:m>
                <a:r>
                  <a:rPr lang="en-US" sz="2000" dirty="0"/>
                  <a:t>-round AES is </a:t>
                </a:r>
                <a14:m>
                  <m:oMath xmlns:m="http://schemas.openxmlformats.org/officeDocument/2006/math">
                    <m:r>
                      <a:rPr lang="en-US" sz="2000" b="0" i="1" smtClean="0">
                        <a:latin typeface="Cambria Math" panose="02040503050406030204" pitchFamily="18" charset="0"/>
                      </a:rPr>
                      <m:t>0.472</m:t>
                    </m:r>
                  </m:oMath>
                </a14:m>
                <a:r>
                  <a:rPr lang="en-US" sz="2000" dirty="0"/>
                  <a:t>-close to pairwise independent.</a:t>
                </a:r>
              </a:p>
              <a:p>
                <a:endParaRPr lang="en-US" dirty="0"/>
              </a:p>
              <a:p>
                <a:endParaRPr lang="en-US" dirty="0"/>
              </a:p>
              <a:p>
                <a:endParaRPr lang="en-US" dirty="0"/>
              </a:p>
              <a:p>
                <a:endParaRPr lang="en-US" dirty="0"/>
              </a:p>
              <a:p>
                <a:endParaRPr lang="en-US" b="1" dirty="0"/>
              </a:p>
              <a:p>
                <a:r>
                  <a:rPr lang="en-US" sz="2000" b="1" dirty="0"/>
                  <a:t>Corollary</a:t>
                </a:r>
                <a:r>
                  <a:rPr lang="en-US" sz="2000" b="0" dirty="0"/>
                  <a:t>. </a:t>
                </a:r>
                <a14:m>
                  <m:oMath xmlns:m="http://schemas.openxmlformats.org/officeDocument/2006/math">
                    <m:r>
                      <a:rPr lang="en-US" sz="2000" b="0" i="1" smtClean="0">
                        <a:latin typeface="Cambria Math" panose="02040503050406030204" pitchFamily="18" charset="0"/>
                      </a:rPr>
                      <m:t>6</m:t>
                    </m:r>
                    <m:r>
                      <a:rPr lang="en-US" sz="2000" b="0" i="1" smtClean="0">
                        <a:latin typeface="Cambria Math" panose="02040503050406030204" pitchFamily="18" charset="0"/>
                      </a:rPr>
                      <m:t>𝑟</m:t>
                    </m:r>
                  </m:oMath>
                </a14:m>
                <a:r>
                  <a:rPr lang="en-US" sz="2000" dirty="0"/>
                  <a:t>-round AES is </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0.472</m:t>
                        </m:r>
                      </m:e>
                      <m:sup>
                        <m:r>
                          <a:rPr lang="en-US" sz="2000" b="0" i="1" smtClean="0">
                            <a:latin typeface="Cambria Math" panose="02040503050406030204" pitchFamily="18" charset="0"/>
                          </a:rPr>
                          <m:t>𝑟</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𝑟</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oMath>
                </a14:m>
                <a:r>
                  <a:rPr lang="en-US" sz="2000" dirty="0"/>
                  <a:t>-close to pairwise.</a:t>
                </a:r>
              </a:p>
              <a:p>
                <a:pPr lvl="1"/>
                <a:r>
                  <a:rPr lang="en-US" sz="1800" dirty="0"/>
                  <a:t>To achieve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−128</m:t>
                        </m:r>
                      </m:sup>
                    </m:sSup>
                  </m:oMath>
                </a14:m>
                <a:r>
                  <a:rPr lang="en-US" sz="1800" dirty="0"/>
                  <a:t> security, we set </a:t>
                </a:r>
                <a14:m>
                  <m:oMath xmlns:m="http://schemas.openxmlformats.org/officeDocument/2006/math">
                    <m:r>
                      <a:rPr lang="en-US" sz="1800" b="0" i="1" smtClean="0">
                        <a:latin typeface="Cambria Math" panose="02040503050406030204" pitchFamily="18" charset="0"/>
                      </a:rPr>
                      <m:t>𝑟</m:t>
                    </m:r>
                    <m:r>
                      <a:rPr lang="en-US" sz="1800" b="0" i="1" smtClean="0">
                        <a:latin typeface="Cambria Math" panose="02040503050406030204" pitchFamily="18" charset="0"/>
                      </a:rPr>
                      <m:t>≈1500</m:t>
                    </m:r>
                  </m:oMath>
                </a14:m>
                <a:r>
                  <a:rPr lang="en-US" sz="1800" b="0" dirty="0"/>
                  <a:t>.</a:t>
                </a:r>
              </a:p>
              <a:p>
                <a:pPr lvl="1"/>
                <a14:m>
                  <m:oMath xmlns:m="http://schemas.openxmlformats.org/officeDocument/2006/math">
                    <m:r>
                      <a:rPr lang="en-US" sz="1800" b="0" i="1" smtClean="0">
                        <a:latin typeface="Cambria Math" panose="02040503050406030204" pitchFamily="18" charset="0"/>
                      </a:rPr>
                      <m:t>9000</m:t>
                    </m:r>
                  </m:oMath>
                </a14:m>
                <a:r>
                  <a:rPr lang="en-US" sz="1800" dirty="0"/>
                  <a:t>-round AES is </a:t>
                </a:r>
                <a14:m>
                  <m:oMath xmlns:m="http://schemas.openxmlformats.org/officeDocument/2006/math">
                    <m:r>
                      <a:rPr lang="en-US" sz="1800" b="0" i="1" smtClean="0">
                        <a:latin typeface="Cambria Math" panose="02040503050406030204" pitchFamily="18" charset="0"/>
                      </a:rPr>
                      <m:t>2</m:t>
                    </m:r>
                  </m:oMath>
                </a14:m>
                <a:r>
                  <a:rPr lang="en-US" sz="1800" dirty="0"/>
                  <a:t>-wise independent!</a:t>
                </a:r>
              </a:p>
              <a:p>
                <a:pPr marL="0" indent="0">
                  <a:buNone/>
                </a:pPr>
                <a:endParaRPr lang="en-US" dirty="0"/>
              </a:p>
            </p:txBody>
          </p:sp>
        </mc:Choice>
        <mc:Fallback xmlns="">
          <p:sp>
            <p:nvSpPr>
              <p:cNvPr id="8" name="Content Placeholder 7">
                <a:extLst>
                  <a:ext uri="{FF2B5EF4-FFF2-40B4-BE49-F238E27FC236}">
                    <a16:creationId xmlns:a16="http://schemas.microsoft.com/office/drawing/2014/main" id="{DBEA464D-6E4B-7FBB-88DC-DD0F6F68E3CC}"/>
                  </a:ext>
                </a:extLst>
              </p:cNvPr>
              <p:cNvSpPr>
                <a:spLocks noGrp="1" noRot="1" noChangeAspect="1" noMove="1" noResize="1" noEditPoints="1" noAdjustHandles="1" noChangeArrowheads="1" noChangeShapeType="1" noTextEdit="1"/>
              </p:cNvSpPr>
              <p:nvPr>
                <p:ph idx="1"/>
              </p:nvPr>
            </p:nvSpPr>
            <p:spPr>
              <a:blipFill>
                <a:blip r:embed="rId3"/>
                <a:stretch>
                  <a:fillRect l="-295" t="-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CF6790AC-66F2-5341-C066-43E10C9D1950}"/>
                  </a:ext>
                </a:extLst>
              </p:cNvPr>
              <p:cNvSpPr/>
              <p:nvPr/>
            </p:nvSpPr>
            <p:spPr>
              <a:xfrm>
                <a:off x="3478248" y="2670047"/>
                <a:ext cx="5235504" cy="1765397"/>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t>Amplification Lemma [MPR07]</a:t>
                </a:r>
              </a:p>
              <a:p>
                <a:pPr algn="ctr"/>
                <a:endParaRPr lang="en-US" dirty="0"/>
              </a:p>
              <a:p>
                <a:pPr algn="ctr"/>
                <a14:m>
                  <m:oMath xmlns:m="http://schemas.openxmlformats.org/officeDocument/2006/math">
                    <m:r>
                      <a:rPr lang="en-US" b="0" i="1" smtClean="0">
                        <a:latin typeface="Cambria Math" panose="02040503050406030204" pitchFamily="18" charset="0"/>
                      </a:rPr>
                      <m:t>ℱ</m:t>
                    </m:r>
                  </m:oMath>
                </a14:m>
                <a:r>
                  <a:rPr lang="en-US" dirty="0"/>
                  <a:t> is </a:t>
                </a:r>
                <a14:m>
                  <m:oMath xmlns:m="http://schemas.openxmlformats.org/officeDocument/2006/math">
                    <m:r>
                      <a:rPr lang="en-US" b="0" i="1" smtClean="0">
                        <a:latin typeface="Cambria Math" panose="02040503050406030204" pitchFamily="18" charset="0"/>
                      </a:rPr>
                      <m:t>𝜖</m:t>
                    </m:r>
                  </m:oMath>
                </a14:m>
                <a:r>
                  <a:rPr lang="en-US" dirty="0"/>
                  <a:t>-close to </a:t>
                </a:r>
                <a14:m>
                  <m:oMath xmlns:m="http://schemas.openxmlformats.org/officeDocument/2006/math">
                    <m:r>
                      <a:rPr lang="en-US" b="0" i="1" smtClean="0">
                        <a:latin typeface="Cambria Math" panose="02040503050406030204" pitchFamily="18" charset="0"/>
                      </a:rPr>
                      <m:t>𝑡</m:t>
                    </m:r>
                  </m:oMath>
                </a14:m>
                <a:r>
                  <a:rPr lang="en-US" dirty="0"/>
                  <a:t>-wise independent</a:t>
                </a:r>
              </a:p>
              <a:p>
                <a:pPr algn="ct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ℱ</m:t>
                    </m:r>
                    <m:r>
                      <a:rPr lang="en-US" b="0" i="1" smtClean="0">
                        <a:latin typeface="Cambria Math" panose="02040503050406030204" pitchFamily="18" charset="0"/>
                      </a:rPr>
                      <m:t>∘</m:t>
                    </m:r>
                    <m:r>
                      <a:rPr lang="en-US" b="0" i="1" smtClean="0">
                        <a:latin typeface="Cambria Math" panose="02040503050406030204" pitchFamily="18" charset="0"/>
                      </a:rPr>
                      <m:t>ℱ</m:t>
                    </m:r>
                  </m:oMath>
                </a14:m>
                <a:r>
                  <a:rPr lang="en-US" dirty="0"/>
                  <a:t> is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oMath>
                </a14:m>
                <a:r>
                  <a:rPr lang="en-US" dirty="0"/>
                  <a:t>-close to </a:t>
                </a:r>
                <a14:m>
                  <m:oMath xmlns:m="http://schemas.openxmlformats.org/officeDocument/2006/math">
                    <m:r>
                      <a:rPr lang="en-US" b="0" i="1" smtClean="0">
                        <a:latin typeface="Cambria Math" panose="02040503050406030204" pitchFamily="18" charset="0"/>
                      </a:rPr>
                      <m:t>𝑡</m:t>
                    </m:r>
                  </m:oMath>
                </a14:m>
                <a:r>
                  <a:rPr lang="en-US" dirty="0"/>
                  <a:t>-wise independent.</a:t>
                </a:r>
              </a:p>
            </p:txBody>
          </p:sp>
        </mc:Choice>
        <mc:Fallback xmlns="">
          <p:sp>
            <p:nvSpPr>
              <p:cNvPr id="2" name="Rounded Rectangle 1">
                <a:extLst>
                  <a:ext uri="{FF2B5EF4-FFF2-40B4-BE49-F238E27FC236}">
                    <a16:creationId xmlns:a16="http://schemas.microsoft.com/office/drawing/2014/main" id="{CF6790AC-66F2-5341-C066-43E10C9D1950}"/>
                  </a:ext>
                </a:extLst>
              </p:cNvPr>
              <p:cNvSpPr>
                <a:spLocks noRot="1" noChangeAspect="1" noMove="1" noResize="1" noEditPoints="1" noAdjustHandles="1" noChangeArrowheads="1" noChangeShapeType="1" noTextEdit="1"/>
              </p:cNvSpPr>
              <p:nvPr/>
            </p:nvSpPr>
            <p:spPr>
              <a:xfrm>
                <a:off x="3478248" y="2670047"/>
                <a:ext cx="5235504" cy="1765397"/>
              </a:xfrm>
              <a:prstGeom prst="roundRect">
                <a:avLst/>
              </a:prstGeom>
              <a:blipFill>
                <a:blip r:embed="rId4"/>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6848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fontScale="77500" lnSpcReduction="20000"/>
              </a:bodyPr>
              <a:lstStyle/>
              <a:p>
                <a:r>
                  <a:rPr lang="en-US" dirty="0"/>
                  <a:t>Introduction</a:t>
                </a:r>
              </a:p>
              <a:p>
                <a:pPr lvl="1"/>
                <a:r>
                  <a:rPr lang="en-US" dirty="0"/>
                  <a:t>Studying the security of practical cryptosystems from a theoretical viewpoint</a:t>
                </a:r>
              </a:p>
              <a:p>
                <a:pPr lvl="1"/>
                <a14:m>
                  <m:oMath xmlns:m="http://schemas.openxmlformats.org/officeDocument/2006/math">
                    <m:r>
                      <a:rPr lang="en-US" b="0" i="1" smtClean="0">
                        <a:latin typeface="Cambria Math" panose="02040503050406030204" pitchFamily="18" charset="0"/>
                      </a:rPr>
                      <m:t>𝑡</m:t>
                    </m:r>
                  </m:oMath>
                </a14:m>
                <a:r>
                  <a:rPr lang="en-US" dirty="0"/>
                  <a:t>-wise independence</a:t>
                </a:r>
              </a:p>
              <a:p>
                <a:r>
                  <a:rPr lang="en-US" dirty="0"/>
                  <a:t>Preliminaries</a:t>
                </a:r>
              </a:p>
              <a:p>
                <a:pPr lvl="1"/>
                <a:r>
                  <a:rPr lang="en-US" dirty="0"/>
                  <a:t>KAC</a:t>
                </a:r>
              </a:p>
              <a:p>
                <a:pPr lvl="1"/>
                <a:r>
                  <a:rPr lang="en-US" dirty="0"/>
                  <a:t>SPN</a:t>
                </a:r>
              </a:p>
              <a:p>
                <a:r>
                  <a:rPr lang="en-US" dirty="0"/>
                  <a:t>Prior Work [LTV21]</a:t>
                </a:r>
              </a:p>
              <a:p>
                <a:r>
                  <a:rPr lang="en-US" dirty="0"/>
                  <a:t>Results</a:t>
                </a:r>
              </a:p>
              <a:p>
                <a:pPr lvl="1"/>
                <a:r>
                  <a:rPr lang="en-US" dirty="0"/>
                  <a:t>New model: random S-box SPN / SPN*</a:t>
                </a:r>
              </a:p>
              <a:p>
                <a:pPr lvl="1"/>
                <a:r>
                  <a:rPr lang="en-US" dirty="0"/>
                  <a:t>SPN* results</a:t>
                </a:r>
              </a:p>
              <a:p>
                <a:pPr lvl="1"/>
                <a:r>
                  <a:rPr lang="en-US" dirty="0"/>
                  <a:t>AES* results</a:t>
                </a:r>
              </a:p>
              <a:p>
                <a:pPr lvl="1"/>
                <a:r>
                  <a:rPr lang="en-US" dirty="0"/>
                  <a:t>New model: Censored-SPN</a:t>
                </a:r>
              </a:p>
              <a:p>
                <a:pPr lvl="1"/>
                <a:r>
                  <a:rPr lang="en-US" dirty="0"/>
                  <a:t>Censored-AES results</a:t>
                </a:r>
              </a:p>
              <a:p>
                <a:endParaRPr lang="en-US" dirty="0"/>
              </a:p>
            </p:txBody>
          </p:sp>
        </mc:Choice>
        <mc:Fallback xmlns="">
          <p:sp>
            <p:nvSpPr>
              <p:cNvPr id="3" name="Content Placeholder 2">
                <a:extLst>
                  <a:ext uri="{FF2B5EF4-FFF2-40B4-BE49-F238E27FC236}">
                    <a16:creationId xmlns:a16="http://schemas.microsoft.com/office/drawing/2014/main" id="{68163D61-E8E8-3955-10A9-10BEBA0B9B8D}"/>
                  </a:ext>
                </a:extLst>
              </p:cNvPr>
              <p:cNvSpPr>
                <a:spLocks noGrp="1" noRot="1" noChangeAspect="1" noMove="1" noResize="1" noEditPoints="1" noAdjustHandles="1" noChangeArrowheads="1" noChangeShapeType="1" noTextEdit="1"/>
              </p:cNvSpPr>
              <p:nvPr>
                <p:ph idx="1"/>
              </p:nvPr>
            </p:nvSpPr>
            <p:spPr>
              <a:blipFill>
                <a:blip r:embed="rId2"/>
                <a:stretch>
                  <a:fillRect t="-1303"/>
                </a:stretch>
              </a:blipFill>
            </p:spPr>
            <p:txBody>
              <a:bodyPr/>
              <a:lstStyle/>
              <a:p>
                <a:r>
                  <a:rPr lang="en-US">
                    <a:noFill/>
                  </a:rPr>
                  <a:t> </a:t>
                </a:r>
              </a:p>
            </p:txBody>
          </p:sp>
        </mc:Fallback>
      </mc:AlternateContent>
    </p:spTree>
    <p:extLst>
      <p:ext uri="{BB962C8B-B14F-4D97-AF65-F5344CB8AC3E}">
        <p14:creationId xmlns:p14="http://schemas.microsoft.com/office/powerpoint/2010/main" val="195550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a:xfrm>
            <a:off x="838200" y="365125"/>
            <a:ext cx="3935051" cy="1325563"/>
          </a:xfrm>
        </p:spPr>
        <p:txBody>
          <a:bodyPr>
            <a:normAutofit/>
          </a:bodyPr>
          <a:lstStyle/>
          <a:p>
            <a:r>
              <a:rPr lang="en-US" dirty="0"/>
              <a:t>Idealized model: SPN* [BV06]</a:t>
            </a:r>
          </a:p>
        </p:txBody>
      </p:sp>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4773251" y="323767"/>
            <a:ext cx="5566367" cy="2592554"/>
          </a:xfrm>
          <a:prstGeom prst="rect">
            <a:avLst/>
          </a:prstGeom>
        </p:spPr>
      </p:pic>
      <mc:AlternateContent xmlns:mc="http://schemas.openxmlformats.org/markup-compatibility/2006" xmlns:a14="http://schemas.microsoft.com/office/drawing/2010/main">
        <mc:Choice Requires="a14">
          <p:graphicFrame>
            <p:nvGraphicFramePr>
              <p:cNvPr id="4" name="Table 9">
                <a:extLst>
                  <a:ext uri="{FF2B5EF4-FFF2-40B4-BE49-F238E27FC236}">
                    <a16:creationId xmlns:a16="http://schemas.microsoft.com/office/drawing/2014/main" id="{3118BD67-9D41-1E71-B2B2-8AB32667EF6D}"/>
                  </a:ext>
                </a:extLst>
              </p:cNvPr>
              <p:cNvGraphicFramePr>
                <a:graphicFrameLocks noGrp="1"/>
              </p:cNvGraphicFramePr>
              <p:nvPr>
                <p:extLst>
                  <p:ext uri="{D42A27DB-BD31-4B8C-83A1-F6EECF244321}">
                    <p14:modId xmlns:p14="http://schemas.microsoft.com/office/powerpoint/2010/main" val="2540361284"/>
                  </p:ext>
                </p:extLst>
              </p:nvPr>
            </p:nvGraphicFramePr>
            <p:xfrm>
              <a:off x="609600" y="3429000"/>
              <a:ext cx="10972800" cy="285496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1939551820"/>
                        </a:ext>
                      </a:extLst>
                    </a:gridCol>
                    <a:gridCol w="2743200">
                      <a:extLst>
                        <a:ext uri="{9D8B030D-6E8A-4147-A177-3AD203B41FA5}">
                          <a16:colId xmlns:a16="http://schemas.microsoft.com/office/drawing/2014/main" val="3907126811"/>
                        </a:ext>
                      </a:extLst>
                    </a:gridCol>
                    <a:gridCol w="2743200">
                      <a:extLst>
                        <a:ext uri="{9D8B030D-6E8A-4147-A177-3AD203B41FA5}">
                          <a16:colId xmlns:a16="http://schemas.microsoft.com/office/drawing/2014/main" val="3635021118"/>
                        </a:ext>
                      </a:extLst>
                    </a:gridCol>
                    <a:gridCol w="2743200">
                      <a:extLst>
                        <a:ext uri="{9D8B030D-6E8A-4147-A177-3AD203B41FA5}">
                          <a16:colId xmlns:a16="http://schemas.microsoft.com/office/drawing/2014/main" val="721472169"/>
                        </a:ext>
                      </a:extLst>
                    </a:gridCol>
                  </a:tblGrid>
                  <a:tr h="0">
                    <a:tc gridSpan="2">
                      <a:txBody>
                        <a:bodyPr/>
                        <a:lstStyle/>
                        <a:p>
                          <a:pPr algn="ctr"/>
                          <a:r>
                            <a:rPr lang="en-US" dirty="0"/>
                            <a:t>SPN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a:txBody>
                        <a:bodyPr/>
                        <a:lstStyle/>
                        <a:p>
                          <a:pPr algn="ctr"/>
                          <a:r>
                            <a:rPr lang="en-US" dirty="0"/>
                            <a:t>AES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810265"/>
                      </a:ext>
                    </a:extLst>
                  </a:tr>
                  <a:tr h="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𝑛</m:t>
                                </m:r>
                                <m:r>
                                  <a:rPr lang="en-US" b="0" smtClean="0">
                                    <a:latin typeface="Cambria Math" panose="02040503050406030204" pitchFamily="18" charset="0"/>
                                  </a:rPr>
                                  <m:t>=</m:t>
                                </m:r>
                                <m:r>
                                  <a:rPr lang="en-US" b="0" smtClean="0">
                                    <a:latin typeface="Cambria Math" panose="02040503050406030204" pitchFamily="18" charset="0"/>
                                  </a:rPr>
                                  <m:t>𝑘𝑏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128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13335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8</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72181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𝑘</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16</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14:m>
                            <m:oMath xmlns:m="http://schemas.openxmlformats.org/officeDocument/2006/math">
                              <m:r>
                                <a:rPr lang="en-US" b="0" smtClean="0">
                                  <a:latin typeface="Cambria Math" panose="02040503050406030204" pitchFamily="18" charset="0"/>
                                </a:rPr>
                                <m:t>10</m:t>
                              </m:r>
                            </m:oMath>
                          </a14:m>
                          <a:r>
                            <a:rPr lang="en-US" dirty="0"/>
                            <a:t> or </a:t>
                          </a:r>
                          <a14:m>
                            <m:oMath xmlns:m="http://schemas.openxmlformats.org/officeDocument/2006/math">
                              <m:r>
                                <a:rPr lang="en-US" b="0" smtClean="0">
                                  <a:latin typeface="Cambria Math" panose="02040503050406030204" pitchFamily="18" charset="0"/>
                                </a:rPr>
                                <m:t>12</m:t>
                              </m:r>
                            </m:oMath>
                          </a14:m>
                          <a:r>
                            <a:rPr lang="en-US" dirty="0"/>
                            <a:t> or </a:t>
                          </a:r>
                          <a14:m>
                            <m:oMath xmlns:m="http://schemas.openxmlformats.org/officeDocument/2006/math">
                              <m:r>
                                <a:rPr lang="en-US" b="0" smtClean="0">
                                  <a:latin typeface="Cambria Math" panose="02040503050406030204" pitchFamily="18" charset="0"/>
                                </a:rPr>
                                <m:t>14</m:t>
                              </m:r>
                            </m:oMath>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𝑟</m:t>
                                </m:r>
                              </m:oMath>
                            </m:oMathPara>
                          </a14:m>
                          <a:endParaRPr 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27308"/>
                      </a:ext>
                    </a:extLst>
                  </a:tr>
                  <a:tr h="37084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14:m>
                            <m:oMath xmlns:m="http://schemas.openxmlformats.org/officeDocument/2006/math">
                              <m:r>
                                <a:rPr lang="en-US" b="0" smtClean="0">
                                  <a:latin typeface="Cambria Math" panose="02040503050406030204" pitchFamily="18" charset="0"/>
                                </a:rPr>
                                <m:t>𝐼𝑁𝑉</m:t>
                              </m:r>
                            </m:oMath>
                          </a14:m>
                          <a:r>
                            <a:rPr lang="en-US" dirty="0"/>
                            <a:t> over </a:t>
                          </a:r>
                          <a14:m>
                            <m:oMath xmlns:m="http://schemas.openxmlformats.org/officeDocument/2006/math">
                              <m:r>
                                <a:rPr lang="en-US" b="0" smtClean="0">
                                  <a:latin typeface="Cambria Math" panose="02040503050406030204" pitchFamily="18" charset="0"/>
                                </a:rPr>
                                <m:t>𝐺𝐹</m:t>
                              </m:r>
                              <m:r>
                                <a:rPr lang="en-US" b="0" smtClean="0">
                                  <a:latin typeface="Cambria Math" panose="02040503050406030204" pitchFamily="18" charset="0"/>
                                </a:rPr>
                                <m:t>(</m:t>
                              </m:r>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8</m:t>
                                  </m:r>
                                </m:sup>
                              </m:sSup>
                              <m:r>
                                <a:rPr lang="en-US" b="0" smtClean="0">
                                  <a:latin typeface="Cambria Math" panose="02040503050406030204" pitchFamily="18" charset="0"/>
                                </a:rPr>
                                <m:t>)</m:t>
                              </m:r>
                            </m:oMath>
                          </a14:m>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−1</m:t>
                                    </m:r>
                                  </m:sup>
                                </m:sSup>
                              </m:oMath>
                            </m:oMathPara>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random</a:t>
                          </a:r>
                          <a:r>
                            <a:rPr lang="en-US" baseline="0" dirty="0">
                              <a:solidFill>
                                <a:srgbClr val="FF0000"/>
                              </a:solidFill>
                            </a:rPr>
                            <a:t> permutation </a:t>
                          </a:r>
                          <a:r>
                            <a:rPr lang="en-US" dirty="0">
                              <a:solidFill>
                                <a:srgbClr val="FF0000"/>
                              </a:solidFill>
                            </a:rPr>
                            <a:t>over </a:t>
                          </a:r>
                          <a14:m>
                            <m:oMath xmlns:m="http://schemas.openxmlformats.org/officeDocument/2006/math">
                              <m:r>
                                <a:rPr lang="en-US" b="0" smtClean="0">
                                  <a:solidFill>
                                    <a:srgbClr val="FF0000"/>
                                  </a:solidFill>
                                  <a:latin typeface="Cambria Math" panose="02040503050406030204" pitchFamily="18" charset="0"/>
                                </a:rPr>
                                <m:t>𝐺𝐹</m:t>
                              </m:r>
                              <m:r>
                                <a:rPr lang="en-US" b="0"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smtClean="0">
                                      <a:solidFill>
                                        <a:srgbClr val="FF0000"/>
                                      </a:solidFill>
                                      <a:latin typeface="Cambria Math" panose="02040503050406030204" pitchFamily="18" charset="0"/>
                                    </a:rPr>
                                    <m:t>2</m:t>
                                  </m:r>
                                </m:e>
                                <m:sup>
                                  <m:r>
                                    <a:rPr lang="en-US" b="0" smtClean="0">
                                      <a:solidFill>
                                        <a:srgbClr val="FF0000"/>
                                      </a:solidFill>
                                      <a:latin typeface="Cambria Math" panose="02040503050406030204" pitchFamily="18" charset="0"/>
                                    </a:rPr>
                                    <m:t>8</m:t>
                                  </m:r>
                                </m:sup>
                              </m:sSup>
                              <m:r>
                                <a:rPr lang="en-US" b="0" smtClean="0">
                                  <a:solidFill>
                                    <a:srgbClr val="FF0000"/>
                                  </a:solidFill>
                                  <a:latin typeface="Cambria Math" panose="02040503050406030204" pitchFamily="18" charset="0"/>
                                </a:rPr>
                                <m:t>)</m:t>
                              </m:r>
                            </m:oMath>
                          </a14:m>
                          <a:endParaRPr 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dirty="0" err="1"/>
                            <a:t>ShiftRows</a:t>
                          </a:r>
                          <a:r>
                            <a:rPr lang="en-US" dirty="0"/>
                            <a:t> &amp; </a:t>
                          </a:r>
                          <a:r>
                            <a:rPr lang="en-US" dirty="0" err="1"/>
                            <a:t>MixColumns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Linear over </a:t>
                          </a:r>
                          <a14:m>
                            <m:oMath xmlns:m="http://schemas.openxmlformats.org/officeDocument/2006/math">
                              <m:r>
                                <a:rPr lang="en-US" b="0"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8</m:t>
                                      </m:r>
                                    </m:sup>
                                  </m:sSup>
                                </m:e>
                              </m:d>
                            </m:oMath>
                          </a14:m>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394688"/>
                      </a:ext>
                    </a:extLst>
                  </a:tr>
                </a:tbl>
              </a:graphicData>
            </a:graphic>
          </p:graphicFrame>
        </mc:Choice>
        <mc:Fallback xmlns="">
          <p:graphicFrame>
            <p:nvGraphicFramePr>
              <p:cNvPr id="4" name="Table 9">
                <a:extLst>
                  <a:ext uri="{FF2B5EF4-FFF2-40B4-BE49-F238E27FC236}">
                    <a16:creationId xmlns:a16="http://schemas.microsoft.com/office/drawing/2014/main" id="{3118BD67-9D41-1E71-B2B2-8AB32667EF6D}"/>
                  </a:ext>
                </a:extLst>
              </p:cNvPr>
              <p:cNvGraphicFramePr>
                <a:graphicFrameLocks noGrp="1"/>
              </p:cNvGraphicFramePr>
              <p:nvPr>
                <p:extLst>
                  <p:ext uri="{D42A27DB-BD31-4B8C-83A1-F6EECF244321}">
                    <p14:modId xmlns:p14="http://schemas.microsoft.com/office/powerpoint/2010/main" val="2540361284"/>
                  </p:ext>
                </p:extLst>
              </p:nvPr>
            </p:nvGraphicFramePr>
            <p:xfrm>
              <a:off x="609600" y="3429000"/>
              <a:ext cx="10972800" cy="285496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1939551820"/>
                        </a:ext>
                      </a:extLst>
                    </a:gridCol>
                    <a:gridCol w="2743200">
                      <a:extLst>
                        <a:ext uri="{9D8B030D-6E8A-4147-A177-3AD203B41FA5}">
                          <a16:colId xmlns:a16="http://schemas.microsoft.com/office/drawing/2014/main" val="3907126811"/>
                        </a:ext>
                      </a:extLst>
                    </a:gridCol>
                    <a:gridCol w="2743200">
                      <a:extLst>
                        <a:ext uri="{9D8B030D-6E8A-4147-A177-3AD203B41FA5}">
                          <a16:colId xmlns:a16="http://schemas.microsoft.com/office/drawing/2014/main" val="3635021118"/>
                        </a:ext>
                      </a:extLst>
                    </a:gridCol>
                    <a:gridCol w="2743200">
                      <a:extLst>
                        <a:ext uri="{9D8B030D-6E8A-4147-A177-3AD203B41FA5}">
                          <a16:colId xmlns:a16="http://schemas.microsoft.com/office/drawing/2014/main" val="721472169"/>
                        </a:ext>
                      </a:extLst>
                    </a:gridCol>
                  </a:tblGrid>
                  <a:tr h="365760">
                    <a:tc gridSpan="2">
                      <a:txBody>
                        <a:bodyPr/>
                        <a:lstStyle/>
                        <a:p>
                          <a:pPr algn="ctr"/>
                          <a:r>
                            <a:rPr lang="en-US" dirty="0"/>
                            <a:t>SPN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a:txBody>
                        <a:bodyPr/>
                        <a:lstStyle/>
                        <a:p>
                          <a:pPr algn="ctr"/>
                          <a:r>
                            <a:rPr lang="en-US" dirty="0"/>
                            <a:t>AES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810265"/>
                      </a:ext>
                    </a:extLst>
                  </a:tr>
                  <a:tr h="3657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110345" r="-300926" b="-600000"/>
                          </a:stretch>
                        </a:blipFill>
                      </a:tcPr>
                    </a:tc>
                    <a:tc>
                      <a:txBody>
                        <a:bodyPr/>
                        <a:lstStyle/>
                        <a:p>
                          <a:pPr algn="ctr"/>
                          <a:r>
                            <a:rPr lang="en-US" dirty="0"/>
                            <a:t>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110345" r="-100926" b="-6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110345" r="-926" b="-600000"/>
                          </a:stretch>
                        </a:blipFill>
                      </a:tcPr>
                    </a:tc>
                    <a:extLst>
                      <a:ext uri="{0D108BD9-81ED-4DB2-BD59-A6C34878D82A}">
                        <a16:rowId xmlns:a16="http://schemas.microsoft.com/office/drawing/2014/main" val="1090133359"/>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210345" r="-300926" b="-500000"/>
                          </a:stretch>
                        </a:blipFill>
                      </a:tcPr>
                    </a:tc>
                    <a:tc>
                      <a:txBody>
                        <a:bodyPr/>
                        <a:lstStyle/>
                        <a:p>
                          <a:pPr algn="ctr"/>
                          <a:r>
                            <a:rPr lang="en-US" dirty="0"/>
                            <a:t>S-box input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210345" r="-100926" b="-5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210345" r="-926" b="-500000"/>
                          </a:stretch>
                        </a:blipFill>
                      </a:tcPr>
                    </a:tc>
                    <a:extLst>
                      <a:ext uri="{0D108BD9-81ED-4DB2-BD59-A6C34878D82A}">
                        <a16:rowId xmlns:a16="http://schemas.microsoft.com/office/drawing/2014/main" val="314772181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63" t="-310345" r="-300926" b="-400000"/>
                          </a:stretch>
                        </a:blipFill>
                      </a:tcPr>
                    </a:tc>
                    <a:tc>
                      <a:txBody>
                        <a:bodyPr/>
                        <a:lstStyle/>
                        <a:p>
                          <a:pPr algn="ctr"/>
                          <a:r>
                            <a:rPr lang="en-US" dirty="0"/>
                            <a:t>Number of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310345" r="-100926" b="-4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310345" r="-926" b="-400000"/>
                          </a:stretch>
                        </a:blipFill>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410345" r="-100926"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410345" r="-926" b="-300000"/>
                          </a:stretch>
                        </a:blipFill>
                      </a:tcPr>
                    </a:tc>
                    <a:extLst>
                      <a:ext uri="{0D108BD9-81ED-4DB2-BD59-A6C34878D82A}">
                        <a16:rowId xmlns:a16="http://schemas.microsoft.com/office/drawing/2014/main" val="1480027308"/>
                      </a:ext>
                    </a:extLst>
                  </a:tr>
                  <a:tr h="640080">
                    <a:tc gridSpan="2">
                      <a:txBody>
                        <a:bodyPr/>
                        <a:lstStyle/>
                        <a:p>
                          <a:pPr algn="ctr"/>
                          <a:r>
                            <a:rPr lang="en-US" dirty="0"/>
                            <a:t>S-box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463" t="-290196" r="-100926" b="-7058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290196" r="-926" b="-70588"/>
                          </a:stretch>
                        </a:blipFill>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dirty="0" err="1"/>
                            <a:t>ShiftRows</a:t>
                          </a:r>
                          <a:r>
                            <a:rPr lang="en-US" dirty="0"/>
                            <a:t> &amp; </a:t>
                          </a:r>
                          <a:r>
                            <a:rPr lang="en-US" dirty="0" err="1"/>
                            <a:t>MixColumns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463" t="-686207" r="-926" b="-24138"/>
                          </a:stretch>
                        </a:blipFill>
                      </a:tcPr>
                    </a:tc>
                    <a:extLst>
                      <a:ext uri="{0D108BD9-81ED-4DB2-BD59-A6C34878D82A}">
                        <a16:rowId xmlns:a16="http://schemas.microsoft.com/office/drawing/2014/main" val="2164394688"/>
                      </a:ext>
                    </a:extLst>
                  </a:tr>
                </a:tbl>
              </a:graphicData>
            </a:graphic>
          </p:graphicFrame>
        </mc:Fallback>
      </mc:AlternateContent>
    </p:spTree>
    <p:extLst>
      <p:ext uri="{BB962C8B-B14F-4D97-AF65-F5344CB8AC3E}">
        <p14:creationId xmlns:p14="http://schemas.microsoft.com/office/powerpoint/2010/main" val="106068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a:xfrm>
            <a:off x="838200" y="365125"/>
            <a:ext cx="5050525" cy="1325563"/>
          </a:xfrm>
        </p:spPr>
        <p:txBody>
          <a:bodyPr anchor="ctr">
            <a:normAutofit fontScale="90000"/>
          </a:bodyPr>
          <a:lstStyle/>
          <a:p>
            <a:r>
              <a:rPr lang="en-US" sz="3200" dirty="0"/>
              <a:t>Random S-box Substitution-Permutation Network (SPN*)</a:t>
            </a:r>
          </a:p>
        </p:txBody>
      </p:sp>
      <p:cxnSp>
        <p:nvCxnSpPr>
          <p:cNvPr id="87" name="Straight Arrow Connector 86">
            <a:extLst>
              <a:ext uri="{FF2B5EF4-FFF2-40B4-BE49-F238E27FC236}">
                <a16:creationId xmlns:a16="http://schemas.microsoft.com/office/drawing/2014/main" id="{EC1F51C9-1C10-0137-19C6-742F03ED1989}"/>
              </a:ext>
            </a:extLst>
          </p:cNvPr>
          <p:cNvCxnSpPr/>
          <p:nvPr/>
        </p:nvCxnSpPr>
        <p:spPr>
          <a:xfrm>
            <a:off x="1123118" y="397419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88" name="Group 87">
            <a:extLst>
              <a:ext uri="{FF2B5EF4-FFF2-40B4-BE49-F238E27FC236}">
                <a16:creationId xmlns:a16="http://schemas.microsoft.com/office/drawing/2014/main" id="{89DC3B90-0DCA-4FF2-E919-91B3CBFC08D5}"/>
              </a:ext>
            </a:extLst>
          </p:cNvPr>
          <p:cNvGrpSpPr>
            <a:grpSpLocks noChangeAspect="1"/>
          </p:cNvGrpSpPr>
          <p:nvPr/>
        </p:nvGrpSpPr>
        <p:grpSpPr>
          <a:xfrm>
            <a:off x="108618" y="1845009"/>
            <a:ext cx="1013542" cy="4279392"/>
            <a:chOff x="429051" y="2704782"/>
            <a:chExt cx="869537" cy="3671372"/>
          </a:xfrm>
        </p:grpSpPr>
        <p:grpSp>
          <p:nvGrpSpPr>
            <p:cNvPr id="311" name="Group 310">
              <a:extLst>
                <a:ext uri="{FF2B5EF4-FFF2-40B4-BE49-F238E27FC236}">
                  <a16:creationId xmlns:a16="http://schemas.microsoft.com/office/drawing/2014/main" id="{413B3CE8-36C5-4EA5-7715-6A3DFB0170F1}"/>
                </a:ext>
              </a:extLst>
            </p:cNvPr>
            <p:cNvGrpSpPr/>
            <p:nvPr/>
          </p:nvGrpSpPr>
          <p:grpSpPr>
            <a:xfrm>
              <a:off x="1138621" y="2711668"/>
              <a:ext cx="156177" cy="915522"/>
              <a:chOff x="1138621" y="2711668"/>
              <a:chExt cx="156177" cy="915522"/>
            </a:xfrm>
          </p:grpSpPr>
          <p:sp>
            <p:nvSpPr>
              <p:cNvPr id="342" name="Rectangle 341">
                <a:extLst>
                  <a:ext uri="{FF2B5EF4-FFF2-40B4-BE49-F238E27FC236}">
                    <a16:creationId xmlns:a16="http://schemas.microsoft.com/office/drawing/2014/main" id="{805717BD-DD20-B6C5-BE91-B5E6C4CA10AC}"/>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3" name="Rectangle 342">
                <a:extLst>
                  <a:ext uri="{FF2B5EF4-FFF2-40B4-BE49-F238E27FC236}">
                    <a16:creationId xmlns:a16="http://schemas.microsoft.com/office/drawing/2014/main" id="{68C720B4-6696-17FD-1763-127FBC774FD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4" name="Rectangle 343">
                <a:extLst>
                  <a:ext uri="{FF2B5EF4-FFF2-40B4-BE49-F238E27FC236}">
                    <a16:creationId xmlns:a16="http://schemas.microsoft.com/office/drawing/2014/main" id="{6A4AABE3-7DB1-28A5-5338-152D7F92717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5" name="Rectangle 344">
                <a:extLst>
                  <a:ext uri="{FF2B5EF4-FFF2-40B4-BE49-F238E27FC236}">
                    <a16:creationId xmlns:a16="http://schemas.microsoft.com/office/drawing/2014/main" id="{C7D42A22-2E1B-C189-CF3C-AE87E7EA43A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6" name="Rectangle 345">
                <a:extLst>
                  <a:ext uri="{FF2B5EF4-FFF2-40B4-BE49-F238E27FC236}">
                    <a16:creationId xmlns:a16="http://schemas.microsoft.com/office/drawing/2014/main" id="{911D8BB9-0373-FEC9-3EC7-D38A5108A1A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Rectangle 346">
                <a:extLst>
                  <a:ext uri="{FF2B5EF4-FFF2-40B4-BE49-F238E27FC236}">
                    <a16:creationId xmlns:a16="http://schemas.microsoft.com/office/drawing/2014/main" id="{1B4BC73B-F606-BC7D-7299-006859CD325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2" name="Rectangle 311">
              <a:extLst>
                <a:ext uri="{FF2B5EF4-FFF2-40B4-BE49-F238E27FC236}">
                  <a16:creationId xmlns:a16="http://schemas.microsoft.com/office/drawing/2014/main" id="{2BAAE1F8-D38D-2634-2698-98E864C4FDFF}"/>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3" name="Rectangle 312">
              <a:extLst>
                <a:ext uri="{FF2B5EF4-FFF2-40B4-BE49-F238E27FC236}">
                  <a16:creationId xmlns:a16="http://schemas.microsoft.com/office/drawing/2014/main" id="{207E07A4-19A0-3828-F791-282E1A5FD98F}"/>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4" name="Rectangle 313">
              <a:extLst>
                <a:ext uri="{FF2B5EF4-FFF2-40B4-BE49-F238E27FC236}">
                  <a16:creationId xmlns:a16="http://schemas.microsoft.com/office/drawing/2014/main" id="{CD74DAA2-7232-E2E5-23B1-1BA5C1F8E4C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5" name="Rectangle 314">
              <a:extLst>
                <a:ext uri="{FF2B5EF4-FFF2-40B4-BE49-F238E27FC236}">
                  <a16:creationId xmlns:a16="http://schemas.microsoft.com/office/drawing/2014/main" id="{1705D1CE-282F-5A88-91FB-D82066C3B617}"/>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6" name="Rectangle 315">
              <a:extLst>
                <a:ext uri="{FF2B5EF4-FFF2-40B4-BE49-F238E27FC236}">
                  <a16:creationId xmlns:a16="http://schemas.microsoft.com/office/drawing/2014/main" id="{1E9E7EB0-808B-8F71-08C3-7B2416A03346}"/>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7" name="Rectangle 316">
              <a:extLst>
                <a:ext uri="{FF2B5EF4-FFF2-40B4-BE49-F238E27FC236}">
                  <a16:creationId xmlns:a16="http://schemas.microsoft.com/office/drawing/2014/main" id="{50A0F2B1-385E-C0E9-CB60-BFE5E684A659}"/>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8" name="Rectangle 317">
              <a:extLst>
                <a:ext uri="{FF2B5EF4-FFF2-40B4-BE49-F238E27FC236}">
                  <a16:creationId xmlns:a16="http://schemas.microsoft.com/office/drawing/2014/main" id="{8322E3BA-3E77-A2F3-D128-299F3DA54749}"/>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9" name="Rectangle 318">
              <a:extLst>
                <a:ext uri="{FF2B5EF4-FFF2-40B4-BE49-F238E27FC236}">
                  <a16:creationId xmlns:a16="http://schemas.microsoft.com/office/drawing/2014/main" id="{788D7B66-9034-1F04-2277-6B13BBBE7C5A}"/>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0" name="Rectangle 319">
              <a:extLst>
                <a:ext uri="{FF2B5EF4-FFF2-40B4-BE49-F238E27FC236}">
                  <a16:creationId xmlns:a16="http://schemas.microsoft.com/office/drawing/2014/main" id="{6D79BCA1-D77A-8C84-DF5F-FB181E7F1049}"/>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1" name="Rectangle 320">
              <a:extLst>
                <a:ext uri="{FF2B5EF4-FFF2-40B4-BE49-F238E27FC236}">
                  <a16:creationId xmlns:a16="http://schemas.microsoft.com/office/drawing/2014/main" id="{CCBB5749-BC4E-2EB9-26C5-D7BE064036FA}"/>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2" name="Rectangle 321">
              <a:extLst>
                <a:ext uri="{FF2B5EF4-FFF2-40B4-BE49-F238E27FC236}">
                  <a16:creationId xmlns:a16="http://schemas.microsoft.com/office/drawing/2014/main" id="{5B691E85-038A-B2A2-DAAB-A766C1D324D2}"/>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3" name="Rectangle 322">
              <a:extLst>
                <a:ext uri="{FF2B5EF4-FFF2-40B4-BE49-F238E27FC236}">
                  <a16:creationId xmlns:a16="http://schemas.microsoft.com/office/drawing/2014/main" id="{EABC7B67-D15D-AF63-27BE-5FCA16C45EA0}"/>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4" name="Rectangle 323">
              <a:extLst>
                <a:ext uri="{FF2B5EF4-FFF2-40B4-BE49-F238E27FC236}">
                  <a16:creationId xmlns:a16="http://schemas.microsoft.com/office/drawing/2014/main" id="{40C7E0E6-04D2-9200-40C5-544710390403}"/>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5" name="Rectangle 324">
              <a:extLst>
                <a:ext uri="{FF2B5EF4-FFF2-40B4-BE49-F238E27FC236}">
                  <a16:creationId xmlns:a16="http://schemas.microsoft.com/office/drawing/2014/main" id="{1D6A6D23-E5F6-A937-BD5B-60BF91324CF5}"/>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6" name="Rectangle 325">
              <a:extLst>
                <a:ext uri="{FF2B5EF4-FFF2-40B4-BE49-F238E27FC236}">
                  <a16:creationId xmlns:a16="http://schemas.microsoft.com/office/drawing/2014/main" id="{80C426D8-CC34-DCD4-C94E-6EFB4FA24978}"/>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7" name="Rectangle 326">
              <a:extLst>
                <a:ext uri="{FF2B5EF4-FFF2-40B4-BE49-F238E27FC236}">
                  <a16:creationId xmlns:a16="http://schemas.microsoft.com/office/drawing/2014/main" id="{F238C396-D726-603D-AD75-2364C65289B8}"/>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8" name="Rectangle 327">
              <a:extLst>
                <a:ext uri="{FF2B5EF4-FFF2-40B4-BE49-F238E27FC236}">
                  <a16:creationId xmlns:a16="http://schemas.microsoft.com/office/drawing/2014/main" id="{F9562668-E3D8-42C7-287C-C26D892AB83A}"/>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9" name="Rectangle 328">
              <a:extLst>
                <a:ext uri="{FF2B5EF4-FFF2-40B4-BE49-F238E27FC236}">
                  <a16:creationId xmlns:a16="http://schemas.microsoft.com/office/drawing/2014/main" id="{FD6F3122-3186-1C11-9759-C7C469A41FB2}"/>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00510BF9-49D0-4A12-4CE6-597C4C354426}"/>
                    </a:ext>
                  </a:extLst>
                </p:cNvPr>
                <p:cNvSpPr txBox="1"/>
                <p:nvPr/>
              </p:nvSpPr>
              <p:spPr>
                <a:xfrm rot="16200000">
                  <a:off x="142347" y="4386579"/>
                  <a:ext cx="881186"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𝑘</m:t>
                      </m:r>
                    </m:oMath>
                  </a14:m>
                  <a:r>
                    <a:rPr lang="en-US" sz="1400" dirty="0"/>
                    <a:t> blocks</a:t>
                  </a:r>
                </a:p>
              </p:txBody>
            </p:sp>
          </mc:Choice>
          <mc:Fallback xmlns="">
            <p:sp>
              <p:nvSpPr>
                <p:cNvPr id="330" name="TextBox 329">
                  <a:extLst>
                    <a:ext uri="{FF2B5EF4-FFF2-40B4-BE49-F238E27FC236}">
                      <a16:creationId xmlns:a16="http://schemas.microsoft.com/office/drawing/2014/main" id="{00510BF9-49D0-4A12-4CE6-597C4C354426}"/>
                    </a:ext>
                  </a:extLst>
                </p:cNvPr>
                <p:cNvSpPr txBox="1">
                  <a:spLocks noRot="1" noChangeAspect="1" noMove="1" noResize="1" noEditPoints="1" noAdjustHandles="1" noChangeArrowheads="1" noChangeShapeType="1" noTextEdit="1"/>
                </p:cNvSpPr>
                <p:nvPr/>
              </p:nvSpPr>
              <p:spPr>
                <a:xfrm rot="16200000">
                  <a:off x="142347" y="4386579"/>
                  <a:ext cx="881186" cy="307777"/>
                </a:xfrm>
                <a:prstGeom prst="rect">
                  <a:avLst/>
                </a:prstGeom>
                <a:blipFill>
                  <a:blip r:embed="rId3"/>
                  <a:stretch>
                    <a:fillRect l="-3448" r="-3448"/>
                  </a:stretch>
                </a:blipFill>
              </p:spPr>
              <p:txBody>
                <a:bodyPr/>
                <a:lstStyle/>
                <a:p>
                  <a:r>
                    <a:rPr lang="en-US">
                      <a:noFill/>
                    </a:rPr>
                    <a:t> </a:t>
                  </a:r>
                </a:p>
              </p:txBody>
            </p:sp>
          </mc:Fallback>
        </mc:AlternateContent>
        <p:cxnSp>
          <p:nvCxnSpPr>
            <p:cNvPr id="331" name="Straight Connector 330">
              <a:extLst>
                <a:ext uri="{FF2B5EF4-FFF2-40B4-BE49-F238E27FC236}">
                  <a16:creationId xmlns:a16="http://schemas.microsoft.com/office/drawing/2014/main" id="{31E7C4B5-565E-6D6B-4130-F4AF99E43CA1}"/>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2" name="Straight Connector 331">
              <a:extLst>
                <a:ext uri="{FF2B5EF4-FFF2-40B4-BE49-F238E27FC236}">
                  <a16:creationId xmlns:a16="http://schemas.microsoft.com/office/drawing/2014/main" id="{9A7B35B6-0969-818B-502A-853A204008E9}"/>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3" name="Straight Connector 332">
              <a:extLst>
                <a:ext uri="{FF2B5EF4-FFF2-40B4-BE49-F238E27FC236}">
                  <a16:creationId xmlns:a16="http://schemas.microsoft.com/office/drawing/2014/main" id="{3102AAC4-CECA-21CE-204D-84B64348ED41}"/>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4" name="Straight Connector 333">
              <a:extLst>
                <a:ext uri="{FF2B5EF4-FFF2-40B4-BE49-F238E27FC236}">
                  <a16:creationId xmlns:a16="http://schemas.microsoft.com/office/drawing/2014/main" id="{94978F86-488A-6DE5-4F7F-C16F85E7E380}"/>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5" name="Straight Connector 334">
              <a:extLst>
                <a:ext uri="{FF2B5EF4-FFF2-40B4-BE49-F238E27FC236}">
                  <a16:creationId xmlns:a16="http://schemas.microsoft.com/office/drawing/2014/main" id="{BF58AEC3-6FD3-886A-BB85-D0641990077F}"/>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6" name="Straight Connector 335">
              <a:extLst>
                <a:ext uri="{FF2B5EF4-FFF2-40B4-BE49-F238E27FC236}">
                  <a16:creationId xmlns:a16="http://schemas.microsoft.com/office/drawing/2014/main" id="{CF561F0C-729A-3E20-6F62-8B0B7B0F2F6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7" name="Straight Connector 336">
              <a:extLst>
                <a:ext uri="{FF2B5EF4-FFF2-40B4-BE49-F238E27FC236}">
                  <a16:creationId xmlns:a16="http://schemas.microsoft.com/office/drawing/2014/main" id="{80F88E67-5F09-F42D-2E94-6BBEB3473248}"/>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8" name="TextBox 337">
                  <a:extLst>
                    <a:ext uri="{FF2B5EF4-FFF2-40B4-BE49-F238E27FC236}">
                      <a16:creationId xmlns:a16="http://schemas.microsoft.com/office/drawing/2014/main" id="{6354C6F9-49AE-5A96-CEF4-5B57A41CE7FC}"/>
                    </a:ext>
                  </a:extLst>
                </p:cNvPr>
                <p:cNvSpPr txBox="1"/>
                <p:nvPr/>
              </p:nvSpPr>
              <p:spPr>
                <a:xfrm rot="16200000">
                  <a:off x="648218" y="3091246"/>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8" name="TextBox 337">
                  <a:extLst>
                    <a:ext uri="{FF2B5EF4-FFF2-40B4-BE49-F238E27FC236}">
                      <a16:creationId xmlns:a16="http://schemas.microsoft.com/office/drawing/2014/main" id="{6354C6F9-49AE-5A96-CEF4-5B57A41CE7FC}"/>
                    </a:ext>
                  </a:extLst>
                </p:cNvPr>
                <p:cNvSpPr txBox="1">
                  <a:spLocks noRot="1" noChangeAspect="1" noMove="1" noResize="1" noEditPoints="1" noAdjustHandles="1" noChangeArrowheads="1" noChangeShapeType="1" noTextEdit="1"/>
                </p:cNvSpPr>
                <p:nvPr/>
              </p:nvSpPr>
              <p:spPr>
                <a:xfrm rot="16200000">
                  <a:off x="648218" y="3091246"/>
                  <a:ext cx="555963" cy="307777"/>
                </a:xfrm>
                <a:prstGeom prst="rect">
                  <a:avLst/>
                </a:prstGeom>
                <a:blipFill>
                  <a:blip r:embed="rId4"/>
                  <a:stretch>
                    <a:fillRect r="-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2FC9D856-3E5E-0BDA-09AB-7537EB1C178F}"/>
                    </a:ext>
                  </a:extLst>
                </p:cNvPr>
                <p:cNvSpPr txBox="1"/>
                <p:nvPr/>
              </p:nvSpPr>
              <p:spPr>
                <a:xfrm rot="16200000">
                  <a:off x="652831" y="3958255"/>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9" name="TextBox 338">
                  <a:extLst>
                    <a:ext uri="{FF2B5EF4-FFF2-40B4-BE49-F238E27FC236}">
                      <a16:creationId xmlns:a16="http://schemas.microsoft.com/office/drawing/2014/main" id="{2FC9D856-3E5E-0BDA-09AB-7537EB1C178F}"/>
                    </a:ext>
                  </a:extLst>
                </p:cNvPr>
                <p:cNvSpPr txBox="1">
                  <a:spLocks noRot="1" noChangeAspect="1" noMove="1" noResize="1" noEditPoints="1" noAdjustHandles="1" noChangeArrowheads="1" noChangeShapeType="1" noTextEdit="1"/>
                </p:cNvSpPr>
                <p:nvPr/>
              </p:nvSpPr>
              <p:spPr>
                <a:xfrm rot="16200000">
                  <a:off x="652831" y="3958255"/>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D1BC5434-78A0-11FC-8175-FED31D90FB8B}"/>
                    </a:ext>
                  </a:extLst>
                </p:cNvPr>
                <p:cNvSpPr txBox="1"/>
                <p:nvPr/>
              </p:nvSpPr>
              <p:spPr>
                <a:xfrm rot="16200000">
                  <a:off x="643099" y="4794077"/>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0" name="TextBox 339">
                  <a:extLst>
                    <a:ext uri="{FF2B5EF4-FFF2-40B4-BE49-F238E27FC236}">
                      <a16:creationId xmlns:a16="http://schemas.microsoft.com/office/drawing/2014/main" id="{D1BC5434-78A0-11FC-8175-FED31D90FB8B}"/>
                    </a:ext>
                  </a:extLst>
                </p:cNvPr>
                <p:cNvSpPr txBox="1">
                  <a:spLocks noRot="1" noChangeAspect="1" noMove="1" noResize="1" noEditPoints="1" noAdjustHandles="1" noChangeArrowheads="1" noChangeShapeType="1" noTextEdit="1"/>
                </p:cNvSpPr>
                <p:nvPr/>
              </p:nvSpPr>
              <p:spPr>
                <a:xfrm rot="16200000">
                  <a:off x="643099" y="4794077"/>
                  <a:ext cx="555963" cy="307777"/>
                </a:xfrm>
                <a:prstGeom prst="rect">
                  <a:avLst/>
                </a:prstGeom>
                <a:blipFill>
                  <a:blip r:embed="rId6"/>
                  <a:stretch>
                    <a:fillRect l="-3448"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1C3F5771-8638-77F9-5382-F8CA9E659BF8}"/>
                    </a:ext>
                  </a:extLst>
                </p:cNvPr>
                <p:cNvSpPr txBox="1"/>
                <p:nvPr/>
              </p:nvSpPr>
              <p:spPr>
                <a:xfrm rot="16200000">
                  <a:off x="648884" y="5707432"/>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1" name="TextBox 340">
                  <a:extLst>
                    <a:ext uri="{FF2B5EF4-FFF2-40B4-BE49-F238E27FC236}">
                      <a16:creationId xmlns:a16="http://schemas.microsoft.com/office/drawing/2014/main" id="{1C3F5771-8638-77F9-5382-F8CA9E659BF8}"/>
                    </a:ext>
                  </a:extLst>
                </p:cNvPr>
                <p:cNvSpPr txBox="1">
                  <a:spLocks noRot="1" noChangeAspect="1" noMove="1" noResize="1" noEditPoints="1" noAdjustHandles="1" noChangeArrowheads="1" noChangeShapeType="1" noTextEdit="1"/>
                </p:cNvSpPr>
                <p:nvPr/>
              </p:nvSpPr>
              <p:spPr>
                <a:xfrm rot="16200000">
                  <a:off x="648884" y="5707432"/>
                  <a:ext cx="555963" cy="307777"/>
                </a:xfrm>
                <a:prstGeom prst="rect">
                  <a:avLst/>
                </a:prstGeom>
                <a:blipFill>
                  <a:blip r:embed="rId7"/>
                  <a:stretch>
                    <a:fillRect l="-3448" r="-3448"/>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7AAA5CF6-7D68-A6C3-5087-AFC6F3C57FE1}"/>
              </a:ext>
            </a:extLst>
          </p:cNvPr>
          <p:cNvGrpSpPr/>
          <p:nvPr/>
        </p:nvGrpSpPr>
        <p:grpSpPr>
          <a:xfrm>
            <a:off x="1368873" y="2303755"/>
            <a:ext cx="2457398" cy="3297055"/>
            <a:chOff x="1657643" y="2207877"/>
            <a:chExt cx="2457398" cy="3297055"/>
          </a:xfrm>
        </p:grpSpPr>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6A6383B9-ADFB-9653-8019-EA2C5FF27BD6}"/>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92" name="TextBox 291">
                  <a:extLst>
                    <a:ext uri="{FF2B5EF4-FFF2-40B4-BE49-F238E27FC236}">
                      <a16:creationId xmlns:a16="http://schemas.microsoft.com/office/drawing/2014/main" id="{6A6383B9-ADFB-9653-8019-EA2C5FF27BD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8"/>
                  <a:stretch>
                    <a:fillRect l="-26087" r="-26087" b="-21739"/>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F963B49C-9FD1-3908-D21A-DC3B43988013}"/>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75AC09F2-670A-7B3C-4C30-11E0F1866E9E}"/>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m:t>
                            </m:r>
                          </m:sub>
                        </m:sSub>
                      </m:oMath>
                    </m:oMathPara>
                  </a14:m>
                  <a:endParaRPr lang="en-US" sz="1400" dirty="0"/>
                </a:p>
              </p:txBody>
            </p:sp>
          </mc:Choice>
          <mc:Fallback xmlns="">
            <p:sp>
              <p:nvSpPr>
                <p:cNvPr id="294" name="TextBox 293">
                  <a:extLst>
                    <a:ext uri="{FF2B5EF4-FFF2-40B4-BE49-F238E27FC236}">
                      <a16:creationId xmlns:a16="http://schemas.microsoft.com/office/drawing/2014/main" id="{75AC09F2-670A-7B3C-4C30-11E0F1866E9E}"/>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9"/>
                  <a:stretch>
                    <a:fillRect l="-7895" b="-8000"/>
                  </a:stretch>
                </a:blipFill>
              </p:spPr>
              <p:txBody>
                <a:bodyPr/>
                <a:lstStyle/>
                <a:p>
                  <a:r>
                    <a:rPr lang="en-US">
                      <a:noFill/>
                    </a:rPr>
                    <a:t> </a:t>
                  </a:r>
                </a:p>
              </p:txBody>
            </p:sp>
          </mc:Fallback>
        </mc:AlternateContent>
        <p:cxnSp>
          <p:nvCxnSpPr>
            <p:cNvPr id="295" name="Straight Arrow Connector 294">
              <a:extLst>
                <a:ext uri="{FF2B5EF4-FFF2-40B4-BE49-F238E27FC236}">
                  <a16:creationId xmlns:a16="http://schemas.microsoft.com/office/drawing/2014/main" id="{45BC40B7-A622-39E1-97A0-83DB899EBCFC}"/>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6" name="Rectangle 295">
              <a:extLst>
                <a:ext uri="{FF2B5EF4-FFF2-40B4-BE49-F238E27FC236}">
                  <a16:creationId xmlns:a16="http://schemas.microsoft.com/office/drawing/2014/main" id="{A131D0CA-16F0-1D7D-1320-38D38B65B5DE}"/>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97" name="Rectangle 296">
              <a:extLst>
                <a:ext uri="{FF2B5EF4-FFF2-40B4-BE49-F238E27FC236}">
                  <a16:creationId xmlns:a16="http://schemas.microsoft.com/office/drawing/2014/main" id="{786C9185-71C5-DD37-3269-34ECDBCA295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98" name="Rectangle 297">
              <a:extLst>
                <a:ext uri="{FF2B5EF4-FFF2-40B4-BE49-F238E27FC236}">
                  <a16:creationId xmlns:a16="http://schemas.microsoft.com/office/drawing/2014/main" id="{922DDF35-170E-5C1C-F9B9-C3233CD9D76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99" name="Rectangle 298">
              <a:extLst>
                <a:ext uri="{FF2B5EF4-FFF2-40B4-BE49-F238E27FC236}">
                  <a16:creationId xmlns:a16="http://schemas.microsoft.com/office/drawing/2014/main" id="{524FC9C1-6DEA-9E3D-514E-0ACF35D99D8A}"/>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300" name="Straight Arrow Connector 299">
              <a:extLst>
                <a:ext uri="{FF2B5EF4-FFF2-40B4-BE49-F238E27FC236}">
                  <a16:creationId xmlns:a16="http://schemas.microsoft.com/office/drawing/2014/main" id="{B364DC3E-F163-2DBB-E263-0FF5344A2A90}"/>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1" name="Straight Arrow Connector 300">
              <a:extLst>
                <a:ext uri="{FF2B5EF4-FFF2-40B4-BE49-F238E27FC236}">
                  <a16:creationId xmlns:a16="http://schemas.microsoft.com/office/drawing/2014/main" id="{BEBE2726-116E-88F0-693E-16BF0DB0886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2" name="Straight Arrow Connector 301">
              <a:extLst>
                <a:ext uri="{FF2B5EF4-FFF2-40B4-BE49-F238E27FC236}">
                  <a16:creationId xmlns:a16="http://schemas.microsoft.com/office/drawing/2014/main" id="{5017A29B-9BA6-E007-7187-D499B19AC8E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3" name="Straight Arrow Connector 302">
              <a:extLst>
                <a:ext uri="{FF2B5EF4-FFF2-40B4-BE49-F238E27FC236}">
                  <a16:creationId xmlns:a16="http://schemas.microsoft.com/office/drawing/2014/main" id="{07A10FBF-D372-C119-EC67-2884B0A166E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4" name="Rectangle 303">
              <a:extLst>
                <a:ext uri="{FF2B5EF4-FFF2-40B4-BE49-F238E27FC236}">
                  <a16:creationId xmlns:a16="http://schemas.microsoft.com/office/drawing/2014/main" id="{5CBE2F66-3EC3-0DC5-E152-565FB5A2E691}"/>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05" name="Straight Arrow Connector 304">
              <a:extLst>
                <a:ext uri="{FF2B5EF4-FFF2-40B4-BE49-F238E27FC236}">
                  <a16:creationId xmlns:a16="http://schemas.microsoft.com/office/drawing/2014/main" id="{1630BFE3-2E2B-9D85-B07E-7B96766BC979}"/>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6" name="Straight Arrow Connector 305">
              <a:extLst>
                <a:ext uri="{FF2B5EF4-FFF2-40B4-BE49-F238E27FC236}">
                  <a16:creationId xmlns:a16="http://schemas.microsoft.com/office/drawing/2014/main" id="{892BA5E4-631F-9BFE-C3EA-D740D031E8B0}"/>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7" name="Straight Arrow Connector 306">
              <a:extLst>
                <a:ext uri="{FF2B5EF4-FFF2-40B4-BE49-F238E27FC236}">
                  <a16:creationId xmlns:a16="http://schemas.microsoft.com/office/drawing/2014/main" id="{8642E294-FDBF-69D1-1143-1EA687F2060C}"/>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8" name="Straight Arrow Connector 307">
              <a:extLst>
                <a:ext uri="{FF2B5EF4-FFF2-40B4-BE49-F238E27FC236}">
                  <a16:creationId xmlns:a16="http://schemas.microsoft.com/office/drawing/2014/main" id="{48D080CF-2378-C702-6064-BA97303C2522}"/>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09" name="Straight Arrow Connector 308">
              <a:extLst>
                <a:ext uri="{FF2B5EF4-FFF2-40B4-BE49-F238E27FC236}">
                  <a16:creationId xmlns:a16="http://schemas.microsoft.com/office/drawing/2014/main" id="{E5B02E84-ACED-9D3B-8E6F-6778021E862F}"/>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0" name="Straight Arrow Connector 309">
              <a:extLst>
                <a:ext uri="{FF2B5EF4-FFF2-40B4-BE49-F238E27FC236}">
                  <a16:creationId xmlns:a16="http://schemas.microsoft.com/office/drawing/2014/main" id="{49B741F2-CCDA-6CCA-F0C5-1B50C90DF1A3}"/>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9D1E1081-DFDD-4D8E-FFFA-483DD5D52121}"/>
              </a:ext>
            </a:extLst>
          </p:cNvPr>
          <p:cNvGrpSpPr/>
          <p:nvPr/>
        </p:nvGrpSpPr>
        <p:grpSpPr>
          <a:xfrm>
            <a:off x="3707231" y="2303755"/>
            <a:ext cx="2457398" cy="3297055"/>
            <a:chOff x="1657643" y="2207877"/>
            <a:chExt cx="2457398" cy="3297055"/>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57A44FB1-5EEA-F1EB-9CE4-61E853721766}"/>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73" name="TextBox 272">
                  <a:extLst>
                    <a:ext uri="{FF2B5EF4-FFF2-40B4-BE49-F238E27FC236}">
                      <a16:creationId xmlns:a16="http://schemas.microsoft.com/office/drawing/2014/main" id="{57A44FB1-5EEA-F1EB-9CE4-61E85372176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10"/>
                  <a:stretch>
                    <a:fillRect l="-26087" r="-21739" b="-21739"/>
                  </a:stretch>
                </a:blipFill>
              </p:spPr>
              <p:txBody>
                <a:bodyPr/>
                <a:lstStyle/>
                <a:p>
                  <a:r>
                    <a:rPr lang="en-US">
                      <a:noFill/>
                    </a:rPr>
                    <a:t> </a:t>
                  </a:r>
                </a:p>
              </p:txBody>
            </p:sp>
          </mc:Fallback>
        </mc:AlternateContent>
        <p:cxnSp>
          <p:nvCxnSpPr>
            <p:cNvPr id="274" name="Straight Arrow Connector 273">
              <a:extLst>
                <a:ext uri="{FF2B5EF4-FFF2-40B4-BE49-F238E27FC236}">
                  <a16:creationId xmlns:a16="http://schemas.microsoft.com/office/drawing/2014/main" id="{8821213E-705F-2613-5286-591969378C95}"/>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F4A37CE2-40C4-24CD-20A4-94E34E70625C}"/>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1</m:t>
                            </m:r>
                          </m:sub>
                        </m:sSub>
                      </m:oMath>
                    </m:oMathPara>
                  </a14:m>
                  <a:endParaRPr lang="en-US" sz="1400" dirty="0"/>
                </a:p>
              </p:txBody>
            </p:sp>
          </mc:Choice>
          <mc:Fallback xmlns="">
            <p:sp>
              <p:nvSpPr>
                <p:cNvPr id="275" name="TextBox 274">
                  <a:extLst>
                    <a:ext uri="{FF2B5EF4-FFF2-40B4-BE49-F238E27FC236}">
                      <a16:creationId xmlns:a16="http://schemas.microsoft.com/office/drawing/2014/main" id="{F4A37CE2-40C4-24CD-20A4-94E34E70625C}"/>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11"/>
                  <a:stretch>
                    <a:fillRect l="-5000" b="-8000"/>
                  </a:stretch>
                </a:blipFill>
              </p:spPr>
              <p:txBody>
                <a:bodyPr/>
                <a:lstStyle/>
                <a:p>
                  <a:r>
                    <a:rPr lang="en-US">
                      <a:noFill/>
                    </a:rPr>
                    <a:t> </a:t>
                  </a:r>
                </a:p>
              </p:txBody>
            </p:sp>
          </mc:Fallback>
        </mc:AlternateContent>
        <p:cxnSp>
          <p:nvCxnSpPr>
            <p:cNvPr id="276" name="Straight Arrow Connector 275">
              <a:extLst>
                <a:ext uri="{FF2B5EF4-FFF2-40B4-BE49-F238E27FC236}">
                  <a16:creationId xmlns:a16="http://schemas.microsoft.com/office/drawing/2014/main" id="{527FD0AC-054A-C8CA-2AC1-68EDA45B6CC3}"/>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7" name="Rectangle 276">
              <a:extLst>
                <a:ext uri="{FF2B5EF4-FFF2-40B4-BE49-F238E27FC236}">
                  <a16:creationId xmlns:a16="http://schemas.microsoft.com/office/drawing/2014/main" id="{7DE0F768-37D7-9C6B-7730-0D9CDE679F86}"/>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78" name="Rectangle 277">
              <a:extLst>
                <a:ext uri="{FF2B5EF4-FFF2-40B4-BE49-F238E27FC236}">
                  <a16:creationId xmlns:a16="http://schemas.microsoft.com/office/drawing/2014/main" id="{97340DC1-BCA9-2501-4530-3EB7679A7E1C}"/>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79" name="Rectangle 278">
              <a:extLst>
                <a:ext uri="{FF2B5EF4-FFF2-40B4-BE49-F238E27FC236}">
                  <a16:creationId xmlns:a16="http://schemas.microsoft.com/office/drawing/2014/main" id="{FE7C0B1C-9BC8-1B82-2EE6-C87447F3AE4F}"/>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80" name="Rectangle 279">
              <a:extLst>
                <a:ext uri="{FF2B5EF4-FFF2-40B4-BE49-F238E27FC236}">
                  <a16:creationId xmlns:a16="http://schemas.microsoft.com/office/drawing/2014/main" id="{C5BAA91E-428B-0121-B741-51E7E96BE1B2}"/>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281" name="Straight Arrow Connector 280">
              <a:extLst>
                <a:ext uri="{FF2B5EF4-FFF2-40B4-BE49-F238E27FC236}">
                  <a16:creationId xmlns:a16="http://schemas.microsoft.com/office/drawing/2014/main" id="{582FF84E-B0F3-CD59-5260-4DCCB07CA22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2" name="Straight Arrow Connector 281">
              <a:extLst>
                <a:ext uri="{FF2B5EF4-FFF2-40B4-BE49-F238E27FC236}">
                  <a16:creationId xmlns:a16="http://schemas.microsoft.com/office/drawing/2014/main" id="{649F0722-FA01-18A8-40C5-F863BFAE8192}"/>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3" name="Straight Arrow Connector 282">
              <a:extLst>
                <a:ext uri="{FF2B5EF4-FFF2-40B4-BE49-F238E27FC236}">
                  <a16:creationId xmlns:a16="http://schemas.microsoft.com/office/drawing/2014/main" id="{E86AD673-DC89-0910-C90F-5127572F9C2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4" name="Straight Arrow Connector 283">
              <a:extLst>
                <a:ext uri="{FF2B5EF4-FFF2-40B4-BE49-F238E27FC236}">
                  <a16:creationId xmlns:a16="http://schemas.microsoft.com/office/drawing/2014/main" id="{D3A6B8F3-4566-231D-F07B-3959B26D59E5}"/>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5" name="Rectangle 284">
              <a:extLst>
                <a:ext uri="{FF2B5EF4-FFF2-40B4-BE49-F238E27FC236}">
                  <a16:creationId xmlns:a16="http://schemas.microsoft.com/office/drawing/2014/main" id="{FBF8B7DB-87CB-29C1-AEE2-AB595C1FE068}"/>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86" name="Straight Arrow Connector 285">
              <a:extLst>
                <a:ext uri="{FF2B5EF4-FFF2-40B4-BE49-F238E27FC236}">
                  <a16:creationId xmlns:a16="http://schemas.microsoft.com/office/drawing/2014/main" id="{96CFFAF1-EC19-7409-F751-A9D04DC825E3}"/>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7" name="Straight Arrow Connector 286">
              <a:extLst>
                <a:ext uri="{FF2B5EF4-FFF2-40B4-BE49-F238E27FC236}">
                  <a16:creationId xmlns:a16="http://schemas.microsoft.com/office/drawing/2014/main" id="{97909AED-31A3-7BA4-1446-5A0535D6C2C1}"/>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8" name="Straight Arrow Connector 287">
              <a:extLst>
                <a:ext uri="{FF2B5EF4-FFF2-40B4-BE49-F238E27FC236}">
                  <a16:creationId xmlns:a16="http://schemas.microsoft.com/office/drawing/2014/main" id="{D06ACC1A-7565-5305-D9D6-60DB6865D913}"/>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9" name="Straight Arrow Connector 288">
              <a:extLst>
                <a:ext uri="{FF2B5EF4-FFF2-40B4-BE49-F238E27FC236}">
                  <a16:creationId xmlns:a16="http://schemas.microsoft.com/office/drawing/2014/main" id="{95A42667-B81B-001C-FAA2-E0A156DB5A3D}"/>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0" name="Straight Arrow Connector 289">
              <a:extLst>
                <a:ext uri="{FF2B5EF4-FFF2-40B4-BE49-F238E27FC236}">
                  <a16:creationId xmlns:a16="http://schemas.microsoft.com/office/drawing/2014/main" id="{4FA0CC56-7B8A-407C-5E9A-7DD577709A45}"/>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1" name="Straight Arrow Connector 290">
              <a:extLst>
                <a:ext uri="{FF2B5EF4-FFF2-40B4-BE49-F238E27FC236}">
                  <a16:creationId xmlns:a16="http://schemas.microsoft.com/office/drawing/2014/main" id="{FA5B1E3A-6C46-16DC-78FC-FEBCB0F890DC}"/>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5F9F676-F1D7-029C-9DD3-5244E89EF033}"/>
                  </a:ext>
                </a:extLst>
              </p:cNvPr>
              <p:cNvSpPr txBox="1"/>
              <p:nvPr/>
            </p:nvSpPr>
            <p:spPr>
              <a:xfrm>
                <a:off x="6157944" y="3827794"/>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0" name="TextBox 219">
                <a:extLst>
                  <a:ext uri="{FF2B5EF4-FFF2-40B4-BE49-F238E27FC236}">
                    <a16:creationId xmlns:a16="http://schemas.microsoft.com/office/drawing/2014/main" id="{C5F9F676-F1D7-029C-9DD3-5244E89EF033}"/>
                  </a:ext>
                </a:extLst>
              </p:cNvPr>
              <p:cNvSpPr txBox="1">
                <a:spLocks noRot="1" noChangeAspect="1" noMove="1" noResize="1" noEditPoints="1" noAdjustHandles="1" noChangeArrowheads="1" noChangeShapeType="1" noTextEdit="1"/>
              </p:cNvSpPr>
              <p:nvPr/>
            </p:nvSpPr>
            <p:spPr>
              <a:xfrm>
                <a:off x="6157944" y="3827794"/>
                <a:ext cx="282129" cy="276999"/>
              </a:xfrm>
              <a:prstGeom prst="rect">
                <a:avLst/>
              </a:prstGeom>
              <a:blipFill>
                <a:blip r:embed="rId12"/>
                <a:stretch>
                  <a:fillRect l="-21739" r="-26087" b="-21739"/>
                </a:stretch>
              </a:blipFill>
            </p:spPr>
            <p:txBody>
              <a:bodyPr/>
              <a:lstStyle/>
              <a:p>
                <a:r>
                  <a:rPr lang="en-US">
                    <a:noFill/>
                  </a:rPr>
                  <a:t> </a:t>
                </a:r>
              </a:p>
            </p:txBody>
          </p:sp>
        </mc:Fallback>
      </mc:AlternateContent>
      <p:cxnSp>
        <p:nvCxnSpPr>
          <p:cNvPr id="221" name="Straight Arrow Connector 220">
            <a:extLst>
              <a:ext uri="{FF2B5EF4-FFF2-40B4-BE49-F238E27FC236}">
                <a16:creationId xmlns:a16="http://schemas.microsoft.com/office/drawing/2014/main" id="{2EB45341-EE20-2C3A-5893-9B74E551A5EB}"/>
              </a:ext>
            </a:extLst>
          </p:cNvPr>
          <p:cNvCxnSpPr>
            <a:cxnSpLocks/>
          </p:cNvCxnSpPr>
          <p:nvPr/>
        </p:nvCxnSpPr>
        <p:spPr>
          <a:xfrm>
            <a:off x="6299008" y="3653608"/>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EA5A1216-5AD2-0359-B394-938D9DE73237}"/>
                  </a:ext>
                </a:extLst>
              </p:cNvPr>
              <p:cNvSpPr txBox="1"/>
              <p:nvPr/>
            </p:nvSpPr>
            <p:spPr>
              <a:xfrm>
                <a:off x="6056857" y="3340980"/>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m:t>
                          </m:r>
                        </m:sub>
                      </m:sSub>
                    </m:oMath>
                  </m:oMathPara>
                </a14:m>
                <a:endParaRPr lang="en-US" sz="1400" dirty="0"/>
              </a:p>
            </p:txBody>
          </p:sp>
        </mc:Choice>
        <mc:Fallback xmlns="">
          <p:sp>
            <p:nvSpPr>
              <p:cNvPr id="222" name="TextBox 221">
                <a:extLst>
                  <a:ext uri="{FF2B5EF4-FFF2-40B4-BE49-F238E27FC236}">
                    <a16:creationId xmlns:a16="http://schemas.microsoft.com/office/drawing/2014/main" id="{EA5A1216-5AD2-0359-B394-938D9DE73237}"/>
                  </a:ext>
                </a:extLst>
              </p:cNvPr>
              <p:cNvSpPr txBox="1">
                <a:spLocks noRot="1" noChangeAspect="1" noMove="1" noResize="1" noEditPoints="1" noAdjustHandles="1" noChangeArrowheads="1" noChangeShapeType="1" noTextEdit="1"/>
              </p:cNvSpPr>
              <p:nvPr/>
            </p:nvSpPr>
            <p:spPr>
              <a:xfrm>
                <a:off x="6056857" y="3340980"/>
                <a:ext cx="484302" cy="307777"/>
              </a:xfrm>
              <a:prstGeom prst="rect">
                <a:avLst/>
              </a:prstGeom>
              <a:blipFill>
                <a:blip r:embed="rId13"/>
                <a:stretch>
                  <a:fillRect l="-7692" b="-4000"/>
                </a:stretch>
              </a:blipFill>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AB21CEF1-F031-5BF9-28E1-7DCA94082217}"/>
              </a:ext>
            </a:extLst>
          </p:cNvPr>
          <p:cNvCxnSpPr/>
          <p:nvPr/>
        </p:nvCxnSpPr>
        <p:spPr>
          <a:xfrm>
            <a:off x="6589303" y="2577582"/>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4" name="Rectangle 223">
            <a:extLst>
              <a:ext uri="{FF2B5EF4-FFF2-40B4-BE49-F238E27FC236}">
                <a16:creationId xmlns:a16="http://schemas.microsoft.com/office/drawing/2014/main" id="{1EDEE74A-1028-200A-8A4D-1F06CD8825B5}"/>
              </a:ext>
            </a:extLst>
          </p:cNvPr>
          <p:cNvSpPr/>
          <p:nvPr/>
        </p:nvSpPr>
        <p:spPr>
          <a:xfrm>
            <a:off x="6939478" y="22958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25" name="Rectangle 224">
            <a:extLst>
              <a:ext uri="{FF2B5EF4-FFF2-40B4-BE49-F238E27FC236}">
                <a16:creationId xmlns:a16="http://schemas.microsoft.com/office/drawing/2014/main" id="{6C98A25C-5414-FD1A-B13D-A87BFC52716B}"/>
              </a:ext>
            </a:extLst>
          </p:cNvPr>
          <p:cNvSpPr/>
          <p:nvPr/>
        </p:nvSpPr>
        <p:spPr>
          <a:xfrm>
            <a:off x="6946653" y="32187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26" name="Rectangle 225">
            <a:extLst>
              <a:ext uri="{FF2B5EF4-FFF2-40B4-BE49-F238E27FC236}">
                <a16:creationId xmlns:a16="http://schemas.microsoft.com/office/drawing/2014/main" id="{2474EDDE-318B-078F-B2DF-85C69C24662C}"/>
              </a:ext>
            </a:extLst>
          </p:cNvPr>
          <p:cNvSpPr/>
          <p:nvPr/>
        </p:nvSpPr>
        <p:spPr>
          <a:xfrm>
            <a:off x="6942857" y="41308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227" name="Rectangle 226">
            <a:extLst>
              <a:ext uri="{FF2B5EF4-FFF2-40B4-BE49-F238E27FC236}">
                <a16:creationId xmlns:a16="http://schemas.microsoft.com/office/drawing/2014/main" id="{7CA53BAF-CD17-BB3C-6263-9C826986BF78}"/>
              </a:ext>
            </a:extLst>
          </p:cNvPr>
          <p:cNvSpPr/>
          <p:nvPr/>
        </p:nvSpPr>
        <p:spPr>
          <a:xfrm>
            <a:off x="6936781" y="50442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228" name="Straight Arrow Connector 227">
            <a:extLst>
              <a:ext uri="{FF2B5EF4-FFF2-40B4-BE49-F238E27FC236}">
                <a16:creationId xmlns:a16="http://schemas.microsoft.com/office/drawing/2014/main" id="{1D9B2026-A1D1-7BA5-3385-CD5CF4441DFC}"/>
              </a:ext>
            </a:extLst>
          </p:cNvPr>
          <p:cNvCxnSpPr>
            <a:cxnSpLocks/>
          </p:cNvCxnSpPr>
          <p:nvPr/>
        </p:nvCxnSpPr>
        <p:spPr>
          <a:xfrm flipV="1">
            <a:off x="7480222" y="25754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9" name="Straight Arrow Connector 228">
            <a:extLst>
              <a:ext uri="{FF2B5EF4-FFF2-40B4-BE49-F238E27FC236}">
                <a16:creationId xmlns:a16="http://schemas.microsoft.com/office/drawing/2014/main" id="{3E12A5DC-D717-8C05-05D9-955C5BD6963F}"/>
              </a:ext>
            </a:extLst>
          </p:cNvPr>
          <p:cNvCxnSpPr>
            <a:cxnSpLocks/>
          </p:cNvCxnSpPr>
          <p:nvPr/>
        </p:nvCxnSpPr>
        <p:spPr>
          <a:xfrm flipV="1">
            <a:off x="7497510" y="34845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0" name="Straight Arrow Connector 229">
            <a:extLst>
              <a:ext uri="{FF2B5EF4-FFF2-40B4-BE49-F238E27FC236}">
                <a16:creationId xmlns:a16="http://schemas.microsoft.com/office/drawing/2014/main" id="{7730A85A-BC8E-20D7-B2CF-8CB1C08B975C}"/>
              </a:ext>
            </a:extLst>
          </p:cNvPr>
          <p:cNvCxnSpPr>
            <a:cxnSpLocks/>
          </p:cNvCxnSpPr>
          <p:nvPr/>
        </p:nvCxnSpPr>
        <p:spPr>
          <a:xfrm>
            <a:off x="7486156" y="44047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1" name="Straight Arrow Connector 230">
            <a:extLst>
              <a:ext uri="{FF2B5EF4-FFF2-40B4-BE49-F238E27FC236}">
                <a16:creationId xmlns:a16="http://schemas.microsoft.com/office/drawing/2014/main" id="{327DEFC6-6D1C-88D3-6857-2F161C81635F}"/>
              </a:ext>
            </a:extLst>
          </p:cNvPr>
          <p:cNvCxnSpPr>
            <a:cxnSpLocks/>
          </p:cNvCxnSpPr>
          <p:nvPr/>
        </p:nvCxnSpPr>
        <p:spPr>
          <a:xfrm>
            <a:off x="7481750" y="53141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2" name="Rectangle 231">
            <a:extLst>
              <a:ext uri="{FF2B5EF4-FFF2-40B4-BE49-F238E27FC236}">
                <a16:creationId xmlns:a16="http://schemas.microsoft.com/office/drawing/2014/main" id="{2DC6F35E-C900-CED4-0C93-7EE602E43A6B}"/>
              </a:ext>
            </a:extLst>
          </p:cNvPr>
          <p:cNvSpPr/>
          <p:nvPr/>
        </p:nvSpPr>
        <p:spPr>
          <a:xfrm rot="16200000">
            <a:off x="6351078" y="37883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34" name="Straight Arrow Connector 233">
            <a:extLst>
              <a:ext uri="{FF2B5EF4-FFF2-40B4-BE49-F238E27FC236}">
                <a16:creationId xmlns:a16="http://schemas.microsoft.com/office/drawing/2014/main" id="{E7CEB34C-8CB0-3D7B-35DA-9E05EBC30A80}"/>
              </a:ext>
            </a:extLst>
          </p:cNvPr>
          <p:cNvCxnSpPr/>
          <p:nvPr/>
        </p:nvCxnSpPr>
        <p:spPr>
          <a:xfrm>
            <a:off x="6594561" y="3486725"/>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4" name="Straight Arrow Connector 253">
            <a:extLst>
              <a:ext uri="{FF2B5EF4-FFF2-40B4-BE49-F238E27FC236}">
                <a16:creationId xmlns:a16="http://schemas.microsoft.com/office/drawing/2014/main" id="{F30AEA91-F918-FA96-7D9A-D23D50ECA160}"/>
              </a:ext>
            </a:extLst>
          </p:cNvPr>
          <p:cNvCxnSpPr/>
          <p:nvPr/>
        </p:nvCxnSpPr>
        <p:spPr>
          <a:xfrm>
            <a:off x="6589309" y="4406374"/>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2" name="Straight Arrow Connector 261">
            <a:extLst>
              <a:ext uri="{FF2B5EF4-FFF2-40B4-BE49-F238E27FC236}">
                <a16:creationId xmlns:a16="http://schemas.microsoft.com/office/drawing/2014/main" id="{C90E2234-B0C6-F9B2-2B60-95BD95190E59}"/>
              </a:ext>
            </a:extLst>
          </p:cNvPr>
          <p:cNvCxnSpPr/>
          <p:nvPr/>
        </p:nvCxnSpPr>
        <p:spPr>
          <a:xfrm>
            <a:off x="6584057" y="531551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3" name="Straight Arrow Connector 262">
            <a:extLst>
              <a:ext uri="{FF2B5EF4-FFF2-40B4-BE49-F238E27FC236}">
                <a16:creationId xmlns:a16="http://schemas.microsoft.com/office/drawing/2014/main" id="{A4EF3E99-34BF-70DC-3D49-E1F4B1F49E3B}"/>
              </a:ext>
            </a:extLst>
          </p:cNvPr>
          <p:cNvCxnSpPr>
            <a:cxnSpLocks/>
          </p:cNvCxnSpPr>
          <p:nvPr/>
        </p:nvCxnSpPr>
        <p:spPr>
          <a:xfrm flipH="1" flipV="1">
            <a:off x="6577468" y="2581359"/>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4" name="Straight Arrow Connector 263">
            <a:extLst>
              <a:ext uri="{FF2B5EF4-FFF2-40B4-BE49-F238E27FC236}">
                <a16:creationId xmlns:a16="http://schemas.microsoft.com/office/drawing/2014/main" id="{ED67F9AD-5BD8-07C3-D100-9EC1F8B5463A}"/>
              </a:ext>
            </a:extLst>
          </p:cNvPr>
          <p:cNvCxnSpPr>
            <a:cxnSpLocks/>
          </p:cNvCxnSpPr>
          <p:nvPr/>
        </p:nvCxnSpPr>
        <p:spPr>
          <a:xfrm>
            <a:off x="6440073" y="3978326"/>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5" name="Straight Arrow Connector 264">
            <a:extLst>
              <a:ext uri="{FF2B5EF4-FFF2-40B4-BE49-F238E27FC236}">
                <a16:creationId xmlns:a16="http://schemas.microsoft.com/office/drawing/2014/main" id="{BF05978D-8602-947E-BEED-BC133EFB5629}"/>
              </a:ext>
            </a:extLst>
          </p:cNvPr>
          <p:cNvCxnSpPr/>
          <p:nvPr/>
        </p:nvCxnSpPr>
        <p:spPr>
          <a:xfrm>
            <a:off x="8167413" y="396642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FB83694-EB6E-50F3-A56C-1FED8043C6A5}"/>
                  </a:ext>
                </a:extLst>
              </p:cNvPr>
              <p:cNvSpPr txBox="1"/>
              <p:nvPr/>
            </p:nvSpPr>
            <p:spPr>
              <a:xfrm>
                <a:off x="8526050" y="38356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2" name="TextBox 91">
                <a:extLst>
                  <a:ext uri="{FF2B5EF4-FFF2-40B4-BE49-F238E27FC236}">
                    <a16:creationId xmlns:a16="http://schemas.microsoft.com/office/drawing/2014/main" id="{3FB83694-EB6E-50F3-A56C-1FED8043C6A5}"/>
                  </a:ext>
                </a:extLst>
              </p:cNvPr>
              <p:cNvSpPr txBox="1">
                <a:spLocks noRot="1" noChangeAspect="1" noMove="1" noResize="1" noEditPoints="1" noAdjustHandles="1" noChangeArrowheads="1" noChangeShapeType="1" noTextEdit="1"/>
              </p:cNvSpPr>
              <p:nvPr/>
            </p:nvSpPr>
            <p:spPr>
              <a:xfrm>
                <a:off x="8526050" y="3835696"/>
                <a:ext cx="282129" cy="276999"/>
              </a:xfrm>
              <a:prstGeom prst="rect">
                <a:avLst/>
              </a:prstGeom>
              <a:blipFill>
                <a:blip r:embed="rId14"/>
                <a:stretch>
                  <a:fillRect l="-26087" r="-21739" b="-21739"/>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977091CF-60E4-0C69-37F8-42CE3319F756}"/>
              </a:ext>
            </a:extLst>
          </p:cNvPr>
          <p:cNvCxnSpPr>
            <a:cxnSpLocks/>
          </p:cNvCxnSpPr>
          <p:nvPr/>
        </p:nvCxnSpPr>
        <p:spPr>
          <a:xfrm>
            <a:off x="8667114" y="3661510"/>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918EAE1-524F-8D57-19D2-570455CB0B98}"/>
                  </a:ext>
                </a:extLst>
              </p:cNvPr>
              <p:cNvSpPr txBox="1"/>
              <p:nvPr/>
            </p:nvSpPr>
            <p:spPr>
              <a:xfrm>
                <a:off x="8424963" y="33488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m:t>
                          </m:r>
                        </m:sub>
                      </m:sSub>
                    </m:oMath>
                  </m:oMathPara>
                </a14:m>
                <a:endParaRPr lang="en-US" sz="1400" dirty="0"/>
              </a:p>
            </p:txBody>
          </p:sp>
        </mc:Choice>
        <mc:Fallback xmlns="">
          <p:sp>
            <p:nvSpPr>
              <p:cNvPr id="94" name="TextBox 93">
                <a:extLst>
                  <a:ext uri="{FF2B5EF4-FFF2-40B4-BE49-F238E27FC236}">
                    <a16:creationId xmlns:a16="http://schemas.microsoft.com/office/drawing/2014/main" id="{9918EAE1-524F-8D57-19D2-570455CB0B98}"/>
                  </a:ext>
                </a:extLst>
              </p:cNvPr>
              <p:cNvSpPr txBox="1">
                <a:spLocks noRot="1" noChangeAspect="1" noMove="1" noResize="1" noEditPoints="1" noAdjustHandles="1" noChangeArrowheads="1" noChangeShapeType="1" noTextEdit="1"/>
              </p:cNvSpPr>
              <p:nvPr/>
            </p:nvSpPr>
            <p:spPr>
              <a:xfrm>
                <a:off x="8424963" y="3348882"/>
                <a:ext cx="484302" cy="307777"/>
              </a:xfrm>
              <a:prstGeom prst="rect">
                <a:avLst/>
              </a:prstGeom>
              <a:blipFill>
                <a:blip r:embed="rId15"/>
                <a:stretch>
                  <a:fillRect l="-7692" b="-8000"/>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E0AEF604-7C1E-CBE6-B55C-7A528C37800D}"/>
              </a:ext>
            </a:extLst>
          </p:cNvPr>
          <p:cNvCxnSpPr/>
          <p:nvPr/>
        </p:nvCxnSpPr>
        <p:spPr>
          <a:xfrm>
            <a:off x="11154357" y="398732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96" name="Group 95">
            <a:extLst>
              <a:ext uri="{FF2B5EF4-FFF2-40B4-BE49-F238E27FC236}">
                <a16:creationId xmlns:a16="http://schemas.microsoft.com/office/drawing/2014/main" id="{39DA07AA-0A55-3084-93DB-A01CA4B85D4E}"/>
              </a:ext>
            </a:extLst>
          </p:cNvPr>
          <p:cNvGrpSpPr/>
          <p:nvPr/>
        </p:nvGrpSpPr>
        <p:grpSpPr>
          <a:xfrm>
            <a:off x="11508696" y="1870595"/>
            <a:ext cx="193431" cy="4279392"/>
            <a:chOff x="10524035" y="1699037"/>
            <a:chExt cx="193431" cy="4279392"/>
          </a:xfrm>
        </p:grpSpPr>
        <p:grpSp>
          <p:nvGrpSpPr>
            <p:cNvPr id="98" name="Group 97">
              <a:extLst>
                <a:ext uri="{FF2B5EF4-FFF2-40B4-BE49-F238E27FC236}">
                  <a16:creationId xmlns:a16="http://schemas.microsoft.com/office/drawing/2014/main" id="{563DB246-0974-04C2-8DEE-52C7AC4883E4}"/>
                </a:ext>
              </a:extLst>
            </p:cNvPr>
            <p:cNvGrpSpPr/>
            <p:nvPr/>
          </p:nvGrpSpPr>
          <p:grpSpPr>
            <a:xfrm>
              <a:off x="10531007" y="1707063"/>
              <a:ext cx="182042" cy="1067143"/>
              <a:chOff x="1138621" y="2711668"/>
              <a:chExt cx="156177" cy="915522"/>
            </a:xfrm>
          </p:grpSpPr>
          <p:sp>
            <p:nvSpPr>
              <p:cNvPr id="170" name="Rectangle 169">
                <a:extLst>
                  <a:ext uri="{FF2B5EF4-FFF2-40B4-BE49-F238E27FC236}">
                    <a16:creationId xmlns:a16="http://schemas.microsoft.com/office/drawing/2014/main" id="{8115F3F6-351A-7316-AAE1-29F99946158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ectangle 170">
                <a:extLst>
                  <a:ext uri="{FF2B5EF4-FFF2-40B4-BE49-F238E27FC236}">
                    <a16:creationId xmlns:a16="http://schemas.microsoft.com/office/drawing/2014/main" id="{1B184890-7F4F-9D96-119D-01C5DF702F3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ectangle 171">
                <a:extLst>
                  <a:ext uri="{FF2B5EF4-FFF2-40B4-BE49-F238E27FC236}">
                    <a16:creationId xmlns:a16="http://schemas.microsoft.com/office/drawing/2014/main" id="{EEE098E7-CBED-230B-78E5-1B5F99458FD9}"/>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Rectangle 213">
                <a:extLst>
                  <a:ext uri="{FF2B5EF4-FFF2-40B4-BE49-F238E27FC236}">
                    <a16:creationId xmlns:a16="http://schemas.microsoft.com/office/drawing/2014/main" id="{4328C89D-2CF6-8763-C09F-3E8511E4847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F1880117-26C9-DCF1-F572-596F7B46980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Rectangle 218">
                <a:extLst>
                  <a:ext uri="{FF2B5EF4-FFF2-40B4-BE49-F238E27FC236}">
                    <a16:creationId xmlns:a16="http://schemas.microsoft.com/office/drawing/2014/main" id="{6CC3B8A5-5C25-C33F-E658-9E47032F47E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14F4105F-71F3-2B63-67F7-E50F0CC7F4D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0" name="Rectangle 139">
              <a:extLst>
                <a:ext uri="{FF2B5EF4-FFF2-40B4-BE49-F238E27FC236}">
                  <a16:creationId xmlns:a16="http://schemas.microsoft.com/office/drawing/2014/main" id="{ABB2426A-05F3-D6F2-4EC0-13540907D7E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257F650D-DCC5-29B8-6AF8-71A7C6C7A1D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Rectangle 145">
              <a:extLst>
                <a:ext uri="{FF2B5EF4-FFF2-40B4-BE49-F238E27FC236}">
                  <a16:creationId xmlns:a16="http://schemas.microsoft.com/office/drawing/2014/main" id="{B3970D0A-EDBC-1E54-5E3F-AD14791F7455}"/>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7C6A6BAC-1FFA-A461-D9EC-F84C77E7C535}"/>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Rectangle 148">
              <a:extLst>
                <a:ext uri="{FF2B5EF4-FFF2-40B4-BE49-F238E27FC236}">
                  <a16:creationId xmlns:a16="http://schemas.microsoft.com/office/drawing/2014/main" id="{9EAE913B-B673-57B7-3028-E3BAE6562C68}"/>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0E8F94BD-359C-1D83-B270-5E751141FFE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Rectangle 151">
              <a:extLst>
                <a:ext uri="{FF2B5EF4-FFF2-40B4-BE49-F238E27FC236}">
                  <a16:creationId xmlns:a16="http://schemas.microsoft.com/office/drawing/2014/main" id="{5C53117E-A884-AF4B-273E-E125C31BC943}"/>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Rectangle 152">
              <a:extLst>
                <a:ext uri="{FF2B5EF4-FFF2-40B4-BE49-F238E27FC236}">
                  <a16:creationId xmlns:a16="http://schemas.microsoft.com/office/drawing/2014/main" id="{FBE3D345-F841-864B-2CEA-BE601958746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Rectangle 153">
              <a:extLst>
                <a:ext uri="{FF2B5EF4-FFF2-40B4-BE49-F238E27FC236}">
                  <a16:creationId xmlns:a16="http://schemas.microsoft.com/office/drawing/2014/main" id="{302DC76C-ACE4-B169-32A6-9FECBC9962E9}"/>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Rectangle 154">
              <a:extLst>
                <a:ext uri="{FF2B5EF4-FFF2-40B4-BE49-F238E27FC236}">
                  <a16:creationId xmlns:a16="http://schemas.microsoft.com/office/drawing/2014/main" id="{EE470E5A-DE1A-BB76-89BA-43BF0FFA1D7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ectangle 155">
              <a:extLst>
                <a:ext uri="{FF2B5EF4-FFF2-40B4-BE49-F238E27FC236}">
                  <a16:creationId xmlns:a16="http://schemas.microsoft.com/office/drawing/2014/main" id="{F000FE03-C0E7-B61A-1F18-4AD2E2D0220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FF366A7D-CC3E-16A3-CE8E-82FD1090E5F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Rectangle 157">
              <a:extLst>
                <a:ext uri="{FF2B5EF4-FFF2-40B4-BE49-F238E27FC236}">
                  <a16:creationId xmlns:a16="http://schemas.microsoft.com/office/drawing/2014/main" id="{2982CC53-CB80-8AA5-FB7F-EFEEB0A39289}"/>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ectangle 158">
              <a:extLst>
                <a:ext uri="{FF2B5EF4-FFF2-40B4-BE49-F238E27FC236}">
                  <a16:creationId xmlns:a16="http://schemas.microsoft.com/office/drawing/2014/main" id="{25E232EA-B3F2-BE19-4A1E-01231D3C2DF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BDE6C14A-E84D-513C-C2D7-A8C2AB5E03EB}"/>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ectangle 160">
              <a:extLst>
                <a:ext uri="{FF2B5EF4-FFF2-40B4-BE49-F238E27FC236}">
                  <a16:creationId xmlns:a16="http://schemas.microsoft.com/office/drawing/2014/main" id="{350BBE68-4CF1-748F-849E-0F0F31303868}"/>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Rectangle 161">
              <a:extLst>
                <a:ext uri="{FF2B5EF4-FFF2-40B4-BE49-F238E27FC236}">
                  <a16:creationId xmlns:a16="http://schemas.microsoft.com/office/drawing/2014/main" id="{4BA12032-BA7F-F64F-8D94-A80B33A3702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2D733E1A-92D0-6C27-6839-9C9C0DA0AF4A}"/>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4" name="Straight Connector 163">
              <a:extLst>
                <a:ext uri="{FF2B5EF4-FFF2-40B4-BE49-F238E27FC236}">
                  <a16:creationId xmlns:a16="http://schemas.microsoft.com/office/drawing/2014/main" id="{E4FE3095-0F76-6376-F5FB-C55BFF58B48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5" name="Straight Connector 164">
              <a:extLst>
                <a:ext uri="{FF2B5EF4-FFF2-40B4-BE49-F238E27FC236}">
                  <a16:creationId xmlns:a16="http://schemas.microsoft.com/office/drawing/2014/main" id="{BC82DDFA-BD9E-34C9-3CE4-6640588888F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F791EF57-2026-4CB1-BA2E-57CDE1F7571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7" name="Straight Connector 166">
              <a:extLst>
                <a:ext uri="{FF2B5EF4-FFF2-40B4-BE49-F238E27FC236}">
                  <a16:creationId xmlns:a16="http://schemas.microsoft.com/office/drawing/2014/main" id="{AC15B84A-5BED-6215-7BFF-667A70259D57}"/>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CA528F6A-7850-4D53-87F3-D45C9FF7D2BA}"/>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065BB547-A1E0-2795-C1FF-6C17F343409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67" name="Group 366">
            <a:extLst>
              <a:ext uri="{FF2B5EF4-FFF2-40B4-BE49-F238E27FC236}">
                <a16:creationId xmlns:a16="http://schemas.microsoft.com/office/drawing/2014/main" id="{D7899E5B-7276-CEB6-5CD3-C720636FF221}"/>
              </a:ext>
            </a:extLst>
          </p:cNvPr>
          <p:cNvGrpSpPr/>
          <p:nvPr/>
        </p:nvGrpSpPr>
        <p:grpSpPr>
          <a:xfrm>
            <a:off x="8790830" y="2303754"/>
            <a:ext cx="2469192" cy="3297055"/>
            <a:chOff x="7458759" y="2448253"/>
            <a:chExt cx="2469192" cy="3297055"/>
          </a:xfrm>
        </p:grpSpPr>
        <p:cxnSp>
          <p:nvCxnSpPr>
            <p:cNvPr id="348" name="Straight Arrow Connector 347">
              <a:extLst>
                <a:ext uri="{FF2B5EF4-FFF2-40B4-BE49-F238E27FC236}">
                  <a16:creationId xmlns:a16="http://schemas.microsoft.com/office/drawing/2014/main" id="{62226383-0F1A-8A54-5B71-61FE575617A1}"/>
                </a:ext>
              </a:extLst>
            </p:cNvPr>
            <p:cNvCxnSpPr/>
            <p:nvPr/>
          </p:nvCxnSpPr>
          <p:spPr>
            <a:xfrm>
              <a:off x="7607989" y="2729982"/>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9" name="Rectangle 348">
              <a:extLst>
                <a:ext uri="{FF2B5EF4-FFF2-40B4-BE49-F238E27FC236}">
                  <a16:creationId xmlns:a16="http://schemas.microsoft.com/office/drawing/2014/main" id="{B6E7F6D5-6B88-488B-3418-4044C5DB9996}"/>
                </a:ext>
              </a:extLst>
            </p:cNvPr>
            <p:cNvSpPr/>
            <p:nvPr/>
          </p:nvSpPr>
          <p:spPr>
            <a:xfrm>
              <a:off x="7958164" y="24482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350" name="Rectangle 349">
              <a:extLst>
                <a:ext uri="{FF2B5EF4-FFF2-40B4-BE49-F238E27FC236}">
                  <a16:creationId xmlns:a16="http://schemas.microsoft.com/office/drawing/2014/main" id="{FD235CEC-E8D2-9E74-0870-8F9DA388ACA7}"/>
                </a:ext>
              </a:extLst>
            </p:cNvPr>
            <p:cNvSpPr/>
            <p:nvPr/>
          </p:nvSpPr>
          <p:spPr>
            <a:xfrm>
              <a:off x="7965339" y="33711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351" name="Rectangle 350">
              <a:extLst>
                <a:ext uri="{FF2B5EF4-FFF2-40B4-BE49-F238E27FC236}">
                  <a16:creationId xmlns:a16="http://schemas.microsoft.com/office/drawing/2014/main" id="{F17D7CE9-A3EC-A383-C370-BA3F8129CEC3}"/>
                </a:ext>
              </a:extLst>
            </p:cNvPr>
            <p:cNvSpPr/>
            <p:nvPr/>
          </p:nvSpPr>
          <p:spPr>
            <a:xfrm>
              <a:off x="7961543" y="42832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352" name="Rectangle 351">
              <a:extLst>
                <a:ext uri="{FF2B5EF4-FFF2-40B4-BE49-F238E27FC236}">
                  <a16:creationId xmlns:a16="http://schemas.microsoft.com/office/drawing/2014/main" id="{3CED480C-D359-6A85-F1F3-4B9189D76C94}"/>
                </a:ext>
              </a:extLst>
            </p:cNvPr>
            <p:cNvSpPr/>
            <p:nvPr/>
          </p:nvSpPr>
          <p:spPr>
            <a:xfrm>
              <a:off x="7955467" y="51966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353" name="Straight Arrow Connector 352">
              <a:extLst>
                <a:ext uri="{FF2B5EF4-FFF2-40B4-BE49-F238E27FC236}">
                  <a16:creationId xmlns:a16="http://schemas.microsoft.com/office/drawing/2014/main" id="{C8625756-5618-F9FF-039F-1E8EC74DA041}"/>
                </a:ext>
              </a:extLst>
            </p:cNvPr>
            <p:cNvCxnSpPr>
              <a:cxnSpLocks/>
            </p:cNvCxnSpPr>
            <p:nvPr/>
          </p:nvCxnSpPr>
          <p:spPr>
            <a:xfrm flipV="1">
              <a:off x="8498908" y="27278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4" name="Straight Arrow Connector 353">
              <a:extLst>
                <a:ext uri="{FF2B5EF4-FFF2-40B4-BE49-F238E27FC236}">
                  <a16:creationId xmlns:a16="http://schemas.microsoft.com/office/drawing/2014/main" id="{1F0DCD86-DEEC-E423-25AC-EBFB49C5CCE9}"/>
                </a:ext>
              </a:extLst>
            </p:cNvPr>
            <p:cNvCxnSpPr>
              <a:cxnSpLocks/>
            </p:cNvCxnSpPr>
            <p:nvPr/>
          </p:nvCxnSpPr>
          <p:spPr>
            <a:xfrm flipV="1">
              <a:off x="8516196" y="36369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5" name="Straight Arrow Connector 354">
              <a:extLst>
                <a:ext uri="{FF2B5EF4-FFF2-40B4-BE49-F238E27FC236}">
                  <a16:creationId xmlns:a16="http://schemas.microsoft.com/office/drawing/2014/main" id="{ED73E7D7-B836-1A83-40E9-86257AE64EEF}"/>
                </a:ext>
              </a:extLst>
            </p:cNvPr>
            <p:cNvCxnSpPr>
              <a:cxnSpLocks/>
            </p:cNvCxnSpPr>
            <p:nvPr/>
          </p:nvCxnSpPr>
          <p:spPr>
            <a:xfrm>
              <a:off x="8504842" y="45571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6" name="Straight Arrow Connector 355">
              <a:extLst>
                <a:ext uri="{FF2B5EF4-FFF2-40B4-BE49-F238E27FC236}">
                  <a16:creationId xmlns:a16="http://schemas.microsoft.com/office/drawing/2014/main" id="{511DFAB1-BFD6-AE73-D5EB-1D42C24E0B54}"/>
                </a:ext>
              </a:extLst>
            </p:cNvPr>
            <p:cNvCxnSpPr>
              <a:cxnSpLocks/>
            </p:cNvCxnSpPr>
            <p:nvPr/>
          </p:nvCxnSpPr>
          <p:spPr>
            <a:xfrm>
              <a:off x="8500436" y="54665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7" name="Rectangle 356">
              <a:extLst>
                <a:ext uri="{FF2B5EF4-FFF2-40B4-BE49-F238E27FC236}">
                  <a16:creationId xmlns:a16="http://schemas.microsoft.com/office/drawing/2014/main" id="{1C0477EC-7A6F-E2F0-5B89-63C2A6B8ED96}"/>
                </a:ext>
              </a:extLst>
            </p:cNvPr>
            <p:cNvSpPr/>
            <p:nvPr/>
          </p:nvSpPr>
          <p:spPr>
            <a:xfrm rot="16200000">
              <a:off x="7369764" y="39407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58" name="Straight Arrow Connector 357">
              <a:extLst>
                <a:ext uri="{FF2B5EF4-FFF2-40B4-BE49-F238E27FC236}">
                  <a16:creationId xmlns:a16="http://schemas.microsoft.com/office/drawing/2014/main" id="{F173291A-570F-7575-A905-3A9F581465F3}"/>
                </a:ext>
              </a:extLst>
            </p:cNvPr>
            <p:cNvCxnSpPr/>
            <p:nvPr/>
          </p:nvCxnSpPr>
          <p:spPr>
            <a:xfrm>
              <a:off x="7613247" y="3639125"/>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9" name="Straight Arrow Connector 358">
              <a:extLst>
                <a:ext uri="{FF2B5EF4-FFF2-40B4-BE49-F238E27FC236}">
                  <a16:creationId xmlns:a16="http://schemas.microsoft.com/office/drawing/2014/main" id="{C8895ECB-B284-12C4-4DF3-5109669084CC}"/>
                </a:ext>
              </a:extLst>
            </p:cNvPr>
            <p:cNvCxnSpPr/>
            <p:nvPr/>
          </p:nvCxnSpPr>
          <p:spPr>
            <a:xfrm>
              <a:off x="7607995" y="4558774"/>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0" name="Straight Arrow Connector 359">
              <a:extLst>
                <a:ext uri="{FF2B5EF4-FFF2-40B4-BE49-F238E27FC236}">
                  <a16:creationId xmlns:a16="http://schemas.microsoft.com/office/drawing/2014/main" id="{4AA63BF9-8D32-C493-1E62-B840462587AE}"/>
                </a:ext>
              </a:extLst>
            </p:cNvPr>
            <p:cNvCxnSpPr/>
            <p:nvPr/>
          </p:nvCxnSpPr>
          <p:spPr>
            <a:xfrm>
              <a:off x="7602743" y="546791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1" name="Straight Arrow Connector 360">
              <a:extLst>
                <a:ext uri="{FF2B5EF4-FFF2-40B4-BE49-F238E27FC236}">
                  <a16:creationId xmlns:a16="http://schemas.microsoft.com/office/drawing/2014/main" id="{3E445CCC-FFA5-4FD5-A758-61AD9EBA93B9}"/>
                </a:ext>
              </a:extLst>
            </p:cNvPr>
            <p:cNvCxnSpPr>
              <a:cxnSpLocks/>
            </p:cNvCxnSpPr>
            <p:nvPr/>
          </p:nvCxnSpPr>
          <p:spPr>
            <a:xfrm flipH="1" flipV="1">
              <a:off x="7596154" y="2733759"/>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2" name="Straight Arrow Connector 361">
              <a:extLst>
                <a:ext uri="{FF2B5EF4-FFF2-40B4-BE49-F238E27FC236}">
                  <a16:creationId xmlns:a16="http://schemas.microsoft.com/office/drawing/2014/main" id="{79CB5BB0-2F8C-3D81-EDFD-86FA3F9F1E48}"/>
                </a:ext>
              </a:extLst>
            </p:cNvPr>
            <p:cNvCxnSpPr>
              <a:cxnSpLocks/>
            </p:cNvCxnSpPr>
            <p:nvPr/>
          </p:nvCxnSpPr>
          <p:spPr>
            <a:xfrm>
              <a:off x="7458759" y="4130726"/>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3" name="Straight Arrow Connector 362">
              <a:extLst>
                <a:ext uri="{FF2B5EF4-FFF2-40B4-BE49-F238E27FC236}">
                  <a16:creationId xmlns:a16="http://schemas.microsoft.com/office/drawing/2014/main" id="{8082A3D8-1E97-8F45-B57D-2055004A82C2}"/>
                </a:ext>
              </a:extLst>
            </p:cNvPr>
            <p:cNvCxnSpPr/>
            <p:nvPr/>
          </p:nvCxnSpPr>
          <p:spPr>
            <a:xfrm>
              <a:off x="9186095" y="413085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7BE64A9B-AB88-0E04-6391-6E3E648CA360}"/>
                    </a:ext>
                  </a:extLst>
                </p:cNvPr>
                <p:cNvSpPr txBox="1"/>
                <p:nvPr/>
              </p:nvSpPr>
              <p:spPr>
                <a:xfrm>
                  <a:off x="9544736" y="39880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64" name="TextBox 363">
                  <a:extLst>
                    <a:ext uri="{FF2B5EF4-FFF2-40B4-BE49-F238E27FC236}">
                      <a16:creationId xmlns:a16="http://schemas.microsoft.com/office/drawing/2014/main" id="{7BE64A9B-AB88-0E04-6391-6E3E648CA360}"/>
                    </a:ext>
                  </a:extLst>
                </p:cNvPr>
                <p:cNvSpPr txBox="1">
                  <a:spLocks noRot="1" noChangeAspect="1" noMove="1" noResize="1" noEditPoints="1" noAdjustHandles="1" noChangeArrowheads="1" noChangeShapeType="1" noTextEdit="1"/>
                </p:cNvSpPr>
                <p:nvPr/>
              </p:nvSpPr>
              <p:spPr>
                <a:xfrm>
                  <a:off x="9544736" y="3988096"/>
                  <a:ext cx="282129" cy="276999"/>
                </a:xfrm>
                <a:prstGeom prst="rect">
                  <a:avLst/>
                </a:prstGeom>
                <a:blipFill>
                  <a:blip r:embed="rId16"/>
                  <a:stretch>
                    <a:fillRect l="-21739" r="-26087" b="-21739"/>
                  </a:stretch>
                </a:blipFill>
              </p:spPr>
              <p:txBody>
                <a:bodyPr/>
                <a:lstStyle/>
                <a:p>
                  <a:r>
                    <a:rPr lang="en-US">
                      <a:noFill/>
                    </a:rPr>
                    <a:t> </a:t>
                  </a:r>
                </a:p>
              </p:txBody>
            </p:sp>
          </mc:Fallback>
        </mc:AlternateContent>
        <p:cxnSp>
          <p:nvCxnSpPr>
            <p:cNvPr id="365" name="Straight Arrow Connector 364">
              <a:extLst>
                <a:ext uri="{FF2B5EF4-FFF2-40B4-BE49-F238E27FC236}">
                  <a16:creationId xmlns:a16="http://schemas.microsoft.com/office/drawing/2014/main" id="{8EA50FD9-0117-7241-3BDC-D4EADA543909}"/>
                </a:ext>
              </a:extLst>
            </p:cNvPr>
            <p:cNvCxnSpPr>
              <a:cxnSpLocks/>
            </p:cNvCxnSpPr>
            <p:nvPr/>
          </p:nvCxnSpPr>
          <p:spPr>
            <a:xfrm>
              <a:off x="9685800" y="3813910"/>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F592B614-2A67-899C-ABFA-CC1C98E48845}"/>
                    </a:ext>
                  </a:extLst>
                </p:cNvPr>
                <p:cNvSpPr txBox="1"/>
                <p:nvPr/>
              </p:nvSpPr>
              <p:spPr>
                <a:xfrm>
                  <a:off x="9443649" y="35012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4</m:t>
                            </m:r>
                          </m:sub>
                        </m:sSub>
                      </m:oMath>
                    </m:oMathPara>
                  </a14:m>
                  <a:endParaRPr lang="en-US" sz="1400" dirty="0"/>
                </a:p>
              </p:txBody>
            </p:sp>
          </mc:Choice>
          <mc:Fallback xmlns="">
            <p:sp>
              <p:nvSpPr>
                <p:cNvPr id="366" name="TextBox 365">
                  <a:extLst>
                    <a:ext uri="{FF2B5EF4-FFF2-40B4-BE49-F238E27FC236}">
                      <a16:creationId xmlns:a16="http://schemas.microsoft.com/office/drawing/2014/main" id="{F592B614-2A67-899C-ABFA-CC1C98E48845}"/>
                    </a:ext>
                  </a:extLst>
                </p:cNvPr>
                <p:cNvSpPr txBox="1">
                  <a:spLocks noRot="1" noChangeAspect="1" noMove="1" noResize="1" noEditPoints="1" noAdjustHandles="1" noChangeArrowheads="1" noChangeShapeType="1" noTextEdit="1"/>
                </p:cNvSpPr>
                <p:nvPr/>
              </p:nvSpPr>
              <p:spPr>
                <a:xfrm>
                  <a:off x="9443649" y="3501282"/>
                  <a:ext cx="484302" cy="307777"/>
                </a:xfrm>
                <a:prstGeom prst="rect">
                  <a:avLst/>
                </a:prstGeom>
                <a:blipFill>
                  <a:blip r:embed="rId17"/>
                  <a:stretch>
                    <a:fillRect l="-5128" b="-4000"/>
                  </a:stretch>
                </a:blipFill>
              </p:spPr>
              <p:txBody>
                <a:bodyPr/>
                <a:lstStyle/>
                <a:p>
                  <a:r>
                    <a:rPr lang="en-US">
                      <a:noFill/>
                    </a:rPr>
                    <a:t> </a:t>
                  </a:r>
                </a:p>
              </p:txBody>
            </p:sp>
          </mc:Fallback>
        </mc:AlternateContent>
      </p:grpSp>
    </p:spTree>
    <p:extLst>
      <p:ext uri="{BB962C8B-B14F-4D97-AF65-F5344CB8AC3E}">
        <p14:creationId xmlns:p14="http://schemas.microsoft.com/office/powerpoint/2010/main" val="64443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a:extLst>
              <a:ext uri="{FF2B5EF4-FFF2-40B4-BE49-F238E27FC236}">
                <a16:creationId xmlns:a16="http://schemas.microsoft.com/office/drawing/2014/main" id="{EC1F51C9-1C10-0137-19C6-742F03ED1989}"/>
              </a:ext>
            </a:extLst>
          </p:cNvPr>
          <p:cNvCxnSpPr/>
          <p:nvPr/>
        </p:nvCxnSpPr>
        <p:spPr>
          <a:xfrm>
            <a:off x="1123118" y="397419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88" name="Group 87">
            <a:extLst>
              <a:ext uri="{FF2B5EF4-FFF2-40B4-BE49-F238E27FC236}">
                <a16:creationId xmlns:a16="http://schemas.microsoft.com/office/drawing/2014/main" id="{89DC3B90-0DCA-4FF2-E919-91B3CBFC08D5}"/>
              </a:ext>
            </a:extLst>
          </p:cNvPr>
          <p:cNvGrpSpPr>
            <a:grpSpLocks noChangeAspect="1"/>
          </p:cNvGrpSpPr>
          <p:nvPr/>
        </p:nvGrpSpPr>
        <p:grpSpPr>
          <a:xfrm>
            <a:off x="108618" y="1845009"/>
            <a:ext cx="1013542" cy="4279392"/>
            <a:chOff x="429051" y="2704782"/>
            <a:chExt cx="869537" cy="3671372"/>
          </a:xfrm>
        </p:grpSpPr>
        <p:grpSp>
          <p:nvGrpSpPr>
            <p:cNvPr id="311" name="Group 310">
              <a:extLst>
                <a:ext uri="{FF2B5EF4-FFF2-40B4-BE49-F238E27FC236}">
                  <a16:creationId xmlns:a16="http://schemas.microsoft.com/office/drawing/2014/main" id="{413B3CE8-36C5-4EA5-7715-6A3DFB0170F1}"/>
                </a:ext>
              </a:extLst>
            </p:cNvPr>
            <p:cNvGrpSpPr/>
            <p:nvPr/>
          </p:nvGrpSpPr>
          <p:grpSpPr>
            <a:xfrm>
              <a:off x="1138621" y="2711668"/>
              <a:ext cx="156177" cy="915522"/>
              <a:chOff x="1138621" y="2711668"/>
              <a:chExt cx="156177" cy="915522"/>
            </a:xfrm>
          </p:grpSpPr>
          <p:sp>
            <p:nvSpPr>
              <p:cNvPr id="342" name="Rectangle 341">
                <a:extLst>
                  <a:ext uri="{FF2B5EF4-FFF2-40B4-BE49-F238E27FC236}">
                    <a16:creationId xmlns:a16="http://schemas.microsoft.com/office/drawing/2014/main" id="{805717BD-DD20-B6C5-BE91-B5E6C4CA10AC}"/>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3" name="Rectangle 342">
                <a:extLst>
                  <a:ext uri="{FF2B5EF4-FFF2-40B4-BE49-F238E27FC236}">
                    <a16:creationId xmlns:a16="http://schemas.microsoft.com/office/drawing/2014/main" id="{68C720B4-6696-17FD-1763-127FBC774FD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4" name="Rectangle 343">
                <a:extLst>
                  <a:ext uri="{FF2B5EF4-FFF2-40B4-BE49-F238E27FC236}">
                    <a16:creationId xmlns:a16="http://schemas.microsoft.com/office/drawing/2014/main" id="{6A4AABE3-7DB1-28A5-5338-152D7F92717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5" name="Rectangle 344">
                <a:extLst>
                  <a:ext uri="{FF2B5EF4-FFF2-40B4-BE49-F238E27FC236}">
                    <a16:creationId xmlns:a16="http://schemas.microsoft.com/office/drawing/2014/main" id="{C7D42A22-2E1B-C189-CF3C-AE87E7EA43A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6" name="Rectangle 345">
                <a:extLst>
                  <a:ext uri="{FF2B5EF4-FFF2-40B4-BE49-F238E27FC236}">
                    <a16:creationId xmlns:a16="http://schemas.microsoft.com/office/drawing/2014/main" id="{911D8BB9-0373-FEC9-3EC7-D38A5108A1A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Rectangle 346">
                <a:extLst>
                  <a:ext uri="{FF2B5EF4-FFF2-40B4-BE49-F238E27FC236}">
                    <a16:creationId xmlns:a16="http://schemas.microsoft.com/office/drawing/2014/main" id="{1B4BC73B-F606-BC7D-7299-006859CD325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2" name="Rectangle 311">
              <a:extLst>
                <a:ext uri="{FF2B5EF4-FFF2-40B4-BE49-F238E27FC236}">
                  <a16:creationId xmlns:a16="http://schemas.microsoft.com/office/drawing/2014/main" id="{2BAAE1F8-D38D-2634-2698-98E864C4FDFF}"/>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3" name="Rectangle 312">
              <a:extLst>
                <a:ext uri="{FF2B5EF4-FFF2-40B4-BE49-F238E27FC236}">
                  <a16:creationId xmlns:a16="http://schemas.microsoft.com/office/drawing/2014/main" id="{207E07A4-19A0-3828-F791-282E1A5FD98F}"/>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4" name="Rectangle 313">
              <a:extLst>
                <a:ext uri="{FF2B5EF4-FFF2-40B4-BE49-F238E27FC236}">
                  <a16:creationId xmlns:a16="http://schemas.microsoft.com/office/drawing/2014/main" id="{CD74DAA2-7232-E2E5-23B1-1BA5C1F8E4C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5" name="Rectangle 314">
              <a:extLst>
                <a:ext uri="{FF2B5EF4-FFF2-40B4-BE49-F238E27FC236}">
                  <a16:creationId xmlns:a16="http://schemas.microsoft.com/office/drawing/2014/main" id="{1705D1CE-282F-5A88-91FB-D82066C3B617}"/>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6" name="Rectangle 315">
              <a:extLst>
                <a:ext uri="{FF2B5EF4-FFF2-40B4-BE49-F238E27FC236}">
                  <a16:creationId xmlns:a16="http://schemas.microsoft.com/office/drawing/2014/main" id="{1E9E7EB0-808B-8F71-08C3-7B2416A03346}"/>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7" name="Rectangle 316">
              <a:extLst>
                <a:ext uri="{FF2B5EF4-FFF2-40B4-BE49-F238E27FC236}">
                  <a16:creationId xmlns:a16="http://schemas.microsoft.com/office/drawing/2014/main" id="{50A0F2B1-385E-C0E9-CB60-BFE5E684A659}"/>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8" name="Rectangle 317">
              <a:extLst>
                <a:ext uri="{FF2B5EF4-FFF2-40B4-BE49-F238E27FC236}">
                  <a16:creationId xmlns:a16="http://schemas.microsoft.com/office/drawing/2014/main" id="{8322E3BA-3E77-A2F3-D128-299F3DA54749}"/>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9" name="Rectangle 318">
              <a:extLst>
                <a:ext uri="{FF2B5EF4-FFF2-40B4-BE49-F238E27FC236}">
                  <a16:creationId xmlns:a16="http://schemas.microsoft.com/office/drawing/2014/main" id="{788D7B66-9034-1F04-2277-6B13BBBE7C5A}"/>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0" name="Rectangle 319">
              <a:extLst>
                <a:ext uri="{FF2B5EF4-FFF2-40B4-BE49-F238E27FC236}">
                  <a16:creationId xmlns:a16="http://schemas.microsoft.com/office/drawing/2014/main" id="{6D79BCA1-D77A-8C84-DF5F-FB181E7F1049}"/>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1" name="Rectangle 320">
              <a:extLst>
                <a:ext uri="{FF2B5EF4-FFF2-40B4-BE49-F238E27FC236}">
                  <a16:creationId xmlns:a16="http://schemas.microsoft.com/office/drawing/2014/main" id="{CCBB5749-BC4E-2EB9-26C5-D7BE064036FA}"/>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2" name="Rectangle 321">
              <a:extLst>
                <a:ext uri="{FF2B5EF4-FFF2-40B4-BE49-F238E27FC236}">
                  <a16:creationId xmlns:a16="http://schemas.microsoft.com/office/drawing/2014/main" id="{5B691E85-038A-B2A2-DAAB-A766C1D324D2}"/>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3" name="Rectangle 322">
              <a:extLst>
                <a:ext uri="{FF2B5EF4-FFF2-40B4-BE49-F238E27FC236}">
                  <a16:creationId xmlns:a16="http://schemas.microsoft.com/office/drawing/2014/main" id="{EABC7B67-D15D-AF63-27BE-5FCA16C45EA0}"/>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4" name="Rectangle 323">
              <a:extLst>
                <a:ext uri="{FF2B5EF4-FFF2-40B4-BE49-F238E27FC236}">
                  <a16:creationId xmlns:a16="http://schemas.microsoft.com/office/drawing/2014/main" id="{40C7E0E6-04D2-9200-40C5-544710390403}"/>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5" name="Rectangle 324">
              <a:extLst>
                <a:ext uri="{FF2B5EF4-FFF2-40B4-BE49-F238E27FC236}">
                  <a16:creationId xmlns:a16="http://schemas.microsoft.com/office/drawing/2014/main" id="{1D6A6D23-E5F6-A937-BD5B-60BF91324CF5}"/>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6" name="Rectangle 325">
              <a:extLst>
                <a:ext uri="{FF2B5EF4-FFF2-40B4-BE49-F238E27FC236}">
                  <a16:creationId xmlns:a16="http://schemas.microsoft.com/office/drawing/2014/main" id="{80C426D8-CC34-DCD4-C94E-6EFB4FA24978}"/>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7" name="Rectangle 326">
              <a:extLst>
                <a:ext uri="{FF2B5EF4-FFF2-40B4-BE49-F238E27FC236}">
                  <a16:creationId xmlns:a16="http://schemas.microsoft.com/office/drawing/2014/main" id="{F238C396-D726-603D-AD75-2364C65289B8}"/>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8" name="Rectangle 327">
              <a:extLst>
                <a:ext uri="{FF2B5EF4-FFF2-40B4-BE49-F238E27FC236}">
                  <a16:creationId xmlns:a16="http://schemas.microsoft.com/office/drawing/2014/main" id="{F9562668-E3D8-42C7-287C-C26D892AB83A}"/>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9" name="Rectangle 328">
              <a:extLst>
                <a:ext uri="{FF2B5EF4-FFF2-40B4-BE49-F238E27FC236}">
                  <a16:creationId xmlns:a16="http://schemas.microsoft.com/office/drawing/2014/main" id="{FD6F3122-3186-1C11-9759-C7C469A41FB2}"/>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00510BF9-49D0-4A12-4CE6-597C4C354426}"/>
                    </a:ext>
                  </a:extLst>
                </p:cNvPr>
                <p:cNvSpPr txBox="1"/>
                <p:nvPr/>
              </p:nvSpPr>
              <p:spPr>
                <a:xfrm rot="16200000">
                  <a:off x="142347" y="4386579"/>
                  <a:ext cx="881186"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𝑘</m:t>
                      </m:r>
                    </m:oMath>
                  </a14:m>
                  <a:r>
                    <a:rPr lang="en-US" sz="1400" dirty="0"/>
                    <a:t> blocks</a:t>
                  </a:r>
                </a:p>
              </p:txBody>
            </p:sp>
          </mc:Choice>
          <mc:Fallback xmlns="">
            <p:sp>
              <p:nvSpPr>
                <p:cNvPr id="330" name="TextBox 329">
                  <a:extLst>
                    <a:ext uri="{FF2B5EF4-FFF2-40B4-BE49-F238E27FC236}">
                      <a16:creationId xmlns:a16="http://schemas.microsoft.com/office/drawing/2014/main" id="{00510BF9-49D0-4A12-4CE6-597C4C354426}"/>
                    </a:ext>
                  </a:extLst>
                </p:cNvPr>
                <p:cNvSpPr txBox="1">
                  <a:spLocks noRot="1" noChangeAspect="1" noMove="1" noResize="1" noEditPoints="1" noAdjustHandles="1" noChangeArrowheads="1" noChangeShapeType="1" noTextEdit="1"/>
                </p:cNvSpPr>
                <p:nvPr/>
              </p:nvSpPr>
              <p:spPr>
                <a:xfrm rot="16200000">
                  <a:off x="142347" y="4386579"/>
                  <a:ext cx="881186" cy="307777"/>
                </a:xfrm>
                <a:prstGeom prst="rect">
                  <a:avLst/>
                </a:prstGeom>
                <a:blipFill>
                  <a:blip r:embed="rId3"/>
                  <a:stretch>
                    <a:fillRect l="-3448" r="-3448"/>
                  </a:stretch>
                </a:blipFill>
              </p:spPr>
              <p:txBody>
                <a:bodyPr/>
                <a:lstStyle/>
                <a:p>
                  <a:r>
                    <a:rPr lang="en-US">
                      <a:noFill/>
                    </a:rPr>
                    <a:t> </a:t>
                  </a:r>
                </a:p>
              </p:txBody>
            </p:sp>
          </mc:Fallback>
        </mc:AlternateContent>
        <p:cxnSp>
          <p:nvCxnSpPr>
            <p:cNvPr id="331" name="Straight Connector 330">
              <a:extLst>
                <a:ext uri="{FF2B5EF4-FFF2-40B4-BE49-F238E27FC236}">
                  <a16:creationId xmlns:a16="http://schemas.microsoft.com/office/drawing/2014/main" id="{31E7C4B5-565E-6D6B-4130-F4AF99E43CA1}"/>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2" name="Straight Connector 331">
              <a:extLst>
                <a:ext uri="{FF2B5EF4-FFF2-40B4-BE49-F238E27FC236}">
                  <a16:creationId xmlns:a16="http://schemas.microsoft.com/office/drawing/2014/main" id="{9A7B35B6-0969-818B-502A-853A204008E9}"/>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3" name="Straight Connector 332">
              <a:extLst>
                <a:ext uri="{FF2B5EF4-FFF2-40B4-BE49-F238E27FC236}">
                  <a16:creationId xmlns:a16="http://schemas.microsoft.com/office/drawing/2014/main" id="{3102AAC4-CECA-21CE-204D-84B64348ED41}"/>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4" name="Straight Connector 333">
              <a:extLst>
                <a:ext uri="{FF2B5EF4-FFF2-40B4-BE49-F238E27FC236}">
                  <a16:creationId xmlns:a16="http://schemas.microsoft.com/office/drawing/2014/main" id="{94978F86-488A-6DE5-4F7F-C16F85E7E380}"/>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5" name="Straight Connector 334">
              <a:extLst>
                <a:ext uri="{FF2B5EF4-FFF2-40B4-BE49-F238E27FC236}">
                  <a16:creationId xmlns:a16="http://schemas.microsoft.com/office/drawing/2014/main" id="{BF58AEC3-6FD3-886A-BB85-D0641990077F}"/>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6" name="Straight Connector 335">
              <a:extLst>
                <a:ext uri="{FF2B5EF4-FFF2-40B4-BE49-F238E27FC236}">
                  <a16:creationId xmlns:a16="http://schemas.microsoft.com/office/drawing/2014/main" id="{CF561F0C-729A-3E20-6F62-8B0B7B0F2F6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7" name="Straight Connector 336">
              <a:extLst>
                <a:ext uri="{FF2B5EF4-FFF2-40B4-BE49-F238E27FC236}">
                  <a16:creationId xmlns:a16="http://schemas.microsoft.com/office/drawing/2014/main" id="{80F88E67-5F09-F42D-2E94-6BBEB3473248}"/>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8" name="TextBox 337">
                  <a:extLst>
                    <a:ext uri="{FF2B5EF4-FFF2-40B4-BE49-F238E27FC236}">
                      <a16:creationId xmlns:a16="http://schemas.microsoft.com/office/drawing/2014/main" id="{6354C6F9-49AE-5A96-CEF4-5B57A41CE7FC}"/>
                    </a:ext>
                  </a:extLst>
                </p:cNvPr>
                <p:cNvSpPr txBox="1"/>
                <p:nvPr/>
              </p:nvSpPr>
              <p:spPr>
                <a:xfrm rot="16200000">
                  <a:off x="648218" y="3091246"/>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8" name="TextBox 337">
                  <a:extLst>
                    <a:ext uri="{FF2B5EF4-FFF2-40B4-BE49-F238E27FC236}">
                      <a16:creationId xmlns:a16="http://schemas.microsoft.com/office/drawing/2014/main" id="{6354C6F9-49AE-5A96-CEF4-5B57A41CE7FC}"/>
                    </a:ext>
                  </a:extLst>
                </p:cNvPr>
                <p:cNvSpPr txBox="1">
                  <a:spLocks noRot="1" noChangeAspect="1" noMove="1" noResize="1" noEditPoints="1" noAdjustHandles="1" noChangeArrowheads="1" noChangeShapeType="1" noTextEdit="1"/>
                </p:cNvSpPr>
                <p:nvPr/>
              </p:nvSpPr>
              <p:spPr>
                <a:xfrm rot="16200000">
                  <a:off x="648218" y="3091246"/>
                  <a:ext cx="555963" cy="307777"/>
                </a:xfrm>
                <a:prstGeom prst="rect">
                  <a:avLst/>
                </a:prstGeom>
                <a:blipFill>
                  <a:blip r:embed="rId4"/>
                  <a:stretch>
                    <a:fillRect r="-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2FC9D856-3E5E-0BDA-09AB-7537EB1C178F}"/>
                    </a:ext>
                  </a:extLst>
                </p:cNvPr>
                <p:cNvSpPr txBox="1"/>
                <p:nvPr/>
              </p:nvSpPr>
              <p:spPr>
                <a:xfrm rot="16200000">
                  <a:off x="652831" y="3958255"/>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9" name="TextBox 338">
                  <a:extLst>
                    <a:ext uri="{FF2B5EF4-FFF2-40B4-BE49-F238E27FC236}">
                      <a16:creationId xmlns:a16="http://schemas.microsoft.com/office/drawing/2014/main" id="{2FC9D856-3E5E-0BDA-09AB-7537EB1C178F}"/>
                    </a:ext>
                  </a:extLst>
                </p:cNvPr>
                <p:cNvSpPr txBox="1">
                  <a:spLocks noRot="1" noChangeAspect="1" noMove="1" noResize="1" noEditPoints="1" noAdjustHandles="1" noChangeArrowheads="1" noChangeShapeType="1" noTextEdit="1"/>
                </p:cNvSpPr>
                <p:nvPr/>
              </p:nvSpPr>
              <p:spPr>
                <a:xfrm rot="16200000">
                  <a:off x="652831" y="3958255"/>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D1BC5434-78A0-11FC-8175-FED31D90FB8B}"/>
                    </a:ext>
                  </a:extLst>
                </p:cNvPr>
                <p:cNvSpPr txBox="1"/>
                <p:nvPr/>
              </p:nvSpPr>
              <p:spPr>
                <a:xfrm rot="16200000">
                  <a:off x="643099" y="4794077"/>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0" name="TextBox 339">
                  <a:extLst>
                    <a:ext uri="{FF2B5EF4-FFF2-40B4-BE49-F238E27FC236}">
                      <a16:creationId xmlns:a16="http://schemas.microsoft.com/office/drawing/2014/main" id="{D1BC5434-78A0-11FC-8175-FED31D90FB8B}"/>
                    </a:ext>
                  </a:extLst>
                </p:cNvPr>
                <p:cNvSpPr txBox="1">
                  <a:spLocks noRot="1" noChangeAspect="1" noMove="1" noResize="1" noEditPoints="1" noAdjustHandles="1" noChangeArrowheads="1" noChangeShapeType="1" noTextEdit="1"/>
                </p:cNvSpPr>
                <p:nvPr/>
              </p:nvSpPr>
              <p:spPr>
                <a:xfrm rot="16200000">
                  <a:off x="643099" y="4794077"/>
                  <a:ext cx="555963" cy="307777"/>
                </a:xfrm>
                <a:prstGeom prst="rect">
                  <a:avLst/>
                </a:prstGeom>
                <a:blipFill>
                  <a:blip r:embed="rId6"/>
                  <a:stretch>
                    <a:fillRect l="-3448"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1C3F5771-8638-77F9-5382-F8CA9E659BF8}"/>
                    </a:ext>
                  </a:extLst>
                </p:cNvPr>
                <p:cNvSpPr txBox="1"/>
                <p:nvPr/>
              </p:nvSpPr>
              <p:spPr>
                <a:xfrm rot="16200000">
                  <a:off x="648884" y="5707432"/>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1" name="TextBox 340">
                  <a:extLst>
                    <a:ext uri="{FF2B5EF4-FFF2-40B4-BE49-F238E27FC236}">
                      <a16:creationId xmlns:a16="http://schemas.microsoft.com/office/drawing/2014/main" id="{1C3F5771-8638-77F9-5382-F8CA9E659BF8}"/>
                    </a:ext>
                  </a:extLst>
                </p:cNvPr>
                <p:cNvSpPr txBox="1">
                  <a:spLocks noRot="1" noChangeAspect="1" noMove="1" noResize="1" noEditPoints="1" noAdjustHandles="1" noChangeArrowheads="1" noChangeShapeType="1" noTextEdit="1"/>
                </p:cNvSpPr>
                <p:nvPr/>
              </p:nvSpPr>
              <p:spPr>
                <a:xfrm rot="16200000">
                  <a:off x="648884" y="5707432"/>
                  <a:ext cx="555963" cy="307777"/>
                </a:xfrm>
                <a:prstGeom prst="rect">
                  <a:avLst/>
                </a:prstGeom>
                <a:blipFill>
                  <a:blip r:embed="rId7"/>
                  <a:stretch>
                    <a:fillRect l="-3448" r="-3448"/>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7AAA5CF6-7D68-A6C3-5087-AFC6F3C57FE1}"/>
              </a:ext>
            </a:extLst>
          </p:cNvPr>
          <p:cNvGrpSpPr/>
          <p:nvPr/>
        </p:nvGrpSpPr>
        <p:grpSpPr>
          <a:xfrm>
            <a:off x="1368873" y="2303755"/>
            <a:ext cx="2457398" cy="3297055"/>
            <a:chOff x="1657643" y="2207877"/>
            <a:chExt cx="2457398" cy="3297055"/>
          </a:xfrm>
        </p:grpSpPr>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6A6383B9-ADFB-9653-8019-EA2C5FF27BD6}"/>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92" name="TextBox 291">
                  <a:extLst>
                    <a:ext uri="{FF2B5EF4-FFF2-40B4-BE49-F238E27FC236}">
                      <a16:creationId xmlns:a16="http://schemas.microsoft.com/office/drawing/2014/main" id="{6A6383B9-ADFB-9653-8019-EA2C5FF27BD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8"/>
                  <a:stretch>
                    <a:fillRect l="-26087" r="-26087" b="-21739"/>
                  </a:stretch>
                </a:blipFill>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F963B49C-9FD1-3908-D21A-DC3B43988013}"/>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75AC09F2-670A-7B3C-4C30-11E0F1866E9E}"/>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m:t>
                            </m:r>
                          </m:sub>
                        </m:sSub>
                      </m:oMath>
                    </m:oMathPara>
                  </a14:m>
                  <a:endParaRPr lang="en-US" sz="1400" dirty="0"/>
                </a:p>
              </p:txBody>
            </p:sp>
          </mc:Choice>
          <mc:Fallback xmlns="">
            <p:sp>
              <p:nvSpPr>
                <p:cNvPr id="294" name="TextBox 293">
                  <a:extLst>
                    <a:ext uri="{FF2B5EF4-FFF2-40B4-BE49-F238E27FC236}">
                      <a16:creationId xmlns:a16="http://schemas.microsoft.com/office/drawing/2014/main" id="{75AC09F2-670A-7B3C-4C30-11E0F1866E9E}"/>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9"/>
                  <a:stretch>
                    <a:fillRect l="-7895" b="-8000"/>
                  </a:stretch>
                </a:blipFill>
              </p:spPr>
              <p:txBody>
                <a:bodyPr/>
                <a:lstStyle/>
                <a:p>
                  <a:r>
                    <a:rPr lang="en-US">
                      <a:noFill/>
                    </a:rPr>
                    <a:t> </a:t>
                  </a:r>
                </a:p>
              </p:txBody>
            </p:sp>
          </mc:Fallback>
        </mc:AlternateContent>
        <p:cxnSp>
          <p:nvCxnSpPr>
            <p:cNvPr id="295" name="Straight Arrow Connector 294">
              <a:extLst>
                <a:ext uri="{FF2B5EF4-FFF2-40B4-BE49-F238E27FC236}">
                  <a16:creationId xmlns:a16="http://schemas.microsoft.com/office/drawing/2014/main" id="{45BC40B7-A622-39E1-97A0-83DB899EBCFC}"/>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6" name="Rectangle 295">
                  <a:extLst>
                    <a:ext uri="{FF2B5EF4-FFF2-40B4-BE49-F238E27FC236}">
                      <a16:creationId xmlns:a16="http://schemas.microsoft.com/office/drawing/2014/main" id="{A131D0CA-16F0-1D7D-1320-38D38B65B5DE}"/>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(0)</m:t>
                            </m:r>
                          </m:sup>
                        </m:sSubSup>
                      </m:oMath>
                    </m:oMathPara>
                  </a14:m>
                  <a:endParaRPr lang="en-US" dirty="0"/>
                </a:p>
              </p:txBody>
            </p:sp>
          </mc:Choice>
          <mc:Fallback xmlns="">
            <p:sp>
              <p:nvSpPr>
                <p:cNvPr id="296" name="Rectangle 295">
                  <a:extLst>
                    <a:ext uri="{FF2B5EF4-FFF2-40B4-BE49-F238E27FC236}">
                      <a16:creationId xmlns:a16="http://schemas.microsoft.com/office/drawing/2014/main" id="{A131D0CA-16F0-1D7D-1320-38D38B65B5DE}"/>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0"/>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Rectangle 296">
                  <a:extLst>
                    <a:ext uri="{FF2B5EF4-FFF2-40B4-BE49-F238E27FC236}">
                      <a16:creationId xmlns:a16="http://schemas.microsoft.com/office/drawing/2014/main" id="{786C9185-71C5-DD37-3269-34ECDBCA295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(0)</m:t>
                            </m:r>
                          </m:sup>
                        </m:sSubSup>
                      </m:oMath>
                    </m:oMathPara>
                  </a14:m>
                  <a:endParaRPr lang="en-US" dirty="0"/>
                </a:p>
              </p:txBody>
            </p:sp>
          </mc:Choice>
          <mc:Fallback xmlns="">
            <p:sp>
              <p:nvSpPr>
                <p:cNvPr id="297" name="Rectangle 296">
                  <a:extLst>
                    <a:ext uri="{FF2B5EF4-FFF2-40B4-BE49-F238E27FC236}">
                      <a16:creationId xmlns:a16="http://schemas.microsoft.com/office/drawing/2014/main" id="{786C9185-71C5-DD37-3269-34ECDBCA2956}"/>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1"/>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Rectangle 297">
                  <a:extLst>
                    <a:ext uri="{FF2B5EF4-FFF2-40B4-BE49-F238E27FC236}">
                      <a16:creationId xmlns:a16="http://schemas.microsoft.com/office/drawing/2014/main" id="{922DDF35-170E-5C1C-F9B9-C3233CD9D76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(0)</m:t>
                            </m:r>
                          </m:sup>
                        </m:sSubSup>
                      </m:oMath>
                    </m:oMathPara>
                  </a14:m>
                  <a:endParaRPr lang="en-US" dirty="0"/>
                </a:p>
              </p:txBody>
            </p:sp>
          </mc:Choice>
          <mc:Fallback xmlns="">
            <p:sp>
              <p:nvSpPr>
                <p:cNvPr id="298" name="Rectangle 297">
                  <a:extLst>
                    <a:ext uri="{FF2B5EF4-FFF2-40B4-BE49-F238E27FC236}">
                      <a16:creationId xmlns:a16="http://schemas.microsoft.com/office/drawing/2014/main" id="{922DDF35-170E-5C1C-F9B9-C3233CD9D765}"/>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2"/>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a:extLst>
                    <a:ext uri="{FF2B5EF4-FFF2-40B4-BE49-F238E27FC236}">
                      <a16:creationId xmlns:a16="http://schemas.microsoft.com/office/drawing/2014/main" id="{524FC9C1-6DEA-9E3D-514E-0ACF35D99D8A}"/>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(0)</m:t>
                            </m:r>
                          </m:sup>
                        </m:sSubSup>
                      </m:oMath>
                    </m:oMathPara>
                  </a14:m>
                  <a:endParaRPr lang="en-US" dirty="0"/>
                </a:p>
              </p:txBody>
            </p:sp>
          </mc:Choice>
          <mc:Fallback xmlns="">
            <p:sp>
              <p:nvSpPr>
                <p:cNvPr id="299" name="Rectangle 298">
                  <a:extLst>
                    <a:ext uri="{FF2B5EF4-FFF2-40B4-BE49-F238E27FC236}">
                      <a16:creationId xmlns:a16="http://schemas.microsoft.com/office/drawing/2014/main" id="{524FC9C1-6DEA-9E3D-514E-0ACF35D99D8A}"/>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3"/>
                  <a:stretch>
                    <a:fillRect l="-4348"/>
                  </a:stretch>
                </a:blipFill>
                <a:ln w="19050"/>
              </p:spPr>
              <p:txBody>
                <a:bodyPr/>
                <a:lstStyle/>
                <a:p>
                  <a:r>
                    <a:rPr lang="en-US">
                      <a:noFill/>
                    </a:rPr>
                    <a:t> </a:t>
                  </a:r>
                </a:p>
              </p:txBody>
            </p:sp>
          </mc:Fallback>
        </mc:AlternateContent>
        <p:cxnSp>
          <p:nvCxnSpPr>
            <p:cNvPr id="300" name="Straight Arrow Connector 299">
              <a:extLst>
                <a:ext uri="{FF2B5EF4-FFF2-40B4-BE49-F238E27FC236}">
                  <a16:creationId xmlns:a16="http://schemas.microsoft.com/office/drawing/2014/main" id="{B364DC3E-F163-2DBB-E263-0FF5344A2A90}"/>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1" name="Straight Arrow Connector 300">
              <a:extLst>
                <a:ext uri="{FF2B5EF4-FFF2-40B4-BE49-F238E27FC236}">
                  <a16:creationId xmlns:a16="http://schemas.microsoft.com/office/drawing/2014/main" id="{BEBE2726-116E-88F0-693E-16BF0DB0886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2" name="Straight Arrow Connector 301">
              <a:extLst>
                <a:ext uri="{FF2B5EF4-FFF2-40B4-BE49-F238E27FC236}">
                  <a16:creationId xmlns:a16="http://schemas.microsoft.com/office/drawing/2014/main" id="{5017A29B-9BA6-E007-7187-D499B19AC8E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3" name="Straight Arrow Connector 302">
              <a:extLst>
                <a:ext uri="{FF2B5EF4-FFF2-40B4-BE49-F238E27FC236}">
                  <a16:creationId xmlns:a16="http://schemas.microsoft.com/office/drawing/2014/main" id="{07A10FBF-D372-C119-EC67-2884B0A166E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4" name="Rectangle 303">
              <a:extLst>
                <a:ext uri="{FF2B5EF4-FFF2-40B4-BE49-F238E27FC236}">
                  <a16:creationId xmlns:a16="http://schemas.microsoft.com/office/drawing/2014/main" id="{5CBE2F66-3EC3-0DC5-E152-565FB5A2E691}"/>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05" name="Straight Arrow Connector 304">
              <a:extLst>
                <a:ext uri="{FF2B5EF4-FFF2-40B4-BE49-F238E27FC236}">
                  <a16:creationId xmlns:a16="http://schemas.microsoft.com/office/drawing/2014/main" id="{1630BFE3-2E2B-9D85-B07E-7B96766BC979}"/>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6" name="Straight Arrow Connector 305">
              <a:extLst>
                <a:ext uri="{FF2B5EF4-FFF2-40B4-BE49-F238E27FC236}">
                  <a16:creationId xmlns:a16="http://schemas.microsoft.com/office/drawing/2014/main" id="{892BA5E4-631F-9BFE-C3EA-D740D031E8B0}"/>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7" name="Straight Arrow Connector 306">
              <a:extLst>
                <a:ext uri="{FF2B5EF4-FFF2-40B4-BE49-F238E27FC236}">
                  <a16:creationId xmlns:a16="http://schemas.microsoft.com/office/drawing/2014/main" id="{8642E294-FDBF-69D1-1143-1EA687F2060C}"/>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8" name="Straight Arrow Connector 307">
              <a:extLst>
                <a:ext uri="{FF2B5EF4-FFF2-40B4-BE49-F238E27FC236}">
                  <a16:creationId xmlns:a16="http://schemas.microsoft.com/office/drawing/2014/main" id="{48D080CF-2378-C702-6064-BA97303C2522}"/>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09" name="Straight Arrow Connector 308">
              <a:extLst>
                <a:ext uri="{FF2B5EF4-FFF2-40B4-BE49-F238E27FC236}">
                  <a16:creationId xmlns:a16="http://schemas.microsoft.com/office/drawing/2014/main" id="{E5B02E84-ACED-9D3B-8E6F-6778021E862F}"/>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0" name="Straight Arrow Connector 309">
              <a:extLst>
                <a:ext uri="{FF2B5EF4-FFF2-40B4-BE49-F238E27FC236}">
                  <a16:creationId xmlns:a16="http://schemas.microsoft.com/office/drawing/2014/main" id="{49B741F2-CCDA-6CCA-F0C5-1B50C90DF1A3}"/>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9D1E1081-DFDD-4D8E-FFFA-483DD5D52121}"/>
              </a:ext>
            </a:extLst>
          </p:cNvPr>
          <p:cNvGrpSpPr/>
          <p:nvPr/>
        </p:nvGrpSpPr>
        <p:grpSpPr>
          <a:xfrm>
            <a:off x="3707231" y="2303755"/>
            <a:ext cx="2457398" cy="3297055"/>
            <a:chOff x="1657643" y="2207877"/>
            <a:chExt cx="2457398" cy="3297055"/>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57A44FB1-5EEA-F1EB-9CE4-61E853721766}"/>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73" name="TextBox 272">
                  <a:extLst>
                    <a:ext uri="{FF2B5EF4-FFF2-40B4-BE49-F238E27FC236}">
                      <a16:creationId xmlns:a16="http://schemas.microsoft.com/office/drawing/2014/main" id="{57A44FB1-5EEA-F1EB-9CE4-61E85372176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14"/>
                  <a:stretch>
                    <a:fillRect l="-26087" r="-21739" b="-21739"/>
                  </a:stretch>
                </a:blipFill>
              </p:spPr>
              <p:txBody>
                <a:bodyPr/>
                <a:lstStyle/>
                <a:p>
                  <a:r>
                    <a:rPr lang="en-US">
                      <a:noFill/>
                    </a:rPr>
                    <a:t> </a:t>
                  </a:r>
                </a:p>
              </p:txBody>
            </p:sp>
          </mc:Fallback>
        </mc:AlternateContent>
        <p:cxnSp>
          <p:nvCxnSpPr>
            <p:cNvPr id="274" name="Straight Arrow Connector 273">
              <a:extLst>
                <a:ext uri="{FF2B5EF4-FFF2-40B4-BE49-F238E27FC236}">
                  <a16:creationId xmlns:a16="http://schemas.microsoft.com/office/drawing/2014/main" id="{8821213E-705F-2613-5286-591969378C95}"/>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F4A37CE2-40C4-24CD-20A4-94E34E70625C}"/>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1</m:t>
                            </m:r>
                          </m:sub>
                        </m:sSub>
                      </m:oMath>
                    </m:oMathPara>
                  </a14:m>
                  <a:endParaRPr lang="en-US" sz="1400" dirty="0"/>
                </a:p>
              </p:txBody>
            </p:sp>
          </mc:Choice>
          <mc:Fallback xmlns="">
            <p:sp>
              <p:nvSpPr>
                <p:cNvPr id="275" name="TextBox 274">
                  <a:extLst>
                    <a:ext uri="{FF2B5EF4-FFF2-40B4-BE49-F238E27FC236}">
                      <a16:creationId xmlns:a16="http://schemas.microsoft.com/office/drawing/2014/main" id="{F4A37CE2-40C4-24CD-20A4-94E34E70625C}"/>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15"/>
                  <a:stretch>
                    <a:fillRect l="-5000" b="-8000"/>
                  </a:stretch>
                </a:blipFill>
              </p:spPr>
              <p:txBody>
                <a:bodyPr/>
                <a:lstStyle/>
                <a:p>
                  <a:r>
                    <a:rPr lang="en-US">
                      <a:noFill/>
                    </a:rPr>
                    <a:t> </a:t>
                  </a:r>
                </a:p>
              </p:txBody>
            </p:sp>
          </mc:Fallback>
        </mc:AlternateContent>
        <p:cxnSp>
          <p:nvCxnSpPr>
            <p:cNvPr id="276" name="Straight Arrow Connector 275">
              <a:extLst>
                <a:ext uri="{FF2B5EF4-FFF2-40B4-BE49-F238E27FC236}">
                  <a16:creationId xmlns:a16="http://schemas.microsoft.com/office/drawing/2014/main" id="{527FD0AC-054A-C8CA-2AC1-68EDA45B6CC3}"/>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7" name="Rectangle 276">
                  <a:extLst>
                    <a:ext uri="{FF2B5EF4-FFF2-40B4-BE49-F238E27FC236}">
                      <a16:creationId xmlns:a16="http://schemas.microsoft.com/office/drawing/2014/main" id="{7DE0F768-37D7-9C6B-7730-0D9CDE679F86}"/>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(1)</m:t>
                            </m:r>
                          </m:sup>
                        </m:sSubSup>
                      </m:oMath>
                    </m:oMathPara>
                  </a14:m>
                  <a:endParaRPr lang="en-US" dirty="0"/>
                </a:p>
              </p:txBody>
            </p:sp>
          </mc:Choice>
          <mc:Fallback xmlns="">
            <p:sp>
              <p:nvSpPr>
                <p:cNvPr id="277" name="Rectangle 276">
                  <a:extLst>
                    <a:ext uri="{FF2B5EF4-FFF2-40B4-BE49-F238E27FC236}">
                      <a16:creationId xmlns:a16="http://schemas.microsoft.com/office/drawing/2014/main" id="{7DE0F768-37D7-9C6B-7730-0D9CDE679F86}"/>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6"/>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Rectangle 277">
                  <a:extLst>
                    <a:ext uri="{FF2B5EF4-FFF2-40B4-BE49-F238E27FC236}">
                      <a16:creationId xmlns:a16="http://schemas.microsoft.com/office/drawing/2014/main" id="{97340DC1-BCA9-2501-4530-3EB7679A7E1C}"/>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(1)</m:t>
                            </m:r>
                          </m:sup>
                        </m:sSubSup>
                      </m:oMath>
                    </m:oMathPara>
                  </a14:m>
                  <a:endParaRPr lang="en-US" dirty="0"/>
                </a:p>
              </p:txBody>
            </p:sp>
          </mc:Choice>
          <mc:Fallback xmlns="">
            <p:sp>
              <p:nvSpPr>
                <p:cNvPr id="278" name="Rectangle 277">
                  <a:extLst>
                    <a:ext uri="{FF2B5EF4-FFF2-40B4-BE49-F238E27FC236}">
                      <a16:creationId xmlns:a16="http://schemas.microsoft.com/office/drawing/2014/main" id="{97340DC1-BCA9-2501-4530-3EB7679A7E1C}"/>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7"/>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Rectangle 278">
                  <a:extLst>
                    <a:ext uri="{FF2B5EF4-FFF2-40B4-BE49-F238E27FC236}">
                      <a16:creationId xmlns:a16="http://schemas.microsoft.com/office/drawing/2014/main" id="{FE7C0B1C-9BC8-1B82-2EE6-C87447F3AE4F}"/>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(1)</m:t>
                            </m:r>
                          </m:sup>
                        </m:sSubSup>
                      </m:oMath>
                    </m:oMathPara>
                  </a14:m>
                  <a:endParaRPr lang="en-US" dirty="0"/>
                </a:p>
              </p:txBody>
            </p:sp>
          </mc:Choice>
          <mc:Fallback xmlns="">
            <p:sp>
              <p:nvSpPr>
                <p:cNvPr id="279" name="Rectangle 278">
                  <a:extLst>
                    <a:ext uri="{FF2B5EF4-FFF2-40B4-BE49-F238E27FC236}">
                      <a16:creationId xmlns:a16="http://schemas.microsoft.com/office/drawing/2014/main" id="{FE7C0B1C-9BC8-1B82-2EE6-C87447F3AE4F}"/>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8"/>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Rectangle 279">
                  <a:extLst>
                    <a:ext uri="{FF2B5EF4-FFF2-40B4-BE49-F238E27FC236}">
                      <a16:creationId xmlns:a16="http://schemas.microsoft.com/office/drawing/2014/main" id="{C5BAA91E-428B-0121-B741-51E7E96BE1B2}"/>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(1)</m:t>
                            </m:r>
                          </m:sup>
                        </m:sSubSup>
                      </m:oMath>
                    </m:oMathPara>
                  </a14:m>
                  <a:endParaRPr lang="en-US" dirty="0"/>
                </a:p>
              </p:txBody>
            </p:sp>
          </mc:Choice>
          <mc:Fallback xmlns="">
            <p:sp>
              <p:nvSpPr>
                <p:cNvPr id="280" name="Rectangle 279">
                  <a:extLst>
                    <a:ext uri="{FF2B5EF4-FFF2-40B4-BE49-F238E27FC236}">
                      <a16:creationId xmlns:a16="http://schemas.microsoft.com/office/drawing/2014/main" id="{C5BAA91E-428B-0121-B741-51E7E96BE1B2}"/>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9"/>
                  <a:stretch>
                    <a:fillRect l="-2174"/>
                  </a:stretch>
                </a:blipFill>
                <a:ln w="19050"/>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582FF84E-B0F3-CD59-5260-4DCCB07CA22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2" name="Straight Arrow Connector 281">
              <a:extLst>
                <a:ext uri="{FF2B5EF4-FFF2-40B4-BE49-F238E27FC236}">
                  <a16:creationId xmlns:a16="http://schemas.microsoft.com/office/drawing/2014/main" id="{649F0722-FA01-18A8-40C5-F863BFAE8192}"/>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3" name="Straight Arrow Connector 282">
              <a:extLst>
                <a:ext uri="{FF2B5EF4-FFF2-40B4-BE49-F238E27FC236}">
                  <a16:creationId xmlns:a16="http://schemas.microsoft.com/office/drawing/2014/main" id="{E86AD673-DC89-0910-C90F-5127572F9C2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4" name="Straight Arrow Connector 283">
              <a:extLst>
                <a:ext uri="{FF2B5EF4-FFF2-40B4-BE49-F238E27FC236}">
                  <a16:creationId xmlns:a16="http://schemas.microsoft.com/office/drawing/2014/main" id="{D3A6B8F3-4566-231D-F07B-3959B26D59E5}"/>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5" name="Rectangle 284">
              <a:extLst>
                <a:ext uri="{FF2B5EF4-FFF2-40B4-BE49-F238E27FC236}">
                  <a16:creationId xmlns:a16="http://schemas.microsoft.com/office/drawing/2014/main" id="{FBF8B7DB-87CB-29C1-AEE2-AB595C1FE068}"/>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86" name="Straight Arrow Connector 285">
              <a:extLst>
                <a:ext uri="{FF2B5EF4-FFF2-40B4-BE49-F238E27FC236}">
                  <a16:creationId xmlns:a16="http://schemas.microsoft.com/office/drawing/2014/main" id="{96CFFAF1-EC19-7409-F751-A9D04DC825E3}"/>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7" name="Straight Arrow Connector 286">
              <a:extLst>
                <a:ext uri="{FF2B5EF4-FFF2-40B4-BE49-F238E27FC236}">
                  <a16:creationId xmlns:a16="http://schemas.microsoft.com/office/drawing/2014/main" id="{97909AED-31A3-7BA4-1446-5A0535D6C2C1}"/>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8" name="Straight Arrow Connector 287">
              <a:extLst>
                <a:ext uri="{FF2B5EF4-FFF2-40B4-BE49-F238E27FC236}">
                  <a16:creationId xmlns:a16="http://schemas.microsoft.com/office/drawing/2014/main" id="{D06ACC1A-7565-5305-D9D6-60DB6865D913}"/>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9" name="Straight Arrow Connector 288">
              <a:extLst>
                <a:ext uri="{FF2B5EF4-FFF2-40B4-BE49-F238E27FC236}">
                  <a16:creationId xmlns:a16="http://schemas.microsoft.com/office/drawing/2014/main" id="{95A42667-B81B-001C-FAA2-E0A156DB5A3D}"/>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0" name="Straight Arrow Connector 289">
              <a:extLst>
                <a:ext uri="{FF2B5EF4-FFF2-40B4-BE49-F238E27FC236}">
                  <a16:creationId xmlns:a16="http://schemas.microsoft.com/office/drawing/2014/main" id="{4FA0CC56-7B8A-407C-5E9A-7DD577709A45}"/>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1" name="Straight Arrow Connector 290">
              <a:extLst>
                <a:ext uri="{FF2B5EF4-FFF2-40B4-BE49-F238E27FC236}">
                  <a16:creationId xmlns:a16="http://schemas.microsoft.com/office/drawing/2014/main" id="{FA5B1E3A-6C46-16DC-78FC-FEBCB0F890DC}"/>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5F9F676-F1D7-029C-9DD3-5244E89EF033}"/>
                  </a:ext>
                </a:extLst>
              </p:cNvPr>
              <p:cNvSpPr txBox="1"/>
              <p:nvPr/>
            </p:nvSpPr>
            <p:spPr>
              <a:xfrm>
                <a:off x="6157944" y="3827794"/>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0" name="TextBox 219">
                <a:extLst>
                  <a:ext uri="{FF2B5EF4-FFF2-40B4-BE49-F238E27FC236}">
                    <a16:creationId xmlns:a16="http://schemas.microsoft.com/office/drawing/2014/main" id="{C5F9F676-F1D7-029C-9DD3-5244E89EF033}"/>
                  </a:ext>
                </a:extLst>
              </p:cNvPr>
              <p:cNvSpPr txBox="1">
                <a:spLocks noRot="1" noChangeAspect="1" noMove="1" noResize="1" noEditPoints="1" noAdjustHandles="1" noChangeArrowheads="1" noChangeShapeType="1" noTextEdit="1"/>
              </p:cNvSpPr>
              <p:nvPr/>
            </p:nvSpPr>
            <p:spPr>
              <a:xfrm>
                <a:off x="6157944" y="3827794"/>
                <a:ext cx="282129" cy="276999"/>
              </a:xfrm>
              <a:prstGeom prst="rect">
                <a:avLst/>
              </a:prstGeom>
              <a:blipFill>
                <a:blip r:embed="rId20"/>
                <a:stretch>
                  <a:fillRect l="-21739" r="-26087" b="-21739"/>
                </a:stretch>
              </a:blipFill>
            </p:spPr>
            <p:txBody>
              <a:bodyPr/>
              <a:lstStyle/>
              <a:p>
                <a:r>
                  <a:rPr lang="en-US">
                    <a:noFill/>
                  </a:rPr>
                  <a:t> </a:t>
                </a:r>
              </a:p>
            </p:txBody>
          </p:sp>
        </mc:Fallback>
      </mc:AlternateContent>
      <p:cxnSp>
        <p:nvCxnSpPr>
          <p:cNvPr id="221" name="Straight Arrow Connector 220">
            <a:extLst>
              <a:ext uri="{FF2B5EF4-FFF2-40B4-BE49-F238E27FC236}">
                <a16:creationId xmlns:a16="http://schemas.microsoft.com/office/drawing/2014/main" id="{2EB45341-EE20-2C3A-5893-9B74E551A5EB}"/>
              </a:ext>
            </a:extLst>
          </p:cNvPr>
          <p:cNvCxnSpPr>
            <a:cxnSpLocks/>
          </p:cNvCxnSpPr>
          <p:nvPr/>
        </p:nvCxnSpPr>
        <p:spPr>
          <a:xfrm>
            <a:off x="6299008" y="3653608"/>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EA5A1216-5AD2-0359-B394-938D9DE73237}"/>
                  </a:ext>
                </a:extLst>
              </p:cNvPr>
              <p:cNvSpPr txBox="1"/>
              <p:nvPr/>
            </p:nvSpPr>
            <p:spPr>
              <a:xfrm>
                <a:off x="6056857" y="3340980"/>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m:t>
                          </m:r>
                        </m:sub>
                      </m:sSub>
                    </m:oMath>
                  </m:oMathPara>
                </a14:m>
                <a:endParaRPr lang="en-US" sz="1400" dirty="0"/>
              </a:p>
            </p:txBody>
          </p:sp>
        </mc:Choice>
        <mc:Fallback xmlns="">
          <p:sp>
            <p:nvSpPr>
              <p:cNvPr id="222" name="TextBox 221">
                <a:extLst>
                  <a:ext uri="{FF2B5EF4-FFF2-40B4-BE49-F238E27FC236}">
                    <a16:creationId xmlns:a16="http://schemas.microsoft.com/office/drawing/2014/main" id="{EA5A1216-5AD2-0359-B394-938D9DE73237}"/>
                  </a:ext>
                </a:extLst>
              </p:cNvPr>
              <p:cNvSpPr txBox="1">
                <a:spLocks noRot="1" noChangeAspect="1" noMove="1" noResize="1" noEditPoints="1" noAdjustHandles="1" noChangeArrowheads="1" noChangeShapeType="1" noTextEdit="1"/>
              </p:cNvSpPr>
              <p:nvPr/>
            </p:nvSpPr>
            <p:spPr>
              <a:xfrm>
                <a:off x="6056857" y="3340980"/>
                <a:ext cx="484302" cy="307777"/>
              </a:xfrm>
              <a:prstGeom prst="rect">
                <a:avLst/>
              </a:prstGeom>
              <a:blipFill>
                <a:blip r:embed="rId21"/>
                <a:stretch>
                  <a:fillRect l="-7692" b="-4000"/>
                </a:stretch>
              </a:blipFill>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AB21CEF1-F031-5BF9-28E1-7DCA94082217}"/>
              </a:ext>
            </a:extLst>
          </p:cNvPr>
          <p:cNvCxnSpPr/>
          <p:nvPr/>
        </p:nvCxnSpPr>
        <p:spPr>
          <a:xfrm>
            <a:off x="6589303" y="2577582"/>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4" name="Rectangle 223">
                <a:extLst>
                  <a:ext uri="{FF2B5EF4-FFF2-40B4-BE49-F238E27FC236}">
                    <a16:creationId xmlns:a16="http://schemas.microsoft.com/office/drawing/2014/main" id="{1EDEE74A-1028-200A-8A4D-1F06CD8825B5}"/>
                  </a:ext>
                </a:extLst>
              </p:cNvPr>
              <p:cNvSpPr/>
              <p:nvPr/>
            </p:nvSpPr>
            <p:spPr>
              <a:xfrm>
                <a:off x="6939478" y="22958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oMath>
                  </m:oMathPara>
                </a14:m>
                <a:endParaRPr lang="en-US" dirty="0"/>
              </a:p>
            </p:txBody>
          </p:sp>
        </mc:Choice>
        <mc:Fallback xmlns="">
          <p:sp>
            <p:nvSpPr>
              <p:cNvPr id="224" name="Rectangle 223">
                <a:extLst>
                  <a:ext uri="{FF2B5EF4-FFF2-40B4-BE49-F238E27FC236}">
                    <a16:creationId xmlns:a16="http://schemas.microsoft.com/office/drawing/2014/main" id="{1EDEE74A-1028-200A-8A4D-1F06CD8825B5}"/>
                  </a:ext>
                </a:extLst>
              </p:cNvPr>
              <p:cNvSpPr>
                <a:spLocks noRot="1" noChangeAspect="1" noMove="1" noResize="1" noEditPoints="1" noAdjustHandles="1" noChangeArrowheads="1" noChangeShapeType="1" noTextEdit="1"/>
              </p:cNvSpPr>
              <p:nvPr/>
            </p:nvSpPr>
            <p:spPr>
              <a:xfrm>
                <a:off x="6939478" y="2295865"/>
                <a:ext cx="548640" cy="548640"/>
              </a:xfrm>
              <a:prstGeom prst="rect">
                <a:avLst/>
              </a:prstGeom>
              <a:blipFill>
                <a:blip r:embed="rId22"/>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Rectangle 224">
                <a:extLst>
                  <a:ext uri="{FF2B5EF4-FFF2-40B4-BE49-F238E27FC236}">
                    <a16:creationId xmlns:a16="http://schemas.microsoft.com/office/drawing/2014/main" id="{6C98A25C-5414-FD1A-B13D-A87BFC52716B}"/>
                  </a:ext>
                </a:extLst>
              </p:cNvPr>
              <p:cNvSpPr/>
              <p:nvPr/>
            </p:nvSpPr>
            <p:spPr>
              <a:xfrm>
                <a:off x="6946653" y="32187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oMath>
                  </m:oMathPara>
                </a14:m>
                <a:endParaRPr lang="en-US" dirty="0"/>
              </a:p>
            </p:txBody>
          </p:sp>
        </mc:Choice>
        <mc:Fallback xmlns="">
          <p:sp>
            <p:nvSpPr>
              <p:cNvPr id="225" name="Rectangle 224">
                <a:extLst>
                  <a:ext uri="{FF2B5EF4-FFF2-40B4-BE49-F238E27FC236}">
                    <a16:creationId xmlns:a16="http://schemas.microsoft.com/office/drawing/2014/main" id="{6C98A25C-5414-FD1A-B13D-A87BFC52716B}"/>
                  </a:ext>
                </a:extLst>
              </p:cNvPr>
              <p:cNvSpPr>
                <a:spLocks noRot="1" noChangeAspect="1" noMove="1" noResize="1" noEditPoints="1" noAdjustHandles="1" noChangeArrowheads="1" noChangeShapeType="1" noTextEdit="1"/>
              </p:cNvSpPr>
              <p:nvPr/>
            </p:nvSpPr>
            <p:spPr>
              <a:xfrm>
                <a:off x="6946653" y="3218735"/>
                <a:ext cx="548640" cy="548640"/>
              </a:xfrm>
              <a:prstGeom prst="rect">
                <a:avLst/>
              </a:prstGeom>
              <a:blipFill>
                <a:blip r:embed="rId23"/>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Rectangle 225">
                <a:extLst>
                  <a:ext uri="{FF2B5EF4-FFF2-40B4-BE49-F238E27FC236}">
                    <a16:creationId xmlns:a16="http://schemas.microsoft.com/office/drawing/2014/main" id="{2474EDDE-318B-078F-B2DF-85C69C24662C}"/>
                  </a:ext>
                </a:extLst>
              </p:cNvPr>
              <p:cNvSpPr/>
              <p:nvPr/>
            </p:nvSpPr>
            <p:spPr>
              <a:xfrm>
                <a:off x="6942857" y="41308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(2)</m:t>
                          </m:r>
                        </m:sup>
                      </m:sSubSup>
                    </m:oMath>
                  </m:oMathPara>
                </a14:m>
                <a:endParaRPr lang="en-US" dirty="0"/>
              </a:p>
            </p:txBody>
          </p:sp>
        </mc:Choice>
        <mc:Fallback xmlns="">
          <p:sp>
            <p:nvSpPr>
              <p:cNvPr id="226" name="Rectangle 225">
                <a:extLst>
                  <a:ext uri="{FF2B5EF4-FFF2-40B4-BE49-F238E27FC236}">
                    <a16:creationId xmlns:a16="http://schemas.microsoft.com/office/drawing/2014/main" id="{2474EDDE-318B-078F-B2DF-85C69C24662C}"/>
                  </a:ext>
                </a:extLst>
              </p:cNvPr>
              <p:cNvSpPr>
                <a:spLocks noRot="1" noChangeAspect="1" noMove="1" noResize="1" noEditPoints="1" noAdjustHandles="1" noChangeArrowheads="1" noChangeShapeType="1" noTextEdit="1"/>
              </p:cNvSpPr>
              <p:nvPr/>
            </p:nvSpPr>
            <p:spPr>
              <a:xfrm>
                <a:off x="6942857" y="4130894"/>
                <a:ext cx="548640" cy="548640"/>
              </a:xfrm>
              <a:prstGeom prst="rect">
                <a:avLst/>
              </a:prstGeom>
              <a:blipFill>
                <a:blip r:embed="rId24"/>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7CA53BAF-CD17-BB3C-6263-9C826986BF78}"/>
                  </a:ext>
                </a:extLst>
              </p:cNvPr>
              <p:cNvSpPr/>
              <p:nvPr/>
            </p:nvSpPr>
            <p:spPr>
              <a:xfrm>
                <a:off x="6936781" y="50442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(2)</m:t>
                          </m:r>
                        </m:sup>
                      </m:sSubSup>
                    </m:oMath>
                  </m:oMathPara>
                </a14:m>
                <a:endParaRPr lang="en-US" dirty="0"/>
              </a:p>
            </p:txBody>
          </p:sp>
        </mc:Choice>
        <mc:Fallback xmlns="">
          <p:sp>
            <p:nvSpPr>
              <p:cNvPr id="227" name="Rectangle 226">
                <a:extLst>
                  <a:ext uri="{FF2B5EF4-FFF2-40B4-BE49-F238E27FC236}">
                    <a16:creationId xmlns:a16="http://schemas.microsoft.com/office/drawing/2014/main" id="{7CA53BAF-CD17-BB3C-6263-9C826986BF78}"/>
                  </a:ext>
                </a:extLst>
              </p:cNvPr>
              <p:cNvSpPr>
                <a:spLocks noRot="1" noChangeAspect="1" noMove="1" noResize="1" noEditPoints="1" noAdjustHandles="1" noChangeArrowheads="1" noChangeShapeType="1" noTextEdit="1"/>
              </p:cNvSpPr>
              <p:nvPr/>
            </p:nvSpPr>
            <p:spPr>
              <a:xfrm>
                <a:off x="6936781" y="5044268"/>
                <a:ext cx="548640" cy="548640"/>
              </a:xfrm>
              <a:prstGeom prst="rect">
                <a:avLst/>
              </a:prstGeom>
              <a:blipFill>
                <a:blip r:embed="rId25"/>
                <a:stretch>
                  <a:fillRect l="-4348"/>
                </a:stretch>
              </a:blipFill>
              <a:ln w="19050"/>
            </p:spPr>
            <p:txBody>
              <a:bodyPr/>
              <a:lstStyle/>
              <a:p>
                <a:r>
                  <a:rPr lang="en-US">
                    <a:noFill/>
                  </a:rPr>
                  <a:t> </a:t>
                </a:r>
              </a:p>
            </p:txBody>
          </p:sp>
        </mc:Fallback>
      </mc:AlternateContent>
      <p:cxnSp>
        <p:nvCxnSpPr>
          <p:cNvPr id="228" name="Straight Arrow Connector 227">
            <a:extLst>
              <a:ext uri="{FF2B5EF4-FFF2-40B4-BE49-F238E27FC236}">
                <a16:creationId xmlns:a16="http://schemas.microsoft.com/office/drawing/2014/main" id="{1D9B2026-A1D1-7BA5-3385-CD5CF4441DFC}"/>
              </a:ext>
            </a:extLst>
          </p:cNvPr>
          <p:cNvCxnSpPr>
            <a:cxnSpLocks/>
          </p:cNvCxnSpPr>
          <p:nvPr/>
        </p:nvCxnSpPr>
        <p:spPr>
          <a:xfrm flipV="1">
            <a:off x="7480222" y="25754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9" name="Straight Arrow Connector 228">
            <a:extLst>
              <a:ext uri="{FF2B5EF4-FFF2-40B4-BE49-F238E27FC236}">
                <a16:creationId xmlns:a16="http://schemas.microsoft.com/office/drawing/2014/main" id="{3E12A5DC-D717-8C05-05D9-955C5BD6963F}"/>
              </a:ext>
            </a:extLst>
          </p:cNvPr>
          <p:cNvCxnSpPr>
            <a:cxnSpLocks/>
          </p:cNvCxnSpPr>
          <p:nvPr/>
        </p:nvCxnSpPr>
        <p:spPr>
          <a:xfrm flipV="1">
            <a:off x="7497510" y="34845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0" name="Straight Arrow Connector 229">
            <a:extLst>
              <a:ext uri="{FF2B5EF4-FFF2-40B4-BE49-F238E27FC236}">
                <a16:creationId xmlns:a16="http://schemas.microsoft.com/office/drawing/2014/main" id="{7730A85A-BC8E-20D7-B2CF-8CB1C08B975C}"/>
              </a:ext>
            </a:extLst>
          </p:cNvPr>
          <p:cNvCxnSpPr>
            <a:cxnSpLocks/>
          </p:cNvCxnSpPr>
          <p:nvPr/>
        </p:nvCxnSpPr>
        <p:spPr>
          <a:xfrm>
            <a:off x="7486156" y="44047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1" name="Straight Arrow Connector 230">
            <a:extLst>
              <a:ext uri="{FF2B5EF4-FFF2-40B4-BE49-F238E27FC236}">
                <a16:creationId xmlns:a16="http://schemas.microsoft.com/office/drawing/2014/main" id="{327DEFC6-6D1C-88D3-6857-2F161C81635F}"/>
              </a:ext>
            </a:extLst>
          </p:cNvPr>
          <p:cNvCxnSpPr>
            <a:cxnSpLocks/>
          </p:cNvCxnSpPr>
          <p:nvPr/>
        </p:nvCxnSpPr>
        <p:spPr>
          <a:xfrm>
            <a:off x="7481750" y="53141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2" name="Rectangle 231">
            <a:extLst>
              <a:ext uri="{FF2B5EF4-FFF2-40B4-BE49-F238E27FC236}">
                <a16:creationId xmlns:a16="http://schemas.microsoft.com/office/drawing/2014/main" id="{2DC6F35E-C900-CED4-0C93-7EE602E43A6B}"/>
              </a:ext>
            </a:extLst>
          </p:cNvPr>
          <p:cNvSpPr/>
          <p:nvPr/>
        </p:nvSpPr>
        <p:spPr>
          <a:xfrm rot="16200000">
            <a:off x="6351078" y="37883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34" name="Straight Arrow Connector 233">
            <a:extLst>
              <a:ext uri="{FF2B5EF4-FFF2-40B4-BE49-F238E27FC236}">
                <a16:creationId xmlns:a16="http://schemas.microsoft.com/office/drawing/2014/main" id="{E7CEB34C-8CB0-3D7B-35DA-9E05EBC30A80}"/>
              </a:ext>
            </a:extLst>
          </p:cNvPr>
          <p:cNvCxnSpPr/>
          <p:nvPr/>
        </p:nvCxnSpPr>
        <p:spPr>
          <a:xfrm>
            <a:off x="6594561" y="3486725"/>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4" name="Straight Arrow Connector 253">
            <a:extLst>
              <a:ext uri="{FF2B5EF4-FFF2-40B4-BE49-F238E27FC236}">
                <a16:creationId xmlns:a16="http://schemas.microsoft.com/office/drawing/2014/main" id="{F30AEA91-F918-FA96-7D9A-D23D50ECA160}"/>
              </a:ext>
            </a:extLst>
          </p:cNvPr>
          <p:cNvCxnSpPr/>
          <p:nvPr/>
        </p:nvCxnSpPr>
        <p:spPr>
          <a:xfrm>
            <a:off x="6589309" y="4406374"/>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2" name="Straight Arrow Connector 261">
            <a:extLst>
              <a:ext uri="{FF2B5EF4-FFF2-40B4-BE49-F238E27FC236}">
                <a16:creationId xmlns:a16="http://schemas.microsoft.com/office/drawing/2014/main" id="{C90E2234-B0C6-F9B2-2B60-95BD95190E59}"/>
              </a:ext>
            </a:extLst>
          </p:cNvPr>
          <p:cNvCxnSpPr/>
          <p:nvPr/>
        </p:nvCxnSpPr>
        <p:spPr>
          <a:xfrm>
            <a:off x="6584057" y="531551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3" name="Straight Arrow Connector 262">
            <a:extLst>
              <a:ext uri="{FF2B5EF4-FFF2-40B4-BE49-F238E27FC236}">
                <a16:creationId xmlns:a16="http://schemas.microsoft.com/office/drawing/2014/main" id="{A4EF3E99-34BF-70DC-3D49-E1F4B1F49E3B}"/>
              </a:ext>
            </a:extLst>
          </p:cNvPr>
          <p:cNvCxnSpPr>
            <a:cxnSpLocks/>
          </p:cNvCxnSpPr>
          <p:nvPr/>
        </p:nvCxnSpPr>
        <p:spPr>
          <a:xfrm flipH="1" flipV="1">
            <a:off x="6577468" y="2581359"/>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4" name="Straight Arrow Connector 263">
            <a:extLst>
              <a:ext uri="{FF2B5EF4-FFF2-40B4-BE49-F238E27FC236}">
                <a16:creationId xmlns:a16="http://schemas.microsoft.com/office/drawing/2014/main" id="{ED67F9AD-5BD8-07C3-D100-9EC1F8B5463A}"/>
              </a:ext>
            </a:extLst>
          </p:cNvPr>
          <p:cNvCxnSpPr>
            <a:cxnSpLocks/>
          </p:cNvCxnSpPr>
          <p:nvPr/>
        </p:nvCxnSpPr>
        <p:spPr>
          <a:xfrm>
            <a:off x="6440073" y="3978326"/>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5" name="Straight Arrow Connector 264">
            <a:extLst>
              <a:ext uri="{FF2B5EF4-FFF2-40B4-BE49-F238E27FC236}">
                <a16:creationId xmlns:a16="http://schemas.microsoft.com/office/drawing/2014/main" id="{BF05978D-8602-947E-BEED-BC133EFB5629}"/>
              </a:ext>
            </a:extLst>
          </p:cNvPr>
          <p:cNvCxnSpPr/>
          <p:nvPr/>
        </p:nvCxnSpPr>
        <p:spPr>
          <a:xfrm>
            <a:off x="8167413" y="396642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FB83694-EB6E-50F3-A56C-1FED8043C6A5}"/>
                  </a:ext>
                </a:extLst>
              </p:cNvPr>
              <p:cNvSpPr txBox="1"/>
              <p:nvPr/>
            </p:nvSpPr>
            <p:spPr>
              <a:xfrm>
                <a:off x="8526050" y="38356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2" name="TextBox 91">
                <a:extLst>
                  <a:ext uri="{FF2B5EF4-FFF2-40B4-BE49-F238E27FC236}">
                    <a16:creationId xmlns:a16="http://schemas.microsoft.com/office/drawing/2014/main" id="{3FB83694-EB6E-50F3-A56C-1FED8043C6A5}"/>
                  </a:ext>
                </a:extLst>
              </p:cNvPr>
              <p:cNvSpPr txBox="1">
                <a:spLocks noRot="1" noChangeAspect="1" noMove="1" noResize="1" noEditPoints="1" noAdjustHandles="1" noChangeArrowheads="1" noChangeShapeType="1" noTextEdit="1"/>
              </p:cNvSpPr>
              <p:nvPr/>
            </p:nvSpPr>
            <p:spPr>
              <a:xfrm>
                <a:off x="8526050" y="3835696"/>
                <a:ext cx="282129" cy="276999"/>
              </a:xfrm>
              <a:prstGeom prst="rect">
                <a:avLst/>
              </a:prstGeom>
              <a:blipFill>
                <a:blip r:embed="rId26"/>
                <a:stretch>
                  <a:fillRect l="-26087" r="-21739" b="-21739"/>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977091CF-60E4-0C69-37F8-42CE3319F756}"/>
              </a:ext>
            </a:extLst>
          </p:cNvPr>
          <p:cNvCxnSpPr>
            <a:cxnSpLocks/>
          </p:cNvCxnSpPr>
          <p:nvPr/>
        </p:nvCxnSpPr>
        <p:spPr>
          <a:xfrm>
            <a:off x="8667114" y="3661510"/>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918EAE1-524F-8D57-19D2-570455CB0B98}"/>
                  </a:ext>
                </a:extLst>
              </p:cNvPr>
              <p:cNvSpPr txBox="1"/>
              <p:nvPr/>
            </p:nvSpPr>
            <p:spPr>
              <a:xfrm>
                <a:off x="8424963" y="33488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m:t>
                          </m:r>
                        </m:sub>
                      </m:sSub>
                    </m:oMath>
                  </m:oMathPara>
                </a14:m>
                <a:endParaRPr lang="en-US" sz="1400" dirty="0"/>
              </a:p>
            </p:txBody>
          </p:sp>
        </mc:Choice>
        <mc:Fallback xmlns="">
          <p:sp>
            <p:nvSpPr>
              <p:cNvPr id="94" name="TextBox 93">
                <a:extLst>
                  <a:ext uri="{FF2B5EF4-FFF2-40B4-BE49-F238E27FC236}">
                    <a16:creationId xmlns:a16="http://schemas.microsoft.com/office/drawing/2014/main" id="{9918EAE1-524F-8D57-19D2-570455CB0B98}"/>
                  </a:ext>
                </a:extLst>
              </p:cNvPr>
              <p:cNvSpPr txBox="1">
                <a:spLocks noRot="1" noChangeAspect="1" noMove="1" noResize="1" noEditPoints="1" noAdjustHandles="1" noChangeArrowheads="1" noChangeShapeType="1" noTextEdit="1"/>
              </p:cNvSpPr>
              <p:nvPr/>
            </p:nvSpPr>
            <p:spPr>
              <a:xfrm>
                <a:off x="8424963" y="3348882"/>
                <a:ext cx="484302" cy="307777"/>
              </a:xfrm>
              <a:prstGeom prst="rect">
                <a:avLst/>
              </a:prstGeom>
              <a:blipFill>
                <a:blip r:embed="rId27"/>
                <a:stretch>
                  <a:fillRect l="-7692" b="-8000"/>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E0AEF604-7C1E-CBE6-B55C-7A528C37800D}"/>
              </a:ext>
            </a:extLst>
          </p:cNvPr>
          <p:cNvCxnSpPr/>
          <p:nvPr/>
        </p:nvCxnSpPr>
        <p:spPr>
          <a:xfrm>
            <a:off x="11154357" y="398732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96" name="Group 95">
            <a:extLst>
              <a:ext uri="{FF2B5EF4-FFF2-40B4-BE49-F238E27FC236}">
                <a16:creationId xmlns:a16="http://schemas.microsoft.com/office/drawing/2014/main" id="{39DA07AA-0A55-3084-93DB-A01CA4B85D4E}"/>
              </a:ext>
            </a:extLst>
          </p:cNvPr>
          <p:cNvGrpSpPr/>
          <p:nvPr/>
        </p:nvGrpSpPr>
        <p:grpSpPr>
          <a:xfrm>
            <a:off x="11508696" y="1870595"/>
            <a:ext cx="193431" cy="4279392"/>
            <a:chOff x="10524035" y="1699037"/>
            <a:chExt cx="193431" cy="4279392"/>
          </a:xfrm>
        </p:grpSpPr>
        <p:grpSp>
          <p:nvGrpSpPr>
            <p:cNvPr id="98" name="Group 97">
              <a:extLst>
                <a:ext uri="{FF2B5EF4-FFF2-40B4-BE49-F238E27FC236}">
                  <a16:creationId xmlns:a16="http://schemas.microsoft.com/office/drawing/2014/main" id="{563DB246-0974-04C2-8DEE-52C7AC4883E4}"/>
                </a:ext>
              </a:extLst>
            </p:cNvPr>
            <p:cNvGrpSpPr/>
            <p:nvPr/>
          </p:nvGrpSpPr>
          <p:grpSpPr>
            <a:xfrm>
              <a:off x="10531007" y="1707063"/>
              <a:ext cx="182042" cy="1067143"/>
              <a:chOff x="1138621" y="2711668"/>
              <a:chExt cx="156177" cy="915522"/>
            </a:xfrm>
          </p:grpSpPr>
          <p:sp>
            <p:nvSpPr>
              <p:cNvPr id="170" name="Rectangle 169">
                <a:extLst>
                  <a:ext uri="{FF2B5EF4-FFF2-40B4-BE49-F238E27FC236}">
                    <a16:creationId xmlns:a16="http://schemas.microsoft.com/office/drawing/2014/main" id="{8115F3F6-351A-7316-AAE1-29F99946158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ectangle 170">
                <a:extLst>
                  <a:ext uri="{FF2B5EF4-FFF2-40B4-BE49-F238E27FC236}">
                    <a16:creationId xmlns:a16="http://schemas.microsoft.com/office/drawing/2014/main" id="{1B184890-7F4F-9D96-119D-01C5DF702F3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ectangle 171">
                <a:extLst>
                  <a:ext uri="{FF2B5EF4-FFF2-40B4-BE49-F238E27FC236}">
                    <a16:creationId xmlns:a16="http://schemas.microsoft.com/office/drawing/2014/main" id="{EEE098E7-CBED-230B-78E5-1B5F99458FD9}"/>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Rectangle 213">
                <a:extLst>
                  <a:ext uri="{FF2B5EF4-FFF2-40B4-BE49-F238E27FC236}">
                    <a16:creationId xmlns:a16="http://schemas.microsoft.com/office/drawing/2014/main" id="{4328C89D-2CF6-8763-C09F-3E8511E4847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F1880117-26C9-DCF1-F572-596F7B46980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Rectangle 218">
                <a:extLst>
                  <a:ext uri="{FF2B5EF4-FFF2-40B4-BE49-F238E27FC236}">
                    <a16:creationId xmlns:a16="http://schemas.microsoft.com/office/drawing/2014/main" id="{6CC3B8A5-5C25-C33F-E658-9E47032F47E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14F4105F-71F3-2B63-67F7-E50F0CC7F4D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0" name="Rectangle 139">
              <a:extLst>
                <a:ext uri="{FF2B5EF4-FFF2-40B4-BE49-F238E27FC236}">
                  <a16:creationId xmlns:a16="http://schemas.microsoft.com/office/drawing/2014/main" id="{ABB2426A-05F3-D6F2-4EC0-13540907D7E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257F650D-DCC5-29B8-6AF8-71A7C6C7A1D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Rectangle 145">
              <a:extLst>
                <a:ext uri="{FF2B5EF4-FFF2-40B4-BE49-F238E27FC236}">
                  <a16:creationId xmlns:a16="http://schemas.microsoft.com/office/drawing/2014/main" id="{B3970D0A-EDBC-1E54-5E3F-AD14791F7455}"/>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7C6A6BAC-1FFA-A461-D9EC-F84C77E7C535}"/>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Rectangle 148">
              <a:extLst>
                <a:ext uri="{FF2B5EF4-FFF2-40B4-BE49-F238E27FC236}">
                  <a16:creationId xmlns:a16="http://schemas.microsoft.com/office/drawing/2014/main" id="{9EAE913B-B673-57B7-3028-E3BAE6562C68}"/>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0E8F94BD-359C-1D83-B270-5E751141FFE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Rectangle 151">
              <a:extLst>
                <a:ext uri="{FF2B5EF4-FFF2-40B4-BE49-F238E27FC236}">
                  <a16:creationId xmlns:a16="http://schemas.microsoft.com/office/drawing/2014/main" id="{5C53117E-A884-AF4B-273E-E125C31BC943}"/>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Rectangle 152">
              <a:extLst>
                <a:ext uri="{FF2B5EF4-FFF2-40B4-BE49-F238E27FC236}">
                  <a16:creationId xmlns:a16="http://schemas.microsoft.com/office/drawing/2014/main" id="{FBE3D345-F841-864B-2CEA-BE601958746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Rectangle 153">
              <a:extLst>
                <a:ext uri="{FF2B5EF4-FFF2-40B4-BE49-F238E27FC236}">
                  <a16:creationId xmlns:a16="http://schemas.microsoft.com/office/drawing/2014/main" id="{302DC76C-ACE4-B169-32A6-9FECBC9962E9}"/>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Rectangle 154">
              <a:extLst>
                <a:ext uri="{FF2B5EF4-FFF2-40B4-BE49-F238E27FC236}">
                  <a16:creationId xmlns:a16="http://schemas.microsoft.com/office/drawing/2014/main" id="{EE470E5A-DE1A-BB76-89BA-43BF0FFA1D7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ectangle 155">
              <a:extLst>
                <a:ext uri="{FF2B5EF4-FFF2-40B4-BE49-F238E27FC236}">
                  <a16:creationId xmlns:a16="http://schemas.microsoft.com/office/drawing/2014/main" id="{F000FE03-C0E7-B61A-1F18-4AD2E2D0220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FF366A7D-CC3E-16A3-CE8E-82FD1090E5F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Rectangle 157">
              <a:extLst>
                <a:ext uri="{FF2B5EF4-FFF2-40B4-BE49-F238E27FC236}">
                  <a16:creationId xmlns:a16="http://schemas.microsoft.com/office/drawing/2014/main" id="{2982CC53-CB80-8AA5-FB7F-EFEEB0A39289}"/>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ectangle 158">
              <a:extLst>
                <a:ext uri="{FF2B5EF4-FFF2-40B4-BE49-F238E27FC236}">
                  <a16:creationId xmlns:a16="http://schemas.microsoft.com/office/drawing/2014/main" id="{25E232EA-B3F2-BE19-4A1E-01231D3C2DF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BDE6C14A-E84D-513C-C2D7-A8C2AB5E03EB}"/>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ectangle 160">
              <a:extLst>
                <a:ext uri="{FF2B5EF4-FFF2-40B4-BE49-F238E27FC236}">
                  <a16:creationId xmlns:a16="http://schemas.microsoft.com/office/drawing/2014/main" id="{350BBE68-4CF1-748F-849E-0F0F31303868}"/>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Rectangle 161">
              <a:extLst>
                <a:ext uri="{FF2B5EF4-FFF2-40B4-BE49-F238E27FC236}">
                  <a16:creationId xmlns:a16="http://schemas.microsoft.com/office/drawing/2014/main" id="{4BA12032-BA7F-F64F-8D94-A80B33A3702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2D733E1A-92D0-6C27-6839-9C9C0DA0AF4A}"/>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4" name="Straight Connector 163">
              <a:extLst>
                <a:ext uri="{FF2B5EF4-FFF2-40B4-BE49-F238E27FC236}">
                  <a16:creationId xmlns:a16="http://schemas.microsoft.com/office/drawing/2014/main" id="{E4FE3095-0F76-6376-F5FB-C55BFF58B48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5" name="Straight Connector 164">
              <a:extLst>
                <a:ext uri="{FF2B5EF4-FFF2-40B4-BE49-F238E27FC236}">
                  <a16:creationId xmlns:a16="http://schemas.microsoft.com/office/drawing/2014/main" id="{BC82DDFA-BD9E-34C9-3CE4-6640588888F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F791EF57-2026-4CB1-BA2E-57CDE1F7571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7" name="Straight Connector 166">
              <a:extLst>
                <a:ext uri="{FF2B5EF4-FFF2-40B4-BE49-F238E27FC236}">
                  <a16:creationId xmlns:a16="http://schemas.microsoft.com/office/drawing/2014/main" id="{AC15B84A-5BED-6215-7BFF-667A70259D57}"/>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CA528F6A-7850-4D53-87F3-D45C9FF7D2BA}"/>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065BB547-A1E0-2795-C1FF-6C17F343409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67" name="Group 366">
            <a:extLst>
              <a:ext uri="{FF2B5EF4-FFF2-40B4-BE49-F238E27FC236}">
                <a16:creationId xmlns:a16="http://schemas.microsoft.com/office/drawing/2014/main" id="{D7899E5B-7276-CEB6-5CD3-C720636FF221}"/>
              </a:ext>
            </a:extLst>
          </p:cNvPr>
          <p:cNvGrpSpPr/>
          <p:nvPr/>
        </p:nvGrpSpPr>
        <p:grpSpPr>
          <a:xfrm>
            <a:off x="8790830" y="2303754"/>
            <a:ext cx="2469192" cy="3297055"/>
            <a:chOff x="7458759" y="2448253"/>
            <a:chExt cx="2469192" cy="3297055"/>
          </a:xfrm>
        </p:grpSpPr>
        <p:cxnSp>
          <p:nvCxnSpPr>
            <p:cNvPr id="348" name="Straight Arrow Connector 347">
              <a:extLst>
                <a:ext uri="{FF2B5EF4-FFF2-40B4-BE49-F238E27FC236}">
                  <a16:creationId xmlns:a16="http://schemas.microsoft.com/office/drawing/2014/main" id="{62226383-0F1A-8A54-5B71-61FE575617A1}"/>
                </a:ext>
              </a:extLst>
            </p:cNvPr>
            <p:cNvCxnSpPr/>
            <p:nvPr/>
          </p:nvCxnSpPr>
          <p:spPr>
            <a:xfrm>
              <a:off x="7607989" y="2729982"/>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9" name="Rectangle 348">
                  <a:extLst>
                    <a:ext uri="{FF2B5EF4-FFF2-40B4-BE49-F238E27FC236}">
                      <a16:creationId xmlns:a16="http://schemas.microsoft.com/office/drawing/2014/main" id="{B6E7F6D5-6B88-488B-3418-4044C5DB9996}"/>
                    </a:ext>
                  </a:extLst>
                </p:cNvPr>
                <p:cNvSpPr/>
                <p:nvPr/>
              </p:nvSpPr>
              <p:spPr>
                <a:xfrm>
                  <a:off x="7958164" y="24482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(3)</m:t>
                            </m:r>
                          </m:sup>
                        </m:sSubSup>
                      </m:oMath>
                    </m:oMathPara>
                  </a14:m>
                  <a:endParaRPr lang="en-US" dirty="0"/>
                </a:p>
              </p:txBody>
            </p:sp>
          </mc:Choice>
          <mc:Fallback xmlns="">
            <p:sp>
              <p:nvSpPr>
                <p:cNvPr id="349" name="Rectangle 348">
                  <a:extLst>
                    <a:ext uri="{FF2B5EF4-FFF2-40B4-BE49-F238E27FC236}">
                      <a16:creationId xmlns:a16="http://schemas.microsoft.com/office/drawing/2014/main" id="{B6E7F6D5-6B88-488B-3418-4044C5DB9996}"/>
                    </a:ext>
                  </a:extLst>
                </p:cNvPr>
                <p:cNvSpPr>
                  <a:spLocks noRot="1" noChangeAspect="1" noMove="1" noResize="1" noEditPoints="1" noAdjustHandles="1" noChangeArrowheads="1" noChangeShapeType="1" noTextEdit="1"/>
                </p:cNvSpPr>
                <p:nvPr/>
              </p:nvSpPr>
              <p:spPr>
                <a:xfrm>
                  <a:off x="7958164" y="2448265"/>
                  <a:ext cx="548640" cy="548640"/>
                </a:xfrm>
                <a:prstGeom prst="rect">
                  <a:avLst/>
                </a:prstGeom>
                <a:blipFill>
                  <a:blip r:embed="rId28"/>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 name="Rectangle 349">
                  <a:extLst>
                    <a:ext uri="{FF2B5EF4-FFF2-40B4-BE49-F238E27FC236}">
                      <a16:creationId xmlns:a16="http://schemas.microsoft.com/office/drawing/2014/main" id="{FD235CEC-E8D2-9E74-0870-8F9DA388ACA7}"/>
                    </a:ext>
                  </a:extLst>
                </p:cNvPr>
                <p:cNvSpPr/>
                <p:nvPr/>
              </p:nvSpPr>
              <p:spPr>
                <a:xfrm>
                  <a:off x="7965339" y="33711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oMath>
                    </m:oMathPara>
                  </a14:m>
                  <a:endParaRPr lang="en-US" dirty="0"/>
                </a:p>
              </p:txBody>
            </p:sp>
          </mc:Choice>
          <mc:Fallback xmlns="">
            <p:sp>
              <p:nvSpPr>
                <p:cNvPr id="350" name="Rectangle 349">
                  <a:extLst>
                    <a:ext uri="{FF2B5EF4-FFF2-40B4-BE49-F238E27FC236}">
                      <a16:creationId xmlns:a16="http://schemas.microsoft.com/office/drawing/2014/main" id="{FD235CEC-E8D2-9E74-0870-8F9DA388ACA7}"/>
                    </a:ext>
                  </a:extLst>
                </p:cNvPr>
                <p:cNvSpPr>
                  <a:spLocks noRot="1" noChangeAspect="1" noMove="1" noResize="1" noEditPoints="1" noAdjustHandles="1" noChangeArrowheads="1" noChangeShapeType="1" noTextEdit="1"/>
                </p:cNvSpPr>
                <p:nvPr/>
              </p:nvSpPr>
              <p:spPr>
                <a:xfrm>
                  <a:off x="7965339" y="3371135"/>
                  <a:ext cx="548640" cy="548640"/>
                </a:xfrm>
                <a:prstGeom prst="rect">
                  <a:avLst/>
                </a:prstGeom>
                <a:blipFill>
                  <a:blip r:embed="rId29"/>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1" name="Rectangle 350">
                  <a:extLst>
                    <a:ext uri="{FF2B5EF4-FFF2-40B4-BE49-F238E27FC236}">
                      <a16:creationId xmlns:a16="http://schemas.microsoft.com/office/drawing/2014/main" id="{F17D7CE9-A3EC-A383-C370-BA3F8129CEC3}"/>
                    </a:ext>
                  </a:extLst>
                </p:cNvPr>
                <p:cNvSpPr/>
                <p:nvPr/>
              </p:nvSpPr>
              <p:spPr>
                <a:xfrm>
                  <a:off x="7961543" y="42832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(3)</m:t>
                            </m:r>
                          </m:sup>
                        </m:sSubSup>
                      </m:oMath>
                    </m:oMathPara>
                  </a14:m>
                  <a:endParaRPr lang="en-US" dirty="0"/>
                </a:p>
              </p:txBody>
            </p:sp>
          </mc:Choice>
          <mc:Fallback xmlns="">
            <p:sp>
              <p:nvSpPr>
                <p:cNvPr id="351" name="Rectangle 350">
                  <a:extLst>
                    <a:ext uri="{FF2B5EF4-FFF2-40B4-BE49-F238E27FC236}">
                      <a16:creationId xmlns:a16="http://schemas.microsoft.com/office/drawing/2014/main" id="{F17D7CE9-A3EC-A383-C370-BA3F8129CEC3}"/>
                    </a:ext>
                  </a:extLst>
                </p:cNvPr>
                <p:cNvSpPr>
                  <a:spLocks noRot="1" noChangeAspect="1" noMove="1" noResize="1" noEditPoints="1" noAdjustHandles="1" noChangeArrowheads="1" noChangeShapeType="1" noTextEdit="1"/>
                </p:cNvSpPr>
                <p:nvPr/>
              </p:nvSpPr>
              <p:spPr>
                <a:xfrm>
                  <a:off x="7961543" y="4283294"/>
                  <a:ext cx="548640" cy="548640"/>
                </a:xfrm>
                <a:prstGeom prst="rect">
                  <a:avLst/>
                </a:prstGeom>
                <a:blipFill>
                  <a:blip r:embed="rId30"/>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 name="Rectangle 351">
                  <a:extLst>
                    <a:ext uri="{FF2B5EF4-FFF2-40B4-BE49-F238E27FC236}">
                      <a16:creationId xmlns:a16="http://schemas.microsoft.com/office/drawing/2014/main" id="{3CED480C-D359-6A85-F1F3-4B9189D76C94}"/>
                    </a:ext>
                  </a:extLst>
                </p:cNvPr>
                <p:cNvSpPr/>
                <p:nvPr/>
              </p:nvSpPr>
              <p:spPr>
                <a:xfrm>
                  <a:off x="7955467" y="51966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(3)</m:t>
                            </m:r>
                          </m:sup>
                        </m:sSubSup>
                      </m:oMath>
                    </m:oMathPara>
                  </a14:m>
                  <a:endParaRPr lang="en-US" dirty="0"/>
                </a:p>
              </p:txBody>
            </p:sp>
          </mc:Choice>
          <mc:Fallback xmlns="">
            <p:sp>
              <p:nvSpPr>
                <p:cNvPr id="352" name="Rectangle 351">
                  <a:extLst>
                    <a:ext uri="{FF2B5EF4-FFF2-40B4-BE49-F238E27FC236}">
                      <a16:creationId xmlns:a16="http://schemas.microsoft.com/office/drawing/2014/main" id="{3CED480C-D359-6A85-F1F3-4B9189D76C94}"/>
                    </a:ext>
                  </a:extLst>
                </p:cNvPr>
                <p:cNvSpPr>
                  <a:spLocks noRot="1" noChangeAspect="1" noMove="1" noResize="1" noEditPoints="1" noAdjustHandles="1" noChangeArrowheads="1" noChangeShapeType="1" noTextEdit="1"/>
                </p:cNvSpPr>
                <p:nvPr/>
              </p:nvSpPr>
              <p:spPr>
                <a:xfrm>
                  <a:off x="7955467" y="5196668"/>
                  <a:ext cx="548640" cy="548640"/>
                </a:xfrm>
                <a:prstGeom prst="rect">
                  <a:avLst/>
                </a:prstGeom>
                <a:blipFill>
                  <a:blip r:embed="rId31"/>
                  <a:stretch>
                    <a:fillRect l="-4444"/>
                  </a:stretch>
                </a:blipFill>
                <a:ln w="19050"/>
              </p:spPr>
              <p:txBody>
                <a:bodyPr/>
                <a:lstStyle/>
                <a:p>
                  <a:r>
                    <a:rPr lang="en-US">
                      <a:noFill/>
                    </a:rPr>
                    <a:t> </a:t>
                  </a:r>
                </a:p>
              </p:txBody>
            </p:sp>
          </mc:Fallback>
        </mc:AlternateContent>
        <p:cxnSp>
          <p:nvCxnSpPr>
            <p:cNvPr id="353" name="Straight Arrow Connector 352">
              <a:extLst>
                <a:ext uri="{FF2B5EF4-FFF2-40B4-BE49-F238E27FC236}">
                  <a16:creationId xmlns:a16="http://schemas.microsoft.com/office/drawing/2014/main" id="{C8625756-5618-F9FF-039F-1E8EC74DA041}"/>
                </a:ext>
              </a:extLst>
            </p:cNvPr>
            <p:cNvCxnSpPr>
              <a:cxnSpLocks/>
            </p:cNvCxnSpPr>
            <p:nvPr/>
          </p:nvCxnSpPr>
          <p:spPr>
            <a:xfrm flipV="1">
              <a:off x="8498908" y="27278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4" name="Straight Arrow Connector 353">
              <a:extLst>
                <a:ext uri="{FF2B5EF4-FFF2-40B4-BE49-F238E27FC236}">
                  <a16:creationId xmlns:a16="http://schemas.microsoft.com/office/drawing/2014/main" id="{1F0DCD86-DEEC-E423-25AC-EBFB49C5CCE9}"/>
                </a:ext>
              </a:extLst>
            </p:cNvPr>
            <p:cNvCxnSpPr>
              <a:cxnSpLocks/>
            </p:cNvCxnSpPr>
            <p:nvPr/>
          </p:nvCxnSpPr>
          <p:spPr>
            <a:xfrm flipV="1">
              <a:off x="8516196" y="36369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5" name="Straight Arrow Connector 354">
              <a:extLst>
                <a:ext uri="{FF2B5EF4-FFF2-40B4-BE49-F238E27FC236}">
                  <a16:creationId xmlns:a16="http://schemas.microsoft.com/office/drawing/2014/main" id="{ED73E7D7-B836-1A83-40E9-86257AE64EEF}"/>
                </a:ext>
              </a:extLst>
            </p:cNvPr>
            <p:cNvCxnSpPr>
              <a:cxnSpLocks/>
            </p:cNvCxnSpPr>
            <p:nvPr/>
          </p:nvCxnSpPr>
          <p:spPr>
            <a:xfrm>
              <a:off x="8504842" y="45571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6" name="Straight Arrow Connector 355">
              <a:extLst>
                <a:ext uri="{FF2B5EF4-FFF2-40B4-BE49-F238E27FC236}">
                  <a16:creationId xmlns:a16="http://schemas.microsoft.com/office/drawing/2014/main" id="{511DFAB1-BFD6-AE73-D5EB-1D42C24E0B54}"/>
                </a:ext>
              </a:extLst>
            </p:cNvPr>
            <p:cNvCxnSpPr>
              <a:cxnSpLocks/>
            </p:cNvCxnSpPr>
            <p:nvPr/>
          </p:nvCxnSpPr>
          <p:spPr>
            <a:xfrm>
              <a:off x="8500436" y="54665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7" name="Rectangle 356">
              <a:extLst>
                <a:ext uri="{FF2B5EF4-FFF2-40B4-BE49-F238E27FC236}">
                  <a16:creationId xmlns:a16="http://schemas.microsoft.com/office/drawing/2014/main" id="{1C0477EC-7A6F-E2F0-5B89-63C2A6B8ED96}"/>
                </a:ext>
              </a:extLst>
            </p:cNvPr>
            <p:cNvSpPr/>
            <p:nvPr/>
          </p:nvSpPr>
          <p:spPr>
            <a:xfrm rot="16200000">
              <a:off x="7369764" y="39407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58" name="Straight Arrow Connector 357">
              <a:extLst>
                <a:ext uri="{FF2B5EF4-FFF2-40B4-BE49-F238E27FC236}">
                  <a16:creationId xmlns:a16="http://schemas.microsoft.com/office/drawing/2014/main" id="{F173291A-570F-7575-A905-3A9F581465F3}"/>
                </a:ext>
              </a:extLst>
            </p:cNvPr>
            <p:cNvCxnSpPr/>
            <p:nvPr/>
          </p:nvCxnSpPr>
          <p:spPr>
            <a:xfrm>
              <a:off x="7613247" y="3639125"/>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9" name="Straight Arrow Connector 358">
              <a:extLst>
                <a:ext uri="{FF2B5EF4-FFF2-40B4-BE49-F238E27FC236}">
                  <a16:creationId xmlns:a16="http://schemas.microsoft.com/office/drawing/2014/main" id="{C8895ECB-B284-12C4-4DF3-5109669084CC}"/>
                </a:ext>
              </a:extLst>
            </p:cNvPr>
            <p:cNvCxnSpPr/>
            <p:nvPr/>
          </p:nvCxnSpPr>
          <p:spPr>
            <a:xfrm>
              <a:off x="7607995" y="4558774"/>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0" name="Straight Arrow Connector 359">
              <a:extLst>
                <a:ext uri="{FF2B5EF4-FFF2-40B4-BE49-F238E27FC236}">
                  <a16:creationId xmlns:a16="http://schemas.microsoft.com/office/drawing/2014/main" id="{4AA63BF9-8D32-C493-1E62-B840462587AE}"/>
                </a:ext>
              </a:extLst>
            </p:cNvPr>
            <p:cNvCxnSpPr/>
            <p:nvPr/>
          </p:nvCxnSpPr>
          <p:spPr>
            <a:xfrm>
              <a:off x="7602743" y="546791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1" name="Straight Arrow Connector 360">
              <a:extLst>
                <a:ext uri="{FF2B5EF4-FFF2-40B4-BE49-F238E27FC236}">
                  <a16:creationId xmlns:a16="http://schemas.microsoft.com/office/drawing/2014/main" id="{3E445CCC-FFA5-4FD5-A758-61AD9EBA93B9}"/>
                </a:ext>
              </a:extLst>
            </p:cNvPr>
            <p:cNvCxnSpPr>
              <a:cxnSpLocks/>
            </p:cNvCxnSpPr>
            <p:nvPr/>
          </p:nvCxnSpPr>
          <p:spPr>
            <a:xfrm flipH="1" flipV="1">
              <a:off x="7596154" y="2733759"/>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2" name="Straight Arrow Connector 361">
              <a:extLst>
                <a:ext uri="{FF2B5EF4-FFF2-40B4-BE49-F238E27FC236}">
                  <a16:creationId xmlns:a16="http://schemas.microsoft.com/office/drawing/2014/main" id="{79CB5BB0-2F8C-3D81-EDFD-86FA3F9F1E48}"/>
                </a:ext>
              </a:extLst>
            </p:cNvPr>
            <p:cNvCxnSpPr>
              <a:cxnSpLocks/>
            </p:cNvCxnSpPr>
            <p:nvPr/>
          </p:nvCxnSpPr>
          <p:spPr>
            <a:xfrm>
              <a:off x="7458759" y="4130726"/>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3" name="Straight Arrow Connector 362">
              <a:extLst>
                <a:ext uri="{FF2B5EF4-FFF2-40B4-BE49-F238E27FC236}">
                  <a16:creationId xmlns:a16="http://schemas.microsoft.com/office/drawing/2014/main" id="{8082A3D8-1E97-8F45-B57D-2055004A82C2}"/>
                </a:ext>
              </a:extLst>
            </p:cNvPr>
            <p:cNvCxnSpPr/>
            <p:nvPr/>
          </p:nvCxnSpPr>
          <p:spPr>
            <a:xfrm>
              <a:off x="9186095" y="413085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7BE64A9B-AB88-0E04-6391-6E3E648CA360}"/>
                    </a:ext>
                  </a:extLst>
                </p:cNvPr>
                <p:cNvSpPr txBox="1"/>
                <p:nvPr/>
              </p:nvSpPr>
              <p:spPr>
                <a:xfrm>
                  <a:off x="9544736" y="39880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64" name="TextBox 363">
                  <a:extLst>
                    <a:ext uri="{FF2B5EF4-FFF2-40B4-BE49-F238E27FC236}">
                      <a16:creationId xmlns:a16="http://schemas.microsoft.com/office/drawing/2014/main" id="{7BE64A9B-AB88-0E04-6391-6E3E648CA360}"/>
                    </a:ext>
                  </a:extLst>
                </p:cNvPr>
                <p:cNvSpPr txBox="1">
                  <a:spLocks noRot="1" noChangeAspect="1" noMove="1" noResize="1" noEditPoints="1" noAdjustHandles="1" noChangeArrowheads="1" noChangeShapeType="1" noTextEdit="1"/>
                </p:cNvSpPr>
                <p:nvPr/>
              </p:nvSpPr>
              <p:spPr>
                <a:xfrm>
                  <a:off x="9544736" y="3988096"/>
                  <a:ext cx="282129" cy="276999"/>
                </a:xfrm>
                <a:prstGeom prst="rect">
                  <a:avLst/>
                </a:prstGeom>
                <a:blipFill>
                  <a:blip r:embed="rId32"/>
                  <a:stretch>
                    <a:fillRect l="-21739" r="-26087" b="-21739"/>
                  </a:stretch>
                </a:blipFill>
              </p:spPr>
              <p:txBody>
                <a:bodyPr/>
                <a:lstStyle/>
                <a:p>
                  <a:r>
                    <a:rPr lang="en-US">
                      <a:noFill/>
                    </a:rPr>
                    <a:t> </a:t>
                  </a:r>
                </a:p>
              </p:txBody>
            </p:sp>
          </mc:Fallback>
        </mc:AlternateContent>
        <p:cxnSp>
          <p:nvCxnSpPr>
            <p:cNvPr id="365" name="Straight Arrow Connector 364">
              <a:extLst>
                <a:ext uri="{FF2B5EF4-FFF2-40B4-BE49-F238E27FC236}">
                  <a16:creationId xmlns:a16="http://schemas.microsoft.com/office/drawing/2014/main" id="{8EA50FD9-0117-7241-3BDC-D4EADA543909}"/>
                </a:ext>
              </a:extLst>
            </p:cNvPr>
            <p:cNvCxnSpPr>
              <a:cxnSpLocks/>
            </p:cNvCxnSpPr>
            <p:nvPr/>
          </p:nvCxnSpPr>
          <p:spPr>
            <a:xfrm>
              <a:off x="9685800" y="3813910"/>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F592B614-2A67-899C-ABFA-CC1C98E48845}"/>
                    </a:ext>
                  </a:extLst>
                </p:cNvPr>
                <p:cNvSpPr txBox="1"/>
                <p:nvPr/>
              </p:nvSpPr>
              <p:spPr>
                <a:xfrm>
                  <a:off x="9443649" y="35012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𝑘𝑒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4</m:t>
                            </m:r>
                          </m:sub>
                        </m:sSub>
                      </m:oMath>
                    </m:oMathPara>
                  </a14:m>
                  <a:endParaRPr lang="en-US" sz="1400" dirty="0"/>
                </a:p>
              </p:txBody>
            </p:sp>
          </mc:Choice>
          <mc:Fallback xmlns="">
            <p:sp>
              <p:nvSpPr>
                <p:cNvPr id="366" name="TextBox 365">
                  <a:extLst>
                    <a:ext uri="{FF2B5EF4-FFF2-40B4-BE49-F238E27FC236}">
                      <a16:creationId xmlns:a16="http://schemas.microsoft.com/office/drawing/2014/main" id="{F592B614-2A67-899C-ABFA-CC1C98E48845}"/>
                    </a:ext>
                  </a:extLst>
                </p:cNvPr>
                <p:cNvSpPr txBox="1">
                  <a:spLocks noRot="1" noChangeAspect="1" noMove="1" noResize="1" noEditPoints="1" noAdjustHandles="1" noChangeArrowheads="1" noChangeShapeType="1" noTextEdit="1"/>
                </p:cNvSpPr>
                <p:nvPr/>
              </p:nvSpPr>
              <p:spPr>
                <a:xfrm>
                  <a:off x="9443649" y="3501282"/>
                  <a:ext cx="484302" cy="307777"/>
                </a:xfrm>
                <a:prstGeom prst="rect">
                  <a:avLst/>
                </a:prstGeom>
                <a:blipFill>
                  <a:blip r:embed="rId33"/>
                  <a:stretch>
                    <a:fillRect l="-5128" b="-4000"/>
                  </a:stretch>
                </a:blipFill>
              </p:spPr>
              <p:txBody>
                <a:bodyPr/>
                <a:lstStyle/>
                <a:p>
                  <a:r>
                    <a:rPr lang="en-US">
                      <a:noFill/>
                    </a:rPr>
                    <a:t> </a:t>
                  </a:r>
                </a:p>
              </p:txBody>
            </p:sp>
          </mc:Fallback>
        </mc:AlternateContent>
      </p:grpSp>
      <p:sp>
        <p:nvSpPr>
          <p:cNvPr id="7" name="Rounded Rectangle 6">
            <a:extLst>
              <a:ext uri="{FF2B5EF4-FFF2-40B4-BE49-F238E27FC236}">
                <a16:creationId xmlns:a16="http://schemas.microsoft.com/office/drawing/2014/main" id="{E1B4B424-CC86-B761-F5CD-826C0601878A}"/>
              </a:ext>
            </a:extLst>
          </p:cNvPr>
          <p:cNvSpPr/>
          <p:nvPr/>
        </p:nvSpPr>
        <p:spPr>
          <a:xfrm>
            <a:off x="6757478" y="481289"/>
            <a:ext cx="2392116" cy="10932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The random S-boxes are now the key!</a:t>
            </a:r>
          </a:p>
        </p:txBody>
      </p:sp>
      <p:sp>
        <p:nvSpPr>
          <p:cNvPr id="9" name="Title 1">
            <a:extLst>
              <a:ext uri="{FF2B5EF4-FFF2-40B4-BE49-F238E27FC236}">
                <a16:creationId xmlns:a16="http://schemas.microsoft.com/office/drawing/2014/main" id="{ABC7138F-5660-B698-68D6-0D4B6B95C77D}"/>
              </a:ext>
            </a:extLst>
          </p:cNvPr>
          <p:cNvSpPr txBox="1">
            <a:spLocks/>
          </p:cNvSpPr>
          <p:nvPr/>
        </p:nvSpPr>
        <p:spPr>
          <a:xfrm>
            <a:off x="838200" y="365125"/>
            <a:ext cx="5050525" cy="1325563"/>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Random S-box Substitution-Permutation Network (SPN*)</a:t>
            </a:r>
          </a:p>
        </p:txBody>
      </p:sp>
    </p:spTree>
    <p:extLst>
      <p:ext uri="{BB962C8B-B14F-4D97-AF65-F5344CB8AC3E}">
        <p14:creationId xmlns:p14="http://schemas.microsoft.com/office/powerpoint/2010/main" val="20576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a:extLst>
              <a:ext uri="{FF2B5EF4-FFF2-40B4-BE49-F238E27FC236}">
                <a16:creationId xmlns:a16="http://schemas.microsoft.com/office/drawing/2014/main" id="{EC1F51C9-1C10-0137-19C6-742F03ED1989}"/>
              </a:ext>
            </a:extLst>
          </p:cNvPr>
          <p:cNvCxnSpPr/>
          <p:nvPr/>
        </p:nvCxnSpPr>
        <p:spPr>
          <a:xfrm>
            <a:off x="1123118" y="3974196"/>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88" name="Group 87">
            <a:extLst>
              <a:ext uri="{FF2B5EF4-FFF2-40B4-BE49-F238E27FC236}">
                <a16:creationId xmlns:a16="http://schemas.microsoft.com/office/drawing/2014/main" id="{89DC3B90-0DCA-4FF2-E919-91B3CBFC08D5}"/>
              </a:ext>
            </a:extLst>
          </p:cNvPr>
          <p:cNvGrpSpPr>
            <a:grpSpLocks noChangeAspect="1"/>
          </p:cNvGrpSpPr>
          <p:nvPr/>
        </p:nvGrpSpPr>
        <p:grpSpPr>
          <a:xfrm>
            <a:off x="108618" y="1845009"/>
            <a:ext cx="1013542" cy="4279392"/>
            <a:chOff x="429051" y="2704782"/>
            <a:chExt cx="869537" cy="3671372"/>
          </a:xfrm>
        </p:grpSpPr>
        <p:grpSp>
          <p:nvGrpSpPr>
            <p:cNvPr id="311" name="Group 310">
              <a:extLst>
                <a:ext uri="{FF2B5EF4-FFF2-40B4-BE49-F238E27FC236}">
                  <a16:creationId xmlns:a16="http://schemas.microsoft.com/office/drawing/2014/main" id="{413B3CE8-36C5-4EA5-7715-6A3DFB0170F1}"/>
                </a:ext>
              </a:extLst>
            </p:cNvPr>
            <p:cNvGrpSpPr/>
            <p:nvPr/>
          </p:nvGrpSpPr>
          <p:grpSpPr>
            <a:xfrm>
              <a:off x="1138621" y="2711668"/>
              <a:ext cx="156177" cy="915522"/>
              <a:chOff x="1138621" y="2711668"/>
              <a:chExt cx="156177" cy="915522"/>
            </a:xfrm>
          </p:grpSpPr>
          <p:sp>
            <p:nvSpPr>
              <p:cNvPr id="342" name="Rectangle 341">
                <a:extLst>
                  <a:ext uri="{FF2B5EF4-FFF2-40B4-BE49-F238E27FC236}">
                    <a16:creationId xmlns:a16="http://schemas.microsoft.com/office/drawing/2014/main" id="{805717BD-DD20-B6C5-BE91-B5E6C4CA10AC}"/>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3" name="Rectangle 342">
                <a:extLst>
                  <a:ext uri="{FF2B5EF4-FFF2-40B4-BE49-F238E27FC236}">
                    <a16:creationId xmlns:a16="http://schemas.microsoft.com/office/drawing/2014/main" id="{68C720B4-6696-17FD-1763-127FBC774FD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4" name="Rectangle 343">
                <a:extLst>
                  <a:ext uri="{FF2B5EF4-FFF2-40B4-BE49-F238E27FC236}">
                    <a16:creationId xmlns:a16="http://schemas.microsoft.com/office/drawing/2014/main" id="{6A4AABE3-7DB1-28A5-5338-152D7F92717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5" name="Rectangle 344">
                <a:extLst>
                  <a:ext uri="{FF2B5EF4-FFF2-40B4-BE49-F238E27FC236}">
                    <a16:creationId xmlns:a16="http://schemas.microsoft.com/office/drawing/2014/main" id="{C7D42A22-2E1B-C189-CF3C-AE87E7EA43A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6" name="Rectangle 345">
                <a:extLst>
                  <a:ext uri="{FF2B5EF4-FFF2-40B4-BE49-F238E27FC236}">
                    <a16:creationId xmlns:a16="http://schemas.microsoft.com/office/drawing/2014/main" id="{911D8BB9-0373-FEC9-3EC7-D38A5108A1A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Rectangle 346">
                <a:extLst>
                  <a:ext uri="{FF2B5EF4-FFF2-40B4-BE49-F238E27FC236}">
                    <a16:creationId xmlns:a16="http://schemas.microsoft.com/office/drawing/2014/main" id="{1B4BC73B-F606-BC7D-7299-006859CD325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2" name="Rectangle 311">
              <a:extLst>
                <a:ext uri="{FF2B5EF4-FFF2-40B4-BE49-F238E27FC236}">
                  <a16:creationId xmlns:a16="http://schemas.microsoft.com/office/drawing/2014/main" id="{2BAAE1F8-D38D-2634-2698-98E864C4FDFF}"/>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3" name="Rectangle 312">
              <a:extLst>
                <a:ext uri="{FF2B5EF4-FFF2-40B4-BE49-F238E27FC236}">
                  <a16:creationId xmlns:a16="http://schemas.microsoft.com/office/drawing/2014/main" id="{207E07A4-19A0-3828-F791-282E1A5FD98F}"/>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4" name="Rectangle 313">
              <a:extLst>
                <a:ext uri="{FF2B5EF4-FFF2-40B4-BE49-F238E27FC236}">
                  <a16:creationId xmlns:a16="http://schemas.microsoft.com/office/drawing/2014/main" id="{CD74DAA2-7232-E2E5-23B1-1BA5C1F8E4C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5" name="Rectangle 314">
              <a:extLst>
                <a:ext uri="{FF2B5EF4-FFF2-40B4-BE49-F238E27FC236}">
                  <a16:creationId xmlns:a16="http://schemas.microsoft.com/office/drawing/2014/main" id="{1705D1CE-282F-5A88-91FB-D82066C3B617}"/>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6" name="Rectangle 315">
              <a:extLst>
                <a:ext uri="{FF2B5EF4-FFF2-40B4-BE49-F238E27FC236}">
                  <a16:creationId xmlns:a16="http://schemas.microsoft.com/office/drawing/2014/main" id="{1E9E7EB0-808B-8F71-08C3-7B2416A03346}"/>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7" name="Rectangle 316">
              <a:extLst>
                <a:ext uri="{FF2B5EF4-FFF2-40B4-BE49-F238E27FC236}">
                  <a16:creationId xmlns:a16="http://schemas.microsoft.com/office/drawing/2014/main" id="{50A0F2B1-385E-C0E9-CB60-BFE5E684A659}"/>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8" name="Rectangle 317">
              <a:extLst>
                <a:ext uri="{FF2B5EF4-FFF2-40B4-BE49-F238E27FC236}">
                  <a16:creationId xmlns:a16="http://schemas.microsoft.com/office/drawing/2014/main" id="{8322E3BA-3E77-A2F3-D128-299F3DA54749}"/>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9" name="Rectangle 318">
              <a:extLst>
                <a:ext uri="{FF2B5EF4-FFF2-40B4-BE49-F238E27FC236}">
                  <a16:creationId xmlns:a16="http://schemas.microsoft.com/office/drawing/2014/main" id="{788D7B66-9034-1F04-2277-6B13BBBE7C5A}"/>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0" name="Rectangle 319">
              <a:extLst>
                <a:ext uri="{FF2B5EF4-FFF2-40B4-BE49-F238E27FC236}">
                  <a16:creationId xmlns:a16="http://schemas.microsoft.com/office/drawing/2014/main" id="{6D79BCA1-D77A-8C84-DF5F-FB181E7F1049}"/>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1" name="Rectangle 320">
              <a:extLst>
                <a:ext uri="{FF2B5EF4-FFF2-40B4-BE49-F238E27FC236}">
                  <a16:creationId xmlns:a16="http://schemas.microsoft.com/office/drawing/2014/main" id="{CCBB5749-BC4E-2EB9-26C5-D7BE064036FA}"/>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2" name="Rectangle 321">
              <a:extLst>
                <a:ext uri="{FF2B5EF4-FFF2-40B4-BE49-F238E27FC236}">
                  <a16:creationId xmlns:a16="http://schemas.microsoft.com/office/drawing/2014/main" id="{5B691E85-038A-B2A2-DAAB-A766C1D324D2}"/>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3" name="Rectangle 322">
              <a:extLst>
                <a:ext uri="{FF2B5EF4-FFF2-40B4-BE49-F238E27FC236}">
                  <a16:creationId xmlns:a16="http://schemas.microsoft.com/office/drawing/2014/main" id="{EABC7B67-D15D-AF63-27BE-5FCA16C45EA0}"/>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4" name="Rectangle 323">
              <a:extLst>
                <a:ext uri="{FF2B5EF4-FFF2-40B4-BE49-F238E27FC236}">
                  <a16:creationId xmlns:a16="http://schemas.microsoft.com/office/drawing/2014/main" id="{40C7E0E6-04D2-9200-40C5-544710390403}"/>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5" name="Rectangle 324">
              <a:extLst>
                <a:ext uri="{FF2B5EF4-FFF2-40B4-BE49-F238E27FC236}">
                  <a16:creationId xmlns:a16="http://schemas.microsoft.com/office/drawing/2014/main" id="{1D6A6D23-E5F6-A937-BD5B-60BF91324CF5}"/>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6" name="Rectangle 325">
              <a:extLst>
                <a:ext uri="{FF2B5EF4-FFF2-40B4-BE49-F238E27FC236}">
                  <a16:creationId xmlns:a16="http://schemas.microsoft.com/office/drawing/2014/main" id="{80C426D8-CC34-DCD4-C94E-6EFB4FA24978}"/>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7" name="Rectangle 326">
              <a:extLst>
                <a:ext uri="{FF2B5EF4-FFF2-40B4-BE49-F238E27FC236}">
                  <a16:creationId xmlns:a16="http://schemas.microsoft.com/office/drawing/2014/main" id="{F238C396-D726-603D-AD75-2364C65289B8}"/>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8" name="Rectangle 327">
              <a:extLst>
                <a:ext uri="{FF2B5EF4-FFF2-40B4-BE49-F238E27FC236}">
                  <a16:creationId xmlns:a16="http://schemas.microsoft.com/office/drawing/2014/main" id="{F9562668-E3D8-42C7-287C-C26D892AB83A}"/>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9" name="Rectangle 328">
              <a:extLst>
                <a:ext uri="{FF2B5EF4-FFF2-40B4-BE49-F238E27FC236}">
                  <a16:creationId xmlns:a16="http://schemas.microsoft.com/office/drawing/2014/main" id="{FD6F3122-3186-1C11-9759-C7C469A41FB2}"/>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00510BF9-49D0-4A12-4CE6-597C4C354426}"/>
                    </a:ext>
                  </a:extLst>
                </p:cNvPr>
                <p:cNvSpPr txBox="1"/>
                <p:nvPr/>
              </p:nvSpPr>
              <p:spPr>
                <a:xfrm rot="16200000">
                  <a:off x="142347" y="4386579"/>
                  <a:ext cx="881186"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𝑘</m:t>
                      </m:r>
                    </m:oMath>
                  </a14:m>
                  <a:r>
                    <a:rPr lang="en-US" sz="1400" dirty="0"/>
                    <a:t> blocks</a:t>
                  </a:r>
                </a:p>
              </p:txBody>
            </p:sp>
          </mc:Choice>
          <mc:Fallback xmlns="">
            <p:sp>
              <p:nvSpPr>
                <p:cNvPr id="330" name="TextBox 329">
                  <a:extLst>
                    <a:ext uri="{FF2B5EF4-FFF2-40B4-BE49-F238E27FC236}">
                      <a16:creationId xmlns:a16="http://schemas.microsoft.com/office/drawing/2014/main" id="{00510BF9-49D0-4A12-4CE6-597C4C354426}"/>
                    </a:ext>
                  </a:extLst>
                </p:cNvPr>
                <p:cNvSpPr txBox="1">
                  <a:spLocks noRot="1" noChangeAspect="1" noMove="1" noResize="1" noEditPoints="1" noAdjustHandles="1" noChangeArrowheads="1" noChangeShapeType="1" noTextEdit="1"/>
                </p:cNvSpPr>
                <p:nvPr/>
              </p:nvSpPr>
              <p:spPr>
                <a:xfrm rot="16200000">
                  <a:off x="142347" y="4386579"/>
                  <a:ext cx="881186" cy="307777"/>
                </a:xfrm>
                <a:prstGeom prst="rect">
                  <a:avLst/>
                </a:prstGeom>
                <a:blipFill>
                  <a:blip r:embed="rId3"/>
                  <a:stretch>
                    <a:fillRect l="-3448" r="-3448"/>
                  </a:stretch>
                </a:blipFill>
              </p:spPr>
              <p:txBody>
                <a:bodyPr/>
                <a:lstStyle/>
                <a:p>
                  <a:r>
                    <a:rPr lang="en-US">
                      <a:noFill/>
                    </a:rPr>
                    <a:t> </a:t>
                  </a:r>
                </a:p>
              </p:txBody>
            </p:sp>
          </mc:Fallback>
        </mc:AlternateContent>
        <p:cxnSp>
          <p:nvCxnSpPr>
            <p:cNvPr id="331" name="Straight Connector 330">
              <a:extLst>
                <a:ext uri="{FF2B5EF4-FFF2-40B4-BE49-F238E27FC236}">
                  <a16:creationId xmlns:a16="http://schemas.microsoft.com/office/drawing/2014/main" id="{31E7C4B5-565E-6D6B-4130-F4AF99E43CA1}"/>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2" name="Straight Connector 331">
              <a:extLst>
                <a:ext uri="{FF2B5EF4-FFF2-40B4-BE49-F238E27FC236}">
                  <a16:creationId xmlns:a16="http://schemas.microsoft.com/office/drawing/2014/main" id="{9A7B35B6-0969-818B-502A-853A204008E9}"/>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3" name="Straight Connector 332">
              <a:extLst>
                <a:ext uri="{FF2B5EF4-FFF2-40B4-BE49-F238E27FC236}">
                  <a16:creationId xmlns:a16="http://schemas.microsoft.com/office/drawing/2014/main" id="{3102AAC4-CECA-21CE-204D-84B64348ED41}"/>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4" name="Straight Connector 333">
              <a:extLst>
                <a:ext uri="{FF2B5EF4-FFF2-40B4-BE49-F238E27FC236}">
                  <a16:creationId xmlns:a16="http://schemas.microsoft.com/office/drawing/2014/main" id="{94978F86-488A-6DE5-4F7F-C16F85E7E380}"/>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5" name="Straight Connector 334">
              <a:extLst>
                <a:ext uri="{FF2B5EF4-FFF2-40B4-BE49-F238E27FC236}">
                  <a16:creationId xmlns:a16="http://schemas.microsoft.com/office/drawing/2014/main" id="{BF58AEC3-6FD3-886A-BB85-D0641990077F}"/>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6" name="Straight Connector 335">
              <a:extLst>
                <a:ext uri="{FF2B5EF4-FFF2-40B4-BE49-F238E27FC236}">
                  <a16:creationId xmlns:a16="http://schemas.microsoft.com/office/drawing/2014/main" id="{CF561F0C-729A-3E20-6F62-8B0B7B0F2F6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7" name="Straight Connector 336">
              <a:extLst>
                <a:ext uri="{FF2B5EF4-FFF2-40B4-BE49-F238E27FC236}">
                  <a16:creationId xmlns:a16="http://schemas.microsoft.com/office/drawing/2014/main" id="{80F88E67-5F09-F42D-2E94-6BBEB3473248}"/>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8" name="TextBox 337">
                  <a:extLst>
                    <a:ext uri="{FF2B5EF4-FFF2-40B4-BE49-F238E27FC236}">
                      <a16:creationId xmlns:a16="http://schemas.microsoft.com/office/drawing/2014/main" id="{6354C6F9-49AE-5A96-CEF4-5B57A41CE7FC}"/>
                    </a:ext>
                  </a:extLst>
                </p:cNvPr>
                <p:cNvSpPr txBox="1"/>
                <p:nvPr/>
              </p:nvSpPr>
              <p:spPr>
                <a:xfrm rot="16200000">
                  <a:off x="648218" y="3091246"/>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8" name="TextBox 337">
                  <a:extLst>
                    <a:ext uri="{FF2B5EF4-FFF2-40B4-BE49-F238E27FC236}">
                      <a16:creationId xmlns:a16="http://schemas.microsoft.com/office/drawing/2014/main" id="{6354C6F9-49AE-5A96-CEF4-5B57A41CE7FC}"/>
                    </a:ext>
                  </a:extLst>
                </p:cNvPr>
                <p:cNvSpPr txBox="1">
                  <a:spLocks noRot="1" noChangeAspect="1" noMove="1" noResize="1" noEditPoints="1" noAdjustHandles="1" noChangeArrowheads="1" noChangeShapeType="1" noTextEdit="1"/>
                </p:cNvSpPr>
                <p:nvPr/>
              </p:nvSpPr>
              <p:spPr>
                <a:xfrm rot="16200000">
                  <a:off x="648218" y="3091246"/>
                  <a:ext cx="555963" cy="307777"/>
                </a:xfrm>
                <a:prstGeom prst="rect">
                  <a:avLst/>
                </a:prstGeom>
                <a:blipFill>
                  <a:blip r:embed="rId4"/>
                  <a:stretch>
                    <a:fillRect r="-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2FC9D856-3E5E-0BDA-09AB-7537EB1C178F}"/>
                    </a:ext>
                  </a:extLst>
                </p:cNvPr>
                <p:cNvSpPr txBox="1"/>
                <p:nvPr/>
              </p:nvSpPr>
              <p:spPr>
                <a:xfrm rot="16200000">
                  <a:off x="652831" y="3958255"/>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9" name="TextBox 338">
                  <a:extLst>
                    <a:ext uri="{FF2B5EF4-FFF2-40B4-BE49-F238E27FC236}">
                      <a16:creationId xmlns:a16="http://schemas.microsoft.com/office/drawing/2014/main" id="{2FC9D856-3E5E-0BDA-09AB-7537EB1C178F}"/>
                    </a:ext>
                  </a:extLst>
                </p:cNvPr>
                <p:cNvSpPr txBox="1">
                  <a:spLocks noRot="1" noChangeAspect="1" noMove="1" noResize="1" noEditPoints="1" noAdjustHandles="1" noChangeArrowheads="1" noChangeShapeType="1" noTextEdit="1"/>
                </p:cNvSpPr>
                <p:nvPr/>
              </p:nvSpPr>
              <p:spPr>
                <a:xfrm rot="16200000">
                  <a:off x="652831" y="3958255"/>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D1BC5434-78A0-11FC-8175-FED31D90FB8B}"/>
                    </a:ext>
                  </a:extLst>
                </p:cNvPr>
                <p:cNvSpPr txBox="1"/>
                <p:nvPr/>
              </p:nvSpPr>
              <p:spPr>
                <a:xfrm rot="16200000">
                  <a:off x="643099" y="4794077"/>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0" name="TextBox 339">
                  <a:extLst>
                    <a:ext uri="{FF2B5EF4-FFF2-40B4-BE49-F238E27FC236}">
                      <a16:creationId xmlns:a16="http://schemas.microsoft.com/office/drawing/2014/main" id="{D1BC5434-78A0-11FC-8175-FED31D90FB8B}"/>
                    </a:ext>
                  </a:extLst>
                </p:cNvPr>
                <p:cNvSpPr txBox="1">
                  <a:spLocks noRot="1" noChangeAspect="1" noMove="1" noResize="1" noEditPoints="1" noAdjustHandles="1" noChangeArrowheads="1" noChangeShapeType="1" noTextEdit="1"/>
                </p:cNvSpPr>
                <p:nvPr/>
              </p:nvSpPr>
              <p:spPr>
                <a:xfrm rot="16200000">
                  <a:off x="643099" y="4794077"/>
                  <a:ext cx="555963" cy="307777"/>
                </a:xfrm>
                <a:prstGeom prst="rect">
                  <a:avLst/>
                </a:prstGeom>
                <a:blipFill>
                  <a:blip r:embed="rId6"/>
                  <a:stretch>
                    <a:fillRect l="-3448"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1C3F5771-8638-77F9-5382-F8CA9E659BF8}"/>
                    </a:ext>
                  </a:extLst>
                </p:cNvPr>
                <p:cNvSpPr txBox="1"/>
                <p:nvPr/>
              </p:nvSpPr>
              <p:spPr>
                <a:xfrm rot="16200000">
                  <a:off x="648884" y="5707432"/>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1" name="TextBox 340">
                  <a:extLst>
                    <a:ext uri="{FF2B5EF4-FFF2-40B4-BE49-F238E27FC236}">
                      <a16:creationId xmlns:a16="http://schemas.microsoft.com/office/drawing/2014/main" id="{1C3F5771-8638-77F9-5382-F8CA9E659BF8}"/>
                    </a:ext>
                  </a:extLst>
                </p:cNvPr>
                <p:cNvSpPr txBox="1">
                  <a:spLocks noRot="1" noChangeAspect="1" noMove="1" noResize="1" noEditPoints="1" noAdjustHandles="1" noChangeArrowheads="1" noChangeShapeType="1" noTextEdit="1"/>
                </p:cNvSpPr>
                <p:nvPr/>
              </p:nvSpPr>
              <p:spPr>
                <a:xfrm rot="16200000">
                  <a:off x="648884" y="5707432"/>
                  <a:ext cx="555963" cy="307777"/>
                </a:xfrm>
                <a:prstGeom prst="rect">
                  <a:avLst/>
                </a:prstGeom>
                <a:blipFill>
                  <a:blip r:embed="rId7"/>
                  <a:stretch>
                    <a:fillRect l="-3448" r="-3448"/>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7AAA5CF6-7D68-A6C3-5087-AFC6F3C57FE1}"/>
              </a:ext>
            </a:extLst>
          </p:cNvPr>
          <p:cNvGrpSpPr/>
          <p:nvPr/>
        </p:nvGrpSpPr>
        <p:grpSpPr>
          <a:xfrm>
            <a:off x="1117742" y="2303755"/>
            <a:ext cx="2708529" cy="3297055"/>
            <a:chOff x="1406512" y="2207877"/>
            <a:chExt cx="2708529" cy="3297055"/>
          </a:xfrm>
        </p:grpSpPr>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6A6383B9-ADFB-9653-8019-EA2C5FF27BD6}"/>
                    </a:ext>
                  </a:extLst>
                </p:cNvPr>
                <p:cNvSpPr txBox="1"/>
                <p:nvPr/>
              </p:nvSpPr>
              <p:spPr>
                <a:xfrm>
                  <a:off x="1758730" y="3739818"/>
                  <a:ext cx="282129"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dirty="0">
                    <a:solidFill>
                      <a:schemeClr val="bg2">
                        <a:lumMod val="75000"/>
                      </a:schemeClr>
                    </a:solidFill>
                  </a:endParaRPr>
                </a:p>
              </p:txBody>
            </p:sp>
          </mc:Choice>
          <mc:Fallback xmlns="">
            <p:sp>
              <p:nvSpPr>
                <p:cNvPr id="292" name="TextBox 291">
                  <a:extLst>
                    <a:ext uri="{FF2B5EF4-FFF2-40B4-BE49-F238E27FC236}">
                      <a16:creationId xmlns:a16="http://schemas.microsoft.com/office/drawing/2014/main" id="{6A6383B9-ADFB-9653-8019-EA2C5FF27BD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8"/>
                  <a:stretch>
                    <a:fillRect l="-26087" r="-26087" b="-21739"/>
                  </a:stretch>
                </a:blipFill>
                <a:ln>
                  <a:noFill/>
                </a:ln>
              </p:spPr>
              <p:txBody>
                <a:bodyPr/>
                <a:lstStyle/>
                <a:p>
                  <a:r>
                    <a:rPr lang="en-US">
                      <a:noFill/>
                    </a:rPr>
                    <a:t> </a:t>
                  </a:r>
                </a:p>
              </p:txBody>
            </p:sp>
          </mc:Fallback>
        </mc:AlternateContent>
        <p:cxnSp>
          <p:nvCxnSpPr>
            <p:cNvPr id="293" name="Straight Arrow Connector 292">
              <a:extLst>
                <a:ext uri="{FF2B5EF4-FFF2-40B4-BE49-F238E27FC236}">
                  <a16:creationId xmlns:a16="http://schemas.microsoft.com/office/drawing/2014/main" id="{F963B49C-9FD1-3908-D21A-DC3B43988013}"/>
                </a:ext>
              </a:extLst>
            </p:cNvPr>
            <p:cNvCxnSpPr>
              <a:cxnSpLocks/>
            </p:cNvCxnSpPr>
            <p:nvPr/>
          </p:nvCxnSpPr>
          <p:spPr>
            <a:xfrm>
              <a:off x="1899794" y="3565632"/>
              <a:ext cx="0" cy="223348"/>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75AC09F2-670A-7B3C-4C30-11E0F1866E9E}"/>
                    </a:ext>
                  </a:extLst>
                </p:cNvPr>
                <p:cNvSpPr txBox="1"/>
                <p:nvPr/>
              </p:nvSpPr>
              <p:spPr>
                <a:xfrm>
                  <a:off x="1657643" y="3253004"/>
                  <a:ext cx="484302" cy="307777"/>
                </a:xfrm>
                <a:prstGeom prst="rect">
                  <a:avLst/>
                </a:prstGeom>
                <a:noFill/>
                <a:ln>
                  <a:no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solidFill>
                              <a:schemeClr val="bg2">
                                <a:lumMod val="50000"/>
                              </a:schemeClr>
                            </a:solidFill>
                            <a:latin typeface="Cambria Math" panose="02040503050406030204" pitchFamily="18" charset="0"/>
                          </a:rPr>
                          <m:t>𝑘𝑒</m:t>
                        </m:r>
                        <m:sSub>
                          <m:sSubPr>
                            <m:ctrlPr>
                              <a:rPr lang="en-US" sz="1400" b="0" i="1" smtClean="0">
                                <a:solidFill>
                                  <a:schemeClr val="bg2">
                                    <a:lumMod val="50000"/>
                                  </a:schemeClr>
                                </a:solidFill>
                                <a:latin typeface="Cambria Math" panose="02040503050406030204" pitchFamily="18" charset="0"/>
                              </a:rPr>
                            </m:ctrlPr>
                          </m:sSubPr>
                          <m:e>
                            <m:r>
                              <a:rPr lang="en-US" sz="1400" b="0" i="1" smtClean="0">
                                <a:solidFill>
                                  <a:schemeClr val="bg2">
                                    <a:lumMod val="50000"/>
                                  </a:schemeClr>
                                </a:solidFill>
                                <a:latin typeface="Cambria Math" panose="02040503050406030204" pitchFamily="18" charset="0"/>
                              </a:rPr>
                              <m:t>𝑦</m:t>
                            </m:r>
                          </m:e>
                          <m:sub>
                            <m:r>
                              <a:rPr lang="en-US" sz="1400" b="0" i="1" smtClean="0">
                                <a:solidFill>
                                  <a:schemeClr val="bg2">
                                    <a:lumMod val="50000"/>
                                  </a:schemeClr>
                                </a:solidFill>
                                <a:latin typeface="Cambria Math" panose="02040503050406030204" pitchFamily="18" charset="0"/>
                              </a:rPr>
                              <m:t>0</m:t>
                            </m:r>
                          </m:sub>
                        </m:sSub>
                      </m:oMath>
                    </m:oMathPara>
                  </a14:m>
                  <a:endParaRPr lang="en-US" sz="1400" dirty="0">
                    <a:solidFill>
                      <a:schemeClr val="bg2">
                        <a:lumMod val="50000"/>
                      </a:schemeClr>
                    </a:solidFill>
                  </a:endParaRPr>
                </a:p>
              </p:txBody>
            </p:sp>
          </mc:Choice>
          <mc:Fallback xmlns="">
            <p:sp>
              <p:nvSpPr>
                <p:cNvPr id="294" name="TextBox 293">
                  <a:extLst>
                    <a:ext uri="{FF2B5EF4-FFF2-40B4-BE49-F238E27FC236}">
                      <a16:creationId xmlns:a16="http://schemas.microsoft.com/office/drawing/2014/main" id="{75AC09F2-670A-7B3C-4C30-11E0F1866E9E}"/>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9"/>
                  <a:stretch>
                    <a:fillRect l="-7895" b="-8000"/>
                  </a:stretch>
                </a:blipFill>
                <a:ln>
                  <a:noFill/>
                </a:ln>
              </p:spPr>
              <p:txBody>
                <a:bodyPr/>
                <a:lstStyle/>
                <a:p>
                  <a:r>
                    <a:rPr lang="en-US">
                      <a:noFill/>
                    </a:rPr>
                    <a:t> </a:t>
                  </a:r>
                </a:p>
              </p:txBody>
            </p:sp>
          </mc:Fallback>
        </mc:AlternateContent>
        <p:cxnSp>
          <p:nvCxnSpPr>
            <p:cNvPr id="295" name="Straight Arrow Connector 294">
              <a:extLst>
                <a:ext uri="{FF2B5EF4-FFF2-40B4-BE49-F238E27FC236}">
                  <a16:creationId xmlns:a16="http://schemas.microsoft.com/office/drawing/2014/main" id="{45BC40B7-A622-39E1-97A0-83DB899EBCFC}"/>
                </a:ext>
              </a:extLst>
            </p:cNvPr>
            <p:cNvCxnSpPr>
              <a:cxnSpLocks/>
            </p:cNvCxnSpPr>
            <p:nvPr/>
          </p:nvCxnSpPr>
          <p:spPr>
            <a:xfrm>
              <a:off x="1406512" y="2479567"/>
              <a:ext cx="1130419" cy="10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6" name="Rectangle 295">
                  <a:extLst>
                    <a:ext uri="{FF2B5EF4-FFF2-40B4-BE49-F238E27FC236}">
                      <a16:creationId xmlns:a16="http://schemas.microsoft.com/office/drawing/2014/main" id="{A131D0CA-16F0-1D7D-1320-38D38B65B5DE}"/>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(0)</m:t>
                            </m:r>
                          </m:sup>
                        </m:sSubSup>
                      </m:oMath>
                    </m:oMathPara>
                  </a14:m>
                  <a:endParaRPr lang="en-US" dirty="0"/>
                </a:p>
              </p:txBody>
            </p:sp>
          </mc:Choice>
          <mc:Fallback xmlns="">
            <p:sp>
              <p:nvSpPr>
                <p:cNvPr id="296" name="Rectangle 295">
                  <a:extLst>
                    <a:ext uri="{FF2B5EF4-FFF2-40B4-BE49-F238E27FC236}">
                      <a16:creationId xmlns:a16="http://schemas.microsoft.com/office/drawing/2014/main" id="{A131D0CA-16F0-1D7D-1320-38D38B65B5DE}"/>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0"/>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Rectangle 296">
                  <a:extLst>
                    <a:ext uri="{FF2B5EF4-FFF2-40B4-BE49-F238E27FC236}">
                      <a16:creationId xmlns:a16="http://schemas.microsoft.com/office/drawing/2014/main" id="{786C9185-71C5-DD37-3269-34ECDBCA295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(0)</m:t>
                            </m:r>
                          </m:sup>
                        </m:sSubSup>
                      </m:oMath>
                    </m:oMathPara>
                  </a14:m>
                  <a:endParaRPr lang="en-US" dirty="0"/>
                </a:p>
              </p:txBody>
            </p:sp>
          </mc:Choice>
          <mc:Fallback xmlns="">
            <p:sp>
              <p:nvSpPr>
                <p:cNvPr id="297" name="Rectangle 296">
                  <a:extLst>
                    <a:ext uri="{FF2B5EF4-FFF2-40B4-BE49-F238E27FC236}">
                      <a16:creationId xmlns:a16="http://schemas.microsoft.com/office/drawing/2014/main" id="{786C9185-71C5-DD37-3269-34ECDBCA2956}"/>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1"/>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Rectangle 297">
                  <a:extLst>
                    <a:ext uri="{FF2B5EF4-FFF2-40B4-BE49-F238E27FC236}">
                      <a16:creationId xmlns:a16="http://schemas.microsoft.com/office/drawing/2014/main" id="{922DDF35-170E-5C1C-F9B9-C3233CD9D76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(0)</m:t>
                            </m:r>
                          </m:sup>
                        </m:sSubSup>
                      </m:oMath>
                    </m:oMathPara>
                  </a14:m>
                  <a:endParaRPr lang="en-US" dirty="0"/>
                </a:p>
              </p:txBody>
            </p:sp>
          </mc:Choice>
          <mc:Fallback xmlns="">
            <p:sp>
              <p:nvSpPr>
                <p:cNvPr id="298" name="Rectangle 297">
                  <a:extLst>
                    <a:ext uri="{FF2B5EF4-FFF2-40B4-BE49-F238E27FC236}">
                      <a16:creationId xmlns:a16="http://schemas.microsoft.com/office/drawing/2014/main" id="{922DDF35-170E-5C1C-F9B9-C3233CD9D765}"/>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2"/>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a:extLst>
                    <a:ext uri="{FF2B5EF4-FFF2-40B4-BE49-F238E27FC236}">
                      <a16:creationId xmlns:a16="http://schemas.microsoft.com/office/drawing/2014/main" id="{524FC9C1-6DEA-9E3D-514E-0ACF35D99D8A}"/>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(0)</m:t>
                            </m:r>
                          </m:sup>
                        </m:sSubSup>
                      </m:oMath>
                    </m:oMathPara>
                  </a14:m>
                  <a:endParaRPr lang="en-US" dirty="0"/>
                </a:p>
              </p:txBody>
            </p:sp>
          </mc:Choice>
          <mc:Fallback xmlns="">
            <p:sp>
              <p:nvSpPr>
                <p:cNvPr id="299" name="Rectangle 298">
                  <a:extLst>
                    <a:ext uri="{FF2B5EF4-FFF2-40B4-BE49-F238E27FC236}">
                      <a16:creationId xmlns:a16="http://schemas.microsoft.com/office/drawing/2014/main" id="{524FC9C1-6DEA-9E3D-514E-0ACF35D99D8A}"/>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3"/>
                  <a:stretch>
                    <a:fillRect l="-4348"/>
                  </a:stretch>
                </a:blipFill>
                <a:ln w="19050"/>
              </p:spPr>
              <p:txBody>
                <a:bodyPr/>
                <a:lstStyle/>
                <a:p>
                  <a:r>
                    <a:rPr lang="en-US">
                      <a:noFill/>
                    </a:rPr>
                    <a:t> </a:t>
                  </a:r>
                </a:p>
              </p:txBody>
            </p:sp>
          </mc:Fallback>
        </mc:AlternateContent>
        <p:cxnSp>
          <p:nvCxnSpPr>
            <p:cNvPr id="300" name="Straight Arrow Connector 299">
              <a:extLst>
                <a:ext uri="{FF2B5EF4-FFF2-40B4-BE49-F238E27FC236}">
                  <a16:creationId xmlns:a16="http://schemas.microsoft.com/office/drawing/2014/main" id="{B364DC3E-F163-2DBB-E263-0FF5344A2A90}"/>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1" name="Straight Arrow Connector 300">
              <a:extLst>
                <a:ext uri="{FF2B5EF4-FFF2-40B4-BE49-F238E27FC236}">
                  <a16:creationId xmlns:a16="http://schemas.microsoft.com/office/drawing/2014/main" id="{BEBE2726-116E-88F0-693E-16BF0DB0886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2" name="Straight Arrow Connector 301">
              <a:extLst>
                <a:ext uri="{FF2B5EF4-FFF2-40B4-BE49-F238E27FC236}">
                  <a16:creationId xmlns:a16="http://schemas.microsoft.com/office/drawing/2014/main" id="{5017A29B-9BA6-E007-7187-D499B19AC8E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3" name="Straight Arrow Connector 302">
              <a:extLst>
                <a:ext uri="{FF2B5EF4-FFF2-40B4-BE49-F238E27FC236}">
                  <a16:creationId xmlns:a16="http://schemas.microsoft.com/office/drawing/2014/main" id="{07A10FBF-D372-C119-EC67-2884B0A166E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4" name="Rectangle 303">
              <a:extLst>
                <a:ext uri="{FF2B5EF4-FFF2-40B4-BE49-F238E27FC236}">
                  <a16:creationId xmlns:a16="http://schemas.microsoft.com/office/drawing/2014/main" id="{5CBE2F66-3EC3-0DC5-E152-565FB5A2E691}"/>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05" name="Straight Arrow Connector 304">
              <a:extLst>
                <a:ext uri="{FF2B5EF4-FFF2-40B4-BE49-F238E27FC236}">
                  <a16:creationId xmlns:a16="http://schemas.microsoft.com/office/drawing/2014/main" id="{1630BFE3-2E2B-9D85-B07E-7B96766BC979}"/>
                </a:ext>
              </a:extLst>
            </p:cNvPr>
            <p:cNvCxnSpPr>
              <a:cxnSpLocks/>
            </p:cNvCxnSpPr>
            <p:nvPr/>
          </p:nvCxnSpPr>
          <p:spPr>
            <a:xfrm>
              <a:off x="1406512" y="3398749"/>
              <a:ext cx="11356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6" name="Straight Arrow Connector 305">
              <a:extLst>
                <a:ext uri="{FF2B5EF4-FFF2-40B4-BE49-F238E27FC236}">
                  <a16:creationId xmlns:a16="http://schemas.microsoft.com/office/drawing/2014/main" id="{892BA5E4-631F-9BFE-C3EA-D740D031E8B0}"/>
                </a:ext>
              </a:extLst>
            </p:cNvPr>
            <p:cNvCxnSpPr>
              <a:cxnSpLocks/>
            </p:cNvCxnSpPr>
            <p:nvPr/>
          </p:nvCxnSpPr>
          <p:spPr>
            <a:xfrm>
              <a:off x="1406512" y="4318398"/>
              <a:ext cx="11304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7" name="Straight Arrow Connector 306">
              <a:extLst>
                <a:ext uri="{FF2B5EF4-FFF2-40B4-BE49-F238E27FC236}">
                  <a16:creationId xmlns:a16="http://schemas.microsoft.com/office/drawing/2014/main" id="{8642E294-FDBF-69D1-1143-1EA687F2060C}"/>
                </a:ext>
              </a:extLst>
            </p:cNvPr>
            <p:cNvCxnSpPr>
              <a:cxnSpLocks/>
              <a:stCxn id="325" idx="3"/>
            </p:cNvCxnSpPr>
            <p:nvPr/>
          </p:nvCxnSpPr>
          <p:spPr>
            <a:xfrm>
              <a:off x="1406513" y="5220140"/>
              <a:ext cx="1125172" cy="74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8" name="Straight Arrow Connector 307">
              <a:extLst>
                <a:ext uri="{FF2B5EF4-FFF2-40B4-BE49-F238E27FC236}">
                  <a16:creationId xmlns:a16="http://schemas.microsoft.com/office/drawing/2014/main" id="{48D080CF-2378-C702-6064-BA97303C2522}"/>
                </a:ext>
              </a:extLst>
            </p:cNvPr>
            <p:cNvCxnSpPr>
              <a:cxnSpLocks/>
            </p:cNvCxnSpPr>
            <p:nvPr/>
          </p:nvCxnSpPr>
          <p:spPr>
            <a:xfrm flipH="1" flipV="1">
              <a:off x="2178254" y="2493383"/>
              <a:ext cx="6589" cy="2732805"/>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309" name="Straight Arrow Connector 308">
              <a:extLst>
                <a:ext uri="{FF2B5EF4-FFF2-40B4-BE49-F238E27FC236}">
                  <a16:creationId xmlns:a16="http://schemas.microsoft.com/office/drawing/2014/main" id="{E5B02E84-ACED-9D3B-8E6F-6778021E862F}"/>
                </a:ext>
              </a:extLst>
            </p:cNvPr>
            <p:cNvCxnSpPr>
              <a:cxnSpLocks/>
            </p:cNvCxnSpPr>
            <p:nvPr/>
          </p:nvCxnSpPr>
          <p:spPr>
            <a:xfrm>
              <a:off x="2040859" y="3890350"/>
              <a:ext cx="143984" cy="0"/>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310" name="Straight Arrow Connector 309">
              <a:extLst>
                <a:ext uri="{FF2B5EF4-FFF2-40B4-BE49-F238E27FC236}">
                  <a16:creationId xmlns:a16="http://schemas.microsoft.com/office/drawing/2014/main" id="{49B741F2-CCDA-6CCA-F0C5-1B50C90DF1A3}"/>
                </a:ext>
              </a:extLst>
            </p:cNvPr>
            <p:cNvCxnSpPr/>
            <p:nvPr/>
          </p:nvCxnSpPr>
          <p:spPr>
            <a:xfrm>
              <a:off x="3768199" y="3878450"/>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9D1E1081-DFDD-4D8E-FFFA-483DD5D52121}"/>
              </a:ext>
            </a:extLst>
          </p:cNvPr>
          <p:cNvGrpSpPr/>
          <p:nvPr/>
        </p:nvGrpSpPr>
        <p:grpSpPr>
          <a:xfrm>
            <a:off x="3467688" y="2303755"/>
            <a:ext cx="2696941" cy="3297055"/>
            <a:chOff x="1418100" y="2207877"/>
            <a:chExt cx="2696941" cy="3297055"/>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57A44FB1-5EEA-F1EB-9CE4-61E853721766}"/>
                    </a:ext>
                  </a:extLst>
                </p:cNvPr>
                <p:cNvSpPr txBox="1"/>
                <p:nvPr/>
              </p:nvSpPr>
              <p:spPr>
                <a:xfrm>
                  <a:off x="1758730" y="3739818"/>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dirty="0">
                    <a:solidFill>
                      <a:schemeClr val="bg2">
                        <a:lumMod val="75000"/>
                      </a:schemeClr>
                    </a:solidFill>
                  </a:endParaRPr>
                </a:p>
              </p:txBody>
            </p:sp>
          </mc:Choice>
          <mc:Fallback xmlns="">
            <p:sp>
              <p:nvSpPr>
                <p:cNvPr id="273" name="TextBox 272">
                  <a:extLst>
                    <a:ext uri="{FF2B5EF4-FFF2-40B4-BE49-F238E27FC236}">
                      <a16:creationId xmlns:a16="http://schemas.microsoft.com/office/drawing/2014/main" id="{57A44FB1-5EEA-F1EB-9CE4-61E853721766}"/>
                    </a:ext>
                  </a:extLst>
                </p:cNvPr>
                <p:cNvSpPr txBox="1">
                  <a:spLocks noRot="1" noChangeAspect="1" noMove="1" noResize="1" noEditPoints="1" noAdjustHandles="1" noChangeArrowheads="1" noChangeShapeType="1" noTextEdit="1"/>
                </p:cNvSpPr>
                <p:nvPr/>
              </p:nvSpPr>
              <p:spPr>
                <a:xfrm>
                  <a:off x="1758730" y="3739818"/>
                  <a:ext cx="282129" cy="276999"/>
                </a:xfrm>
                <a:prstGeom prst="rect">
                  <a:avLst/>
                </a:prstGeom>
                <a:blipFill>
                  <a:blip r:embed="rId14"/>
                  <a:stretch>
                    <a:fillRect l="-26087" r="-21739" b="-21739"/>
                  </a:stretch>
                </a:blipFill>
              </p:spPr>
              <p:txBody>
                <a:bodyPr/>
                <a:lstStyle/>
                <a:p>
                  <a:r>
                    <a:rPr lang="en-US">
                      <a:noFill/>
                    </a:rPr>
                    <a:t> </a:t>
                  </a:r>
                </a:p>
              </p:txBody>
            </p:sp>
          </mc:Fallback>
        </mc:AlternateContent>
        <p:cxnSp>
          <p:nvCxnSpPr>
            <p:cNvPr id="274" name="Straight Arrow Connector 273">
              <a:extLst>
                <a:ext uri="{FF2B5EF4-FFF2-40B4-BE49-F238E27FC236}">
                  <a16:creationId xmlns:a16="http://schemas.microsoft.com/office/drawing/2014/main" id="{8821213E-705F-2613-5286-591969378C95}"/>
                </a:ext>
              </a:extLst>
            </p:cNvPr>
            <p:cNvCxnSpPr>
              <a:cxnSpLocks/>
            </p:cNvCxnSpPr>
            <p:nvPr/>
          </p:nvCxnSpPr>
          <p:spPr>
            <a:xfrm>
              <a:off x="1899794" y="3565632"/>
              <a:ext cx="0" cy="223348"/>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F4A37CE2-40C4-24CD-20A4-94E34E70625C}"/>
                    </a:ext>
                  </a:extLst>
                </p:cNvPr>
                <p:cNvSpPr txBox="1"/>
                <p:nvPr/>
              </p:nvSpPr>
              <p:spPr>
                <a:xfrm>
                  <a:off x="1657643" y="3253004"/>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solidFill>
                              <a:schemeClr val="bg2">
                                <a:lumMod val="75000"/>
                              </a:schemeClr>
                            </a:solidFill>
                            <a:latin typeface="Cambria Math" panose="02040503050406030204" pitchFamily="18" charset="0"/>
                          </a:rPr>
                          <m:t>𝑘𝑒</m:t>
                        </m:r>
                        <m:sSub>
                          <m:sSubPr>
                            <m:ctrlPr>
                              <a:rPr lang="en-US" sz="1400" b="0" i="1" smtClean="0">
                                <a:solidFill>
                                  <a:schemeClr val="bg2">
                                    <a:lumMod val="75000"/>
                                  </a:schemeClr>
                                </a:solidFill>
                                <a:latin typeface="Cambria Math" panose="02040503050406030204" pitchFamily="18" charset="0"/>
                              </a:rPr>
                            </m:ctrlPr>
                          </m:sSubPr>
                          <m:e>
                            <m:r>
                              <a:rPr lang="en-US" sz="1400" b="0" i="1" smtClean="0">
                                <a:solidFill>
                                  <a:schemeClr val="bg2">
                                    <a:lumMod val="75000"/>
                                  </a:schemeClr>
                                </a:solidFill>
                                <a:latin typeface="Cambria Math" panose="02040503050406030204" pitchFamily="18" charset="0"/>
                              </a:rPr>
                              <m:t>𝑦</m:t>
                            </m:r>
                          </m:e>
                          <m:sub>
                            <m:r>
                              <a:rPr lang="en-US" sz="1400" b="0" i="1" smtClean="0">
                                <a:solidFill>
                                  <a:schemeClr val="bg2">
                                    <a:lumMod val="75000"/>
                                  </a:schemeClr>
                                </a:solidFill>
                                <a:latin typeface="Cambria Math" panose="02040503050406030204" pitchFamily="18" charset="0"/>
                              </a:rPr>
                              <m:t>1</m:t>
                            </m:r>
                          </m:sub>
                        </m:sSub>
                      </m:oMath>
                    </m:oMathPara>
                  </a14:m>
                  <a:endParaRPr lang="en-US" sz="1400" dirty="0">
                    <a:solidFill>
                      <a:schemeClr val="bg2">
                        <a:lumMod val="75000"/>
                      </a:schemeClr>
                    </a:solidFill>
                  </a:endParaRPr>
                </a:p>
              </p:txBody>
            </p:sp>
          </mc:Choice>
          <mc:Fallback xmlns="">
            <p:sp>
              <p:nvSpPr>
                <p:cNvPr id="275" name="TextBox 274">
                  <a:extLst>
                    <a:ext uri="{FF2B5EF4-FFF2-40B4-BE49-F238E27FC236}">
                      <a16:creationId xmlns:a16="http://schemas.microsoft.com/office/drawing/2014/main" id="{F4A37CE2-40C4-24CD-20A4-94E34E70625C}"/>
                    </a:ext>
                  </a:extLst>
                </p:cNvPr>
                <p:cNvSpPr txBox="1">
                  <a:spLocks noRot="1" noChangeAspect="1" noMove="1" noResize="1" noEditPoints="1" noAdjustHandles="1" noChangeArrowheads="1" noChangeShapeType="1" noTextEdit="1"/>
                </p:cNvSpPr>
                <p:nvPr/>
              </p:nvSpPr>
              <p:spPr>
                <a:xfrm>
                  <a:off x="1657643" y="3253004"/>
                  <a:ext cx="484302" cy="307777"/>
                </a:xfrm>
                <a:prstGeom prst="rect">
                  <a:avLst/>
                </a:prstGeom>
                <a:blipFill>
                  <a:blip r:embed="rId15"/>
                  <a:stretch>
                    <a:fillRect l="-5000" b="-8000"/>
                  </a:stretch>
                </a:blipFill>
              </p:spPr>
              <p:txBody>
                <a:bodyPr/>
                <a:lstStyle/>
                <a:p>
                  <a:r>
                    <a:rPr lang="en-US">
                      <a:noFill/>
                    </a:rPr>
                    <a:t> </a:t>
                  </a:r>
                </a:p>
              </p:txBody>
            </p:sp>
          </mc:Fallback>
        </mc:AlternateContent>
        <p:cxnSp>
          <p:nvCxnSpPr>
            <p:cNvPr id="276" name="Straight Arrow Connector 275">
              <a:extLst>
                <a:ext uri="{FF2B5EF4-FFF2-40B4-BE49-F238E27FC236}">
                  <a16:creationId xmlns:a16="http://schemas.microsoft.com/office/drawing/2014/main" id="{527FD0AC-054A-C8CA-2AC1-68EDA45B6CC3}"/>
                </a:ext>
              </a:extLst>
            </p:cNvPr>
            <p:cNvCxnSpPr>
              <a:cxnSpLocks/>
            </p:cNvCxnSpPr>
            <p:nvPr/>
          </p:nvCxnSpPr>
          <p:spPr>
            <a:xfrm>
              <a:off x="1418100" y="2489606"/>
              <a:ext cx="11188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7" name="Rectangle 276">
                  <a:extLst>
                    <a:ext uri="{FF2B5EF4-FFF2-40B4-BE49-F238E27FC236}">
                      <a16:creationId xmlns:a16="http://schemas.microsoft.com/office/drawing/2014/main" id="{7DE0F768-37D7-9C6B-7730-0D9CDE679F86}"/>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(1)</m:t>
                            </m:r>
                          </m:sup>
                        </m:sSubSup>
                      </m:oMath>
                    </m:oMathPara>
                  </a14:m>
                  <a:endParaRPr lang="en-US" dirty="0"/>
                </a:p>
              </p:txBody>
            </p:sp>
          </mc:Choice>
          <mc:Fallback xmlns="">
            <p:sp>
              <p:nvSpPr>
                <p:cNvPr id="277" name="Rectangle 276">
                  <a:extLst>
                    <a:ext uri="{FF2B5EF4-FFF2-40B4-BE49-F238E27FC236}">
                      <a16:creationId xmlns:a16="http://schemas.microsoft.com/office/drawing/2014/main" id="{7DE0F768-37D7-9C6B-7730-0D9CDE679F86}"/>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6"/>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8" name="Rectangle 277">
                  <a:extLst>
                    <a:ext uri="{FF2B5EF4-FFF2-40B4-BE49-F238E27FC236}">
                      <a16:creationId xmlns:a16="http://schemas.microsoft.com/office/drawing/2014/main" id="{97340DC1-BCA9-2501-4530-3EB7679A7E1C}"/>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(1)</m:t>
                            </m:r>
                          </m:sup>
                        </m:sSubSup>
                      </m:oMath>
                    </m:oMathPara>
                  </a14:m>
                  <a:endParaRPr lang="en-US" dirty="0"/>
                </a:p>
              </p:txBody>
            </p:sp>
          </mc:Choice>
          <mc:Fallback xmlns="">
            <p:sp>
              <p:nvSpPr>
                <p:cNvPr id="278" name="Rectangle 277">
                  <a:extLst>
                    <a:ext uri="{FF2B5EF4-FFF2-40B4-BE49-F238E27FC236}">
                      <a16:creationId xmlns:a16="http://schemas.microsoft.com/office/drawing/2014/main" id="{97340DC1-BCA9-2501-4530-3EB7679A7E1C}"/>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7"/>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Rectangle 278">
                  <a:extLst>
                    <a:ext uri="{FF2B5EF4-FFF2-40B4-BE49-F238E27FC236}">
                      <a16:creationId xmlns:a16="http://schemas.microsoft.com/office/drawing/2014/main" id="{FE7C0B1C-9BC8-1B82-2EE6-C87447F3AE4F}"/>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(1)</m:t>
                            </m:r>
                          </m:sup>
                        </m:sSubSup>
                      </m:oMath>
                    </m:oMathPara>
                  </a14:m>
                  <a:endParaRPr lang="en-US" dirty="0"/>
                </a:p>
              </p:txBody>
            </p:sp>
          </mc:Choice>
          <mc:Fallback xmlns="">
            <p:sp>
              <p:nvSpPr>
                <p:cNvPr id="279" name="Rectangle 278">
                  <a:extLst>
                    <a:ext uri="{FF2B5EF4-FFF2-40B4-BE49-F238E27FC236}">
                      <a16:creationId xmlns:a16="http://schemas.microsoft.com/office/drawing/2014/main" id="{FE7C0B1C-9BC8-1B82-2EE6-C87447F3AE4F}"/>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8"/>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Rectangle 279">
                  <a:extLst>
                    <a:ext uri="{FF2B5EF4-FFF2-40B4-BE49-F238E27FC236}">
                      <a16:creationId xmlns:a16="http://schemas.microsoft.com/office/drawing/2014/main" id="{C5BAA91E-428B-0121-B741-51E7E96BE1B2}"/>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(1)</m:t>
                            </m:r>
                          </m:sup>
                        </m:sSubSup>
                      </m:oMath>
                    </m:oMathPara>
                  </a14:m>
                  <a:endParaRPr lang="en-US" dirty="0"/>
                </a:p>
              </p:txBody>
            </p:sp>
          </mc:Choice>
          <mc:Fallback xmlns="">
            <p:sp>
              <p:nvSpPr>
                <p:cNvPr id="280" name="Rectangle 279">
                  <a:extLst>
                    <a:ext uri="{FF2B5EF4-FFF2-40B4-BE49-F238E27FC236}">
                      <a16:creationId xmlns:a16="http://schemas.microsoft.com/office/drawing/2014/main" id="{C5BAA91E-428B-0121-B741-51E7E96BE1B2}"/>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9"/>
                  <a:stretch>
                    <a:fillRect l="-2174"/>
                  </a:stretch>
                </a:blipFill>
                <a:ln w="19050"/>
              </p:spPr>
              <p:txBody>
                <a:bodyPr/>
                <a:lstStyle/>
                <a:p>
                  <a:r>
                    <a:rPr lang="en-US">
                      <a:noFill/>
                    </a:rPr>
                    <a:t> </a:t>
                  </a:r>
                </a:p>
              </p:txBody>
            </p:sp>
          </mc:Fallback>
        </mc:AlternateContent>
        <p:cxnSp>
          <p:nvCxnSpPr>
            <p:cNvPr id="281" name="Straight Arrow Connector 280">
              <a:extLst>
                <a:ext uri="{FF2B5EF4-FFF2-40B4-BE49-F238E27FC236}">
                  <a16:creationId xmlns:a16="http://schemas.microsoft.com/office/drawing/2014/main" id="{582FF84E-B0F3-CD59-5260-4DCCB07CA22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2" name="Straight Arrow Connector 281">
              <a:extLst>
                <a:ext uri="{FF2B5EF4-FFF2-40B4-BE49-F238E27FC236}">
                  <a16:creationId xmlns:a16="http://schemas.microsoft.com/office/drawing/2014/main" id="{649F0722-FA01-18A8-40C5-F863BFAE8192}"/>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3" name="Straight Arrow Connector 282">
              <a:extLst>
                <a:ext uri="{FF2B5EF4-FFF2-40B4-BE49-F238E27FC236}">
                  <a16:creationId xmlns:a16="http://schemas.microsoft.com/office/drawing/2014/main" id="{E86AD673-DC89-0910-C90F-5127572F9C2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4" name="Straight Arrow Connector 283">
              <a:extLst>
                <a:ext uri="{FF2B5EF4-FFF2-40B4-BE49-F238E27FC236}">
                  <a16:creationId xmlns:a16="http://schemas.microsoft.com/office/drawing/2014/main" id="{D3A6B8F3-4566-231D-F07B-3959B26D59E5}"/>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5" name="Rectangle 284">
              <a:extLst>
                <a:ext uri="{FF2B5EF4-FFF2-40B4-BE49-F238E27FC236}">
                  <a16:creationId xmlns:a16="http://schemas.microsoft.com/office/drawing/2014/main" id="{FBF8B7DB-87CB-29C1-AEE2-AB595C1FE068}"/>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86" name="Straight Arrow Connector 285">
              <a:extLst>
                <a:ext uri="{FF2B5EF4-FFF2-40B4-BE49-F238E27FC236}">
                  <a16:creationId xmlns:a16="http://schemas.microsoft.com/office/drawing/2014/main" id="{96CFFAF1-EC19-7409-F751-A9D04DC825E3}"/>
                </a:ext>
              </a:extLst>
            </p:cNvPr>
            <p:cNvCxnSpPr>
              <a:cxnSpLocks/>
            </p:cNvCxnSpPr>
            <p:nvPr/>
          </p:nvCxnSpPr>
          <p:spPr>
            <a:xfrm>
              <a:off x="1429841" y="3398749"/>
              <a:ext cx="11123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7" name="Straight Arrow Connector 286">
              <a:extLst>
                <a:ext uri="{FF2B5EF4-FFF2-40B4-BE49-F238E27FC236}">
                  <a16:creationId xmlns:a16="http://schemas.microsoft.com/office/drawing/2014/main" id="{97909AED-31A3-7BA4-1446-5A0535D6C2C1}"/>
                </a:ext>
              </a:extLst>
            </p:cNvPr>
            <p:cNvCxnSpPr>
              <a:cxnSpLocks/>
            </p:cNvCxnSpPr>
            <p:nvPr/>
          </p:nvCxnSpPr>
          <p:spPr>
            <a:xfrm>
              <a:off x="1418100" y="4318398"/>
              <a:ext cx="11188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8" name="Straight Arrow Connector 287">
              <a:extLst>
                <a:ext uri="{FF2B5EF4-FFF2-40B4-BE49-F238E27FC236}">
                  <a16:creationId xmlns:a16="http://schemas.microsoft.com/office/drawing/2014/main" id="{D06ACC1A-7565-5305-D9D6-60DB6865D913}"/>
                </a:ext>
              </a:extLst>
            </p:cNvPr>
            <p:cNvCxnSpPr>
              <a:cxnSpLocks/>
            </p:cNvCxnSpPr>
            <p:nvPr/>
          </p:nvCxnSpPr>
          <p:spPr>
            <a:xfrm>
              <a:off x="1429841" y="5227541"/>
              <a:ext cx="11018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9" name="Straight Arrow Connector 288">
              <a:extLst>
                <a:ext uri="{FF2B5EF4-FFF2-40B4-BE49-F238E27FC236}">
                  <a16:creationId xmlns:a16="http://schemas.microsoft.com/office/drawing/2014/main" id="{95A42667-B81B-001C-FAA2-E0A156DB5A3D}"/>
                </a:ext>
              </a:extLst>
            </p:cNvPr>
            <p:cNvCxnSpPr>
              <a:cxnSpLocks/>
            </p:cNvCxnSpPr>
            <p:nvPr/>
          </p:nvCxnSpPr>
          <p:spPr>
            <a:xfrm flipH="1" flipV="1">
              <a:off x="2178254" y="2493383"/>
              <a:ext cx="6589" cy="2732805"/>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290" name="Straight Arrow Connector 289">
              <a:extLst>
                <a:ext uri="{FF2B5EF4-FFF2-40B4-BE49-F238E27FC236}">
                  <a16:creationId xmlns:a16="http://schemas.microsoft.com/office/drawing/2014/main" id="{4FA0CC56-7B8A-407C-5E9A-7DD577709A45}"/>
                </a:ext>
              </a:extLst>
            </p:cNvPr>
            <p:cNvCxnSpPr>
              <a:cxnSpLocks/>
            </p:cNvCxnSpPr>
            <p:nvPr/>
          </p:nvCxnSpPr>
          <p:spPr>
            <a:xfrm>
              <a:off x="2040859" y="3890350"/>
              <a:ext cx="143984" cy="0"/>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291" name="Straight Arrow Connector 290">
              <a:extLst>
                <a:ext uri="{FF2B5EF4-FFF2-40B4-BE49-F238E27FC236}">
                  <a16:creationId xmlns:a16="http://schemas.microsoft.com/office/drawing/2014/main" id="{FA5B1E3A-6C46-16DC-78FC-FEBCB0F890DC}"/>
                </a:ext>
              </a:extLst>
            </p:cNvPr>
            <p:cNvCxnSpPr/>
            <p:nvPr/>
          </p:nvCxnSpPr>
          <p:spPr>
            <a:xfrm>
              <a:off x="3768199" y="3878450"/>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20" name="TextBox 219">
                <a:extLst>
                  <a:ext uri="{FF2B5EF4-FFF2-40B4-BE49-F238E27FC236}">
                    <a16:creationId xmlns:a16="http://schemas.microsoft.com/office/drawing/2014/main" id="{C5F9F676-F1D7-029C-9DD3-5244E89EF033}"/>
                  </a:ext>
                </a:extLst>
              </p:cNvPr>
              <p:cNvSpPr txBox="1"/>
              <p:nvPr/>
            </p:nvSpPr>
            <p:spPr>
              <a:xfrm>
                <a:off x="6157944" y="3827794"/>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dirty="0">
                  <a:solidFill>
                    <a:schemeClr val="bg2">
                      <a:lumMod val="75000"/>
                    </a:schemeClr>
                  </a:solidFill>
                </a:endParaRPr>
              </a:p>
            </p:txBody>
          </p:sp>
        </mc:Choice>
        <mc:Fallback xmlns="">
          <p:sp>
            <p:nvSpPr>
              <p:cNvPr id="220" name="TextBox 219">
                <a:extLst>
                  <a:ext uri="{FF2B5EF4-FFF2-40B4-BE49-F238E27FC236}">
                    <a16:creationId xmlns:a16="http://schemas.microsoft.com/office/drawing/2014/main" id="{C5F9F676-F1D7-029C-9DD3-5244E89EF033}"/>
                  </a:ext>
                </a:extLst>
              </p:cNvPr>
              <p:cNvSpPr txBox="1">
                <a:spLocks noRot="1" noChangeAspect="1" noMove="1" noResize="1" noEditPoints="1" noAdjustHandles="1" noChangeArrowheads="1" noChangeShapeType="1" noTextEdit="1"/>
              </p:cNvSpPr>
              <p:nvPr/>
            </p:nvSpPr>
            <p:spPr>
              <a:xfrm>
                <a:off x="6157944" y="3827794"/>
                <a:ext cx="282129" cy="276999"/>
              </a:xfrm>
              <a:prstGeom prst="rect">
                <a:avLst/>
              </a:prstGeom>
              <a:blipFill>
                <a:blip r:embed="rId20"/>
                <a:stretch>
                  <a:fillRect l="-21739" r="-26087" b="-21739"/>
                </a:stretch>
              </a:blipFill>
            </p:spPr>
            <p:txBody>
              <a:bodyPr/>
              <a:lstStyle/>
              <a:p>
                <a:r>
                  <a:rPr lang="en-US">
                    <a:noFill/>
                  </a:rPr>
                  <a:t> </a:t>
                </a:r>
              </a:p>
            </p:txBody>
          </p:sp>
        </mc:Fallback>
      </mc:AlternateContent>
      <p:cxnSp>
        <p:nvCxnSpPr>
          <p:cNvPr id="221" name="Straight Arrow Connector 220">
            <a:extLst>
              <a:ext uri="{FF2B5EF4-FFF2-40B4-BE49-F238E27FC236}">
                <a16:creationId xmlns:a16="http://schemas.microsoft.com/office/drawing/2014/main" id="{2EB45341-EE20-2C3A-5893-9B74E551A5EB}"/>
              </a:ext>
            </a:extLst>
          </p:cNvPr>
          <p:cNvCxnSpPr>
            <a:cxnSpLocks/>
          </p:cNvCxnSpPr>
          <p:nvPr/>
        </p:nvCxnSpPr>
        <p:spPr>
          <a:xfrm>
            <a:off x="6299008" y="3653608"/>
            <a:ext cx="0" cy="223348"/>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EA5A1216-5AD2-0359-B394-938D9DE73237}"/>
                  </a:ext>
                </a:extLst>
              </p:cNvPr>
              <p:cNvSpPr txBox="1"/>
              <p:nvPr/>
            </p:nvSpPr>
            <p:spPr>
              <a:xfrm>
                <a:off x="6056857" y="3340980"/>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solidFill>
                            <a:schemeClr val="bg2">
                              <a:lumMod val="75000"/>
                            </a:schemeClr>
                          </a:solidFill>
                          <a:latin typeface="Cambria Math" panose="02040503050406030204" pitchFamily="18" charset="0"/>
                        </a:rPr>
                        <m:t>𝑘𝑒</m:t>
                      </m:r>
                      <m:sSub>
                        <m:sSubPr>
                          <m:ctrlPr>
                            <a:rPr lang="en-US" sz="1400" b="0" i="1" smtClean="0">
                              <a:solidFill>
                                <a:schemeClr val="bg2">
                                  <a:lumMod val="75000"/>
                                </a:schemeClr>
                              </a:solidFill>
                              <a:latin typeface="Cambria Math" panose="02040503050406030204" pitchFamily="18" charset="0"/>
                            </a:rPr>
                          </m:ctrlPr>
                        </m:sSubPr>
                        <m:e>
                          <m:r>
                            <a:rPr lang="en-US" sz="1400" b="0" i="1" smtClean="0">
                              <a:solidFill>
                                <a:schemeClr val="bg2">
                                  <a:lumMod val="75000"/>
                                </a:schemeClr>
                              </a:solidFill>
                              <a:latin typeface="Cambria Math" panose="02040503050406030204" pitchFamily="18" charset="0"/>
                            </a:rPr>
                            <m:t>𝑦</m:t>
                          </m:r>
                        </m:e>
                        <m:sub>
                          <m:r>
                            <a:rPr lang="en-US" sz="1400" b="0" i="1" smtClean="0">
                              <a:solidFill>
                                <a:schemeClr val="bg2">
                                  <a:lumMod val="75000"/>
                                </a:schemeClr>
                              </a:solidFill>
                              <a:latin typeface="Cambria Math" panose="02040503050406030204" pitchFamily="18" charset="0"/>
                            </a:rPr>
                            <m:t>2</m:t>
                          </m:r>
                        </m:sub>
                      </m:sSub>
                    </m:oMath>
                  </m:oMathPara>
                </a14:m>
                <a:endParaRPr lang="en-US" sz="1400" dirty="0">
                  <a:solidFill>
                    <a:schemeClr val="bg2">
                      <a:lumMod val="75000"/>
                    </a:schemeClr>
                  </a:solidFill>
                </a:endParaRPr>
              </a:p>
            </p:txBody>
          </p:sp>
        </mc:Choice>
        <mc:Fallback xmlns="">
          <p:sp>
            <p:nvSpPr>
              <p:cNvPr id="222" name="TextBox 221">
                <a:extLst>
                  <a:ext uri="{FF2B5EF4-FFF2-40B4-BE49-F238E27FC236}">
                    <a16:creationId xmlns:a16="http://schemas.microsoft.com/office/drawing/2014/main" id="{EA5A1216-5AD2-0359-B394-938D9DE73237}"/>
                  </a:ext>
                </a:extLst>
              </p:cNvPr>
              <p:cNvSpPr txBox="1">
                <a:spLocks noRot="1" noChangeAspect="1" noMove="1" noResize="1" noEditPoints="1" noAdjustHandles="1" noChangeArrowheads="1" noChangeShapeType="1" noTextEdit="1"/>
              </p:cNvSpPr>
              <p:nvPr/>
            </p:nvSpPr>
            <p:spPr>
              <a:xfrm>
                <a:off x="6056857" y="3340980"/>
                <a:ext cx="484302" cy="307777"/>
              </a:xfrm>
              <a:prstGeom prst="rect">
                <a:avLst/>
              </a:prstGeom>
              <a:blipFill>
                <a:blip r:embed="rId21"/>
                <a:stretch>
                  <a:fillRect l="-7692" b="-4000"/>
                </a:stretch>
              </a:blipFill>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AB21CEF1-F031-5BF9-28E1-7DCA94082217}"/>
              </a:ext>
            </a:extLst>
          </p:cNvPr>
          <p:cNvCxnSpPr>
            <a:cxnSpLocks/>
          </p:cNvCxnSpPr>
          <p:nvPr/>
        </p:nvCxnSpPr>
        <p:spPr>
          <a:xfrm>
            <a:off x="5817787" y="2575445"/>
            <a:ext cx="1118358" cy="2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4" name="Rectangle 223">
                <a:extLst>
                  <a:ext uri="{FF2B5EF4-FFF2-40B4-BE49-F238E27FC236}">
                    <a16:creationId xmlns:a16="http://schemas.microsoft.com/office/drawing/2014/main" id="{1EDEE74A-1028-200A-8A4D-1F06CD8825B5}"/>
                  </a:ext>
                </a:extLst>
              </p:cNvPr>
              <p:cNvSpPr/>
              <p:nvPr/>
            </p:nvSpPr>
            <p:spPr>
              <a:xfrm>
                <a:off x="6939478" y="22958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oMath>
                  </m:oMathPara>
                </a14:m>
                <a:endParaRPr lang="en-US" dirty="0"/>
              </a:p>
            </p:txBody>
          </p:sp>
        </mc:Choice>
        <mc:Fallback xmlns="">
          <p:sp>
            <p:nvSpPr>
              <p:cNvPr id="224" name="Rectangle 223">
                <a:extLst>
                  <a:ext uri="{FF2B5EF4-FFF2-40B4-BE49-F238E27FC236}">
                    <a16:creationId xmlns:a16="http://schemas.microsoft.com/office/drawing/2014/main" id="{1EDEE74A-1028-200A-8A4D-1F06CD8825B5}"/>
                  </a:ext>
                </a:extLst>
              </p:cNvPr>
              <p:cNvSpPr>
                <a:spLocks noRot="1" noChangeAspect="1" noMove="1" noResize="1" noEditPoints="1" noAdjustHandles="1" noChangeArrowheads="1" noChangeShapeType="1" noTextEdit="1"/>
              </p:cNvSpPr>
              <p:nvPr/>
            </p:nvSpPr>
            <p:spPr>
              <a:xfrm>
                <a:off x="6939478" y="2295865"/>
                <a:ext cx="548640" cy="548640"/>
              </a:xfrm>
              <a:prstGeom prst="rect">
                <a:avLst/>
              </a:prstGeom>
              <a:blipFill>
                <a:blip r:embed="rId22"/>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Rectangle 224">
                <a:extLst>
                  <a:ext uri="{FF2B5EF4-FFF2-40B4-BE49-F238E27FC236}">
                    <a16:creationId xmlns:a16="http://schemas.microsoft.com/office/drawing/2014/main" id="{6C98A25C-5414-FD1A-B13D-A87BFC52716B}"/>
                  </a:ext>
                </a:extLst>
              </p:cNvPr>
              <p:cNvSpPr/>
              <p:nvPr/>
            </p:nvSpPr>
            <p:spPr>
              <a:xfrm>
                <a:off x="6946653" y="32187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oMath>
                  </m:oMathPara>
                </a14:m>
                <a:endParaRPr lang="en-US" dirty="0"/>
              </a:p>
            </p:txBody>
          </p:sp>
        </mc:Choice>
        <mc:Fallback xmlns="">
          <p:sp>
            <p:nvSpPr>
              <p:cNvPr id="225" name="Rectangle 224">
                <a:extLst>
                  <a:ext uri="{FF2B5EF4-FFF2-40B4-BE49-F238E27FC236}">
                    <a16:creationId xmlns:a16="http://schemas.microsoft.com/office/drawing/2014/main" id="{6C98A25C-5414-FD1A-B13D-A87BFC52716B}"/>
                  </a:ext>
                </a:extLst>
              </p:cNvPr>
              <p:cNvSpPr>
                <a:spLocks noRot="1" noChangeAspect="1" noMove="1" noResize="1" noEditPoints="1" noAdjustHandles="1" noChangeArrowheads="1" noChangeShapeType="1" noTextEdit="1"/>
              </p:cNvSpPr>
              <p:nvPr/>
            </p:nvSpPr>
            <p:spPr>
              <a:xfrm>
                <a:off x="6946653" y="3218735"/>
                <a:ext cx="548640" cy="548640"/>
              </a:xfrm>
              <a:prstGeom prst="rect">
                <a:avLst/>
              </a:prstGeom>
              <a:blipFill>
                <a:blip r:embed="rId23"/>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Rectangle 225">
                <a:extLst>
                  <a:ext uri="{FF2B5EF4-FFF2-40B4-BE49-F238E27FC236}">
                    <a16:creationId xmlns:a16="http://schemas.microsoft.com/office/drawing/2014/main" id="{2474EDDE-318B-078F-B2DF-85C69C24662C}"/>
                  </a:ext>
                </a:extLst>
              </p:cNvPr>
              <p:cNvSpPr/>
              <p:nvPr/>
            </p:nvSpPr>
            <p:spPr>
              <a:xfrm>
                <a:off x="6942857" y="41308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(2)</m:t>
                          </m:r>
                        </m:sup>
                      </m:sSubSup>
                    </m:oMath>
                  </m:oMathPara>
                </a14:m>
                <a:endParaRPr lang="en-US" dirty="0"/>
              </a:p>
            </p:txBody>
          </p:sp>
        </mc:Choice>
        <mc:Fallback xmlns="">
          <p:sp>
            <p:nvSpPr>
              <p:cNvPr id="226" name="Rectangle 225">
                <a:extLst>
                  <a:ext uri="{FF2B5EF4-FFF2-40B4-BE49-F238E27FC236}">
                    <a16:creationId xmlns:a16="http://schemas.microsoft.com/office/drawing/2014/main" id="{2474EDDE-318B-078F-B2DF-85C69C24662C}"/>
                  </a:ext>
                </a:extLst>
              </p:cNvPr>
              <p:cNvSpPr>
                <a:spLocks noRot="1" noChangeAspect="1" noMove="1" noResize="1" noEditPoints="1" noAdjustHandles="1" noChangeArrowheads="1" noChangeShapeType="1" noTextEdit="1"/>
              </p:cNvSpPr>
              <p:nvPr/>
            </p:nvSpPr>
            <p:spPr>
              <a:xfrm>
                <a:off x="6942857" y="4130894"/>
                <a:ext cx="548640" cy="548640"/>
              </a:xfrm>
              <a:prstGeom prst="rect">
                <a:avLst/>
              </a:prstGeom>
              <a:blipFill>
                <a:blip r:embed="rId24"/>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7CA53BAF-CD17-BB3C-6263-9C826986BF78}"/>
                  </a:ext>
                </a:extLst>
              </p:cNvPr>
              <p:cNvSpPr/>
              <p:nvPr/>
            </p:nvSpPr>
            <p:spPr>
              <a:xfrm>
                <a:off x="6936781" y="50442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(2)</m:t>
                          </m:r>
                        </m:sup>
                      </m:sSubSup>
                    </m:oMath>
                  </m:oMathPara>
                </a14:m>
                <a:endParaRPr lang="en-US" dirty="0"/>
              </a:p>
            </p:txBody>
          </p:sp>
        </mc:Choice>
        <mc:Fallback xmlns="">
          <p:sp>
            <p:nvSpPr>
              <p:cNvPr id="227" name="Rectangle 226">
                <a:extLst>
                  <a:ext uri="{FF2B5EF4-FFF2-40B4-BE49-F238E27FC236}">
                    <a16:creationId xmlns:a16="http://schemas.microsoft.com/office/drawing/2014/main" id="{7CA53BAF-CD17-BB3C-6263-9C826986BF78}"/>
                  </a:ext>
                </a:extLst>
              </p:cNvPr>
              <p:cNvSpPr>
                <a:spLocks noRot="1" noChangeAspect="1" noMove="1" noResize="1" noEditPoints="1" noAdjustHandles="1" noChangeArrowheads="1" noChangeShapeType="1" noTextEdit="1"/>
              </p:cNvSpPr>
              <p:nvPr/>
            </p:nvSpPr>
            <p:spPr>
              <a:xfrm>
                <a:off x="6936781" y="5044268"/>
                <a:ext cx="548640" cy="548640"/>
              </a:xfrm>
              <a:prstGeom prst="rect">
                <a:avLst/>
              </a:prstGeom>
              <a:blipFill>
                <a:blip r:embed="rId25"/>
                <a:stretch>
                  <a:fillRect l="-4348"/>
                </a:stretch>
              </a:blipFill>
              <a:ln w="19050"/>
            </p:spPr>
            <p:txBody>
              <a:bodyPr/>
              <a:lstStyle/>
              <a:p>
                <a:r>
                  <a:rPr lang="en-US">
                    <a:noFill/>
                  </a:rPr>
                  <a:t> </a:t>
                </a:r>
              </a:p>
            </p:txBody>
          </p:sp>
        </mc:Fallback>
      </mc:AlternateContent>
      <p:cxnSp>
        <p:nvCxnSpPr>
          <p:cNvPr id="228" name="Straight Arrow Connector 227">
            <a:extLst>
              <a:ext uri="{FF2B5EF4-FFF2-40B4-BE49-F238E27FC236}">
                <a16:creationId xmlns:a16="http://schemas.microsoft.com/office/drawing/2014/main" id="{1D9B2026-A1D1-7BA5-3385-CD5CF4441DFC}"/>
              </a:ext>
            </a:extLst>
          </p:cNvPr>
          <p:cNvCxnSpPr>
            <a:cxnSpLocks/>
          </p:cNvCxnSpPr>
          <p:nvPr/>
        </p:nvCxnSpPr>
        <p:spPr>
          <a:xfrm flipV="1">
            <a:off x="7480222" y="25754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9" name="Straight Arrow Connector 228">
            <a:extLst>
              <a:ext uri="{FF2B5EF4-FFF2-40B4-BE49-F238E27FC236}">
                <a16:creationId xmlns:a16="http://schemas.microsoft.com/office/drawing/2014/main" id="{3E12A5DC-D717-8C05-05D9-955C5BD6963F}"/>
              </a:ext>
            </a:extLst>
          </p:cNvPr>
          <p:cNvCxnSpPr>
            <a:cxnSpLocks/>
          </p:cNvCxnSpPr>
          <p:nvPr/>
        </p:nvCxnSpPr>
        <p:spPr>
          <a:xfrm flipV="1">
            <a:off x="7497510" y="34845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0" name="Straight Arrow Connector 229">
            <a:extLst>
              <a:ext uri="{FF2B5EF4-FFF2-40B4-BE49-F238E27FC236}">
                <a16:creationId xmlns:a16="http://schemas.microsoft.com/office/drawing/2014/main" id="{7730A85A-BC8E-20D7-B2CF-8CB1C08B975C}"/>
              </a:ext>
            </a:extLst>
          </p:cNvPr>
          <p:cNvCxnSpPr>
            <a:cxnSpLocks/>
          </p:cNvCxnSpPr>
          <p:nvPr/>
        </p:nvCxnSpPr>
        <p:spPr>
          <a:xfrm>
            <a:off x="7486156" y="44047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1" name="Straight Arrow Connector 230">
            <a:extLst>
              <a:ext uri="{FF2B5EF4-FFF2-40B4-BE49-F238E27FC236}">
                <a16:creationId xmlns:a16="http://schemas.microsoft.com/office/drawing/2014/main" id="{327DEFC6-6D1C-88D3-6857-2F161C81635F}"/>
              </a:ext>
            </a:extLst>
          </p:cNvPr>
          <p:cNvCxnSpPr>
            <a:cxnSpLocks/>
          </p:cNvCxnSpPr>
          <p:nvPr/>
        </p:nvCxnSpPr>
        <p:spPr>
          <a:xfrm>
            <a:off x="7481750" y="53141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2" name="Rectangle 231">
            <a:extLst>
              <a:ext uri="{FF2B5EF4-FFF2-40B4-BE49-F238E27FC236}">
                <a16:creationId xmlns:a16="http://schemas.microsoft.com/office/drawing/2014/main" id="{2DC6F35E-C900-CED4-0C93-7EE602E43A6B}"/>
              </a:ext>
            </a:extLst>
          </p:cNvPr>
          <p:cNvSpPr/>
          <p:nvPr/>
        </p:nvSpPr>
        <p:spPr>
          <a:xfrm rot="16200000">
            <a:off x="6351078" y="37883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234" name="Straight Arrow Connector 233">
            <a:extLst>
              <a:ext uri="{FF2B5EF4-FFF2-40B4-BE49-F238E27FC236}">
                <a16:creationId xmlns:a16="http://schemas.microsoft.com/office/drawing/2014/main" id="{E7CEB34C-8CB0-3D7B-35DA-9E05EBC30A80}"/>
              </a:ext>
            </a:extLst>
          </p:cNvPr>
          <p:cNvCxnSpPr>
            <a:cxnSpLocks/>
          </p:cNvCxnSpPr>
          <p:nvPr/>
        </p:nvCxnSpPr>
        <p:spPr>
          <a:xfrm>
            <a:off x="5817787" y="3486725"/>
            <a:ext cx="112361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4" name="Straight Arrow Connector 253">
            <a:extLst>
              <a:ext uri="{FF2B5EF4-FFF2-40B4-BE49-F238E27FC236}">
                <a16:creationId xmlns:a16="http://schemas.microsoft.com/office/drawing/2014/main" id="{F30AEA91-F918-FA96-7D9A-D23D50ECA160}"/>
              </a:ext>
            </a:extLst>
          </p:cNvPr>
          <p:cNvCxnSpPr>
            <a:cxnSpLocks/>
          </p:cNvCxnSpPr>
          <p:nvPr/>
        </p:nvCxnSpPr>
        <p:spPr>
          <a:xfrm>
            <a:off x="5817787" y="4404751"/>
            <a:ext cx="1118364" cy="1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2" name="Straight Arrow Connector 261">
            <a:extLst>
              <a:ext uri="{FF2B5EF4-FFF2-40B4-BE49-F238E27FC236}">
                <a16:creationId xmlns:a16="http://schemas.microsoft.com/office/drawing/2014/main" id="{C90E2234-B0C6-F9B2-2B60-95BD95190E59}"/>
              </a:ext>
            </a:extLst>
          </p:cNvPr>
          <p:cNvCxnSpPr>
            <a:cxnSpLocks/>
          </p:cNvCxnSpPr>
          <p:nvPr/>
        </p:nvCxnSpPr>
        <p:spPr>
          <a:xfrm>
            <a:off x="5806046" y="5315517"/>
            <a:ext cx="11248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3" name="Straight Arrow Connector 262">
            <a:extLst>
              <a:ext uri="{FF2B5EF4-FFF2-40B4-BE49-F238E27FC236}">
                <a16:creationId xmlns:a16="http://schemas.microsoft.com/office/drawing/2014/main" id="{A4EF3E99-34BF-70DC-3D49-E1F4B1F49E3B}"/>
              </a:ext>
            </a:extLst>
          </p:cNvPr>
          <p:cNvCxnSpPr>
            <a:cxnSpLocks/>
          </p:cNvCxnSpPr>
          <p:nvPr/>
        </p:nvCxnSpPr>
        <p:spPr>
          <a:xfrm flipH="1" flipV="1">
            <a:off x="6577468" y="2581359"/>
            <a:ext cx="6589" cy="2732805"/>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264" name="Straight Arrow Connector 263">
            <a:extLst>
              <a:ext uri="{FF2B5EF4-FFF2-40B4-BE49-F238E27FC236}">
                <a16:creationId xmlns:a16="http://schemas.microsoft.com/office/drawing/2014/main" id="{ED67F9AD-5BD8-07C3-D100-9EC1F8B5463A}"/>
              </a:ext>
            </a:extLst>
          </p:cNvPr>
          <p:cNvCxnSpPr>
            <a:cxnSpLocks/>
          </p:cNvCxnSpPr>
          <p:nvPr/>
        </p:nvCxnSpPr>
        <p:spPr>
          <a:xfrm>
            <a:off x="6440073" y="3978326"/>
            <a:ext cx="143984" cy="0"/>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265" name="Straight Arrow Connector 264">
            <a:extLst>
              <a:ext uri="{FF2B5EF4-FFF2-40B4-BE49-F238E27FC236}">
                <a16:creationId xmlns:a16="http://schemas.microsoft.com/office/drawing/2014/main" id="{BF05978D-8602-947E-BEED-BC133EFB5629}"/>
              </a:ext>
            </a:extLst>
          </p:cNvPr>
          <p:cNvCxnSpPr/>
          <p:nvPr/>
        </p:nvCxnSpPr>
        <p:spPr>
          <a:xfrm>
            <a:off x="8167413" y="3966426"/>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FB83694-EB6E-50F3-A56C-1FED8043C6A5}"/>
                  </a:ext>
                </a:extLst>
              </p:cNvPr>
              <p:cNvSpPr txBox="1"/>
              <p:nvPr/>
            </p:nvSpPr>
            <p:spPr>
              <a:xfrm>
                <a:off x="8526050" y="38356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dirty="0">
                  <a:solidFill>
                    <a:schemeClr val="bg2">
                      <a:lumMod val="75000"/>
                    </a:schemeClr>
                  </a:solidFill>
                </a:endParaRPr>
              </a:p>
            </p:txBody>
          </p:sp>
        </mc:Choice>
        <mc:Fallback xmlns="">
          <p:sp>
            <p:nvSpPr>
              <p:cNvPr id="92" name="TextBox 91">
                <a:extLst>
                  <a:ext uri="{FF2B5EF4-FFF2-40B4-BE49-F238E27FC236}">
                    <a16:creationId xmlns:a16="http://schemas.microsoft.com/office/drawing/2014/main" id="{3FB83694-EB6E-50F3-A56C-1FED8043C6A5}"/>
                  </a:ext>
                </a:extLst>
              </p:cNvPr>
              <p:cNvSpPr txBox="1">
                <a:spLocks noRot="1" noChangeAspect="1" noMove="1" noResize="1" noEditPoints="1" noAdjustHandles="1" noChangeArrowheads="1" noChangeShapeType="1" noTextEdit="1"/>
              </p:cNvSpPr>
              <p:nvPr/>
            </p:nvSpPr>
            <p:spPr>
              <a:xfrm>
                <a:off x="8526050" y="3835696"/>
                <a:ext cx="282129" cy="276999"/>
              </a:xfrm>
              <a:prstGeom prst="rect">
                <a:avLst/>
              </a:prstGeom>
              <a:blipFill>
                <a:blip r:embed="rId26"/>
                <a:stretch>
                  <a:fillRect l="-26087" r="-21739" b="-21739"/>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977091CF-60E4-0C69-37F8-42CE3319F756}"/>
              </a:ext>
            </a:extLst>
          </p:cNvPr>
          <p:cNvCxnSpPr>
            <a:cxnSpLocks/>
          </p:cNvCxnSpPr>
          <p:nvPr/>
        </p:nvCxnSpPr>
        <p:spPr>
          <a:xfrm>
            <a:off x="8667114" y="3661510"/>
            <a:ext cx="0" cy="223348"/>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918EAE1-524F-8D57-19D2-570455CB0B98}"/>
                  </a:ext>
                </a:extLst>
              </p:cNvPr>
              <p:cNvSpPr txBox="1"/>
              <p:nvPr/>
            </p:nvSpPr>
            <p:spPr>
              <a:xfrm>
                <a:off x="8424963" y="33488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solidFill>
                            <a:schemeClr val="bg2">
                              <a:lumMod val="75000"/>
                            </a:schemeClr>
                          </a:solidFill>
                          <a:latin typeface="Cambria Math" panose="02040503050406030204" pitchFamily="18" charset="0"/>
                        </a:rPr>
                        <m:t>𝑘𝑒</m:t>
                      </m:r>
                      <m:sSub>
                        <m:sSubPr>
                          <m:ctrlPr>
                            <a:rPr lang="en-US" sz="1400" b="0" i="1" smtClean="0">
                              <a:solidFill>
                                <a:schemeClr val="bg2">
                                  <a:lumMod val="75000"/>
                                </a:schemeClr>
                              </a:solidFill>
                              <a:latin typeface="Cambria Math" panose="02040503050406030204" pitchFamily="18" charset="0"/>
                            </a:rPr>
                          </m:ctrlPr>
                        </m:sSubPr>
                        <m:e>
                          <m:r>
                            <a:rPr lang="en-US" sz="1400" b="0" i="1" smtClean="0">
                              <a:solidFill>
                                <a:schemeClr val="bg2">
                                  <a:lumMod val="75000"/>
                                </a:schemeClr>
                              </a:solidFill>
                              <a:latin typeface="Cambria Math" panose="02040503050406030204" pitchFamily="18" charset="0"/>
                            </a:rPr>
                            <m:t>𝑦</m:t>
                          </m:r>
                        </m:e>
                        <m:sub>
                          <m:r>
                            <a:rPr lang="en-US" sz="1400" b="0" i="1" smtClean="0">
                              <a:solidFill>
                                <a:schemeClr val="bg2">
                                  <a:lumMod val="75000"/>
                                </a:schemeClr>
                              </a:solidFill>
                              <a:latin typeface="Cambria Math" panose="02040503050406030204" pitchFamily="18" charset="0"/>
                            </a:rPr>
                            <m:t>3</m:t>
                          </m:r>
                        </m:sub>
                      </m:sSub>
                    </m:oMath>
                  </m:oMathPara>
                </a14:m>
                <a:endParaRPr lang="en-US" sz="1400" dirty="0">
                  <a:solidFill>
                    <a:schemeClr val="bg2">
                      <a:lumMod val="75000"/>
                    </a:schemeClr>
                  </a:solidFill>
                </a:endParaRPr>
              </a:p>
            </p:txBody>
          </p:sp>
        </mc:Choice>
        <mc:Fallback xmlns="">
          <p:sp>
            <p:nvSpPr>
              <p:cNvPr id="94" name="TextBox 93">
                <a:extLst>
                  <a:ext uri="{FF2B5EF4-FFF2-40B4-BE49-F238E27FC236}">
                    <a16:creationId xmlns:a16="http://schemas.microsoft.com/office/drawing/2014/main" id="{9918EAE1-524F-8D57-19D2-570455CB0B98}"/>
                  </a:ext>
                </a:extLst>
              </p:cNvPr>
              <p:cNvSpPr txBox="1">
                <a:spLocks noRot="1" noChangeAspect="1" noMove="1" noResize="1" noEditPoints="1" noAdjustHandles="1" noChangeArrowheads="1" noChangeShapeType="1" noTextEdit="1"/>
              </p:cNvSpPr>
              <p:nvPr/>
            </p:nvSpPr>
            <p:spPr>
              <a:xfrm>
                <a:off x="8424963" y="3348882"/>
                <a:ext cx="484302" cy="307777"/>
              </a:xfrm>
              <a:prstGeom prst="rect">
                <a:avLst/>
              </a:prstGeom>
              <a:blipFill>
                <a:blip r:embed="rId27"/>
                <a:stretch>
                  <a:fillRect l="-7692" b="-8000"/>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E0AEF604-7C1E-CBE6-B55C-7A528C37800D}"/>
              </a:ext>
            </a:extLst>
          </p:cNvPr>
          <p:cNvCxnSpPr/>
          <p:nvPr/>
        </p:nvCxnSpPr>
        <p:spPr>
          <a:xfrm>
            <a:off x="11154357" y="3987321"/>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96" name="Group 95">
            <a:extLst>
              <a:ext uri="{FF2B5EF4-FFF2-40B4-BE49-F238E27FC236}">
                <a16:creationId xmlns:a16="http://schemas.microsoft.com/office/drawing/2014/main" id="{39DA07AA-0A55-3084-93DB-A01CA4B85D4E}"/>
              </a:ext>
            </a:extLst>
          </p:cNvPr>
          <p:cNvGrpSpPr/>
          <p:nvPr/>
        </p:nvGrpSpPr>
        <p:grpSpPr>
          <a:xfrm>
            <a:off x="11508696" y="1870595"/>
            <a:ext cx="193431" cy="4279392"/>
            <a:chOff x="10524035" y="1699037"/>
            <a:chExt cx="193431" cy="4279392"/>
          </a:xfrm>
        </p:grpSpPr>
        <p:grpSp>
          <p:nvGrpSpPr>
            <p:cNvPr id="98" name="Group 97">
              <a:extLst>
                <a:ext uri="{FF2B5EF4-FFF2-40B4-BE49-F238E27FC236}">
                  <a16:creationId xmlns:a16="http://schemas.microsoft.com/office/drawing/2014/main" id="{563DB246-0974-04C2-8DEE-52C7AC4883E4}"/>
                </a:ext>
              </a:extLst>
            </p:cNvPr>
            <p:cNvGrpSpPr/>
            <p:nvPr/>
          </p:nvGrpSpPr>
          <p:grpSpPr>
            <a:xfrm>
              <a:off x="10531007" y="1707063"/>
              <a:ext cx="182042" cy="1067143"/>
              <a:chOff x="1138621" y="2711668"/>
              <a:chExt cx="156177" cy="915522"/>
            </a:xfrm>
          </p:grpSpPr>
          <p:sp>
            <p:nvSpPr>
              <p:cNvPr id="170" name="Rectangle 169">
                <a:extLst>
                  <a:ext uri="{FF2B5EF4-FFF2-40B4-BE49-F238E27FC236}">
                    <a16:creationId xmlns:a16="http://schemas.microsoft.com/office/drawing/2014/main" id="{8115F3F6-351A-7316-AAE1-29F99946158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ectangle 170">
                <a:extLst>
                  <a:ext uri="{FF2B5EF4-FFF2-40B4-BE49-F238E27FC236}">
                    <a16:creationId xmlns:a16="http://schemas.microsoft.com/office/drawing/2014/main" id="{1B184890-7F4F-9D96-119D-01C5DF702F3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ectangle 171">
                <a:extLst>
                  <a:ext uri="{FF2B5EF4-FFF2-40B4-BE49-F238E27FC236}">
                    <a16:creationId xmlns:a16="http://schemas.microsoft.com/office/drawing/2014/main" id="{EEE098E7-CBED-230B-78E5-1B5F99458FD9}"/>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Rectangle 213">
                <a:extLst>
                  <a:ext uri="{FF2B5EF4-FFF2-40B4-BE49-F238E27FC236}">
                    <a16:creationId xmlns:a16="http://schemas.microsoft.com/office/drawing/2014/main" id="{4328C89D-2CF6-8763-C09F-3E8511E4847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F1880117-26C9-DCF1-F572-596F7B46980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Rectangle 218">
                <a:extLst>
                  <a:ext uri="{FF2B5EF4-FFF2-40B4-BE49-F238E27FC236}">
                    <a16:creationId xmlns:a16="http://schemas.microsoft.com/office/drawing/2014/main" id="{6CC3B8A5-5C25-C33F-E658-9E47032F47E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14F4105F-71F3-2B63-67F7-E50F0CC7F4D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0" name="Rectangle 139">
              <a:extLst>
                <a:ext uri="{FF2B5EF4-FFF2-40B4-BE49-F238E27FC236}">
                  <a16:creationId xmlns:a16="http://schemas.microsoft.com/office/drawing/2014/main" id="{ABB2426A-05F3-D6F2-4EC0-13540907D7E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257F650D-DCC5-29B8-6AF8-71A7C6C7A1D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Rectangle 145">
              <a:extLst>
                <a:ext uri="{FF2B5EF4-FFF2-40B4-BE49-F238E27FC236}">
                  <a16:creationId xmlns:a16="http://schemas.microsoft.com/office/drawing/2014/main" id="{B3970D0A-EDBC-1E54-5E3F-AD14791F7455}"/>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7C6A6BAC-1FFA-A461-D9EC-F84C77E7C535}"/>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Rectangle 148">
              <a:extLst>
                <a:ext uri="{FF2B5EF4-FFF2-40B4-BE49-F238E27FC236}">
                  <a16:creationId xmlns:a16="http://schemas.microsoft.com/office/drawing/2014/main" id="{9EAE913B-B673-57B7-3028-E3BAE6562C68}"/>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0E8F94BD-359C-1D83-B270-5E751141FFE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Rectangle 151">
              <a:extLst>
                <a:ext uri="{FF2B5EF4-FFF2-40B4-BE49-F238E27FC236}">
                  <a16:creationId xmlns:a16="http://schemas.microsoft.com/office/drawing/2014/main" id="{5C53117E-A884-AF4B-273E-E125C31BC943}"/>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Rectangle 152">
              <a:extLst>
                <a:ext uri="{FF2B5EF4-FFF2-40B4-BE49-F238E27FC236}">
                  <a16:creationId xmlns:a16="http://schemas.microsoft.com/office/drawing/2014/main" id="{FBE3D345-F841-864B-2CEA-BE601958746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Rectangle 153">
              <a:extLst>
                <a:ext uri="{FF2B5EF4-FFF2-40B4-BE49-F238E27FC236}">
                  <a16:creationId xmlns:a16="http://schemas.microsoft.com/office/drawing/2014/main" id="{302DC76C-ACE4-B169-32A6-9FECBC9962E9}"/>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Rectangle 154">
              <a:extLst>
                <a:ext uri="{FF2B5EF4-FFF2-40B4-BE49-F238E27FC236}">
                  <a16:creationId xmlns:a16="http://schemas.microsoft.com/office/drawing/2014/main" id="{EE470E5A-DE1A-BB76-89BA-43BF0FFA1D7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ectangle 155">
              <a:extLst>
                <a:ext uri="{FF2B5EF4-FFF2-40B4-BE49-F238E27FC236}">
                  <a16:creationId xmlns:a16="http://schemas.microsoft.com/office/drawing/2014/main" id="{F000FE03-C0E7-B61A-1F18-4AD2E2D0220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FF366A7D-CC3E-16A3-CE8E-82FD1090E5F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8" name="Rectangle 157">
              <a:extLst>
                <a:ext uri="{FF2B5EF4-FFF2-40B4-BE49-F238E27FC236}">
                  <a16:creationId xmlns:a16="http://schemas.microsoft.com/office/drawing/2014/main" id="{2982CC53-CB80-8AA5-FB7F-EFEEB0A39289}"/>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ectangle 158">
              <a:extLst>
                <a:ext uri="{FF2B5EF4-FFF2-40B4-BE49-F238E27FC236}">
                  <a16:creationId xmlns:a16="http://schemas.microsoft.com/office/drawing/2014/main" id="{25E232EA-B3F2-BE19-4A1E-01231D3C2DF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BDE6C14A-E84D-513C-C2D7-A8C2AB5E03EB}"/>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ectangle 160">
              <a:extLst>
                <a:ext uri="{FF2B5EF4-FFF2-40B4-BE49-F238E27FC236}">
                  <a16:creationId xmlns:a16="http://schemas.microsoft.com/office/drawing/2014/main" id="{350BBE68-4CF1-748F-849E-0F0F31303868}"/>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Rectangle 161">
              <a:extLst>
                <a:ext uri="{FF2B5EF4-FFF2-40B4-BE49-F238E27FC236}">
                  <a16:creationId xmlns:a16="http://schemas.microsoft.com/office/drawing/2014/main" id="{4BA12032-BA7F-F64F-8D94-A80B33A3702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2D733E1A-92D0-6C27-6839-9C9C0DA0AF4A}"/>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4" name="Straight Connector 163">
              <a:extLst>
                <a:ext uri="{FF2B5EF4-FFF2-40B4-BE49-F238E27FC236}">
                  <a16:creationId xmlns:a16="http://schemas.microsoft.com/office/drawing/2014/main" id="{E4FE3095-0F76-6376-F5FB-C55BFF58B48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5" name="Straight Connector 164">
              <a:extLst>
                <a:ext uri="{FF2B5EF4-FFF2-40B4-BE49-F238E27FC236}">
                  <a16:creationId xmlns:a16="http://schemas.microsoft.com/office/drawing/2014/main" id="{BC82DDFA-BD9E-34C9-3CE4-6640588888F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F791EF57-2026-4CB1-BA2E-57CDE1F7571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7" name="Straight Connector 166">
              <a:extLst>
                <a:ext uri="{FF2B5EF4-FFF2-40B4-BE49-F238E27FC236}">
                  <a16:creationId xmlns:a16="http://schemas.microsoft.com/office/drawing/2014/main" id="{AC15B84A-5BED-6215-7BFF-667A70259D57}"/>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CA528F6A-7850-4D53-87F3-D45C9FF7D2BA}"/>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065BB547-A1E0-2795-C1FF-6C17F343409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67" name="Group 366">
            <a:extLst>
              <a:ext uri="{FF2B5EF4-FFF2-40B4-BE49-F238E27FC236}">
                <a16:creationId xmlns:a16="http://schemas.microsoft.com/office/drawing/2014/main" id="{D7899E5B-7276-CEB6-5CD3-C720636FF221}"/>
              </a:ext>
            </a:extLst>
          </p:cNvPr>
          <p:cNvGrpSpPr/>
          <p:nvPr/>
        </p:nvGrpSpPr>
        <p:grpSpPr>
          <a:xfrm>
            <a:off x="8167413" y="2303754"/>
            <a:ext cx="3092609" cy="3297055"/>
            <a:chOff x="6835342" y="2448253"/>
            <a:chExt cx="3092609" cy="3297055"/>
          </a:xfrm>
        </p:grpSpPr>
        <p:cxnSp>
          <p:nvCxnSpPr>
            <p:cNvPr id="348" name="Straight Arrow Connector 347">
              <a:extLst>
                <a:ext uri="{FF2B5EF4-FFF2-40B4-BE49-F238E27FC236}">
                  <a16:creationId xmlns:a16="http://schemas.microsoft.com/office/drawing/2014/main" id="{62226383-0F1A-8A54-5B71-61FE575617A1}"/>
                </a:ext>
              </a:extLst>
            </p:cNvPr>
            <p:cNvCxnSpPr>
              <a:cxnSpLocks/>
            </p:cNvCxnSpPr>
            <p:nvPr/>
          </p:nvCxnSpPr>
          <p:spPr>
            <a:xfrm>
              <a:off x="6835342" y="2729982"/>
              <a:ext cx="11194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9" name="Rectangle 348">
                  <a:extLst>
                    <a:ext uri="{FF2B5EF4-FFF2-40B4-BE49-F238E27FC236}">
                      <a16:creationId xmlns:a16="http://schemas.microsoft.com/office/drawing/2014/main" id="{B6E7F6D5-6B88-488B-3418-4044C5DB9996}"/>
                    </a:ext>
                  </a:extLst>
                </p:cNvPr>
                <p:cNvSpPr/>
                <p:nvPr/>
              </p:nvSpPr>
              <p:spPr>
                <a:xfrm>
                  <a:off x="7958164" y="244826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(3)</m:t>
                            </m:r>
                          </m:sup>
                        </m:sSubSup>
                      </m:oMath>
                    </m:oMathPara>
                  </a14:m>
                  <a:endParaRPr lang="en-US" dirty="0"/>
                </a:p>
              </p:txBody>
            </p:sp>
          </mc:Choice>
          <mc:Fallback xmlns="">
            <p:sp>
              <p:nvSpPr>
                <p:cNvPr id="349" name="Rectangle 348">
                  <a:extLst>
                    <a:ext uri="{FF2B5EF4-FFF2-40B4-BE49-F238E27FC236}">
                      <a16:creationId xmlns:a16="http://schemas.microsoft.com/office/drawing/2014/main" id="{B6E7F6D5-6B88-488B-3418-4044C5DB9996}"/>
                    </a:ext>
                  </a:extLst>
                </p:cNvPr>
                <p:cNvSpPr>
                  <a:spLocks noRot="1" noChangeAspect="1" noMove="1" noResize="1" noEditPoints="1" noAdjustHandles="1" noChangeArrowheads="1" noChangeShapeType="1" noTextEdit="1"/>
                </p:cNvSpPr>
                <p:nvPr/>
              </p:nvSpPr>
              <p:spPr>
                <a:xfrm>
                  <a:off x="7958164" y="2448265"/>
                  <a:ext cx="548640" cy="548640"/>
                </a:xfrm>
                <a:prstGeom prst="rect">
                  <a:avLst/>
                </a:prstGeom>
                <a:blipFill>
                  <a:blip r:embed="rId28"/>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 name="Rectangle 349">
                  <a:extLst>
                    <a:ext uri="{FF2B5EF4-FFF2-40B4-BE49-F238E27FC236}">
                      <a16:creationId xmlns:a16="http://schemas.microsoft.com/office/drawing/2014/main" id="{FD235CEC-E8D2-9E74-0870-8F9DA388ACA7}"/>
                    </a:ext>
                  </a:extLst>
                </p:cNvPr>
                <p:cNvSpPr/>
                <p:nvPr/>
              </p:nvSpPr>
              <p:spPr>
                <a:xfrm>
                  <a:off x="7965339" y="3371135"/>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(3)</m:t>
                            </m:r>
                          </m:sup>
                        </m:sSubSup>
                      </m:oMath>
                    </m:oMathPara>
                  </a14:m>
                  <a:endParaRPr lang="en-US" dirty="0"/>
                </a:p>
              </p:txBody>
            </p:sp>
          </mc:Choice>
          <mc:Fallback xmlns="">
            <p:sp>
              <p:nvSpPr>
                <p:cNvPr id="350" name="Rectangle 349">
                  <a:extLst>
                    <a:ext uri="{FF2B5EF4-FFF2-40B4-BE49-F238E27FC236}">
                      <a16:creationId xmlns:a16="http://schemas.microsoft.com/office/drawing/2014/main" id="{FD235CEC-E8D2-9E74-0870-8F9DA388ACA7}"/>
                    </a:ext>
                  </a:extLst>
                </p:cNvPr>
                <p:cNvSpPr>
                  <a:spLocks noRot="1" noChangeAspect="1" noMove="1" noResize="1" noEditPoints="1" noAdjustHandles="1" noChangeArrowheads="1" noChangeShapeType="1" noTextEdit="1"/>
                </p:cNvSpPr>
                <p:nvPr/>
              </p:nvSpPr>
              <p:spPr>
                <a:xfrm>
                  <a:off x="7965339" y="3371135"/>
                  <a:ext cx="548640" cy="548640"/>
                </a:xfrm>
                <a:prstGeom prst="rect">
                  <a:avLst/>
                </a:prstGeom>
                <a:blipFill>
                  <a:blip r:embed="rId29"/>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1" name="Rectangle 350">
                  <a:extLst>
                    <a:ext uri="{FF2B5EF4-FFF2-40B4-BE49-F238E27FC236}">
                      <a16:creationId xmlns:a16="http://schemas.microsoft.com/office/drawing/2014/main" id="{F17D7CE9-A3EC-A383-C370-BA3F8129CEC3}"/>
                    </a:ext>
                  </a:extLst>
                </p:cNvPr>
                <p:cNvSpPr/>
                <p:nvPr/>
              </p:nvSpPr>
              <p:spPr>
                <a:xfrm>
                  <a:off x="7961543" y="428329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(3)</m:t>
                            </m:r>
                          </m:sup>
                        </m:sSubSup>
                      </m:oMath>
                    </m:oMathPara>
                  </a14:m>
                  <a:endParaRPr lang="en-US" dirty="0"/>
                </a:p>
              </p:txBody>
            </p:sp>
          </mc:Choice>
          <mc:Fallback xmlns="">
            <p:sp>
              <p:nvSpPr>
                <p:cNvPr id="351" name="Rectangle 350">
                  <a:extLst>
                    <a:ext uri="{FF2B5EF4-FFF2-40B4-BE49-F238E27FC236}">
                      <a16:creationId xmlns:a16="http://schemas.microsoft.com/office/drawing/2014/main" id="{F17D7CE9-A3EC-A383-C370-BA3F8129CEC3}"/>
                    </a:ext>
                  </a:extLst>
                </p:cNvPr>
                <p:cNvSpPr>
                  <a:spLocks noRot="1" noChangeAspect="1" noMove="1" noResize="1" noEditPoints="1" noAdjustHandles="1" noChangeArrowheads="1" noChangeShapeType="1" noTextEdit="1"/>
                </p:cNvSpPr>
                <p:nvPr/>
              </p:nvSpPr>
              <p:spPr>
                <a:xfrm>
                  <a:off x="7961543" y="4283294"/>
                  <a:ext cx="548640" cy="548640"/>
                </a:xfrm>
                <a:prstGeom prst="rect">
                  <a:avLst/>
                </a:prstGeom>
                <a:blipFill>
                  <a:blip r:embed="rId30"/>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 name="Rectangle 351">
                  <a:extLst>
                    <a:ext uri="{FF2B5EF4-FFF2-40B4-BE49-F238E27FC236}">
                      <a16:creationId xmlns:a16="http://schemas.microsoft.com/office/drawing/2014/main" id="{3CED480C-D359-6A85-F1F3-4B9189D76C94}"/>
                    </a:ext>
                  </a:extLst>
                </p:cNvPr>
                <p:cNvSpPr/>
                <p:nvPr/>
              </p:nvSpPr>
              <p:spPr>
                <a:xfrm>
                  <a:off x="7955467" y="519666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(3)</m:t>
                            </m:r>
                          </m:sup>
                        </m:sSubSup>
                      </m:oMath>
                    </m:oMathPara>
                  </a14:m>
                  <a:endParaRPr lang="en-US" dirty="0"/>
                </a:p>
              </p:txBody>
            </p:sp>
          </mc:Choice>
          <mc:Fallback xmlns="">
            <p:sp>
              <p:nvSpPr>
                <p:cNvPr id="352" name="Rectangle 351">
                  <a:extLst>
                    <a:ext uri="{FF2B5EF4-FFF2-40B4-BE49-F238E27FC236}">
                      <a16:creationId xmlns:a16="http://schemas.microsoft.com/office/drawing/2014/main" id="{3CED480C-D359-6A85-F1F3-4B9189D76C94}"/>
                    </a:ext>
                  </a:extLst>
                </p:cNvPr>
                <p:cNvSpPr>
                  <a:spLocks noRot="1" noChangeAspect="1" noMove="1" noResize="1" noEditPoints="1" noAdjustHandles="1" noChangeArrowheads="1" noChangeShapeType="1" noTextEdit="1"/>
                </p:cNvSpPr>
                <p:nvPr/>
              </p:nvSpPr>
              <p:spPr>
                <a:xfrm>
                  <a:off x="7955467" y="5196668"/>
                  <a:ext cx="548640" cy="548640"/>
                </a:xfrm>
                <a:prstGeom prst="rect">
                  <a:avLst/>
                </a:prstGeom>
                <a:blipFill>
                  <a:blip r:embed="rId31"/>
                  <a:stretch>
                    <a:fillRect l="-4444"/>
                  </a:stretch>
                </a:blipFill>
                <a:ln w="19050"/>
              </p:spPr>
              <p:txBody>
                <a:bodyPr/>
                <a:lstStyle/>
                <a:p>
                  <a:r>
                    <a:rPr lang="en-US">
                      <a:noFill/>
                    </a:rPr>
                    <a:t> </a:t>
                  </a:r>
                </a:p>
              </p:txBody>
            </p:sp>
          </mc:Fallback>
        </mc:AlternateContent>
        <p:cxnSp>
          <p:nvCxnSpPr>
            <p:cNvPr id="353" name="Straight Arrow Connector 352">
              <a:extLst>
                <a:ext uri="{FF2B5EF4-FFF2-40B4-BE49-F238E27FC236}">
                  <a16:creationId xmlns:a16="http://schemas.microsoft.com/office/drawing/2014/main" id="{C8625756-5618-F9FF-039F-1E8EC74DA041}"/>
                </a:ext>
              </a:extLst>
            </p:cNvPr>
            <p:cNvCxnSpPr>
              <a:cxnSpLocks/>
            </p:cNvCxnSpPr>
            <p:nvPr/>
          </p:nvCxnSpPr>
          <p:spPr>
            <a:xfrm flipV="1">
              <a:off x="8498908" y="2727845"/>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4" name="Straight Arrow Connector 353">
              <a:extLst>
                <a:ext uri="{FF2B5EF4-FFF2-40B4-BE49-F238E27FC236}">
                  <a16:creationId xmlns:a16="http://schemas.microsoft.com/office/drawing/2014/main" id="{1F0DCD86-DEEC-E423-25AC-EBFB49C5CCE9}"/>
                </a:ext>
              </a:extLst>
            </p:cNvPr>
            <p:cNvCxnSpPr>
              <a:cxnSpLocks/>
            </p:cNvCxnSpPr>
            <p:nvPr/>
          </p:nvCxnSpPr>
          <p:spPr>
            <a:xfrm flipV="1">
              <a:off x="8516196" y="3636986"/>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5" name="Straight Arrow Connector 354">
              <a:extLst>
                <a:ext uri="{FF2B5EF4-FFF2-40B4-BE49-F238E27FC236}">
                  <a16:creationId xmlns:a16="http://schemas.microsoft.com/office/drawing/2014/main" id="{ED73E7D7-B836-1A83-40E9-86257AE64EEF}"/>
                </a:ext>
              </a:extLst>
            </p:cNvPr>
            <p:cNvCxnSpPr>
              <a:cxnSpLocks/>
            </p:cNvCxnSpPr>
            <p:nvPr/>
          </p:nvCxnSpPr>
          <p:spPr>
            <a:xfrm>
              <a:off x="8504842" y="455715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6" name="Straight Arrow Connector 355">
              <a:extLst>
                <a:ext uri="{FF2B5EF4-FFF2-40B4-BE49-F238E27FC236}">
                  <a16:creationId xmlns:a16="http://schemas.microsoft.com/office/drawing/2014/main" id="{511DFAB1-BFD6-AE73-D5EB-1D42C24E0B54}"/>
                </a:ext>
              </a:extLst>
            </p:cNvPr>
            <p:cNvCxnSpPr>
              <a:cxnSpLocks/>
            </p:cNvCxnSpPr>
            <p:nvPr/>
          </p:nvCxnSpPr>
          <p:spPr>
            <a:xfrm>
              <a:off x="8500436" y="546656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7" name="Rectangle 356">
              <a:extLst>
                <a:ext uri="{FF2B5EF4-FFF2-40B4-BE49-F238E27FC236}">
                  <a16:creationId xmlns:a16="http://schemas.microsoft.com/office/drawing/2014/main" id="{1C0477EC-7A6F-E2F0-5B89-63C2A6B8ED96}"/>
                </a:ext>
              </a:extLst>
            </p:cNvPr>
            <p:cNvSpPr/>
            <p:nvPr/>
          </p:nvSpPr>
          <p:spPr>
            <a:xfrm rot="16200000">
              <a:off x="7369764" y="3940714"/>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 mixing</a:t>
              </a:r>
            </a:p>
          </p:txBody>
        </p:sp>
        <p:cxnSp>
          <p:nvCxnSpPr>
            <p:cNvPr id="358" name="Straight Arrow Connector 357">
              <a:extLst>
                <a:ext uri="{FF2B5EF4-FFF2-40B4-BE49-F238E27FC236}">
                  <a16:creationId xmlns:a16="http://schemas.microsoft.com/office/drawing/2014/main" id="{F173291A-570F-7575-A905-3A9F581465F3}"/>
                </a:ext>
              </a:extLst>
            </p:cNvPr>
            <p:cNvCxnSpPr>
              <a:cxnSpLocks/>
            </p:cNvCxnSpPr>
            <p:nvPr/>
          </p:nvCxnSpPr>
          <p:spPr>
            <a:xfrm>
              <a:off x="6835342" y="3639125"/>
              <a:ext cx="11247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9" name="Straight Arrow Connector 358">
              <a:extLst>
                <a:ext uri="{FF2B5EF4-FFF2-40B4-BE49-F238E27FC236}">
                  <a16:creationId xmlns:a16="http://schemas.microsoft.com/office/drawing/2014/main" id="{C8895ECB-B284-12C4-4DF3-5109669084CC}"/>
                </a:ext>
              </a:extLst>
            </p:cNvPr>
            <p:cNvCxnSpPr>
              <a:cxnSpLocks/>
            </p:cNvCxnSpPr>
            <p:nvPr/>
          </p:nvCxnSpPr>
          <p:spPr>
            <a:xfrm>
              <a:off x="6835342" y="4558774"/>
              <a:ext cx="11194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0" name="Straight Arrow Connector 359">
              <a:extLst>
                <a:ext uri="{FF2B5EF4-FFF2-40B4-BE49-F238E27FC236}">
                  <a16:creationId xmlns:a16="http://schemas.microsoft.com/office/drawing/2014/main" id="{4AA63BF9-8D32-C493-1E62-B840462587AE}"/>
                </a:ext>
              </a:extLst>
            </p:cNvPr>
            <p:cNvCxnSpPr>
              <a:cxnSpLocks/>
            </p:cNvCxnSpPr>
            <p:nvPr/>
          </p:nvCxnSpPr>
          <p:spPr>
            <a:xfrm>
              <a:off x="6835342" y="5467917"/>
              <a:ext cx="11142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1" name="Straight Arrow Connector 360">
              <a:extLst>
                <a:ext uri="{FF2B5EF4-FFF2-40B4-BE49-F238E27FC236}">
                  <a16:creationId xmlns:a16="http://schemas.microsoft.com/office/drawing/2014/main" id="{3E445CCC-FFA5-4FD5-A758-61AD9EBA93B9}"/>
                </a:ext>
              </a:extLst>
            </p:cNvPr>
            <p:cNvCxnSpPr>
              <a:cxnSpLocks/>
            </p:cNvCxnSpPr>
            <p:nvPr/>
          </p:nvCxnSpPr>
          <p:spPr>
            <a:xfrm flipH="1" flipV="1">
              <a:off x="7596154" y="2733759"/>
              <a:ext cx="6589" cy="2732805"/>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362" name="Straight Arrow Connector 361">
              <a:extLst>
                <a:ext uri="{FF2B5EF4-FFF2-40B4-BE49-F238E27FC236}">
                  <a16:creationId xmlns:a16="http://schemas.microsoft.com/office/drawing/2014/main" id="{79CB5BB0-2F8C-3D81-EDFD-86FA3F9F1E48}"/>
                </a:ext>
              </a:extLst>
            </p:cNvPr>
            <p:cNvCxnSpPr>
              <a:cxnSpLocks/>
            </p:cNvCxnSpPr>
            <p:nvPr/>
          </p:nvCxnSpPr>
          <p:spPr>
            <a:xfrm>
              <a:off x="7458759" y="4130726"/>
              <a:ext cx="143984" cy="0"/>
            </a:xfrm>
            <a:prstGeom prst="straightConnector1">
              <a:avLst/>
            </a:prstGeom>
            <a:ln>
              <a:solidFill>
                <a:schemeClr val="bg2">
                  <a:lumMod val="75000"/>
                </a:schemeClr>
              </a:solidFill>
              <a:tailEnd type="none"/>
            </a:ln>
          </p:spPr>
          <p:style>
            <a:lnRef idx="3">
              <a:schemeClr val="dk1"/>
            </a:lnRef>
            <a:fillRef idx="0">
              <a:schemeClr val="dk1"/>
            </a:fillRef>
            <a:effectRef idx="2">
              <a:schemeClr val="dk1"/>
            </a:effectRef>
            <a:fontRef idx="minor">
              <a:schemeClr val="tx1"/>
            </a:fontRef>
          </p:style>
        </p:cxnSp>
        <p:cxnSp>
          <p:nvCxnSpPr>
            <p:cNvPr id="363" name="Straight Arrow Connector 362">
              <a:extLst>
                <a:ext uri="{FF2B5EF4-FFF2-40B4-BE49-F238E27FC236}">
                  <a16:creationId xmlns:a16="http://schemas.microsoft.com/office/drawing/2014/main" id="{8082A3D8-1E97-8F45-B57D-2055004A82C2}"/>
                </a:ext>
              </a:extLst>
            </p:cNvPr>
            <p:cNvCxnSpPr/>
            <p:nvPr/>
          </p:nvCxnSpPr>
          <p:spPr>
            <a:xfrm>
              <a:off x="9186095" y="4130858"/>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7BE64A9B-AB88-0E04-6391-6E3E648CA360}"/>
                    </a:ext>
                  </a:extLst>
                </p:cNvPr>
                <p:cNvSpPr txBox="1"/>
                <p:nvPr/>
              </p:nvSpPr>
              <p:spPr>
                <a:xfrm>
                  <a:off x="9544736" y="3988096"/>
                  <a:ext cx="282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64" name="TextBox 363">
                  <a:extLst>
                    <a:ext uri="{FF2B5EF4-FFF2-40B4-BE49-F238E27FC236}">
                      <a16:creationId xmlns:a16="http://schemas.microsoft.com/office/drawing/2014/main" id="{7BE64A9B-AB88-0E04-6391-6E3E648CA360}"/>
                    </a:ext>
                  </a:extLst>
                </p:cNvPr>
                <p:cNvSpPr txBox="1">
                  <a:spLocks noRot="1" noChangeAspect="1" noMove="1" noResize="1" noEditPoints="1" noAdjustHandles="1" noChangeArrowheads="1" noChangeShapeType="1" noTextEdit="1"/>
                </p:cNvSpPr>
                <p:nvPr/>
              </p:nvSpPr>
              <p:spPr>
                <a:xfrm>
                  <a:off x="9544736" y="3988096"/>
                  <a:ext cx="282129" cy="276999"/>
                </a:xfrm>
                <a:prstGeom prst="rect">
                  <a:avLst/>
                </a:prstGeom>
                <a:blipFill>
                  <a:blip r:embed="rId32"/>
                  <a:stretch>
                    <a:fillRect l="-21739" r="-26087" b="-21739"/>
                  </a:stretch>
                </a:blipFill>
              </p:spPr>
              <p:txBody>
                <a:bodyPr/>
                <a:lstStyle/>
                <a:p>
                  <a:r>
                    <a:rPr lang="en-US">
                      <a:noFill/>
                    </a:rPr>
                    <a:t> </a:t>
                  </a:r>
                </a:p>
              </p:txBody>
            </p:sp>
          </mc:Fallback>
        </mc:AlternateContent>
        <p:cxnSp>
          <p:nvCxnSpPr>
            <p:cNvPr id="365" name="Straight Arrow Connector 364">
              <a:extLst>
                <a:ext uri="{FF2B5EF4-FFF2-40B4-BE49-F238E27FC236}">
                  <a16:creationId xmlns:a16="http://schemas.microsoft.com/office/drawing/2014/main" id="{8EA50FD9-0117-7241-3BDC-D4EADA543909}"/>
                </a:ext>
              </a:extLst>
            </p:cNvPr>
            <p:cNvCxnSpPr>
              <a:cxnSpLocks/>
            </p:cNvCxnSpPr>
            <p:nvPr/>
          </p:nvCxnSpPr>
          <p:spPr>
            <a:xfrm>
              <a:off x="9685800" y="3813910"/>
              <a:ext cx="0" cy="223348"/>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F592B614-2A67-899C-ABFA-CC1C98E48845}"/>
                    </a:ext>
                  </a:extLst>
                </p:cNvPr>
                <p:cNvSpPr txBox="1"/>
                <p:nvPr/>
              </p:nvSpPr>
              <p:spPr>
                <a:xfrm>
                  <a:off x="9443649" y="3501282"/>
                  <a:ext cx="484302" cy="307777"/>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400" b="0" i="1" smtClean="0">
                            <a:solidFill>
                              <a:schemeClr val="bg2">
                                <a:lumMod val="75000"/>
                              </a:schemeClr>
                            </a:solidFill>
                            <a:latin typeface="Cambria Math" panose="02040503050406030204" pitchFamily="18" charset="0"/>
                          </a:rPr>
                          <m:t>𝑘𝑒</m:t>
                        </m:r>
                        <m:sSub>
                          <m:sSubPr>
                            <m:ctrlPr>
                              <a:rPr lang="en-US" sz="1400" b="0" i="1" smtClean="0">
                                <a:solidFill>
                                  <a:schemeClr val="bg2">
                                    <a:lumMod val="75000"/>
                                  </a:schemeClr>
                                </a:solidFill>
                                <a:latin typeface="Cambria Math" panose="02040503050406030204" pitchFamily="18" charset="0"/>
                              </a:rPr>
                            </m:ctrlPr>
                          </m:sSubPr>
                          <m:e>
                            <m:r>
                              <a:rPr lang="en-US" sz="1400" b="0" i="1" smtClean="0">
                                <a:solidFill>
                                  <a:schemeClr val="bg2">
                                    <a:lumMod val="75000"/>
                                  </a:schemeClr>
                                </a:solidFill>
                                <a:latin typeface="Cambria Math" panose="02040503050406030204" pitchFamily="18" charset="0"/>
                              </a:rPr>
                              <m:t>𝑦</m:t>
                            </m:r>
                          </m:e>
                          <m:sub>
                            <m:r>
                              <a:rPr lang="en-US" sz="1400" b="0" i="1" smtClean="0">
                                <a:solidFill>
                                  <a:schemeClr val="bg2">
                                    <a:lumMod val="75000"/>
                                  </a:schemeClr>
                                </a:solidFill>
                                <a:latin typeface="Cambria Math" panose="02040503050406030204" pitchFamily="18" charset="0"/>
                              </a:rPr>
                              <m:t>4</m:t>
                            </m:r>
                          </m:sub>
                        </m:sSub>
                      </m:oMath>
                    </m:oMathPara>
                  </a14:m>
                  <a:endParaRPr lang="en-US" sz="1400" dirty="0">
                    <a:solidFill>
                      <a:schemeClr val="bg2">
                        <a:lumMod val="75000"/>
                      </a:schemeClr>
                    </a:solidFill>
                  </a:endParaRPr>
                </a:p>
              </p:txBody>
            </p:sp>
          </mc:Choice>
          <mc:Fallback xmlns="">
            <p:sp>
              <p:nvSpPr>
                <p:cNvPr id="366" name="TextBox 365">
                  <a:extLst>
                    <a:ext uri="{FF2B5EF4-FFF2-40B4-BE49-F238E27FC236}">
                      <a16:creationId xmlns:a16="http://schemas.microsoft.com/office/drawing/2014/main" id="{F592B614-2A67-899C-ABFA-CC1C98E48845}"/>
                    </a:ext>
                  </a:extLst>
                </p:cNvPr>
                <p:cNvSpPr txBox="1">
                  <a:spLocks noRot="1" noChangeAspect="1" noMove="1" noResize="1" noEditPoints="1" noAdjustHandles="1" noChangeArrowheads="1" noChangeShapeType="1" noTextEdit="1"/>
                </p:cNvSpPr>
                <p:nvPr/>
              </p:nvSpPr>
              <p:spPr>
                <a:xfrm>
                  <a:off x="9443649" y="3501282"/>
                  <a:ext cx="484302" cy="307777"/>
                </a:xfrm>
                <a:prstGeom prst="rect">
                  <a:avLst/>
                </a:prstGeom>
                <a:blipFill>
                  <a:blip r:embed="rId33"/>
                  <a:stretch>
                    <a:fillRect l="-5128" b="-4000"/>
                  </a:stretch>
                </a:blipFill>
              </p:spPr>
              <p:txBody>
                <a:bodyPr/>
                <a:lstStyle/>
                <a:p>
                  <a:r>
                    <a:rPr lang="en-US">
                      <a:noFill/>
                    </a:rPr>
                    <a:t> </a:t>
                  </a:r>
                </a:p>
              </p:txBody>
            </p:sp>
          </mc:Fallback>
        </mc:AlternateContent>
      </p:grpSp>
      <p:cxnSp>
        <p:nvCxnSpPr>
          <p:cNvPr id="21" name="Straight Arrow Connector 20">
            <a:extLst>
              <a:ext uri="{FF2B5EF4-FFF2-40B4-BE49-F238E27FC236}">
                <a16:creationId xmlns:a16="http://schemas.microsoft.com/office/drawing/2014/main" id="{BB5F881A-ACD6-CE10-A32A-8CE6BC26486D}"/>
              </a:ext>
            </a:extLst>
          </p:cNvPr>
          <p:cNvCxnSpPr>
            <a:cxnSpLocks/>
          </p:cNvCxnSpPr>
          <p:nvPr/>
        </p:nvCxnSpPr>
        <p:spPr>
          <a:xfrm>
            <a:off x="10513401" y="2585483"/>
            <a:ext cx="9323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6F11333F-C295-F3B6-F90F-3D9D1521729D}"/>
              </a:ext>
            </a:extLst>
          </p:cNvPr>
          <p:cNvCxnSpPr>
            <a:cxnSpLocks/>
          </p:cNvCxnSpPr>
          <p:nvPr/>
        </p:nvCxnSpPr>
        <p:spPr>
          <a:xfrm>
            <a:off x="10509391" y="3471811"/>
            <a:ext cx="9323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493383A0-91D5-0586-B9BB-FDEB5EA8F4E0}"/>
              </a:ext>
            </a:extLst>
          </p:cNvPr>
          <p:cNvCxnSpPr>
            <a:cxnSpLocks/>
          </p:cNvCxnSpPr>
          <p:nvPr/>
        </p:nvCxnSpPr>
        <p:spPr>
          <a:xfrm>
            <a:off x="10505385" y="5320666"/>
            <a:ext cx="9323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6BFA7A0B-CA19-B003-CA74-E842F4633B74}"/>
              </a:ext>
            </a:extLst>
          </p:cNvPr>
          <p:cNvCxnSpPr>
            <a:cxnSpLocks/>
          </p:cNvCxnSpPr>
          <p:nvPr/>
        </p:nvCxnSpPr>
        <p:spPr>
          <a:xfrm>
            <a:off x="10513406" y="4414280"/>
            <a:ext cx="9323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itle 1">
            <a:extLst>
              <a:ext uri="{FF2B5EF4-FFF2-40B4-BE49-F238E27FC236}">
                <a16:creationId xmlns:a16="http://schemas.microsoft.com/office/drawing/2014/main" id="{B4511D81-40F2-3E3F-3A06-28B7D61D1B9A}"/>
              </a:ext>
            </a:extLst>
          </p:cNvPr>
          <p:cNvSpPr txBox="1">
            <a:spLocks/>
          </p:cNvSpPr>
          <p:nvPr/>
        </p:nvSpPr>
        <p:spPr>
          <a:xfrm>
            <a:off x="838200" y="365125"/>
            <a:ext cx="5050525" cy="1325563"/>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Random S-box Substitution-Permutation Network (SPN*)</a:t>
            </a:r>
          </a:p>
        </p:txBody>
      </p:sp>
      <p:sp>
        <p:nvSpPr>
          <p:cNvPr id="37" name="Rounded Rectangle 36">
            <a:extLst>
              <a:ext uri="{FF2B5EF4-FFF2-40B4-BE49-F238E27FC236}">
                <a16:creationId xmlns:a16="http://schemas.microsoft.com/office/drawing/2014/main" id="{CC4F86DE-45A5-5F46-FE97-D0CE19342C93}"/>
              </a:ext>
            </a:extLst>
          </p:cNvPr>
          <p:cNvSpPr/>
          <p:nvPr/>
        </p:nvSpPr>
        <p:spPr>
          <a:xfrm>
            <a:off x="6757478" y="481289"/>
            <a:ext cx="2392116" cy="10932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The random S-boxes are now the key!</a:t>
            </a:r>
          </a:p>
        </p:txBody>
      </p:sp>
    </p:spTree>
    <p:extLst>
      <p:ext uri="{BB962C8B-B14F-4D97-AF65-F5344CB8AC3E}">
        <p14:creationId xmlns:p14="http://schemas.microsoft.com/office/powerpoint/2010/main" val="391936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4A90-F09B-0DBB-0EEF-5A46035D14E7}"/>
              </a:ext>
            </a:extLst>
          </p:cNvPr>
          <p:cNvSpPr>
            <a:spLocks noGrp="1"/>
          </p:cNvSpPr>
          <p:nvPr>
            <p:ph type="title"/>
          </p:nvPr>
        </p:nvSpPr>
        <p:spPr/>
        <p:txBody>
          <a:bodyPr/>
          <a:lstStyle/>
          <a:p>
            <a:r>
              <a:rPr lang="en-US" dirty="0"/>
              <a:t>Usefulness of random S-box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49AA12-256A-DE14-2653-42B5653E5CDE}"/>
                  </a:ext>
                </a:extLst>
              </p:cNvPr>
              <p:cNvSpPr>
                <a:spLocks noGrp="1"/>
              </p:cNvSpPr>
              <p:nvPr>
                <p:ph idx="1"/>
              </p:nvPr>
            </p:nvSpPr>
            <p:spPr/>
            <p:txBody>
              <a:bodyPr>
                <a:normAutofit/>
              </a:bodyPr>
              <a:lstStyle/>
              <a:p>
                <a:pPr marL="514350" indent="-514350">
                  <a:buFont typeface="+mj-lt"/>
                  <a:buAutoNum type="arabicPeriod"/>
                </a:pPr>
                <a:r>
                  <a:rPr lang="en-US" sz="2000" b="0" i="0" dirty="0">
                    <a:solidFill>
                      <a:srgbClr val="333333"/>
                    </a:solidFill>
                    <a:effectLst/>
                  </a:rPr>
                  <a:t>Block ciphers with random S-boxes already exist (GOST, </a:t>
                </a:r>
                <a:r>
                  <a:rPr lang="en-US" sz="2000" b="0" i="0" dirty="0" err="1">
                    <a:solidFill>
                      <a:srgbClr val="333333"/>
                    </a:solidFill>
                    <a:effectLst/>
                  </a:rPr>
                  <a:t>Kufu</a:t>
                </a:r>
                <a:r>
                  <a:rPr lang="en-US" sz="2000" b="0" i="0" dirty="0">
                    <a:solidFill>
                      <a:srgbClr val="333333"/>
                    </a:solidFill>
                    <a:effectLst/>
                  </a:rPr>
                  <a:t>).</a:t>
                </a:r>
              </a:p>
              <a:p>
                <a:pPr marL="514350" indent="-514350">
                  <a:buFont typeface="+mj-lt"/>
                  <a:buAutoNum type="arabicPeriod"/>
                </a:pPr>
                <a:endParaRPr lang="en-US" sz="2000" dirty="0">
                  <a:solidFill>
                    <a:srgbClr val="333333"/>
                  </a:solidFill>
                  <a:latin typeface="-apple-system"/>
                </a:endParaRPr>
              </a:p>
              <a:p>
                <a:pPr marL="514350" indent="-514350">
                  <a:buFont typeface="+mj-lt"/>
                  <a:buAutoNum type="arabicPeriod"/>
                </a:pPr>
                <a:r>
                  <a:rPr lang="en-US" sz="2000" dirty="0"/>
                  <a:t>Random S-box results can be translated to non-random S-box results.</a:t>
                </a:r>
              </a:p>
              <a:p>
                <a:pPr lvl="1"/>
                <a:r>
                  <a:rPr lang="en-US" sz="1800" dirty="0"/>
                  <a:t>Called </a:t>
                </a:r>
                <a:r>
                  <a:rPr lang="en-US" sz="1800" i="1" dirty="0"/>
                  <a:t>censored SPN.</a:t>
                </a:r>
                <a:endParaRPr lang="en-US" sz="1800" dirty="0"/>
              </a:p>
              <a:p>
                <a:pPr lvl="1"/>
                <a:r>
                  <a:rPr lang="en-US" sz="1800" b="1" dirty="0"/>
                  <a:t>Lemma</a:t>
                </a:r>
                <a:r>
                  <a:rPr lang="en-US" sz="1800" dirty="0"/>
                  <a:t>. </a:t>
                </a:r>
                <a14:m>
                  <m:oMath xmlns:m="http://schemas.openxmlformats.org/officeDocument/2006/math">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r>
                              <a:rPr lang="en-US" sz="1800" i="1">
                                <a:latin typeface="Cambria Math" panose="02040503050406030204" pitchFamily="18" charset="0"/>
                              </a:rPr>
                              <m:t>𝐴𝑅𝐾</m:t>
                            </m:r>
                            <m:r>
                              <a:rPr lang="en-US" sz="1800" i="1">
                                <a:latin typeface="Cambria Math" panose="02040503050406030204" pitchFamily="18" charset="0"/>
                              </a:rPr>
                              <m:t>∘</m:t>
                            </m:r>
                            <m:r>
                              <a:rPr lang="en-US" sz="1800" i="1">
                                <a:latin typeface="Cambria Math" panose="02040503050406030204" pitchFamily="18" charset="0"/>
                              </a:rPr>
                              <m:t>𝐼𝑁𝑉</m:t>
                            </m:r>
                            <m:r>
                              <a:rPr lang="en-US" sz="1800" i="1">
                                <a:latin typeface="Cambria Math" panose="02040503050406030204" pitchFamily="18" charset="0"/>
                              </a:rPr>
                              <m:t>∘…∘</m:t>
                            </m:r>
                            <m:r>
                              <a:rPr lang="en-US" sz="1800" i="1">
                                <a:latin typeface="Cambria Math" panose="02040503050406030204" pitchFamily="18" charset="0"/>
                              </a:rPr>
                              <m:t>𝐼𝑁𝑉</m:t>
                            </m:r>
                            <m:r>
                              <a:rPr lang="en-US" sz="1800" i="1">
                                <a:latin typeface="Cambria Math" panose="02040503050406030204" pitchFamily="18" charset="0"/>
                              </a:rPr>
                              <m:t>∘</m:t>
                            </m:r>
                            <m:r>
                              <a:rPr lang="en-US" sz="1800" i="1">
                                <a:latin typeface="Cambria Math" panose="02040503050406030204" pitchFamily="18" charset="0"/>
                              </a:rPr>
                              <m:t>𝐴𝑅𝐾</m:t>
                            </m:r>
                          </m:e>
                        </m:groupChr>
                      </m:e>
                      <m:lim>
                        <m:eqArr>
                          <m:eqArrPr>
                            <m:ctrlPr>
                              <a:rPr lang="en-US" sz="1800" b="0" i="1" smtClean="0">
                                <a:latin typeface="Cambria Math" panose="02040503050406030204" pitchFamily="18" charset="0"/>
                              </a:rPr>
                            </m:ctrlPr>
                          </m:eqArrPr>
                          <m:e/>
                          <m:e>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𝑏</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m:t>
                                    </m:r>
                                    <m:r>
                                      <a:rPr lang="en-US" sz="1800" b="0" i="1" smtClean="0">
                                        <a:latin typeface="Cambria Math" panose="02040503050406030204" pitchFamily="18" charset="0"/>
                                      </a:rPr>
                                      <m:t>𝑏</m:t>
                                    </m:r>
                                  </m:sup>
                                </m:sSup>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𝜀</m:t>
                                        </m:r>
                                      </m:den>
                                    </m:f>
                                  </m:e>
                                </m:func>
                              </m:e>
                            </m:d>
                          </m:e>
                        </m:eqArr>
                      </m:lim>
                    </m:limLow>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𝜀</m:t>
                        </m:r>
                      </m:sub>
                    </m:sSub>
                    <m:r>
                      <a:rPr lang="en-US" sz="1800" b="0" i="0" smtClean="0">
                        <a:latin typeface="Cambria Math" panose="02040503050406030204" pitchFamily="18" charset="0"/>
                      </a:rPr>
                      <m:t> </m:t>
                    </m:r>
                    <m:r>
                      <m:rPr>
                        <m:sty m:val="p"/>
                      </m:rPr>
                      <a:rPr lang="en-US" sz="1800" b="0" i="0" smtClean="0">
                        <a:latin typeface="Cambria Math" panose="02040503050406030204" pitchFamily="18" charset="0"/>
                      </a:rPr>
                      <m:t>random</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permutation</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over</m:t>
                    </m:r>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𝔽</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𝑏</m:t>
                            </m:r>
                          </m:sup>
                        </m:sSup>
                      </m:sub>
                    </m:sSub>
                  </m:oMath>
                </a14:m>
                <a:r>
                  <a:rPr lang="en-US" dirty="0"/>
                  <a:t>.</a:t>
                </a:r>
              </a:p>
            </p:txBody>
          </p:sp>
        </mc:Choice>
        <mc:Fallback xmlns="">
          <p:sp>
            <p:nvSpPr>
              <p:cNvPr id="3" name="Content Placeholder 2">
                <a:extLst>
                  <a:ext uri="{FF2B5EF4-FFF2-40B4-BE49-F238E27FC236}">
                    <a16:creationId xmlns:a16="http://schemas.microsoft.com/office/drawing/2014/main" id="{9249AA12-256A-DE14-2653-42B5653E5CDE}"/>
                  </a:ext>
                </a:extLst>
              </p:cNvPr>
              <p:cNvSpPr>
                <a:spLocks noGrp="1" noRot="1" noChangeAspect="1" noMove="1" noResize="1" noEditPoints="1" noAdjustHandles="1" noChangeArrowheads="1" noChangeShapeType="1" noTextEdit="1"/>
              </p:cNvSpPr>
              <p:nvPr>
                <p:ph idx="1"/>
              </p:nvPr>
            </p:nvSpPr>
            <p:spPr>
              <a:blipFill>
                <a:blip r:embed="rId3"/>
                <a:stretch>
                  <a:fillRect l="-442" t="-651" r="-442"/>
                </a:stretch>
              </a:blipFill>
            </p:spPr>
            <p:txBody>
              <a:bodyPr/>
              <a:lstStyle/>
              <a:p>
                <a:r>
                  <a:rPr lang="en-US">
                    <a:noFill/>
                  </a:rPr>
                  <a:t> </a:t>
                </a:r>
              </a:p>
            </p:txBody>
          </p:sp>
        </mc:Fallback>
      </mc:AlternateContent>
    </p:spTree>
    <p:extLst>
      <p:ext uri="{BB962C8B-B14F-4D97-AF65-F5344CB8AC3E}">
        <p14:creationId xmlns:p14="http://schemas.microsoft.com/office/powerpoint/2010/main" val="16854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4A90-F09B-0DBB-0EEF-5A46035D14E7}"/>
              </a:ext>
            </a:extLst>
          </p:cNvPr>
          <p:cNvSpPr>
            <a:spLocks noGrp="1"/>
          </p:cNvSpPr>
          <p:nvPr>
            <p:ph type="title"/>
          </p:nvPr>
        </p:nvSpPr>
        <p:spPr/>
        <p:txBody>
          <a:bodyPr/>
          <a:lstStyle/>
          <a:p>
            <a:r>
              <a:rPr lang="en-US" dirty="0"/>
              <a:t>Usefulness of random S-box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49AA12-256A-DE14-2653-42B5653E5CDE}"/>
                  </a:ext>
                </a:extLst>
              </p:cNvPr>
              <p:cNvSpPr>
                <a:spLocks noGrp="1"/>
              </p:cNvSpPr>
              <p:nvPr>
                <p:ph idx="1"/>
              </p:nvPr>
            </p:nvSpPr>
            <p:spPr/>
            <p:txBody>
              <a:bodyPr>
                <a:normAutofit/>
              </a:bodyPr>
              <a:lstStyle/>
              <a:p>
                <a:pPr marL="514350" indent="-514350">
                  <a:buFont typeface="+mj-lt"/>
                  <a:buAutoNum type="arabicPeriod" startAt="3"/>
                </a:pPr>
                <a:r>
                  <a:rPr lang="en-US" sz="2000" dirty="0">
                    <a:solidFill>
                      <a:srgbClr val="333333"/>
                    </a:solidFill>
                    <a:latin typeface="-apple-system"/>
                  </a:rPr>
                  <a:t>I</a:t>
                </a:r>
                <a:r>
                  <a:rPr lang="en-US" sz="2000" b="0" i="0" dirty="0">
                    <a:solidFill>
                      <a:srgbClr val="333333"/>
                    </a:solidFill>
                    <a:effectLst/>
                    <a:latin typeface="-apple-system"/>
                  </a:rPr>
                  <a:t>deal S-boxes allow us to identify desirable mixing properties.</a:t>
                </a:r>
              </a:p>
              <a:p>
                <a:pPr lvl="1"/>
                <a:r>
                  <a:rPr lang="en-US" sz="1800" b="0" i="0" dirty="0">
                    <a:solidFill>
                      <a:srgbClr val="333333"/>
                    </a:solidFill>
                    <a:effectLst/>
                    <a:latin typeface="-apple-system"/>
                  </a:rPr>
                  <a:t>Our proofs rely on the </a:t>
                </a:r>
                <a:r>
                  <a:rPr lang="en-US" sz="1800" b="1" i="0" dirty="0">
                    <a:solidFill>
                      <a:srgbClr val="333333"/>
                    </a:solidFill>
                    <a:effectLst/>
                    <a:latin typeface="-apple-system"/>
                  </a:rPr>
                  <a:t>maximal branching number </a:t>
                </a:r>
                <a:r>
                  <a:rPr lang="en-US" sz="1800" b="0" i="0" dirty="0">
                    <a:solidFill>
                      <a:srgbClr val="333333"/>
                    </a:solidFill>
                    <a:effectLst/>
                    <a:latin typeface="-apple-system"/>
                  </a:rPr>
                  <a:t>of the mixing matrix.</a:t>
                </a:r>
              </a:p>
              <a:p>
                <a:pPr lvl="1"/>
                <a:r>
                  <a:rPr lang="en-US" sz="1800" b="0" i="0" dirty="0">
                    <a:solidFill>
                      <a:srgbClr val="333333"/>
                    </a:solidFill>
                    <a:effectLst/>
                    <a:latin typeface="-apple-system"/>
                  </a:rPr>
                  <a:t>Our tight bounds explain how parameters affect convergence:</a:t>
                </a:r>
              </a:p>
              <a:p>
                <a:pPr lvl="2"/>
                <a:r>
                  <a:rPr lang="en-US" sz="1600" b="0" i="0" dirty="0">
                    <a:solidFill>
                      <a:srgbClr val="333333"/>
                    </a:solidFill>
                    <a:effectLst/>
                    <a:latin typeface="-apple-system"/>
                  </a:rPr>
                  <a:t>Number of blocks </a:t>
                </a:r>
                <a14:m>
                  <m:oMath xmlns:m="http://schemas.openxmlformats.org/officeDocument/2006/math">
                    <m:r>
                      <a:rPr lang="en-US" sz="1600" b="0" i="1" smtClean="0">
                        <a:solidFill>
                          <a:srgbClr val="333333"/>
                        </a:solidFill>
                        <a:effectLst/>
                        <a:latin typeface="Cambria Math" panose="02040503050406030204" pitchFamily="18" charset="0"/>
                      </a:rPr>
                      <m:t>𝑘</m:t>
                    </m:r>
                  </m:oMath>
                </a14:m>
                <a:r>
                  <a:rPr lang="en-US" sz="1600" b="0" i="0" dirty="0">
                    <a:solidFill>
                      <a:srgbClr val="333333"/>
                    </a:solidFill>
                    <a:effectLst/>
                    <a:latin typeface="-apple-system"/>
                  </a:rPr>
                  <a:t> increases, the SPN* converges faster.</a:t>
                </a:r>
              </a:p>
              <a:p>
                <a:pPr lvl="2"/>
                <a:endParaRPr lang="en-US" sz="1600" b="0" i="0" dirty="0">
                  <a:solidFill>
                    <a:srgbClr val="333333"/>
                  </a:solidFill>
                  <a:effectLst/>
                  <a:latin typeface="-apple-system"/>
                </a:endParaRPr>
              </a:p>
              <a:p>
                <a:pPr marL="514350" indent="-514350">
                  <a:buFont typeface="+mj-lt"/>
                  <a:buAutoNum type="arabicPeriod" startAt="4"/>
                </a:pPr>
                <a:r>
                  <a:rPr lang="en-US" sz="2000" dirty="0">
                    <a:solidFill>
                      <a:srgbClr val="333333"/>
                    </a:solidFill>
                    <a:latin typeface="-apple-system"/>
                  </a:rPr>
                  <a:t>May provide insight into the large S-box model [MV12, CDK+18, DKS+17].</a:t>
                </a:r>
              </a:p>
              <a:p>
                <a:pPr lvl="1"/>
                <a:r>
                  <a:rPr lang="en-US" sz="1800" dirty="0">
                    <a:solidFill>
                      <a:srgbClr val="333333"/>
                    </a:solidFill>
                    <a:latin typeface="-apple-system"/>
                  </a:rPr>
                  <a:t>Rely on small number of collisions among S-box inputs: not realistic for AES.</a:t>
                </a:r>
              </a:p>
              <a:p>
                <a:pPr lvl="1"/>
                <a:r>
                  <a:rPr lang="en-US" sz="1800" dirty="0">
                    <a:solidFill>
                      <a:srgbClr val="333333"/>
                    </a:solidFill>
                    <a:latin typeface="-apple-system"/>
                  </a:rPr>
                  <a:t>Understanding the </a:t>
                </a:r>
                <a14:m>
                  <m:oMath xmlns:m="http://schemas.openxmlformats.org/officeDocument/2006/math">
                    <m:r>
                      <a:rPr lang="en-US" sz="1800" i="1" dirty="0">
                        <a:solidFill>
                          <a:srgbClr val="333333"/>
                        </a:solidFill>
                        <a:latin typeface="Cambria Math" panose="02040503050406030204" pitchFamily="18" charset="0"/>
                      </a:rPr>
                      <m:t>𝑡</m:t>
                    </m:r>
                  </m:oMath>
                </a14:m>
                <a:r>
                  <a:rPr lang="en-US" sz="1800" dirty="0">
                    <a:solidFill>
                      <a:srgbClr val="333333"/>
                    </a:solidFill>
                    <a:latin typeface="-apple-system"/>
                  </a:rPr>
                  <a:t>-wise of SPN* for large </a:t>
                </a:r>
                <a14:m>
                  <m:oMath xmlns:m="http://schemas.openxmlformats.org/officeDocument/2006/math">
                    <m:r>
                      <a:rPr lang="en-US" sz="1800" i="1" dirty="0">
                        <a:solidFill>
                          <a:srgbClr val="333333"/>
                        </a:solidFill>
                        <a:latin typeface="Cambria Math" panose="02040503050406030204" pitchFamily="18" charset="0"/>
                      </a:rPr>
                      <m:t>𝑡</m:t>
                    </m:r>
                  </m:oMath>
                </a14:m>
                <a:r>
                  <a:rPr lang="en-US" sz="1800" dirty="0">
                    <a:solidFill>
                      <a:srgbClr val="333333"/>
                    </a:solidFill>
                    <a:latin typeface="-apple-system"/>
                  </a:rPr>
                  <a:t> may help with SPNs in the large S-box model.</a:t>
                </a:r>
                <a:endParaRPr lang="en-US" sz="18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9249AA12-256A-DE14-2653-42B5653E5CDE}"/>
                  </a:ext>
                </a:extLst>
              </p:cNvPr>
              <p:cNvSpPr>
                <a:spLocks noGrp="1" noRot="1" noChangeAspect="1" noMove="1" noResize="1" noEditPoints="1" noAdjustHandles="1" noChangeArrowheads="1" noChangeShapeType="1" noTextEdit="1"/>
              </p:cNvSpPr>
              <p:nvPr>
                <p:ph idx="1"/>
              </p:nvPr>
            </p:nvSpPr>
            <p:spPr>
              <a:blipFill>
                <a:blip r:embed="rId3"/>
                <a:stretch>
                  <a:fillRect l="-442" t="-651" r="-1180"/>
                </a:stretch>
              </a:blipFill>
            </p:spPr>
            <p:txBody>
              <a:bodyPr/>
              <a:lstStyle/>
              <a:p>
                <a:r>
                  <a:rPr lang="en-US">
                    <a:noFill/>
                  </a:rPr>
                  <a:t> </a:t>
                </a:r>
              </a:p>
            </p:txBody>
          </p:sp>
        </mc:Fallback>
      </mc:AlternateContent>
    </p:spTree>
    <p:extLst>
      <p:ext uri="{BB962C8B-B14F-4D97-AF65-F5344CB8AC3E}">
        <p14:creationId xmlns:p14="http://schemas.microsoft.com/office/powerpoint/2010/main" val="307557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05BB-E453-0A1D-7862-C5CBD0A51083}"/>
              </a:ext>
            </a:extLst>
          </p:cNvPr>
          <p:cNvSpPr>
            <a:spLocks noGrp="1"/>
          </p:cNvSpPr>
          <p:nvPr>
            <p:ph type="title"/>
          </p:nvPr>
        </p:nvSpPr>
        <p:spPr/>
        <p:txBody>
          <a:bodyPr/>
          <a:lstStyle/>
          <a:p>
            <a:r>
              <a:rPr lang="en-US" dirty="0"/>
              <a:t>Part IV. Our results</a:t>
            </a:r>
          </a:p>
        </p:txBody>
      </p:sp>
    </p:spTree>
    <p:extLst>
      <p:ext uri="{BB962C8B-B14F-4D97-AF65-F5344CB8AC3E}">
        <p14:creationId xmlns:p14="http://schemas.microsoft.com/office/powerpoint/2010/main" val="238860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F1BE-952F-44D1-AAA3-CC345E15DD7C}"/>
              </a:ext>
            </a:extLst>
          </p:cNvPr>
          <p:cNvSpPr>
            <a:spLocks noGrp="1"/>
          </p:cNvSpPr>
          <p:nvPr>
            <p:ph type="title"/>
          </p:nvPr>
        </p:nvSpPr>
        <p:spPr/>
        <p:txBody>
          <a:bodyPr/>
          <a:lstStyle/>
          <a:p>
            <a:r>
              <a:rPr lang="en-US" dirty="0"/>
              <a:t>SPN* Results</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extLst>
                  <p:ext uri="{D42A27DB-BD31-4B8C-83A1-F6EECF244321}">
                    <p14:modId xmlns:p14="http://schemas.microsoft.com/office/powerpoint/2010/main" val="1641400837"/>
                  </p:ext>
                </p:extLst>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pPr algn="ctr"/>
                          <a:r>
                            <a:rPr lang="en-US" dirty="0"/>
                            <a:t>Rounds </a:t>
                          </a:r>
                          <a14:m>
                            <m:oMath xmlns:m="http://schemas.openxmlformats.org/officeDocument/2006/math">
                              <m:r>
                                <a:rPr lang="en-US" b="1" i="1" smtClean="0">
                                  <a:latin typeface="Cambria Math" panose="02040503050406030204" pitchFamily="18" charset="0"/>
                                </a:rPr>
                                <m:t>𝒓</m:t>
                              </m:r>
                            </m:oMath>
                          </a14:m>
                          <a:endParaRPr lang="en-US" dirty="0"/>
                        </a:p>
                      </a:txBody>
                      <a:tcPr/>
                    </a:tc>
                    <a:tc>
                      <a:txBody>
                        <a:bodyPr/>
                        <a:lstStyle/>
                        <a:p>
                          <a:pPr algn="ctr"/>
                          <a14:m>
                            <m:oMath xmlns:m="http://schemas.openxmlformats.org/officeDocument/2006/math">
                              <m:r>
                                <a:rPr lang="en-US" b="1" i="1" smtClean="0">
                                  <a:latin typeface="Cambria Math" panose="02040503050406030204" pitchFamily="18" charset="0"/>
                                </a:rPr>
                                <m:t>𝜺</m:t>
                              </m:r>
                            </m:oMath>
                          </a14:m>
                          <a:r>
                            <a:rPr lang="en-US" dirty="0"/>
                            <a:t>-Closeness</a:t>
                          </a:r>
                        </a:p>
                      </a:txBody>
                      <a:tcPr/>
                    </a:tc>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𝒕</m:t>
                                </m:r>
                              </m:oMath>
                            </m:oMathPara>
                          </a14:m>
                          <a:endParaRPr lang="en-US" dirty="0"/>
                        </a:p>
                      </a:txBody>
                      <a:tcPr/>
                    </a:tc>
                    <a:extLst>
                      <a:ext uri="{0D108BD9-81ED-4DB2-BD59-A6C34878D82A}">
                        <a16:rowId xmlns:a16="http://schemas.microsoft.com/office/drawing/2014/main" val="22650877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r>
                                  <a:rPr lang="en-US" b="0" smtClean="0">
                                    <a:solidFill>
                                      <a:srgbClr val="FF0000"/>
                                    </a:solidFill>
                                    <a:latin typeface="Cambria Math" panose="02040503050406030204" pitchFamily="18" charset="0"/>
                                  </a:rPr>
                                  <m:t>𝑂</m:t>
                                </m:r>
                                <m:r>
                                  <a:rPr lang="en-US" b="0" smtClean="0">
                                    <a:solidFill>
                                      <a:srgbClr val="FF0000"/>
                                    </a:solidFill>
                                    <a:latin typeface="Cambria Math" panose="02040503050406030204" pitchFamily="18" charset="0"/>
                                  </a:rPr>
                                  <m:t>(1)</m:t>
                                </m:r>
                              </m:oMath>
                            </m:oMathPara>
                          </a14:m>
                          <a:endParaRPr lang="en-US" dirty="0">
                            <a:solidFill>
                              <a:srgbClr val="FF0000"/>
                            </a:solidFill>
                          </a:endParaRPr>
                        </a:p>
                      </a:txBody>
                      <a:tcPr anchor="ctr"/>
                    </a:tc>
                    <a:extLst>
                      <a:ext uri="{0D108BD9-81ED-4DB2-BD59-A6C34878D82A}">
                        <a16:rowId xmlns:a16="http://schemas.microsoft.com/office/drawing/2014/main" val="2478661599"/>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smtClean="0">
                                        <a:solidFill>
                                          <a:srgbClr val="FF0000"/>
                                        </a:solidFill>
                                        <a:latin typeface="Cambria Math" panose="02040503050406030204" pitchFamily="18" charset="0"/>
                                      </a:rPr>
                                      <m:t>2</m:t>
                                    </m:r>
                                  </m:e>
                                  <m:sup>
                                    <m:r>
                                      <a:rPr lang="en-US" b="0" smtClean="0">
                                        <a:solidFill>
                                          <a:srgbClr val="FF0000"/>
                                        </a:solidFill>
                                        <a:latin typeface="Cambria Math" panose="02040503050406030204" pitchFamily="18" charset="0"/>
                                      </a:rPr>
                                      <m:t>−</m:t>
                                    </m:r>
                                    <m:r>
                                      <a:rPr lang="en-US" b="0" smtClean="0">
                                        <a:solidFill>
                                          <a:srgbClr val="FF0000"/>
                                        </a:solidFill>
                                        <a:latin typeface="Cambria Math" panose="02040503050406030204" pitchFamily="18" charset="0"/>
                                      </a:rPr>
                                      <m:t>𝑏</m:t>
                                    </m:r>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4081479027"/>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𝑂</m:t>
                                </m:r>
                                <m:r>
                                  <a:rPr lang="en-US" b="0" smtClean="0">
                                    <a:latin typeface="Cambria Math" panose="02040503050406030204" pitchFamily="18" charset="0"/>
                                  </a:rPr>
                                  <m:t>(</m:t>
                                </m:r>
                                <m:r>
                                  <a:rPr lang="en-US" b="0" smtClean="0">
                                    <a:latin typeface="Cambria Math" panose="02040503050406030204" pitchFamily="18" charset="0"/>
                                  </a:rPr>
                                  <m:t>𝑘</m:t>
                                </m:r>
                                <m:r>
                                  <a:rPr lang="en-US" b="0" smtClean="0">
                                    <a:latin typeface="Cambria Math" panose="02040503050406030204" pitchFamily="18" charset="0"/>
                                  </a:rPr>
                                  <m:t>)</m:t>
                                </m:r>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solidFill>
                          <a:schemeClr val="bg1">
                            <a:lumMod val="85000"/>
                          </a:schemeClr>
                        </a:solidFill>
                      </a:tcPr>
                    </a:tc>
                    <a:extLst>
                      <a:ext uri="{0D108BD9-81ED-4DB2-BD59-A6C34878D82A}">
                        <a16:rowId xmlns:a16="http://schemas.microsoft.com/office/drawing/2014/main" val="1106102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solidFill>
                                      <a:srgbClr val="FF0000"/>
                                    </a:solidFill>
                                    <a:latin typeface="Cambria Math" panose="02040503050406030204" pitchFamily="18" charset="0"/>
                                  </a:rPr>
                                  <m:t>𝑂</m:t>
                                </m:r>
                                <m:r>
                                  <a:rPr lang="en-US" b="0" smtClean="0">
                                    <a:solidFill>
                                      <a:srgbClr val="FF0000"/>
                                    </a:solidFill>
                                    <a:latin typeface="Cambria Math" panose="02040503050406030204" pitchFamily="18" charset="0"/>
                                  </a:rPr>
                                  <m:t>(</m:t>
                                </m:r>
                                <m:func>
                                  <m:funcPr>
                                    <m:ctrlPr>
                                      <a:rPr lang="en-US" b="0" i="1" smtClean="0">
                                        <a:solidFill>
                                          <a:srgbClr val="FF0000"/>
                                        </a:solidFill>
                                        <a:latin typeface="Cambria Math" panose="02040503050406030204" pitchFamily="18" charset="0"/>
                                      </a:rPr>
                                    </m:ctrlPr>
                                  </m:funcPr>
                                  <m:fName>
                                    <m:r>
                                      <m:rPr>
                                        <m:sty m:val="p"/>
                                      </m:rPr>
                                      <a:rPr lang="en-US" b="0" smtClean="0">
                                        <a:solidFill>
                                          <a:srgbClr val="FF0000"/>
                                        </a:solidFill>
                                        <a:latin typeface="Cambria Math" panose="02040503050406030204" pitchFamily="18" charset="0"/>
                                      </a:rPr>
                                      <m:t>log</m:t>
                                    </m:r>
                                  </m:fName>
                                  <m:e>
                                    <m:r>
                                      <a:rPr lang="en-US" b="0" smtClean="0">
                                        <a:solidFill>
                                          <a:srgbClr val="FF0000"/>
                                        </a:solidFill>
                                        <a:latin typeface="Cambria Math" panose="02040503050406030204" pitchFamily="18" charset="0"/>
                                      </a:rPr>
                                      <m:t>𝑡</m:t>
                                    </m:r>
                                  </m:e>
                                </m:func>
                                <m:r>
                                  <a:rPr lang="en-US" b="0" smtClean="0">
                                    <a:solidFill>
                                      <a:srgbClr val="FF0000"/>
                                    </a:solidFill>
                                    <a:latin typeface="Cambria Math" panose="02040503050406030204" pitchFamily="18" charset="0"/>
                                  </a:rPr>
                                  <m:t>)</m:t>
                                </m:r>
                              </m:oMath>
                            </m:oMathPara>
                          </a14:m>
                          <a:endParaRPr lang="en-US"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0.499</m:t>
                                    </m:r>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2179196351"/>
                      </a:ext>
                    </a:extLst>
                  </a:tr>
                </a:tbl>
              </a:graphicData>
            </a:graphic>
          </p:graphicFrame>
        </mc:Choice>
        <mc:Fallback xmlns="">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extLst>
                  <p:ext uri="{D42A27DB-BD31-4B8C-83A1-F6EECF244321}">
                    <p14:modId xmlns:p14="http://schemas.microsoft.com/office/powerpoint/2010/main" val="1641400837"/>
                  </p:ext>
                </p:extLst>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endParaRPr lang="en-US"/>
                        </a:p>
                      </a:txBody>
                      <a:tcPr>
                        <a:blipFill>
                          <a:blip r:embed="rId3"/>
                          <a:stretch>
                            <a:fillRect l="-1176" t="-6897" r="-200588" b="-496552"/>
                          </a:stretch>
                        </a:blipFill>
                      </a:tcPr>
                    </a:tc>
                    <a:tc>
                      <a:txBody>
                        <a:bodyPr/>
                        <a:lstStyle/>
                        <a:p>
                          <a:endParaRPr lang="en-US"/>
                        </a:p>
                      </a:txBody>
                      <a:tcPr>
                        <a:blipFill>
                          <a:blip r:embed="rId3"/>
                          <a:stretch>
                            <a:fillRect l="-101176" t="-6897" r="-100588" b="-496552"/>
                          </a:stretch>
                        </a:blipFill>
                      </a:tcPr>
                    </a:tc>
                    <a:tc>
                      <a:txBody>
                        <a:bodyPr/>
                        <a:lstStyle/>
                        <a:p>
                          <a:endParaRPr lang="en-US"/>
                        </a:p>
                      </a:txBody>
                      <a:tcPr>
                        <a:blipFill>
                          <a:blip r:embed="rId3"/>
                          <a:stretch>
                            <a:fillRect l="-201176" t="-6897" r="-588" b="-496552"/>
                          </a:stretch>
                        </a:blipFill>
                      </a:tcPr>
                    </a:tc>
                    <a:extLst>
                      <a:ext uri="{0D108BD9-81ED-4DB2-BD59-A6C34878D82A}">
                        <a16:rowId xmlns:a16="http://schemas.microsoft.com/office/drawing/2014/main" val="2265087743"/>
                      </a:ext>
                    </a:extLst>
                  </a:tr>
                  <a:tr h="384175">
                    <a:tc>
                      <a:txBody>
                        <a:bodyPr/>
                        <a:lstStyle/>
                        <a:p>
                          <a:endParaRPr lang="en-US"/>
                        </a:p>
                      </a:txBody>
                      <a:tcPr anchor="ctr">
                        <a:blipFill>
                          <a:blip r:embed="rId3"/>
                          <a:stretch>
                            <a:fillRect l="-1176" t="-100000" r="-200588" b="-364516"/>
                          </a:stretch>
                        </a:blipFill>
                      </a:tcPr>
                    </a:tc>
                    <a:tc>
                      <a:txBody>
                        <a:bodyPr/>
                        <a:lstStyle/>
                        <a:p>
                          <a:endParaRPr lang="en-US"/>
                        </a:p>
                      </a:txBody>
                      <a:tcPr anchor="ctr">
                        <a:blipFill>
                          <a:blip r:embed="rId3"/>
                          <a:stretch>
                            <a:fillRect l="-101176" t="-100000" r="-100588" b="-364516"/>
                          </a:stretch>
                        </a:blipFill>
                      </a:tcPr>
                    </a:tc>
                    <a:tc>
                      <a:txBody>
                        <a:bodyPr/>
                        <a:lstStyle/>
                        <a:p>
                          <a:endParaRPr lang="en-US"/>
                        </a:p>
                      </a:txBody>
                      <a:tcPr anchor="ctr">
                        <a:blipFill>
                          <a:blip r:embed="rId3"/>
                          <a:stretch>
                            <a:fillRect l="-201176" t="-100000" r="-588" b="-364516"/>
                          </a:stretch>
                        </a:blipFill>
                      </a:tcPr>
                    </a:tc>
                    <a:extLst>
                      <a:ext uri="{0D108BD9-81ED-4DB2-BD59-A6C34878D82A}">
                        <a16:rowId xmlns:a16="http://schemas.microsoft.com/office/drawing/2014/main" val="2478661599"/>
                      </a:ext>
                    </a:extLst>
                  </a:tr>
                  <a:tr h="494983">
                    <a:tc>
                      <a:txBody>
                        <a:bodyPr/>
                        <a:lstStyle/>
                        <a:p>
                          <a:endParaRPr lang="en-US"/>
                        </a:p>
                      </a:txBody>
                      <a:tcPr anchor="ctr">
                        <a:blipFill>
                          <a:blip r:embed="rId3"/>
                          <a:stretch>
                            <a:fillRect l="-1176" t="-158974" r="-200588" b="-189744"/>
                          </a:stretch>
                        </a:blipFill>
                      </a:tcPr>
                    </a:tc>
                    <a:tc>
                      <a:txBody>
                        <a:bodyPr/>
                        <a:lstStyle/>
                        <a:p>
                          <a:endParaRPr lang="en-US"/>
                        </a:p>
                      </a:txBody>
                      <a:tcPr anchor="ctr">
                        <a:blipFill>
                          <a:blip r:embed="rId3"/>
                          <a:stretch>
                            <a:fillRect l="-101176" t="-158974" r="-100588" b="-189744"/>
                          </a:stretch>
                        </a:blipFill>
                      </a:tcPr>
                    </a:tc>
                    <a:tc>
                      <a:txBody>
                        <a:bodyPr/>
                        <a:lstStyle/>
                        <a:p>
                          <a:endParaRPr lang="en-US"/>
                        </a:p>
                      </a:txBody>
                      <a:tcPr anchor="ctr">
                        <a:blipFill>
                          <a:blip r:embed="rId3"/>
                          <a:stretch>
                            <a:fillRect l="-201176" t="-158974" r="-588" b="-189744"/>
                          </a:stretch>
                        </a:blipFill>
                      </a:tcPr>
                    </a:tc>
                    <a:extLst>
                      <a:ext uri="{0D108BD9-81ED-4DB2-BD59-A6C34878D82A}">
                        <a16:rowId xmlns:a16="http://schemas.microsoft.com/office/drawing/2014/main" val="4081479027"/>
                      </a:ext>
                    </a:extLst>
                  </a:tr>
                  <a:tr h="494983">
                    <a:tc>
                      <a:txBody>
                        <a:bodyPr/>
                        <a:lstStyle/>
                        <a:p>
                          <a:endParaRPr lang="en-US"/>
                        </a:p>
                      </a:txBody>
                      <a:tcPr anchor="ctr">
                        <a:blipFill>
                          <a:blip r:embed="rId3"/>
                          <a:stretch>
                            <a:fillRect l="-1176" t="-252500" r="-200588" b="-85000"/>
                          </a:stretch>
                        </a:blipFill>
                      </a:tcPr>
                    </a:tc>
                    <a:tc>
                      <a:txBody>
                        <a:bodyPr/>
                        <a:lstStyle/>
                        <a:p>
                          <a:endParaRPr lang="en-US"/>
                        </a:p>
                      </a:txBody>
                      <a:tcPr anchor="ctr">
                        <a:blipFill>
                          <a:blip r:embed="rId3"/>
                          <a:stretch>
                            <a:fillRect l="-101176" t="-252500" r="-100588" b="-85000"/>
                          </a:stretch>
                        </a:blipFill>
                      </a:tcPr>
                    </a:tc>
                    <a:tc>
                      <a:txBody>
                        <a:bodyPr/>
                        <a:lstStyle/>
                        <a:p>
                          <a:endParaRPr lang="en-US"/>
                        </a:p>
                      </a:txBody>
                      <a:tcPr anchor="ctr">
                        <a:blipFill>
                          <a:blip r:embed="rId3"/>
                          <a:stretch>
                            <a:fillRect l="-201176" t="-252500" r="-588" b="-85000"/>
                          </a:stretch>
                        </a:blipFill>
                      </a:tcPr>
                    </a:tc>
                    <a:extLst>
                      <a:ext uri="{0D108BD9-81ED-4DB2-BD59-A6C34878D82A}">
                        <a16:rowId xmlns:a16="http://schemas.microsoft.com/office/drawing/2014/main" val="110610243"/>
                      </a:ext>
                    </a:extLst>
                  </a:tr>
                  <a:tr h="384175">
                    <a:tc>
                      <a:txBody>
                        <a:bodyPr/>
                        <a:lstStyle/>
                        <a:p>
                          <a:endParaRPr lang="en-US"/>
                        </a:p>
                      </a:txBody>
                      <a:tcPr anchor="ctr">
                        <a:blipFill>
                          <a:blip r:embed="rId3"/>
                          <a:stretch>
                            <a:fillRect l="-1176" t="-470000" r="-200588" b="-13333"/>
                          </a:stretch>
                        </a:blipFill>
                      </a:tcPr>
                    </a:tc>
                    <a:tc>
                      <a:txBody>
                        <a:bodyPr/>
                        <a:lstStyle/>
                        <a:p>
                          <a:endParaRPr lang="en-US"/>
                        </a:p>
                      </a:txBody>
                      <a:tcPr anchor="ctr">
                        <a:blipFill>
                          <a:blip r:embed="rId3"/>
                          <a:stretch>
                            <a:fillRect l="-101176" t="-470000" r="-100588" b="-13333"/>
                          </a:stretch>
                        </a:blipFill>
                      </a:tcPr>
                    </a:tc>
                    <a:tc>
                      <a:txBody>
                        <a:bodyPr/>
                        <a:lstStyle/>
                        <a:p>
                          <a:endParaRPr lang="en-US"/>
                        </a:p>
                      </a:txBody>
                      <a:tcPr anchor="ctr">
                        <a:blipFill>
                          <a:blip r:embed="rId3"/>
                          <a:stretch>
                            <a:fillRect l="-201176" t="-470000" r="-588" b="-13333"/>
                          </a:stretch>
                        </a:blipFill>
                      </a:tcPr>
                    </a:tc>
                    <a:extLst>
                      <a:ext uri="{0D108BD9-81ED-4DB2-BD59-A6C34878D82A}">
                        <a16:rowId xmlns:a16="http://schemas.microsoft.com/office/drawing/2014/main" val="2179196351"/>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AA2543-E062-9854-BAF8-2FE3FCE3E285}"/>
                  </a:ext>
                </a:extLst>
              </p:cNvPr>
              <p:cNvSpPr txBox="1"/>
              <p:nvPr/>
            </p:nvSpPr>
            <p:spPr>
              <a:xfrm>
                <a:off x="2138563" y="1734337"/>
                <a:ext cx="7914873" cy="919401"/>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t>Theorem</a:t>
                </a:r>
                <a:r>
                  <a:rPr lang="en-US" sz="2400" b="0" dirty="0"/>
                  <a:t>. </a:t>
                </a:r>
                <a14:m>
                  <m:oMath xmlns:m="http://schemas.openxmlformats.org/officeDocument/2006/math">
                    <m:r>
                      <a:rPr lang="en-US" sz="2400" b="0" i="1" smtClean="0">
                        <a:latin typeface="Cambria Math" panose="02040503050406030204" pitchFamily="18" charset="0"/>
                      </a:rPr>
                      <m:t>𝑟</m:t>
                    </m:r>
                  </m:oMath>
                </a14:m>
                <a:r>
                  <a:rPr lang="en-US" sz="2400" dirty="0"/>
                  <a:t> rounds of SPN* suffice to reach </a:t>
                </a:r>
                <a14:m>
                  <m:oMath xmlns:m="http://schemas.openxmlformats.org/officeDocument/2006/math">
                    <m:r>
                      <a:rPr lang="en-US" sz="2400" b="0" i="1" smtClean="0">
                        <a:latin typeface="Cambria Math" panose="02040503050406030204" pitchFamily="18" charset="0"/>
                      </a:rPr>
                      <m:t>𝜀</m:t>
                    </m:r>
                  </m:oMath>
                </a14:m>
                <a:r>
                  <a:rPr lang="en-US" sz="2400" dirty="0"/>
                  <a:t>-close to </a:t>
                </a:r>
                <a14:m>
                  <m:oMath xmlns:m="http://schemas.openxmlformats.org/officeDocument/2006/math">
                    <m:r>
                      <a:rPr lang="en-US" sz="2400" b="0" i="1" smtClean="0">
                        <a:latin typeface="Cambria Math" panose="02040503050406030204" pitchFamily="18" charset="0"/>
                      </a:rPr>
                      <m:t>𝑡</m:t>
                    </m:r>
                  </m:oMath>
                </a14:m>
                <a:r>
                  <a:rPr lang="en-US" sz="2400" dirty="0"/>
                  <a:t>-wise independence</a:t>
                </a:r>
              </a:p>
            </p:txBody>
          </p:sp>
        </mc:Choice>
        <mc:Fallback xmlns="">
          <p:sp>
            <p:nvSpPr>
              <p:cNvPr id="8" name="TextBox 7">
                <a:extLst>
                  <a:ext uri="{FF2B5EF4-FFF2-40B4-BE49-F238E27FC236}">
                    <a16:creationId xmlns:a16="http://schemas.microsoft.com/office/drawing/2014/main" id="{ADAA2543-E062-9854-BAF8-2FE3FCE3E285}"/>
                  </a:ext>
                </a:extLst>
              </p:cNvPr>
              <p:cNvSpPr txBox="1">
                <a:spLocks noRot="1" noChangeAspect="1" noMove="1" noResize="1" noEditPoints="1" noAdjustHandles="1" noChangeArrowheads="1" noChangeShapeType="1" noTextEdit="1"/>
              </p:cNvSpPr>
              <p:nvPr/>
            </p:nvSpPr>
            <p:spPr>
              <a:xfrm>
                <a:off x="2138563" y="1734337"/>
                <a:ext cx="7914873" cy="919401"/>
              </a:xfrm>
              <a:prstGeom prst="roundRect">
                <a:avLst/>
              </a:prstGeom>
              <a:blipFill>
                <a:blip r:embed="rId4"/>
                <a:stretch>
                  <a:fillRect b="-7895"/>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4D198FC-F344-BD29-5E7F-4161D0A03CA7}"/>
                  </a:ext>
                </a:extLst>
              </p:cNvPr>
              <p:cNvSpPr/>
              <p:nvPr/>
            </p:nvSpPr>
            <p:spPr>
              <a:xfrm>
                <a:off x="8029489" y="3377077"/>
                <a:ext cx="2983831" cy="1155032"/>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Constant </a:t>
                </a:r>
                <a14:m>
                  <m:oMath xmlns:m="http://schemas.openxmlformats.org/officeDocument/2006/math">
                    <m:r>
                      <a:rPr lang="en-US" b="0" i="1" smtClean="0">
                        <a:latin typeface="Cambria Math" panose="02040503050406030204" pitchFamily="18" charset="0"/>
                      </a:rPr>
                      <m:t>𝑡</m:t>
                    </m:r>
                  </m:oMath>
                </a14:m>
                <a:r>
                  <a:rPr lang="en-US" dirty="0"/>
                  <a:t>:</a:t>
                </a:r>
              </a:p>
              <a:p>
                <a:pPr algn="ctr"/>
                <a14:m>
                  <m:oMath xmlns:m="http://schemas.openxmlformats.org/officeDocument/2006/math">
                    <m:r>
                      <a:rPr lang="en-US" b="0" i="1" smtClean="0">
                        <a:latin typeface="Cambria Math" panose="02040503050406030204" pitchFamily="18" charset="0"/>
                      </a:rPr>
                      <m:t>2</m:t>
                    </m:r>
                  </m:oMath>
                </a14:m>
                <a:r>
                  <a:rPr lang="en-US" dirty="0"/>
                  <a:t> rounds suffice</a:t>
                </a:r>
              </a:p>
            </p:txBody>
          </p:sp>
        </mc:Choice>
        <mc:Fallback xmlns="">
          <p:sp>
            <p:nvSpPr>
              <p:cNvPr id="3" name="Rounded Rectangle 2">
                <a:extLst>
                  <a:ext uri="{FF2B5EF4-FFF2-40B4-BE49-F238E27FC236}">
                    <a16:creationId xmlns:a16="http://schemas.microsoft.com/office/drawing/2014/main" id="{94D198FC-F344-BD29-5E7F-4161D0A03CA7}"/>
                  </a:ext>
                </a:extLst>
              </p:cNvPr>
              <p:cNvSpPr>
                <a:spLocks noRot="1" noChangeAspect="1" noMove="1" noResize="1" noEditPoints="1" noAdjustHandles="1" noChangeArrowheads="1" noChangeShapeType="1" noTextEdit="1"/>
              </p:cNvSpPr>
              <p:nvPr/>
            </p:nvSpPr>
            <p:spPr>
              <a:xfrm>
                <a:off x="8029489" y="3377077"/>
                <a:ext cx="2983831" cy="1155032"/>
              </a:xfrm>
              <a:prstGeom prst="roundRect">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A782D9A-F88A-47CA-AD7B-DCC7578FE31A}"/>
                  </a:ext>
                </a:extLst>
              </p:cNvPr>
              <p:cNvSpPr/>
              <p:nvPr/>
            </p:nvSpPr>
            <p:spPr>
              <a:xfrm>
                <a:off x="8029488" y="5087827"/>
                <a:ext cx="2983832" cy="1155032"/>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Large </a:t>
                </a:r>
                <a14:m>
                  <m:oMath xmlns:m="http://schemas.openxmlformats.org/officeDocument/2006/math">
                    <m:r>
                      <a:rPr lang="en-US" b="0" i="1" smtClean="0">
                        <a:latin typeface="Cambria Math" panose="02040503050406030204" pitchFamily="18" charset="0"/>
                      </a:rPr>
                      <m:t>𝑡</m:t>
                    </m:r>
                  </m:oMath>
                </a14:m>
                <a:r>
                  <a:rPr lang="en-US" dirty="0"/>
                  <a:t>:</a:t>
                </a:r>
              </a:p>
              <a:p>
                <a:pPr algn="ct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m:rPr>
                            <m:lit/>
                          </m:rP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1" smtClean="0">
                            <a:latin typeface="Cambria Math" panose="02040503050406030204" pitchFamily="18" charset="0"/>
                          </a:rPr>
                          <m:t>log</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m:rPr>
                            <m:lit/>
                          </m:rPr>
                          <a:rPr lang="en-US" b="0" i="1" smtClean="0">
                            <a:latin typeface="Cambria Math" panose="02040503050406030204" pitchFamily="18" charset="0"/>
                          </a:rPr>
                          <m:t>}</m:t>
                        </m:r>
                      </m:e>
                    </m:func>
                  </m:oMath>
                </a14:m>
                <a:r>
                  <a:rPr lang="en-US" dirty="0"/>
                  <a:t> suffice</a:t>
                </a:r>
              </a:p>
            </p:txBody>
          </p:sp>
        </mc:Choice>
        <mc:Fallback xmlns="">
          <p:sp>
            <p:nvSpPr>
              <p:cNvPr id="4" name="Rounded Rectangle 3">
                <a:extLst>
                  <a:ext uri="{FF2B5EF4-FFF2-40B4-BE49-F238E27FC236}">
                    <a16:creationId xmlns:a16="http://schemas.microsoft.com/office/drawing/2014/main" id="{1A782D9A-F88A-47CA-AD7B-DCC7578FE31A}"/>
                  </a:ext>
                </a:extLst>
              </p:cNvPr>
              <p:cNvSpPr>
                <a:spLocks noRot="1" noChangeAspect="1" noMove="1" noResize="1" noEditPoints="1" noAdjustHandles="1" noChangeArrowheads="1" noChangeShapeType="1" noTextEdit="1"/>
              </p:cNvSpPr>
              <p:nvPr/>
            </p:nvSpPr>
            <p:spPr>
              <a:xfrm>
                <a:off x="8029488" y="5087827"/>
                <a:ext cx="2983832" cy="1155032"/>
              </a:xfrm>
              <a:prstGeom prst="roundRect">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a:extLst>
                  <a:ext uri="{FF2B5EF4-FFF2-40B4-BE49-F238E27FC236}">
                    <a16:creationId xmlns:a16="http://schemas.microsoft.com/office/drawing/2014/main" id="{5A7A7D3E-602E-1290-D99C-D01B8CF7A267}"/>
                  </a:ext>
                </a:extLst>
              </p:cNvPr>
              <p:cNvSpPr/>
              <p:nvPr/>
            </p:nvSpPr>
            <p:spPr>
              <a:xfrm>
                <a:off x="4663440" y="5869479"/>
                <a:ext cx="2741516" cy="746760"/>
              </a:xfrm>
              <a:prstGeom prst="wedgeRoundRectCallout">
                <a:avLst>
                  <a:gd name="adj1" fmla="val -8910"/>
                  <a:gd name="adj2" fmla="val -893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ambria Math" panose="02040503050406030204" pitchFamily="18" charset="0"/>
                  </a:rPr>
                  <a:t>L</a:t>
                </a:r>
                <a:r>
                  <a:rPr lang="en-US" sz="1600" b="0" u="sng" dirty="0">
                    <a:latin typeface="Cambria Math" panose="02040503050406030204" pitchFamily="18" charset="0"/>
                  </a:rPr>
                  <a:t>imitation</a:t>
                </a:r>
              </a:p>
              <a:p>
                <a:pPr algn="ctr"/>
                <a14:m>
                  <m:oMath xmlns:m="http://schemas.openxmlformats.org/officeDocument/2006/math">
                    <m:r>
                      <a:rPr lang="en-US" sz="1600" b="0" i="1" smtClean="0">
                        <a:latin typeface="Cambria Math" panose="02040503050406030204" pitchFamily="18" charset="0"/>
                      </a:rPr>
                      <m:t>𝑡</m:t>
                    </m:r>
                  </m:oMath>
                </a14:m>
                <a:r>
                  <a:rPr lang="en-US" sz="1600" dirty="0"/>
                  <a:t> goes up to </a:t>
                </a:r>
                <a14:m>
                  <m:oMath xmlns:m="http://schemas.openxmlformats.org/officeDocument/2006/math">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𝑏</m:t>
                            </m:r>
                          </m:sup>
                        </m:sSup>
                      </m:e>
                    </m:ra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𝑘𝑏</m:t>
                        </m:r>
                      </m:sup>
                    </m:sSup>
                  </m:oMath>
                </a14:m>
                <a:endParaRPr lang="en-US" sz="1600" dirty="0"/>
              </a:p>
            </p:txBody>
          </p:sp>
        </mc:Choice>
        <mc:Fallback xmlns="">
          <p:sp>
            <p:nvSpPr>
              <p:cNvPr id="9" name="Rounded Rectangular Callout 8">
                <a:extLst>
                  <a:ext uri="{FF2B5EF4-FFF2-40B4-BE49-F238E27FC236}">
                    <a16:creationId xmlns:a16="http://schemas.microsoft.com/office/drawing/2014/main" id="{5A7A7D3E-602E-1290-D99C-D01B8CF7A267}"/>
                  </a:ext>
                </a:extLst>
              </p:cNvPr>
              <p:cNvSpPr>
                <a:spLocks noRot="1" noChangeAspect="1" noMove="1" noResize="1" noEditPoints="1" noAdjustHandles="1" noChangeArrowheads="1" noChangeShapeType="1" noTextEdit="1"/>
              </p:cNvSpPr>
              <p:nvPr/>
            </p:nvSpPr>
            <p:spPr>
              <a:xfrm>
                <a:off x="4663440" y="5869479"/>
                <a:ext cx="2741516" cy="746760"/>
              </a:xfrm>
              <a:prstGeom prst="wedgeRoundRectCallout">
                <a:avLst>
                  <a:gd name="adj1" fmla="val -8910"/>
                  <a:gd name="adj2" fmla="val -89337"/>
                  <a:gd name="adj3" fmla="val 16667"/>
                </a:avLst>
              </a:prstGeom>
              <a:blipFill>
                <a:blip r:embed="rId7"/>
                <a:stretch>
                  <a:fillRect b="-1190"/>
                </a:stretch>
              </a:blipFill>
            </p:spPr>
            <p:txBody>
              <a:bodyPr/>
              <a:lstStyle/>
              <a:p>
                <a:r>
                  <a:rPr lang="en-US">
                    <a:noFill/>
                  </a:rPr>
                  <a:t> </a:t>
                </a:r>
              </a:p>
            </p:txBody>
          </p:sp>
        </mc:Fallback>
      </mc:AlternateContent>
    </p:spTree>
    <p:extLst>
      <p:ext uri="{BB962C8B-B14F-4D97-AF65-F5344CB8AC3E}">
        <p14:creationId xmlns:p14="http://schemas.microsoft.com/office/powerpoint/2010/main" val="35769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F1BE-952F-44D1-AAA3-CC345E15DD7C}"/>
              </a:ext>
            </a:extLst>
          </p:cNvPr>
          <p:cNvSpPr>
            <a:spLocks noGrp="1"/>
          </p:cNvSpPr>
          <p:nvPr>
            <p:ph type="title"/>
          </p:nvPr>
        </p:nvSpPr>
        <p:spPr/>
        <p:txBody>
          <a:bodyPr/>
          <a:lstStyle/>
          <a:p>
            <a:r>
              <a:rPr lang="en-US" dirty="0"/>
              <a:t>SPN* Results</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extLst>
                  <p:ext uri="{D42A27DB-BD31-4B8C-83A1-F6EECF244321}">
                    <p14:modId xmlns:p14="http://schemas.microsoft.com/office/powerpoint/2010/main" val="3522234503"/>
                  </p:ext>
                </p:extLst>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pPr algn="ctr"/>
                          <a:r>
                            <a:rPr lang="en-US" dirty="0"/>
                            <a:t>Rounds </a:t>
                          </a:r>
                          <a14:m>
                            <m:oMath xmlns:m="http://schemas.openxmlformats.org/officeDocument/2006/math">
                              <m:r>
                                <a:rPr lang="en-US" b="1" i="1" smtClean="0">
                                  <a:latin typeface="Cambria Math" panose="02040503050406030204" pitchFamily="18" charset="0"/>
                                </a:rPr>
                                <m:t>𝒓</m:t>
                              </m:r>
                            </m:oMath>
                          </a14:m>
                          <a:endParaRPr lang="en-US" dirty="0"/>
                        </a:p>
                      </a:txBody>
                      <a:tcPr/>
                    </a:tc>
                    <a:tc>
                      <a:txBody>
                        <a:bodyPr/>
                        <a:lstStyle/>
                        <a:p>
                          <a:pPr algn="ctr"/>
                          <a14:m>
                            <m:oMath xmlns:m="http://schemas.openxmlformats.org/officeDocument/2006/math">
                              <m:r>
                                <a:rPr lang="en-US" b="1" i="1" smtClean="0">
                                  <a:latin typeface="Cambria Math" panose="02040503050406030204" pitchFamily="18" charset="0"/>
                                </a:rPr>
                                <m:t>𝜺</m:t>
                              </m:r>
                            </m:oMath>
                          </a14:m>
                          <a:r>
                            <a:rPr lang="en-US" dirty="0"/>
                            <a:t>-Closeness</a:t>
                          </a:r>
                        </a:p>
                      </a:txBody>
                      <a:tcPr/>
                    </a:tc>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𝒕</m:t>
                                </m:r>
                              </m:oMath>
                            </m:oMathPara>
                          </a14:m>
                          <a:endParaRPr lang="en-US" dirty="0"/>
                        </a:p>
                      </a:txBody>
                      <a:tcPr/>
                    </a:tc>
                    <a:extLst>
                      <a:ext uri="{0D108BD9-81ED-4DB2-BD59-A6C34878D82A}">
                        <a16:rowId xmlns:a16="http://schemas.microsoft.com/office/drawing/2014/main" val="22650877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𝑂</m:t>
                                </m:r>
                                <m:r>
                                  <a:rPr lang="en-US" b="0" smtClean="0">
                                    <a:latin typeface="Cambria Math" panose="02040503050406030204" pitchFamily="18" charset="0"/>
                                  </a:rPr>
                                  <m:t>(1)</m:t>
                                </m:r>
                              </m:oMath>
                            </m:oMathPara>
                          </a14:m>
                          <a:endParaRPr lang="en-US" dirty="0"/>
                        </a:p>
                      </a:txBody>
                      <a:tcPr anchor="ctr"/>
                    </a:tc>
                    <a:extLst>
                      <a:ext uri="{0D108BD9-81ED-4DB2-BD59-A6C34878D82A}">
                        <a16:rowId xmlns:a16="http://schemas.microsoft.com/office/drawing/2014/main" val="2478661599"/>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a:rPr lang="en-US" b="0" smtClean="0">
                                        <a:latin typeface="Cambria Math" panose="02040503050406030204" pitchFamily="18" charset="0"/>
                                      </a:rPr>
                                      <m:t>𝑏</m:t>
                                    </m:r>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4081479027"/>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𝑂</m:t>
                                </m:r>
                                <m:r>
                                  <a:rPr lang="en-US" b="0" smtClean="0">
                                    <a:latin typeface="Cambria Math" panose="02040503050406030204" pitchFamily="18" charset="0"/>
                                  </a:rPr>
                                  <m:t>(</m:t>
                                </m:r>
                                <m:r>
                                  <a:rPr lang="en-US" b="0" smtClean="0">
                                    <a:latin typeface="Cambria Math" panose="02040503050406030204" pitchFamily="18" charset="0"/>
                                  </a:rPr>
                                  <m:t>𝑘</m:t>
                                </m:r>
                                <m:r>
                                  <a:rPr lang="en-US" b="0" smtClean="0">
                                    <a:latin typeface="Cambria Math" panose="02040503050406030204" pitchFamily="18" charset="0"/>
                                  </a:rPr>
                                  <m:t>)</m:t>
                                </m:r>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solidFill>
                          <a:schemeClr val="bg1">
                            <a:lumMod val="85000"/>
                          </a:schemeClr>
                        </a:solidFill>
                      </a:tcPr>
                    </a:tc>
                    <a:extLst>
                      <a:ext uri="{0D108BD9-81ED-4DB2-BD59-A6C34878D82A}">
                        <a16:rowId xmlns:a16="http://schemas.microsoft.com/office/drawing/2014/main" val="1106102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𝑂</m:t>
                                </m:r>
                                <m:r>
                                  <a:rPr lang="en-US" b="0"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smtClean="0">
                                        <a:latin typeface="Cambria Math" panose="02040503050406030204" pitchFamily="18" charset="0"/>
                                      </a:rPr>
                                      <m:t>log</m:t>
                                    </m:r>
                                  </m:fName>
                                  <m:e>
                                    <m:r>
                                      <a:rPr lang="en-US" b="0" smtClean="0">
                                        <a:latin typeface="Cambria Math" panose="02040503050406030204" pitchFamily="18" charset="0"/>
                                      </a:rPr>
                                      <m:t>𝑡</m:t>
                                    </m:r>
                                  </m:e>
                                </m:func>
                                <m:r>
                                  <a:rPr lang="en-US" b="0" smtClean="0">
                                    <a:latin typeface="Cambria Math" panose="02040503050406030204" pitchFamily="18" charset="0"/>
                                  </a:rPr>
                                  <m:t>)</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0.499</m:t>
                                    </m:r>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2179196351"/>
                      </a:ext>
                    </a:extLst>
                  </a:tr>
                </a:tbl>
              </a:graphicData>
            </a:graphic>
          </p:graphicFrame>
        </mc:Choice>
        <mc:Fallback xmlns="">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extLst>
                  <p:ext uri="{D42A27DB-BD31-4B8C-83A1-F6EECF244321}">
                    <p14:modId xmlns:p14="http://schemas.microsoft.com/office/powerpoint/2010/main" val="3522234503"/>
                  </p:ext>
                </p:extLst>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endParaRPr lang="en-US"/>
                        </a:p>
                      </a:txBody>
                      <a:tcPr>
                        <a:blipFill>
                          <a:blip r:embed="rId2"/>
                          <a:stretch>
                            <a:fillRect l="-1176" t="-6897" r="-200588" b="-496552"/>
                          </a:stretch>
                        </a:blipFill>
                      </a:tcPr>
                    </a:tc>
                    <a:tc>
                      <a:txBody>
                        <a:bodyPr/>
                        <a:lstStyle/>
                        <a:p>
                          <a:endParaRPr lang="en-US"/>
                        </a:p>
                      </a:txBody>
                      <a:tcPr>
                        <a:blipFill>
                          <a:blip r:embed="rId2"/>
                          <a:stretch>
                            <a:fillRect l="-101176" t="-6897" r="-100588" b="-496552"/>
                          </a:stretch>
                        </a:blipFill>
                      </a:tcPr>
                    </a:tc>
                    <a:tc>
                      <a:txBody>
                        <a:bodyPr/>
                        <a:lstStyle/>
                        <a:p>
                          <a:endParaRPr lang="en-US"/>
                        </a:p>
                      </a:txBody>
                      <a:tcPr>
                        <a:blipFill>
                          <a:blip r:embed="rId2"/>
                          <a:stretch>
                            <a:fillRect l="-201176" t="-6897" r="-588" b="-496552"/>
                          </a:stretch>
                        </a:blipFill>
                      </a:tcPr>
                    </a:tc>
                    <a:extLst>
                      <a:ext uri="{0D108BD9-81ED-4DB2-BD59-A6C34878D82A}">
                        <a16:rowId xmlns:a16="http://schemas.microsoft.com/office/drawing/2014/main" val="2265087743"/>
                      </a:ext>
                    </a:extLst>
                  </a:tr>
                  <a:tr h="384175">
                    <a:tc>
                      <a:txBody>
                        <a:bodyPr/>
                        <a:lstStyle/>
                        <a:p>
                          <a:endParaRPr lang="en-US"/>
                        </a:p>
                      </a:txBody>
                      <a:tcPr anchor="ctr">
                        <a:blipFill>
                          <a:blip r:embed="rId2"/>
                          <a:stretch>
                            <a:fillRect l="-1176" t="-100000" r="-200588" b="-364516"/>
                          </a:stretch>
                        </a:blipFill>
                      </a:tcPr>
                    </a:tc>
                    <a:tc>
                      <a:txBody>
                        <a:bodyPr/>
                        <a:lstStyle/>
                        <a:p>
                          <a:endParaRPr lang="en-US"/>
                        </a:p>
                      </a:txBody>
                      <a:tcPr anchor="ctr">
                        <a:blipFill>
                          <a:blip r:embed="rId2"/>
                          <a:stretch>
                            <a:fillRect l="-101176" t="-100000" r="-100588" b="-364516"/>
                          </a:stretch>
                        </a:blipFill>
                      </a:tcPr>
                    </a:tc>
                    <a:tc>
                      <a:txBody>
                        <a:bodyPr/>
                        <a:lstStyle/>
                        <a:p>
                          <a:endParaRPr lang="en-US"/>
                        </a:p>
                      </a:txBody>
                      <a:tcPr anchor="ctr">
                        <a:blipFill>
                          <a:blip r:embed="rId2"/>
                          <a:stretch>
                            <a:fillRect l="-201176" t="-100000" r="-588" b="-364516"/>
                          </a:stretch>
                        </a:blipFill>
                      </a:tcPr>
                    </a:tc>
                    <a:extLst>
                      <a:ext uri="{0D108BD9-81ED-4DB2-BD59-A6C34878D82A}">
                        <a16:rowId xmlns:a16="http://schemas.microsoft.com/office/drawing/2014/main" val="2478661599"/>
                      </a:ext>
                    </a:extLst>
                  </a:tr>
                  <a:tr h="494983">
                    <a:tc>
                      <a:txBody>
                        <a:bodyPr/>
                        <a:lstStyle/>
                        <a:p>
                          <a:endParaRPr lang="en-US"/>
                        </a:p>
                      </a:txBody>
                      <a:tcPr anchor="ctr">
                        <a:blipFill>
                          <a:blip r:embed="rId2"/>
                          <a:stretch>
                            <a:fillRect l="-1176" t="-158974" r="-200588" b="-189744"/>
                          </a:stretch>
                        </a:blipFill>
                      </a:tcPr>
                    </a:tc>
                    <a:tc>
                      <a:txBody>
                        <a:bodyPr/>
                        <a:lstStyle/>
                        <a:p>
                          <a:endParaRPr lang="en-US"/>
                        </a:p>
                      </a:txBody>
                      <a:tcPr anchor="ctr">
                        <a:blipFill>
                          <a:blip r:embed="rId2"/>
                          <a:stretch>
                            <a:fillRect l="-101176" t="-158974" r="-100588" b="-189744"/>
                          </a:stretch>
                        </a:blipFill>
                      </a:tcPr>
                    </a:tc>
                    <a:tc>
                      <a:txBody>
                        <a:bodyPr/>
                        <a:lstStyle/>
                        <a:p>
                          <a:endParaRPr lang="en-US"/>
                        </a:p>
                      </a:txBody>
                      <a:tcPr anchor="ctr">
                        <a:blipFill>
                          <a:blip r:embed="rId2"/>
                          <a:stretch>
                            <a:fillRect l="-201176" t="-158974" r="-588" b="-189744"/>
                          </a:stretch>
                        </a:blipFill>
                      </a:tcPr>
                    </a:tc>
                    <a:extLst>
                      <a:ext uri="{0D108BD9-81ED-4DB2-BD59-A6C34878D82A}">
                        <a16:rowId xmlns:a16="http://schemas.microsoft.com/office/drawing/2014/main" val="4081479027"/>
                      </a:ext>
                    </a:extLst>
                  </a:tr>
                  <a:tr h="494983">
                    <a:tc>
                      <a:txBody>
                        <a:bodyPr/>
                        <a:lstStyle/>
                        <a:p>
                          <a:endParaRPr lang="en-US"/>
                        </a:p>
                      </a:txBody>
                      <a:tcPr anchor="ctr">
                        <a:blipFill>
                          <a:blip r:embed="rId2"/>
                          <a:stretch>
                            <a:fillRect l="-1176" t="-252500" r="-200588" b="-85000"/>
                          </a:stretch>
                        </a:blipFill>
                      </a:tcPr>
                    </a:tc>
                    <a:tc>
                      <a:txBody>
                        <a:bodyPr/>
                        <a:lstStyle/>
                        <a:p>
                          <a:endParaRPr lang="en-US"/>
                        </a:p>
                      </a:txBody>
                      <a:tcPr anchor="ctr">
                        <a:blipFill>
                          <a:blip r:embed="rId2"/>
                          <a:stretch>
                            <a:fillRect l="-101176" t="-252500" r="-100588" b="-85000"/>
                          </a:stretch>
                        </a:blipFill>
                      </a:tcPr>
                    </a:tc>
                    <a:tc>
                      <a:txBody>
                        <a:bodyPr/>
                        <a:lstStyle/>
                        <a:p>
                          <a:endParaRPr lang="en-US"/>
                        </a:p>
                      </a:txBody>
                      <a:tcPr anchor="ctr">
                        <a:blipFill>
                          <a:blip r:embed="rId2"/>
                          <a:stretch>
                            <a:fillRect l="-201176" t="-252500" r="-588" b="-85000"/>
                          </a:stretch>
                        </a:blipFill>
                      </a:tcPr>
                    </a:tc>
                    <a:extLst>
                      <a:ext uri="{0D108BD9-81ED-4DB2-BD59-A6C34878D82A}">
                        <a16:rowId xmlns:a16="http://schemas.microsoft.com/office/drawing/2014/main" val="110610243"/>
                      </a:ext>
                    </a:extLst>
                  </a:tr>
                  <a:tr h="384175">
                    <a:tc>
                      <a:txBody>
                        <a:bodyPr/>
                        <a:lstStyle/>
                        <a:p>
                          <a:endParaRPr lang="en-US"/>
                        </a:p>
                      </a:txBody>
                      <a:tcPr anchor="ctr">
                        <a:blipFill>
                          <a:blip r:embed="rId2"/>
                          <a:stretch>
                            <a:fillRect l="-1176" t="-470000" r="-200588" b="-13333"/>
                          </a:stretch>
                        </a:blipFill>
                      </a:tcPr>
                    </a:tc>
                    <a:tc>
                      <a:txBody>
                        <a:bodyPr/>
                        <a:lstStyle/>
                        <a:p>
                          <a:endParaRPr lang="en-US"/>
                        </a:p>
                      </a:txBody>
                      <a:tcPr anchor="ctr">
                        <a:blipFill>
                          <a:blip r:embed="rId2"/>
                          <a:stretch>
                            <a:fillRect l="-101176" t="-470000" r="-100588" b="-13333"/>
                          </a:stretch>
                        </a:blipFill>
                      </a:tcPr>
                    </a:tc>
                    <a:tc>
                      <a:txBody>
                        <a:bodyPr/>
                        <a:lstStyle/>
                        <a:p>
                          <a:endParaRPr lang="en-US"/>
                        </a:p>
                      </a:txBody>
                      <a:tcPr anchor="ctr">
                        <a:blipFill>
                          <a:blip r:embed="rId2"/>
                          <a:stretch>
                            <a:fillRect l="-201176" t="-470000" r="-588" b="-13333"/>
                          </a:stretch>
                        </a:blipFill>
                      </a:tcPr>
                    </a:tc>
                    <a:extLst>
                      <a:ext uri="{0D108BD9-81ED-4DB2-BD59-A6C34878D82A}">
                        <a16:rowId xmlns:a16="http://schemas.microsoft.com/office/drawing/2014/main" val="2179196351"/>
                      </a:ext>
                    </a:extLst>
                  </a:tr>
                </a:tbl>
              </a:graphicData>
            </a:graphic>
          </p:graphicFrame>
        </mc:Fallback>
      </mc:AlternateContent>
      <mc:AlternateContent xmlns:mc="http://schemas.openxmlformats.org/markup-compatibility/2006" xmlns:a14="http://schemas.microsoft.com/office/drawing/2010/main">
        <mc:Choice Requires="a14">
          <p:sp>
            <p:nvSpPr>
              <p:cNvPr id="5" name="Folded Corner 4">
                <a:extLst>
                  <a:ext uri="{FF2B5EF4-FFF2-40B4-BE49-F238E27FC236}">
                    <a16:creationId xmlns:a16="http://schemas.microsoft.com/office/drawing/2014/main" id="{358A68DF-5738-4EEE-108E-80BD8CB16262}"/>
                  </a:ext>
                </a:extLst>
              </p:cNvPr>
              <p:cNvSpPr/>
              <p:nvPr/>
            </p:nvSpPr>
            <p:spPr>
              <a:xfrm>
                <a:off x="8470232" y="3698405"/>
                <a:ext cx="2883568" cy="2021850"/>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0" u="sng" dirty="0">
                    <a:latin typeface="Cambria Math" panose="02040503050406030204" pitchFamily="18" charset="0"/>
                  </a:rPr>
                  <a:t>Main limitation:</a:t>
                </a:r>
              </a:p>
              <a:p>
                <a:pPr algn="ctr"/>
                <a14:m>
                  <m:oMath xmlns:m="http://schemas.openxmlformats.org/officeDocument/2006/math">
                    <m:r>
                      <a:rPr lang="en-US" b="0" i="1" smtClean="0">
                        <a:latin typeface="Cambria Math" panose="02040503050406030204" pitchFamily="18" charset="0"/>
                      </a:rPr>
                      <m:t>𝑡</m:t>
                    </m:r>
                  </m:oMath>
                </a14:m>
                <a:r>
                  <a:rPr lang="en-US" dirty="0"/>
                  <a:t> goes up to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𝑘𝑏</m:t>
                        </m:r>
                      </m:sup>
                    </m:sSup>
                  </m:oMath>
                </a14:m>
                <a:endParaRPr lang="en-US" dirty="0"/>
              </a:p>
            </p:txBody>
          </p:sp>
        </mc:Choice>
        <mc:Fallback xmlns="">
          <p:sp>
            <p:nvSpPr>
              <p:cNvPr id="5" name="Folded Corner 4">
                <a:extLst>
                  <a:ext uri="{FF2B5EF4-FFF2-40B4-BE49-F238E27FC236}">
                    <a16:creationId xmlns:a16="http://schemas.microsoft.com/office/drawing/2014/main" id="{358A68DF-5738-4EEE-108E-80BD8CB16262}"/>
                  </a:ext>
                </a:extLst>
              </p:cNvPr>
              <p:cNvSpPr>
                <a:spLocks noRot="1" noChangeAspect="1" noMove="1" noResize="1" noEditPoints="1" noAdjustHandles="1" noChangeArrowheads="1" noChangeShapeType="1" noTextEdit="1"/>
              </p:cNvSpPr>
              <p:nvPr/>
            </p:nvSpPr>
            <p:spPr>
              <a:xfrm>
                <a:off x="8470232" y="3698405"/>
                <a:ext cx="2883568" cy="2021850"/>
              </a:xfrm>
              <a:prstGeom prst="foldedCorner">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A96587A-60CA-16E5-AA5B-572C0C10C687}"/>
                  </a:ext>
                </a:extLst>
              </p:cNvPr>
              <p:cNvSpPr txBox="1"/>
              <p:nvPr/>
            </p:nvSpPr>
            <p:spPr>
              <a:xfrm>
                <a:off x="1136828" y="2407319"/>
                <a:ext cx="9918343" cy="613470"/>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Theorem</a:t>
                </a:r>
                <a:r>
                  <a:rPr lang="en-US" sz="2400" b="0" dirty="0"/>
                  <a:t>. </a:t>
                </a:r>
                <a14:m>
                  <m:oMath xmlns:m="http://schemas.openxmlformats.org/officeDocument/2006/math">
                    <m:r>
                      <a:rPr lang="en-US" sz="2400" b="0" i="1" smtClean="0">
                        <a:latin typeface="Cambria Math" panose="02040503050406030204" pitchFamily="18" charset="0"/>
                      </a:rPr>
                      <m:t>𝑟</m:t>
                    </m:r>
                  </m:oMath>
                </a14:m>
                <a:r>
                  <a:rPr lang="en-US" sz="2400" dirty="0"/>
                  <a:t> rounds suffice to reach </a:t>
                </a:r>
                <a14:m>
                  <m:oMath xmlns:m="http://schemas.openxmlformats.org/officeDocument/2006/math">
                    <m:r>
                      <a:rPr lang="en-US" sz="2400" b="0" i="1" smtClean="0">
                        <a:latin typeface="Cambria Math" panose="02040503050406030204" pitchFamily="18" charset="0"/>
                      </a:rPr>
                      <m:t>𝜀</m:t>
                    </m:r>
                  </m:oMath>
                </a14:m>
                <a:r>
                  <a:rPr lang="en-US" sz="2400" dirty="0"/>
                  <a:t>-close to </a:t>
                </a:r>
                <a14:m>
                  <m:oMath xmlns:m="http://schemas.openxmlformats.org/officeDocument/2006/math">
                    <m:r>
                      <a:rPr lang="en-US" sz="2400" b="0" i="1" smtClean="0">
                        <a:latin typeface="Cambria Math" panose="02040503050406030204" pitchFamily="18" charset="0"/>
                      </a:rPr>
                      <m:t>𝑡</m:t>
                    </m:r>
                  </m:oMath>
                </a14:m>
                <a:r>
                  <a:rPr lang="en-US" sz="2400" dirty="0"/>
                  <a:t>-wise independence</a:t>
                </a:r>
              </a:p>
            </p:txBody>
          </p:sp>
        </mc:Choice>
        <mc:Fallback xmlns="">
          <p:sp>
            <p:nvSpPr>
              <p:cNvPr id="9" name="TextBox 8">
                <a:extLst>
                  <a:ext uri="{FF2B5EF4-FFF2-40B4-BE49-F238E27FC236}">
                    <a16:creationId xmlns:a16="http://schemas.microsoft.com/office/drawing/2014/main" id="{EA96587A-60CA-16E5-AA5B-572C0C10C687}"/>
                  </a:ext>
                </a:extLst>
              </p:cNvPr>
              <p:cNvSpPr txBox="1">
                <a:spLocks noRot="1" noChangeAspect="1" noMove="1" noResize="1" noEditPoints="1" noAdjustHandles="1" noChangeArrowheads="1" noChangeShapeType="1" noTextEdit="1"/>
              </p:cNvSpPr>
              <p:nvPr/>
            </p:nvSpPr>
            <p:spPr>
              <a:xfrm>
                <a:off x="1136828" y="2407319"/>
                <a:ext cx="9918343" cy="613470"/>
              </a:xfrm>
              <a:prstGeom prst="horizontalScroll">
                <a:avLst/>
              </a:prstGeom>
              <a:blipFill>
                <a:blip r:embed="rId4"/>
                <a:stretch>
                  <a:fillRect b="-588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06905C3-E181-8489-8321-C15DA5B2AAE3}"/>
              </a:ext>
            </a:extLst>
          </p:cNvPr>
          <p:cNvSpPr txBox="1"/>
          <p:nvPr/>
        </p:nvSpPr>
        <p:spPr>
          <a:xfrm>
            <a:off x="940037" y="1760434"/>
            <a:ext cx="40407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Our SPN* results are of the form</a:t>
            </a:r>
          </a:p>
        </p:txBody>
      </p:sp>
    </p:spTree>
    <p:extLst>
      <p:ext uri="{BB962C8B-B14F-4D97-AF65-F5344CB8AC3E}">
        <p14:creationId xmlns:p14="http://schemas.microsoft.com/office/powerpoint/2010/main" val="68629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0EA8-633F-AE2E-D0D7-27D1252D7EE4}"/>
              </a:ext>
            </a:extLst>
          </p:cNvPr>
          <p:cNvSpPr>
            <a:spLocks noGrp="1"/>
          </p:cNvSpPr>
          <p:nvPr>
            <p:ph type="title"/>
          </p:nvPr>
        </p:nvSpPr>
        <p:spPr/>
        <p:txBody>
          <a:bodyPr/>
          <a:lstStyle/>
          <a:p>
            <a:r>
              <a:rPr lang="en-US" dirty="0"/>
              <a:t>AES*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D05D47-DB24-6859-9E97-01DDAAA08745}"/>
                  </a:ext>
                </a:extLst>
              </p:cNvPr>
              <p:cNvSpPr>
                <a:spLocks noGrp="1"/>
              </p:cNvSpPr>
              <p:nvPr>
                <p:ph idx="1"/>
              </p:nvPr>
            </p:nvSpPr>
            <p:spPr/>
            <p:txBody>
              <a:bodyPr>
                <a:normAutofit/>
              </a:bodyPr>
              <a:lstStyle/>
              <a:p>
                <a:r>
                  <a:rPr lang="en-US" dirty="0"/>
                  <a:t>Consider the random S-box version of AES.</a:t>
                </a:r>
              </a:p>
              <a:p>
                <a:r>
                  <a:rPr lang="en-US" dirty="0"/>
                  <a:t>The keys will be the S-boxes with random permutations over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𝔽</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8</m:t>
                            </m:r>
                          </m:sup>
                        </m:sSup>
                      </m:sub>
                    </m:sSub>
                  </m:oMath>
                </a14:m>
                <a:r>
                  <a:rPr lang="en-US" dirty="0"/>
                  <a:t>.</a:t>
                </a:r>
              </a:p>
              <a:p>
                <a:endParaRPr lang="en-US" dirty="0"/>
              </a:p>
              <a:p>
                <a:endParaRPr lang="en-US" dirty="0"/>
              </a:p>
              <a:p>
                <a:endParaRPr lang="en-US" dirty="0"/>
              </a:p>
              <a:p>
                <a:r>
                  <a:rPr lang="en-US" dirty="0"/>
                  <a:t>A lot of progress was done before by [BV06].</a:t>
                </a:r>
              </a:p>
              <a:p>
                <a:r>
                  <a:rPr lang="en-US" dirty="0"/>
                  <a:t>Above result is tight: numerically verified.</a:t>
                </a:r>
              </a:p>
              <a:p>
                <a:r>
                  <a:rPr lang="en-US" dirty="0"/>
                  <a:t>Can simulate AES* using censored AES: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FD05D47-DB24-6859-9E97-01DDAAA08745}"/>
                  </a:ext>
                </a:extLst>
              </p:cNvPr>
              <p:cNvSpPr>
                <a:spLocks noGrp="1" noRot="1" noChangeAspect="1" noMove="1" noResize="1" noEditPoints="1" noAdjustHandles="1" noChangeArrowheads="1" noChangeShapeType="1" noTextEdit="1"/>
              </p:cNvSpPr>
              <p:nvPr>
                <p:ph idx="1"/>
              </p:nvPr>
            </p:nvSpPr>
            <p:spPr>
              <a:blipFill>
                <a:blip r:embed="rId3"/>
                <a:stretch>
                  <a:fillRect l="-147" t="-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18DCD2EE-2E3E-DB67-5721-1FB48B47167D}"/>
                  </a:ext>
                </a:extLst>
              </p:cNvPr>
              <p:cNvSpPr/>
              <p:nvPr/>
            </p:nvSpPr>
            <p:spPr>
              <a:xfrm>
                <a:off x="2365761" y="3034905"/>
                <a:ext cx="7460478" cy="106607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Theorem</a:t>
                </a:r>
                <a:r>
                  <a:rPr lang="en-US" dirty="0"/>
                  <a:t>. </a:t>
                </a:r>
                <a14:m>
                  <m:oMath xmlns:m="http://schemas.openxmlformats.org/officeDocument/2006/math">
                    <m:r>
                      <a:rPr lang="en-US" b="0" i="1" smtClean="0">
                        <a:latin typeface="Cambria Math" panose="02040503050406030204" pitchFamily="18" charset="0"/>
                      </a:rPr>
                      <m:t>7</m:t>
                    </m:r>
                  </m:oMath>
                </a14:m>
                <a:r>
                  <a:rPr lang="en-US" dirty="0"/>
                  <a:t>-round AES*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-close to pairwise independent.</a:t>
                </a:r>
              </a:p>
            </p:txBody>
          </p:sp>
        </mc:Choice>
        <mc:Fallback xmlns="">
          <p:sp>
            <p:nvSpPr>
              <p:cNvPr id="4" name="Rounded Rectangle 3">
                <a:extLst>
                  <a:ext uri="{FF2B5EF4-FFF2-40B4-BE49-F238E27FC236}">
                    <a16:creationId xmlns:a16="http://schemas.microsoft.com/office/drawing/2014/main" id="{18DCD2EE-2E3E-DB67-5721-1FB48B47167D}"/>
                  </a:ext>
                </a:extLst>
              </p:cNvPr>
              <p:cNvSpPr>
                <a:spLocks noRot="1" noChangeAspect="1" noMove="1" noResize="1" noEditPoints="1" noAdjustHandles="1" noChangeArrowheads="1" noChangeShapeType="1" noTextEdit="1"/>
              </p:cNvSpPr>
              <p:nvPr/>
            </p:nvSpPr>
            <p:spPr>
              <a:xfrm>
                <a:off x="2365761" y="3034905"/>
                <a:ext cx="7460478" cy="1066070"/>
              </a:xfrm>
              <a:prstGeom prst="roundRect">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C8818F2-C033-EF36-CD2C-252F791AB011}"/>
                  </a:ext>
                </a:extLst>
              </p:cNvPr>
              <p:cNvSpPr/>
              <p:nvPr/>
            </p:nvSpPr>
            <p:spPr>
              <a:xfrm>
                <a:off x="2365761" y="5427030"/>
                <a:ext cx="7460478" cy="106607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Theorem</a:t>
                </a:r>
                <a:r>
                  <a:rPr lang="en-US" dirty="0"/>
                  <a:t>. </a:t>
                </a:r>
                <a14:m>
                  <m:oMath xmlns:m="http://schemas.openxmlformats.org/officeDocument/2006/math">
                    <m:r>
                      <a:rPr lang="en-US" b="0" i="1" smtClean="0">
                        <a:latin typeface="Cambria Math" panose="02040503050406030204" pitchFamily="18" charset="0"/>
                      </a:rPr>
                      <m:t>192</m:t>
                    </m:r>
                  </m:oMath>
                </a14:m>
                <a:r>
                  <a:rPr lang="en-US" dirty="0"/>
                  <a:t>-round censored AES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-close to pairwise independent.</a:t>
                </a:r>
              </a:p>
            </p:txBody>
          </p:sp>
        </mc:Choice>
        <mc:Fallback xmlns="">
          <p:sp>
            <p:nvSpPr>
              <p:cNvPr id="5" name="Rounded Rectangle 4">
                <a:extLst>
                  <a:ext uri="{FF2B5EF4-FFF2-40B4-BE49-F238E27FC236}">
                    <a16:creationId xmlns:a16="http://schemas.microsoft.com/office/drawing/2014/main" id="{3C8818F2-C033-EF36-CD2C-252F791AB011}"/>
                  </a:ext>
                </a:extLst>
              </p:cNvPr>
              <p:cNvSpPr>
                <a:spLocks noRot="1" noChangeAspect="1" noMove="1" noResize="1" noEditPoints="1" noAdjustHandles="1" noChangeArrowheads="1" noChangeShapeType="1" noTextEdit="1"/>
              </p:cNvSpPr>
              <p:nvPr/>
            </p:nvSpPr>
            <p:spPr>
              <a:xfrm>
                <a:off x="2365761" y="5427030"/>
                <a:ext cx="7460478" cy="1066070"/>
              </a:xfrm>
              <a:prstGeom prst="roundRect">
                <a:avLst/>
              </a:prstGeom>
              <a:blipFill>
                <a:blip r:embed="rId5"/>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409766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t>Introduction</a:t>
            </a:r>
          </a:p>
          <a:p>
            <a:endParaRPr lang="en-US" dirty="0"/>
          </a:p>
          <a:p>
            <a:r>
              <a:rPr lang="en-US" dirty="0"/>
              <a:t>Preliminaries</a:t>
            </a:r>
          </a:p>
          <a:p>
            <a:endParaRPr lang="en-US" dirty="0"/>
          </a:p>
          <a:p>
            <a:r>
              <a:rPr lang="en-US" dirty="0"/>
              <a:t>Prior Work [LTV21]</a:t>
            </a:r>
          </a:p>
          <a:p>
            <a:endParaRPr lang="en-US" dirty="0"/>
          </a:p>
          <a:p>
            <a:r>
              <a:rPr lang="en-US" dirty="0"/>
              <a:t>Results</a:t>
            </a:r>
          </a:p>
          <a:p>
            <a:endParaRPr lang="en-US" dirty="0"/>
          </a:p>
        </p:txBody>
      </p:sp>
    </p:spTree>
    <p:extLst>
      <p:ext uri="{BB962C8B-B14F-4D97-AF65-F5344CB8AC3E}">
        <p14:creationId xmlns:p14="http://schemas.microsoft.com/office/powerpoint/2010/main" val="165255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ounded Rectangle 373">
            <a:extLst>
              <a:ext uri="{FF2B5EF4-FFF2-40B4-BE49-F238E27FC236}">
                <a16:creationId xmlns:a16="http://schemas.microsoft.com/office/drawing/2014/main" id="{ECF0BE26-7419-09E7-A9A6-B08E1A063D22}"/>
              </a:ext>
            </a:extLst>
          </p:cNvPr>
          <p:cNvSpPr/>
          <p:nvPr/>
        </p:nvSpPr>
        <p:spPr>
          <a:xfrm>
            <a:off x="1009761" y="3193976"/>
            <a:ext cx="6209307" cy="293327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3" name="Rounded Rectangle 372">
            <a:extLst>
              <a:ext uri="{FF2B5EF4-FFF2-40B4-BE49-F238E27FC236}">
                <a16:creationId xmlns:a16="http://schemas.microsoft.com/office/drawing/2014/main" id="{0FD5A913-C89E-871C-F708-A0BE76EAB1E6}"/>
              </a:ext>
            </a:extLst>
          </p:cNvPr>
          <p:cNvSpPr/>
          <p:nvPr/>
        </p:nvSpPr>
        <p:spPr>
          <a:xfrm>
            <a:off x="5333683" y="316588"/>
            <a:ext cx="424619" cy="190396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normAutofit/>
          </a:bodyPr>
          <a:lstStyle/>
          <a:p>
            <a:r>
              <a:rPr lang="en-US" sz="3200" dirty="0"/>
              <a:t>Censored SPN</a:t>
            </a:r>
          </a:p>
        </p:txBody>
      </p:sp>
      <p:grpSp>
        <p:nvGrpSpPr>
          <p:cNvPr id="200" name="Group 199">
            <a:extLst>
              <a:ext uri="{FF2B5EF4-FFF2-40B4-BE49-F238E27FC236}">
                <a16:creationId xmlns:a16="http://schemas.microsoft.com/office/drawing/2014/main" id="{7E8BA162-09AD-807C-2DEC-0A1BF80B66AC}"/>
              </a:ext>
            </a:extLst>
          </p:cNvPr>
          <p:cNvGrpSpPr>
            <a:grpSpLocks noChangeAspect="1"/>
          </p:cNvGrpSpPr>
          <p:nvPr/>
        </p:nvGrpSpPr>
        <p:grpSpPr>
          <a:xfrm>
            <a:off x="4706473" y="177952"/>
            <a:ext cx="5486677" cy="2236530"/>
            <a:chOff x="399764" y="1749131"/>
            <a:chExt cx="10517914" cy="4287418"/>
          </a:xfrm>
        </p:grpSpPr>
        <p:grpSp>
          <p:nvGrpSpPr>
            <p:cNvPr id="3" name="Group 2">
              <a:extLst>
                <a:ext uri="{FF2B5EF4-FFF2-40B4-BE49-F238E27FC236}">
                  <a16:creationId xmlns:a16="http://schemas.microsoft.com/office/drawing/2014/main" id="{59BFF267-296B-7006-D6E3-647332885150}"/>
                </a:ext>
              </a:extLst>
            </p:cNvPr>
            <p:cNvGrpSpPr>
              <a:grpSpLocks noChangeAspect="1"/>
            </p:cNvGrpSpPr>
            <p:nvPr/>
          </p:nvGrpSpPr>
          <p:grpSpPr>
            <a:xfrm>
              <a:off x="399764" y="1749131"/>
              <a:ext cx="1011168" cy="4279392"/>
              <a:chOff x="431089" y="2704782"/>
              <a:chExt cx="867499" cy="3671372"/>
            </a:xfrm>
          </p:grpSpPr>
          <p:grpSp>
            <p:nvGrpSpPr>
              <p:cNvPr id="29" name="Group 28">
                <a:extLst>
                  <a:ext uri="{FF2B5EF4-FFF2-40B4-BE49-F238E27FC236}">
                    <a16:creationId xmlns:a16="http://schemas.microsoft.com/office/drawing/2014/main" id="{01BDF76A-9779-7297-1B0F-5471997E3CB6}"/>
                  </a:ext>
                </a:extLst>
              </p:cNvPr>
              <p:cNvGrpSpPr/>
              <p:nvPr/>
            </p:nvGrpSpPr>
            <p:grpSpPr>
              <a:xfrm>
                <a:off x="1138621" y="2711668"/>
                <a:ext cx="156177" cy="915522"/>
                <a:chOff x="1138621" y="2711668"/>
                <a:chExt cx="156177" cy="915522"/>
              </a:xfrm>
            </p:grpSpPr>
            <p:sp>
              <p:nvSpPr>
                <p:cNvPr id="124" name="Rectangle 123">
                  <a:extLst>
                    <a:ext uri="{FF2B5EF4-FFF2-40B4-BE49-F238E27FC236}">
                      <a16:creationId xmlns:a16="http://schemas.microsoft.com/office/drawing/2014/main" id="{85379623-7DED-0B2E-FE9B-F7310918E05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5" name="Rectangle 124">
                  <a:extLst>
                    <a:ext uri="{FF2B5EF4-FFF2-40B4-BE49-F238E27FC236}">
                      <a16:creationId xmlns:a16="http://schemas.microsoft.com/office/drawing/2014/main" id="{329477B9-EF4F-4E96-A83A-37B54EED19C8}"/>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6" name="Rectangle 125">
                  <a:extLst>
                    <a:ext uri="{FF2B5EF4-FFF2-40B4-BE49-F238E27FC236}">
                      <a16:creationId xmlns:a16="http://schemas.microsoft.com/office/drawing/2014/main" id="{B2147F0C-CE3F-D5C3-76C3-D7DFAD27EA25}"/>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7" name="Rectangle 126">
                  <a:extLst>
                    <a:ext uri="{FF2B5EF4-FFF2-40B4-BE49-F238E27FC236}">
                      <a16:creationId xmlns:a16="http://schemas.microsoft.com/office/drawing/2014/main" id="{433DDAF9-353B-BC77-1FF6-2ED67EB9D88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8" name="Rectangle 127">
                  <a:extLst>
                    <a:ext uri="{FF2B5EF4-FFF2-40B4-BE49-F238E27FC236}">
                      <a16:creationId xmlns:a16="http://schemas.microsoft.com/office/drawing/2014/main" id="{F29AB143-91CE-C46D-5A03-ECB8CAC6706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29" name="Rectangle 128">
                  <a:extLst>
                    <a:ext uri="{FF2B5EF4-FFF2-40B4-BE49-F238E27FC236}">
                      <a16:creationId xmlns:a16="http://schemas.microsoft.com/office/drawing/2014/main" id="{D8BD24BF-D656-5DE4-18E0-2B8E6DEAEC1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sp>
            <p:nvSpPr>
              <p:cNvPr id="33" name="Rectangle 32">
                <a:extLst>
                  <a:ext uri="{FF2B5EF4-FFF2-40B4-BE49-F238E27FC236}">
                    <a16:creationId xmlns:a16="http://schemas.microsoft.com/office/drawing/2014/main" id="{F63A84BC-0FB5-7CF2-4AC4-9D4D5000AD8E}"/>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63" name="Rectangle 62">
                <a:extLst>
                  <a:ext uri="{FF2B5EF4-FFF2-40B4-BE49-F238E27FC236}">
                    <a16:creationId xmlns:a16="http://schemas.microsoft.com/office/drawing/2014/main" id="{2CE71CC2-EBFF-0595-9D20-9581D268EBDB}"/>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69" name="Rectangle 68">
                <a:extLst>
                  <a:ext uri="{FF2B5EF4-FFF2-40B4-BE49-F238E27FC236}">
                    <a16:creationId xmlns:a16="http://schemas.microsoft.com/office/drawing/2014/main" id="{6BB91145-0A5D-8909-CCDF-FFEBB731528F}"/>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70" name="Rectangle 69">
                <a:extLst>
                  <a:ext uri="{FF2B5EF4-FFF2-40B4-BE49-F238E27FC236}">
                    <a16:creationId xmlns:a16="http://schemas.microsoft.com/office/drawing/2014/main" id="{F279188D-A66C-2450-0239-A403FAAD71A8}"/>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97" name="Rectangle 96">
                <a:extLst>
                  <a:ext uri="{FF2B5EF4-FFF2-40B4-BE49-F238E27FC236}">
                    <a16:creationId xmlns:a16="http://schemas.microsoft.com/office/drawing/2014/main" id="{6E70A409-814B-CB98-34DF-72B0355A977F}"/>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99" name="Rectangle 98">
                <a:extLst>
                  <a:ext uri="{FF2B5EF4-FFF2-40B4-BE49-F238E27FC236}">
                    <a16:creationId xmlns:a16="http://schemas.microsoft.com/office/drawing/2014/main" id="{50B5341C-7498-0F5F-7D37-35EA41EB090B}"/>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0" name="Rectangle 99">
                <a:extLst>
                  <a:ext uri="{FF2B5EF4-FFF2-40B4-BE49-F238E27FC236}">
                    <a16:creationId xmlns:a16="http://schemas.microsoft.com/office/drawing/2014/main" id="{FAB04E9F-E96B-A0F7-F41C-0F01D5674D3A}"/>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1" name="Rectangle 100">
                <a:extLst>
                  <a:ext uri="{FF2B5EF4-FFF2-40B4-BE49-F238E27FC236}">
                    <a16:creationId xmlns:a16="http://schemas.microsoft.com/office/drawing/2014/main" id="{9F6B69AA-7F41-4873-F760-3AFCBD7FB9F4}"/>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2" name="Rectangle 101">
                <a:extLst>
                  <a:ext uri="{FF2B5EF4-FFF2-40B4-BE49-F238E27FC236}">
                    <a16:creationId xmlns:a16="http://schemas.microsoft.com/office/drawing/2014/main" id="{157F9DCB-FE60-9B32-8A5E-69C8B6DBE083}"/>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3" name="Rectangle 102">
                <a:extLst>
                  <a:ext uri="{FF2B5EF4-FFF2-40B4-BE49-F238E27FC236}">
                    <a16:creationId xmlns:a16="http://schemas.microsoft.com/office/drawing/2014/main" id="{1E31ED6C-3FED-047C-ECF4-86C8ED3FDAC0}"/>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4" name="Rectangle 103">
                <a:extLst>
                  <a:ext uri="{FF2B5EF4-FFF2-40B4-BE49-F238E27FC236}">
                    <a16:creationId xmlns:a16="http://schemas.microsoft.com/office/drawing/2014/main" id="{D05E4B25-D7B5-AB5D-526A-9EE105D0DBA0}"/>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5" name="Rectangle 104">
                <a:extLst>
                  <a:ext uri="{FF2B5EF4-FFF2-40B4-BE49-F238E27FC236}">
                    <a16:creationId xmlns:a16="http://schemas.microsoft.com/office/drawing/2014/main" id="{4FD44362-9415-A9C7-ABCC-CCA520901E33}"/>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6" name="Rectangle 105">
                <a:extLst>
                  <a:ext uri="{FF2B5EF4-FFF2-40B4-BE49-F238E27FC236}">
                    <a16:creationId xmlns:a16="http://schemas.microsoft.com/office/drawing/2014/main" id="{474EEB28-8D32-8E6F-16A4-BD5044AD5817}"/>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7" name="Rectangle 106">
                <a:extLst>
                  <a:ext uri="{FF2B5EF4-FFF2-40B4-BE49-F238E27FC236}">
                    <a16:creationId xmlns:a16="http://schemas.microsoft.com/office/drawing/2014/main" id="{DD3CF942-AD91-7C9C-4268-39DCBA22A197}"/>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8" name="Rectangle 107">
                <a:extLst>
                  <a:ext uri="{FF2B5EF4-FFF2-40B4-BE49-F238E27FC236}">
                    <a16:creationId xmlns:a16="http://schemas.microsoft.com/office/drawing/2014/main" id="{930CC7CB-952B-59AF-FA6D-683EC895345C}"/>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09" name="Rectangle 108">
                <a:extLst>
                  <a:ext uri="{FF2B5EF4-FFF2-40B4-BE49-F238E27FC236}">
                    <a16:creationId xmlns:a16="http://schemas.microsoft.com/office/drawing/2014/main" id="{251240A9-998F-3478-420C-A9400E6CFFF9}"/>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10" name="Rectangle 109">
                <a:extLst>
                  <a:ext uri="{FF2B5EF4-FFF2-40B4-BE49-F238E27FC236}">
                    <a16:creationId xmlns:a16="http://schemas.microsoft.com/office/drawing/2014/main" id="{2D6E83EA-D5C7-731B-C1D1-2D281076AC16}"/>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111" name="Rectangle 110">
                <a:extLst>
                  <a:ext uri="{FF2B5EF4-FFF2-40B4-BE49-F238E27FC236}">
                    <a16:creationId xmlns:a16="http://schemas.microsoft.com/office/drawing/2014/main" id="{168B7C2D-7F85-0608-4880-F89A27709291}"/>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7B430FAD-531F-91C7-D80E-FF82861D6CA4}"/>
                      </a:ext>
                    </a:extLst>
                  </p:cNvPr>
                  <p:cNvSpPr txBox="1"/>
                  <p:nvPr/>
                </p:nvSpPr>
                <p:spPr>
                  <a:xfrm rot="16200000">
                    <a:off x="142349" y="4388614"/>
                    <a:ext cx="881185" cy="303706"/>
                  </a:xfrm>
                  <a:prstGeom prst="rect">
                    <a:avLst/>
                  </a:prstGeom>
                  <a:noFill/>
                </p:spPr>
                <p:txBody>
                  <a:bodyPr wrap="square" rtlCol="0">
                    <a:spAutoFit/>
                  </a:bodyPr>
                  <a:lstStyle/>
                  <a:p>
                    <a:pPr algn="ctr"/>
                    <a14:m>
                      <m:oMath xmlns:m="http://schemas.openxmlformats.org/officeDocument/2006/math">
                        <m:r>
                          <a:rPr lang="en-US" sz="600" b="0" i="1" smtClean="0">
                            <a:latin typeface="Cambria Math" panose="02040503050406030204" pitchFamily="18" charset="0"/>
                          </a:rPr>
                          <m:t>𝑘</m:t>
                        </m:r>
                      </m:oMath>
                    </a14:m>
                    <a:r>
                      <a:rPr lang="en-US" sz="600" dirty="0"/>
                      <a:t> blocks</a:t>
                    </a:r>
                  </a:p>
                </p:txBody>
              </p:sp>
            </mc:Choice>
            <mc:Fallback xmlns="">
              <p:sp>
                <p:nvSpPr>
                  <p:cNvPr id="112" name="TextBox 111">
                    <a:extLst>
                      <a:ext uri="{FF2B5EF4-FFF2-40B4-BE49-F238E27FC236}">
                        <a16:creationId xmlns:a16="http://schemas.microsoft.com/office/drawing/2014/main" id="{7B430FAD-531F-91C7-D80E-FF82861D6CA4}"/>
                      </a:ext>
                    </a:extLst>
                  </p:cNvPr>
                  <p:cNvSpPr txBox="1">
                    <a:spLocks noRot="1" noChangeAspect="1" noMove="1" noResize="1" noEditPoints="1" noAdjustHandles="1" noChangeArrowheads="1" noChangeShapeType="1" noTextEdit="1"/>
                  </p:cNvSpPr>
                  <p:nvPr/>
                </p:nvSpPr>
                <p:spPr>
                  <a:xfrm rot="16200000">
                    <a:off x="142349" y="4388614"/>
                    <a:ext cx="881185" cy="303706"/>
                  </a:xfrm>
                  <a:prstGeom prst="rect">
                    <a:avLst/>
                  </a:prstGeom>
                  <a:blipFill>
                    <a:blip r:embed="rId3"/>
                    <a:stretch>
                      <a:fillRect/>
                    </a:stretch>
                  </a:blipFill>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9E40E611-F5AC-7A10-7CE5-9DC5F54C8AE5}"/>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26558B87-EEC5-AB5B-8067-1941B7329A15}"/>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5" name="Straight Connector 114">
                <a:extLst>
                  <a:ext uri="{FF2B5EF4-FFF2-40B4-BE49-F238E27FC236}">
                    <a16:creationId xmlns:a16="http://schemas.microsoft.com/office/drawing/2014/main" id="{DB53858E-C697-F540-BC36-A334DC6ACB83}"/>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BA88F418-5462-698B-2BA1-3294DF619895}"/>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7872A8A9-4097-A0CF-676B-33502DC99825}"/>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8" name="Straight Connector 117">
                <a:extLst>
                  <a:ext uri="{FF2B5EF4-FFF2-40B4-BE49-F238E27FC236}">
                    <a16:creationId xmlns:a16="http://schemas.microsoft.com/office/drawing/2014/main" id="{FB65B64B-1F51-F677-9288-1CF28A1AF60D}"/>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DEA2C556-CB07-FB7A-B029-E08E2E384D46}"/>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1050491-0193-9EE5-F775-5DFA7C97E165}"/>
                      </a:ext>
                    </a:extLst>
                  </p:cNvPr>
                  <p:cNvSpPr txBox="1"/>
                  <p:nvPr/>
                </p:nvSpPr>
                <p:spPr>
                  <a:xfrm rot="16200000">
                    <a:off x="601913" y="3009635"/>
                    <a:ext cx="723256" cy="303706"/>
                  </a:xfrm>
                  <a:prstGeom prst="rect">
                    <a:avLst/>
                  </a:prstGeom>
                  <a:noFill/>
                </p:spPr>
                <p:txBody>
                  <a:bodyPr wrap="square" rtlCol="0">
                    <a:spAutoFit/>
                  </a:bodyPr>
                  <a:lstStyle/>
                  <a:p>
                    <a:pPr algn="ctr"/>
                    <a14:m>
                      <m:oMath xmlns:m="http://schemas.openxmlformats.org/officeDocument/2006/math">
                        <m:r>
                          <a:rPr lang="en-US" sz="600" b="0" i="1" smtClean="0">
                            <a:latin typeface="Cambria Math" panose="02040503050406030204" pitchFamily="18" charset="0"/>
                          </a:rPr>
                          <m:t>𝑏</m:t>
                        </m:r>
                      </m:oMath>
                    </a14:m>
                    <a:r>
                      <a:rPr lang="en-US" sz="600" dirty="0"/>
                      <a:t>-bit</a:t>
                    </a:r>
                  </a:p>
                </p:txBody>
              </p:sp>
            </mc:Choice>
            <mc:Fallback xmlns="">
              <p:sp>
                <p:nvSpPr>
                  <p:cNvPr id="120" name="TextBox 119">
                    <a:extLst>
                      <a:ext uri="{FF2B5EF4-FFF2-40B4-BE49-F238E27FC236}">
                        <a16:creationId xmlns:a16="http://schemas.microsoft.com/office/drawing/2014/main" id="{C1050491-0193-9EE5-F775-5DFA7C97E165}"/>
                      </a:ext>
                    </a:extLst>
                  </p:cNvPr>
                  <p:cNvSpPr txBox="1">
                    <a:spLocks noRot="1" noChangeAspect="1" noMove="1" noResize="1" noEditPoints="1" noAdjustHandles="1" noChangeArrowheads="1" noChangeShapeType="1" noTextEdit="1"/>
                  </p:cNvSpPr>
                  <p:nvPr/>
                </p:nvSpPr>
                <p:spPr>
                  <a:xfrm rot="16200000">
                    <a:off x="601913" y="3009635"/>
                    <a:ext cx="723256" cy="303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D88BFBF-B9E4-049D-2945-26801751510A}"/>
                      </a:ext>
                    </a:extLst>
                  </p:cNvPr>
                  <p:cNvSpPr txBox="1"/>
                  <p:nvPr/>
                </p:nvSpPr>
                <p:spPr>
                  <a:xfrm rot="16200000">
                    <a:off x="604397" y="3903987"/>
                    <a:ext cx="668571" cy="303706"/>
                  </a:xfrm>
                  <a:prstGeom prst="rect">
                    <a:avLst/>
                  </a:prstGeom>
                  <a:noFill/>
                </p:spPr>
                <p:txBody>
                  <a:bodyPr wrap="square" rtlCol="0">
                    <a:spAutoFit/>
                  </a:bodyPr>
                  <a:lstStyle/>
                  <a:p>
                    <a:pPr algn="ctr"/>
                    <a14:m>
                      <m:oMath xmlns:m="http://schemas.openxmlformats.org/officeDocument/2006/math">
                        <m:r>
                          <a:rPr lang="en-US" sz="600" b="0" i="1" smtClean="0">
                            <a:latin typeface="Cambria Math" panose="02040503050406030204" pitchFamily="18" charset="0"/>
                          </a:rPr>
                          <m:t>𝑏</m:t>
                        </m:r>
                      </m:oMath>
                    </a14:m>
                    <a:r>
                      <a:rPr lang="en-US" sz="600" dirty="0"/>
                      <a:t>-bit</a:t>
                    </a:r>
                  </a:p>
                </p:txBody>
              </p:sp>
            </mc:Choice>
            <mc:Fallback xmlns="">
              <p:sp>
                <p:nvSpPr>
                  <p:cNvPr id="121" name="TextBox 120">
                    <a:extLst>
                      <a:ext uri="{FF2B5EF4-FFF2-40B4-BE49-F238E27FC236}">
                        <a16:creationId xmlns:a16="http://schemas.microsoft.com/office/drawing/2014/main" id="{CD88BFBF-B9E4-049D-2945-26801751510A}"/>
                      </a:ext>
                    </a:extLst>
                  </p:cNvPr>
                  <p:cNvSpPr txBox="1">
                    <a:spLocks noRot="1" noChangeAspect="1" noMove="1" noResize="1" noEditPoints="1" noAdjustHandles="1" noChangeArrowheads="1" noChangeShapeType="1" noTextEdit="1"/>
                  </p:cNvSpPr>
                  <p:nvPr/>
                </p:nvSpPr>
                <p:spPr>
                  <a:xfrm rot="16200000">
                    <a:off x="604397" y="3903987"/>
                    <a:ext cx="668571" cy="3037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737798E3-0ECE-6558-364C-4A957D9A4AE5}"/>
                      </a:ext>
                    </a:extLst>
                  </p:cNvPr>
                  <p:cNvSpPr txBox="1"/>
                  <p:nvPr/>
                </p:nvSpPr>
                <p:spPr>
                  <a:xfrm rot="16200000">
                    <a:off x="626632" y="4727906"/>
                    <a:ext cx="692380" cy="303706"/>
                  </a:xfrm>
                  <a:prstGeom prst="rect">
                    <a:avLst/>
                  </a:prstGeom>
                  <a:noFill/>
                </p:spPr>
                <p:txBody>
                  <a:bodyPr wrap="square" rtlCol="0">
                    <a:spAutoFit/>
                  </a:bodyPr>
                  <a:lstStyle/>
                  <a:p>
                    <a:pPr algn="ctr"/>
                    <a14:m>
                      <m:oMath xmlns:m="http://schemas.openxmlformats.org/officeDocument/2006/math">
                        <m:r>
                          <a:rPr lang="en-US" sz="600" b="0" i="1" smtClean="0">
                            <a:latin typeface="Cambria Math" panose="02040503050406030204" pitchFamily="18" charset="0"/>
                          </a:rPr>
                          <m:t>𝑏</m:t>
                        </m:r>
                      </m:oMath>
                    </a14:m>
                    <a:r>
                      <a:rPr lang="en-US" sz="600" dirty="0"/>
                      <a:t>-bit</a:t>
                    </a:r>
                  </a:p>
                </p:txBody>
              </p:sp>
            </mc:Choice>
            <mc:Fallback xmlns="">
              <p:sp>
                <p:nvSpPr>
                  <p:cNvPr id="122" name="TextBox 121">
                    <a:extLst>
                      <a:ext uri="{FF2B5EF4-FFF2-40B4-BE49-F238E27FC236}">
                        <a16:creationId xmlns:a16="http://schemas.microsoft.com/office/drawing/2014/main" id="{737798E3-0ECE-6558-364C-4A957D9A4AE5}"/>
                      </a:ext>
                    </a:extLst>
                  </p:cNvPr>
                  <p:cNvSpPr txBox="1">
                    <a:spLocks noRot="1" noChangeAspect="1" noMove="1" noResize="1" noEditPoints="1" noAdjustHandles="1" noChangeArrowheads="1" noChangeShapeType="1" noTextEdit="1"/>
                  </p:cNvSpPr>
                  <p:nvPr/>
                </p:nvSpPr>
                <p:spPr>
                  <a:xfrm rot="16200000">
                    <a:off x="626632" y="4727906"/>
                    <a:ext cx="692380" cy="303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AC2A0633-80B8-EC42-16E6-D3BC86410C94}"/>
                      </a:ext>
                    </a:extLst>
                  </p:cNvPr>
                  <p:cNvSpPr txBox="1"/>
                  <p:nvPr/>
                </p:nvSpPr>
                <p:spPr>
                  <a:xfrm rot="16200000">
                    <a:off x="578566" y="5639149"/>
                    <a:ext cx="696593" cy="303708"/>
                  </a:xfrm>
                  <a:prstGeom prst="rect">
                    <a:avLst/>
                  </a:prstGeom>
                  <a:noFill/>
                </p:spPr>
                <p:txBody>
                  <a:bodyPr wrap="square" rtlCol="0">
                    <a:spAutoFit/>
                  </a:bodyPr>
                  <a:lstStyle/>
                  <a:p>
                    <a:pPr algn="ctr"/>
                    <a14:m>
                      <m:oMath xmlns:m="http://schemas.openxmlformats.org/officeDocument/2006/math">
                        <m:r>
                          <a:rPr lang="en-US" sz="600" b="0" i="1" smtClean="0">
                            <a:latin typeface="Cambria Math" panose="02040503050406030204" pitchFamily="18" charset="0"/>
                          </a:rPr>
                          <m:t>𝑏</m:t>
                        </m:r>
                      </m:oMath>
                    </a14:m>
                    <a:r>
                      <a:rPr lang="en-US" sz="600" dirty="0"/>
                      <a:t>-bit</a:t>
                    </a:r>
                  </a:p>
                </p:txBody>
              </p:sp>
            </mc:Choice>
            <mc:Fallback xmlns="">
              <p:sp>
                <p:nvSpPr>
                  <p:cNvPr id="123" name="TextBox 122">
                    <a:extLst>
                      <a:ext uri="{FF2B5EF4-FFF2-40B4-BE49-F238E27FC236}">
                        <a16:creationId xmlns:a16="http://schemas.microsoft.com/office/drawing/2014/main" id="{AC2A0633-80B8-EC42-16E6-D3BC86410C94}"/>
                      </a:ext>
                    </a:extLst>
                  </p:cNvPr>
                  <p:cNvSpPr txBox="1">
                    <a:spLocks noRot="1" noChangeAspect="1" noMove="1" noResize="1" noEditPoints="1" noAdjustHandles="1" noChangeArrowheads="1" noChangeShapeType="1" noTextEdit="1"/>
                  </p:cNvSpPr>
                  <p:nvPr/>
                </p:nvSpPr>
                <p:spPr>
                  <a:xfrm rot="16200000">
                    <a:off x="578566" y="5639149"/>
                    <a:ext cx="696593" cy="303708"/>
                  </a:xfrm>
                  <a:prstGeom prst="rect">
                    <a:avLst/>
                  </a:prstGeom>
                  <a:blipFill>
                    <a:blip r:embed="rId7"/>
                    <a:stretch>
                      <a:fillRect/>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11991174-72C6-7A99-8876-D3E18F1B1BE6}"/>
                </a:ext>
              </a:extLst>
            </p:cNvPr>
            <p:cNvGrpSpPr/>
            <p:nvPr/>
          </p:nvGrpSpPr>
          <p:grpSpPr>
            <a:xfrm>
              <a:off x="1390764" y="2207877"/>
              <a:ext cx="1607702" cy="3297055"/>
              <a:chOff x="1390764" y="2207877"/>
              <a:chExt cx="1607702" cy="3297055"/>
            </a:xfrm>
          </p:grpSpPr>
          <p:cxnSp>
            <p:nvCxnSpPr>
              <p:cNvPr id="35" name="Straight Arrow Connector 34">
                <a:extLst>
                  <a:ext uri="{FF2B5EF4-FFF2-40B4-BE49-F238E27FC236}">
                    <a16:creationId xmlns:a16="http://schemas.microsoft.com/office/drawing/2014/main" id="{08856FFC-26D1-0CC7-6C34-F49C5F8B85A2}"/>
                  </a:ext>
                </a:extLst>
              </p:cNvPr>
              <p:cNvCxnSpPr>
                <a:cxnSpLocks/>
              </p:cNvCxnSpPr>
              <p:nvPr/>
            </p:nvCxnSpPr>
            <p:spPr>
              <a:xfrm>
                <a:off x="1406512" y="246858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8F989E7B-E746-9159-21BF-BF1E0881E95F}"/>
                      </a:ext>
                    </a:extLst>
                  </p:cNvPr>
                  <p:cNvSpPr/>
                  <p:nvPr/>
                </p:nvSpPr>
                <p:spPr>
                  <a:xfrm>
                    <a:off x="1782269"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(0)</m:t>
                              </m:r>
                            </m:sup>
                          </m:sSubSup>
                        </m:oMath>
                      </m:oMathPara>
                    </a14:m>
                    <a:endParaRPr lang="en-US" sz="800" dirty="0"/>
                  </a:p>
                </p:txBody>
              </p:sp>
            </mc:Choice>
            <mc:Fallback xmlns="">
              <p:sp>
                <p:nvSpPr>
                  <p:cNvPr id="131" name="Rectangle 130">
                    <a:extLst>
                      <a:ext uri="{FF2B5EF4-FFF2-40B4-BE49-F238E27FC236}">
                        <a16:creationId xmlns:a16="http://schemas.microsoft.com/office/drawing/2014/main" id="{8F989E7B-E746-9159-21BF-BF1E0881E95F}"/>
                      </a:ext>
                    </a:extLst>
                  </p:cNvPr>
                  <p:cNvSpPr>
                    <a:spLocks noRot="1" noChangeAspect="1" noMove="1" noResize="1" noEditPoints="1" noAdjustHandles="1" noChangeArrowheads="1" noChangeShapeType="1" noTextEdit="1"/>
                  </p:cNvSpPr>
                  <p:nvPr/>
                </p:nvSpPr>
                <p:spPr>
                  <a:xfrm>
                    <a:off x="1782269" y="2207889"/>
                    <a:ext cx="548640" cy="548640"/>
                  </a:xfrm>
                  <a:prstGeom prst="rect">
                    <a:avLst/>
                  </a:prstGeom>
                  <a:blipFill>
                    <a:blip r:embed="rId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Rectangle 131">
                    <a:extLst>
                      <a:ext uri="{FF2B5EF4-FFF2-40B4-BE49-F238E27FC236}">
                        <a16:creationId xmlns:a16="http://schemas.microsoft.com/office/drawing/2014/main" id="{E75F5351-D839-437E-1575-94F2B4AF685D}"/>
                      </a:ext>
                    </a:extLst>
                  </p:cNvPr>
                  <p:cNvSpPr/>
                  <p:nvPr/>
                </p:nvSpPr>
                <p:spPr>
                  <a:xfrm>
                    <a:off x="1777412"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(0)</m:t>
                              </m:r>
                            </m:sup>
                          </m:sSubSup>
                        </m:oMath>
                      </m:oMathPara>
                    </a14:m>
                    <a:endParaRPr lang="en-US" sz="800" dirty="0"/>
                  </a:p>
                </p:txBody>
              </p:sp>
            </mc:Choice>
            <mc:Fallback xmlns="">
              <p:sp>
                <p:nvSpPr>
                  <p:cNvPr id="132" name="Rectangle 131">
                    <a:extLst>
                      <a:ext uri="{FF2B5EF4-FFF2-40B4-BE49-F238E27FC236}">
                        <a16:creationId xmlns:a16="http://schemas.microsoft.com/office/drawing/2014/main" id="{E75F5351-D839-437E-1575-94F2B4AF685D}"/>
                      </a:ext>
                    </a:extLst>
                  </p:cNvPr>
                  <p:cNvSpPr>
                    <a:spLocks noRot="1" noChangeAspect="1" noMove="1" noResize="1" noEditPoints="1" noAdjustHandles="1" noChangeArrowheads="1" noChangeShapeType="1" noTextEdit="1"/>
                  </p:cNvSpPr>
                  <p:nvPr/>
                </p:nvSpPr>
                <p:spPr>
                  <a:xfrm>
                    <a:off x="1777412" y="3130759"/>
                    <a:ext cx="548640" cy="548640"/>
                  </a:xfrm>
                  <a:prstGeom prst="rect">
                    <a:avLst/>
                  </a:prstGeom>
                  <a:blipFill>
                    <a:blip r:embed="rId9"/>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05AEB47F-236E-2391-1529-93498FBF0E33}"/>
                      </a:ext>
                    </a:extLst>
                  </p:cNvPr>
                  <p:cNvSpPr/>
                  <p:nvPr/>
                </p:nvSpPr>
                <p:spPr>
                  <a:xfrm>
                    <a:off x="1785641"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(0)</m:t>
                              </m:r>
                            </m:sup>
                          </m:sSubSup>
                        </m:oMath>
                      </m:oMathPara>
                    </a14:m>
                    <a:endParaRPr lang="en-US" sz="800" dirty="0"/>
                  </a:p>
                </p:txBody>
              </p:sp>
            </mc:Choice>
            <mc:Fallback xmlns="">
              <p:sp>
                <p:nvSpPr>
                  <p:cNvPr id="133" name="Rectangle 132">
                    <a:extLst>
                      <a:ext uri="{FF2B5EF4-FFF2-40B4-BE49-F238E27FC236}">
                        <a16:creationId xmlns:a16="http://schemas.microsoft.com/office/drawing/2014/main" id="{05AEB47F-236E-2391-1529-93498FBF0E33}"/>
                      </a:ext>
                    </a:extLst>
                  </p:cNvPr>
                  <p:cNvSpPr>
                    <a:spLocks noRot="1" noChangeAspect="1" noMove="1" noResize="1" noEditPoints="1" noAdjustHandles="1" noChangeArrowheads="1" noChangeShapeType="1" noTextEdit="1"/>
                  </p:cNvSpPr>
                  <p:nvPr/>
                </p:nvSpPr>
                <p:spPr>
                  <a:xfrm>
                    <a:off x="1785641" y="4042918"/>
                    <a:ext cx="548640" cy="548640"/>
                  </a:xfrm>
                  <a:prstGeom prst="rect">
                    <a:avLst/>
                  </a:prstGeom>
                  <a:blipFill>
                    <a:blip r:embed="rId1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1CC38AC2-7458-E5FA-48AC-7C2412568B6F}"/>
                      </a:ext>
                    </a:extLst>
                  </p:cNvPr>
                  <p:cNvSpPr/>
                  <p:nvPr/>
                </p:nvSpPr>
                <p:spPr>
                  <a:xfrm>
                    <a:off x="1755511"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(0)</m:t>
                              </m:r>
                            </m:sup>
                          </m:sSubSup>
                        </m:oMath>
                      </m:oMathPara>
                    </a14:m>
                    <a:endParaRPr lang="en-US" sz="800" dirty="0"/>
                  </a:p>
                </p:txBody>
              </p:sp>
            </mc:Choice>
            <mc:Fallback xmlns="">
              <p:sp>
                <p:nvSpPr>
                  <p:cNvPr id="134" name="Rectangle 133">
                    <a:extLst>
                      <a:ext uri="{FF2B5EF4-FFF2-40B4-BE49-F238E27FC236}">
                        <a16:creationId xmlns:a16="http://schemas.microsoft.com/office/drawing/2014/main" id="{1CC38AC2-7458-E5FA-48AC-7C2412568B6F}"/>
                      </a:ext>
                    </a:extLst>
                  </p:cNvPr>
                  <p:cNvSpPr>
                    <a:spLocks noRot="1" noChangeAspect="1" noMove="1" noResize="1" noEditPoints="1" noAdjustHandles="1" noChangeArrowheads="1" noChangeShapeType="1" noTextEdit="1"/>
                  </p:cNvSpPr>
                  <p:nvPr/>
                </p:nvSpPr>
                <p:spPr>
                  <a:xfrm>
                    <a:off x="1755511" y="4956292"/>
                    <a:ext cx="548640" cy="548640"/>
                  </a:xfrm>
                  <a:prstGeom prst="rect">
                    <a:avLst/>
                  </a:prstGeom>
                  <a:blipFill>
                    <a:blip r:embed="rId11"/>
                    <a:stretch>
                      <a:fillRect/>
                    </a:stretch>
                  </a:blipFill>
                  <a:ln w="19050"/>
                </p:spPr>
                <p:txBody>
                  <a:bodyPr/>
                  <a:lstStyle/>
                  <a:p>
                    <a:r>
                      <a:rPr lang="en-US">
                        <a:noFill/>
                      </a:rPr>
                      <a:t> </a:t>
                    </a:r>
                  </a:p>
                </p:txBody>
              </p:sp>
            </mc:Fallback>
          </mc:AlternateContent>
          <p:cxnSp>
            <p:nvCxnSpPr>
              <p:cNvPr id="135" name="Straight Arrow Connector 134">
                <a:extLst>
                  <a:ext uri="{FF2B5EF4-FFF2-40B4-BE49-F238E27FC236}">
                    <a16:creationId xmlns:a16="http://schemas.microsoft.com/office/drawing/2014/main" id="{95F650C1-99A6-DA0E-20EE-4A049E7FDD98}"/>
                  </a:ext>
                </a:extLst>
              </p:cNvPr>
              <p:cNvCxnSpPr>
                <a:cxnSpLocks/>
              </p:cNvCxnSpPr>
              <p:nvPr/>
            </p:nvCxnSpPr>
            <p:spPr>
              <a:xfrm flipV="1">
                <a:off x="2323016"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B1630F4B-9215-5413-6835-5FA5A467456A}"/>
                  </a:ext>
                </a:extLst>
              </p:cNvPr>
              <p:cNvCxnSpPr>
                <a:cxnSpLocks/>
              </p:cNvCxnSpPr>
              <p:nvPr/>
            </p:nvCxnSpPr>
            <p:spPr>
              <a:xfrm flipV="1">
                <a:off x="2340304"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7" name="Straight Arrow Connector 136">
                <a:extLst>
                  <a:ext uri="{FF2B5EF4-FFF2-40B4-BE49-F238E27FC236}">
                    <a16:creationId xmlns:a16="http://schemas.microsoft.com/office/drawing/2014/main" id="{672E4779-9235-E183-C49B-A1E0A3E799B0}"/>
                  </a:ext>
                </a:extLst>
              </p:cNvPr>
              <p:cNvCxnSpPr>
                <a:cxnSpLocks/>
              </p:cNvCxnSpPr>
              <p:nvPr/>
            </p:nvCxnSpPr>
            <p:spPr>
              <a:xfrm>
                <a:off x="2328950"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8" name="Straight Arrow Connector 137">
                <a:extLst>
                  <a:ext uri="{FF2B5EF4-FFF2-40B4-BE49-F238E27FC236}">
                    <a16:creationId xmlns:a16="http://schemas.microsoft.com/office/drawing/2014/main" id="{ABCFF04F-D210-CDF1-F042-62DBF337AAD8}"/>
                  </a:ext>
                </a:extLst>
              </p:cNvPr>
              <p:cNvCxnSpPr>
                <a:cxnSpLocks/>
              </p:cNvCxnSpPr>
              <p:nvPr/>
            </p:nvCxnSpPr>
            <p:spPr>
              <a:xfrm>
                <a:off x="2312512"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9" name="Rectangle 138">
                <a:extLst>
                  <a:ext uri="{FF2B5EF4-FFF2-40B4-BE49-F238E27FC236}">
                    <a16:creationId xmlns:a16="http://schemas.microsoft.com/office/drawing/2014/main" id="{169A872D-9C3F-FF19-1ACC-82BFFCA55D8E}"/>
                  </a:ext>
                </a:extLst>
              </p:cNvPr>
              <p:cNvSpPr/>
              <p:nvPr/>
            </p:nvSpPr>
            <p:spPr>
              <a:xfrm rot="16200000">
                <a:off x="1193872"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linear</a:t>
                </a:r>
              </a:p>
            </p:txBody>
          </p:sp>
          <p:cxnSp>
            <p:nvCxnSpPr>
              <p:cNvPr id="141" name="Straight Arrow Connector 140">
                <a:extLst>
                  <a:ext uri="{FF2B5EF4-FFF2-40B4-BE49-F238E27FC236}">
                    <a16:creationId xmlns:a16="http://schemas.microsoft.com/office/drawing/2014/main" id="{F104FE9F-B6B8-C086-CA49-8F86E106A482}"/>
                  </a:ext>
                </a:extLst>
              </p:cNvPr>
              <p:cNvCxnSpPr>
                <a:cxnSpLocks/>
                <a:stCxn id="70" idx="3"/>
              </p:cNvCxnSpPr>
              <p:nvPr/>
            </p:nvCxnSpPr>
            <p:spPr>
              <a:xfrm flipV="1">
                <a:off x="1406513" y="338870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2" name="Straight Arrow Connector 141">
                <a:extLst>
                  <a:ext uri="{FF2B5EF4-FFF2-40B4-BE49-F238E27FC236}">
                    <a16:creationId xmlns:a16="http://schemas.microsoft.com/office/drawing/2014/main" id="{F169AFA9-EBDA-BE6D-6773-797615FCD3EA}"/>
                  </a:ext>
                </a:extLst>
              </p:cNvPr>
              <p:cNvCxnSpPr/>
              <p:nvPr/>
            </p:nvCxnSpPr>
            <p:spPr>
              <a:xfrm>
                <a:off x="1420069" y="431839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3" name="Straight Arrow Connector 142">
                <a:extLst>
                  <a:ext uri="{FF2B5EF4-FFF2-40B4-BE49-F238E27FC236}">
                    <a16:creationId xmlns:a16="http://schemas.microsoft.com/office/drawing/2014/main" id="{F8FB55AA-89B0-D449-5E80-61DA9721C534}"/>
                  </a:ext>
                </a:extLst>
              </p:cNvPr>
              <p:cNvCxnSpPr/>
              <p:nvPr/>
            </p:nvCxnSpPr>
            <p:spPr>
              <a:xfrm>
                <a:off x="1390764" y="522754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72" name="Group 271">
              <a:extLst>
                <a:ext uri="{FF2B5EF4-FFF2-40B4-BE49-F238E27FC236}">
                  <a16:creationId xmlns:a16="http://schemas.microsoft.com/office/drawing/2014/main" id="{27FECF8D-5EAF-7530-F3C2-A8DF54B99AB3}"/>
                </a:ext>
              </a:extLst>
            </p:cNvPr>
            <p:cNvGrpSpPr/>
            <p:nvPr/>
          </p:nvGrpSpPr>
          <p:grpSpPr>
            <a:xfrm>
              <a:off x="10724247" y="1757157"/>
              <a:ext cx="193431" cy="4279392"/>
              <a:chOff x="10524035" y="1699037"/>
              <a:chExt cx="193431" cy="4279392"/>
            </a:xfrm>
          </p:grpSpPr>
          <p:grpSp>
            <p:nvGrpSpPr>
              <p:cNvPr id="235" name="Group 234">
                <a:extLst>
                  <a:ext uri="{FF2B5EF4-FFF2-40B4-BE49-F238E27FC236}">
                    <a16:creationId xmlns:a16="http://schemas.microsoft.com/office/drawing/2014/main" id="{7E96A397-B4D5-63AA-E4C8-EE8CF87E2060}"/>
                  </a:ext>
                </a:extLst>
              </p:cNvPr>
              <p:cNvGrpSpPr/>
              <p:nvPr/>
            </p:nvGrpSpPr>
            <p:grpSpPr>
              <a:xfrm>
                <a:off x="10531007" y="1707063"/>
                <a:ext cx="182042" cy="1067143"/>
                <a:chOff x="1138621" y="2711668"/>
                <a:chExt cx="156177" cy="915522"/>
              </a:xfrm>
            </p:grpSpPr>
            <p:sp>
              <p:nvSpPr>
                <p:cNvPr id="266" name="Rectangle 265">
                  <a:extLst>
                    <a:ext uri="{FF2B5EF4-FFF2-40B4-BE49-F238E27FC236}">
                      <a16:creationId xmlns:a16="http://schemas.microsoft.com/office/drawing/2014/main" id="{0D98E0D4-82B7-29CC-CB43-E2712F183930}"/>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67" name="Rectangle 266">
                  <a:extLst>
                    <a:ext uri="{FF2B5EF4-FFF2-40B4-BE49-F238E27FC236}">
                      <a16:creationId xmlns:a16="http://schemas.microsoft.com/office/drawing/2014/main" id="{D552A94E-D870-1757-8D81-A962C2BC8BE8}"/>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68" name="Rectangle 267">
                  <a:extLst>
                    <a:ext uri="{FF2B5EF4-FFF2-40B4-BE49-F238E27FC236}">
                      <a16:creationId xmlns:a16="http://schemas.microsoft.com/office/drawing/2014/main" id="{BBA034D7-2B52-B71F-9F2A-22A192EC34F1}"/>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69" name="Rectangle 268">
                  <a:extLst>
                    <a:ext uri="{FF2B5EF4-FFF2-40B4-BE49-F238E27FC236}">
                      <a16:creationId xmlns:a16="http://schemas.microsoft.com/office/drawing/2014/main" id="{5AE991EA-0C7D-AE8C-2774-AA220D31D842}"/>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70" name="Rectangle 269">
                  <a:extLst>
                    <a:ext uri="{FF2B5EF4-FFF2-40B4-BE49-F238E27FC236}">
                      <a16:creationId xmlns:a16="http://schemas.microsoft.com/office/drawing/2014/main" id="{2F5F269E-0B72-5E26-85D7-57C80F652FD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71" name="Rectangle 270">
                  <a:extLst>
                    <a:ext uri="{FF2B5EF4-FFF2-40B4-BE49-F238E27FC236}">
                      <a16:creationId xmlns:a16="http://schemas.microsoft.com/office/drawing/2014/main" id="{34647A3A-5B84-8741-14FB-1F9EDC0F4CEC}"/>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grpSp>
          <p:sp>
            <p:nvSpPr>
              <p:cNvPr id="236" name="Rectangle 235">
                <a:extLst>
                  <a:ext uri="{FF2B5EF4-FFF2-40B4-BE49-F238E27FC236}">
                    <a16:creationId xmlns:a16="http://schemas.microsoft.com/office/drawing/2014/main" id="{8F27D2B7-5F6E-ECB6-34D5-1D127CAC177E}"/>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37" name="Rectangle 236">
                <a:extLst>
                  <a:ext uri="{FF2B5EF4-FFF2-40B4-BE49-F238E27FC236}">
                    <a16:creationId xmlns:a16="http://schemas.microsoft.com/office/drawing/2014/main" id="{1CBA5D3E-1DE6-BE17-FD1A-ED749F47EAD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38" name="Rectangle 237">
                <a:extLst>
                  <a:ext uri="{FF2B5EF4-FFF2-40B4-BE49-F238E27FC236}">
                    <a16:creationId xmlns:a16="http://schemas.microsoft.com/office/drawing/2014/main" id="{C73CD306-0D88-8945-08F1-99F334069487}"/>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39" name="Rectangle 238">
                <a:extLst>
                  <a:ext uri="{FF2B5EF4-FFF2-40B4-BE49-F238E27FC236}">
                    <a16:creationId xmlns:a16="http://schemas.microsoft.com/office/drawing/2014/main" id="{2601CE52-FFF9-9C1B-4CCF-C461B859162A}"/>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0" name="Rectangle 239">
                <a:extLst>
                  <a:ext uri="{FF2B5EF4-FFF2-40B4-BE49-F238E27FC236}">
                    <a16:creationId xmlns:a16="http://schemas.microsoft.com/office/drawing/2014/main" id="{2CACB557-83C3-FD19-4C73-00F06AA0F063}"/>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1" name="Rectangle 240">
                <a:extLst>
                  <a:ext uri="{FF2B5EF4-FFF2-40B4-BE49-F238E27FC236}">
                    <a16:creationId xmlns:a16="http://schemas.microsoft.com/office/drawing/2014/main" id="{7557F0D0-13E2-77FE-A098-D1ADCF09601E}"/>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2" name="Rectangle 241">
                <a:extLst>
                  <a:ext uri="{FF2B5EF4-FFF2-40B4-BE49-F238E27FC236}">
                    <a16:creationId xmlns:a16="http://schemas.microsoft.com/office/drawing/2014/main" id="{4BB2ED9C-7B5F-2E8B-1E3E-EA26E1A34BA3}"/>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3" name="Rectangle 242">
                <a:extLst>
                  <a:ext uri="{FF2B5EF4-FFF2-40B4-BE49-F238E27FC236}">
                    <a16:creationId xmlns:a16="http://schemas.microsoft.com/office/drawing/2014/main" id="{AE520DF0-6B33-5144-02B3-F530CC6C1F4F}"/>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4" name="Rectangle 243">
                <a:extLst>
                  <a:ext uri="{FF2B5EF4-FFF2-40B4-BE49-F238E27FC236}">
                    <a16:creationId xmlns:a16="http://schemas.microsoft.com/office/drawing/2014/main" id="{E6E5E81E-4139-BE2F-68AC-0F4CAEBE297C}"/>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5" name="Rectangle 244">
                <a:extLst>
                  <a:ext uri="{FF2B5EF4-FFF2-40B4-BE49-F238E27FC236}">
                    <a16:creationId xmlns:a16="http://schemas.microsoft.com/office/drawing/2014/main" id="{7C7DAA78-4D30-BB01-6A0B-52B1E2572FAA}"/>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6" name="Rectangle 245">
                <a:extLst>
                  <a:ext uri="{FF2B5EF4-FFF2-40B4-BE49-F238E27FC236}">
                    <a16:creationId xmlns:a16="http://schemas.microsoft.com/office/drawing/2014/main" id="{2197FA77-8886-9147-A523-30FF7A53F118}"/>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7" name="Rectangle 246">
                <a:extLst>
                  <a:ext uri="{FF2B5EF4-FFF2-40B4-BE49-F238E27FC236}">
                    <a16:creationId xmlns:a16="http://schemas.microsoft.com/office/drawing/2014/main" id="{AF54DFB3-9321-4776-23F7-B5C4945715C2}"/>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8" name="Rectangle 247">
                <a:extLst>
                  <a:ext uri="{FF2B5EF4-FFF2-40B4-BE49-F238E27FC236}">
                    <a16:creationId xmlns:a16="http://schemas.microsoft.com/office/drawing/2014/main" id="{57103F49-758B-6F93-2B9F-98AEACA0CE86}"/>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49" name="Rectangle 248">
                <a:extLst>
                  <a:ext uri="{FF2B5EF4-FFF2-40B4-BE49-F238E27FC236}">
                    <a16:creationId xmlns:a16="http://schemas.microsoft.com/office/drawing/2014/main" id="{FDE7CB0D-EF9F-714D-D95D-235FF9D52A88}"/>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50" name="Rectangle 249">
                <a:extLst>
                  <a:ext uri="{FF2B5EF4-FFF2-40B4-BE49-F238E27FC236}">
                    <a16:creationId xmlns:a16="http://schemas.microsoft.com/office/drawing/2014/main" id="{9E9ECC0E-A498-9B0D-E655-F45DC1D0A1D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51" name="Rectangle 250">
                <a:extLst>
                  <a:ext uri="{FF2B5EF4-FFF2-40B4-BE49-F238E27FC236}">
                    <a16:creationId xmlns:a16="http://schemas.microsoft.com/office/drawing/2014/main" id="{893B125C-2686-DF65-D24E-91CBA3B89180}"/>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52" name="Rectangle 251">
                <a:extLst>
                  <a:ext uri="{FF2B5EF4-FFF2-40B4-BE49-F238E27FC236}">
                    <a16:creationId xmlns:a16="http://schemas.microsoft.com/office/drawing/2014/main" id="{CB8D6B40-6B7D-DC25-D090-DDA2952F931D}"/>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sp>
            <p:nvSpPr>
              <p:cNvPr id="253" name="Rectangle 252">
                <a:extLst>
                  <a:ext uri="{FF2B5EF4-FFF2-40B4-BE49-F238E27FC236}">
                    <a16:creationId xmlns:a16="http://schemas.microsoft.com/office/drawing/2014/main" id="{D7E81B9E-072A-5E24-09ED-91C8AC6E286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800"/>
              </a:p>
            </p:txBody>
          </p:sp>
          <p:cxnSp>
            <p:nvCxnSpPr>
              <p:cNvPr id="255" name="Straight Connector 254">
                <a:extLst>
                  <a:ext uri="{FF2B5EF4-FFF2-40B4-BE49-F238E27FC236}">
                    <a16:creationId xmlns:a16="http://schemas.microsoft.com/office/drawing/2014/main" id="{3D3FDA6D-1CD4-C61B-8013-B1CF6B174182}"/>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6" name="Straight Connector 255">
                <a:extLst>
                  <a:ext uri="{FF2B5EF4-FFF2-40B4-BE49-F238E27FC236}">
                    <a16:creationId xmlns:a16="http://schemas.microsoft.com/office/drawing/2014/main" id="{E97B42F7-9A87-66A0-B577-BE0AB92D9E6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7" name="Straight Connector 256">
                <a:extLst>
                  <a:ext uri="{FF2B5EF4-FFF2-40B4-BE49-F238E27FC236}">
                    <a16:creationId xmlns:a16="http://schemas.microsoft.com/office/drawing/2014/main" id="{0DDD2E39-1629-B81A-E61D-960626B730E3}"/>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8" name="Straight Connector 257">
                <a:extLst>
                  <a:ext uri="{FF2B5EF4-FFF2-40B4-BE49-F238E27FC236}">
                    <a16:creationId xmlns:a16="http://schemas.microsoft.com/office/drawing/2014/main" id="{AE2E4392-B741-8551-B71D-5D75ADA40FC9}"/>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9" name="Straight Connector 258">
                <a:extLst>
                  <a:ext uri="{FF2B5EF4-FFF2-40B4-BE49-F238E27FC236}">
                    <a16:creationId xmlns:a16="http://schemas.microsoft.com/office/drawing/2014/main" id="{D9404718-B10B-B922-E1E9-45B10501AABF}"/>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0" name="Straight Connector 259">
                <a:extLst>
                  <a:ext uri="{FF2B5EF4-FFF2-40B4-BE49-F238E27FC236}">
                    <a16:creationId xmlns:a16="http://schemas.microsoft.com/office/drawing/2014/main" id="{FBFF61D2-C844-9656-2461-D980D94A9DBC}"/>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1" name="Straight Connector 260">
                <a:extLst>
                  <a:ext uri="{FF2B5EF4-FFF2-40B4-BE49-F238E27FC236}">
                    <a16:creationId xmlns:a16="http://schemas.microsoft.com/office/drawing/2014/main" id="{BEC4900D-BF23-0181-8A31-A7DA7F0BD64D}"/>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id="{12656FF6-E973-BF90-BD69-34B251C615D5}"/>
                </a:ext>
              </a:extLst>
            </p:cNvPr>
            <p:cNvGrpSpPr/>
            <p:nvPr/>
          </p:nvGrpSpPr>
          <p:grpSpPr>
            <a:xfrm>
              <a:off x="2998467" y="2207877"/>
              <a:ext cx="1607702" cy="3297055"/>
              <a:chOff x="1390764" y="2207877"/>
              <a:chExt cx="1607702" cy="3297055"/>
            </a:xfrm>
          </p:grpSpPr>
          <p:cxnSp>
            <p:nvCxnSpPr>
              <p:cNvPr id="7" name="Straight Arrow Connector 6">
                <a:extLst>
                  <a:ext uri="{FF2B5EF4-FFF2-40B4-BE49-F238E27FC236}">
                    <a16:creationId xmlns:a16="http://schemas.microsoft.com/office/drawing/2014/main" id="{9D0A0D56-9682-7B4E-174C-D0E0F0108F8A}"/>
                  </a:ext>
                </a:extLst>
              </p:cNvPr>
              <p:cNvCxnSpPr>
                <a:cxnSpLocks/>
              </p:cNvCxnSpPr>
              <p:nvPr/>
            </p:nvCxnSpPr>
            <p:spPr>
              <a:xfrm>
                <a:off x="1406512" y="246858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E717714-2BFF-69BF-0866-DDE40BE73CE2}"/>
                      </a:ext>
                    </a:extLst>
                  </p:cNvPr>
                  <p:cNvSpPr/>
                  <p:nvPr/>
                </p:nvSpPr>
                <p:spPr>
                  <a:xfrm>
                    <a:off x="1782269"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(1)</m:t>
                              </m:r>
                            </m:sup>
                          </m:sSubSup>
                        </m:oMath>
                      </m:oMathPara>
                    </a14:m>
                    <a:endParaRPr lang="en-US" sz="800" dirty="0"/>
                  </a:p>
                </p:txBody>
              </p:sp>
            </mc:Choice>
            <mc:Fallback xmlns="">
              <p:sp>
                <p:nvSpPr>
                  <p:cNvPr id="8" name="Rectangle 7">
                    <a:extLst>
                      <a:ext uri="{FF2B5EF4-FFF2-40B4-BE49-F238E27FC236}">
                        <a16:creationId xmlns:a16="http://schemas.microsoft.com/office/drawing/2014/main" id="{BE717714-2BFF-69BF-0866-DDE40BE73CE2}"/>
                      </a:ext>
                    </a:extLst>
                  </p:cNvPr>
                  <p:cNvSpPr>
                    <a:spLocks noRot="1" noChangeAspect="1" noMove="1" noResize="1" noEditPoints="1" noAdjustHandles="1" noChangeArrowheads="1" noChangeShapeType="1" noTextEdit="1"/>
                  </p:cNvSpPr>
                  <p:nvPr/>
                </p:nvSpPr>
                <p:spPr>
                  <a:xfrm>
                    <a:off x="1782269" y="2207889"/>
                    <a:ext cx="548640" cy="548640"/>
                  </a:xfrm>
                  <a:prstGeom prst="rect">
                    <a:avLst/>
                  </a:prstGeom>
                  <a:blipFill>
                    <a:blip r:embed="rId1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5B0713-B149-7643-3086-1D9AB79A4406}"/>
                      </a:ext>
                    </a:extLst>
                  </p:cNvPr>
                  <p:cNvSpPr/>
                  <p:nvPr/>
                </p:nvSpPr>
                <p:spPr>
                  <a:xfrm>
                    <a:off x="1777412"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(1)</m:t>
                              </m:r>
                            </m:sup>
                          </m:sSubSup>
                        </m:oMath>
                      </m:oMathPara>
                    </a14:m>
                    <a:endParaRPr lang="en-US" sz="800" dirty="0"/>
                  </a:p>
                </p:txBody>
              </p:sp>
            </mc:Choice>
            <mc:Fallback xmlns="">
              <p:sp>
                <p:nvSpPr>
                  <p:cNvPr id="9" name="Rectangle 8">
                    <a:extLst>
                      <a:ext uri="{FF2B5EF4-FFF2-40B4-BE49-F238E27FC236}">
                        <a16:creationId xmlns:a16="http://schemas.microsoft.com/office/drawing/2014/main" id="{4D5B0713-B149-7643-3086-1D9AB79A4406}"/>
                      </a:ext>
                    </a:extLst>
                  </p:cNvPr>
                  <p:cNvSpPr>
                    <a:spLocks noRot="1" noChangeAspect="1" noMove="1" noResize="1" noEditPoints="1" noAdjustHandles="1" noChangeArrowheads="1" noChangeShapeType="1" noTextEdit="1"/>
                  </p:cNvSpPr>
                  <p:nvPr/>
                </p:nvSpPr>
                <p:spPr>
                  <a:xfrm>
                    <a:off x="1777412" y="3130759"/>
                    <a:ext cx="548640" cy="548640"/>
                  </a:xfrm>
                  <a:prstGeom prst="rect">
                    <a:avLst/>
                  </a:prstGeom>
                  <a:blipFill>
                    <a:blip r:embed="rId13"/>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498B8A93-EC04-FD11-7464-FF2053B3216D}"/>
                      </a:ext>
                    </a:extLst>
                  </p:cNvPr>
                  <p:cNvSpPr/>
                  <p:nvPr/>
                </p:nvSpPr>
                <p:spPr>
                  <a:xfrm>
                    <a:off x="1785641"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(1)</m:t>
                              </m:r>
                            </m:sup>
                          </m:sSubSup>
                        </m:oMath>
                      </m:oMathPara>
                    </a14:m>
                    <a:endParaRPr lang="en-US" sz="800" dirty="0"/>
                  </a:p>
                </p:txBody>
              </p:sp>
            </mc:Choice>
            <mc:Fallback xmlns="">
              <p:sp>
                <p:nvSpPr>
                  <p:cNvPr id="75" name="Rectangle 74">
                    <a:extLst>
                      <a:ext uri="{FF2B5EF4-FFF2-40B4-BE49-F238E27FC236}">
                        <a16:creationId xmlns:a16="http://schemas.microsoft.com/office/drawing/2014/main" id="{498B8A93-EC04-FD11-7464-FF2053B3216D}"/>
                      </a:ext>
                    </a:extLst>
                  </p:cNvPr>
                  <p:cNvSpPr>
                    <a:spLocks noRot="1" noChangeAspect="1" noMove="1" noResize="1" noEditPoints="1" noAdjustHandles="1" noChangeArrowheads="1" noChangeShapeType="1" noTextEdit="1"/>
                  </p:cNvSpPr>
                  <p:nvPr/>
                </p:nvSpPr>
                <p:spPr>
                  <a:xfrm>
                    <a:off x="1785641" y="4042918"/>
                    <a:ext cx="548640" cy="548640"/>
                  </a:xfrm>
                  <a:prstGeom prst="rect">
                    <a:avLst/>
                  </a:prstGeom>
                  <a:blipFill>
                    <a:blip r:embed="rId14"/>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D45D78B1-7AEC-EB56-96AF-B61AA421D046}"/>
                      </a:ext>
                    </a:extLst>
                  </p:cNvPr>
                  <p:cNvSpPr/>
                  <p:nvPr/>
                </p:nvSpPr>
                <p:spPr>
                  <a:xfrm>
                    <a:off x="1755511"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(1)</m:t>
                              </m:r>
                            </m:sup>
                          </m:sSubSup>
                        </m:oMath>
                      </m:oMathPara>
                    </a14:m>
                    <a:endParaRPr lang="en-US" sz="800" dirty="0"/>
                  </a:p>
                </p:txBody>
              </p:sp>
            </mc:Choice>
            <mc:Fallback xmlns="">
              <p:sp>
                <p:nvSpPr>
                  <p:cNvPr id="81" name="Rectangle 80">
                    <a:extLst>
                      <a:ext uri="{FF2B5EF4-FFF2-40B4-BE49-F238E27FC236}">
                        <a16:creationId xmlns:a16="http://schemas.microsoft.com/office/drawing/2014/main" id="{D45D78B1-7AEC-EB56-96AF-B61AA421D046}"/>
                      </a:ext>
                    </a:extLst>
                  </p:cNvPr>
                  <p:cNvSpPr>
                    <a:spLocks noRot="1" noChangeAspect="1" noMove="1" noResize="1" noEditPoints="1" noAdjustHandles="1" noChangeArrowheads="1" noChangeShapeType="1" noTextEdit="1"/>
                  </p:cNvSpPr>
                  <p:nvPr/>
                </p:nvSpPr>
                <p:spPr>
                  <a:xfrm>
                    <a:off x="1755511" y="4956292"/>
                    <a:ext cx="548640" cy="548640"/>
                  </a:xfrm>
                  <a:prstGeom prst="rect">
                    <a:avLst/>
                  </a:prstGeom>
                  <a:blipFill>
                    <a:blip r:embed="rId15"/>
                    <a:stretch>
                      <a:fillRect/>
                    </a:stretch>
                  </a:blipFill>
                  <a:ln w="19050"/>
                </p:spPr>
                <p:txBody>
                  <a:bodyPr/>
                  <a:lstStyle/>
                  <a:p>
                    <a:r>
                      <a:rPr lang="en-US">
                        <a:noFill/>
                      </a:rPr>
                      <a:t> </a:t>
                    </a:r>
                  </a:p>
                </p:txBody>
              </p:sp>
            </mc:Fallback>
          </mc:AlternateContent>
          <p:cxnSp>
            <p:nvCxnSpPr>
              <p:cNvPr id="82" name="Straight Arrow Connector 81">
                <a:extLst>
                  <a:ext uri="{FF2B5EF4-FFF2-40B4-BE49-F238E27FC236}">
                    <a16:creationId xmlns:a16="http://schemas.microsoft.com/office/drawing/2014/main" id="{4189D3D7-EFD8-C165-B324-88ECEF030672}"/>
                  </a:ext>
                </a:extLst>
              </p:cNvPr>
              <p:cNvCxnSpPr>
                <a:cxnSpLocks/>
              </p:cNvCxnSpPr>
              <p:nvPr/>
            </p:nvCxnSpPr>
            <p:spPr>
              <a:xfrm flipV="1">
                <a:off x="2323016"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EFE206FD-4E00-0FF0-5DF2-F2D73E3B2668}"/>
                  </a:ext>
                </a:extLst>
              </p:cNvPr>
              <p:cNvCxnSpPr>
                <a:cxnSpLocks/>
              </p:cNvCxnSpPr>
              <p:nvPr/>
            </p:nvCxnSpPr>
            <p:spPr>
              <a:xfrm flipV="1">
                <a:off x="2340304"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379FE0A4-4EED-BD1B-C09B-B61ABAEF1F5A}"/>
                  </a:ext>
                </a:extLst>
              </p:cNvPr>
              <p:cNvCxnSpPr>
                <a:cxnSpLocks/>
              </p:cNvCxnSpPr>
              <p:nvPr/>
            </p:nvCxnSpPr>
            <p:spPr>
              <a:xfrm>
                <a:off x="2328950"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4ED16EA8-9355-2E53-C447-FF73754A46E9}"/>
                  </a:ext>
                </a:extLst>
              </p:cNvPr>
              <p:cNvCxnSpPr>
                <a:cxnSpLocks/>
              </p:cNvCxnSpPr>
              <p:nvPr/>
            </p:nvCxnSpPr>
            <p:spPr>
              <a:xfrm>
                <a:off x="2312512"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6" name="Rectangle 85">
                <a:extLst>
                  <a:ext uri="{FF2B5EF4-FFF2-40B4-BE49-F238E27FC236}">
                    <a16:creationId xmlns:a16="http://schemas.microsoft.com/office/drawing/2014/main" id="{FA062F85-D72A-97CA-977E-D4558807C98B}"/>
                  </a:ext>
                </a:extLst>
              </p:cNvPr>
              <p:cNvSpPr/>
              <p:nvPr/>
            </p:nvSpPr>
            <p:spPr>
              <a:xfrm rot="16200000">
                <a:off x="1193872"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linear</a:t>
                </a:r>
              </a:p>
            </p:txBody>
          </p:sp>
          <p:cxnSp>
            <p:nvCxnSpPr>
              <p:cNvPr id="87" name="Straight Arrow Connector 86">
                <a:extLst>
                  <a:ext uri="{FF2B5EF4-FFF2-40B4-BE49-F238E27FC236}">
                    <a16:creationId xmlns:a16="http://schemas.microsoft.com/office/drawing/2014/main" id="{1C8A0521-F1CD-5FC8-7CA2-F53D374511A8}"/>
                  </a:ext>
                </a:extLst>
              </p:cNvPr>
              <p:cNvCxnSpPr>
                <a:cxnSpLocks/>
              </p:cNvCxnSpPr>
              <p:nvPr/>
            </p:nvCxnSpPr>
            <p:spPr>
              <a:xfrm flipV="1">
                <a:off x="1406513" y="338870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a:extLst>
                  <a:ext uri="{FF2B5EF4-FFF2-40B4-BE49-F238E27FC236}">
                    <a16:creationId xmlns:a16="http://schemas.microsoft.com/office/drawing/2014/main" id="{930F1933-9CCC-8B80-EED3-09726AA6E617}"/>
                  </a:ext>
                </a:extLst>
              </p:cNvPr>
              <p:cNvCxnSpPr/>
              <p:nvPr/>
            </p:nvCxnSpPr>
            <p:spPr>
              <a:xfrm>
                <a:off x="1420069" y="431839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1768B81D-8F55-095B-9B6E-02C3B52D5617}"/>
                  </a:ext>
                </a:extLst>
              </p:cNvPr>
              <p:cNvCxnSpPr/>
              <p:nvPr/>
            </p:nvCxnSpPr>
            <p:spPr>
              <a:xfrm>
                <a:off x="1390764" y="522754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CC44009F-18B7-7C07-166B-0D7F199820C8}"/>
                </a:ext>
              </a:extLst>
            </p:cNvPr>
            <p:cNvGrpSpPr/>
            <p:nvPr/>
          </p:nvGrpSpPr>
          <p:grpSpPr>
            <a:xfrm>
              <a:off x="4606169" y="2199975"/>
              <a:ext cx="1607702" cy="3297055"/>
              <a:chOff x="1390764" y="2207877"/>
              <a:chExt cx="1607702" cy="3297055"/>
            </a:xfrm>
          </p:grpSpPr>
          <p:cxnSp>
            <p:nvCxnSpPr>
              <p:cNvPr id="91" name="Straight Arrow Connector 90">
                <a:extLst>
                  <a:ext uri="{FF2B5EF4-FFF2-40B4-BE49-F238E27FC236}">
                    <a16:creationId xmlns:a16="http://schemas.microsoft.com/office/drawing/2014/main" id="{7474B40A-FC0C-F17A-E9BE-1CFE443C009A}"/>
                  </a:ext>
                </a:extLst>
              </p:cNvPr>
              <p:cNvCxnSpPr>
                <a:cxnSpLocks/>
              </p:cNvCxnSpPr>
              <p:nvPr/>
            </p:nvCxnSpPr>
            <p:spPr>
              <a:xfrm>
                <a:off x="1406512" y="246858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EE93A6E5-2854-1321-BBEC-56DA7C46BB7D}"/>
                      </a:ext>
                    </a:extLst>
                  </p:cNvPr>
                  <p:cNvSpPr/>
                  <p:nvPr/>
                </p:nvSpPr>
                <p:spPr>
                  <a:xfrm>
                    <a:off x="1782269"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(2)</m:t>
                              </m:r>
                            </m:sup>
                          </m:sSubSup>
                        </m:oMath>
                      </m:oMathPara>
                    </a14:m>
                    <a:endParaRPr lang="en-US" sz="800" dirty="0"/>
                  </a:p>
                </p:txBody>
              </p:sp>
            </mc:Choice>
            <mc:Fallback xmlns="">
              <p:sp>
                <p:nvSpPr>
                  <p:cNvPr id="92" name="Rectangle 91">
                    <a:extLst>
                      <a:ext uri="{FF2B5EF4-FFF2-40B4-BE49-F238E27FC236}">
                        <a16:creationId xmlns:a16="http://schemas.microsoft.com/office/drawing/2014/main" id="{EE93A6E5-2854-1321-BBEC-56DA7C46BB7D}"/>
                      </a:ext>
                    </a:extLst>
                  </p:cNvPr>
                  <p:cNvSpPr>
                    <a:spLocks noRot="1" noChangeAspect="1" noMove="1" noResize="1" noEditPoints="1" noAdjustHandles="1" noChangeArrowheads="1" noChangeShapeType="1" noTextEdit="1"/>
                  </p:cNvSpPr>
                  <p:nvPr/>
                </p:nvSpPr>
                <p:spPr>
                  <a:xfrm>
                    <a:off x="1782269" y="2207889"/>
                    <a:ext cx="548640" cy="548640"/>
                  </a:xfrm>
                  <a:prstGeom prst="rect">
                    <a:avLst/>
                  </a:prstGeom>
                  <a:blipFill>
                    <a:blip r:embed="rId16"/>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4665D297-099E-0EBD-4180-34276DB435AC}"/>
                      </a:ext>
                    </a:extLst>
                  </p:cNvPr>
                  <p:cNvSpPr/>
                  <p:nvPr/>
                </p:nvSpPr>
                <p:spPr>
                  <a:xfrm>
                    <a:off x="1777412"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(2)</m:t>
                              </m:r>
                            </m:sup>
                          </m:sSubSup>
                        </m:oMath>
                      </m:oMathPara>
                    </a14:m>
                    <a:endParaRPr lang="en-US" sz="800" dirty="0"/>
                  </a:p>
                </p:txBody>
              </p:sp>
            </mc:Choice>
            <mc:Fallback xmlns="">
              <p:sp>
                <p:nvSpPr>
                  <p:cNvPr id="93" name="Rectangle 92">
                    <a:extLst>
                      <a:ext uri="{FF2B5EF4-FFF2-40B4-BE49-F238E27FC236}">
                        <a16:creationId xmlns:a16="http://schemas.microsoft.com/office/drawing/2014/main" id="{4665D297-099E-0EBD-4180-34276DB435AC}"/>
                      </a:ext>
                    </a:extLst>
                  </p:cNvPr>
                  <p:cNvSpPr>
                    <a:spLocks noRot="1" noChangeAspect="1" noMove="1" noResize="1" noEditPoints="1" noAdjustHandles="1" noChangeArrowheads="1" noChangeShapeType="1" noTextEdit="1"/>
                  </p:cNvSpPr>
                  <p:nvPr/>
                </p:nvSpPr>
                <p:spPr>
                  <a:xfrm>
                    <a:off x="1777412" y="3130759"/>
                    <a:ext cx="548640" cy="548640"/>
                  </a:xfrm>
                  <a:prstGeom prst="rect">
                    <a:avLst/>
                  </a:prstGeom>
                  <a:blipFill>
                    <a:blip r:embed="rId17"/>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748A78FA-F2DC-27E2-2F4A-B014F09696BA}"/>
                      </a:ext>
                    </a:extLst>
                  </p:cNvPr>
                  <p:cNvSpPr/>
                  <p:nvPr/>
                </p:nvSpPr>
                <p:spPr>
                  <a:xfrm>
                    <a:off x="1785641"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(2)</m:t>
                              </m:r>
                            </m:sup>
                          </m:sSubSup>
                        </m:oMath>
                      </m:oMathPara>
                    </a14:m>
                    <a:endParaRPr lang="en-US" sz="800" dirty="0"/>
                  </a:p>
                </p:txBody>
              </p:sp>
            </mc:Choice>
            <mc:Fallback xmlns="">
              <p:sp>
                <p:nvSpPr>
                  <p:cNvPr id="94" name="Rectangle 93">
                    <a:extLst>
                      <a:ext uri="{FF2B5EF4-FFF2-40B4-BE49-F238E27FC236}">
                        <a16:creationId xmlns:a16="http://schemas.microsoft.com/office/drawing/2014/main" id="{748A78FA-F2DC-27E2-2F4A-B014F09696BA}"/>
                      </a:ext>
                    </a:extLst>
                  </p:cNvPr>
                  <p:cNvSpPr>
                    <a:spLocks noRot="1" noChangeAspect="1" noMove="1" noResize="1" noEditPoints="1" noAdjustHandles="1" noChangeArrowheads="1" noChangeShapeType="1" noTextEdit="1"/>
                  </p:cNvSpPr>
                  <p:nvPr/>
                </p:nvSpPr>
                <p:spPr>
                  <a:xfrm>
                    <a:off x="1785641" y="4042918"/>
                    <a:ext cx="548640" cy="548640"/>
                  </a:xfrm>
                  <a:prstGeom prst="rect">
                    <a:avLst/>
                  </a:prstGeom>
                  <a:blipFill>
                    <a:blip r:embed="rId1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F128E580-533A-8E4B-50CD-0BFE3961A38F}"/>
                      </a:ext>
                    </a:extLst>
                  </p:cNvPr>
                  <p:cNvSpPr/>
                  <p:nvPr/>
                </p:nvSpPr>
                <p:spPr>
                  <a:xfrm>
                    <a:off x="1755511"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(2)</m:t>
                              </m:r>
                            </m:sup>
                          </m:sSubSup>
                        </m:oMath>
                      </m:oMathPara>
                    </a14:m>
                    <a:endParaRPr lang="en-US" sz="800" dirty="0"/>
                  </a:p>
                </p:txBody>
              </p:sp>
            </mc:Choice>
            <mc:Fallback xmlns="">
              <p:sp>
                <p:nvSpPr>
                  <p:cNvPr id="95" name="Rectangle 94">
                    <a:extLst>
                      <a:ext uri="{FF2B5EF4-FFF2-40B4-BE49-F238E27FC236}">
                        <a16:creationId xmlns:a16="http://schemas.microsoft.com/office/drawing/2014/main" id="{F128E580-533A-8E4B-50CD-0BFE3961A38F}"/>
                      </a:ext>
                    </a:extLst>
                  </p:cNvPr>
                  <p:cNvSpPr>
                    <a:spLocks noRot="1" noChangeAspect="1" noMove="1" noResize="1" noEditPoints="1" noAdjustHandles="1" noChangeArrowheads="1" noChangeShapeType="1" noTextEdit="1"/>
                  </p:cNvSpPr>
                  <p:nvPr/>
                </p:nvSpPr>
                <p:spPr>
                  <a:xfrm>
                    <a:off x="1755511" y="4956292"/>
                    <a:ext cx="548640" cy="548640"/>
                  </a:xfrm>
                  <a:prstGeom prst="rect">
                    <a:avLst/>
                  </a:prstGeom>
                  <a:blipFill>
                    <a:blip r:embed="rId19"/>
                    <a:stretch>
                      <a:fillRect/>
                    </a:stretch>
                  </a:blipFill>
                  <a:ln w="19050"/>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CE80C092-0BD1-ED94-7FA2-22A157B472BC}"/>
                  </a:ext>
                </a:extLst>
              </p:cNvPr>
              <p:cNvCxnSpPr>
                <a:cxnSpLocks/>
              </p:cNvCxnSpPr>
              <p:nvPr/>
            </p:nvCxnSpPr>
            <p:spPr>
              <a:xfrm flipV="1">
                <a:off x="2323016"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8" name="Straight Arrow Connector 97">
                <a:extLst>
                  <a:ext uri="{FF2B5EF4-FFF2-40B4-BE49-F238E27FC236}">
                    <a16:creationId xmlns:a16="http://schemas.microsoft.com/office/drawing/2014/main" id="{07A3F27D-875C-ADD1-5CD9-B42A7F5D50AC}"/>
                  </a:ext>
                </a:extLst>
              </p:cNvPr>
              <p:cNvCxnSpPr>
                <a:cxnSpLocks/>
              </p:cNvCxnSpPr>
              <p:nvPr/>
            </p:nvCxnSpPr>
            <p:spPr>
              <a:xfrm flipV="1">
                <a:off x="2340304"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a:extLst>
                  <a:ext uri="{FF2B5EF4-FFF2-40B4-BE49-F238E27FC236}">
                    <a16:creationId xmlns:a16="http://schemas.microsoft.com/office/drawing/2014/main" id="{02D7EA4D-E79A-6FE1-1327-229FA8F3D558}"/>
                  </a:ext>
                </a:extLst>
              </p:cNvPr>
              <p:cNvCxnSpPr>
                <a:cxnSpLocks/>
              </p:cNvCxnSpPr>
              <p:nvPr/>
            </p:nvCxnSpPr>
            <p:spPr>
              <a:xfrm>
                <a:off x="2328950"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0" name="Straight Arrow Connector 139">
                <a:extLst>
                  <a:ext uri="{FF2B5EF4-FFF2-40B4-BE49-F238E27FC236}">
                    <a16:creationId xmlns:a16="http://schemas.microsoft.com/office/drawing/2014/main" id="{19ADCF3F-F9C9-85DB-4EC1-8A197B727EBF}"/>
                  </a:ext>
                </a:extLst>
              </p:cNvPr>
              <p:cNvCxnSpPr>
                <a:cxnSpLocks/>
              </p:cNvCxnSpPr>
              <p:nvPr/>
            </p:nvCxnSpPr>
            <p:spPr>
              <a:xfrm>
                <a:off x="2312512"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5" name="Rectangle 144">
                <a:extLst>
                  <a:ext uri="{FF2B5EF4-FFF2-40B4-BE49-F238E27FC236}">
                    <a16:creationId xmlns:a16="http://schemas.microsoft.com/office/drawing/2014/main" id="{30C6F5FD-3EF8-FD88-C3A6-A2EA936503B2}"/>
                  </a:ext>
                </a:extLst>
              </p:cNvPr>
              <p:cNvSpPr/>
              <p:nvPr/>
            </p:nvSpPr>
            <p:spPr>
              <a:xfrm rot="16200000">
                <a:off x="1193872"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linear</a:t>
                </a:r>
              </a:p>
            </p:txBody>
          </p:sp>
          <p:cxnSp>
            <p:nvCxnSpPr>
              <p:cNvPr id="146" name="Straight Arrow Connector 145">
                <a:extLst>
                  <a:ext uri="{FF2B5EF4-FFF2-40B4-BE49-F238E27FC236}">
                    <a16:creationId xmlns:a16="http://schemas.microsoft.com/office/drawing/2014/main" id="{4A8955A6-5035-05A5-6468-11DC8E7EF04E}"/>
                  </a:ext>
                </a:extLst>
              </p:cNvPr>
              <p:cNvCxnSpPr>
                <a:cxnSpLocks/>
              </p:cNvCxnSpPr>
              <p:nvPr/>
            </p:nvCxnSpPr>
            <p:spPr>
              <a:xfrm flipV="1">
                <a:off x="1406513" y="338870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8" name="Straight Arrow Connector 147">
                <a:extLst>
                  <a:ext uri="{FF2B5EF4-FFF2-40B4-BE49-F238E27FC236}">
                    <a16:creationId xmlns:a16="http://schemas.microsoft.com/office/drawing/2014/main" id="{511140F2-3075-A6F8-2BEC-6538464AE738}"/>
                  </a:ext>
                </a:extLst>
              </p:cNvPr>
              <p:cNvCxnSpPr/>
              <p:nvPr/>
            </p:nvCxnSpPr>
            <p:spPr>
              <a:xfrm>
                <a:off x="1420069" y="431839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9" name="Straight Arrow Connector 148">
                <a:extLst>
                  <a:ext uri="{FF2B5EF4-FFF2-40B4-BE49-F238E27FC236}">
                    <a16:creationId xmlns:a16="http://schemas.microsoft.com/office/drawing/2014/main" id="{42553156-52D5-F8D3-68DB-F782A179EFD3}"/>
                  </a:ext>
                </a:extLst>
              </p:cNvPr>
              <p:cNvCxnSpPr/>
              <p:nvPr/>
            </p:nvCxnSpPr>
            <p:spPr>
              <a:xfrm>
                <a:off x="1390764" y="522754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50" name="Group 149">
              <a:extLst>
                <a:ext uri="{FF2B5EF4-FFF2-40B4-BE49-F238E27FC236}">
                  <a16:creationId xmlns:a16="http://schemas.microsoft.com/office/drawing/2014/main" id="{4B7EB47D-E116-F5FA-51D8-ABA01132CBA9}"/>
                </a:ext>
              </a:extLst>
            </p:cNvPr>
            <p:cNvGrpSpPr/>
            <p:nvPr/>
          </p:nvGrpSpPr>
          <p:grpSpPr>
            <a:xfrm>
              <a:off x="6200286" y="2207877"/>
              <a:ext cx="1607702" cy="3297055"/>
              <a:chOff x="1390764" y="2207877"/>
              <a:chExt cx="1607702" cy="3297055"/>
            </a:xfrm>
          </p:grpSpPr>
          <p:cxnSp>
            <p:nvCxnSpPr>
              <p:cNvPr id="151" name="Straight Arrow Connector 150">
                <a:extLst>
                  <a:ext uri="{FF2B5EF4-FFF2-40B4-BE49-F238E27FC236}">
                    <a16:creationId xmlns:a16="http://schemas.microsoft.com/office/drawing/2014/main" id="{30B3D90C-1CF9-C2AC-826D-9F389F0C0BB6}"/>
                  </a:ext>
                </a:extLst>
              </p:cNvPr>
              <p:cNvCxnSpPr>
                <a:cxnSpLocks/>
              </p:cNvCxnSpPr>
              <p:nvPr/>
            </p:nvCxnSpPr>
            <p:spPr>
              <a:xfrm>
                <a:off x="1406512" y="246858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1A978A9B-272A-8775-7CDD-A5F30D6B8C90}"/>
                      </a:ext>
                    </a:extLst>
                  </p:cNvPr>
                  <p:cNvSpPr/>
                  <p:nvPr/>
                </p:nvSpPr>
                <p:spPr>
                  <a:xfrm>
                    <a:off x="1782269"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(3)</m:t>
                              </m:r>
                            </m:sup>
                          </m:sSubSup>
                        </m:oMath>
                      </m:oMathPara>
                    </a14:m>
                    <a:endParaRPr lang="en-US" sz="800" dirty="0"/>
                  </a:p>
                </p:txBody>
              </p:sp>
            </mc:Choice>
            <mc:Fallback xmlns="">
              <p:sp>
                <p:nvSpPr>
                  <p:cNvPr id="152" name="Rectangle 151">
                    <a:extLst>
                      <a:ext uri="{FF2B5EF4-FFF2-40B4-BE49-F238E27FC236}">
                        <a16:creationId xmlns:a16="http://schemas.microsoft.com/office/drawing/2014/main" id="{1A978A9B-272A-8775-7CDD-A5F30D6B8C90}"/>
                      </a:ext>
                    </a:extLst>
                  </p:cNvPr>
                  <p:cNvSpPr>
                    <a:spLocks noRot="1" noChangeAspect="1" noMove="1" noResize="1" noEditPoints="1" noAdjustHandles="1" noChangeArrowheads="1" noChangeShapeType="1" noTextEdit="1"/>
                  </p:cNvSpPr>
                  <p:nvPr/>
                </p:nvSpPr>
                <p:spPr>
                  <a:xfrm>
                    <a:off x="1782269" y="2207889"/>
                    <a:ext cx="548640" cy="548640"/>
                  </a:xfrm>
                  <a:prstGeom prst="rect">
                    <a:avLst/>
                  </a:prstGeom>
                  <a:blipFill>
                    <a:blip r:embed="rId2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6F3FD80F-79C3-BB2B-55C8-ABDD0827C950}"/>
                      </a:ext>
                    </a:extLst>
                  </p:cNvPr>
                  <p:cNvSpPr/>
                  <p:nvPr/>
                </p:nvSpPr>
                <p:spPr>
                  <a:xfrm>
                    <a:off x="1777412"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(3)</m:t>
                              </m:r>
                            </m:sup>
                          </m:sSubSup>
                        </m:oMath>
                      </m:oMathPara>
                    </a14:m>
                    <a:endParaRPr lang="en-US" sz="800" dirty="0"/>
                  </a:p>
                </p:txBody>
              </p:sp>
            </mc:Choice>
            <mc:Fallback xmlns="">
              <p:sp>
                <p:nvSpPr>
                  <p:cNvPr id="153" name="Rectangle 152">
                    <a:extLst>
                      <a:ext uri="{FF2B5EF4-FFF2-40B4-BE49-F238E27FC236}">
                        <a16:creationId xmlns:a16="http://schemas.microsoft.com/office/drawing/2014/main" id="{6F3FD80F-79C3-BB2B-55C8-ABDD0827C950}"/>
                      </a:ext>
                    </a:extLst>
                  </p:cNvPr>
                  <p:cNvSpPr>
                    <a:spLocks noRot="1" noChangeAspect="1" noMove="1" noResize="1" noEditPoints="1" noAdjustHandles="1" noChangeArrowheads="1" noChangeShapeType="1" noTextEdit="1"/>
                  </p:cNvSpPr>
                  <p:nvPr/>
                </p:nvSpPr>
                <p:spPr>
                  <a:xfrm>
                    <a:off x="1777412" y="3130759"/>
                    <a:ext cx="548640" cy="548640"/>
                  </a:xfrm>
                  <a:prstGeom prst="rect">
                    <a:avLst/>
                  </a:prstGeom>
                  <a:blipFill>
                    <a:blip r:embed="rId21"/>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3BC5B260-8ABA-206C-F57B-7274507558F8}"/>
                      </a:ext>
                    </a:extLst>
                  </p:cNvPr>
                  <p:cNvSpPr/>
                  <p:nvPr/>
                </p:nvSpPr>
                <p:spPr>
                  <a:xfrm>
                    <a:off x="1785641"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(3)</m:t>
                              </m:r>
                            </m:sup>
                          </m:sSubSup>
                        </m:oMath>
                      </m:oMathPara>
                    </a14:m>
                    <a:endParaRPr lang="en-US" sz="800" dirty="0"/>
                  </a:p>
                </p:txBody>
              </p:sp>
            </mc:Choice>
            <mc:Fallback xmlns="">
              <p:sp>
                <p:nvSpPr>
                  <p:cNvPr id="154" name="Rectangle 153">
                    <a:extLst>
                      <a:ext uri="{FF2B5EF4-FFF2-40B4-BE49-F238E27FC236}">
                        <a16:creationId xmlns:a16="http://schemas.microsoft.com/office/drawing/2014/main" id="{3BC5B260-8ABA-206C-F57B-7274507558F8}"/>
                      </a:ext>
                    </a:extLst>
                  </p:cNvPr>
                  <p:cNvSpPr>
                    <a:spLocks noRot="1" noChangeAspect="1" noMove="1" noResize="1" noEditPoints="1" noAdjustHandles="1" noChangeArrowheads="1" noChangeShapeType="1" noTextEdit="1"/>
                  </p:cNvSpPr>
                  <p:nvPr/>
                </p:nvSpPr>
                <p:spPr>
                  <a:xfrm>
                    <a:off x="1785641" y="4042918"/>
                    <a:ext cx="548640" cy="548640"/>
                  </a:xfrm>
                  <a:prstGeom prst="rect">
                    <a:avLst/>
                  </a:prstGeom>
                  <a:blipFill>
                    <a:blip r:embed="rId2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92107392-52DB-F1E3-FB24-D04F3926190E}"/>
                      </a:ext>
                    </a:extLst>
                  </p:cNvPr>
                  <p:cNvSpPr/>
                  <p:nvPr/>
                </p:nvSpPr>
                <p:spPr>
                  <a:xfrm>
                    <a:off x="1755511"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(3)</m:t>
                              </m:r>
                            </m:sup>
                          </m:sSubSup>
                        </m:oMath>
                      </m:oMathPara>
                    </a14:m>
                    <a:endParaRPr lang="en-US" sz="800" dirty="0"/>
                  </a:p>
                </p:txBody>
              </p:sp>
            </mc:Choice>
            <mc:Fallback xmlns="">
              <p:sp>
                <p:nvSpPr>
                  <p:cNvPr id="155" name="Rectangle 154">
                    <a:extLst>
                      <a:ext uri="{FF2B5EF4-FFF2-40B4-BE49-F238E27FC236}">
                        <a16:creationId xmlns:a16="http://schemas.microsoft.com/office/drawing/2014/main" id="{92107392-52DB-F1E3-FB24-D04F3926190E}"/>
                      </a:ext>
                    </a:extLst>
                  </p:cNvPr>
                  <p:cNvSpPr>
                    <a:spLocks noRot="1" noChangeAspect="1" noMove="1" noResize="1" noEditPoints="1" noAdjustHandles="1" noChangeArrowheads="1" noChangeShapeType="1" noTextEdit="1"/>
                  </p:cNvSpPr>
                  <p:nvPr/>
                </p:nvSpPr>
                <p:spPr>
                  <a:xfrm>
                    <a:off x="1755511" y="4956292"/>
                    <a:ext cx="548640" cy="548640"/>
                  </a:xfrm>
                  <a:prstGeom prst="rect">
                    <a:avLst/>
                  </a:prstGeom>
                  <a:blipFill>
                    <a:blip r:embed="rId23"/>
                    <a:stretch>
                      <a:fillRect/>
                    </a:stretch>
                  </a:blipFill>
                  <a:ln w="19050"/>
                </p:spPr>
                <p:txBody>
                  <a:bodyPr/>
                  <a:lstStyle/>
                  <a:p>
                    <a:r>
                      <a:rPr lang="en-US">
                        <a:noFill/>
                      </a:rPr>
                      <a:t> </a:t>
                    </a:r>
                  </a:p>
                </p:txBody>
              </p:sp>
            </mc:Fallback>
          </mc:AlternateContent>
          <p:cxnSp>
            <p:nvCxnSpPr>
              <p:cNvPr id="156" name="Straight Arrow Connector 155">
                <a:extLst>
                  <a:ext uri="{FF2B5EF4-FFF2-40B4-BE49-F238E27FC236}">
                    <a16:creationId xmlns:a16="http://schemas.microsoft.com/office/drawing/2014/main" id="{D8FD0DEB-14FC-06A6-3375-E5F5B849353D}"/>
                  </a:ext>
                </a:extLst>
              </p:cNvPr>
              <p:cNvCxnSpPr>
                <a:cxnSpLocks/>
              </p:cNvCxnSpPr>
              <p:nvPr/>
            </p:nvCxnSpPr>
            <p:spPr>
              <a:xfrm flipV="1">
                <a:off x="2323016"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118A6A34-238A-206C-7CE6-2D6AAAED7F57}"/>
                  </a:ext>
                </a:extLst>
              </p:cNvPr>
              <p:cNvCxnSpPr>
                <a:cxnSpLocks/>
              </p:cNvCxnSpPr>
              <p:nvPr/>
            </p:nvCxnSpPr>
            <p:spPr>
              <a:xfrm flipV="1">
                <a:off x="2340304"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8" name="Straight Arrow Connector 157">
                <a:extLst>
                  <a:ext uri="{FF2B5EF4-FFF2-40B4-BE49-F238E27FC236}">
                    <a16:creationId xmlns:a16="http://schemas.microsoft.com/office/drawing/2014/main" id="{2B6E7AF8-8E37-D80D-B141-0DE3B75BD800}"/>
                  </a:ext>
                </a:extLst>
              </p:cNvPr>
              <p:cNvCxnSpPr>
                <a:cxnSpLocks/>
              </p:cNvCxnSpPr>
              <p:nvPr/>
            </p:nvCxnSpPr>
            <p:spPr>
              <a:xfrm>
                <a:off x="2328950"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9" name="Straight Arrow Connector 158">
                <a:extLst>
                  <a:ext uri="{FF2B5EF4-FFF2-40B4-BE49-F238E27FC236}">
                    <a16:creationId xmlns:a16="http://schemas.microsoft.com/office/drawing/2014/main" id="{8DDA8438-AC5F-85F8-83A0-C750C4C2029A}"/>
                  </a:ext>
                </a:extLst>
              </p:cNvPr>
              <p:cNvCxnSpPr>
                <a:cxnSpLocks/>
              </p:cNvCxnSpPr>
              <p:nvPr/>
            </p:nvCxnSpPr>
            <p:spPr>
              <a:xfrm>
                <a:off x="2312512"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0" name="Rectangle 159">
                <a:extLst>
                  <a:ext uri="{FF2B5EF4-FFF2-40B4-BE49-F238E27FC236}">
                    <a16:creationId xmlns:a16="http://schemas.microsoft.com/office/drawing/2014/main" id="{456E9422-DEB6-D75E-9DE7-69A83DEF79AE}"/>
                  </a:ext>
                </a:extLst>
              </p:cNvPr>
              <p:cNvSpPr/>
              <p:nvPr/>
            </p:nvSpPr>
            <p:spPr>
              <a:xfrm rot="16200000">
                <a:off x="1193872"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linear</a:t>
                </a:r>
              </a:p>
            </p:txBody>
          </p:sp>
          <p:cxnSp>
            <p:nvCxnSpPr>
              <p:cNvPr id="161" name="Straight Arrow Connector 160">
                <a:extLst>
                  <a:ext uri="{FF2B5EF4-FFF2-40B4-BE49-F238E27FC236}">
                    <a16:creationId xmlns:a16="http://schemas.microsoft.com/office/drawing/2014/main" id="{93338626-1613-DC0B-0920-431F61C3115E}"/>
                  </a:ext>
                </a:extLst>
              </p:cNvPr>
              <p:cNvCxnSpPr>
                <a:cxnSpLocks/>
              </p:cNvCxnSpPr>
              <p:nvPr/>
            </p:nvCxnSpPr>
            <p:spPr>
              <a:xfrm flipV="1">
                <a:off x="1406513" y="338870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2" name="Straight Arrow Connector 161">
                <a:extLst>
                  <a:ext uri="{FF2B5EF4-FFF2-40B4-BE49-F238E27FC236}">
                    <a16:creationId xmlns:a16="http://schemas.microsoft.com/office/drawing/2014/main" id="{B1A113E5-86C5-22C1-D948-93DBBD73452F}"/>
                  </a:ext>
                </a:extLst>
              </p:cNvPr>
              <p:cNvCxnSpPr/>
              <p:nvPr/>
            </p:nvCxnSpPr>
            <p:spPr>
              <a:xfrm>
                <a:off x="1420069" y="431839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3" name="Straight Arrow Connector 162">
                <a:extLst>
                  <a:ext uri="{FF2B5EF4-FFF2-40B4-BE49-F238E27FC236}">
                    <a16:creationId xmlns:a16="http://schemas.microsoft.com/office/drawing/2014/main" id="{EFD67FC6-D14B-BA1C-A425-B10F3DD3E571}"/>
                  </a:ext>
                </a:extLst>
              </p:cNvPr>
              <p:cNvCxnSpPr/>
              <p:nvPr/>
            </p:nvCxnSpPr>
            <p:spPr>
              <a:xfrm>
                <a:off x="1390764" y="522754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64" name="Group 163">
              <a:extLst>
                <a:ext uri="{FF2B5EF4-FFF2-40B4-BE49-F238E27FC236}">
                  <a16:creationId xmlns:a16="http://schemas.microsoft.com/office/drawing/2014/main" id="{41F28B33-0984-8E1B-C6B1-F80E79D890F3}"/>
                </a:ext>
              </a:extLst>
            </p:cNvPr>
            <p:cNvGrpSpPr/>
            <p:nvPr/>
          </p:nvGrpSpPr>
          <p:grpSpPr>
            <a:xfrm>
              <a:off x="7801245" y="2197896"/>
              <a:ext cx="1607702" cy="3297055"/>
              <a:chOff x="1390764" y="2207877"/>
              <a:chExt cx="1607702" cy="3297055"/>
            </a:xfrm>
          </p:grpSpPr>
          <p:cxnSp>
            <p:nvCxnSpPr>
              <p:cNvPr id="165" name="Straight Arrow Connector 164">
                <a:extLst>
                  <a:ext uri="{FF2B5EF4-FFF2-40B4-BE49-F238E27FC236}">
                    <a16:creationId xmlns:a16="http://schemas.microsoft.com/office/drawing/2014/main" id="{4C194FBB-F412-BB42-2FD9-79568A878A59}"/>
                  </a:ext>
                </a:extLst>
              </p:cNvPr>
              <p:cNvCxnSpPr>
                <a:cxnSpLocks/>
              </p:cNvCxnSpPr>
              <p:nvPr/>
            </p:nvCxnSpPr>
            <p:spPr>
              <a:xfrm>
                <a:off x="1406512" y="246858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6" name="Rectangle 165">
                    <a:extLst>
                      <a:ext uri="{FF2B5EF4-FFF2-40B4-BE49-F238E27FC236}">
                        <a16:creationId xmlns:a16="http://schemas.microsoft.com/office/drawing/2014/main" id="{CFA241A9-2F80-4315-5197-725AD210E433}"/>
                      </a:ext>
                    </a:extLst>
                  </p:cNvPr>
                  <p:cNvSpPr/>
                  <p:nvPr/>
                </p:nvSpPr>
                <p:spPr>
                  <a:xfrm>
                    <a:off x="1782269"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(4)</m:t>
                              </m:r>
                            </m:sup>
                          </m:sSubSup>
                        </m:oMath>
                      </m:oMathPara>
                    </a14:m>
                    <a:endParaRPr lang="en-US" sz="800" dirty="0"/>
                  </a:p>
                </p:txBody>
              </p:sp>
            </mc:Choice>
            <mc:Fallback xmlns="">
              <p:sp>
                <p:nvSpPr>
                  <p:cNvPr id="166" name="Rectangle 165">
                    <a:extLst>
                      <a:ext uri="{FF2B5EF4-FFF2-40B4-BE49-F238E27FC236}">
                        <a16:creationId xmlns:a16="http://schemas.microsoft.com/office/drawing/2014/main" id="{CFA241A9-2F80-4315-5197-725AD210E433}"/>
                      </a:ext>
                    </a:extLst>
                  </p:cNvPr>
                  <p:cNvSpPr>
                    <a:spLocks noRot="1" noChangeAspect="1" noMove="1" noResize="1" noEditPoints="1" noAdjustHandles="1" noChangeArrowheads="1" noChangeShapeType="1" noTextEdit="1"/>
                  </p:cNvSpPr>
                  <p:nvPr/>
                </p:nvSpPr>
                <p:spPr>
                  <a:xfrm>
                    <a:off x="1782269" y="2207889"/>
                    <a:ext cx="548640" cy="548640"/>
                  </a:xfrm>
                  <a:prstGeom prst="rect">
                    <a:avLst/>
                  </a:prstGeom>
                  <a:blipFill>
                    <a:blip r:embed="rId24"/>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8714DC9C-BF7D-DAD5-2F2A-5A5941B87881}"/>
                      </a:ext>
                    </a:extLst>
                  </p:cNvPr>
                  <p:cNvSpPr/>
                  <p:nvPr/>
                </p:nvSpPr>
                <p:spPr>
                  <a:xfrm>
                    <a:off x="1777412"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(4)</m:t>
                              </m:r>
                            </m:sup>
                          </m:sSubSup>
                        </m:oMath>
                      </m:oMathPara>
                    </a14:m>
                    <a:endParaRPr lang="en-US" sz="800" dirty="0"/>
                  </a:p>
                </p:txBody>
              </p:sp>
            </mc:Choice>
            <mc:Fallback xmlns="">
              <p:sp>
                <p:nvSpPr>
                  <p:cNvPr id="167" name="Rectangle 166">
                    <a:extLst>
                      <a:ext uri="{FF2B5EF4-FFF2-40B4-BE49-F238E27FC236}">
                        <a16:creationId xmlns:a16="http://schemas.microsoft.com/office/drawing/2014/main" id="{8714DC9C-BF7D-DAD5-2F2A-5A5941B87881}"/>
                      </a:ext>
                    </a:extLst>
                  </p:cNvPr>
                  <p:cNvSpPr>
                    <a:spLocks noRot="1" noChangeAspect="1" noMove="1" noResize="1" noEditPoints="1" noAdjustHandles="1" noChangeArrowheads="1" noChangeShapeType="1" noTextEdit="1"/>
                  </p:cNvSpPr>
                  <p:nvPr/>
                </p:nvSpPr>
                <p:spPr>
                  <a:xfrm>
                    <a:off x="1777412" y="3130759"/>
                    <a:ext cx="548640" cy="548640"/>
                  </a:xfrm>
                  <a:prstGeom prst="rect">
                    <a:avLst/>
                  </a:prstGeom>
                  <a:blipFill>
                    <a:blip r:embed="rId25"/>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tangle 167">
                    <a:extLst>
                      <a:ext uri="{FF2B5EF4-FFF2-40B4-BE49-F238E27FC236}">
                        <a16:creationId xmlns:a16="http://schemas.microsoft.com/office/drawing/2014/main" id="{E0ED07AA-CA6C-B2E3-D6AB-05EE97DE3CA2}"/>
                      </a:ext>
                    </a:extLst>
                  </p:cNvPr>
                  <p:cNvSpPr/>
                  <p:nvPr/>
                </p:nvSpPr>
                <p:spPr>
                  <a:xfrm>
                    <a:off x="1785641"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(4)</m:t>
                              </m:r>
                            </m:sup>
                          </m:sSubSup>
                        </m:oMath>
                      </m:oMathPara>
                    </a14:m>
                    <a:endParaRPr lang="en-US" sz="800" dirty="0"/>
                  </a:p>
                </p:txBody>
              </p:sp>
            </mc:Choice>
            <mc:Fallback xmlns="">
              <p:sp>
                <p:nvSpPr>
                  <p:cNvPr id="168" name="Rectangle 167">
                    <a:extLst>
                      <a:ext uri="{FF2B5EF4-FFF2-40B4-BE49-F238E27FC236}">
                        <a16:creationId xmlns:a16="http://schemas.microsoft.com/office/drawing/2014/main" id="{E0ED07AA-CA6C-B2E3-D6AB-05EE97DE3CA2}"/>
                      </a:ext>
                    </a:extLst>
                  </p:cNvPr>
                  <p:cNvSpPr>
                    <a:spLocks noRot="1" noChangeAspect="1" noMove="1" noResize="1" noEditPoints="1" noAdjustHandles="1" noChangeArrowheads="1" noChangeShapeType="1" noTextEdit="1"/>
                  </p:cNvSpPr>
                  <p:nvPr/>
                </p:nvSpPr>
                <p:spPr>
                  <a:xfrm>
                    <a:off x="1785641" y="4042918"/>
                    <a:ext cx="548640" cy="548640"/>
                  </a:xfrm>
                  <a:prstGeom prst="rect">
                    <a:avLst/>
                  </a:prstGeom>
                  <a:blipFill>
                    <a:blip r:embed="rId26"/>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7596C03A-06CA-8591-743D-7649F4EC7B4B}"/>
                      </a:ext>
                    </a:extLst>
                  </p:cNvPr>
                  <p:cNvSpPr/>
                  <p:nvPr/>
                </p:nvSpPr>
                <p:spPr>
                  <a:xfrm>
                    <a:off x="1755511"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(4)</m:t>
                              </m:r>
                            </m:sup>
                          </m:sSubSup>
                        </m:oMath>
                      </m:oMathPara>
                    </a14:m>
                    <a:endParaRPr lang="en-US" sz="800" dirty="0"/>
                  </a:p>
                </p:txBody>
              </p:sp>
            </mc:Choice>
            <mc:Fallback xmlns="">
              <p:sp>
                <p:nvSpPr>
                  <p:cNvPr id="169" name="Rectangle 168">
                    <a:extLst>
                      <a:ext uri="{FF2B5EF4-FFF2-40B4-BE49-F238E27FC236}">
                        <a16:creationId xmlns:a16="http://schemas.microsoft.com/office/drawing/2014/main" id="{7596C03A-06CA-8591-743D-7649F4EC7B4B}"/>
                      </a:ext>
                    </a:extLst>
                  </p:cNvPr>
                  <p:cNvSpPr>
                    <a:spLocks noRot="1" noChangeAspect="1" noMove="1" noResize="1" noEditPoints="1" noAdjustHandles="1" noChangeArrowheads="1" noChangeShapeType="1" noTextEdit="1"/>
                  </p:cNvSpPr>
                  <p:nvPr/>
                </p:nvSpPr>
                <p:spPr>
                  <a:xfrm>
                    <a:off x="1755511" y="4956292"/>
                    <a:ext cx="548640" cy="548640"/>
                  </a:xfrm>
                  <a:prstGeom prst="rect">
                    <a:avLst/>
                  </a:prstGeom>
                  <a:blipFill>
                    <a:blip r:embed="rId27"/>
                    <a:stretch>
                      <a:fillRect/>
                    </a:stretch>
                  </a:blipFill>
                  <a:ln w="19050"/>
                </p:spPr>
                <p:txBody>
                  <a:bodyPr/>
                  <a:lstStyle/>
                  <a:p>
                    <a:r>
                      <a:rPr lang="en-US">
                        <a:noFill/>
                      </a:rPr>
                      <a:t> </a:t>
                    </a:r>
                  </a:p>
                </p:txBody>
              </p:sp>
            </mc:Fallback>
          </mc:AlternateContent>
          <p:cxnSp>
            <p:nvCxnSpPr>
              <p:cNvPr id="170" name="Straight Arrow Connector 169">
                <a:extLst>
                  <a:ext uri="{FF2B5EF4-FFF2-40B4-BE49-F238E27FC236}">
                    <a16:creationId xmlns:a16="http://schemas.microsoft.com/office/drawing/2014/main" id="{A2CF05A2-17B8-BF74-A1F9-3AF035ABC46C}"/>
                  </a:ext>
                </a:extLst>
              </p:cNvPr>
              <p:cNvCxnSpPr>
                <a:cxnSpLocks/>
              </p:cNvCxnSpPr>
              <p:nvPr/>
            </p:nvCxnSpPr>
            <p:spPr>
              <a:xfrm flipV="1">
                <a:off x="2323016"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1" name="Straight Arrow Connector 170">
                <a:extLst>
                  <a:ext uri="{FF2B5EF4-FFF2-40B4-BE49-F238E27FC236}">
                    <a16:creationId xmlns:a16="http://schemas.microsoft.com/office/drawing/2014/main" id="{0E056881-70C1-EE7E-0904-E652B49F5033}"/>
                  </a:ext>
                </a:extLst>
              </p:cNvPr>
              <p:cNvCxnSpPr>
                <a:cxnSpLocks/>
              </p:cNvCxnSpPr>
              <p:nvPr/>
            </p:nvCxnSpPr>
            <p:spPr>
              <a:xfrm flipV="1">
                <a:off x="2340304"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2" name="Straight Arrow Connector 171">
                <a:extLst>
                  <a:ext uri="{FF2B5EF4-FFF2-40B4-BE49-F238E27FC236}">
                    <a16:creationId xmlns:a16="http://schemas.microsoft.com/office/drawing/2014/main" id="{3FE6C94C-4590-BFAD-3317-2B02BDB0F0AA}"/>
                  </a:ext>
                </a:extLst>
              </p:cNvPr>
              <p:cNvCxnSpPr>
                <a:cxnSpLocks/>
              </p:cNvCxnSpPr>
              <p:nvPr/>
            </p:nvCxnSpPr>
            <p:spPr>
              <a:xfrm>
                <a:off x="2328950"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3" name="Straight Arrow Connector 172">
                <a:extLst>
                  <a:ext uri="{FF2B5EF4-FFF2-40B4-BE49-F238E27FC236}">
                    <a16:creationId xmlns:a16="http://schemas.microsoft.com/office/drawing/2014/main" id="{2CC2D2C4-667C-DD54-788C-A56C347B5202}"/>
                  </a:ext>
                </a:extLst>
              </p:cNvPr>
              <p:cNvCxnSpPr>
                <a:cxnSpLocks/>
              </p:cNvCxnSpPr>
              <p:nvPr/>
            </p:nvCxnSpPr>
            <p:spPr>
              <a:xfrm>
                <a:off x="2312512"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4" name="Rectangle 173">
                <a:extLst>
                  <a:ext uri="{FF2B5EF4-FFF2-40B4-BE49-F238E27FC236}">
                    <a16:creationId xmlns:a16="http://schemas.microsoft.com/office/drawing/2014/main" id="{DE377A1D-858D-98FB-17E7-7F54F72A9329}"/>
                  </a:ext>
                </a:extLst>
              </p:cNvPr>
              <p:cNvSpPr/>
              <p:nvPr/>
            </p:nvSpPr>
            <p:spPr>
              <a:xfrm rot="16200000">
                <a:off x="1193872"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linear</a:t>
                </a:r>
              </a:p>
            </p:txBody>
          </p:sp>
          <p:cxnSp>
            <p:nvCxnSpPr>
              <p:cNvPr id="175" name="Straight Arrow Connector 174">
                <a:extLst>
                  <a:ext uri="{FF2B5EF4-FFF2-40B4-BE49-F238E27FC236}">
                    <a16:creationId xmlns:a16="http://schemas.microsoft.com/office/drawing/2014/main" id="{109E5B00-0098-983D-C2CA-725A145FE117}"/>
                  </a:ext>
                </a:extLst>
              </p:cNvPr>
              <p:cNvCxnSpPr>
                <a:cxnSpLocks/>
              </p:cNvCxnSpPr>
              <p:nvPr/>
            </p:nvCxnSpPr>
            <p:spPr>
              <a:xfrm flipV="1">
                <a:off x="1406513" y="338870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6" name="Straight Arrow Connector 175">
                <a:extLst>
                  <a:ext uri="{FF2B5EF4-FFF2-40B4-BE49-F238E27FC236}">
                    <a16:creationId xmlns:a16="http://schemas.microsoft.com/office/drawing/2014/main" id="{2C8F47BA-5F59-A7B3-208A-F0B63D185E3A}"/>
                  </a:ext>
                </a:extLst>
              </p:cNvPr>
              <p:cNvCxnSpPr/>
              <p:nvPr/>
            </p:nvCxnSpPr>
            <p:spPr>
              <a:xfrm>
                <a:off x="1420069" y="431839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7" name="Straight Arrow Connector 176">
                <a:extLst>
                  <a:ext uri="{FF2B5EF4-FFF2-40B4-BE49-F238E27FC236}">
                    <a16:creationId xmlns:a16="http://schemas.microsoft.com/office/drawing/2014/main" id="{F1806D7A-BC39-BC6C-6304-1575397989EF}"/>
                  </a:ext>
                </a:extLst>
              </p:cNvPr>
              <p:cNvCxnSpPr/>
              <p:nvPr/>
            </p:nvCxnSpPr>
            <p:spPr>
              <a:xfrm>
                <a:off x="1390764" y="5227541"/>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179" name="Straight Arrow Connector 178">
              <a:extLst>
                <a:ext uri="{FF2B5EF4-FFF2-40B4-BE49-F238E27FC236}">
                  <a16:creationId xmlns:a16="http://schemas.microsoft.com/office/drawing/2014/main" id="{49143BCC-3D3F-D967-6046-86247323C8C0}"/>
                </a:ext>
              </a:extLst>
            </p:cNvPr>
            <p:cNvCxnSpPr>
              <a:cxnSpLocks/>
            </p:cNvCxnSpPr>
            <p:nvPr/>
          </p:nvCxnSpPr>
          <p:spPr>
            <a:xfrm>
              <a:off x="9424695" y="2465694"/>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BF697F72-F481-C463-D141-4A6A1345D9B4}"/>
                    </a:ext>
                  </a:extLst>
                </p:cNvPr>
                <p:cNvSpPr/>
                <p:nvPr/>
              </p:nvSpPr>
              <p:spPr>
                <a:xfrm>
                  <a:off x="9800452" y="2204997"/>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i="1" dirty="0" smtClean="0">
                                <a:latin typeface="Cambria Math" panose="02040503050406030204" pitchFamily="18" charset="0"/>
                              </a:rPr>
                              <m:t>𝑆</m:t>
                            </m:r>
                          </m:e>
                          <m:sub>
                            <m:r>
                              <a:rPr lang="en-US" sz="800" b="0" i="1" dirty="0" smtClean="0">
                                <a:latin typeface="Cambria Math" panose="02040503050406030204" pitchFamily="18" charset="0"/>
                              </a:rPr>
                              <m:t>1</m:t>
                            </m:r>
                          </m:sub>
                          <m:sup>
                            <m:r>
                              <a:rPr lang="en-US" sz="800" b="0" i="1" dirty="0" smtClean="0">
                                <a:latin typeface="Cambria Math" panose="02040503050406030204" pitchFamily="18" charset="0"/>
                              </a:rPr>
                              <m:t>(5)</m:t>
                            </m:r>
                          </m:sup>
                        </m:sSubSup>
                      </m:oMath>
                    </m:oMathPara>
                  </a14:m>
                  <a:endParaRPr lang="en-US" sz="800" dirty="0"/>
                </a:p>
              </p:txBody>
            </p:sp>
          </mc:Choice>
          <mc:Fallback xmlns="">
            <p:sp>
              <p:nvSpPr>
                <p:cNvPr id="180" name="Rectangle 179">
                  <a:extLst>
                    <a:ext uri="{FF2B5EF4-FFF2-40B4-BE49-F238E27FC236}">
                      <a16:creationId xmlns:a16="http://schemas.microsoft.com/office/drawing/2014/main" id="{BF697F72-F481-C463-D141-4A6A1345D9B4}"/>
                    </a:ext>
                  </a:extLst>
                </p:cNvPr>
                <p:cNvSpPr>
                  <a:spLocks noRot="1" noChangeAspect="1" noMove="1" noResize="1" noEditPoints="1" noAdjustHandles="1" noChangeArrowheads="1" noChangeShapeType="1" noTextEdit="1"/>
                </p:cNvSpPr>
                <p:nvPr/>
              </p:nvSpPr>
              <p:spPr>
                <a:xfrm>
                  <a:off x="9800452" y="2204997"/>
                  <a:ext cx="548640" cy="548640"/>
                </a:xfrm>
                <a:prstGeom prst="rect">
                  <a:avLst/>
                </a:prstGeom>
                <a:blipFill>
                  <a:blip r:embed="rId2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a:extLst>
                    <a:ext uri="{FF2B5EF4-FFF2-40B4-BE49-F238E27FC236}">
                      <a16:creationId xmlns:a16="http://schemas.microsoft.com/office/drawing/2014/main" id="{A5619B90-DAD1-6317-18DB-176E8C78A2CE}"/>
                    </a:ext>
                  </a:extLst>
                </p:cNvPr>
                <p:cNvSpPr/>
                <p:nvPr/>
              </p:nvSpPr>
              <p:spPr>
                <a:xfrm>
                  <a:off x="9795595" y="3127867"/>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2</m:t>
                            </m:r>
                          </m:sub>
                          <m:sup>
                            <m:r>
                              <a:rPr lang="en-US" sz="800" b="0" i="1" dirty="0" smtClean="0">
                                <a:latin typeface="Cambria Math" panose="02040503050406030204" pitchFamily="18" charset="0"/>
                              </a:rPr>
                              <m:t>(5)</m:t>
                            </m:r>
                          </m:sup>
                        </m:sSubSup>
                      </m:oMath>
                    </m:oMathPara>
                  </a14:m>
                  <a:endParaRPr lang="en-US" sz="800" dirty="0"/>
                </a:p>
              </p:txBody>
            </p:sp>
          </mc:Choice>
          <mc:Fallback xmlns="">
            <p:sp>
              <p:nvSpPr>
                <p:cNvPr id="181" name="Rectangle 180">
                  <a:extLst>
                    <a:ext uri="{FF2B5EF4-FFF2-40B4-BE49-F238E27FC236}">
                      <a16:creationId xmlns:a16="http://schemas.microsoft.com/office/drawing/2014/main" id="{A5619B90-DAD1-6317-18DB-176E8C78A2CE}"/>
                    </a:ext>
                  </a:extLst>
                </p:cNvPr>
                <p:cNvSpPr>
                  <a:spLocks noRot="1" noChangeAspect="1" noMove="1" noResize="1" noEditPoints="1" noAdjustHandles="1" noChangeArrowheads="1" noChangeShapeType="1" noTextEdit="1"/>
                </p:cNvSpPr>
                <p:nvPr/>
              </p:nvSpPr>
              <p:spPr>
                <a:xfrm>
                  <a:off x="9795595" y="3127867"/>
                  <a:ext cx="548640" cy="548640"/>
                </a:xfrm>
                <a:prstGeom prst="rect">
                  <a:avLst/>
                </a:prstGeom>
                <a:blipFill>
                  <a:blip r:embed="rId29"/>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a:extLst>
                    <a:ext uri="{FF2B5EF4-FFF2-40B4-BE49-F238E27FC236}">
                      <a16:creationId xmlns:a16="http://schemas.microsoft.com/office/drawing/2014/main" id="{A2836225-5778-444A-00DB-066F05EE35EC}"/>
                    </a:ext>
                  </a:extLst>
                </p:cNvPr>
                <p:cNvSpPr/>
                <p:nvPr/>
              </p:nvSpPr>
              <p:spPr>
                <a:xfrm>
                  <a:off x="9803824" y="4040026"/>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dirty="0" smtClean="0">
                                <a:latin typeface="Cambria Math" panose="02040503050406030204" pitchFamily="18" charset="0"/>
                              </a:rPr>
                            </m:ctrlPr>
                          </m:sSubSupPr>
                          <m:e>
                            <m:r>
                              <a:rPr lang="en-US" sz="800" b="0" i="1" dirty="0" smtClean="0">
                                <a:latin typeface="Cambria Math" panose="02040503050406030204" pitchFamily="18" charset="0"/>
                              </a:rPr>
                              <m:t>𝑆</m:t>
                            </m:r>
                          </m:e>
                          <m:sub>
                            <m:r>
                              <a:rPr lang="en-US" sz="800" b="0" i="1" dirty="0" smtClean="0">
                                <a:latin typeface="Cambria Math" panose="02040503050406030204" pitchFamily="18" charset="0"/>
                              </a:rPr>
                              <m:t>3</m:t>
                            </m:r>
                          </m:sub>
                          <m:sup>
                            <m:r>
                              <a:rPr lang="en-US" sz="800" b="0" i="1" dirty="0" smtClean="0">
                                <a:latin typeface="Cambria Math" panose="02040503050406030204" pitchFamily="18" charset="0"/>
                              </a:rPr>
                              <m:t>(5)</m:t>
                            </m:r>
                          </m:sup>
                        </m:sSubSup>
                      </m:oMath>
                    </m:oMathPara>
                  </a14:m>
                  <a:endParaRPr lang="en-US" sz="800" dirty="0"/>
                </a:p>
              </p:txBody>
            </p:sp>
          </mc:Choice>
          <mc:Fallback xmlns="">
            <p:sp>
              <p:nvSpPr>
                <p:cNvPr id="182" name="Rectangle 181">
                  <a:extLst>
                    <a:ext uri="{FF2B5EF4-FFF2-40B4-BE49-F238E27FC236}">
                      <a16:creationId xmlns:a16="http://schemas.microsoft.com/office/drawing/2014/main" id="{A2836225-5778-444A-00DB-066F05EE35EC}"/>
                    </a:ext>
                  </a:extLst>
                </p:cNvPr>
                <p:cNvSpPr>
                  <a:spLocks noRot="1" noChangeAspect="1" noMove="1" noResize="1" noEditPoints="1" noAdjustHandles="1" noChangeArrowheads="1" noChangeShapeType="1" noTextEdit="1"/>
                </p:cNvSpPr>
                <p:nvPr/>
              </p:nvSpPr>
              <p:spPr>
                <a:xfrm>
                  <a:off x="9803824" y="4040026"/>
                  <a:ext cx="548640" cy="548640"/>
                </a:xfrm>
                <a:prstGeom prst="rect">
                  <a:avLst/>
                </a:prstGeom>
                <a:blipFill>
                  <a:blip r:embed="rId3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a:extLst>
                    <a:ext uri="{FF2B5EF4-FFF2-40B4-BE49-F238E27FC236}">
                      <a16:creationId xmlns:a16="http://schemas.microsoft.com/office/drawing/2014/main" id="{2C117B41-3604-4DFC-A047-803BA9FDA57C}"/>
                    </a:ext>
                  </a:extLst>
                </p:cNvPr>
                <p:cNvSpPr/>
                <p:nvPr/>
              </p:nvSpPr>
              <p:spPr>
                <a:xfrm>
                  <a:off x="9773694" y="4953400"/>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800" b="0" i="1" smtClean="0">
                                <a:latin typeface="Cambria Math" panose="02040503050406030204" pitchFamily="18" charset="0"/>
                              </a:rPr>
                            </m:ctrlPr>
                          </m:sSubSupPr>
                          <m:e>
                            <m:r>
                              <a:rPr lang="en-US" sz="800" b="0" i="1" smtClean="0">
                                <a:latin typeface="Cambria Math" panose="02040503050406030204" pitchFamily="18" charset="0"/>
                              </a:rPr>
                              <m:t>𝑆</m:t>
                            </m:r>
                          </m:e>
                          <m:sub>
                            <m:r>
                              <a:rPr lang="en-US" sz="800" b="0" i="1" smtClean="0">
                                <a:latin typeface="Cambria Math" panose="02040503050406030204" pitchFamily="18" charset="0"/>
                              </a:rPr>
                              <m:t>4</m:t>
                            </m:r>
                          </m:sub>
                          <m:sup>
                            <m:r>
                              <a:rPr lang="en-US" sz="800" b="0" i="1" smtClean="0">
                                <a:latin typeface="Cambria Math" panose="02040503050406030204" pitchFamily="18" charset="0"/>
                              </a:rPr>
                              <m:t>(5)</m:t>
                            </m:r>
                          </m:sup>
                        </m:sSubSup>
                      </m:oMath>
                    </m:oMathPara>
                  </a14:m>
                  <a:endParaRPr lang="en-US" sz="800" dirty="0"/>
                </a:p>
              </p:txBody>
            </p:sp>
          </mc:Choice>
          <mc:Fallback xmlns="">
            <p:sp>
              <p:nvSpPr>
                <p:cNvPr id="183" name="Rectangle 182">
                  <a:extLst>
                    <a:ext uri="{FF2B5EF4-FFF2-40B4-BE49-F238E27FC236}">
                      <a16:creationId xmlns:a16="http://schemas.microsoft.com/office/drawing/2014/main" id="{2C117B41-3604-4DFC-A047-803BA9FDA57C}"/>
                    </a:ext>
                  </a:extLst>
                </p:cNvPr>
                <p:cNvSpPr>
                  <a:spLocks noRot="1" noChangeAspect="1" noMove="1" noResize="1" noEditPoints="1" noAdjustHandles="1" noChangeArrowheads="1" noChangeShapeType="1" noTextEdit="1"/>
                </p:cNvSpPr>
                <p:nvPr/>
              </p:nvSpPr>
              <p:spPr>
                <a:xfrm>
                  <a:off x="9773694" y="4953400"/>
                  <a:ext cx="548640" cy="548640"/>
                </a:xfrm>
                <a:prstGeom prst="rect">
                  <a:avLst/>
                </a:prstGeom>
                <a:blipFill>
                  <a:blip r:embed="rId31"/>
                  <a:stretch>
                    <a:fillRect/>
                  </a:stretch>
                </a:blipFill>
                <a:ln w="19050"/>
              </p:spPr>
              <p:txBody>
                <a:bodyPr/>
                <a:lstStyle/>
                <a:p>
                  <a:r>
                    <a:rPr lang="en-US">
                      <a:noFill/>
                    </a:rPr>
                    <a:t> </a:t>
                  </a:r>
                </a:p>
              </p:txBody>
            </p:sp>
          </mc:Fallback>
        </mc:AlternateContent>
        <p:cxnSp>
          <p:nvCxnSpPr>
            <p:cNvPr id="184" name="Straight Arrow Connector 183">
              <a:extLst>
                <a:ext uri="{FF2B5EF4-FFF2-40B4-BE49-F238E27FC236}">
                  <a16:creationId xmlns:a16="http://schemas.microsoft.com/office/drawing/2014/main" id="{A678FF4F-999C-9156-C746-F8527F39B15E}"/>
                </a:ext>
              </a:extLst>
            </p:cNvPr>
            <p:cNvCxnSpPr>
              <a:cxnSpLocks/>
            </p:cNvCxnSpPr>
            <p:nvPr/>
          </p:nvCxnSpPr>
          <p:spPr>
            <a:xfrm flipV="1">
              <a:off x="10341199" y="248457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5" name="Straight Arrow Connector 184">
              <a:extLst>
                <a:ext uri="{FF2B5EF4-FFF2-40B4-BE49-F238E27FC236}">
                  <a16:creationId xmlns:a16="http://schemas.microsoft.com/office/drawing/2014/main" id="{ECF11221-477B-D9D0-7D9F-E505FECD126A}"/>
                </a:ext>
              </a:extLst>
            </p:cNvPr>
            <p:cNvCxnSpPr>
              <a:cxnSpLocks/>
            </p:cNvCxnSpPr>
            <p:nvPr/>
          </p:nvCxnSpPr>
          <p:spPr>
            <a:xfrm flipV="1">
              <a:off x="10358487" y="3393718"/>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6" name="Straight Arrow Connector 185">
              <a:extLst>
                <a:ext uri="{FF2B5EF4-FFF2-40B4-BE49-F238E27FC236}">
                  <a16:creationId xmlns:a16="http://schemas.microsoft.com/office/drawing/2014/main" id="{CBC51C9A-6A49-C718-9407-E48D04E0B549}"/>
                </a:ext>
              </a:extLst>
            </p:cNvPr>
            <p:cNvCxnSpPr>
              <a:cxnSpLocks/>
            </p:cNvCxnSpPr>
            <p:nvPr/>
          </p:nvCxnSpPr>
          <p:spPr>
            <a:xfrm>
              <a:off x="10347133" y="4313883"/>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7" name="Straight Arrow Connector 186">
              <a:extLst>
                <a:ext uri="{FF2B5EF4-FFF2-40B4-BE49-F238E27FC236}">
                  <a16:creationId xmlns:a16="http://schemas.microsoft.com/office/drawing/2014/main" id="{F8A63E97-17F9-029B-5AB4-6FF346A7C052}"/>
                </a:ext>
              </a:extLst>
            </p:cNvPr>
            <p:cNvCxnSpPr>
              <a:cxnSpLocks/>
            </p:cNvCxnSpPr>
            <p:nvPr/>
          </p:nvCxnSpPr>
          <p:spPr>
            <a:xfrm>
              <a:off x="10330695" y="522329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9" name="Straight Arrow Connector 188">
              <a:extLst>
                <a:ext uri="{FF2B5EF4-FFF2-40B4-BE49-F238E27FC236}">
                  <a16:creationId xmlns:a16="http://schemas.microsoft.com/office/drawing/2014/main" id="{79A974FD-27AF-78FB-6FD0-42EE98D63E5D}"/>
                </a:ext>
              </a:extLst>
            </p:cNvPr>
            <p:cNvCxnSpPr>
              <a:cxnSpLocks/>
            </p:cNvCxnSpPr>
            <p:nvPr/>
          </p:nvCxnSpPr>
          <p:spPr>
            <a:xfrm flipV="1">
              <a:off x="9424696" y="338581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0" name="Straight Arrow Connector 189">
              <a:extLst>
                <a:ext uri="{FF2B5EF4-FFF2-40B4-BE49-F238E27FC236}">
                  <a16:creationId xmlns:a16="http://schemas.microsoft.com/office/drawing/2014/main" id="{8ACE0C4F-A056-B29C-A481-34CBA6678FCF}"/>
                </a:ext>
              </a:extLst>
            </p:cNvPr>
            <p:cNvCxnSpPr>
              <a:cxnSpLocks/>
            </p:cNvCxnSpPr>
            <p:nvPr/>
          </p:nvCxnSpPr>
          <p:spPr>
            <a:xfrm>
              <a:off x="9438252" y="431550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1" name="Straight Arrow Connector 190">
              <a:extLst>
                <a:ext uri="{FF2B5EF4-FFF2-40B4-BE49-F238E27FC236}">
                  <a16:creationId xmlns:a16="http://schemas.microsoft.com/office/drawing/2014/main" id="{1C861BB1-5B38-73ED-A435-9A0EC06A1FF5}"/>
                </a:ext>
              </a:extLst>
            </p:cNvPr>
            <p:cNvCxnSpPr>
              <a:cxnSpLocks/>
            </p:cNvCxnSpPr>
            <p:nvPr/>
          </p:nvCxnSpPr>
          <p:spPr>
            <a:xfrm>
              <a:off x="9408947" y="5224649"/>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202" name="Straight Arrow Connector 201">
            <a:extLst>
              <a:ext uri="{FF2B5EF4-FFF2-40B4-BE49-F238E27FC236}">
                <a16:creationId xmlns:a16="http://schemas.microsoft.com/office/drawing/2014/main" id="{6C0BB162-EEC6-E6AF-C4E0-B24324BDF4D8}"/>
              </a:ext>
            </a:extLst>
          </p:cNvPr>
          <p:cNvCxnSpPr/>
          <p:nvPr/>
        </p:nvCxnSpPr>
        <p:spPr>
          <a:xfrm>
            <a:off x="919823" y="4674930"/>
            <a:ext cx="2766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03" name="Group 202">
            <a:extLst>
              <a:ext uri="{FF2B5EF4-FFF2-40B4-BE49-F238E27FC236}">
                <a16:creationId xmlns:a16="http://schemas.microsoft.com/office/drawing/2014/main" id="{796F1FF7-6A71-77CC-2CA0-237F8D3EB1BE}"/>
              </a:ext>
            </a:extLst>
          </p:cNvPr>
          <p:cNvGrpSpPr>
            <a:grpSpLocks noChangeAspect="1"/>
          </p:cNvGrpSpPr>
          <p:nvPr/>
        </p:nvGrpSpPr>
        <p:grpSpPr>
          <a:xfrm>
            <a:off x="115321" y="2976930"/>
            <a:ext cx="803739" cy="3412761"/>
            <a:chOff x="433946" y="2704782"/>
            <a:chExt cx="864642" cy="3671372"/>
          </a:xfrm>
        </p:grpSpPr>
        <p:grpSp>
          <p:nvGrpSpPr>
            <p:cNvPr id="334" name="Group 333">
              <a:extLst>
                <a:ext uri="{FF2B5EF4-FFF2-40B4-BE49-F238E27FC236}">
                  <a16:creationId xmlns:a16="http://schemas.microsoft.com/office/drawing/2014/main" id="{9C8BC3EA-B637-8679-4CE6-CB5FC45DF874}"/>
                </a:ext>
              </a:extLst>
            </p:cNvPr>
            <p:cNvGrpSpPr/>
            <p:nvPr/>
          </p:nvGrpSpPr>
          <p:grpSpPr>
            <a:xfrm>
              <a:off x="1138621" y="2711668"/>
              <a:ext cx="156177" cy="915522"/>
              <a:chOff x="1138621" y="2711668"/>
              <a:chExt cx="156177" cy="915522"/>
            </a:xfrm>
          </p:grpSpPr>
          <p:sp>
            <p:nvSpPr>
              <p:cNvPr id="365" name="Rectangle 364">
                <a:extLst>
                  <a:ext uri="{FF2B5EF4-FFF2-40B4-BE49-F238E27FC236}">
                    <a16:creationId xmlns:a16="http://schemas.microsoft.com/office/drawing/2014/main" id="{893B6A1E-59DE-4ADB-C7DE-4998D96CF5DF}"/>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66" name="Rectangle 365">
                <a:extLst>
                  <a:ext uri="{FF2B5EF4-FFF2-40B4-BE49-F238E27FC236}">
                    <a16:creationId xmlns:a16="http://schemas.microsoft.com/office/drawing/2014/main" id="{049B6B15-9622-1C15-C731-F77BCC1AB7A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67" name="Rectangle 366">
                <a:extLst>
                  <a:ext uri="{FF2B5EF4-FFF2-40B4-BE49-F238E27FC236}">
                    <a16:creationId xmlns:a16="http://schemas.microsoft.com/office/drawing/2014/main" id="{AEA9171E-ABFE-D6B5-E04E-6AF0C4334825}"/>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68" name="Rectangle 367">
                <a:extLst>
                  <a:ext uri="{FF2B5EF4-FFF2-40B4-BE49-F238E27FC236}">
                    <a16:creationId xmlns:a16="http://schemas.microsoft.com/office/drawing/2014/main" id="{9AC8809C-E24C-304A-FA35-1C4D2A6845C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69" name="Rectangle 368">
                <a:extLst>
                  <a:ext uri="{FF2B5EF4-FFF2-40B4-BE49-F238E27FC236}">
                    <a16:creationId xmlns:a16="http://schemas.microsoft.com/office/drawing/2014/main" id="{EA12CCAF-B77F-243E-0EC4-76ACAC622FB9}"/>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70" name="Rectangle 369">
                <a:extLst>
                  <a:ext uri="{FF2B5EF4-FFF2-40B4-BE49-F238E27FC236}">
                    <a16:creationId xmlns:a16="http://schemas.microsoft.com/office/drawing/2014/main" id="{0B8E369C-F8F1-BBF6-BD17-BE4DF538175F}"/>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sp>
          <p:nvSpPr>
            <p:cNvPr id="335" name="Rectangle 334">
              <a:extLst>
                <a:ext uri="{FF2B5EF4-FFF2-40B4-BE49-F238E27FC236}">
                  <a16:creationId xmlns:a16="http://schemas.microsoft.com/office/drawing/2014/main" id="{3E4887C7-8D03-391A-707F-56AFE05D9423}"/>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36" name="Rectangle 335">
              <a:extLst>
                <a:ext uri="{FF2B5EF4-FFF2-40B4-BE49-F238E27FC236}">
                  <a16:creationId xmlns:a16="http://schemas.microsoft.com/office/drawing/2014/main" id="{5026F89C-195F-1D53-276D-96BA58D86B56}"/>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37" name="Rectangle 336">
              <a:extLst>
                <a:ext uri="{FF2B5EF4-FFF2-40B4-BE49-F238E27FC236}">
                  <a16:creationId xmlns:a16="http://schemas.microsoft.com/office/drawing/2014/main" id="{0C2CA77F-29E0-72E6-6ADD-F10E9E4CC26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38" name="Rectangle 337">
              <a:extLst>
                <a:ext uri="{FF2B5EF4-FFF2-40B4-BE49-F238E27FC236}">
                  <a16:creationId xmlns:a16="http://schemas.microsoft.com/office/drawing/2014/main" id="{3A078F69-FB6E-BDFB-5EEA-3111F74F222F}"/>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39" name="Rectangle 338">
              <a:extLst>
                <a:ext uri="{FF2B5EF4-FFF2-40B4-BE49-F238E27FC236}">
                  <a16:creationId xmlns:a16="http://schemas.microsoft.com/office/drawing/2014/main" id="{46E34B5D-C75C-898E-A640-7282422114F6}"/>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0" name="Rectangle 339">
              <a:extLst>
                <a:ext uri="{FF2B5EF4-FFF2-40B4-BE49-F238E27FC236}">
                  <a16:creationId xmlns:a16="http://schemas.microsoft.com/office/drawing/2014/main" id="{07E04002-9B16-1657-56AC-B950AAC582E7}"/>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1" name="Rectangle 340">
              <a:extLst>
                <a:ext uri="{FF2B5EF4-FFF2-40B4-BE49-F238E27FC236}">
                  <a16:creationId xmlns:a16="http://schemas.microsoft.com/office/drawing/2014/main" id="{B90F8701-82A4-2140-1F37-8E6301E68ACF}"/>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2" name="Rectangle 341">
              <a:extLst>
                <a:ext uri="{FF2B5EF4-FFF2-40B4-BE49-F238E27FC236}">
                  <a16:creationId xmlns:a16="http://schemas.microsoft.com/office/drawing/2014/main" id="{8A480BAA-A1C2-4C28-B97F-DDF2C42B16A3}"/>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3" name="Rectangle 342">
              <a:extLst>
                <a:ext uri="{FF2B5EF4-FFF2-40B4-BE49-F238E27FC236}">
                  <a16:creationId xmlns:a16="http://schemas.microsoft.com/office/drawing/2014/main" id="{315FAE65-B3C6-5888-268A-BEEBB812D2A7}"/>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4" name="Rectangle 343">
              <a:extLst>
                <a:ext uri="{FF2B5EF4-FFF2-40B4-BE49-F238E27FC236}">
                  <a16:creationId xmlns:a16="http://schemas.microsoft.com/office/drawing/2014/main" id="{C19847F7-DA6F-8EF2-C2C1-9AB12A72639E}"/>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5" name="Rectangle 344">
              <a:extLst>
                <a:ext uri="{FF2B5EF4-FFF2-40B4-BE49-F238E27FC236}">
                  <a16:creationId xmlns:a16="http://schemas.microsoft.com/office/drawing/2014/main" id="{0C19B256-EAC3-1AEE-EFF3-493A39DC752C}"/>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6" name="Rectangle 345">
              <a:extLst>
                <a:ext uri="{FF2B5EF4-FFF2-40B4-BE49-F238E27FC236}">
                  <a16:creationId xmlns:a16="http://schemas.microsoft.com/office/drawing/2014/main" id="{C200DB96-351F-A512-854B-553A9F8AB327}"/>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7" name="Rectangle 346">
              <a:extLst>
                <a:ext uri="{FF2B5EF4-FFF2-40B4-BE49-F238E27FC236}">
                  <a16:creationId xmlns:a16="http://schemas.microsoft.com/office/drawing/2014/main" id="{EBCF0FE6-384F-9E22-D726-64114B307C60}"/>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8" name="Rectangle 347">
              <a:extLst>
                <a:ext uri="{FF2B5EF4-FFF2-40B4-BE49-F238E27FC236}">
                  <a16:creationId xmlns:a16="http://schemas.microsoft.com/office/drawing/2014/main" id="{08F63EB5-3C14-DD6B-ABB3-AACB7BF1C951}"/>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49" name="Rectangle 348">
              <a:extLst>
                <a:ext uri="{FF2B5EF4-FFF2-40B4-BE49-F238E27FC236}">
                  <a16:creationId xmlns:a16="http://schemas.microsoft.com/office/drawing/2014/main" id="{D21AD832-9A5A-3DE4-519F-509789AAFCC0}"/>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50" name="Rectangle 349">
              <a:extLst>
                <a:ext uri="{FF2B5EF4-FFF2-40B4-BE49-F238E27FC236}">
                  <a16:creationId xmlns:a16="http://schemas.microsoft.com/office/drawing/2014/main" id="{A6D1CD85-849E-0D14-B46D-F9440B4CB095}"/>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51" name="Rectangle 350">
              <a:extLst>
                <a:ext uri="{FF2B5EF4-FFF2-40B4-BE49-F238E27FC236}">
                  <a16:creationId xmlns:a16="http://schemas.microsoft.com/office/drawing/2014/main" id="{A0F2603D-BA06-511B-7BF5-530AC1AEDE5F}"/>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52" name="Rectangle 351">
              <a:extLst>
                <a:ext uri="{FF2B5EF4-FFF2-40B4-BE49-F238E27FC236}">
                  <a16:creationId xmlns:a16="http://schemas.microsoft.com/office/drawing/2014/main" id="{E93C53D0-294B-66A8-7C12-1DB15CA55090}"/>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D262E75B-ED8A-08E4-2060-6DDBE3BDA0AF}"/>
                    </a:ext>
                  </a:extLst>
                </p:cNvPr>
                <p:cNvSpPr txBox="1"/>
                <p:nvPr/>
              </p:nvSpPr>
              <p:spPr>
                <a:xfrm rot="16200000">
                  <a:off x="142347" y="4391472"/>
                  <a:ext cx="881186" cy="297988"/>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𝑘</m:t>
                      </m:r>
                    </m:oMath>
                  </a14:m>
                  <a:r>
                    <a:rPr lang="en-US" sz="1200" dirty="0"/>
                    <a:t> blocks</a:t>
                  </a:r>
                </a:p>
              </p:txBody>
            </p:sp>
          </mc:Choice>
          <mc:Fallback xmlns="">
            <p:sp>
              <p:nvSpPr>
                <p:cNvPr id="353" name="TextBox 352">
                  <a:extLst>
                    <a:ext uri="{FF2B5EF4-FFF2-40B4-BE49-F238E27FC236}">
                      <a16:creationId xmlns:a16="http://schemas.microsoft.com/office/drawing/2014/main" id="{D262E75B-ED8A-08E4-2060-6DDBE3BDA0AF}"/>
                    </a:ext>
                  </a:extLst>
                </p:cNvPr>
                <p:cNvSpPr txBox="1">
                  <a:spLocks noRot="1" noChangeAspect="1" noMove="1" noResize="1" noEditPoints="1" noAdjustHandles="1" noChangeArrowheads="1" noChangeShapeType="1" noTextEdit="1"/>
                </p:cNvSpPr>
                <p:nvPr/>
              </p:nvSpPr>
              <p:spPr>
                <a:xfrm rot="16200000">
                  <a:off x="142347" y="4391472"/>
                  <a:ext cx="881186" cy="297988"/>
                </a:xfrm>
                <a:prstGeom prst="rect">
                  <a:avLst/>
                </a:prstGeom>
                <a:blipFill>
                  <a:blip r:embed="rId32"/>
                  <a:stretch>
                    <a:fillRect r="-22727"/>
                  </a:stretch>
                </a:blipFill>
              </p:spPr>
              <p:txBody>
                <a:bodyPr/>
                <a:lstStyle/>
                <a:p>
                  <a:r>
                    <a:rPr lang="en-US">
                      <a:noFill/>
                    </a:rPr>
                    <a:t> </a:t>
                  </a:r>
                </a:p>
              </p:txBody>
            </p:sp>
          </mc:Fallback>
        </mc:AlternateContent>
        <p:cxnSp>
          <p:nvCxnSpPr>
            <p:cNvPr id="354" name="Straight Connector 353">
              <a:extLst>
                <a:ext uri="{FF2B5EF4-FFF2-40B4-BE49-F238E27FC236}">
                  <a16:creationId xmlns:a16="http://schemas.microsoft.com/office/drawing/2014/main" id="{275197C0-60C1-6132-917F-C10656EBF82F}"/>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55" name="Straight Connector 354">
              <a:extLst>
                <a:ext uri="{FF2B5EF4-FFF2-40B4-BE49-F238E27FC236}">
                  <a16:creationId xmlns:a16="http://schemas.microsoft.com/office/drawing/2014/main" id="{0AE4C45F-A382-0DFE-0751-A29A51BB577A}"/>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56" name="Straight Connector 355">
              <a:extLst>
                <a:ext uri="{FF2B5EF4-FFF2-40B4-BE49-F238E27FC236}">
                  <a16:creationId xmlns:a16="http://schemas.microsoft.com/office/drawing/2014/main" id="{52BDE9AB-B614-3AF4-94EC-0387C735D618}"/>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7" name="Straight Connector 356">
              <a:extLst>
                <a:ext uri="{FF2B5EF4-FFF2-40B4-BE49-F238E27FC236}">
                  <a16:creationId xmlns:a16="http://schemas.microsoft.com/office/drawing/2014/main" id="{2C723449-4370-F898-56B6-449574A3329A}"/>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8" name="Straight Connector 357">
              <a:extLst>
                <a:ext uri="{FF2B5EF4-FFF2-40B4-BE49-F238E27FC236}">
                  <a16:creationId xmlns:a16="http://schemas.microsoft.com/office/drawing/2014/main" id="{06C1EE93-BFA6-536B-B4EA-438044930296}"/>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9" name="Straight Connector 358">
              <a:extLst>
                <a:ext uri="{FF2B5EF4-FFF2-40B4-BE49-F238E27FC236}">
                  <a16:creationId xmlns:a16="http://schemas.microsoft.com/office/drawing/2014/main" id="{0AF681E4-7A7C-32C1-9F71-D9807B987CBF}"/>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60" name="Straight Connector 359">
              <a:extLst>
                <a:ext uri="{FF2B5EF4-FFF2-40B4-BE49-F238E27FC236}">
                  <a16:creationId xmlns:a16="http://schemas.microsoft.com/office/drawing/2014/main" id="{312DA062-3DF6-5021-E661-8314F905BDED}"/>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FA59763F-E640-4783-002E-718727BEE4DC}"/>
                    </a:ext>
                  </a:extLst>
                </p:cNvPr>
                <p:cNvSpPr txBox="1"/>
                <p:nvPr/>
              </p:nvSpPr>
              <p:spPr>
                <a:xfrm rot="16200000">
                  <a:off x="648218" y="3096137"/>
                  <a:ext cx="555963" cy="297988"/>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61" name="TextBox 360">
                  <a:extLst>
                    <a:ext uri="{FF2B5EF4-FFF2-40B4-BE49-F238E27FC236}">
                      <a16:creationId xmlns:a16="http://schemas.microsoft.com/office/drawing/2014/main" id="{FA59763F-E640-4783-002E-718727BEE4DC}"/>
                    </a:ext>
                  </a:extLst>
                </p:cNvPr>
                <p:cNvSpPr txBox="1">
                  <a:spLocks noRot="1" noChangeAspect="1" noMove="1" noResize="1" noEditPoints="1" noAdjustHandles="1" noChangeArrowheads="1" noChangeShapeType="1" noTextEdit="1"/>
                </p:cNvSpPr>
                <p:nvPr/>
              </p:nvSpPr>
              <p:spPr>
                <a:xfrm rot="16200000">
                  <a:off x="648218" y="3096137"/>
                  <a:ext cx="555963" cy="297988"/>
                </a:xfrm>
                <a:prstGeom prst="rect">
                  <a:avLst/>
                </a:prstGeom>
                <a:blipFill>
                  <a:blip r:embed="rId33"/>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AFD2DDB6-1075-A7D1-CB71-0859E0AF88E2}"/>
                    </a:ext>
                  </a:extLst>
                </p:cNvPr>
                <p:cNvSpPr txBox="1"/>
                <p:nvPr/>
              </p:nvSpPr>
              <p:spPr>
                <a:xfrm rot="16200000">
                  <a:off x="652831" y="3963150"/>
                  <a:ext cx="555963" cy="297988"/>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62" name="TextBox 361">
                  <a:extLst>
                    <a:ext uri="{FF2B5EF4-FFF2-40B4-BE49-F238E27FC236}">
                      <a16:creationId xmlns:a16="http://schemas.microsoft.com/office/drawing/2014/main" id="{AFD2DDB6-1075-A7D1-CB71-0859E0AF88E2}"/>
                    </a:ext>
                  </a:extLst>
                </p:cNvPr>
                <p:cNvSpPr txBox="1">
                  <a:spLocks noRot="1" noChangeAspect="1" noMove="1" noResize="1" noEditPoints="1" noAdjustHandles="1" noChangeArrowheads="1" noChangeShapeType="1" noTextEdit="1"/>
                </p:cNvSpPr>
                <p:nvPr/>
              </p:nvSpPr>
              <p:spPr>
                <a:xfrm rot="16200000">
                  <a:off x="652831" y="3963150"/>
                  <a:ext cx="555963" cy="297988"/>
                </a:xfrm>
                <a:prstGeom prst="rect">
                  <a:avLst/>
                </a:prstGeom>
                <a:blipFill>
                  <a:blip r:embed="rId34"/>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11AEB769-7DC2-7C88-825E-BAAD8D4EA479}"/>
                    </a:ext>
                  </a:extLst>
                </p:cNvPr>
                <p:cNvSpPr txBox="1"/>
                <p:nvPr/>
              </p:nvSpPr>
              <p:spPr>
                <a:xfrm rot="16200000">
                  <a:off x="643099" y="4798972"/>
                  <a:ext cx="555963" cy="297988"/>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63" name="TextBox 362">
                  <a:extLst>
                    <a:ext uri="{FF2B5EF4-FFF2-40B4-BE49-F238E27FC236}">
                      <a16:creationId xmlns:a16="http://schemas.microsoft.com/office/drawing/2014/main" id="{11AEB769-7DC2-7C88-825E-BAAD8D4EA479}"/>
                    </a:ext>
                  </a:extLst>
                </p:cNvPr>
                <p:cNvSpPr txBox="1">
                  <a:spLocks noRot="1" noChangeAspect="1" noMove="1" noResize="1" noEditPoints="1" noAdjustHandles="1" noChangeArrowheads="1" noChangeShapeType="1" noTextEdit="1"/>
                </p:cNvSpPr>
                <p:nvPr/>
              </p:nvSpPr>
              <p:spPr>
                <a:xfrm rot="16200000">
                  <a:off x="643099" y="4798972"/>
                  <a:ext cx="555963" cy="297988"/>
                </a:xfrm>
                <a:prstGeom prst="rect">
                  <a:avLst/>
                </a:prstGeom>
                <a:blipFill>
                  <a:blip r:embed="rId35"/>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8C61B09D-4851-382F-8780-F436C59DC3A6}"/>
                    </a:ext>
                  </a:extLst>
                </p:cNvPr>
                <p:cNvSpPr txBox="1"/>
                <p:nvPr/>
              </p:nvSpPr>
              <p:spPr>
                <a:xfrm rot="16200000">
                  <a:off x="648884" y="5712325"/>
                  <a:ext cx="555963" cy="297988"/>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64" name="TextBox 363">
                  <a:extLst>
                    <a:ext uri="{FF2B5EF4-FFF2-40B4-BE49-F238E27FC236}">
                      <a16:creationId xmlns:a16="http://schemas.microsoft.com/office/drawing/2014/main" id="{8C61B09D-4851-382F-8780-F436C59DC3A6}"/>
                    </a:ext>
                  </a:extLst>
                </p:cNvPr>
                <p:cNvSpPr txBox="1">
                  <a:spLocks noRot="1" noChangeAspect="1" noMove="1" noResize="1" noEditPoints="1" noAdjustHandles="1" noChangeArrowheads="1" noChangeShapeType="1" noTextEdit="1"/>
                </p:cNvSpPr>
                <p:nvPr/>
              </p:nvSpPr>
              <p:spPr>
                <a:xfrm rot="16200000">
                  <a:off x="648884" y="5712325"/>
                  <a:ext cx="555963" cy="297988"/>
                </a:xfrm>
                <a:prstGeom prst="rect">
                  <a:avLst/>
                </a:prstGeom>
                <a:blipFill>
                  <a:blip r:embed="rId36"/>
                  <a:stretch>
                    <a:fillRect r="-17391"/>
                  </a:stretch>
                </a:blipFill>
              </p:spPr>
              <p:txBody>
                <a:bodyPr/>
                <a:lstStyle/>
                <a:p>
                  <a:r>
                    <a:rPr lang="en-US">
                      <a:noFill/>
                    </a:rPr>
                    <a:t> </a:t>
                  </a:r>
                </a:p>
              </p:txBody>
            </p:sp>
          </mc:Fallback>
        </mc:AlternateContent>
      </p:grpSp>
      <p:grpSp>
        <p:nvGrpSpPr>
          <p:cNvPr id="204" name="Group 203">
            <a:extLst>
              <a:ext uri="{FF2B5EF4-FFF2-40B4-BE49-F238E27FC236}">
                <a16:creationId xmlns:a16="http://schemas.microsoft.com/office/drawing/2014/main" id="{F5E26034-9F06-0BAF-FC0D-F983A6116DF0}"/>
              </a:ext>
            </a:extLst>
          </p:cNvPr>
          <p:cNvGrpSpPr/>
          <p:nvPr/>
        </p:nvGrpSpPr>
        <p:grpSpPr>
          <a:xfrm>
            <a:off x="1115810" y="3342774"/>
            <a:ext cx="1959746" cy="2629360"/>
            <a:chOff x="1657643" y="2207877"/>
            <a:chExt cx="2457398" cy="3297055"/>
          </a:xfrm>
        </p:grpSpPr>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EDB32A70-9C9A-FC43-A01B-570424E63A95}"/>
                    </a:ext>
                  </a:extLst>
                </p:cNvPr>
                <p:cNvSpPr txBox="1"/>
                <p:nvPr/>
              </p:nvSpPr>
              <p:spPr>
                <a:xfrm>
                  <a:off x="1758730" y="3739818"/>
                  <a:ext cx="313570" cy="3087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315" name="TextBox 314">
                  <a:extLst>
                    <a:ext uri="{FF2B5EF4-FFF2-40B4-BE49-F238E27FC236}">
                      <a16:creationId xmlns:a16="http://schemas.microsoft.com/office/drawing/2014/main" id="{EDB32A70-9C9A-FC43-A01B-570424E63A95}"/>
                    </a:ext>
                  </a:extLst>
                </p:cNvPr>
                <p:cNvSpPr txBox="1">
                  <a:spLocks noRot="1" noChangeAspect="1" noMove="1" noResize="1" noEditPoints="1" noAdjustHandles="1" noChangeArrowheads="1" noChangeShapeType="1" noTextEdit="1"/>
                </p:cNvSpPr>
                <p:nvPr/>
              </p:nvSpPr>
              <p:spPr>
                <a:xfrm>
                  <a:off x="1758730" y="3739818"/>
                  <a:ext cx="313570" cy="308746"/>
                </a:xfrm>
                <a:prstGeom prst="rect">
                  <a:avLst/>
                </a:prstGeom>
                <a:blipFill>
                  <a:blip r:embed="rId37"/>
                  <a:stretch>
                    <a:fillRect l="-25000" r="-25000" b="-25000"/>
                  </a:stretch>
                </a:blipFill>
              </p:spPr>
              <p:txBody>
                <a:bodyPr/>
                <a:lstStyle/>
                <a:p>
                  <a:r>
                    <a:rPr lang="en-US">
                      <a:noFill/>
                    </a:rPr>
                    <a:t> </a:t>
                  </a:r>
                </a:p>
              </p:txBody>
            </p:sp>
          </mc:Fallback>
        </mc:AlternateContent>
        <p:cxnSp>
          <p:nvCxnSpPr>
            <p:cNvPr id="316" name="Straight Arrow Connector 315">
              <a:extLst>
                <a:ext uri="{FF2B5EF4-FFF2-40B4-BE49-F238E27FC236}">
                  <a16:creationId xmlns:a16="http://schemas.microsoft.com/office/drawing/2014/main" id="{DE594985-733F-F4C7-F344-10D455D2E392}"/>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06DABAF7-BA37-1D49-90C3-96603A4ACA9F}"/>
                    </a:ext>
                  </a:extLst>
                </p:cNvPr>
                <p:cNvSpPr txBox="1"/>
                <p:nvPr/>
              </p:nvSpPr>
              <p:spPr>
                <a:xfrm>
                  <a:off x="1657643" y="3253004"/>
                  <a:ext cx="484302" cy="34734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0</m:t>
                            </m:r>
                          </m:sub>
                        </m:sSub>
                      </m:oMath>
                    </m:oMathPara>
                  </a14:m>
                  <a:endParaRPr lang="en-US" sz="1200" dirty="0"/>
                </a:p>
              </p:txBody>
            </p:sp>
          </mc:Choice>
          <mc:Fallback xmlns="">
            <p:sp>
              <p:nvSpPr>
                <p:cNvPr id="317" name="TextBox 316">
                  <a:extLst>
                    <a:ext uri="{FF2B5EF4-FFF2-40B4-BE49-F238E27FC236}">
                      <a16:creationId xmlns:a16="http://schemas.microsoft.com/office/drawing/2014/main" id="{06DABAF7-BA37-1D49-90C3-96603A4ACA9F}"/>
                    </a:ext>
                  </a:extLst>
                </p:cNvPr>
                <p:cNvSpPr txBox="1">
                  <a:spLocks noRot="1" noChangeAspect="1" noMove="1" noResize="1" noEditPoints="1" noAdjustHandles="1" noChangeArrowheads="1" noChangeShapeType="1" noTextEdit="1"/>
                </p:cNvSpPr>
                <p:nvPr/>
              </p:nvSpPr>
              <p:spPr>
                <a:xfrm>
                  <a:off x="1657643" y="3253004"/>
                  <a:ext cx="484302" cy="347340"/>
                </a:xfrm>
                <a:prstGeom prst="rect">
                  <a:avLst/>
                </a:prstGeom>
                <a:blipFill>
                  <a:blip r:embed="rId38"/>
                  <a:stretch>
                    <a:fillRect l="-9375" b="-8696"/>
                  </a:stretch>
                </a:blipFill>
              </p:spPr>
              <p:txBody>
                <a:bodyPr/>
                <a:lstStyle/>
                <a:p>
                  <a:r>
                    <a:rPr lang="en-US">
                      <a:noFill/>
                    </a:rPr>
                    <a:t> </a:t>
                  </a:r>
                </a:p>
              </p:txBody>
            </p:sp>
          </mc:Fallback>
        </mc:AlternateContent>
        <p:cxnSp>
          <p:nvCxnSpPr>
            <p:cNvPr id="318" name="Straight Arrow Connector 317">
              <a:extLst>
                <a:ext uri="{FF2B5EF4-FFF2-40B4-BE49-F238E27FC236}">
                  <a16:creationId xmlns:a16="http://schemas.microsoft.com/office/drawing/2014/main" id="{C7591E19-8979-59CF-0DDF-821F844DCEC0}"/>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9" name="Rectangle 318">
              <a:extLst>
                <a:ext uri="{FF2B5EF4-FFF2-40B4-BE49-F238E27FC236}">
                  <a16:creationId xmlns:a16="http://schemas.microsoft.com/office/drawing/2014/main" id="{EC6B533A-AC53-E028-B0D4-9F0C4C2FBBDD}"/>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20" name="Rectangle 319">
              <a:extLst>
                <a:ext uri="{FF2B5EF4-FFF2-40B4-BE49-F238E27FC236}">
                  <a16:creationId xmlns:a16="http://schemas.microsoft.com/office/drawing/2014/main" id="{6C1FC336-4901-3098-7954-C081A08A280C}"/>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21" name="Rectangle 320">
              <a:extLst>
                <a:ext uri="{FF2B5EF4-FFF2-40B4-BE49-F238E27FC236}">
                  <a16:creationId xmlns:a16="http://schemas.microsoft.com/office/drawing/2014/main" id="{BA95E8F5-F8B5-2274-E5C1-6A464BF8DD84}"/>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22" name="Rectangle 321">
              <a:extLst>
                <a:ext uri="{FF2B5EF4-FFF2-40B4-BE49-F238E27FC236}">
                  <a16:creationId xmlns:a16="http://schemas.microsoft.com/office/drawing/2014/main" id="{09D10EF6-3485-E9EB-75C1-2EE2CA3CD803}"/>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cxnSp>
          <p:nvCxnSpPr>
            <p:cNvPr id="323" name="Straight Arrow Connector 322">
              <a:extLst>
                <a:ext uri="{FF2B5EF4-FFF2-40B4-BE49-F238E27FC236}">
                  <a16:creationId xmlns:a16="http://schemas.microsoft.com/office/drawing/2014/main" id="{8357A166-BF06-20C1-0E45-D2C5ECEF4695}"/>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4" name="Straight Arrow Connector 323">
              <a:extLst>
                <a:ext uri="{FF2B5EF4-FFF2-40B4-BE49-F238E27FC236}">
                  <a16:creationId xmlns:a16="http://schemas.microsoft.com/office/drawing/2014/main" id="{D5955D20-6BF9-7496-89A4-8E2FE53BB34D}"/>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5" name="Straight Arrow Connector 324">
              <a:extLst>
                <a:ext uri="{FF2B5EF4-FFF2-40B4-BE49-F238E27FC236}">
                  <a16:creationId xmlns:a16="http://schemas.microsoft.com/office/drawing/2014/main" id="{3F485910-5558-6FC0-6712-D1CF711342A3}"/>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6" name="Straight Arrow Connector 325">
              <a:extLst>
                <a:ext uri="{FF2B5EF4-FFF2-40B4-BE49-F238E27FC236}">
                  <a16:creationId xmlns:a16="http://schemas.microsoft.com/office/drawing/2014/main" id="{6BCD8F0F-4813-28E5-1CB1-53905035D332}"/>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7" name="Rectangle 326">
              <a:extLst>
                <a:ext uri="{FF2B5EF4-FFF2-40B4-BE49-F238E27FC236}">
                  <a16:creationId xmlns:a16="http://schemas.microsoft.com/office/drawing/2014/main" id="{5692DD2A-53B5-140B-B815-2B8D25F0E7FD}"/>
                </a:ext>
              </a:extLst>
            </p:cNvPr>
            <p:cNvSpPr/>
            <p:nvPr/>
          </p:nvSpPr>
          <p:spPr>
            <a:xfrm rot="16200000">
              <a:off x="1951864" y="3700338"/>
              <a:ext cx="3297055" cy="312133"/>
            </a:xfrm>
            <a:prstGeom prst="rect">
              <a:avLst/>
            </a:prstGeom>
            <a:ln w="1905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bg2">
                      <a:lumMod val="90000"/>
                    </a:schemeClr>
                  </a:solidFill>
                </a:rPr>
                <a:t>linear</a:t>
              </a:r>
            </a:p>
          </p:txBody>
        </p:sp>
        <p:cxnSp>
          <p:nvCxnSpPr>
            <p:cNvPr id="328" name="Straight Arrow Connector 327">
              <a:extLst>
                <a:ext uri="{FF2B5EF4-FFF2-40B4-BE49-F238E27FC236}">
                  <a16:creationId xmlns:a16="http://schemas.microsoft.com/office/drawing/2014/main" id="{3D5D4D9D-A128-CC68-148B-69C22B95B006}"/>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9" name="Straight Arrow Connector 328">
              <a:extLst>
                <a:ext uri="{FF2B5EF4-FFF2-40B4-BE49-F238E27FC236}">
                  <a16:creationId xmlns:a16="http://schemas.microsoft.com/office/drawing/2014/main" id="{36943500-332E-EF31-6D68-008D95C4E489}"/>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0" name="Straight Arrow Connector 329">
              <a:extLst>
                <a:ext uri="{FF2B5EF4-FFF2-40B4-BE49-F238E27FC236}">
                  <a16:creationId xmlns:a16="http://schemas.microsoft.com/office/drawing/2014/main" id="{70B0BF55-ED4B-8873-5272-5F5B7154B80F}"/>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1" name="Straight Arrow Connector 330">
              <a:extLst>
                <a:ext uri="{FF2B5EF4-FFF2-40B4-BE49-F238E27FC236}">
                  <a16:creationId xmlns:a16="http://schemas.microsoft.com/office/drawing/2014/main" id="{1CD6EE80-C294-1633-1B5A-52E6CB400776}"/>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32" name="Straight Arrow Connector 331">
              <a:extLst>
                <a:ext uri="{FF2B5EF4-FFF2-40B4-BE49-F238E27FC236}">
                  <a16:creationId xmlns:a16="http://schemas.microsoft.com/office/drawing/2014/main" id="{7123B1F2-283E-B546-DA3C-82432CA3FDC3}"/>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33" name="Straight Arrow Connector 332">
              <a:extLst>
                <a:ext uri="{FF2B5EF4-FFF2-40B4-BE49-F238E27FC236}">
                  <a16:creationId xmlns:a16="http://schemas.microsoft.com/office/drawing/2014/main" id="{A55B7304-4261-6B3C-CCAE-F1AFF4F5E13C}"/>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05" name="Group 204">
            <a:extLst>
              <a:ext uri="{FF2B5EF4-FFF2-40B4-BE49-F238E27FC236}">
                <a16:creationId xmlns:a16="http://schemas.microsoft.com/office/drawing/2014/main" id="{C9F091B3-F474-B911-8EFC-C890C1197F98}"/>
              </a:ext>
            </a:extLst>
          </p:cNvPr>
          <p:cNvGrpSpPr/>
          <p:nvPr/>
        </p:nvGrpSpPr>
        <p:grpSpPr>
          <a:xfrm>
            <a:off x="2980623" y="3342774"/>
            <a:ext cx="1959746" cy="2629360"/>
            <a:chOff x="1657643" y="2207877"/>
            <a:chExt cx="2457398" cy="3297055"/>
          </a:xfrm>
        </p:grpSpPr>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DE408F54-7CD7-6B3C-F781-43E06FF5014E}"/>
                    </a:ext>
                  </a:extLst>
                </p:cNvPr>
                <p:cNvSpPr txBox="1"/>
                <p:nvPr/>
              </p:nvSpPr>
              <p:spPr>
                <a:xfrm>
                  <a:off x="1758730" y="3739818"/>
                  <a:ext cx="313570" cy="3087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96" name="TextBox 295">
                  <a:extLst>
                    <a:ext uri="{FF2B5EF4-FFF2-40B4-BE49-F238E27FC236}">
                      <a16:creationId xmlns:a16="http://schemas.microsoft.com/office/drawing/2014/main" id="{DE408F54-7CD7-6B3C-F781-43E06FF5014E}"/>
                    </a:ext>
                  </a:extLst>
                </p:cNvPr>
                <p:cNvSpPr txBox="1">
                  <a:spLocks noRot="1" noChangeAspect="1" noMove="1" noResize="1" noEditPoints="1" noAdjustHandles="1" noChangeArrowheads="1" noChangeShapeType="1" noTextEdit="1"/>
                </p:cNvSpPr>
                <p:nvPr/>
              </p:nvSpPr>
              <p:spPr>
                <a:xfrm>
                  <a:off x="1758730" y="3739818"/>
                  <a:ext cx="313570" cy="308746"/>
                </a:xfrm>
                <a:prstGeom prst="rect">
                  <a:avLst/>
                </a:prstGeom>
                <a:blipFill>
                  <a:blip r:embed="rId39"/>
                  <a:stretch>
                    <a:fillRect l="-19048" r="-23810" b="-25000"/>
                  </a:stretch>
                </a:blipFill>
              </p:spPr>
              <p:txBody>
                <a:bodyPr/>
                <a:lstStyle/>
                <a:p>
                  <a:r>
                    <a:rPr lang="en-US">
                      <a:noFill/>
                    </a:rPr>
                    <a:t> </a:t>
                  </a:r>
                </a:p>
              </p:txBody>
            </p:sp>
          </mc:Fallback>
        </mc:AlternateContent>
        <p:cxnSp>
          <p:nvCxnSpPr>
            <p:cNvPr id="297" name="Straight Arrow Connector 296">
              <a:extLst>
                <a:ext uri="{FF2B5EF4-FFF2-40B4-BE49-F238E27FC236}">
                  <a16:creationId xmlns:a16="http://schemas.microsoft.com/office/drawing/2014/main" id="{BCFEE355-C246-3C59-62A0-0994C5019F4C}"/>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C378003D-68AA-6349-6EE9-10F175C6C389}"/>
                    </a:ext>
                  </a:extLst>
                </p:cNvPr>
                <p:cNvSpPr txBox="1"/>
                <p:nvPr/>
              </p:nvSpPr>
              <p:spPr>
                <a:xfrm>
                  <a:off x="1657643" y="3253004"/>
                  <a:ext cx="484302" cy="34734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1</m:t>
                            </m:r>
                          </m:sub>
                        </m:sSub>
                      </m:oMath>
                    </m:oMathPara>
                  </a14:m>
                  <a:endParaRPr lang="en-US" sz="1200" dirty="0"/>
                </a:p>
              </p:txBody>
            </p:sp>
          </mc:Choice>
          <mc:Fallback xmlns="">
            <p:sp>
              <p:nvSpPr>
                <p:cNvPr id="298" name="TextBox 297">
                  <a:extLst>
                    <a:ext uri="{FF2B5EF4-FFF2-40B4-BE49-F238E27FC236}">
                      <a16:creationId xmlns:a16="http://schemas.microsoft.com/office/drawing/2014/main" id="{C378003D-68AA-6349-6EE9-10F175C6C389}"/>
                    </a:ext>
                  </a:extLst>
                </p:cNvPr>
                <p:cNvSpPr txBox="1">
                  <a:spLocks noRot="1" noChangeAspect="1" noMove="1" noResize="1" noEditPoints="1" noAdjustHandles="1" noChangeArrowheads="1" noChangeShapeType="1" noTextEdit="1"/>
                </p:cNvSpPr>
                <p:nvPr/>
              </p:nvSpPr>
              <p:spPr>
                <a:xfrm>
                  <a:off x="1657643" y="3253004"/>
                  <a:ext cx="484302" cy="347340"/>
                </a:xfrm>
                <a:prstGeom prst="rect">
                  <a:avLst/>
                </a:prstGeom>
                <a:blipFill>
                  <a:blip r:embed="rId40"/>
                  <a:stretch>
                    <a:fillRect l="-9677" b="-8696"/>
                  </a:stretch>
                </a:blipFill>
              </p:spPr>
              <p:txBody>
                <a:bodyPr/>
                <a:lstStyle/>
                <a:p>
                  <a:r>
                    <a:rPr lang="en-US">
                      <a:noFill/>
                    </a:rPr>
                    <a:t> </a:t>
                  </a:r>
                </a:p>
              </p:txBody>
            </p:sp>
          </mc:Fallback>
        </mc:AlternateContent>
        <p:cxnSp>
          <p:nvCxnSpPr>
            <p:cNvPr id="299" name="Straight Arrow Connector 298">
              <a:extLst>
                <a:ext uri="{FF2B5EF4-FFF2-40B4-BE49-F238E27FC236}">
                  <a16:creationId xmlns:a16="http://schemas.microsoft.com/office/drawing/2014/main" id="{3CB9065C-E147-66B8-80F3-881473ECE9DC}"/>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0" name="Rectangle 299">
              <a:extLst>
                <a:ext uri="{FF2B5EF4-FFF2-40B4-BE49-F238E27FC236}">
                  <a16:creationId xmlns:a16="http://schemas.microsoft.com/office/drawing/2014/main" id="{A03214A9-4AAB-A1CF-A5FE-2C134EB6480F}"/>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01" name="Rectangle 300">
              <a:extLst>
                <a:ext uri="{FF2B5EF4-FFF2-40B4-BE49-F238E27FC236}">
                  <a16:creationId xmlns:a16="http://schemas.microsoft.com/office/drawing/2014/main" id="{EC328939-4166-F58A-DDE9-36B35579518D}"/>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02" name="Rectangle 301">
              <a:extLst>
                <a:ext uri="{FF2B5EF4-FFF2-40B4-BE49-F238E27FC236}">
                  <a16:creationId xmlns:a16="http://schemas.microsoft.com/office/drawing/2014/main" id="{6DDA92AF-6B63-E8B9-94C9-82217D74C503}"/>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303" name="Rectangle 302">
              <a:extLst>
                <a:ext uri="{FF2B5EF4-FFF2-40B4-BE49-F238E27FC236}">
                  <a16:creationId xmlns:a16="http://schemas.microsoft.com/office/drawing/2014/main" id="{FAB93044-B4D6-F210-0233-93B10766C328}"/>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cxnSp>
          <p:nvCxnSpPr>
            <p:cNvPr id="304" name="Straight Arrow Connector 303">
              <a:extLst>
                <a:ext uri="{FF2B5EF4-FFF2-40B4-BE49-F238E27FC236}">
                  <a16:creationId xmlns:a16="http://schemas.microsoft.com/office/drawing/2014/main" id="{DED2BF2B-DF13-D0E9-83CB-2B1BE9A35D39}"/>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5" name="Straight Arrow Connector 304">
              <a:extLst>
                <a:ext uri="{FF2B5EF4-FFF2-40B4-BE49-F238E27FC236}">
                  <a16:creationId xmlns:a16="http://schemas.microsoft.com/office/drawing/2014/main" id="{80EAD340-D45A-FE78-2C92-DE6F6C9D3BE7}"/>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6" name="Straight Arrow Connector 305">
              <a:extLst>
                <a:ext uri="{FF2B5EF4-FFF2-40B4-BE49-F238E27FC236}">
                  <a16:creationId xmlns:a16="http://schemas.microsoft.com/office/drawing/2014/main" id="{DB80DB85-448E-C94C-1B02-2F709338592B}"/>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7" name="Straight Arrow Connector 306">
              <a:extLst>
                <a:ext uri="{FF2B5EF4-FFF2-40B4-BE49-F238E27FC236}">
                  <a16:creationId xmlns:a16="http://schemas.microsoft.com/office/drawing/2014/main" id="{63FBD724-E0AD-FA15-6124-DB03449F234C}"/>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8" name="Rectangle 307">
              <a:extLst>
                <a:ext uri="{FF2B5EF4-FFF2-40B4-BE49-F238E27FC236}">
                  <a16:creationId xmlns:a16="http://schemas.microsoft.com/office/drawing/2014/main" id="{1D4530A8-2E8F-34F1-8ADA-FE19FC66D879}"/>
                </a:ext>
              </a:extLst>
            </p:cNvPr>
            <p:cNvSpPr/>
            <p:nvPr/>
          </p:nvSpPr>
          <p:spPr>
            <a:xfrm rot="16200000">
              <a:off x="1951864" y="3700338"/>
              <a:ext cx="3297055" cy="312133"/>
            </a:xfrm>
            <a:prstGeom prst="rect">
              <a:avLst/>
            </a:prstGeom>
            <a:ln w="1905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bg2">
                      <a:lumMod val="90000"/>
                    </a:schemeClr>
                  </a:solidFill>
                </a:rPr>
                <a:t>linear</a:t>
              </a:r>
            </a:p>
          </p:txBody>
        </p:sp>
        <p:cxnSp>
          <p:nvCxnSpPr>
            <p:cNvPr id="309" name="Straight Arrow Connector 308">
              <a:extLst>
                <a:ext uri="{FF2B5EF4-FFF2-40B4-BE49-F238E27FC236}">
                  <a16:creationId xmlns:a16="http://schemas.microsoft.com/office/drawing/2014/main" id="{89D7CFA7-CB24-EEB4-7FD2-1D2A04B6AC41}"/>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0" name="Straight Arrow Connector 309">
              <a:extLst>
                <a:ext uri="{FF2B5EF4-FFF2-40B4-BE49-F238E27FC236}">
                  <a16:creationId xmlns:a16="http://schemas.microsoft.com/office/drawing/2014/main" id="{9A287E10-365D-BF9C-B2EB-2918A9BD43D4}"/>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1" name="Straight Arrow Connector 310">
              <a:extLst>
                <a:ext uri="{FF2B5EF4-FFF2-40B4-BE49-F238E27FC236}">
                  <a16:creationId xmlns:a16="http://schemas.microsoft.com/office/drawing/2014/main" id="{5B5955F6-A87B-5062-C6C4-431AEA22237A}"/>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2" name="Straight Arrow Connector 311">
              <a:extLst>
                <a:ext uri="{FF2B5EF4-FFF2-40B4-BE49-F238E27FC236}">
                  <a16:creationId xmlns:a16="http://schemas.microsoft.com/office/drawing/2014/main" id="{8B006875-69F6-FA52-C94A-9FEE6E339DEC}"/>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3" name="Straight Arrow Connector 312">
              <a:extLst>
                <a:ext uri="{FF2B5EF4-FFF2-40B4-BE49-F238E27FC236}">
                  <a16:creationId xmlns:a16="http://schemas.microsoft.com/office/drawing/2014/main" id="{070B3F74-F811-ADAA-B2AA-58CB79EB743C}"/>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4" name="Straight Arrow Connector 313">
              <a:extLst>
                <a:ext uri="{FF2B5EF4-FFF2-40B4-BE49-F238E27FC236}">
                  <a16:creationId xmlns:a16="http://schemas.microsoft.com/office/drawing/2014/main" id="{3375AFA0-F9B4-A630-A3A0-E57FD2427D4F}"/>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06" name="Group 205">
            <a:extLst>
              <a:ext uri="{FF2B5EF4-FFF2-40B4-BE49-F238E27FC236}">
                <a16:creationId xmlns:a16="http://schemas.microsoft.com/office/drawing/2014/main" id="{24715292-1543-70AF-4B7F-D8D0DD047B20}"/>
              </a:ext>
            </a:extLst>
          </p:cNvPr>
          <p:cNvGrpSpPr/>
          <p:nvPr/>
        </p:nvGrpSpPr>
        <p:grpSpPr>
          <a:xfrm>
            <a:off x="4854422" y="3336472"/>
            <a:ext cx="1959746" cy="2629360"/>
            <a:chOff x="1657643" y="2207877"/>
            <a:chExt cx="2457398" cy="3297055"/>
          </a:xfrm>
        </p:grpSpPr>
        <mc:AlternateContent xmlns:mc="http://schemas.openxmlformats.org/markup-compatibility/2006" xmlns:a14="http://schemas.microsoft.com/office/drawing/2010/main">
          <mc:Choice Requires="a14">
            <p:sp>
              <p:nvSpPr>
                <p:cNvPr id="277" name="TextBox 276">
                  <a:extLst>
                    <a:ext uri="{FF2B5EF4-FFF2-40B4-BE49-F238E27FC236}">
                      <a16:creationId xmlns:a16="http://schemas.microsoft.com/office/drawing/2014/main" id="{412C6842-77C1-2E30-FBD4-3B1AD2848085}"/>
                    </a:ext>
                  </a:extLst>
                </p:cNvPr>
                <p:cNvSpPr txBox="1"/>
                <p:nvPr/>
              </p:nvSpPr>
              <p:spPr>
                <a:xfrm>
                  <a:off x="1758730" y="3739818"/>
                  <a:ext cx="313570" cy="3087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77" name="TextBox 276">
                  <a:extLst>
                    <a:ext uri="{FF2B5EF4-FFF2-40B4-BE49-F238E27FC236}">
                      <a16:creationId xmlns:a16="http://schemas.microsoft.com/office/drawing/2014/main" id="{412C6842-77C1-2E30-FBD4-3B1AD2848085}"/>
                    </a:ext>
                  </a:extLst>
                </p:cNvPr>
                <p:cNvSpPr txBox="1">
                  <a:spLocks noRot="1" noChangeAspect="1" noMove="1" noResize="1" noEditPoints="1" noAdjustHandles="1" noChangeArrowheads="1" noChangeShapeType="1" noTextEdit="1"/>
                </p:cNvSpPr>
                <p:nvPr/>
              </p:nvSpPr>
              <p:spPr>
                <a:xfrm>
                  <a:off x="1758730" y="3739818"/>
                  <a:ext cx="313570" cy="308746"/>
                </a:xfrm>
                <a:prstGeom prst="rect">
                  <a:avLst/>
                </a:prstGeom>
                <a:blipFill>
                  <a:blip r:embed="rId41"/>
                  <a:stretch>
                    <a:fillRect l="-23810" r="-23810" b="-25000"/>
                  </a:stretch>
                </a:blipFill>
              </p:spPr>
              <p:txBody>
                <a:bodyPr/>
                <a:lstStyle/>
                <a:p>
                  <a:r>
                    <a:rPr lang="en-US">
                      <a:noFill/>
                    </a:rPr>
                    <a:t> </a:t>
                  </a:r>
                </a:p>
              </p:txBody>
            </p:sp>
          </mc:Fallback>
        </mc:AlternateContent>
        <p:cxnSp>
          <p:nvCxnSpPr>
            <p:cNvPr id="278" name="Straight Arrow Connector 277">
              <a:extLst>
                <a:ext uri="{FF2B5EF4-FFF2-40B4-BE49-F238E27FC236}">
                  <a16:creationId xmlns:a16="http://schemas.microsoft.com/office/drawing/2014/main" id="{9671AD84-ACF6-9ED7-CE4E-644C3BA019C9}"/>
                </a:ext>
              </a:extLst>
            </p:cNvPr>
            <p:cNvCxnSpPr>
              <a:cxnSpLocks/>
            </p:cNvCxnSpPr>
            <p:nvPr/>
          </p:nvCxnSpPr>
          <p:spPr>
            <a:xfrm>
              <a:off x="1899794" y="356563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E566359F-7D5C-E917-E1A8-3FFAB4D50C9A}"/>
                    </a:ext>
                  </a:extLst>
                </p:cNvPr>
                <p:cNvSpPr txBox="1"/>
                <p:nvPr/>
              </p:nvSpPr>
              <p:spPr>
                <a:xfrm>
                  <a:off x="1657643" y="3253004"/>
                  <a:ext cx="484302" cy="34734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2</m:t>
                            </m:r>
                          </m:sub>
                        </m:sSub>
                      </m:oMath>
                    </m:oMathPara>
                  </a14:m>
                  <a:endParaRPr lang="en-US" sz="1200" dirty="0"/>
                </a:p>
              </p:txBody>
            </p:sp>
          </mc:Choice>
          <mc:Fallback xmlns="">
            <p:sp>
              <p:nvSpPr>
                <p:cNvPr id="279" name="TextBox 278">
                  <a:extLst>
                    <a:ext uri="{FF2B5EF4-FFF2-40B4-BE49-F238E27FC236}">
                      <a16:creationId xmlns:a16="http://schemas.microsoft.com/office/drawing/2014/main" id="{E566359F-7D5C-E917-E1A8-3FFAB4D50C9A}"/>
                    </a:ext>
                  </a:extLst>
                </p:cNvPr>
                <p:cNvSpPr txBox="1">
                  <a:spLocks noRot="1" noChangeAspect="1" noMove="1" noResize="1" noEditPoints="1" noAdjustHandles="1" noChangeArrowheads="1" noChangeShapeType="1" noTextEdit="1"/>
                </p:cNvSpPr>
                <p:nvPr/>
              </p:nvSpPr>
              <p:spPr>
                <a:xfrm>
                  <a:off x="1657643" y="3253004"/>
                  <a:ext cx="484302" cy="347340"/>
                </a:xfrm>
                <a:prstGeom prst="rect">
                  <a:avLst/>
                </a:prstGeom>
                <a:blipFill>
                  <a:blip r:embed="rId42"/>
                  <a:stretch>
                    <a:fillRect l="-12903" b="-9091"/>
                  </a:stretch>
                </a:blipFill>
              </p:spPr>
              <p:txBody>
                <a:bodyPr/>
                <a:lstStyle/>
                <a:p>
                  <a:r>
                    <a:rPr lang="en-US">
                      <a:noFill/>
                    </a:rPr>
                    <a:t> </a:t>
                  </a:r>
                </a:p>
              </p:txBody>
            </p:sp>
          </mc:Fallback>
        </mc:AlternateContent>
        <p:cxnSp>
          <p:nvCxnSpPr>
            <p:cNvPr id="280" name="Straight Arrow Connector 279">
              <a:extLst>
                <a:ext uri="{FF2B5EF4-FFF2-40B4-BE49-F238E27FC236}">
                  <a16:creationId xmlns:a16="http://schemas.microsoft.com/office/drawing/2014/main" id="{51EBAB93-DF1B-8748-40D6-5A5DB5C19007}"/>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1" name="Rectangle 280">
              <a:extLst>
                <a:ext uri="{FF2B5EF4-FFF2-40B4-BE49-F238E27FC236}">
                  <a16:creationId xmlns:a16="http://schemas.microsoft.com/office/drawing/2014/main" id="{A10198BE-1BA1-529A-1D94-77656A82142F}"/>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282" name="Rectangle 281">
              <a:extLst>
                <a:ext uri="{FF2B5EF4-FFF2-40B4-BE49-F238E27FC236}">
                  <a16:creationId xmlns:a16="http://schemas.microsoft.com/office/drawing/2014/main" id="{EEFB9E96-C0C9-6469-D6E2-D00D5673E173}"/>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283" name="Rectangle 282">
              <a:extLst>
                <a:ext uri="{FF2B5EF4-FFF2-40B4-BE49-F238E27FC236}">
                  <a16:creationId xmlns:a16="http://schemas.microsoft.com/office/drawing/2014/main" id="{428FFD04-010C-56B2-0FED-3CFF43F76162}"/>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sp>
          <p:nvSpPr>
            <p:cNvPr id="284" name="Rectangle 283">
              <a:extLst>
                <a:ext uri="{FF2B5EF4-FFF2-40B4-BE49-F238E27FC236}">
                  <a16:creationId xmlns:a16="http://schemas.microsoft.com/office/drawing/2014/main" id="{7B71B793-932E-EB4C-D24B-59374FF7E62A}"/>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t>
              </a:r>
            </a:p>
          </p:txBody>
        </p:sp>
        <p:cxnSp>
          <p:nvCxnSpPr>
            <p:cNvPr id="285" name="Straight Arrow Connector 284">
              <a:extLst>
                <a:ext uri="{FF2B5EF4-FFF2-40B4-BE49-F238E27FC236}">
                  <a16:creationId xmlns:a16="http://schemas.microsoft.com/office/drawing/2014/main" id="{BFA67130-8AF1-AD68-DB0E-89CEA59778DE}"/>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6" name="Straight Arrow Connector 285">
              <a:extLst>
                <a:ext uri="{FF2B5EF4-FFF2-40B4-BE49-F238E27FC236}">
                  <a16:creationId xmlns:a16="http://schemas.microsoft.com/office/drawing/2014/main" id="{214B607B-EEBE-8EBA-6DC4-8FFEF50A4975}"/>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7" name="Straight Arrow Connector 286">
              <a:extLst>
                <a:ext uri="{FF2B5EF4-FFF2-40B4-BE49-F238E27FC236}">
                  <a16:creationId xmlns:a16="http://schemas.microsoft.com/office/drawing/2014/main" id="{3E0783ED-D528-0F1D-5169-9CBA6221C043}"/>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8" name="Straight Arrow Connector 287">
              <a:extLst>
                <a:ext uri="{FF2B5EF4-FFF2-40B4-BE49-F238E27FC236}">
                  <a16:creationId xmlns:a16="http://schemas.microsoft.com/office/drawing/2014/main" id="{B2C1956C-CB3A-3614-218B-824266345F7A}"/>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9" name="Rectangle 288">
              <a:extLst>
                <a:ext uri="{FF2B5EF4-FFF2-40B4-BE49-F238E27FC236}">
                  <a16:creationId xmlns:a16="http://schemas.microsoft.com/office/drawing/2014/main" id="{F90FD04B-BD4D-6CF0-38AD-BAC65FDFB91B}"/>
                </a:ext>
              </a:extLst>
            </p:cNvPr>
            <p:cNvSpPr/>
            <p:nvPr/>
          </p:nvSpPr>
          <p:spPr>
            <a:xfrm rot="16200000">
              <a:off x="1951864" y="3700338"/>
              <a:ext cx="3297055" cy="312133"/>
            </a:xfrm>
            <a:prstGeom prst="rect">
              <a:avLst/>
            </a:prstGeom>
            <a:ln w="1905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bg2">
                      <a:lumMod val="90000"/>
                    </a:schemeClr>
                  </a:solidFill>
                </a:rPr>
                <a:t>linear</a:t>
              </a:r>
            </a:p>
          </p:txBody>
        </p:sp>
        <p:cxnSp>
          <p:nvCxnSpPr>
            <p:cNvPr id="290" name="Straight Arrow Connector 289">
              <a:extLst>
                <a:ext uri="{FF2B5EF4-FFF2-40B4-BE49-F238E27FC236}">
                  <a16:creationId xmlns:a16="http://schemas.microsoft.com/office/drawing/2014/main" id="{6CD5AE52-D1FF-81FE-CFF5-87BEAD2AC6C2}"/>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1" name="Straight Arrow Connector 290">
              <a:extLst>
                <a:ext uri="{FF2B5EF4-FFF2-40B4-BE49-F238E27FC236}">
                  <a16:creationId xmlns:a16="http://schemas.microsoft.com/office/drawing/2014/main" id="{D8CD423B-2E25-801C-BBA2-73CE98A2B9C3}"/>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2" name="Straight Arrow Connector 291">
              <a:extLst>
                <a:ext uri="{FF2B5EF4-FFF2-40B4-BE49-F238E27FC236}">
                  <a16:creationId xmlns:a16="http://schemas.microsoft.com/office/drawing/2014/main" id="{0BEA66E6-3100-5E31-AC27-50379FCB1FCB}"/>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3" name="Straight Arrow Connector 292">
              <a:extLst>
                <a:ext uri="{FF2B5EF4-FFF2-40B4-BE49-F238E27FC236}">
                  <a16:creationId xmlns:a16="http://schemas.microsoft.com/office/drawing/2014/main" id="{5971FB32-EB5D-2AFE-DDE6-796C5571DB63}"/>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4" name="Straight Arrow Connector 293">
              <a:extLst>
                <a:ext uri="{FF2B5EF4-FFF2-40B4-BE49-F238E27FC236}">
                  <a16:creationId xmlns:a16="http://schemas.microsoft.com/office/drawing/2014/main" id="{AFBFB72D-020A-8809-4376-64F974EC501B}"/>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95" name="Straight Arrow Connector 294">
              <a:extLst>
                <a:ext uri="{FF2B5EF4-FFF2-40B4-BE49-F238E27FC236}">
                  <a16:creationId xmlns:a16="http://schemas.microsoft.com/office/drawing/2014/main" id="{3DB664D4-D66B-3051-8460-D425FCCB6FBD}"/>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6B7DA5C1-4995-6041-C7B2-6EDF9DEA7EAC}"/>
                  </a:ext>
                </a:extLst>
              </p:cNvPr>
              <p:cNvSpPr txBox="1"/>
              <p:nvPr/>
            </p:nvSpPr>
            <p:spPr>
              <a:xfrm>
                <a:off x="6823575" y="4564478"/>
                <a:ext cx="2500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07" name="TextBox 206">
                <a:extLst>
                  <a:ext uri="{FF2B5EF4-FFF2-40B4-BE49-F238E27FC236}">
                    <a16:creationId xmlns:a16="http://schemas.microsoft.com/office/drawing/2014/main" id="{6B7DA5C1-4995-6041-C7B2-6EDF9DEA7EAC}"/>
                  </a:ext>
                </a:extLst>
              </p:cNvPr>
              <p:cNvSpPr txBox="1">
                <a:spLocks noRot="1" noChangeAspect="1" noMove="1" noResize="1" noEditPoints="1" noAdjustHandles="1" noChangeArrowheads="1" noChangeShapeType="1" noTextEdit="1"/>
              </p:cNvSpPr>
              <p:nvPr/>
            </p:nvSpPr>
            <p:spPr>
              <a:xfrm>
                <a:off x="6823575" y="4564478"/>
                <a:ext cx="250068" cy="246221"/>
              </a:xfrm>
              <a:prstGeom prst="rect">
                <a:avLst/>
              </a:prstGeom>
              <a:blipFill>
                <a:blip r:embed="rId37"/>
                <a:stretch>
                  <a:fillRect l="-25000" r="-25000" b="-25000"/>
                </a:stretch>
              </a:blipFill>
            </p:spPr>
            <p:txBody>
              <a:bodyPr/>
              <a:lstStyle/>
              <a:p>
                <a:r>
                  <a:rPr lang="en-US">
                    <a:noFill/>
                  </a:rPr>
                  <a:t> </a:t>
                </a:r>
              </a:p>
            </p:txBody>
          </p:sp>
        </mc:Fallback>
      </mc:AlternateContent>
      <p:cxnSp>
        <p:nvCxnSpPr>
          <p:cNvPr id="208" name="Straight Arrow Connector 207">
            <a:extLst>
              <a:ext uri="{FF2B5EF4-FFF2-40B4-BE49-F238E27FC236}">
                <a16:creationId xmlns:a16="http://schemas.microsoft.com/office/drawing/2014/main" id="{60F91D86-5AC5-DBE1-7DF5-7919F0A282A4}"/>
              </a:ext>
            </a:extLst>
          </p:cNvPr>
          <p:cNvCxnSpPr>
            <a:cxnSpLocks/>
          </p:cNvCxnSpPr>
          <p:nvPr/>
        </p:nvCxnSpPr>
        <p:spPr>
          <a:xfrm>
            <a:off x="6936072" y="4425567"/>
            <a:ext cx="0" cy="1781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57839A7A-E1CF-EA3A-50ED-AB5C604D5E28}"/>
                  </a:ext>
                </a:extLst>
              </p:cNvPr>
              <p:cNvSpPr txBox="1"/>
              <p:nvPr/>
            </p:nvSpPr>
            <p:spPr>
              <a:xfrm>
                <a:off x="6742959" y="4176250"/>
                <a:ext cx="386225"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3</m:t>
                          </m:r>
                        </m:sub>
                      </m:sSub>
                    </m:oMath>
                  </m:oMathPara>
                </a14:m>
                <a:endParaRPr lang="en-US" sz="1200" dirty="0"/>
              </a:p>
            </p:txBody>
          </p:sp>
        </mc:Choice>
        <mc:Fallback xmlns="">
          <p:sp>
            <p:nvSpPr>
              <p:cNvPr id="209" name="TextBox 208">
                <a:extLst>
                  <a:ext uri="{FF2B5EF4-FFF2-40B4-BE49-F238E27FC236}">
                    <a16:creationId xmlns:a16="http://schemas.microsoft.com/office/drawing/2014/main" id="{57839A7A-E1CF-EA3A-50ED-AB5C604D5E28}"/>
                  </a:ext>
                </a:extLst>
              </p:cNvPr>
              <p:cNvSpPr txBox="1">
                <a:spLocks noRot="1" noChangeAspect="1" noMove="1" noResize="1" noEditPoints="1" noAdjustHandles="1" noChangeArrowheads="1" noChangeShapeType="1" noTextEdit="1"/>
              </p:cNvSpPr>
              <p:nvPr/>
            </p:nvSpPr>
            <p:spPr>
              <a:xfrm>
                <a:off x="6742959" y="4176250"/>
                <a:ext cx="386225" cy="276999"/>
              </a:xfrm>
              <a:prstGeom prst="rect">
                <a:avLst/>
              </a:prstGeom>
              <a:blipFill>
                <a:blip r:embed="rId43"/>
                <a:stretch>
                  <a:fillRect l="-9375" b="-8696"/>
                </a:stretch>
              </a:blipFill>
            </p:spPr>
            <p:txBody>
              <a:bodyPr/>
              <a:lstStyle/>
              <a:p>
                <a:r>
                  <a:rPr lang="en-US">
                    <a:noFill/>
                  </a:rPr>
                  <a:t> </a:t>
                </a:r>
              </a:p>
            </p:txBody>
          </p:sp>
        </mc:Fallback>
      </mc:AlternateContent>
      <p:cxnSp>
        <p:nvCxnSpPr>
          <p:cNvPr id="210" name="Straight Arrow Connector 209">
            <a:extLst>
              <a:ext uri="{FF2B5EF4-FFF2-40B4-BE49-F238E27FC236}">
                <a16:creationId xmlns:a16="http://schemas.microsoft.com/office/drawing/2014/main" id="{89EBEA6F-49CD-DD73-90A4-C49E56E8B7F2}"/>
              </a:ext>
            </a:extLst>
          </p:cNvPr>
          <p:cNvCxnSpPr/>
          <p:nvPr/>
        </p:nvCxnSpPr>
        <p:spPr>
          <a:xfrm>
            <a:off x="7048569" y="4685397"/>
            <a:ext cx="2766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11" name="Group 210">
            <a:extLst>
              <a:ext uri="{FF2B5EF4-FFF2-40B4-BE49-F238E27FC236}">
                <a16:creationId xmlns:a16="http://schemas.microsoft.com/office/drawing/2014/main" id="{4886C967-32D3-CCBC-959B-9EDB227351C7}"/>
              </a:ext>
            </a:extLst>
          </p:cNvPr>
          <p:cNvGrpSpPr/>
          <p:nvPr/>
        </p:nvGrpSpPr>
        <p:grpSpPr>
          <a:xfrm>
            <a:off x="7339897" y="3001835"/>
            <a:ext cx="154259" cy="3412761"/>
            <a:chOff x="10524035" y="1699037"/>
            <a:chExt cx="193431" cy="4279392"/>
          </a:xfrm>
        </p:grpSpPr>
        <p:grpSp>
          <p:nvGrpSpPr>
            <p:cNvPr id="212" name="Group 211">
              <a:extLst>
                <a:ext uri="{FF2B5EF4-FFF2-40B4-BE49-F238E27FC236}">
                  <a16:creationId xmlns:a16="http://schemas.microsoft.com/office/drawing/2014/main" id="{E03A4949-BAF6-754A-4CFC-B6D4B9372A19}"/>
                </a:ext>
              </a:extLst>
            </p:cNvPr>
            <p:cNvGrpSpPr/>
            <p:nvPr/>
          </p:nvGrpSpPr>
          <p:grpSpPr>
            <a:xfrm>
              <a:off x="10531007" y="1707063"/>
              <a:ext cx="182042" cy="1067143"/>
              <a:chOff x="1138621" y="2711668"/>
              <a:chExt cx="156177" cy="915522"/>
            </a:xfrm>
          </p:grpSpPr>
          <p:sp>
            <p:nvSpPr>
              <p:cNvPr id="264" name="Rectangle 263">
                <a:extLst>
                  <a:ext uri="{FF2B5EF4-FFF2-40B4-BE49-F238E27FC236}">
                    <a16:creationId xmlns:a16="http://schemas.microsoft.com/office/drawing/2014/main" id="{38977099-0CB8-C810-5A10-E1B8E62AA073}"/>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65" name="Rectangle 264">
                <a:extLst>
                  <a:ext uri="{FF2B5EF4-FFF2-40B4-BE49-F238E27FC236}">
                    <a16:creationId xmlns:a16="http://schemas.microsoft.com/office/drawing/2014/main" id="{756B45CF-715E-69F1-E2A4-697EE1DC6FAF}"/>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73" name="Rectangle 272">
                <a:extLst>
                  <a:ext uri="{FF2B5EF4-FFF2-40B4-BE49-F238E27FC236}">
                    <a16:creationId xmlns:a16="http://schemas.microsoft.com/office/drawing/2014/main" id="{8F22D7EA-2A26-B81D-E322-BFAEE87BE28F}"/>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74" name="Rectangle 273">
                <a:extLst>
                  <a:ext uri="{FF2B5EF4-FFF2-40B4-BE49-F238E27FC236}">
                    <a16:creationId xmlns:a16="http://schemas.microsoft.com/office/drawing/2014/main" id="{430FD7B7-4361-25A0-C40D-4579BC6771DE}"/>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75" name="Rectangle 274">
                <a:extLst>
                  <a:ext uri="{FF2B5EF4-FFF2-40B4-BE49-F238E27FC236}">
                    <a16:creationId xmlns:a16="http://schemas.microsoft.com/office/drawing/2014/main" id="{5882013D-9A74-8FB0-D22C-42E575D5EEAF}"/>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76" name="Rectangle 275">
                <a:extLst>
                  <a:ext uri="{FF2B5EF4-FFF2-40B4-BE49-F238E27FC236}">
                    <a16:creationId xmlns:a16="http://schemas.microsoft.com/office/drawing/2014/main" id="{68036883-0C7C-8BDD-143B-ACCE4D08F69D}"/>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sp>
          <p:nvSpPr>
            <p:cNvPr id="213" name="Rectangle 212">
              <a:extLst>
                <a:ext uri="{FF2B5EF4-FFF2-40B4-BE49-F238E27FC236}">
                  <a16:creationId xmlns:a16="http://schemas.microsoft.com/office/drawing/2014/main" id="{29BC6A1B-D537-03DD-A889-84CFBB81822B}"/>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4" name="Rectangle 213">
              <a:extLst>
                <a:ext uri="{FF2B5EF4-FFF2-40B4-BE49-F238E27FC236}">
                  <a16:creationId xmlns:a16="http://schemas.microsoft.com/office/drawing/2014/main" id="{941D56C1-9DCB-3AC7-3716-EC30AE6D89D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5" name="Rectangle 214">
              <a:extLst>
                <a:ext uri="{FF2B5EF4-FFF2-40B4-BE49-F238E27FC236}">
                  <a16:creationId xmlns:a16="http://schemas.microsoft.com/office/drawing/2014/main" id="{ADF2E020-CCAD-2B41-6510-CB3D200FA31C}"/>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6" name="Rectangle 215">
              <a:extLst>
                <a:ext uri="{FF2B5EF4-FFF2-40B4-BE49-F238E27FC236}">
                  <a16:creationId xmlns:a16="http://schemas.microsoft.com/office/drawing/2014/main" id="{C5E585B4-3B3A-BBAC-57AC-BA584432D25F}"/>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7" name="Rectangle 216">
              <a:extLst>
                <a:ext uri="{FF2B5EF4-FFF2-40B4-BE49-F238E27FC236}">
                  <a16:creationId xmlns:a16="http://schemas.microsoft.com/office/drawing/2014/main" id="{5BC87635-5227-719A-4D84-F809229765F8}"/>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8" name="Rectangle 217">
              <a:extLst>
                <a:ext uri="{FF2B5EF4-FFF2-40B4-BE49-F238E27FC236}">
                  <a16:creationId xmlns:a16="http://schemas.microsoft.com/office/drawing/2014/main" id="{59F672DD-2A63-DCE5-17B5-EA25F5780BF3}"/>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9" name="Rectangle 218">
              <a:extLst>
                <a:ext uri="{FF2B5EF4-FFF2-40B4-BE49-F238E27FC236}">
                  <a16:creationId xmlns:a16="http://schemas.microsoft.com/office/drawing/2014/main" id="{AA071348-B878-C109-0980-8D3D54EBE7AF}"/>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0" name="Rectangle 219">
              <a:extLst>
                <a:ext uri="{FF2B5EF4-FFF2-40B4-BE49-F238E27FC236}">
                  <a16:creationId xmlns:a16="http://schemas.microsoft.com/office/drawing/2014/main" id="{0B242BC4-D11D-8203-F0E6-7F0978904083}"/>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1" name="Rectangle 220">
              <a:extLst>
                <a:ext uri="{FF2B5EF4-FFF2-40B4-BE49-F238E27FC236}">
                  <a16:creationId xmlns:a16="http://schemas.microsoft.com/office/drawing/2014/main" id="{DE61C765-80B3-A3F1-3AF8-33AEF9F77197}"/>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2" name="Rectangle 221">
              <a:extLst>
                <a:ext uri="{FF2B5EF4-FFF2-40B4-BE49-F238E27FC236}">
                  <a16:creationId xmlns:a16="http://schemas.microsoft.com/office/drawing/2014/main" id="{5120813A-9F4B-716B-4759-8E10545D4700}"/>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3" name="Rectangle 222">
              <a:extLst>
                <a:ext uri="{FF2B5EF4-FFF2-40B4-BE49-F238E27FC236}">
                  <a16:creationId xmlns:a16="http://schemas.microsoft.com/office/drawing/2014/main" id="{ED5B40FE-239C-79E7-E9E5-FBDD78D036E6}"/>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4" name="Rectangle 223">
              <a:extLst>
                <a:ext uri="{FF2B5EF4-FFF2-40B4-BE49-F238E27FC236}">
                  <a16:creationId xmlns:a16="http://schemas.microsoft.com/office/drawing/2014/main" id="{5C799D54-ECBF-46B2-AF84-D259F4515F31}"/>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5" name="Rectangle 224">
              <a:extLst>
                <a:ext uri="{FF2B5EF4-FFF2-40B4-BE49-F238E27FC236}">
                  <a16:creationId xmlns:a16="http://schemas.microsoft.com/office/drawing/2014/main" id="{FA43F5D1-FCED-2A95-CF0E-2E59A91FC341}"/>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6" name="Rectangle 225">
              <a:extLst>
                <a:ext uri="{FF2B5EF4-FFF2-40B4-BE49-F238E27FC236}">
                  <a16:creationId xmlns:a16="http://schemas.microsoft.com/office/drawing/2014/main" id="{E448EB25-3E47-D7DB-BB2A-0008E2188A77}"/>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7" name="Rectangle 226">
              <a:extLst>
                <a:ext uri="{FF2B5EF4-FFF2-40B4-BE49-F238E27FC236}">
                  <a16:creationId xmlns:a16="http://schemas.microsoft.com/office/drawing/2014/main" id="{FE557497-3991-0D5D-0E11-830D70F2C430}"/>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8" name="Rectangle 227">
              <a:extLst>
                <a:ext uri="{FF2B5EF4-FFF2-40B4-BE49-F238E27FC236}">
                  <a16:creationId xmlns:a16="http://schemas.microsoft.com/office/drawing/2014/main" id="{68C7FBA4-FFB7-0B37-5EF3-823F27BB6FA9}"/>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9" name="Rectangle 228">
              <a:extLst>
                <a:ext uri="{FF2B5EF4-FFF2-40B4-BE49-F238E27FC236}">
                  <a16:creationId xmlns:a16="http://schemas.microsoft.com/office/drawing/2014/main" id="{C4CF16B2-1D74-E240-61B6-1EA8A52AF839}"/>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30" name="Rectangle 229">
              <a:extLst>
                <a:ext uri="{FF2B5EF4-FFF2-40B4-BE49-F238E27FC236}">
                  <a16:creationId xmlns:a16="http://schemas.microsoft.com/office/drawing/2014/main" id="{B50D5EA4-4326-E205-AD98-ED4B6A19F892}"/>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cxnSp>
          <p:nvCxnSpPr>
            <p:cNvPr id="231" name="Straight Connector 230">
              <a:extLst>
                <a:ext uri="{FF2B5EF4-FFF2-40B4-BE49-F238E27FC236}">
                  <a16:creationId xmlns:a16="http://schemas.microsoft.com/office/drawing/2014/main" id="{5C48EC64-95F8-486A-3329-20AA7A28DB11}"/>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32" name="Straight Connector 231">
              <a:extLst>
                <a:ext uri="{FF2B5EF4-FFF2-40B4-BE49-F238E27FC236}">
                  <a16:creationId xmlns:a16="http://schemas.microsoft.com/office/drawing/2014/main" id="{1AD143F3-3328-7132-CE1F-426BF946CE75}"/>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33" name="Straight Connector 232">
              <a:extLst>
                <a:ext uri="{FF2B5EF4-FFF2-40B4-BE49-F238E27FC236}">
                  <a16:creationId xmlns:a16="http://schemas.microsoft.com/office/drawing/2014/main" id="{0634D2C4-C9E9-061F-0262-FE9988D866A0}"/>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34" name="Straight Connector 233">
              <a:extLst>
                <a:ext uri="{FF2B5EF4-FFF2-40B4-BE49-F238E27FC236}">
                  <a16:creationId xmlns:a16="http://schemas.microsoft.com/office/drawing/2014/main" id="{91CF8259-A458-5982-5A57-220C33964049}"/>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4" name="Straight Connector 253">
              <a:extLst>
                <a:ext uri="{FF2B5EF4-FFF2-40B4-BE49-F238E27FC236}">
                  <a16:creationId xmlns:a16="http://schemas.microsoft.com/office/drawing/2014/main" id="{6D49D947-8E36-BBE4-B543-E4AF2FADA6E1}"/>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2" name="Straight Connector 261">
              <a:extLst>
                <a:ext uri="{FF2B5EF4-FFF2-40B4-BE49-F238E27FC236}">
                  <a16:creationId xmlns:a16="http://schemas.microsoft.com/office/drawing/2014/main" id="{3AAAD3EE-80B8-7BB2-1AA9-F02AA1E5A622}"/>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3" name="Straight Connector 262">
              <a:extLst>
                <a:ext uri="{FF2B5EF4-FFF2-40B4-BE49-F238E27FC236}">
                  <a16:creationId xmlns:a16="http://schemas.microsoft.com/office/drawing/2014/main" id="{A0F32950-7869-3A17-BAF7-D23A5FCC38B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376" name="Straight Connector 375">
            <a:extLst>
              <a:ext uri="{FF2B5EF4-FFF2-40B4-BE49-F238E27FC236}">
                <a16:creationId xmlns:a16="http://schemas.microsoft.com/office/drawing/2014/main" id="{D25CA914-CC37-1E0B-E9A3-1341F8350859}"/>
              </a:ext>
            </a:extLst>
          </p:cNvPr>
          <p:cNvCxnSpPr>
            <a:cxnSpLocks/>
          </p:cNvCxnSpPr>
          <p:nvPr/>
        </p:nvCxnSpPr>
        <p:spPr>
          <a:xfrm flipV="1">
            <a:off x="1228419" y="365125"/>
            <a:ext cx="4105264" cy="2895970"/>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8" name="Straight Connector 377">
            <a:extLst>
              <a:ext uri="{FF2B5EF4-FFF2-40B4-BE49-F238E27FC236}">
                <a16:creationId xmlns:a16="http://schemas.microsoft.com/office/drawing/2014/main" id="{6DE3C57C-C777-7A5E-AD0D-9AD7A778E143}"/>
              </a:ext>
            </a:extLst>
          </p:cNvPr>
          <p:cNvCxnSpPr>
            <a:cxnSpLocks/>
          </p:cNvCxnSpPr>
          <p:nvPr/>
        </p:nvCxnSpPr>
        <p:spPr>
          <a:xfrm flipH="1" flipV="1">
            <a:off x="5758302" y="337485"/>
            <a:ext cx="1475685" cy="3200833"/>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3D10CE3D-66FD-C94D-E73A-897E3EE59CB7}"/>
                  </a:ext>
                </a:extLst>
              </p:cNvPr>
              <p:cNvSpPr txBox="1"/>
              <p:nvPr/>
            </p:nvSpPr>
            <p:spPr>
              <a:xfrm>
                <a:off x="3680674" y="2660356"/>
                <a:ext cx="727437"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b="0" dirty="0"/>
              </a:p>
              <a:p>
                <a:endParaRPr lang="en-US" dirty="0"/>
              </a:p>
            </p:txBody>
          </p:sp>
        </mc:Choice>
        <mc:Fallback xmlns="">
          <p:sp>
            <p:nvSpPr>
              <p:cNvPr id="381" name="TextBox 380">
                <a:extLst>
                  <a:ext uri="{FF2B5EF4-FFF2-40B4-BE49-F238E27FC236}">
                    <a16:creationId xmlns:a16="http://schemas.microsoft.com/office/drawing/2014/main" id="{3D10CE3D-66FD-C94D-E73A-897E3EE59CB7}"/>
                  </a:ext>
                </a:extLst>
              </p:cNvPr>
              <p:cNvSpPr txBox="1">
                <a:spLocks noRot="1" noChangeAspect="1" noMove="1" noResize="1" noEditPoints="1" noAdjustHandles="1" noChangeArrowheads="1" noChangeShapeType="1" noTextEdit="1"/>
              </p:cNvSpPr>
              <p:nvPr/>
            </p:nvSpPr>
            <p:spPr>
              <a:xfrm>
                <a:off x="3680674" y="2660356"/>
                <a:ext cx="727437" cy="800219"/>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Rounded Rectangle 381">
                <a:extLst>
                  <a:ext uri="{FF2B5EF4-FFF2-40B4-BE49-F238E27FC236}">
                    <a16:creationId xmlns:a16="http://schemas.microsoft.com/office/drawing/2014/main" id="{353443A9-2BD9-33A3-E746-2C10130EE5BD}"/>
                  </a:ext>
                </a:extLst>
              </p:cNvPr>
              <p:cNvSpPr/>
              <p:nvPr/>
            </p:nvSpPr>
            <p:spPr>
              <a:xfrm>
                <a:off x="7792851" y="3641729"/>
                <a:ext cx="4206071" cy="1719909"/>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Lemma</a:t>
                </a:r>
                <a:r>
                  <a:rPr lang="en-US" b="0" dirty="0"/>
                  <a:t>.</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𝐴𝑅𝐾</m:t>
                      </m:r>
                      <m:r>
                        <a:rPr lang="en-US" b="0" i="1" smtClean="0">
                          <a:latin typeface="Cambria Math" panose="02040503050406030204" pitchFamily="18" charset="0"/>
                        </a:rPr>
                        <m:t>∘</m:t>
                      </m:r>
                      <m:r>
                        <a:rPr lang="en-US" b="0" i="1" smtClean="0">
                          <a:latin typeface="Cambria Math" panose="02040503050406030204" pitchFamily="18" charset="0"/>
                        </a:rPr>
                        <m:t>𝐼𝑁𝑉</m:t>
                      </m:r>
                      <m:r>
                        <a:rPr lang="en-US" b="0" i="1" smtClean="0">
                          <a:latin typeface="Cambria Math" panose="02040503050406030204" pitchFamily="18" charset="0"/>
                        </a:rPr>
                        <m:t>∘…∘</m:t>
                      </m:r>
                      <m:r>
                        <a:rPr lang="en-US" b="0" i="1" smtClean="0">
                          <a:latin typeface="Cambria Math" panose="02040503050406030204" pitchFamily="18" charset="0"/>
                        </a:rPr>
                        <m:t>𝐼𝑁𝑉</m:t>
                      </m:r>
                      <m:r>
                        <a:rPr lang="en-US" b="0" i="1" smtClean="0">
                          <a:latin typeface="Cambria Math" panose="02040503050406030204" pitchFamily="18" charset="0"/>
                        </a:rPr>
                        <m:t>∘</m:t>
                      </m:r>
                      <m:r>
                        <a:rPr lang="en-US" b="0" i="1" smtClean="0">
                          <a:latin typeface="Cambria Math" panose="02040503050406030204" pitchFamily="18" charset="0"/>
                        </a:rPr>
                        <m:t>𝐴𝑅𝐾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𝜀</m:t>
                          </m:r>
                        </m:sub>
                      </m:sSub>
                      <m:r>
                        <a:rPr lang="en-US" b="0" i="0" smtClean="0">
                          <a:latin typeface="Cambria Math" panose="02040503050406030204" pitchFamily="18" charset="0"/>
                        </a:rPr>
                        <m:t> </m:t>
                      </m:r>
                    </m:oMath>
                  </m:oMathPara>
                </a14:m>
                <a:endParaRPr lang="en-US" b="0" i="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𝜀</m:t>
                          </m:r>
                        </m:sub>
                      </m:sSub>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permutation</m:t>
                      </m:r>
                      <m:r>
                        <a:rPr lang="en-US" b="0" i="0" smtClean="0">
                          <a:latin typeface="Cambria Math" panose="02040503050406030204" pitchFamily="18" charset="0"/>
                        </a:rPr>
                        <m:t> </m:t>
                      </m:r>
                      <m:r>
                        <m:rPr>
                          <m:sty m:val="p"/>
                        </m:rPr>
                        <a:rPr lang="en-US" b="0" i="0" smtClean="0">
                          <a:latin typeface="Cambria Math" panose="02040503050406030204" pitchFamily="18" charset="0"/>
                        </a:rPr>
                        <m:t>over</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𝔽</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sub>
                      </m:sSub>
                    </m:oMath>
                  </m:oMathPara>
                </a14:m>
                <a:endParaRPr lang="en-US" dirty="0"/>
              </a:p>
            </p:txBody>
          </p:sp>
        </mc:Choice>
        <mc:Fallback xmlns="">
          <p:sp>
            <p:nvSpPr>
              <p:cNvPr id="382" name="Rounded Rectangle 381">
                <a:extLst>
                  <a:ext uri="{FF2B5EF4-FFF2-40B4-BE49-F238E27FC236}">
                    <a16:creationId xmlns:a16="http://schemas.microsoft.com/office/drawing/2014/main" id="{353443A9-2BD9-33A3-E746-2C10130EE5BD}"/>
                  </a:ext>
                </a:extLst>
              </p:cNvPr>
              <p:cNvSpPr>
                <a:spLocks noRot="1" noChangeAspect="1" noMove="1" noResize="1" noEditPoints="1" noAdjustHandles="1" noChangeArrowheads="1" noChangeShapeType="1" noTextEdit="1"/>
              </p:cNvSpPr>
              <p:nvPr/>
            </p:nvSpPr>
            <p:spPr>
              <a:xfrm>
                <a:off x="7792851" y="3641729"/>
                <a:ext cx="4206071" cy="1719909"/>
              </a:xfrm>
              <a:prstGeom prst="roundRect">
                <a:avLst/>
              </a:prstGeom>
              <a:blipFill>
                <a:blip r:embed="rId45"/>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6728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animBg="1"/>
      <p:bldP spid="373" grpId="0" animBg="1"/>
      <p:bldP spid="207" grpId="0"/>
      <p:bldP spid="209" grpId="0"/>
      <p:bldP spid="381" grpId="0"/>
      <p:bldP spid="3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E457-94D6-9785-1194-B3E345C84EFC}"/>
              </a:ext>
            </a:extLst>
          </p:cNvPr>
          <p:cNvSpPr>
            <a:spLocks noGrp="1"/>
          </p:cNvSpPr>
          <p:nvPr>
            <p:ph type="title"/>
          </p:nvPr>
        </p:nvSpPr>
        <p:spPr/>
        <p:txBody>
          <a:bodyPr/>
          <a:lstStyle/>
          <a:p>
            <a:r>
              <a:rPr lang="en-US" dirty="0"/>
              <a:t>Censored SPN</a:t>
            </a:r>
          </a:p>
        </p:txBody>
      </p:sp>
      <p:cxnSp>
        <p:nvCxnSpPr>
          <p:cNvPr id="5" name="Straight Arrow Connector 4">
            <a:extLst>
              <a:ext uri="{FF2B5EF4-FFF2-40B4-BE49-F238E27FC236}">
                <a16:creationId xmlns:a16="http://schemas.microsoft.com/office/drawing/2014/main" id="{733CA48C-0B37-C423-2833-217711A5AC6F}"/>
              </a:ext>
            </a:extLst>
          </p:cNvPr>
          <p:cNvCxnSpPr/>
          <p:nvPr/>
        </p:nvCxnSpPr>
        <p:spPr>
          <a:xfrm>
            <a:off x="1256398" y="4470454"/>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007DA4CF-E44B-4E3C-4BB8-0D5A0BFFCB3A}"/>
              </a:ext>
            </a:extLst>
          </p:cNvPr>
          <p:cNvGrpSpPr>
            <a:grpSpLocks noChangeAspect="1"/>
          </p:cNvGrpSpPr>
          <p:nvPr/>
        </p:nvGrpSpPr>
        <p:grpSpPr>
          <a:xfrm>
            <a:off x="513811" y="2820437"/>
            <a:ext cx="741845" cy="3316323"/>
            <a:chOff x="477321" y="2704782"/>
            <a:chExt cx="821267" cy="3671372"/>
          </a:xfrm>
        </p:grpSpPr>
        <p:grpSp>
          <p:nvGrpSpPr>
            <p:cNvPr id="104" name="Group 103">
              <a:extLst>
                <a:ext uri="{FF2B5EF4-FFF2-40B4-BE49-F238E27FC236}">
                  <a16:creationId xmlns:a16="http://schemas.microsoft.com/office/drawing/2014/main" id="{D87BBDF4-5388-79D8-D48B-4BD492CF67E9}"/>
                </a:ext>
              </a:extLst>
            </p:cNvPr>
            <p:cNvGrpSpPr/>
            <p:nvPr/>
          </p:nvGrpSpPr>
          <p:grpSpPr>
            <a:xfrm>
              <a:off x="1138621" y="2711668"/>
              <a:ext cx="156177" cy="915522"/>
              <a:chOff x="1138621" y="2711668"/>
              <a:chExt cx="156177" cy="915522"/>
            </a:xfrm>
          </p:grpSpPr>
          <p:sp>
            <p:nvSpPr>
              <p:cNvPr id="135" name="Rectangle 134">
                <a:extLst>
                  <a:ext uri="{FF2B5EF4-FFF2-40B4-BE49-F238E27FC236}">
                    <a16:creationId xmlns:a16="http://schemas.microsoft.com/office/drawing/2014/main" id="{342EDBDA-CB65-FEBB-B5B3-B60E28BF102B}"/>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6" name="Rectangle 135">
                <a:extLst>
                  <a:ext uri="{FF2B5EF4-FFF2-40B4-BE49-F238E27FC236}">
                    <a16:creationId xmlns:a16="http://schemas.microsoft.com/office/drawing/2014/main" id="{3C0287A4-B7A5-C360-CAD1-DD1C5F14DE9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7" name="Rectangle 136">
                <a:extLst>
                  <a:ext uri="{FF2B5EF4-FFF2-40B4-BE49-F238E27FC236}">
                    <a16:creationId xmlns:a16="http://schemas.microsoft.com/office/drawing/2014/main" id="{21106599-FF5F-7C12-34DE-864F1814DD04}"/>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8" name="Rectangle 137">
                <a:extLst>
                  <a:ext uri="{FF2B5EF4-FFF2-40B4-BE49-F238E27FC236}">
                    <a16:creationId xmlns:a16="http://schemas.microsoft.com/office/drawing/2014/main" id="{31993E1F-1D20-D41F-E82C-9A429FEC8C9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9" name="Rectangle 138">
                <a:extLst>
                  <a:ext uri="{FF2B5EF4-FFF2-40B4-BE49-F238E27FC236}">
                    <a16:creationId xmlns:a16="http://schemas.microsoft.com/office/drawing/2014/main" id="{0E32D58E-FFA4-A973-1F62-64CC8614CE2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40" name="Rectangle 139">
                <a:extLst>
                  <a:ext uri="{FF2B5EF4-FFF2-40B4-BE49-F238E27FC236}">
                    <a16:creationId xmlns:a16="http://schemas.microsoft.com/office/drawing/2014/main" id="{002F2147-7077-A86B-9AB5-07103D2D60D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05" name="Rectangle 104">
              <a:extLst>
                <a:ext uri="{FF2B5EF4-FFF2-40B4-BE49-F238E27FC236}">
                  <a16:creationId xmlns:a16="http://schemas.microsoft.com/office/drawing/2014/main" id="{C60A3E06-763D-226B-11B0-162EEA4E34BC}"/>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6" name="Rectangle 105">
              <a:extLst>
                <a:ext uri="{FF2B5EF4-FFF2-40B4-BE49-F238E27FC236}">
                  <a16:creationId xmlns:a16="http://schemas.microsoft.com/office/drawing/2014/main" id="{D7280419-1370-B17D-05D6-3570AAA6DB11}"/>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7" name="Rectangle 106">
              <a:extLst>
                <a:ext uri="{FF2B5EF4-FFF2-40B4-BE49-F238E27FC236}">
                  <a16:creationId xmlns:a16="http://schemas.microsoft.com/office/drawing/2014/main" id="{3D7CA1BA-3390-AFED-5582-DA873D677560}"/>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8" name="Rectangle 107">
              <a:extLst>
                <a:ext uri="{FF2B5EF4-FFF2-40B4-BE49-F238E27FC236}">
                  <a16:creationId xmlns:a16="http://schemas.microsoft.com/office/drawing/2014/main" id="{4E07F4CE-7BD2-EBD8-7787-2D427CF492BC}"/>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9" name="Rectangle 108">
              <a:extLst>
                <a:ext uri="{FF2B5EF4-FFF2-40B4-BE49-F238E27FC236}">
                  <a16:creationId xmlns:a16="http://schemas.microsoft.com/office/drawing/2014/main" id="{8FA21B62-74BA-2E89-8DB5-4E97E3A78113}"/>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0" name="Rectangle 109">
              <a:extLst>
                <a:ext uri="{FF2B5EF4-FFF2-40B4-BE49-F238E27FC236}">
                  <a16:creationId xmlns:a16="http://schemas.microsoft.com/office/drawing/2014/main" id="{AE225F3D-D79F-9968-D253-C9C9ADB982AF}"/>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1" name="Rectangle 110">
              <a:extLst>
                <a:ext uri="{FF2B5EF4-FFF2-40B4-BE49-F238E27FC236}">
                  <a16:creationId xmlns:a16="http://schemas.microsoft.com/office/drawing/2014/main" id="{CFA0CF45-2E86-29EE-CBA0-33FB8D47BAC1}"/>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2" name="Rectangle 111">
              <a:extLst>
                <a:ext uri="{FF2B5EF4-FFF2-40B4-BE49-F238E27FC236}">
                  <a16:creationId xmlns:a16="http://schemas.microsoft.com/office/drawing/2014/main" id="{1A833777-B54C-11D2-5BF3-490B743E2640}"/>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3" name="Rectangle 112">
              <a:extLst>
                <a:ext uri="{FF2B5EF4-FFF2-40B4-BE49-F238E27FC236}">
                  <a16:creationId xmlns:a16="http://schemas.microsoft.com/office/drawing/2014/main" id="{072A16A8-6518-27B4-D9C0-0CFB685E9B1C}"/>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4" name="Rectangle 113">
              <a:extLst>
                <a:ext uri="{FF2B5EF4-FFF2-40B4-BE49-F238E27FC236}">
                  <a16:creationId xmlns:a16="http://schemas.microsoft.com/office/drawing/2014/main" id="{3B6EBB9B-E2B8-797F-E3F0-9A837159A212}"/>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5" name="Rectangle 114">
              <a:extLst>
                <a:ext uri="{FF2B5EF4-FFF2-40B4-BE49-F238E27FC236}">
                  <a16:creationId xmlns:a16="http://schemas.microsoft.com/office/drawing/2014/main" id="{91DBE305-6826-68D4-3B77-922F272A6B3A}"/>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6" name="Rectangle 115">
              <a:extLst>
                <a:ext uri="{FF2B5EF4-FFF2-40B4-BE49-F238E27FC236}">
                  <a16:creationId xmlns:a16="http://schemas.microsoft.com/office/drawing/2014/main" id="{A1C15CD9-0DC6-D648-26C9-79BC2A05269A}"/>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7" name="Rectangle 116">
              <a:extLst>
                <a:ext uri="{FF2B5EF4-FFF2-40B4-BE49-F238E27FC236}">
                  <a16:creationId xmlns:a16="http://schemas.microsoft.com/office/drawing/2014/main" id="{062FEA18-6A1D-8CE0-CF7D-09BBB5ACEA5B}"/>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8" name="Rectangle 117">
              <a:extLst>
                <a:ext uri="{FF2B5EF4-FFF2-40B4-BE49-F238E27FC236}">
                  <a16:creationId xmlns:a16="http://schemas.microsoft.com/office/drawing/2014/main" id="{599489AA-BEBE-7675-26BC-04FC29B9643B}"/>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9" name="Rectangle 118">
              <a:extLst>
                <a:ext uri="{FF2B5EF4-FFF2-40B4-BE49-F238E27FC236}">
                  <a16:creationId xmlns:a16="http://schemas.microsoft.com/office/drawing/2014/main" id="{3FEDC7C3-FF31-6CC2-34C8-8064FE04445C}"/>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0" name="Rectangle 119">
              <a:extLst>
                <a:ext uri="{FF2B5EF4-FFF2-40B4-BE49-F238E27FC236}">
                  <a16:creationId xmlns:a16="http://schemas.microsoft.com/office/drawing/2014/main" id="{15400B50-FCD3-904C-774D-2D74145D7F53}"/>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1" name="Rectangle 120">
              <a:extLst>
                <a:ext uri="{FF2B5EF4-FFF2-40B4-BE49-F238E27FC236}">
                  <a16:creationId xmlns:a16="http://schemas.microsoft.com/office/drawing/2014/main" id="{57A516B7-01A5-C83B-18EE-BA44C2EEEEAC}"/>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2" name="Rectangle 121">
              <a:extLst>
                <a:ext uri="{FF2B5EF4-FFF2-40B4-BE49-F238E27FC236}">
                  <a16:creationId xmlns:a16="http://schemas.microsoft.com/office/drawing/2014/main" id="{23F32EB3-1A30-7379-E97B-7B93C181AC6B}"/>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82774F1F-2DFC-8FC8-A770-7AC5547A5570}"/>
                    </a:ext>
                  </a:extLst>
                </p:cNvPr>
                <p:cNvSpPr txBox="1"/>
                <p:nvPr/>
              </p:nvSpPr>
              <p:spPr>
                <a:xfrm rot="16200000">
                  <a:off x="142347" y="4434847"/>
                  <a:ext cx="881186" cy="211238"/>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𝑘</m:t>
                      </m:r>
                    </m:oMath>
                  </a14:m>
                  <a:r>
                    <a:rPr lang="en-US" sz="1000" dirty="0"/>
                    <a:t> blocks</a:t>
                  </a:r>
                </a:p>
              </p:txBody>
            </p:sp>
          </mc:Choice>
          <mc:Fallback xmlns="">
            <p:sp>
              <p:nvSpPr>
                <p:cNvPr id="123" name="TextBox 122">
                  <a:extLst>
                    <a:ext uri="{FF2B5EF4-FFF2-40B4-BE49-F238E27FC236}">
                      <a16:creationId xmlns:a16="http://schemas.microsoft.com/office/drawing/2014/main" id="{82774F1F-2DFC-8FC8-A770-7AC5547A5570}"/>
                    </a:ext>
                  </a:extLst>
                </p:cNvPr>
                <p:cNvSpPr txBox="1">
                  <a:spLocks noRot="1" noChangeAspect="1" noMove="1" noResize="1" noEditPoints="1" noAdjustHandles="1" noChangeArrowheads="1" noChangeShapeType="1" noTextEdit="1"/>
                </p:cNvSpPr>
                <p:nvPr/>
              </p:nvSpPr>
              <p:spPr>
                <a:xfrm rot="16200000">
                  <a:off x="142347" y="4434847"/>
                  <a:ext cx="881186" cy="211238"/>
                </a:xfrm>
                <a:prstGeom prst="rect">
                  <a:avLst/>
                </a:prstGeom>
                <a:blipFill>
                  <a:blip r:embed="rId3"/>
                  <a:stretch>
                    <a:fillRect r="-43750"/>
                  </a:stretch>
                </a:blipFill>
              </p:spPr>
              <p:txBody>
                <a:bodyPr/>
                <a:lstStyle/>
                <a:p>
                  <a:r>
                    <a:rPr lang="en-US">
                      <a:noFill/>
                    </a:rPr>
                    <a:t> </a:t>
                  </a:r>
                </a:p>
              </p:txBody>
            </p:sp>
          </mc:Fallback>
        </mc:AlternateContent>
        <p:cxnSp>
          <p:nvCxnSpPr>
            <p:cNvPr id="124" name="Straight Connector 123">
              <a:extLst>
                <a:ext uri="{FF2B5EF4-FFF2-40B4-BE49-F238E27FC236}">
                  <a16:creationId xmlns:a16="http://schemas.microsoft.com/office/drawing/2014/main" id="{79E248C6-04DD-447A-FEBA-8FBD9D5269AC}"/>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96D0EE4E-1336-4487-F431-3610EBB9609E}"/>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EB2BF99A-EE10-A47A-9412-AEFF92E44A94}"/>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26B7C52D-BB36-0FAC-5B2D-D53F79B13270}"/>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FADA26D7-2BE9-88C5-BA2D-7BD5754E7881}"/>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1E1DE32D-A466-5EB2-0837-1FC75D448B81}"/>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30" name="Straight Connector 129">
              <a:extLst>
                <a:ext uri="{FF2B5EF4-FFF2-40B4-BE49-F238E27FC236}">
                  <a16:creationId xmlns:a16="http://schemas.microsoft.com/office/drawing/2014/main" id="{79CB2A8B-D8EC-6627-C2D1-F68491B4D59F}"/>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273CB88-2AFB-5878-0858-F32772E53BC2}"/>
                    </a:ext>
                  </a:extLst>
                </p:cNvPr>
                <p:cNvSpPr txBox="1"/>
                <p:nvPr/>
              </p:nvSpPr>
              <p:spPr>
                <a:xfrm rot="16200000">
                  <a:off x="648218" y="3139515"/>
                  <a:ext cx="555963" cy="211237"/>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1" name="TextBox 130">
                  <a:extLst>
                    <a:ext uri="{FF2B5EF4-FFF2-40B4-BE49-F238E27FC236}">
                      <a16:creationId xmlns:a16="http://schemas.microsoft.com/office/drawing/2014/main" id="{1273CB88-2AFB-5878-0858-F32772E53BC2}"/>
                    </a:ext>
                  </a:extLst>
                </p:cNvPr>
                <p:cNvSpPr txBox="1">
                  <a:spLocks noRot="1" noChangeAspect="1" noMove="1" noResize="1" noEditPoints="1" noAdjustHandles="1" noChangeArrowheads="1" noChangeShapeType="1" noTextEdit="1"/>
                </p:cNvSpPr>
                <p:nvPr/>
              </p:nvSpPr>
              <p:spPr>
                <a:xfrm rot="16200000">
                  <a:off x="648218" y="3139515"/>
                  <a:ext cx="555963" cy="211237"/>
                </a:xfrm>
                <a:prstGeom prst="rect">
                  <a:avLst/>
                </a:prstGeom>
                <a:blipFill>
                  <a:blip r:embed="rId4"/>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C47AE6F4-D9B6-C24F-7588-EE2D00A17ECE}"/>
                    </a:ext>
                  </a:extLst>
                </p:cNvPr>
                <p:cNvSpPr txBox="1"/>
                <p:nvPr/>
              </p:nvSpPr>
              <p:spPr>
                <a:xfrm rot="16200000">
                  <a:off x="652831" y="4006524"/>
                  <a:ext cx="555963" cy="211237"/>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2" name="TextBox 131">
                  <a:extLst>
                    <a:ext uri="{FF2B5EF4-FFF2-40B4-BE49-F238E27FC236}">
                      <a16:creationId xmlns:a16="http://schemas.microsoft.com/office/drawing/2014/main" id="{C47AE6F4-D9B6-C24F-7588-EE2D00A17ECE}"/>
                    </a:ext>
                  </a:extLst>
                </p:cNvPr>
                <p:cNvSpPr txBox="1">
                  <a:spLocks noRot="1" noChangeAspect="1" noMove="1" noResize="1" noEditPoints="1" noAdjustHandles="1" noChangeArrowheads="1" noChangeShapeType="1" noTextEdit="1"/>
                </p:cNvSpPr>
                <p:nvPr/>
              </p:nvSpPr>
              <p:spPr>
                <a:xfrm rot="16200000">
                  <a:off x="652831" y="4006524"/>
                  <a:ext cx="555963" cy="211237"/>
                </a:xfrm>
                <a:prstGeom prst="rect">
                  <a:avLst/>
                </a:prstGeom>
                <a:blipFill>
                  <a:blip r:embed="rId5"/>
                  <a:stretch>
                    <a:fillRect r="-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E46A652-8466-C92A-62A7-C0E41588E630}"/>
                    </a:ext>
                  </a:extLst>
                </p:cNvPr>
                <p:cNvSpPr txBox="1"/>
                <p:nvPr/>
              </p:nvSpPr>
              <p:spPr>
                <a:xfrm rot="16200000">
                  <a:off x="643099" y="4842346"/>
                  <a:ext cx="555963" cy="211237"/>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3" name="TextBox 132">
                  <a:extLst>
                    <a:ext uri="{FF2B5EF4-FFF2-40B4-BE49-F238E27FC236}">
                      <a16:creationId xmlns:a16="http://schemas.microsoft.com/office/drawing/2014/main" id="{9E46A652-8466-C92A-62A7-C0E41588E630}"/>
                    </a:ext>
                  </a:extLst>
                </p:cNvPr>
                <p:cNvSpPr txBox="1">
                  <a:spLocks noRot="1" noChangeAspect="1" noMove="1" noResize="1" noEditPoints="1" noAdjustHandles="1" noChangeArrowheads="1" noChangeShapeType="1" noTextEdit="1"/>
                </p:cNvSpPr>
                <p:nvPr/>
              </p:nvSpPr>
              <p:spPr>
                <a:xfrm rot="16200000">
                  <a:off x="643099" y="4842346"/>
                  <a:ext cx="555963" cy="211237"/>
                </a:xfrm>
                <a:prstGeom prst="rect">
                  <a:avLst/>
                </a:prstGeom>
                <a:blipFill>
                  <a:blip r:embed="rId6"/>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C549366-63DB-941A-1F7F-4D38FDBB1FE8}"/>
                    </a:ext>
                  </a:extLst>
                </p:cNvPr>
                <p:cNvSpPr txBox="1"/>
                <p:nvPr/>
              </p:nvSpPr>
              <p:spPr>
                <a:xfrm rot="16200000">
                  <a:off x="648884" y="5755700"/>
                  <a:ext cx="555963" cy="211237"/>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4" name="TextBox 133">
                  <a:extLst>
                    <a:ext uri="{FF2B5EF4-FFF2-40B4-BE49-F238E27FC236}">
                      <a16:creationId xmlns:a16="http://schemas.microsoft.com/office/drawing/2014/main" id="{1C549366-63DB-941A-1F7F-4D38FDBB1FE8}"/>
                    </a:ext>
                  </a:extLst>
                </p:cNvPr>
                <p:cNvSpPr txBox="1">
                  <a:spLocks noRot="1" noChangeAspect="1" noMove="1" noResize="1" noEditPoints="1" noAdjustHandles="1" noChangeArrowheads="1" noChangeShapeType="1" noTextEdit="1"/>
                </p:cNvSpPr>
                <p:nvPr/>
              </p:nvSpPr>
              <p:spPr>
                <a:xfrm rot="16200000">
                  <a:off x="648884" y="5755700"/>
                  <a:ext cx="555963" cy="211237"/>
                </a:xfrm>
                <a:prstGeom prst="rect">
                  <a:avLst/>
                </a:prstGeom>
                <a:blipFill>
                  <a:blip r:embed="rId7"/>
                  <a:stretch>
                    <a:fillRect r="-35294"/>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77E0BA36-8001-CDE4-FACE-4D891188EA1C}"/>
              </a:ext>
            </a:extLst>
          </p:cNvPr>
          <p:cNvGrpSpPr/>
          <p:nvPr/>
        </p:nvGrpSpPr>
        <p:grpSpPr>
          <a:xfrm>
            <a:off x="1446846" y="3175943"/>
            <a:ext cx="1904366" cy="2555059"/>
            <a:chOff x="1657643" y="2207877"/>
            <a:chExt cx="2457398" cy="3297055"/>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AEAC330C-4E91-5752-E3B3-EC6CF96CF79E}"/>
                    </a:ext>
                  </a:extLst>
                </p:cNvPr>
                <p:cNvSpPr txBox="1"/>
                <p:nvPr/>
              </p:nvSpPr>
              <p:spPr>
                <a:xfrm>
                  <a:off x="1758730" y="3739818"/>
                  <a:ext cx="173124"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85" name="TextBox 84">
                  <a:extLst>
                    <a:ext uri="{FF2B5EF4-FFF2-40B4-BE49-F238E27FC236}">
                      <a16:creationId xmlns:a16="http://schemas.microsoft.com/office/drawing/2014/main" id="{AEAC330C-4E91-5752-E3B3-EC6CF96CF79E}"/>
                    </a:ext>
                  </a:extLst>
                </p:cNvPr>
                <p:cNvSpPr txBox="1">
                  <a:spLocks noRot="1" noChangeAspect="1" noMove="1" noResize="1" noEditPoints="1" noAdjustHandles="1" noChangeArrowheads="1" noChangeShapeType="1" noTextEdit="1"/>
                </p:cNvSpPr>
                <p:nvPr/>
              </p:nvSpPr>
              <p:spPr>
                <a:xfrm>
                  <a:off x="1758730" y="3739818"/>
                  <a:ext cx="173124" cy="169277"/>
                </a:xfrm>
                <a:prstGeom prst="rect">
                  <a:avLst/>
                </a:prstGeom>
                <a:blipFill>
                  <a:blip r:embed="rId8"/>
                  <a:stretch>
                    <a:fillRect l="-45455" r="-45455" b="-63636"/>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3AD22D9B-EE0B-DF6C-5472-B4F812A6E828}"/>
                </a:ext>
              </a:extLst>
            </p:cNvPr>
            <p:cNvCxnSpPr>
              <a:cxnSpLocks/>
            </p:cNvCxnSpPr>
            <p:nvPr/>
          </p:nvCxnSpPr>
          <p:spPr>
            <a:xfrm>
              <a:off x="1853215" y="3550106"/>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3D961BC-98AC-1D9D-D31E-1991382A0454}"/>
                    </a:ext>
                  </a:extLst>
                </p:cNvPr>
                <p:cNvSpPr txBox="1"/>
                <p:nvPr/>
              </p:nvSpPr>
              <p:spPr>
                <a:xfrm>
                  <a:off x="1657643" y="3253004"/>
                  <a:ext cx="484302" cy="2462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0</m:t>
                            </m:r>
                          </m:sub>
                        </m:sSub>
                      </m:oMath>
                    </m:oMathPara>
                  </a14:m>
                  <a:endParaRPr lang="en-US" sz="1000" dirty="0"/>
                </a:p>
              </p:txBody>
            </p:sp>
          </mc:Choice>
          <mc:Fallback xmlns="">
            <p:sp>
              <p:nvSpPr>
                <p:cNvPr id="87" name="TextBox 86">
                  <a:extLst>
                    <a:ext uri="{FF2B5EF4-FFF2-40B4-BE49-F238E27FC236}">
                      <a16:creationId xmlns:a16="http://schemas.microsoft.com/office/drawing/2014/main" id="{23D961BC-98AC-1D9D-D31E-1991382A0454}"/>
                    </a:ext>
                  </a:extLst>
                </p:cNvPr>
                <p:cNvSpPr txBox="1">
                  <a:spLocks noRot="1" noChangeAspect="1" noMove="1" noResize="1" noEditPoints="1" noAdjustHandles="1" noChangeArrowheads="1" noChangeShapeType="1" noTextEdit="1"/>
                </p:cNvSpPr>
                <p:nvPr/>
              </p:nvSpPr>
              <p:spPr>
                <a:xfrm>
                  <a:off x="1657643" y="3253004"/>
                  <a:ext cx="484302" cy="246221"/>
                </a:xfrm>
                <a:prstGeom prst="rect">
                  <a:avLst/>
                </a:prstGeom>
                <a:blipFill>
                  <a:blip r:embed="rId9"/>
                  <a:stretch>
                    <a:fillRect b="-31250"/>
                  </a:stretch>
                </a:blipFill>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E0D6A7A1-8867-2454-580B-4B3252C5C29D}"/>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9" name="Rectangle 88">
              <a:extLst>
                <a:ext uri="{FF2B5EF4-FFF2-40B4-BE49-F238E27FC236}">
                  <a16:creationId xmlns:a16="http://schemas.microsoft.com/office/drawing/2014/main" id="{462A3C45-BF09-3A19-40A1-950781C3F590}"/>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90" name="Rectangle 89">
              <a:extLst>
                <a:ext uri="{FF2B5EF4-FFF2-40B4-BE49-F238E27FC236}">
                  <a16:creationId xmlns:a16="http://schemas.microsoft.com/office/drawing/2014/main" id="{D92009FD-48FC-21AA-3E74-EAAF54D5F729}"/>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91" name="Rectangle 90">
              <a:extLst>
                <a:ext uri="{FF2B5EF4-FFF2-40B4-BE49-F238E27FC236}">
                  <a16:creationId xmlns:a16="http://schemas.microsoft.com/office/drawing/2014/main" id="{F090C00C-EDA0-213B-B4CE-76C50079D003}"/>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92" name="Rectangle 91">
              <a:extLst>
                <a:ext uri="{FF2B5EF4-FFF2-40B4-BE49-F238E27FC236}">
                  <a16:creationId xmlns:a16="http://schemas.microsoft.com/office/drawing/2014/main" id="{CFD5D1BC-FC04-0472-4D91-21070A4B6EFD}"/>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cxnSp>
          <p:nvCxnSpPr>
            <p:cNvPr id="93" name="Straight Arrow Connector 92">
              <a:extLst>
                <a:ext uri="{FF2B5EF4-FFF2-40B4-BE49-F238E27FC236}">
                  <a16:creationId xmlns:a16="http://schemas.microsoft.com/office/drawing/2014/main" id="{AE0F1CF0-30FF-FF25-D207-58E28907A87E}"/>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4" name="Straight Arrow Connector 93">
              <a:extLst>
                <a:ext uri="{FF2B5EF4-FFF2-40B4-BE49-F238E27FC236}">
                  <a16:creationId xmlns:a16="http://schemas.microsoft.com/office/drawing/2014/main" id="{2AB5E7E9-A5F7-7303-CBA0-38DFD1ACCD40}"/>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5" name="Straight Arrow Connector 94">
              <a:extLst>
                <a:ext uri="{FF2B5EF4-FFF2-40B4-BE49-F238E27FC236}">
                  <a16:creationId xmlns:a16="http://schemas.microsoft.com/office/drawing/2014/main" id="{A6828884-E97C-9C7E-4C50-908ADAF51A01}"/>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6" name="Straight Arrow Connector 95">
              <a:extLst>
                <a:ext uri="{FF2B5EF4-FFF2-40B4-BE49-F238E27FC236}">
                  <a16:creationId xmlns:a16="http://schemas.microsoft.com/office/drawing/2014/main" id="{9C0BDEE0-A8E4-1284-2101-3D66C10B7B46}"/>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7" name="Rectangle 96">
              <a:extLst>
                <a:ext uri="{FF2B5EF4-FFF2-40B4-BE49-F238E27FC236}">
                  <a16:creationId xmlns:a16="http://schemas.microsoft.com/office/drawing/2014/main" id="{16A787D5-BDF2-E18C-D8CA-9B7E9D9B597C}"/>
                </a:ext>
              </a:extLst>
            </p:cNvPr>
            <p:cNvSpPr/>
            <p:nvPr/>
          </p:nvSpPr>
          <p:spPr>
            <a:xfrm rot="16200000">
              <a:off x="1951864" y="3700338"/>
              <a:ext cx="3297055" cy="312133"/>
            </a:xfrm>
            <a:prstGeom prst="rect">
              <a:avLst/>
            </a:prstGeom>
            <a:ln w="19050">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bg2">
                      <a:lumMod val="75000"/>
                    </a:schemeClr>
                  </a:solidFill>
                </a:rPr>
                <a:t>linear</a:t>
              </a:r>
            </a:p>
          </p:txBody>
        </p:sp>
        <p:cxnSp>
          <p:nvCxnSpPr>
            <p:cNvPr id="98" name="Straight Arrow Connector 97">
              <a:extLst>
                <a:ext uri="{FF2B5EF4-FFF2-40B4-BE49-F238E27FC236}">
                  <a16:creationId xmlns:a16="http://schemas.microsoft.com/office/drawing/2014/main" id="{5549E1A5-1247-4AEB-EBC3-15A53F89E426}"/>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9" name="Straight Arrow Connector 98">
              <a:extLst>
                <a:ext uri="{FF2B5EF4-FFF2-40B4-BE49-F238E27FC236}">
                  <a16:creationId xmlns:a16="http://schemas.microsoft.com/office/drawing/2014/main" id="{D0BBE03A-622E-FDCF-E818-16EE86AE5F49}"/>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0" name="Straight Arrow Connector 99">
              <a:extLst>
                <a:ext uri="{FF2B5EF4-FFF2-40B4-BE49-F238E27FC236}">
                  <a16:creationId xmlns:a16="http://schemas.microsoft.com/office/drawing/2014/main" id="{A097930F-F00D-2164-2DEE-AE5A183C24F0}"/>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1" name="Straight Arrow Connector 100">
              <a:extLst>
                <a:ext uri="{FF2B5EF4-FFF2-40B4-BE49-F238E27FC236}">
                  <a16:creationId xmlns:a16="http://schemas.microsoft.com/office/drawing/2014/main" id="{2445641C-F85F-C925-281C-956A9F8AD0B9}"/>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02" name="Straight Arrow Connector 101">
              <a:extLst>
                <a:ext uri="{FF2B5EF4-FFF2-40B4-BE49-F238E27FC236}">
                  <a16:creationId xmlns:a16="http://schemas.microsoft.com/office/drawing/2014/main" id="{3ADB18BF-F4AC-0789-839A-B43A3A17E75E}"/>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2EBBCA10-C16C-5CA6-7614-FB22DA391258}"/>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DC4370FD-4E79-A89D-54DF-C564D571AB7D}"/>
              </a:ext>
            </a:extLst>
          </p:cNvPr>
          <p:cNvGrpSpPr/>
          <p:nvPr/>
        </p:nvGrpSpPr>
        <p:grpSpPr>
          <a:xfrm>
            <a:off x="3258961" y="3175943"/>
            <a:ext cx="1904366" cy="2555059"/>
            <a:chOff x="1657643" y="2207877"/>
            <a:chExt cx="2457398" cy="3297055"/>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FBC9E11-51DF-22F1-9CA1-068348576474}"/>
                    </a:ext>
                  </a:extLst>
                </p:cNvPr>
                <p:cNvSpPr txBox="1"/>
                <p:nvPr/>
              </p:nvSpPr>
              <p:spPr>
                <a:xfrm>
                  <a:off x="1758730" y="3739818"/>
                  <a:ext cx="173124"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66" name="TextBox 65">
                  <a:extLst>
                    <a:ext uri="{FF2B5EF4-FFF2-40B4-BE49-F238E27FC236}">
                      <a16:creationId xmlns:a16="http://schemas.microsoft.com/office/drawing/2014/main" id="{BFBC9E11-51DF-22F1-9CA1-068348576474}"/>
                    </a:ext>
                  </a:extLst>
                </p:cNvPr>
                <p:cNvSpPr txBox="1">
                  <a:spLocks noRot="1" noChangeAspect="1" noMove="1" noResize="1" noEditPoints="1" noAdjustHandles="1" noChangeArrowheads="1" noChangeShapeType="1" noTextEdit="1"/>
                </p:cNvSpPr>
                <p:nvPr/>
              </p:nvSpPr>
              <p:spPr>
                <a:xfrm>
                  <a:off x="1758730" y="3739818"/>
                  <a:ext cx="173124" cy="169277"/>
                </a:xfrm>
                <a:prstGeom prst="rect">
                  <a:avLst/>
                </a:prstGeom>
                <a:blipFill>
                  <a:blip r:embed="rId10"/>
                  <a:stretch>
                    <a:fillRect l="-33333" r="-41667" b="-63636"/>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469336E7-1A2A-5200-28CB-602D5381639D}"/>
                </a:ext>
              </a:extLst>
            </p:cNvPr>
            <p:cNvCxnSpPr>
              <a:cxnSpLocks/>
            </p:cNvCxnSpPr>
            <p:nvPr/>
          </p:nvCxnSpPr>
          <p:spPr>
            <a:xfrm>
              <a:off x="1853215" y="3550106"/>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D598CA9-B2F3-CC49-66E7-ECA3FB738BA0}"/>
                    </a:ext>
                  </a:extLst>
                </p:cNvPr>
                <p:cNvSpPr txBox="1"/>
                <p:nvPr/>
              </p:nvSpPr>
              <p:spPr>
                <a:xfrm>
                  <a:off x="1657643" y="3253004"/>
                  <a:ext cx="484302" cy="2462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1</m:t>
                            </m:r>
                          </m:sub>
                        </m:sSub>
                      </m:oMath>
                    </m:oMathPara>
                  </a14:m>
                  <a:endParaRPr lang="en-US" sz="1000" dirty="0"/>
                </a:p>
              </p:txBody>
            </p:sp>
          </mc:Choice>
          <mc:Fallback xmlns="">
            <p:sp>
              <p:nvSpPr>
                <p:cNvPr id="68" name="TextBox 67">
                  <a:extLst>
                    <a:ext uri="{FF2B5EF4-FFF2-40B4-BE49-F238E27FC236}">
                      <a16:creationId xmlns:a16="http://schemas.microsoft.com/office/drawing/2014/main" id="{2D598CA9-B2F3-CC49-66E7-ECA3FB738BA0}"/>
                    </a:ext>
                  </a:extLst>
                </p:cNvPr>
                <p:cNvSpPr txBox="1">
                  <a:spLocks noRot="1" noChangeAspect="1" noMove="1" noResize="1" noEditPoints="1" noAdjustHandles="1" noChangeArrowheads="1" noChangeShapeType="1" noTextEdit="1"/>
                </p:cNvSpPr>
                <p:nvPr/>
              </p:nvSpPr>
              <p:spPr>
                <a:xfrm>
                  <a:off x="1657643" y="3253004"/>
                  <a:ext cx="484302" cy="246221"/>
                </a:xfrm>
                <a:prstGeom prst="rect">
                  <a:avLst/>
                </a:prstGeom>
                <a:blipFill>
                  <a:blip r:embed="rId11"/>
                  <a:stretch>
                    <a:fillRect l="-3226" b="-31250"/>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E80DAAA3-A5C5-083D-DECC-0E3B73AAE359}"/>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0" name="Rectangle 69">
              <a:extLst>
                <a:ext uri="{FF2B5EF4-FFF2-40B4-BE49-F238E27FC236}">
                  <a16:creationId xmlns:a16="http://schemas.microsoft.com/office/drawing/2014/main" id="{C5C624F2-AD32-57C2-406F-9FCE532338DB}"/>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71" name="Rectangle 70">
              <a:extLst>
                <a:ext uri="{FF2B5EF4-FFF2-40B4-BE49-F238E27FC236}">
                  <a16:creationId xmlns:a16="http://schemas.microsoft.com/office/drawing/2014/main" id="{13CF5405-F363-ADAA-A6D8-F20109425AB2}"/>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72" name="Rectangle 71">
              <a:extLst>
                <a:ext uri="{FF2B5EF4-FFF2-40B4-BE49-F238E27FC236}">
                  <a16:creationId xmlns:a16="http://schemas.microsoft.com/office/drawing/2014/main" id="{8EC2AE7A-2923-BA0C-33E2-2A7AD837616B}"/>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73" name="Rectangle 72">
              <a:extLst>
                <a:ext uri="{FF2B5EF4-FFF2-40B4-BE49-F238E27FC236}">
                  <a16:creationId xmlns:a16="http://schemas.microsoft.com/office/drawing/2014/main" id="{8448F345-EB1E-1C19-6362-FCE748686032}"/>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cxnSp>
          <p:nvCxnSpPr>
            <p:cNvPr id="74" name="Straight Arrow Connector 73">
              <a:extLst>
                <a:ext uri="{FF2B5EF4-FFF2-40B4-BE49-F238E27FC236}">
                  <a16:creationId xmlns:a16="http://schemas.microsoft.com/office/drawing/2014/main" id="{A2F67E12-76A9-D6E9-ECE9-424F17B4A375}"/>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Straight Arrow Connector 74">
              <a:extLst>
                <a:ext uri="{FF2B5EF4-FFF2-40B4-BE49-F238E27FC236}">
                  <a16:creationId xmlns:a16="http://schemas.microsoft.com/office/drawing/2014/main" id="{4B284BE1-5205-4840-3B1A-64B17542E83D}"/>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75">
              <a:extLst>
                <a:ext uri="{FF2B5EF4-FFF2-40B4-BE49-F238E27FC236}">
                  <a16:creationId xmlns:a16="http://schemas.microsoft.com/office/drawing/2014/main" id="{E910B9CF-0C62-6470-EDDE-2AABDA32FFA9}"/>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56FB9CE6-0CA1-0484-863E-9CF86BFF0B81}"/>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8" name="Rectangle 77">
              <a:extLst>
                <a:ext uri="{FF2B5EF4-FFF2-40B4-BE49-F238E27FC236}">
                  <a16:creationId xmlns:a16="http://schemas.microsoft.com/office/drawing/2014/main" id="{74FF0858-57C3-C168-9247-17B0F50C1383}"/>
                </a:ext>
              </a:extLst>
            </p:cNvPr>
            <p:cNvSpPr/>
            <p:nvPr/>
          </p:nvSpPr>
          <p:spPr>
            <a:xfrm rot="16200000">
              <a:off x="1951864" y="3700338"/>
              <a:ext cx="3297055" cy="312133"/>
            </a:xfrm>
            <a:prstGeom prst="rect">
              <a:avLst/>
            </a:prstGeom>
            <a:ln w="19050">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bg2">
                      <a:lumMod val="75000"/>
                    </a:schemeClr>
                  </a:solidFill>
                </a:rPr>
                <a:t>linear</a:t>
              </a:r>
            </a:p>
          </p:txBody>
        </p:sp>
        <p:cxnSp>
          <p:nvCxnSpPr>
            <p:cNvPr id="79" name="Straight Arrow Connector 78">
              <a:extLst>
                <a:ext uri="{FF2B5EF4-FFF2-40B4-BE49-F238E27FC236}">
                  <a16:creationId xmlns:a16="http://schemas.microsoft.com/office/drawing/2014/main" id="{76A2ACA4-A6CA-EA30-18B4-C2FD28E65E08}"/>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23C93110-0275-6027-B75B-C2A180B7EAFA}"/>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a:extLst>
                <a:ext uri="{FF2B5EF4-FFF2-40B4-BE49-F238E27FC236}">
                  <a16:creationId xmlns:a16="http://schemas.microsoft.com/office/drawing/2014/main" id="{7CE5EE81-441B-8A80-0985-443746DB625C}"/>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70837FE7-5330-F149-3D18-72CD23D01AFC}"/>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47045D81-595F-9925-8539-924DFDB6A9BC}"/>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5F852C8B-C5F6-122E-F095-83F23C2F9373}"/>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B834649F-0D55-851B-80C0-352344CFB22D}"/>
              </a:ext>
            </a:extLst>
          </p:cNvPr>
          <p:cNvGrpSpPr/>
          <p:nvPr/>
        </p:nvGrpSpPr>
        <p:grpSpPr>
          <a:xfrm>
            <a:off x="5079807" y="3169819"/>
            <a:ext cx="1904365" cy="2555059"/>
            <a:chOff x="1657643" y="2207877"/>
            <a:chExt cx="2457398" cy="3297055"/>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12D957A-A8EF-3839-48A4-F25DF7F991E5}"/>
                    </a:ext>
                  </a:extLst>
                </p:cNvPr>
                <p:cNvSpPr txBox="1"/>
                <p:nvPr/>
              </p:nvSpPr>
              <p:spPr>
                <a:xfrm>
                  <a:off x="1758730" y="3739818"/>
                  <a:ext cx="173124"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47" name="TextBox 46">
                  <a:extLst>
                    <a:ext uri="{FF2B5EF4-FFF2-40B4-BE49-F238E27FC236}">
                      <a16:creationId xmlns:a16="http://schemas.microsoft.com/office/drawing/2014/main" id="{312D957A-A8EF-3839-48A4-F25DF7F991E5}"/>
                    </a:ext>
                  </a:extLst>
                </p:cNvPr>
                <p:cNvSpPr txBox="1">
                  <a:spLocks noRot="1" noChangeAspect="1" noMove="1" noResize="1" noEditPoints="1" noAdjustHandles="1" noChangeArrowheads="1" noChangeShapeType="1" noTextEdit="1"/>
                </p:cNvSpPr>
                <p:nvPr/>
              </p:nvSpPr>
              <p:spPr>
                <a:xfrm>
                  <a:off x="1758730" y="3739818"/>
                  <a:ext cx="173124" cy="169277"/>
                </a:xfrm>
                <a:prstGeom prst="rect">
                  <a:avLst/>
                </a:prstGeom>
                <a:blipFill>
                  <a:blip r:embed="rId12"/>
                  <a:stretch>
                    <a:fillRect l="-45455" r="-45455" b="-54545"/>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65AB4AD1-1358-5F0D-7AB2-C808DFC20B66}"/>
                </a:ext>
              </a:extLst>
            </p:cNvPr>
            <p:cNvCxnSpPr>
              <a:cxnSpLocks/>
            </p:cNvCxnSpPr>
            <p:nvPr/>
          </p:nvCxnSpPr>
          <p:spPr>
            <a:xfrm>
              <a:off x="1837689" y="3550106"/>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5DA3F5-9197-226A-376A-49948AD2C1BF}"/>
                    </a:ext>
                  </a:extLst>
                </p:cNvPr>
                <p:cNvSpPr txBox="1"/>
                <p:nvPr/>
              </p:nvSpPr>
              <p:spPr>
                <a:xfrm>
                  <a:off x="1657643" y="3253004"/>
                  <a:ext cx="484302" cy="2462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2</m:t>
                            </m:r>
                          </m:sub>
                        </m:sSub>
                      </m:oMath>
                    </m:oMathPara>
                  </a14:m>
                  <a:endParaRPr lang="en-US" sz="1000" dirty="0"/>
                </a:p>
              </p:txBody>
            </p:sp>
          </mc:Choice>
          <mc:Fallback xmlns="">
            <p:sp>
              <p:nvSpPr>
                <p:cNvPr id="49" name="TextBox 48">
                  <a:extLst>
                    <a:ext uri="{FF2B5EF4-FFF2-40B4-BE49-F238E27FC236}">
                      <a16:creationId xmlns:a16="http://schemas.microsoft.com/office/drawing/2014/main" id="{A45DA3F5-9197-226A-376A-49948AD2C1BF}"/>
                    </a:ext>
                  </a:extLst>
                </p:cNvPr>
                <p:cNvSpPr txBox="1">
                  <a:spLocks noRot="1" noChangeAspect="1" noMove="1" noResize="1" noEditPoints="1" noAdjustHandles="1" noChangeArrowheads="1" noChangeShapeType="1" noTextEdit="1"/>
                </p:cNvSpPr>
                <p:nvPr/>
              </p:nvSpPr>
              <p:spPr>
                <a:xfrm>
                  <a:off x="1657643" y="3253004"/>
                  <a:ext cx="484302" cy="246221"/>
                </a:xfrm>
                <a:prstGeom prst="rect">
                  <a:avLst/>
                </a:prstGeom>
                <a:blipFill>
                  <a:blip r:embed="rId13"/>
                  <a:stretch>
                    <a:fillRect b="-25000"/>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06870540-5DC8-A204-551D-212694C152C3}"/>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Rectangle 50">
              <a:extLst>
                <a:ext uri="{FF2B5EF4-FFF2-40B4-BE49-F238E27FC236}">
                  <a16:creationId xmlns:a16="http://schemas.microsoft.com/office/drawing/2014/main" id="{2341C538-4D6B-16FD-8C80-EDE3146099B0}"/>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52" name="Rectangle 51">
              <a:extLst>
                <a:ext uri="{FF2B5EF4-FFF2-40B4-BE49-F238E27FC236}">
                  <a16:creationId xmlns:a16="http://schemas.microsoft.com/office/drawing/2014/main" id="{36377026-BEAC-D060-D14B-70210504FBB4}"/>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53" name="Rectangle 52">
              <a:extLst>
                <a:ext uri="{FF2B5EF4-FFF2-40B4-BE49-F238E27FC236}">
                  <a16:creationId xmlns:a16="http://schemas.microsoft.com/office/drawing/2014/main" id="{74C0FFD0-6CF4-A21E-FE62-333559A41B48}"/>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54" name="Rectangle 53">
              <a:extLst>
                <a:ext uri="{FF2B5EF4-FFF2-40B4-BE49-F238E27FC236}">
                  <a16:creationId xmlns:a16="http://schemas.microsoft.com/office/drawing/2014/main" id="{A1E2503E-A384-309E-1163-EA5464C19FE2}"/>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cxnSp>
          <p:nvCxnSpPr>
            <p:cNvPr id="55" name="Straight Arrow Connector 54">
              <a:extLst>
                <a:ext uri="{FF2B5EF4-FFF2-40B4-BE49-F238E27FC236}">
                  <a16:creationId xmlns:a16="http://schemas.microsoft.com/office/drawing/2014/main" id="{D455EB92-E644-83FB-0B52-DE5604E05284}"/>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0D3F4426-F907-A2A6-BB99-EA45B82A1BBC}"/>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3F5F9094-B4E9-A752-F15F-1D531ADE7AE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D1FBA870-D239-9F6A-AD3A-92FB7B6AD555}"/>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Rectangle 58">
              <a:extLst>
                <a:ext uri="{FF2B5EF4-FFF2-40B4-BE49-F238E27FC236}">
                  <a16:creationId xmlns:a16="http://schemas.microsoft.com/office/drawing/2014/main" id="{6B3AD549-2DCE-26EC-D35B-D000D69711F2}"/>
                </a:ext>
              </a:extLst>
            </p:cNvPr>
            <p:cNvSpPr/>
            <p:nvPr/>
          </p:nvSpPr>
          <p:spPr>
            <a:xfrm rot="16200000">
              <a:off x="1951864" y="3700338"/>
              <a:ext cx="3297055" cy="31213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tx1"/>
                  </a:solidFill>
                </a:rPr>
                <a:t>linear</a:t>
              </a:r>
            </a:p>
          </p:txBody>
        </p:sp>
        <p:cxnSp>
          <p:nvCxnSpPr>
            <p:cNvPr id="60" name="Straight Arrow Connector 59">
              <a:extLst>
                <a:ext uri="{FF2B5EF4-FFF2-40B4-BE49-F238E27FC236}">
                  <a16:creationId xmlns:a16="http://schemas.microsoft.com/office/drawing/2014/main" id="{A0D985FF-78FB-3557-EFD0-CC8BBB202881}"/>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EA2D6AEF-2A8C-C51D-87A0-4065E7C16063}"/>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E03D3AD6-C167-FE11-0A0A-F018EF91B207}"/>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a:extLst>
                <a:ext uri="{FF2B5EF4-FFF2-40B4-BE49-F238E27FC236}">
                  <a16:creationId xmlns:a16="http://schemas.microsoft.com/office/drawing/2014/main" id="{9CDC6F16-AE67-62CF-B65E-8B0A3B2ECE77}"/>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64" name="Straight Arrow Connector 63">
              <a:extLst>
                <a:ext uri="{FF2B5EF4-FFF2-40B4-BE49-F238E27FC236}">
                  <a16:creationId xmlns:a16="http://schemas.microsoft.com/office/drawing/2014/main" id="{B992BE8C-1E28-C833-A425-ACF2D86D80A3}"/>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929D5318-1BD3-4AEB-FDD6-E4F589890C59}"/>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E509236B-F3CC-4FCA-75D9-5771FCB9105D}"/>
              </a:ext>
            </a:extLst>
          </p:cNvPr>
          <p:cNvGrpSpPr/>
          <p:nvPr/>
        </p:nvGrpSpPr>
        <p:grpSpPr>
          <a:xfrm>
            <a:off x="11052318" y="2830006"/>
            <a:ext cx="149900" cy="3316323"/>
            <a:chOff x="10524035" y="1699037"/>
            <a:chExt cx="193431" cy="4279392"/>
          </a:xfrm>
        </p:grpSpPr>
        <p:grpSp>
          <p:nvGrpSpPr>
            <p:cNvPr id="15" name="Group 14">
              <a:extLst>
                <a:ext uri="{FF2B5EF4-FFF2-40B4-BE49-F238E27FC236}">
                  <a16:creationId xmlns:a16="http://schemas.microsoft.com/office/drawing/2014/main" id="{3270CD09-0D8D-7CD3-B4B1-F190B2C968C3}"/>
                </a:ext>
              </a:extLst>
            </p:cNvPr>
            <p:cNvGrpSpPr/>
            <p:nvPr/>
          </p:nvGrpSpPr>
          <p:grpSpPr>
            <a:xfrm>
              <a:off x="10531007" y="1707063"/>
              <a:ext cx="182042" cy="1067143"/>
              <a:chOff x="1138621" y="2711668"/>
              <a:chExt cx="156177" cy="915522"/>
            </a:xfrm>
          </p:grpSpPr>
          <p:sp>
            <p:nvSpPr>
              <p:cNvPr id="41" name="Rectangle 40">
                <a:extLst>
                  <a:ext uri="{FF2B5EF4-FFF2-40B4-BE49-F238E27FC236}">
                    <a16:creationId xmlns:a16="http://schemas.microsoft.com/office/drawing/2014/main" id="{24660E1D-AFA9-4D70-DE64-918261797213}"/>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42741C2F-3122-BFA0-6E38-82C0E0F34F3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3" name="Rectangle 42">
                <a:extLst>
                  <a:ext uri="{FF2B5EF4-FFF2-40B4-BE49-F238E27FC236}">
                    <a16:creationId xmlns:a16="http://schemas.microsoft.com/office/drawing/2014/main" id="{1F362C13-B301-697F-F625-522E938DC05E}"/>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4" name="Rectangle 43">
                <a:extLst>
                  <a:ext uri="{FF2B5EF4-FFF2-40B4-BE49-F238E27FC236}">
                    <a16:creationId xmlns:a16="http://schemas.microsoft.com/office/drawing/2014/main" id="{B4176027-5127-4272-857A-0F51E44C151A}"/>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5" name="Rectangle 44">
                <a:extLst>
                  <a:ext uri="{FF2B5EF4-FFF2-40B4-BE49-F238E27FC236}">
                    <a16:creationId xmlns:a16="http://schemas.microsoft.com/office/drawing/2014/main" id="{50CEE1D8-86DB-566A-5A14-6A182AD27C88}"/>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6" name="Rectangle 45">
                <a:extLst>
                  <a:ext uri="{FF2B5EF4-FFF2-40B4-BE49-F238E27FC236}">
                    <a16:creationId xmlns:a16="http://schemas.microsoft.com/office/drawing/2014/main" id="{8D4975D7-6228-54B1-86DE-C4852D95208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6" name="Rectangle 15">
              <a:extLst>
                <a:ext uri="{FF2B5EF4-FFF2-40B4-BE49-F238E27FC236}">
                  <a16:creationId xmlns:a16="http://schemas.microsoft.com/office/drawing/2014/main" id="{4CE7C1A1-EFE5-EC89-EA78-BCE4D6EC8FDE}"/>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 name="Rectangle 16">
              <a:extLst>
                <a:ext uri="{FF2B5EF4-FFF2-40B4-BE49-F238E27FC236}">
                  <a16:creationId xmlns:a16="http://schemas.microsoft.com/office/drawing/2014/main" id="{321BB717-8FE0-3968-7949-219165D5554A}"/>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 name="Rectangle 17">
              <a:extLst>
                <a:ext uri="{FF2B5EF4-FFF2-40B4-BE49-F238E27FC236}">
                  <a16:creationId xmlns:a16="http://schemas.microsoft.com/office/drawing/2014/main" id="{C96AADF5-77E8-558B-5BE3-8AD9FC30E45D}"/>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 name="Rectangle 18">
              <a:extLst>
                <a:ext uri="{FF2B5EF4-FFF2-40B4-BE49-F238E27FC236}">
                  <a16:creationId xmlns:a16="http://schemas.microsoft.com/office/drawing/2014/main" id="{CA1080F2-5217-842D-584F-446E38FD3FFB}"/>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 name="Rectangle 19">
              <a:extLst>
                <a:ext uri="{FF2B5EF4-FFF2-40B4-BE49-F238E27FC236}">
                  <a16:creationId xmlns:a16="http://schemas.microsoft.com/office/drawing/2014/main" id="{1340C27B-9DA4-E01E-B46D-8326E453669D}"/>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1" name="Rectangle 20">
              <a:extLst>
                <a:ext uri="{FF2B5EF4-FFF2-40B4-BE49-F238E27FC236}">
                  <a16:creationId xmlns:a16="http://schemas.microsoft.com/office/drawing/2014/main" id="{3CE256FE-EBBA-BD95-C69C-AD68022B4102}"/>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 name="Rectangle 21">
              <a:extLst>
                <a:ext uri="{FF2B5EF4-FFF2-40B4-BE49-F238E27FC236}">
                  <a16:creationId xmlns:a16="http://schemas.microsoft.com/office/drawing/2014/main" id="{4178ABD3-B8E1-CA9E-4712-B8DD5D09D64B}"/>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 name="Rectangle 22">
              <a:extLst>
                <a:ext uri="{FF2B5EF4-FFF2-40B4-BE49-F238E27FC236}">
                  <a16:creationId xmlns:a16="http://schemas.microsoft.com/office/drawing/2014/main" id="{3813474A-519A-B1D5-C883-B1545E5BBE54}"/>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4" name="Rectangle 23">
              <a:extLst>
                <a:ext uri="{FF2B5EF4-FFF2-40B4-BE49-F238E27FC236}">
                  <a16:creationId xmlns:a16="http://schemas.microsoft.com/office/drawing/2014/main" id="{E6BD0138-0B28-119E-199C-313C332CC3FF}"/>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 name="Rectangle 24">
              <a:extLst>
                <a:ext uri="{FF2B5EF4-FFF2-40B4-BE49-F238E27FC236}">
                  <a16:creationId xmlns:a16="http://schemas.microsoft.com/office/drawing/2014/main" id="{E2EC3606-F59D-18F9-9CA7-7FEE07EA1912}"/>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 name="Rectangle 25">
              <a:extLst>
                <a:ext uri="{FF2B5EF4-FFF2-40B4-BE49-F238E27FC236}">
                  <a16:creationId xmlns:a16="http://schemas.microsoft.com/office/drawing/2014/main" id="{E373B9AD-8BDA-0B81-B28E-ED84A94AC4DE}"/>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 name="Rectangle 26">
              <a:extLst>
                <a:ext uri="{FF2B5EF4-FFF2-40B4-BE49-F238E27FC236}">
                  <a16:creationId xmlns:a16="http://schemas.microsoft.com/office/drawing/2014/main" id="{7FF20B07-9B3F-03C6-9BF3-C4B76D2A8EE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 name="Rectangle 27">
              <a:extLst>
                <a:ext uri="{FF2B5EF4-FFF2-40B4-BE49-F238E27FC236}">
                  <a16:creationId xmlns:a16="http://schemas.microsoft.com/office/drawing/2014/main" id="{16168CAE-DD28-29F4-DE07-F89B0E92996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 name="Rectangle 28">
              <a:extLst>
                <a:ext uri="{FF2B5EF4-FFF2-40B4-BE49-F238E27FC236}">
                  <a16:creationId xmlns:a16="http://schemas.microsoft.com/office/drawing/2014/main" id="{E4A94A6A-8FF4-C3F6-CAD3-48723E839C46}"/>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 name="Rectangle 29">
              <a:extLst>
                <a:ext uri="{FF2B5EF4-FFF2-40B4-BE49-F238E27FC236}">
                  <a16:creationId xmlns:a16="http://schemas.microsoft.com/office/drawing/2014/main" id="{D17D1E77-8FFC-9FFC-66E7-28079E3F5AB4}"/>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1" name="Rectangle 30">
              <a:extLst>
                <a:ext uri="{FF2B5EF4-FFF2-40B4-BE49-F238E27FC236}">
                  <a16:creationId xmlns:a16="http://schemas.microsoft.com/office/drawing/2014/main" id="{B7EECBBA-D0FD-2C06-4320-C080ED0349F7}"/>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 name="Rectangle 31">
              <a:extLst>
                <a:ext uri="{FF2B5EF4-FFF2-40B4-BE49-F238E27FC236}">
                  <a16:creationId xmlns:a16="http://schemas.microsoft.com/office/drawing/2014/main" id="{ECB1C55E-E6E9-BD2B-D086-FB8BCC078B73}"/>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 name="Rectangle 32">
              <a:extLst>
                <a:ext uri="{FF2B5EF4-FFF2-40B4-BE49-F238E27FC236}">
                  <a16:creationId xmlns:a16="http://schemas.microsoft.com/office/drawing/2014/main" id="{B181123B-8CEE-6E28-07D8-0096DCFBF5A4}"/>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34" name="Straight Connector 33">
              <a:extLst>
                <a:ext uri="{FF2B5EF4-FFF2-40B4-BE49-F238E27FC236}">
                  <a16:creationId xmlns:a16="http://schemas.microsoft.com/office/drawing/2014/main" id="{1637531C-B95E-8F2D-A3FE-7A6917E12A0E}"/>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24D2AC02-E84B-4CF3-B10C-4B38D4A65BBF}"/>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59ECC858-E935-B481-51F1-3503E75D6C5F}"/>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741590BD-A91A-14E5-D65C-DC96DB43A7E6}"/>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A383ACFF-E2CA-F8F8-8208-8290E9B35E79}"/>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14247C4C-44A7-CBE3-2EE6-FDD0B4D6FBD3}"/>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933339D0-4DAF-AA1C-D3C5-DECFA92BD2B4}"/>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141" name="Group 140">
            <a:extLst>
              <a:ext uri="{FF2B5EF4-FFF2-40B4-BE49-F238E27FC236}">
                <a16:creationId xmlns:a16="http://schemas.microsoft.com/office/drawing/2014/main" id="{CF4E64DB-D937-1094-F158-393BF65CED6B}"/>
              </a:ext>
            </a:extLst>
          </p:cNvPr>
          <p:cNvGrpSpPr/>
          <p:nvPr/>
        </p:nvGrpSpPr>
        <p:grpSpPr>
          <a:xfrm>
            <a:off x="6941593" y="3178562"/>
            <a:ext cx="1904365" cy="2555059"/>
            <a:chOff x="1657643" y="2207877"/>
            <a:chExt cx="2457398" cy="3297055"/>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AA97870-2249-C930-471D-D9C15D927108}"/>
                    </a:ext>
                  </a:extLst>
                </p:cNvPr>
                <p:cNvSpPr txBox="1"/>
                <p:nvPr/>
              </p:nvSpPr>
              <p:spPr>
                <a:xfrm>
                  <a:off x="1758730" y="3739818"/>
                  <a:ext cx="173124"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142" name="TextBox 141">
                  <a:extLst>
                    <a:ext uri="{FF2B5EF4-FFF2-40B4-BE49-F238E27FC236}">
                      <a16:creationId xmlns:a16="http://schemas.microsoft.com/office/drawing/2014/main" id="{FAA97870-2249-C930-471D-D9C15D927108}"/>
                    </a:ext>
                  </a:extLst>
                </p:cNvPr>
                <p:cNvSpPr txBox="1">
                  <a:spLocks noRot="1" noChangeAspect="1" noMove="1" noResize="1" noEditPoints="1" noAdjustHandles="1" noChangeArrowheads="1" noChangeShapeType="1" noTextEdit="1"/>
                </p:cNvSpPr>
                <p:nvPr/>
              </p:nvSpPr>
              <p:spPr>
                <a:xfrm>
                  <a:off x="1758730" y="3739818"/>
                  <a:ext cx="173124" cy="169277"/>
                </a:xfrm>
                <a:prstGeom prst="rect">
                  <a:avLst/>
                </a:prstGeom>
                <a:blipFill>
                  <a:blip r:embed="rId10"/>
                  <a:stretch>
                    <a:fillRect l="-33333" r="-41667" b="-50000"/>
                  </a:stretch>
                </a:blipFill>
              </p:spPr>
              <p:txBody>
                <a:bodyPr/>
                <a:lstStyle/>
                <a:p>
                  <a:r>
                    <a:rPr lang="en-US">
                      <a:noFill/>
                    </a:rPr>
                    <a:t> </a:t>
                  </a:r>
                </a:p>
              </p:txBody>
            </p:sp>
          </mc:Fallback>
        </mc:AlternateContent>
        <p:cxnSp>
          <p:nvCxnSpPr>
            <p:cNvPr id="143" name="Straight Arrow Connector 142">
              <a:extLst>
                <a:ext uri="{FF2B5EF4-FFF2-40B4-BE49-F238E27FC236}">
                  <a16:creationId xmlns:a16="http://schemas.microsoft.com/office/drawing/2014/main" id="{2A2C6FEE-D4BC-2F13-5A9E-27C9514D813A}"/>
                </a:ext>
              </a:extLst>
            </p:cNvPr>
            <p:cNvCxnSpPr>
              <a:cxnSpLocks/>
            </p:cNvCxnSpPr>
            <p:nvPr/>
          </p:nvCxnSpPr>
          <p:spPr>
            <a:xfrm>
              <a:off x="1837689" y="3550106"/>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B3169431-57E7-CE04-272B-9CB35164C282}"/>
                    </a:ext>
                  </a:extLst>
                </p:cNvPr>
                <p:cNvSpPr txBox="1"/>
                <p:nvPr/>
              </p:nvSpPr>
              <p:spPr>
                <a:xfrm>
                  <a:off x="1657643" y="3253004"/>
                  <a:ext cx="484302" cy="317724"/>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3</m:t>
                            </m:r>
                          </m:sub>
                        </m:sSub>
                      </m:oMath>
                    </m:oMathPara>
                  </a14:m>
                  <a:endParaRPr lang="en-US" sz="1000" dirty="0"/>
                </a:p>
              </p:txBody>
            </p:sp>
          </mc:Choice>
          <mc:Fallback xmlns="">
            <p:sp>
              <p:nvSpPr>
                <p:cNvPr id="144" name="TextBox 143">
                  <a:extLst>
                    <a:ext uri="{FF2B5EF4-FFF2-40B4-BE49-F238E27FC236}">
                      <a16:creationId xmlns:a16="http://schemas.microsoft.com/office/drawing/2014/main" id="{B3169431-57E7-CE04-272B-9CB35164C282}"/>
                    </a:ext>
                  </a:extLst>
                </p:cNvPr>
                <p:cNvSpPr txBox="1">
                  <a:spLocks noRot="1" noChangeAspect="1" noMove="1" noResize="1" noEditPoints="1" noAdjustHandles="1" noChangeArrowheads="1" noChangeShapeType="1" noTextEdit="1"/>
                </p:cNvSpPr>
                <p:nvPr/>
              </p:nvSpPr>
              <p:spPr>
                <a:xfrm>
                  <a:off x="1657643" y="3253004"/>
                  <a:ext cx="484302" cy="317724"/>
                </a:xfrm>
                <a:prstGeom prst="rect">
                  <a:avLst/>
                </a:prstGeom>
                <a:blipFill>
                  <a:blip r:embed="rId14"/>
                  <a:stretch>
                    <a:fillRect l="-3333"/>
                  </a:stretch>
                </a:blipFill>
              </p:spPr>
              <p:txBody>
                <a:bodyPr/>
                <a:lstStyle/>
                <a:p>
                  <a:r>
                    <a:rPr lang="en-US">
                      <a:noFill/>
                    </a:rPr>
                    <a:t> </a:t>
                  </a:r>
                </a:p>
              </p:txBody>
            </p:sp>
          </mc:Fallback>
        </mc:AlternateContent>
        <p:cxnSp>
          <p:nvCxnSpPr>
            <p:cNvPr id="145" name="Straight Arrow Connector 144">
              <a:extLst>
                <a:ext uri="{FF2B5EF4-FFF2-40B4-BE49-F238E27FC236}">
                  <a16:creationId xmlns:a16="http://schemas.microsoft.com/office/drawing/2014/main" id="{80223020-4FFE-9899-326C-F6BD14A7CEF4}"/>
                </a:ext>
              </a:extLst>
            </p:cNvPr>
            <p:cNvCxnSpPr/>
            <p:nvPr/>
          </p:nvCxnSpPr>
          <p:spPr>
            <a:xfrm>
              <a:off x="2190089" y="2489606"/>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6" name="Rectangle 145">
              <a:extLst>
                <a:ext uri="{FF2B5EF4-FFF2-40B4-BE49-F238E27FC236}">
                  <a16:creationId xmlns:a16="http://schemas.microsoft.com/office/drawing/2014/main" id="{8151ADB7-DF2E-0DAE-997B-DCA9AA7FB146}"/>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47" name="Rectangle 146">
              <a:extLst>
                <a:ext uri="{FF2B5EF4-FFF2-40B4-BE49-F238E27FC236}">
                  <a16:creationId xmlns:a16="http://schemas.microsoft.com/office/drawing/2014/main" id="{4E3C596E-8BA2-63E7-0627-480CBDA4E127}"/>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48" name="Rectangle 147">
              <a:extLst>
                <a:ext uri="{FF2B5EF4-FFF2-40B4-BE49-F238E27FC236}">
                  <a16:creationId xmlns:a16="http://schemas.microsoft.com/office/drawing/2014/main" id="{963F3FA3-07FC-5E11-F49F-AE8CCDFFA0A7}"/>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49" name="Rectangle 148">
              <a:extLst>
                <a:ext uri="{FF2B5EF4-FFF2-40B4-BE49-F238E27FC236}">
                  <a16:creationId xmlns:a16="http://schemas.microsoft.com/office/drawing/2014/main" id="{F54EAD1B-B4C1-E665-E405-F1D1ABD811D6}"/>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cxnSp>
          <p:nvCxnSpPr>
            <p:cNvPr id="150" name="Straight Arrow Connector 149">
              <a:extLst>
                <a:ext uri="{FF2B5EF4-FFF2-40B4-BE49-F238E27FC236}">
                  <a16:creationId xmlns:a16="http://schemas.microsoft.com/office/drawing/2014/main" id="{8EA30FA0-2436-3FDD-9FCB-B79B032EA08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1" name="Straight Arrow Connector 150">
              <a:extLst>
                <a:ext uri="{FF2B5EF4-FFF2-40B4-BE49-F238E27FC236}">
                  <a16:creationId xmlns:a16="http://schemas.microsoft.com/office/drawing/2014/main" id="{0B1AC448-8B5E-3E0F-8FC8-405132854E50}"/>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2" name="Straight Arrow Connector 151">
              <a:extLst>
                <a:ext uri="{FF2B5EF4-FFF2-40B4-BE49-F238E27FC236}">
                  <a16:creationId xmlns:a16="http://schemas.microsoft.com/office/drawing/2014/main" id="{9EE7A91D-BCF0-0866-3457-F2A42D362304}"/>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3" name="Straight Arrow Connector 152">
              <a:extLst>
                <a:ext uri="{FF2B5EF4-FFF2-40B4-BE49-F238E27FC236}">
                  <a16:creationId xmlns:a16="http://schemas.microsoft.com/office/drawing/2014/main" id="{DC884E36-8F33-E618-5624-109B8F897789}"/>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4" name="Rectangle 153">
              <a:extLst>
                <a:ext uri="{FF2B5EF4-FFF2-40B4-BE49-F238E27FC236}">
                  <a16:creationId xmlns:a16="http://schemas.microsoft.com/office/drawing/2014/main" id="{C26D110A-81F2-C686-1A7F-B82D1758F24A}"/>
                </a:ext>
              </a:extLst>
            </p:cNvPr>
            <p:cNvSpPr/>
            <p:nvPr/>
          </p:nvSpPr>
          <p:spPr>
            <a:xfrm rot="16200000">
              <a:off x="1951864" y="3700338"/>
              <a:ext cx="3297055" cy="312133"/>
            </a:xfrm>
            <a:prstGeom prst="rect">
              <a:avLst/>
            </a:prstGeom>
            <a:ln w="19050">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bg2">
                      <a:lumMod val="75000"/>
                    </a:schemeClr>
                  </a:solidFill>
                </a:rPr>
                <a:t>linear</a:t>
              </a:r>
            </a:p>
          </p:txBody>
        </p:sp>
        <p:cxnSp>
          <p:nvCxnSpPr>
            <p:cNvPr id="155" name="Straight Arrow Connector 154">
              <a:extLst>
                <a:ext uri="{FF2B5EF4-FFF2-40B4-BE49-F238E27FC236}">
                  <a16:creationId xmlns:a16="http://schemas.microsoft.com/office/drawing/2014/main" id="{6617D817-0BBC-6ABC-E872-DC12BAB00CC4}"/>
                </a:ext>
              </a:extLst>
            </p:cNvPr>
            <p:cNvCxnSpPr/>
            <p:nvPr/>
          </p:nvCxnSpPr>
          <p:spPr>
            <a:xfrm>
              <a:off x="2195347" y="3398749"/>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6" name="Straight Arrow Connector 155">
              <a:extLst>
                <a:ext uri="{FF2B5EF4-FFF2-40B4-BE49-F238E27FC236}">
                  <a16:creationId xmlns:a16="http://schemas.microsoft.com/office/drawing/2014/main" id="{27123CF4-FAA4-6402-C51A-D6AF0A6AAC87}"/>
                </a:ext>
              </a:extLst>
            </p:cNvPr>
            <p:cNvCxnSpPr/>
            <p:nvPr/>
          </p:nvCxnSpPr>
          <p:spPr>
            <a:xfrm>
              <a:off x="2190095" y="431839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CEDC6E25-1772-3BD4-2117-F9D8674CA428}"/>
                </a:ext>
              </a:extLst>
            </p:cNvPr>
            <p:cNvCxnSpPr/>
            <p:nvPr/>
          </p:nvCxnSpPr>
          <p:spPr>
            <a:xfrm>
              <a:off x="2184843" y="5227541"/>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8" name="Straight Arrow Connector 157">
              <a:extLst>
                <a:ext uri="{FF2B5EF4-FFF2-40B4-BE49-F238E27FC236}">
                  <a16:creationId xmlns:a16="http://schemas.microsoft.com/office/drawing/2014/main" id="{2AA746CE-1C8C-3414-9916-CDD76E0A9DAC}"/>
                </a:ext>
              </a:extLst>
            </p:cNvPr>
            <p:cNvCxnSpPr>
              <a:cxnSpLocks/>
            </p:cNvCxnSpPr>
            <p:nvPr/>
          </p:nvCxnSpPr>
          <p:spPr>
            <a:xfrm flipH="1" flipV="1">
              <a:off x="2178254" y="2493383"/>
              <a:ext cx="6589" cy="273280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59" name="Straight Arrow Connector 158">
              <a:extLst>
                <a:ext uri="{FF2B5EF4-FFF2-40B4-BE49-F238E27FC236}">
                  <a16:creationId xmlns:a16="http://schemas.microsoft.com/office/drawing/2014/main" id="{7A00FD0A-96DA-E347-BA17-6488E395F07F}"/>
                </a:ext>
              </a:extLst>
            </p:cNvPr>
            <p:cNvCxnSpPr>
              <a:cxnSpLocks/>
            </p:cNvCxnSpPr>
            <p:nvPr/>
          </p:nvCxnSpPr>
          <p:spPr>
            <a:xfrm>
              <a:off x="2040859" y="3890350"/>
              <a:ext cx="14398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60" name="Straight Arrow Connector 159">
              <a:extLst>
                <a:ext uri="{FF2B5EF4-FFF2-40B4-BE49-F238E27FC236}">
                  <a16:creationId xmlns:a16="http://schemas.microsoft.com/office/drawing/2014/main" id="{B157C7FC-C8BD-BCD7-1599-9DC0DF43D304}"/>
                </a:ext>
              </a:extLst>
            </p:cNvPr>
            <p:cNvCxnSpPr/>
            <p:nvPr/>
          </p:nvCxnSpPr>
          <p:spPr>
            <a:xfrm>
              <a:off x="3768199" y="3878450"/>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86" name="Group 185">
            <a:extLst>
              <a:ext uri="{FF2B5EF4-FFF2-40B4-BE49-F238E27FC236}">
                <a16:creationId xmlns:a16="http://schemas.microsoft.com/office/drawing/2014/main" id="{E63DC710-4286-3CD0-5A68-BA7CBD6337B9}"/>
              </a:ext>
            </a:extLst>
          </p:cNvPr>
          <p:cNvGrpSpPr/>
          <p:nvPr/>
        </p:nvGrpSpPr>
        <p:grpSpPr>
          <a:xfrm>
            <a:off x="8791794" y="3175941"/>
            <a:ext cx="2062788" cy="2555060"/>
            <a:chOff x="8791794" y="3175941"/>
            <a:chExt cx="2062788" cy="2555060"/>
          </a:xfrm>
        </p:grpSpPr>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A5CBAEBB-69C7-DC10-FFC5-1984F27B2347}"/>
                    </a:ext>
                  </a:extLst>
                </p:cNvPr>
                <p:cNvSpPr txBox="1"/>
                <p:nvPr/>
              </p:nvSpPr>
              <p:spPr>
                <a:xfrm>
                  <a:off x="8870132" y="4363123"/>
                  <a:ext cx="134163" cy="131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162" name="TextBox 161">
                  <a:extLst>
                    <a:ext uri="{FF2B5EF4-FFF2-40B4-BE49-F238E27FC236}">
                      <a16:creationId xmlns:a16="http://schemas.microsoft.com/office/drawing/2014/main" id="{A5CBAEBB-69C7-DC10-FFC5-1984F27B2347}"/>
                    </a:ext>
                  </a:extLst>
                </p:cNvPr>
                <p:cNvSpPr txBox="1">
                  <a:spLocks noRot="1" noChangeAspect="1" noMove="1" noResize="1" noEditPoints="1" noAdjustHandles="1" noChangeArrowheads="1" noChangeShapeType="1" noTextEdit="1"/>
                </p:cNvSpPr>
                <p:nvPr/>
              </p:nvSpPr>
              <p:spPr>
                <a:xfrm>
                  <a:off x="8870132" y="4363123"/>
                  <a:ext cx="134163" cy="131182"/>
                </a:xfrm>
                <a:prstGeom prst="rect">
                  <a:avLst/>
                </a:prstGeom>
                <a:blipFill>
                  <a:blip r:embed="rId15"/>
                  <a:stretch>
                    <a:fillRect l="-45455" r="-54545" b="-63636"/>
                  </a:stretch>
                </a:blipFill>
              </p:spPr>
              <p:txBody>
                <a:bodyPr/>
                <a:lstStyle/>
                <a:p>
                  <a:r>
                    <a:rPr lang="en-US">
                      <a:noFill/>
                    </a:rPr>
                    <a:t> </a:t>
                  </a:r>
                </a:p>
              </p:txBody>
            </p:sp>
          </mc:Fallback>
        </mc:AlternateContent>
        <p:cxnSp>
          <p:nvCxnSpPr>
            <p:cNvPr id="163" name="Straight Arrow Connector 162">
              <a:extLst>
                <a:ext uri="{FF2B5EF4-FFF2-40B4-BE49-F238E27FC236}">
                  <a16:creationId xmlns:a16="http://schemas.microsoft.com/office/drawing/2014/main" id="{FD1544B2-F37A-A55E-9C28-65BDB4DC3D91}"/>
                </a:ext>
              </a:extLst>
            </p:cNvPr>
            <p:cNvCxnSpPr>
              <a:cxnSpLocks/>
            </p:cNvCxnSpPr>
            <p:nvPr/>
          </p:nvCxnSpPr>
          <p:spPr>
            <a:xfrm>
              <a:off x="8931321" y="4216105"/>
              <a:ext cx="0" cy="173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9A15001A-D69D-E76C-28B5-EC631F1B245D}"/>
                    </a:ext>
                  </a:extLst>
                </p:cNvPr>
                <p:cNvSpPr txBox="1"/>
                <p:nvPr/>
              </p:nvSpPr>
              <p:spPr>
                <a:xfrm>
                  <a:off x="8791794" y="3985865"/>
                  <a:ext cx="375311" cy="2462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4</m:t>
                            </m:r>
                          </m:sub>
                        </m:sSub>
                      </m:oMath>
                    </m:oMathPara>
                  </a14:m>
                  <a:endParaRPr lang="en-US" sz="1000" dirty="0"/>
                </a:p>
              </p:txBody>
            </p:sp>
          </mc:Choice>
          <mc:Fallback xmlns="">
            <p:sp>
              <p:nvSpPr>
                <p:cNvPr id="164" name="TextBox 163">
                  <a:extLst>
                    <a:ext uri="{FF2B5EF4-FFF2-40B4-BE49-F238E27FC236}">
                      <a16:creationId xmlns:a16="http://schemas.microsoft.com/office/drawing/2014/main" id="{9A15001A-D69D-E76C-28B5-EC631F1B245D}"/>
                    </a:ext>
                  </a:extLst>
                </p:cNvPr>
                <p:cNvSpPr txBox="1">
                  <a:spLocks noRot="1" noChangeAspect="1" noMove="1" noResize="1" noEditPoints="1" noAdjustHandles="1" noChangeArrowheads="1" noChangeShapeType="1" noTextEdit="1"/>
                </p:cNvSpPr>
                <p:nvPr/>
              </p:nvSpPr>
              <p:spPr>
                <a:xfrm>
                  <a:off x="8791794" y="3985865"/>
                  <a:ext cx="375311" cy="246221"/>
                </a:xfrm>
                <a:prstGeom prst="rect">
                  <a:avLst/>
                </a:prstGeom>
                <a:blipFill>
                  <a:blip r:embed="rId16"/>
                  <a:stretch>
                    <a:fillRect l="-3333"/>
                  </a:stretch>
                </a:blipFill>
              </p:spPr>
              <p:txBody>
                <a:bodyPr/>
                <a:lstStyle/>
                <a:p>
                  <a:r>
                    <a:rPr lang="en-US">
                      <a:noFill/>
                    </a:rPr>
                    <a:t> </a:t>
                  </a:r>
                </a:p>
              </p:txBody>
            </p:sp>
          </mc:Fallback>
        </mc:AlternateContent>
        <p:cxnSp>
          <p:nvCxnSpPr>
            <p:cNvPr id="165" name="Straight Arrow Connector 164">
              <a:extLst>
                <a:ext uri="{FF2B5EF4-FFF2-40B4-BE49-F238E27FC236}">
                  <a16:creationId xmlns:a16="http://schemas.microsoft.com/office/drawing/2014/main" id="{893FE7AD-24B1-1A25-2CE9-2C54AFBDE31E}"/>
                </a:ext>
              </a:extLst>
            </p:cNvPr>
            <p:cNvCxnSpPr/>
            <p:nvPr/>
          </p:nvCxnSpPr>
          <p:spPr>
            <a:xfrm>
              <a:off x="9204414" y="3394268"/>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6" name="Rectangle 165">
              <a:extLst>
                <a:ext uri="{FF2B5EF4-FFF2-40B4-BE49-F238E27FC236}">
                  <a16:creationId xmlns:a16="http://schemas.microsoft.com/office/drawing/2014/main" id="{57B735A6-2DB6-AC25-810C-4B8CBEEDCB1C}"/>
                </a:ext>
              </a:extLst>
            </p:cNvPr>
            <p:cNvSpPr/>
            <p:nvPr/>
          </p:nvSpPr>
          <p:spPr>
            <a:xfrm>
              <a:off x="9475783" y="3175951"/>
              <a:ext cx="425170" cy="42517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67" name="Rectangle 166">
              <a:extLst>
                <a:ext uri="{FF2B5EF4-FFF2-40B4-BE49-F238E27FC236}">
                  <a16:creationId xmlns:a16="http://schemas.microsoft.com/office/drawing/2014/main" id="{05B143A9-AFB6-CF74-C5A0-69702FA5862D}"/>
                </a:ext>
              </a:extLst>
            </p:cNvPr>
            <p:cNvSpPr/>
            <p:nvPr/>
          </p:nvSpPr>
          <p:spPr>
            <a:xfrm>
              <a:off x="9481343" y="3891131"/>
              <a:ext cx="425170" cy="42517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68" name="Rectangle 167">
              <a:extLst>
                <a:ext uri="{FF2B5EF4-FFF2-40B4-BE49-F238E27FC236}">
                  <a16:creationId xmlns:a16="http://schemas.microsoft.com/office/drawing/2014/main" id="{E9A8CE8C-CD2B-22F1-65E7-15F065923510}"/>
                </a:ext>
              </a:extLst>
            </p:cNvPr>
            <p:cNvSpPr/>
            <p:nvPr/>
          </p:nvSpPr>
          <p:spPr>
            <a:xfrm>
              <a:off x="9478401" y="4598010"/>
              <a:ext cx="425170" cy="42517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sp>
          <p:nvSpPr>
            <p:cNvPr id="169" name="Rectangle 168">
              <a:extLst>
                <a:ext uri="{FF2B5EF4-FFF2-40B4-BE49-F238E27FC236}">
                  <a16:creationId xmlns:a16="http://schemas.microsoft.com/office/drawing/2014/main" id="{EF0CA3ED-56EA-344E-9546-AA00B002CF2F}"/>
                </a:ext>
              </a:extLst>
            </p:cNvPr>
            <p:cNvSpPr/>
            <p:nvPr/>
          </p:nvSpPr>
          <p:spPr>
            <a:xfrm>
              <a:off x="9473693" y="5305831"/>
              <a:ext cx="425170" cy="42517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
              </a:r>
            </a:p>
          </p:txBody>
        </p:sp>
        <p:cxnSp>
          <p:nvCxnSpPr>
            <p:cNvPr id="170" name="Straight Arrow Connector 169">
              <a:extLst>
                <a:ext uri="{FF2B5EF4-FFF2-40B4-BE49-F238E27FC236}">
                  <a16:creationId xmlns:a16="http://schemas.microsoft.com/office/drawing/2014/main" id="{A476D5ED-AFBD-CD04-5E3E-7D31E63268EF}"/>
                </a:ext>
              </a:extLst>
            </p:cNvPr>
            <p:cNvCxnSpPr>
              <a:cxnSpLocks/>
            </p:cNvCxnSpPr>
            <p:nvPr/>
          </p:nvCxnSpPr>
          <p:spPr>
            <a:xfrm flipV="1">
              <a:off x="9894833" y="3392612"/>
              <a:ext cx="283446" cy="8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1" name="Straight Arrow Connector 170">
              <a:extLst>
                <a:ext uri="{FF2B5EF4-FFF2-40B4-BE49-F238E27FC236}">
                  <a16:creationId xmlns:a16="http://schemas.microsoft.com/office/drawing/2014/main" id="{9EBADC9D-A834-25CC-D352-195B0704E279}"/>
                </a:ext>
              </a:extLst>
            </p:cNvPr>
            <p:cNvCxnSpPr>
              <a:cxnSpLocks/>
            </p:cNvCxnSpPr>
            <p:nvPr/>
          </p:nvCxnSpPr>
          <p:spPr>
            <a:xfrm flipV="1">
              <a:off x="9908231" y="4097153"/>
              <a:ext cx="283446" cy="8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2" name="Straight Arrow Connector 171">
              <a:extLst>
                <a:ext uri="{FF2B5EF4-FFF2-40B4-BE49-F238E27FC236}">
                  <a16:creationId xmlns:a16="http://schemas.microsoft.com/office/drawing/2014/main" id="{C2A016FD-CD6F-B12A-118E-6356BC58B80E}"/>
                </a:ext>
              </a:extLst>
            </p:cNvPr>
            <p:cNvCxnSpPr>
              <a:cxnSpLocks/>
            </p:cNvCxnSpPr>
            <p:nvPr/>
          </p:nvCxnSpPr>
          <p:spPr>
            <a:xfrm>
              <a:off x="9899432" y="4810236"/>
              <a:ext cx="2834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3" name="Straight Arrow Connector 172">
              <a:extLst>
                <a:ext uri="{FF2B5EF4-FFF2-40B4-BE49-F238E27FC236}">
                  <a16:creationId xmlns:a16="http://schemas.microsoft.com/office/drawing/2014/main" id="{8FE5E383-912F-516A-5586-51DE5439AC86}"/>
                </a:ext>
              </a:extLst>
            </p:cNvPr>
            <p:cNvCxnSpPr>
              <a:cxnSpLocks/>
            </p:cNvCxnSpPr>
            <p:nvPr/>
          </p:nvCxnSpPr>
          <p:spPr>
            <a:xfrm>
              <a:off x="9896017" y="5514988"/>
              <a:ext cx="2834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4" name="Rectangle 173">
              <a:extLst>
                <a:ext uri="{FF2B5EF4-FFF2-40B4-BE49-F238E27FC236}">
                  <a16:creationId xmlns:a16="http://schemas.microsoft.com/office/drawing/2014/main" id="{44DB7D32-EF23-B941-329F-3AACAECC9460}"/>
                </a:ext>
              </a:extLst>
            </p:cNvPr>
            <p:cNvSpPr/>
            <p:nvPr/>
          </p:nvSpPr>
          <p:spPr>
            <a:xfrm rot="16200000">
              <a:off x="9019801" y="4332527"/>
              <a:ext cx="2555059" cy="241888"/>
            </a:xfrm>
            <a:prstGeom prst="rect">
              <a:avLst/>
            </a:prstGeom>
            <a:ln w="19050">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bg2">
                      <a:lumMod val="75000"/>
                    </a:schemeClr>
                  </a:solidFill>
                </a:rPr>
                <a:t>linear</a:t>
              </a:r>
            </a:p>
          </p:txBody>
        </p:sp>
        <p:cxnSp>
          <p:nvCxnSpPr>
            <p:cNvPr id="175" name="Straight Arrow Connector 174">
              <a:extLst>
                <a:ext uri="{FF2B5EF4-FFF2-40B4-BE49-F238E27FC236}">
                  <a16:creationId xmlns:a16="http://schemas.microsoft.com/office/drawing/2014/main" id="{6EF7025F-CE7F-98CF-D64D-07BEBA09C471}"/>
                </a:ext>
              </a:extLst>
            </p:cNvPr>
            <p:cNvCxnSpPr/>
            <p:nvPr/>
          </p:nvCxnSpPr>
          <p:spPr>
            <a:xfrm>
              <a:off x="9208489" y="4098811"/>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6" name="Straight Arrow Connector 175">
              <a:extLst>
                <a:ext uri="{FF2B5EF4-FFF2-40B4-BE49-F238E27FC236}">
                  <a16:creationId xmlns:a16="http://schemas.microsoft.com/office/drawing/2014/main" id="{36AFD0C7-13E1-E053-0AF4-FB822F21AD63}"/>
                </a:ext>
              </a:extLst>
            </p:cNvPr>
            <p:cNvCxnSpPr/>
            <p:nvPr/>
          </p:nvCxnSpPr>
          <p:spPr>
            <a:xfrm>
              <a:off x="9204419" y="4811494"/>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7" name="Straight Arrow Connector 176">
              <a:extLst>
                <a:ext uri="{FF2B5EF4-FFF2-40B4-BE49-F238E27FC236}">
                  <a16:creationId xmlns:a16="http://schemas.microsoft.com/office/drawing/2014/main" id="{E2E8B73C-E94E-EA0C-E28E-53C8D5FBDC4C}"/>
                </a:ext>
              </a:extLst>
            </p:cNvPr>
            <p:cNvCxnSpPr/>
            <p:nvPr/>
          </p:nvCxnSpPr>
          <p:spPr>
            <a:xfrm>
              <a:off x="9200349" y="5516036"/>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8" name="Straight Arrow Connector 177">
              <a:extLst>
                <a:ext uri="{FF2B5EF4-FFF2-40B4-BE49-F238E27FC236}">
                  <a16:creationId xmlns:a16="http://schemas.microsoft.com/office/drawing/2014/main" id="{503EC026-9712-DAF3-758E-BDBFA8E0E317}"/>
                </a:ext>
              </a:extLst>
            </p:cNvPr>
            <p:cNvCxnSpPr>
              <a:cxnSpLocks/>
            </p:cNvCxnSpPr>
            <p:nvPr/>
          </p:nvCxnSpPr>
          <p:spPr>
            <a:xfrm flipH="1" flipV="1">
              <a:off x="9195242" y="3397195"/>
              <a:ext cx="5106" cy="21177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79" name="Straight Arrow Connector 178">
              <a:extLst>
                <a:ext uri="{FF2B5EF4-FFF2-40B4-BE49-F238E27FC236}">
                  <a16:creationId xmlns:a16="http://schemas.microsoft.com/office/drawing/2014/main" id="{B846CE1C-BD8F-BBBE-FCB1-632254223DD4}"/>
                </a:ext>
              </a:extLst>
            </p:cNvPr>
            <p:cNvCxnSpPr>
              <a:cxnSpLocks/>
            </p:cNvCxnSpPr>
            <p:nvPr/>
          </p:nvCxnSpPr>
          <p:spPr>
            <a:xfrm>
              <a:off x="9088768" y="4479778"/>
              <a:ext cx="111581"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80" name="Straight Arrow Connector 179">
              <a:extLst>
                <a:ext uri="{FF2B5EF4-FFF2-40B4-BE49-F238E27FC236}">
                  <a16:creationId xmlns:a16="http://schemas.microsoft.com/office/drawing/2014/main" id="{0F64FD1A-C8F3-A004-0B3C-C77AEA6B1525}"/>
                </a:ext>
              </a:extLst>
            </p:cNvPr>
            <p:cNvCxnSpPr/>
            <p:nvPr/>
          </p:nvCxnSpPr>
          <p:spPr>
            <a:xfrm>
              <a:off x="10427373" y="4470556"/>
              <a:ext cx="2687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CE25FFED-9538-53AF-1B00-E22464C5280A}"/>
                    </a:ext>
                  </a:extLst>
                </p:cNvPr>
                <p:cNvSpPr txBox="1"/>
                <p:nvPr/>
              </p:nvSpPr>
              <p:spPr>
                <a:xfrm>
                  <a:off x="10720419" y="4371513"/>
                  <a:ext cx="134163" cy="131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m:t>
                        </m:r>
                      </m:oMath>
                    </m:oMathPara>
                  </a14:m>
                  <a:endParaRPr lang="en-US" sz="1100" dirty="0"/>
                </a:p>
              </p:txBody>
            </p:sp>
          </mc:Choice>
          <mc:Fallback xmlns="">
            <p:sp>
              <p:nvSpPr>
                <p:cNvPr id="181" name="TextBox 180">
                  <a:extLst>
                    <a:ext uri="{FF2B5EF4-FFF2-40B4-BE49-F238E27FC236}">
                      <a16:creationId xmlns:a16="http://schemas.microsoft.com/office/drawing/2014/main" id="{CE25FFED-9538-53AF-1B00-E22464C5280A}"/>
                    </a:ext>
                  </a:extLst>
                </p:cNvPr>
                <p:cNvSpPr txBox="1">
                  <a:spLocks noRot="1" noChangeAspect="1" noMove="1" noResize="1" noEditPoints="1" noAdjustHandles="1" noChangeArrowheads="1" noChangeShapeType="1" noTextEdit="1"/>
                </p:cNvSpPr>
                <p:nvPr/>
              </p:nvSpPr>
              <p:spPr>
                <a:xfrm>
                  <a:off x="10720419" y="4371513"/>
                  <a:ext cx="134163" cy="131182"/>
                </a:xfrm>
                <a:prstGeom prst="rect">
                  <a:avLst/>
                </a:prstGeom>
                <a:blipFill>
                  <a:blip r:embed="rId12"/>
                  <a:stretch>
                    <a:fillRect l="-45455" r="-45455" b="-54545"/>
                  </a:stretch>
                </a:blipFill>
              </p:spPr>
              <p:txBody>
                <a:bodyPr/>
                <a:lstStyle/>
                <a:p>
                  <a:r>
                    <a:rPr lang="en-US">
                      <a:noFill/>
                    </a:rPr>
                    <a:t> </a:t>
                  </a:r>
                </a:p>
              </p:txBody>
            </p:sp>
          </mc:Fallback>
        </mc:AlternateContent>
        <p:cxnSp>
          <p:nvCxnSpPr>
            <p:cNvPr id="182" name="Straight Arrow Connector 181">
              <a:extLst>
                <a:ext uri="{FF2B5EF4-FFF2-40B4-BE49-F238E27FC236}">
                  <a16:creationId xmlns:a16="http://schemas.microsoft.com/office/drawing/2014/main" id="{B2E6B3E2-96E3-A9C1-492C-7F0705CB138E}"/>
                </a:ext>
              </a:extLst>
            </p:cNvPr>
            <p:cNvCxnSpPr>
              <a:cxnSpLocks/>
            </p:cNvCxnSpPr>
            <p:nvPr/>
          </p:nvCxnSpPr>
          <p:spPr>
            <a:xfrm>
              <a:off x="10781608" y="4224495"/>
              <a:ext cx="0" cy="173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E7CBFBF6-C46A-AFE9-0A8E-73A3A52D306F}"/>
                  </a:ext>
                </a:extLst>
              </p:cNvPr>
              <p:cNvSpPr txBox="1"/>
              <p:nvPr/>
            </p:nvSpPr>
            <p:spPr>
              <a:xfrm>
                <a:off x="10642081" y="3994255"/>
                <a:ext cx="375311" cy="246221"/>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000" b="0" i="1" smtClean="0">
                          <a:latin typeface="Cambria Math" panose="02040503050406030204" pitchFamily="18" charset="0"/>
                        </a:rPr>
                        <m:t>𝑘𝑒</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𝑦</m:t>
                          </m:r>
                        </m:e>
                        <m:sub>
                          <m:r>
                            <a:rPr lang="en-US" sz="1000" b="0" i="1" smtClean="0">
                              <a:latin typeface="Cambria Math" panose="02040503050406030204" pitchFamily="18" charset="0"/>
                            </a:rPr>
                            <m:t>5</m:t>
                          </m:r>
                        </m:sub>
                      </m:sSub>
                    </m:oMath>
                  </m:oMathPara>
                </a14:m>
                <a:endParaRPr lang="en-US" sz="1000" dirty="0"/>
              </a:p>
            </p:txBody>
          </p:sp>
        </mc:Choice>
        <mc:Fallback xmlns="">
          <p:sp>
            <p:nvSpPr>
              <p:cNvPr id="183" name="TextBox 182">
                <a:extLst>
                  <a:ext uri="{FF2B5EF4-FFF2-40B4-BE49-F238E27FC236}">
                    <a16:creationId xmlns:a16="http://schemas.microsoft.com/office/drawing/2014/main" id="{E7CBFBF6-C46A-AFE9-0A8E-73A3A52D306F}"/>
                  </a:ext>
                </a:extLst>
              </p:cNvPr>
              <p:cNvSpPr txBox="1">
                <a:spLocks noRot="1" noChangeAspect="1" noMove="1" noResize="1" noEditPoints="1" noAdjustHandles="1" noChangeArrowheads="1" noChangeShapeType="1" noTextEdit="1"/>
              </p:cNvSpPr>
              <p:nvPr/>
            </p:nvSpPr>
            <p:spPr>
              <a:xfrm>
                <a:off x="10642081" y="3994255"/>
                <a:ext cx="375311" cy="246221"/>
              </a:xfrm>
              <a:prstGeom prst="rect">
                <a:avLst/>
              </a:prstGeom>
              <a:blipFill>
                <a:blip r:embed="rId17"/>
                <a:stretch>
                  <a:fillRect l="-3333"/>
                </a:stretch>
              </a:blipFill>
            </p:spPr>
            <p:txBody>
              <a:bodyPr/>
              <a:lstStyle/>
              <a:p>
                <a:r>
                  <a:rPr lang="en-US">
                    <a:noFill/>
                  </a:rPr>
                  <a:t> </a:t>
                </a:r>
              </a:p>
            </p:txBody>
          </p:sp>
        </mc:Fallback>
      </mc:AlternateContent>
      <p:cxnSp>
        <p:nvCxnSpPr>
          <p:cNvPr id="184" name="Straight Arrow Connector 183">
            <a:extLst>
              <a:ext uri="{FF2B5EF4-FFF2-40B4-BE49-F238E27FC236}">
                <a16:creationId xmlns:a16="http://schemas.microsoft.com/office/drawing/2014/main" id="{24E7B24B-4913-AC78-F43D-66FD68C772E9}"/>
              </a:ext>
            </a:extLst>
          </p:cNvPr>
          <p:cNvCxnSpPr>
            <a:cxnSpLocks/>
          </p:cNvCxnSpPr>
          <p:nvPr/>
        </p:nvCxnSpPr>
        <p:spPr>
          <a:xfrm>
            <a:off x="10939055" y="4488168"/>
            <a:ext cx="111581"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5" name="Rounded Rectangle 184">
                <a:extLst>
                  <a:ext uri="{FF2B5EF4-FFF2-40B4-BE49-F238E27FC236}">
                    <a16:creationId xmlns:a16="http://schemas.microsoft.com/office/drawing/2014/main" id="{C215C727-CFC3-5276-99A9-AD692B979E0A}"/>
                  </a:ext>
                </a:extLst>
              </p:cNvPr>
              <p:cNvSpPr/>
              <p:nvPr/>
            </p:nvSpPr>
            <p:spPr>
              <a:xfrm>
                <a:off x="2661713" y="1536799"/>
                <a:ext cx="6650463" cy="1176698"/>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Lemma</a:t>
                </a:r>
                <a:r>
                  <a:rPr lang="en-US" b="0" dirty="0"/>
                  <a:t>.</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𝐴𝑅𝐾</m:t>
                      </m:r>
                      <m:r>
                        <a:rPr lang="en-US" b="0" i="1" smtClean="0">
                          <a:latin typeface="Cambria Math" panose="02040503050406030204" pitchFamily="18" charset="0"/>
                        </a:rPr>
                        <m:t>∘</m:t>
                      </m:r>
                      <m:r>
                        <a:rPr lang="en-US" b="0" i="1" smtClean="0">
                          <a:latin typeface="Cambria Math" panose="02040503050406030204" pitchFamily="18" charset="0"/>
                        </a:rPr>
                        <m:t>𝐼𝑁𝑉</m:t>
                      </m:r>
                      <m:r>
                        <a:rPr lang="en-US" b="0" i="1" smtClean="0">
                          <a:latin typeface="Cambria Math" panose="02040503050406030204" pitchFamily="18" charset="0"/>
                        </a:rPr>
                        <m:t>∘…∘</m:t>
                      </m:r>
                      <m:r>
                        <a:rPr lang="en-US" b="0" i="1" smtClean="0">
                          <a:latin typeface="Cambria Math" panose="02040503050406030204" pitchFamily="18" charset="0"/>
                        </a:rPr>
                        <m:t>𝐼𝑁𝑉</m:t>
                      </m:r>
                      <m:r>
                        <a:rPr lang="en-US" b="0" i="1" smtClean="0">
                          <a:latin typeface="Cambria Math" panose="02040503050406030204" pitchFamily="18" charset="0"/>
                        </a:rPr>
                        <m:t>∘</m:t>
                      </m:r>
                      <m:r>
                        <a:rPr lang="en-US" b="0" i="1" smtClean="0">
                          <a:latin typeface="Cambria Math" panose="02040503050406030204" pitchFamily="18" charset="0"/>
                        </a:rPr>
                        <m:t>𝐴𝑅𝐾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𝜀</m:t>
                          </m:r>
                        </m:sub>
                      </m:sSub>
                      <m:r>
                        <m:rPr>
                          <m:sty m:val="p"/>
                        </m:rPr>
                        <a:rPr lang="en-US" b="0" i="0" smtClean="0">
                          <a:latin typeface="Cambria Math" panose="02040503050406030204" pitchFamily="18" charset="0"/>
                        </a:rPr>
                        <m:t>random</m:t>
                      </m:r>
                      <m:r>
                        <a:rPr lang="en-US" b="0" i="0" smtClean="0">
                          <a:latin typeface="Cambria Math" panose="02040503050406030204" pitchFamily="18" charset="0"/>
                        </a:rPr>
                        <m:t> </m:t>
                      </m:r>
                      <m:r>
                        <m:rPr>
                          <m:sty m:val="p"/>
                        </m:rPr>
                        <a:rPr lang="en-US" b="0" i="0" smtClean="0">
                          <a:latin typeface="Cambria Math" panose="02040503050406030204" pitchFamily="18" charset="0"/>
                        </a:rPr>
                        <m:t>permutation</m:t>
                      </m:r>
                      <m:r>
                        <a:rPr lang="en-US" b="0" i="0" smtClean="0">
                          <a:latin typeface="Cambria Math" panose="02040503050406030204" pitchFamily="18" charset="0"/>
                        </a:rPr>
                        <m:t> </m:t>
                      </m:r>
                      <m:r>
                        <m:rPr>
                          <m:sty m:val="p"/>
                        </m:rPr>
                        <a:rPr lang="en-US" b="0" i="0" smtClean="0">
                          <a:latin typeface="Cambria Math" panose="02040503050406030204" pitchFamily="18" charset="0"/>
                        </a:rPr>
                        <m:t>over</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𝔽</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sub>
                      </m:sSub>
                    </m:oMath>
                  </m:oMathPara>
                </a14:m>
                <a:endParaRPr lang="en-US" dirty="0"/>
              </a:p>
            </p:txBody>
          </p:sp>
        </mc:Choice>
        <mc:Fallback xmlns="">
          <p:sp>
            <p:nvSpPr>
              <p:cNvPr id="185" name="Rounded Rectangle 184">
                <a:extLst>
                  <a:ext uri="{FF2B5EF4-FFF2-40B4-BE49-F238E27FC236}">
                    <a16:creationId xmlns:a16="http://schemas.microsoft.com/office/drawing/2014/main" id="{C215C727-CFC3-5276-99A9-AD692B979E0A}"/>
                  </a:ext>
                </a:extLst>
              </p:cNvPr>
              <p:cNvSpPr>
                <a:spLocks noRot="1" noChangeAspect="1" noMove="1" noResize="1" noEditPoints="1" noAdjustHandles="1" noChangeArrowheads="1" noChangeShapeType="1" noTextEdit="1"/>
              </p:cNvSpPr>
              <p:nvPr/>
            </p:nvSpPr>
            <p:spPr>
              <a:xfrm>
                <a:off x="2661713" y="1536799"/>
                <a:ext cx="6650463" cy="1176698"/>
              </a:xfrm>
              <a:prstGeom prst="roundRect">
                <a:avLst/>
              </a:prstGeom>
              <a:blipFill>
                <a:blip r:embed="rId18"/>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2763356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E457-94D6-9785-1194-B3E345C84EFC}"/>
              </a:ext>
            </a:extLst>
          </p:cNvPr>
          <p:cNvSpPr>
            <a:spLocks noGrp="1"/>
          </p:cNvSpPr>
          <p:nvPr>
            <p:ph type="title"/>
          </p:nvPr>
        </p:nvSpPr>
        <p:spPr/>
        <p:txBody>
          <a:bodyPr/>
          <a:lstStyle/>
          <a:p>
            <a:r>
              <a:rPr lang="en-US" dirty="0"/>
              <a:t>Censored AES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44B285-2ED3-9691-54FA-B2F05568E2A1}"/>
                  </a:ext>
                </a:extLst>
              </p:cNvPr>
              <p:cNvSpPr>
                <a:spLocks noGrp="1"/>
              </p:cNvSpPr>
              <p:nvPr>
                <p:ph idx="1"/>
              </p:nvPr>
            </p:nvSpPr>
            <p:spPr>
              <a:xfrm>
                <a:off x="838200" y="3213219"/>
                <a:ext cx="10515600" cy="2187723"/>
              </a:xfrm>
            </p:spPr>
            <p:txBody>
              <a:bodyPr>
                <a:noAutofit/>
              </a:bodyPr>
              <a:lstStyle/>
              <a:p>
                <a:r>
                  <a:rPr lang="en-US" sz="2000" dirty="0"/>
                  <a:t>Reasonable to expect that removing many mixing layers hurts security.</a:t>
                </a:r>
              </a:p>
              <a:p>
                <a:endParaRPr lang="en-US" sz="2000" dirty="0"/>
              </a:p>
              <a:p>
                <a:r>
                  <a:rPr lang="en-US" sz="2000" b="1" dirty="0"/>
                  <a:t>Evidence</a:t>
                </a:r>
                <a:r>
                  <a:rPr lang="en-US" sz="2000" dirty="0"/>
                  <a:t> that the true AES is pairwise independent in </a:t>
                </a:r>
                <a14:m>
                  <m:oMath xmlns:m="http://schemas.openxmlformats.org/officeDocument/2006/math">
                    <m:r>
                      <a:rPr lang="en-US" sz="2000" i="1">
                        <a:latin typeface="Cambria Math" panose="02040503050406030204" pitchFamily="18" charset="0"/>
                      </a:rPr>
                      <m:t>&lt;</m:t>
                    </m:r>
                    <m:r>
                      <a:rPr lang="en-US" sz="2000" b="0" i="1" smtClean="0">
                        <a:latin typeface="Cambria Math" panose="02040503050406030204" pitchFamily="18" charset="0"/>
                      </a:rPr>
                      <m:t>200</m:t>
                    </m:r>
                  </m:oMath>
                </a14:m>
                <a:r>
                  <a:rPr lang="en-US" sz="2000" dirty="0"/>
                  <a:t> rounds.</a:t>
                </a:r>
              </a:p>
              <a:p>
                <a:endParaRPr lang="en-US" sz="2000" dirty="0"/>
              </a:p>
              <a:p>
                <a:r>
                  <a:rPr lang="en-US" sz="2000" dirty="0"/>
                  <a:t>Contrast this with </a:t>
                </a:r>
                <a14:m>
                  <m:oMath xmlns:m="http://schemas.openxmlformats.org/officeDocument/2006/math">
                    <m:r>
                      <a:rPr lang="en-US" sz="2000" b="0" i="1" smtClean="0">
                        <a:latin typeface="Cambria Math" panose="02040503050406030204" pitchFamily="18" charset="0"/>
                      </a:rPr>
                      <m:t>&gt;9000</m:t>
                    </m:r>
                  </m:oMath>
                </a14:m>
                <a:r>
                  <a:rPr lang="en-US" sz="2000" dirty="0"/>
                  <a:t> rounds of AES in [LTV21]!</a:t>
                </a:r>
              </a:p>
            </p:txBody>
          </p:sp>
        </mc:Choice>
        <mc:Fallback xmlns="">
          <p:sp>
            <p:nvSpPr>
              <p:cNvPr id="3" name="Content Placeholder 2">
                <a:extLst>
                  <a:ext uri="{FF2B5EF4-FFF2-40B4-BE49-F238E27FC236}">
                    <a16:creationId xmlns:a16="http://schemas.microsoft.com/office/drawing/2014/main" id="{7544B285-2ED3-9691-54FA-B2F05568E2A1}"/>
                  </a:ext>
                </a:extLst>
              </p:cNvPr>
              <p:cNvSpPr>
                <a:spLocks noGrp="1" noRot="1" noChangeAspect="1" noMove="1" noResize="1" noEditPoints="1" noAdjustHandles="1" noChangeArrowheads="1" noChangeShapeType="1" noTextEdit="1"/>
              </p:cNvSpPr>
              <p:nvPr>
                <p:ph idx="1"/>
              </p:nvPr>
            </p:nvSpPr>
            <p:spPr>
              <a:xfrm>
                <a:off x="838200" y="3213219"/>
                <a:ext cx="10515600" cy="2187723"/>
              </a:xfrm>
              <a:blipFill>
                <a:blip r:embed="rId3"/>
                <a:stretch>
                  <a:fillRect l="-362" t="-1149"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0293AC4-4193-7FD7-36FB-B8F203D9EB48}"/>
                  </a:ext>
                </a:extLst>
              </p:cNvPr>
              <p:cNvSpPr/>
              <p:nvPr/>
            </p:nvSpPr>
            <p:spPr>
              <a:xfrm>
                <a:off x="2365761" y="1690689"/>
                <a:ext cx="7460478" cy="1052512"/>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Theorem</a:t>
                </a:r>
                <a:r>
                  <a:rPr lang="en-US" dirty="0"/>
                  <a:t>. </a:t>
                </a:r>
                <a14:m>
                  <m:oMath xmlns:m="http://schemas.openxmlformats.org/officeDocument/2006/math">
                    <m:r>
                      <a:rPr lang="en-US" b="0" i="1" smtClean="0">
                        <a:latin typeface="Cambria Math" panose="02040503050406030204" pitchFamily="18" charset="0"/>
                      </a:rPr>
                      <m:t>192</m:t>
                    </m:r>
                  </m:oMath>
                </a14:m>
                <a:r>
                  <a:rPr lang="en-US" dirty="0"/>
                  <a:t>-round censored AES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-close to pairwise independent.</a:t>
                </a:r>
              </a:p>
            </p:txBody>
          </p:sp>
        </mc:Choice>
        <mc:Fallback xmlns="">
          <p:sp>
            <p:nvSpPr>
              <p:cNvPr id="7" name="Rounded Rectangle 6">
                <a:extLst>
                  <a:ext uri="{FF2B5EF4-FFF2-40B4-BE49-F238E27FC236}">
                    <a16:creationId xmlns:a16="http://schemas.microsoft.com/office/drawing/2014/main" id="{90293AC4-4193-7FD7-36FB-B8F203D9EB48}"/>
                  </a:ext>
                </a:extLst>
              </p:cNvPr>
              <p:cNvSpPr>
                <a:spLocks noRot="1" noChangeAspect="1" noMove="1" noResize="1" noEditPoints="1" noAdjustHandles="1" noChangeArrowheads="1" noChangeShapeType="1" noTextEdit="1"/>
              </p:cNvSpPr>
              <p:nvPr/>
            </p:nvSpPr>
            <p:spPr>
              <a:xfrm>
                <a:off x="2365761" y="1690689"/>
                <a:ext cx="7460478" cy="1052512"/>
              </a:xfrm>
              <a:prstGeom prst="roundRect">
                <a:avLst/>
              </a:prstGeom>
              <a:blipFill>
                <a:blip r:embed="rId4"/>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4193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79F9-A9E0-1E60-7A13-D3DD4521DC44}"/>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81C0C206-3F94-010F-2D34-0D0D6029F033}"/>
              </a:ext>
            </a:extLst>
          </p:cNvPr>
          <p:cNvSpPr>
            <a:spLocks noGrp="1"/>
          </p:cNvSpPr>
          <p:nvPr>
            <p:ph idx="1"/>
          </p:nvPr>
        </p:nvSpPr>
        <p:spPr/>
        <p:txBody>
          <a:bodyPr>
            <a:normAutofit/>
          </a:bodyPr>
          <a:lstStyle/>
          <a:p>
            <a:r>
              <a:rPr lang="en-US" sz="2000" dirty="0"/>
              <a:t>SPN* is not new: studied by </a:t>
            </a:r>
            <a:r>
              <a:rPr lang="en-US" sz="2000" dirty="0" err="1"/>
              <a:t>Baignères</a:t>
            </a:r>
            <a:r>
              <a:rPr lang="en-US" sz="2000" dirty="0"/>
              <a:t> and </a:t>
            </a:r>
            <a:r>
              <a:rPr lang="en-US" sz="2000" dirty="0" err="1"/>
              <a:t>Vaudenay</a:t>
            </a:r>
            <a:r>
              <a:rPr lang="en-US" sz="2000" dirty="0"/>
              <a:t> [BV06].</a:t>
            </a:r>
          </a:p>
          <a:p>
            <a:endParaRPr lang="en-US" sz="2000" dirty="0"/>
          </a:p>
          <a:p>
            <a:r>
              <a:rPr lang="en-US" sz="2000" dirty="0"/>
              <a:t>“Large S-box Model”</a:t>
            </a:r>
          </a:p>
          <a:p>
            <a:pPr lvl="1"/>
            <a:r>
              <a:rPr lang="en-US" sz="1800" dirty="0"/>
              <a:t>[MV12, CDK+18, DKS+17] considered SPNs with large random S-boxes.</a:t>
            </a:r>
          </a:p>
          <a:p>
            <a:pPr lvl="1"/>
            <a:r>
              <a:rPr lang="en-US" sz="1800" dirty="0"/>
              <a:t>S-box input length is a security parameter.</a:t>
            </a:r>
          </a:p>
          <a:p>
            <a:pPr lvl="1"/>
            <a:endParaRPr lang="en-US" sz="1800" dirty="0"/>
          </a:p>
          <a:p>
            <a:r>
              <a:rPr lang="en-US" sz="2000" dirty="0"/>
              <a:t>Dodis, Karthikeyan, and </a:t>
            </a:r>
            <a:r>
              <a:rPr lang="en-US" sz="2000" dirty="0" err="1"/>
              <a:t>Wichs</a:t>
            </a:r>
            <a:r>
              <a:rPr lang="en-US" sz="2000" dirty="0"/>
              <a:t> [DKW22] suggest conjectures under which large S-box analysis implies security in small S-box regime.</a:t>
            </a:r>
          </a:p>
        </p:txBody>
      </p:sp>
    </p:spTree>
    <p:extLst>
      <p:ext uri="{BB962C8B-B14F-4D97-AF65-F5344CB8AC3E}">
        <p14:creationId xmlns:p14="http://schemas.microsoft.com/office/powerpoint/2010/main" val="21550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89F0-23E7-CDBE-4C0C-36F666FFE300}"/>
              </a:ext>
            </a:extLst>
          </p:cNvPr>
          <p:cNvSpPr>
            <a:spLocks noGrp="1"/>
          </p:cNvSpPr>
          <p:nvPr>
            <p:ph type="title"/>
          </p:nvPr>
        </p:nvSpPr>
        <p:spPr/>
        <p:txBody>
          <a:bodyPr/>
          <a:lstStyle/>
          <a:p>
            <a:r>
              <a:rPr lang="en-US" dirty="0"/>
              <a:t>Limitations of prior work</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8C6E191C-9377-CA62-92E8-12AB1B280FD0}"/>
                  </a:ext>
                </a:extLst>
              </p:cNvPr>
              <p:cNvSpPr/>
              <p:nvPr/>
            </p:nvSpPr>
            <p:spPr>
              <a:xfrm>
                <a:off x="321912" y="2078182"/>
                <a:ext cx="5192198" cy="1856232"/>
              </a:xfrm>
              <a:prstGeom prst="roundRect">
                <a:avLst/>
              </a:prstGeom>
              <a:solidFill>
                <a:schemeClr val="accent1">
                  <a:lumMod val="40000"/>
                  <a:lumOff val="6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u="sng" dirty="0"/>
                  <a:t>AES / SPN</a:t>
                </a:r>
                <a:r>
                  <a:rPr lang="en-US" sz="2400" dirty="0"/>
                  <a:t> [LTV21]</a:t>
                </a:r>
              </a:p>
              <a:p>
                <a:pPr algn="ctr"/>
                <a:endParaRPr lang="en-US" sz="2400" dirty="0"/>
              </a:p>
              <a:p>
                <a:pPr algn="ctr"/>
                <a14:m>
                  <m:oMath xmlns:m="http://schemas.openxmlformats.org/officeDocument/2006/math">
                    <m:r>
                      <a:rPr lang="en-US" sz="2400" b="0" i="1" smtClean="0">
                        <a:latin typeface="Cambria Math" panose="02040503050406030204" pitchFamily="18" charset="0"/>
                      </a:rPr>
                      <m:t>3</m:t>
                    </m:r>
                  </m:oMath>
                </a14:m>
                <a:r>
                  <a:rPr lang="en-US" sz="2400" dirty="0"/>
                  <a:t>-round SPN is </a:t>
                </a:r>
                <a14:m>
                  <m:oMath xmlns:m="http://schemas.openxmlformats.org/officeDocument/2006/math">
                    <m:rad>
                      <m:radPr>
                        <m:degHide m:val="on"/>
                        <m:ctrlPr>
                          <a:rPr lang="en-US" sz="2400" b="0" i="1" dirty="0" smtClean="0">
                            <a:latin typeface="Cambria Math" panose="02040503050406030204" pitchFamily="18" charset="0"/>
                          </a:rPr>
                        </m:ctrlPr>
                      </m:radPr>
                      <m:deg/>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𝑘</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2</m:t>
                                </m:r>
                              </m:e>
                              <m:sup>
                                <m:r>
                                  <a:rPr lang="en-US" sz="2400" b="0" i="1" dirty="0" smtClean="0">
                                    <a:latin typeface="Cambria Math" panose="02040503050406030204" pitchFamily="18" charset="0"/>
                                  </a:rPr>
                                  <m:t>𝑏</m:t>
                                </m:r>
                              </m:sup>
                            </m:sSup>
                          </m:den>
                        </m:f>
                      </m:e>
                    </m:rad>
                  </m:oMath>
                </a14:m>
                <a:r>
                  <a:rPr lang="en-US" sz="2400" dirty="0"/>
                  <a:t>-close to </a:t>
                </a:r>
                <a14:m>
                  <m:oMath xmlns:m="http://schemas.openxmlformats.org/officeDocument/2006/math">
                    <m:r>
                      <a:rPr lang="en-US" sz="2400" b="0" i="1" smtClean="0">
                        <a:latin typeface="Cambria Math" panose="02040503050406030204" pitchFamily="18" charset="0"/>
                      </a:rPr>
                      <m:t>2</m:t>
                    </m:r>
                  </m:oMath>
                </a14:m>
                <a:r>
                  <a:rPr lang="en-US" sz="2400" dirty="0"/>
                  <a:t>-wise </a:t>
                </a:r>
              </a:p>
            </p:txBody>
          </p:sp>
        </mc:Choice>
        <mc:Fallback xmlns="">
          <p:sp>
            <p:nvSpPr>
              <p:cNvPr id="4" name="Rounded Rectangle 3">
                <a:extLst>
                  <a:ext uri="{FF2B5EF4-FFF2-40B4-BE49-F238E27FC236}">
                    <a16:creationId xmlns:a16="http://schemas.microsoft.com/office/drawing/2014/main" id="{8C6E191C-9377-CA62-92E8-12AB1B280FD0}"/>
                  </a:ext>
                </a:extLst>
              </p:cNvPr>
              <p:cNvSpPr>
                <a:spLocks noRot="1" noChangeAspect="1" noMove="1" noResize="1" noEditPoints="1" noAdjustHandles="1" noChangeArrowheads="1" noChangeShapeType="1" noTextEdit="1"/>
              </p:cNvSpPr>
              <p:nvPr/>
            </p:nvSpPr>
            <p:spPr>
              <a:xfrm>
                <a:off x="321912" y="2078182"/>
                <a:ext cx="5192198" cy="1856232"/>
              </a:xfrm>
              <a:prstGeom prst="roundRect">
                <a:avLst/>
              </a:prstGeom>
              <a:blipFill>
                <a:blip r:embed="rId3"/>
                <a:stretch>
                  <a:fillRect r="-485"/>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57429EC5-C55A-0D01-69AC-CA1109E607FA}"/>
                  </a:ext>
                </a:extLst>
              </p:cNvPr>
              <p:cNvSpPr/>
              <p:nvPr/>
            </p:nvSpPr>
            <p:spPr>
              <a:xfrm>
                <a:off x="6677891" y="2057400"/>
                <a:ext cx="4946073" cy="1856232"/>
              </a:xfrm>
              <a:prstGeom prst="roundRect">
                <a:avLst/>
              </a:prstGeom>
              <a:solidFill>
                <a:schemeClr val="accent1">
                  <a:lumMod val="40000"/>
                  <a:lumOff val="6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u="sng" dirty="0"/>
                  <a:t>AES* / SPN*</a:t>
                </a:r>
                <a:r>
                  <a:rPr lang="en-US" sz="2400" dirty="0"/>
                  <a:t> [CDK+18, DKS+17]</a:t>
                </a:r>
              </a:p>
              <a:p>
                <a:pPr algn="ctr"/>
                <a:endParaRPr lang="en-US" sz="2400" dirty="0"/>
              </a:p>
              <a:p>
                <a:pPr algn="ctr"/>
                <a14:m>
                  <m:oMath xmlns:m="http://schemas.openxmlformats.org/officeDocument/2006/math">
                    <m:r>
                      <a:rPr lang="en-US" sz="2400" b="0" i="1" smtClean="0">
                        <a:latin typeface="Cambria Math" panose="02040503050406030204" pitchFamily="18" charset="0"/>
                      </a:rPr>
                      <m:t>2</m:t>
                    </m:r>
                  </m:oMath>
                </a14:m>
                <a:r>
                  <a:rPr lang="en-US" sz="2400" dirty="0"/>
                  <a:t>-round SPN is </a:t>
                </a:r>
                <a14:m>
                  <m:oMath xmlns:m="http://schemas.openxmlformats.org/officeDocument/2006/math">
                    <m:f>
                      <m:fPr>
                        <m:ctrlPr>
                          <a:rPr lang="en-US" sz="2400" b="0" i="1" dirty="0" smtClean="0">
                            <a:latin typeface="Cambria Math" panose="02040503050406030204" pitchFamily="18" charset="0"/>
                          </a:rPr>
                        </m:ctrlPr>
                      </m:fPr>
                      <m:num>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𝑡</m:t>
                            </m:r>
                          </m:e>
                          <m:sup>
                            <m:r>
                              <a:rPr lang="en-US" sz="2400" b="0" i="1" dirty="0" smtClean="0">
                                <a:latin typeface="Cambria Math" panose="02040503050406030204" pitchFamily="18" charset="0"/>
                              </a:rPr>
                              <m:t>2</m:t>
                            </m:r>
                          </m:sup>
                        </m:sSup>
                        <m:r>
                          <a:rPr lang="en-US" sz="2400" b="0" i="1" dirty="0" smtClean="0">
                            <a:latin typeface="Cambria Math" panose="02040503050406030204" pitchFamily="18" charset="0"/>
                          </a:rPr>
                          <m:t>𝑘</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2</m:t>
                            </m:r>
                          </m:e>
                          <m:sup>
                            <m:r>
                              <a:rPr lang="en-US" sz="2400" b="0" i="1" dirty="0" smtClean="0">
                                <a:latin typeface="Cambria Math" panose="02040503050406030204" pitchFamily="18" charset="0"/>
                              </a:rPr>
                              <m:t>𝑏</m:t>
                            </m:r>
                          </m:sup>
                        </m:sSup>
                      </m:den>
                    </m:f>
                  </m:oMath>
                </a14:m>
                <a:r>
                  <a:rPr lang="en-US" sz="2400" dirty="0"/>
                  <a:t>-close to </a:t>
                </a:r>
                <a14:m>
                  <m:oMath xmlns:m="http://schemas.openxmlformats.org/officeDocument/2006/math">
                    <m:r>
                      <a:rPr lang="en-US" sz="2400" b="0" i="1" smtClean="0">
                        <a:latin typeface="Cambria Math" panose="02040503050406030204" pitchFamily="18" charset="0"/>
                      </a:rPr>
                      <m:t>𝑡</m:t>
                    </m:r>
                  </m:oMath>
                </a14:m>
                <a:r>
                  <a:rPr lang="en-US" sz="2400" dirty="0"/>
                  <a:t>-wise </a:t>
                </a:r>
              </a:p>
            </p:txBody>
          </p:sp>
        </mc:Choice>
        <mc:Fallback xmlns="">
          <p:sp>
            <p:nvSpPr>
              <p:cNvPr id="5" name="Rounded Rectangle 4">
                <a:extLst>
                  <a:ext uri="{FF2B5EF4-FFF2-40B4-BE49-F238E27FC236}">
                    <a16:creationId xmlns:a16="http://schemas.microsoft.com/office/drawing/2014/main" id="{57429EC5-C55A-0D01-69AC-CA1109E607FA}"/>
                  </a:ext>
                </a:extLst>
              </p:cNvPr>
              <p:cNvSpPr>
                <a:spLocks noRot="1" noChangeAspect="1" noMove="1" noResize="1" noEditPoints="1" noAdjustHandles="1" noChangeArrowheads="1" noChangeShapeType="1" noTextEdit="1"/>
              </p:cNvSpPr>
              <p:nvPr/>
            </p:nvSpPr>
            <p:spPr>
              <a:xfrm>
                <a:off x="6677891" y="2057400"/>
                <a:ext cx="4946073" cy="1856232"/>
              </a:xfrm>
              <a:prstGeom prst="roundRect">
                <a:avLst/>
              </a:prstGeom>
              <a:blipFill>
                <a:blip r:embed="rId4"/>
                <a:stretch>
                  <a:fillRect r="-1527"/>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1357BC-374F-B3BA-829B-E4B92EE5B2F2}"/>
                  </a:ext>
                </a:extLst>
              </p:cNvPr>
              <p:cNvSpPr txBox="1"/>
              <p:nvPr/>
            </p:nvSpPr>
            <p:spPr>
              <a:xfrm>
                <a:off x="677334" y="4590288"/>
                <a:ext cx="5418666" cy="1591526"/>
              </a:xfrm>
              <a:prstGeom prst="rect">
                <a:avLst/>
              </a:prstGeom>
              <a:noFill/>
            </p:spPr>
            <p:txBody>
              <a:bodyPr wrap="square" rtlCol="0">
                <a:spAutoFit/>
              </a:bodyPr>
              <a:lstStyle/>
              <a:p>
                <a:pPr>
                  <a:buClr>
                    <a:schemeClr val="accent2">
                      <a:lumMod val="60000"/>
                      <a:lumOff val="40000"/>
                    </a:schemeClr>
                  </a:buClr>
                </a:pPr>
                <a:r>
                  <a:rPr lang="en-US" sz="2400" b="0" u="sng" dirty="0"/>
                  <a:t>Limitations</a:t>
                </a:r>
              </a:p>
              <a:p>
                <a:pPr marL="285750" indent="-285750">
                  <a:buClr>
                    <a:srgbClr val="92D050"/>
                  </a:buClr>
                  <a:buFont typeface="System Font Regular"/>
                  <a:buChar char="▸"/>
                </a:pP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sup>
                    </m:sSup>
                  </m:oMath>
                </a14:m>
                <a:endParaRPr lang="en-US" sz="2400" dirty="0"/>
              </a:p>
              <a:p>
                <a:pPr marL="285750" indent="-285750">
                  <a:buClr>
                    <a:srgbClr val="92D050"/>
                  </a:buClr>
                  <a:buFont typeface="System Font Regular"/>
                  <a:buChar char="▸"/>
                </a:pPr>
                <a:r>
                  <a:rPr lang="en-US" sz="2400" dirty="0"/>
                  <a:t>As </a:t>
                </a:r>
                <a14:m>
                  <m:oMath xmlns:m="http://schemas.openxmlformats.org/officeDocument/2006/math">
                    <m:r>
                      <a:rPr lang="en-US" sz="2400" b="0" i="1" smtClean="0">
                        <a:latin typeface="Cambria Math" panose="02040503050406030204" pitchFamily="18" charset="0"/>
                      </a:rPr>
                      <m:t>𝑘</m:t>
                    </m:r>
                  </m:oMath>
                </a14:m>
                <a:r>
                  <a:rPr lang="en-US" sz="2400" dirty="0"/>
                  <a:t> increases, security decreases!</a:t>
                </a:r>
              </a:p>
              <a:p>
                <a:pPr marL="285750" indent="-285750">
                  <a:buClr>
                    <a:srgbClr val="92D050"/>
                  </a:buClr>
                  <a:buFont typeface="System Font Regular"/>
                  <a:buChar char="▸"/>
                </a:pP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𝑏</m:t>
                        </m:r>
                      </m:sup>
                    </m:sSup>
                  </m:oMath>
                </a14:m>
                <a:r>
                  <a:rPr lang="en-US" sz="2400" dirty="0"/>
                  <a:t> in the denominator</a:t>
                </a:r>
              </a:p>
            </p:txBody>
          </p:sp>
        </mc:Choice>
        <mc:Fallback xmlns="">
          <p:sp>
            <p:nvSpPr>
              <p:cNvPr id="6" name="TextBox 5">
                <a:extLst>
                  <a:ext uri="{FF2B5EF4-FFF2-40B4-BE49-F238E27FC236}">
                    <a16:creationId xmlns:a16="http://schemas.microsoft.com/office/drawing/2014/main" id="{591357BC-374F-B3BA-829B-E4B92EE5B2F2}"/>
                  </a:ext>
                </a:extLst>
              </p:cNvPr>
              <p:cNvSpPr txBox="1">
                <a:spLocks noRot="1" noChangeAspect="1" noMove="1" noResize="1" noEditPoints="1" noAdjustHandles="1" noChangeArrowheads="1" noChangeShapeType="1" noTextEdit="1"/>
              </p:cNvSpPr>
              <p:nvPr/>
            </p:nvSpPr>
            <p:spPr>
              <a:xfrm>
                <a:off x="677334" y="4590288"/>
                <a:ext cx="5418666" cy="1591526"/>
              </a:xfrm>
              <a:prstGeom prst="rect">
                <a:avLst/>
              </a:prstGeom>
              <a:blipFill>
                <a:blip r:embed="rId5"/>
                <a:stretch>
                  <a:fillRect l="-2103" t="-3175"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4024D4-EB65-92E8-86F1-A3DB4F8B38CE}"/>
                  </a:ext>
                </a:extLst>
              </p:cNvPr>
              <p:cNvSpPr txBox="1"/>
              <p:nvPr/>
            </p:nvSpPr>
            <p:spPr>
              <a:xfrm>
                <a:off x="6096000" y="4585671"/>
                <a:ext cx="6414655" cy="1960858"/>
              </a:xfrm>
              <a:prstGeom prst="rect">
                <a:avLst/>
              </a:prstGeom>
              <a:noFill/>
            </p:spPr>
            <p:txBody>
              <a:bodyPr wrap="square" rtlCol="0">
                <a:spAutoFit/>
              </a:bodyPr>
              <a:lstStyle/>
              <a:p>
                <a:endParaRPr lang="en-US" sz="2400" b="0" dirty="0"/>
              </a:p>
              <a:p>
                <a:r>
                  <a:rPr lang="en-US" sz="2400" b="0" dirty="0"/>
                  <a:t>Ideally up to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𝑘𝑏</m:t>
                        </m:r>
                        <m:r>
                          <a:rPr lang="en-US" sz="2400" b="0" i="1" smtClean="0">
                            <a:latin typeface="Cambria Math" panose="02040503050406030204" pitchFamily="18" charset="0"/>
                          </a:rPr>
                          <m:t>)</m:t>
                        </m:r>
                      </m:sup>
                    </m:sSup>
                  </m:oMath>
                </a14:m>
                <a:r>
                  <a:rPr lang="en-US" sz="2400" dirty="0"/>
                  <a:t>!</a:t>
                </a:r>
              </a:p>
              <a:p>
                <a:r>
                  <a:rPr lang="en-US" sz="2400" dirty="0"/>
                  <a:t>Counter-intuitive!</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𝑘𝑏</m:t>
                        </m:r>
                      </m:sup>
                    </m:sSup>
                  </m:oMath>
                </a14:m>
                <a:r>
                  <a:rPr lang="en-US" sz="2400" dirty="0"/>
                  <a:t> in the denominator – No amplification needed!</a:t>
                </a:r>
              </a:p>
            </p:txBody>
          </p:sp>
        </mc:Choice>
        <mc:Fallback xmlns="">
          <p:sp>
            <p:nvSpPr>
              <p:cNvPr id="7" name="TextBox 6">
                <a:extLst>
                  <a:ext uri="{FF2B5EF4-FFF2-40B4-BE49-F238E27FC236}">
                    <a16:creationId xmlns:a16="http://schemas.microsoft.com/office/drawing/2014/main" id="{5A4024D4-EB65-92E8-86F1-A3DB4F8B38CE}"/>
                  </a:ext>
                </a:extLst>
              </p:cNvPr>
              <p:cNvSpPr txBox="1">
                <a:spLocks noRot="1" noChangeAspect="1" noMove="1" noResize="1" noEditPoints="1" noAdjustHandles="1" noChangeArrowheads="1" noChangeShapeType="1" noTextEdit="1"/>
              </p:cNvSpPr>
              <p:nvPr/>
            </p:nvSpPr>
            <p:spPr>
              <a:xfrm>
                <a:off x="6096000" y="4585671"/>
                <a:ext cx="6414655" cy="1960858"/>
              </a:xfrm>
              <a:prstGeom prst="rect">
                <a:avLst/>
              </a:prstGeom>
              <a:blipFill>
                <a:blip r:embed="rId6"/>
                <a:stretch>
                  <a:fillRect l="-1584" b="-6410"/>
                </a:stretch>
              </a:blipFill>
            </p:spPr>
            <p:txBody>
              <a:bodyPr/>
              <a:lstStyle/>
              <a:p>
                <a:r>
                  <a:rPr lang="en-US">
                    <a:noFill/>
                  </a:rPr>
                  <a:t> </a:t>
                </a:r>
              </a:p>
            </p:txBody>
          </p:sp>
        </mc:Fallback>
      </mc:AlternateContent>
    </p:spTree>
    <p:extLst>
      <p:ext uri="{BB962C8B-B14F-4D97-AF65-F5344CB8AC3E}">
        <p14:creationId xmlns:p14="http://schemas.microsoft.com/office/powerpoint/2010/main" val="9029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79F9-A9E0-1E60-7A13-D3DD4521DC44}"/>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81C0C206-3F94-010F-2D34-0D0D6029F033}"/>
              </a:ext>
            </a:extLst>
          </p:cNvPr>
          <p:cNvSpPr>
            <a:spLocks noGrp="1"/>
          </p:cNvSpPr>
          <p:nvPr>
            <p:ph idx="1"/>
          </p:nvPr>
        </p:nvSpPr>
        <p:spPr/>
        <p:txBody>
          <a:bodyPr>
            <a:normAutofit/>
          </a:bodyPr>
          <a:lstStyle/>
          <a:p>
            <a:r>
              <a:rPr lang="en-US" dirty="0"/>
              <a:t>“Large S-box Model”</a:t>
            </a:r>
          </a:p>
          <a:p>
            <a:pPr lvl="1"/>
            <a:r>
              <a:rPr lang="en-US" dirty="0"/>
              <a:t>[MV12, CDK+18, DKS+17] considered SPNs with large random S-boxes</a:t>
            </a:r>
          </a:p>
          <a:p>
            <a:pPr lvl="1"/>
            <a:r>
              <a:rPr lang="en-US" dirty="0"/>
              <a:t>S-box input length is a security parameter</a:t>
            </a:r>
          </a:p>
          <a:p>
            <a:pPr lvl="1"/>
            <a:r>
              <a:rPr lang="en-US" dirty="0"/>
              <a:t>[MV12] have secret S-boxes (like our work)</a:t>
            </a:r>
          </a:p>
          <a:p>
            <a:pPr lvl="1"/>
            <a:r>
              <a:rPr lang="en-US" dirty="0"/>
              <a:t>[CDK+18, DKS+17] consider a single public S-box (query-accessible)</a:t>
            </a:r>
          </a:p>
        </p:txBody>
      </p:sp>
    </p:spTree>
    <p:extLst>
      <p:ext uri="{BB962C8B-B14F-4D97-AF65-F5344CB8AC3E}">
        <p14:creationId xmlns:p14="http://schemas.microsoft.com/office/powerpoint/2010/main" val="252557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AF49-0565-503F-889A-67B5986AF9B4}"/>
              </a:ext>
            </a:extLst>
          </p:cNvPr>
          <p:cNvSpPr>
            <a:spLocks noGrp="1"/>
          </p:cNvSpPr>
          <p:nvPr>
            <p:ph type="title"/>
          </p:nvPr>
        </p:nvSpPr>
        <p:spPr/>
        <p:txBody>
          <a:bodyPr/>
          <a:lstStyle/>
          <a:p>
            <a:r>
              <a:rPr lang="en-US" dirty="0"/>
              <a:t>Part V. Technical Details</a:t>
            </a:r>
          </a:p>
        </p:txBody>
      </p:sp>
    </p:spTree>
    <p:extLst>
      <p:ext uri="{BB962C8B-B14F-4D97-AF65-F5344CB8AC3E}">
        <p14:creationId xmlns:p14="http://schemas.microsoft.com/office/powerpoint/2010/main" val="391511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6287-8FF7-769D-4D8F-2B1859748D98}"/>
              </a:ext>
            </a:extLst>
          </p:cNvPr>
          <p:cNvSpPr>
            <a:spLocks noGrp="1"/>
          </p:cNvSpPr>
          <p:nvPr>
            <p:ph type="title"/>
          </p:nvPr>
        </p:nvSpPr>
        <p:spPr/>
        <p:txBody>
          <a:bodyPr/>
          <a:lstStyle/>
          <a:p>
            <a:r>
              <a:rPr lang="en-US" dirty="0"/>
              <a:t>What is the barrier?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DA1665-F4CD-72B4-E607-ABEBAEB52ED3}"/>
                  </a:ext>
                </a:extLst>
              </p:cNvPr>
              <p:cNvSpPr>
                <a:spLocks noGrp="1"/>
              </p:cNvSpPr>
              <p:nvPr>
                <p:ph idx="1"/>
              </p:nvPr>
            </p:nvSpPr>
            <p:spPr/>
            <p:txBody>
              <a:bodyPr/>
              <a:lstStyle/>
              <a:p>
                <a:r>
                  <a:rPr lang="en-US" dirty="0"/>
                  <a:t>Prior work asserts all input blocks are distinct.</a:t>
                </a:r>
              </a:p>
              <a:p>
                <a:endParaRPr lang="en-US" dirty="0"/>
              </a:p>
              <a:p>
                <a:r>
                  <a:rPr lang="en-US" dirty="0"/>
                  <a:t>This is violated with probability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den>
                    </m:f>
                  </m:oMath>
                </a14:m>
                <a:r>
                  <a:rPr lang="en-US" dirty="0"/>
                  <a:t>.</a:t>
                </a:r>
              </a:p>
              <a:p>
                <a:endParaRPr lang="en-US" dirty="0"/>
              </a:p>
              <a:p>
                <a:r>
                  <a:rPr lang="en-US" dirty="0"/>
                  <a:t>We use </a:t>
                </a:r>
                <a:r>
                  <a:rPr lang="en-US" b="1" dirty="0"/>
                  <a:t>finer</a:t>
                </a:r>
                <a:r>
                  <a:rPr lang="en-US" dirty="0"/>
                  <a:t> analysis using layouts.</a:t>
                </a:r>
                <a:endParaRPr lang="en-US" b="1" dirty="0"/>
              </a:p>
            </p:txBody>
          </p:sp>
        </mc:Choice>
        <mc:Fallback xmlns="">
          <p:sp>
            <p:nvSpPr>
              <p:cNvPr id="3" name="Content Placeholder 2">
                <a:extLst>
                  <a:ext uri="{FF2B5EF4-FFF2-40B4-BE49-F238E27FC236}">
                    <a16:creationId xmlns:a16="http://schemas.microsoft.com/office/drawing/2014/main" id="{CEDA1665-F4CD-72B4-E607-ABEBAEB52ED3}"/>
                  </a:ext>
                </a:extLst>
              </p:cNvPr>
              <p:cNvSpPr>
                <a:spLocks noGrp="1" noRot="1" noChangeAspect="1" noMove="1" noResize="1" noEditPoints="1" noAdjustHandles="1" noChangeArrowheads="1" noChangeShapeType="1" noTextEdit="1"/>
              </p:cNvSpPr>
              <p:nvPr>
                <p:ph idx="1"/>
              </p:nvPr>
            </p:nvSpPr>
            <p:spPr>
              <a:blipFill>
                <a:blip r:embed="rId3"/>
                <a:stretch>
                  <a:fillRect l="-147" t="-32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514407-CCD4-3D5C-A020-8642722592DE}"/>
              </a:ext>
            </a:extLst>
          </p:cNvPr>
          <p:cNvGrpSpPr>
            <a:grpSpLocks noChangeAspect="1"/>
          </p:cNvGrpSpPr>
          <p:nvPr/>
        </p:nvGrpSpPr>
        <p:grpSpPr>
          <a:xfrm>
            <a:off x="7817010" y="1825625"/>
            <a:ext cx="1013542" cy="4279392"/>
            <a:chOff x="429051" y="2704782"/>
            <a:chExt cx="869537" cy="3671372"/>
          </a:xfrm>
        </p:grpSpPr>
        <p:grpSp>
          <p:nvGrpSpPr>
            <p:cNvPr id="5" name="Group 4">
              <a:extLst>
                <a:ext uri="{FF2B5EF4-FFF2-40B4-BE49-F238E27FC236}">
                  <a16:creationId xmlns:a16="http://schemas.microsoft.com/office/drawing/2014/main" id="{EEA9CBE8-CF37-FE2E-A1EF-99E30E402D6D}"/>
                </a:ext>
              </a:extLst>
            </p:cNvPr>
            <p:cNvGrpSpPr/>
            <p:nvPr/>
          </p:nvGrpSpPr>
          <p:grpSpPr>
            <a:xfrm>
              <a:off x="1138621" y="2711668"/>
              <a:ext cx="156177" cy="915522"/>
              <a:chOff x="1138621" y="2711668"/>
              <a:chExt cx="156177" cy="915522"/>
            </a:xfrm>
          </p:grpSpPr>
          <p:sp>
            <p:nvSpPr>
              <p:cNvPr id="36" name="Rectangle 35">
                <a:extLst>
                  <a:ext uri="{FF2B5EF4-FFF2-40B4-BE49-F238E27FC236}">
                    <a16:creationId xmlns:a16="http://schemas.microsoft.com/office/drawing/2014/main" id="{5DAD1659-FB7D-AB15-5E0A-070A172682F5}"/>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DA9015D-7F53-EEA5-9DD8-50E132C316F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133EF23C-9054-99A0-95A2-572E5D2240D8}"/>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59F38230-A2AA-8530-9085-E175019FB612}"/>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D266C178-0CE8-4B75-B04F-61FD8EB00AA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946A84E0-3A87-2A4A-24D4-44FFC85C0E12}"/>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Rectangle 5">
              <a:extLst>
                <a:ext uri="{FF2B5EF4-FFF2-40B4-BE49-F238E27FC236}">
                  <a16:creationId xmlns:a16="http://schemas.microsoft.com/office/drawing/2014/main" id="{3B4F0D56-814C-094B-5D09-E9047631F49F}"/>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8E26064-B0D0-9896-37F3-E6ABD6D589AC}"/>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297C9E2-B485-7BE0-9B9E-0016BBCBC99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6B9068D-4BBC-F54D-1645-63D2A3304479}"/>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E2054DA-FF14-FAC6-324F-E094E08F202B}"/>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2185DB8-D762-79F5-293A-6FCAF91554F2}"/>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D4A33C8-1EB5-12E1-7CB2-A4D54E503C42}"/>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E8CD5EBA-C44E-D1DF-0FF1-5BB6214BE293}"/>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5B7BA7CB-D30B-AD08-77A8-16E267780A04}"/>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8B304427-DABE-0025-B389-1A5AB912D809}"/>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0E09EF9-2F59-7F6F-5E42-B51745C30060}"/>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797759FE-DA0F-E71E-2806-FDB6C7049B4E}"/>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9160F086-7F7E-ED3B-317D-CA2D4EAB2EEB}"/>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3D8DE8C7-C060-C416-1525-84B335A8EB86}"/>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64342DD9-3804-CB68-8318-98E7F6EB782A}"/>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03C9F443-0CD7-1E50-0E1D-1B4074E109FC}"/>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366CF582-C285-D80E-DA6B-A344B513B169}"/>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587F35CA-B2B0-4601-53CB-9EF23C04A08D}"/>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1872EB-48C1-3468-D2A0-4B62244389CF}"/>
                    </a:ext>
                  </a:extLst>
                </p:cNvPr>
                <p:cNvSpPr txBox="1"/>
                <p:nvPr/>
              </p:nvSpPr>
              <p:spPr>
                <a:xfrm rot="16200000">
                  <a:off x="142347" y="4386579"/>
                  <a:ext cx="881186"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𝑘</m:t>
                      </m:r>
                    </m:oMath>
                  </a14:m>
                  <a:r>
                    <a:rPr lang="en-US" sz="1400" dirty="0"/>
                    <a:t> blocks</a:t>
                  </a:r>
                </a:p>
              </p:txBody>
            </p:sp>
          </mc:Choice>
          <mc:Fallback xmlns="">
            <p:sp>
              <p:nvSpPr>
                <p:cNvPr id="24" name="TextBox 23">
                  <a:extLst>
                    <a:ext uri="{FF2B5EF4-FFF2-40B4-BE49-F238E27FC236}">
                      <a16:creationId xmlns:a16="http://schemas.microsoft.com/office/drawing/2014/main" id="{471872EB-48C1-3468-D2A0-4B62244389CF}"/>
                    </a:ext>
                  </a:extLst>
                </p:cNvPr>
                <p:cNvSpPr txBox="1">
                  <a:spLocks noRot="1" noChangeAspect="1" noMove="1" noResize="1" noEditPoints="1" noAdjustHandles="1" noChangeArrowheads="1" noChangeShapeType="1" noTextEdit="1"/>
                </p:cNvSpPr>
                <p:nvPr/>
              </p:nvSpPr>
              <p:spPr>
                <a:xfrm rot="16200000">
                  <a:off x="142347" y="4386579"/>
                  <a:ext cx="881186" cy="307777"/>
                </a:xfrm>
                <a:prstGeom prst="rect">
                  <a:avLst/>
                </a:prstGeom>
                <a:blipFill>
                  <a:blip r:embed="rId4"/>
                  <a:stretch>
                    <a:fillRect l="-3448" r="-3448"/>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F87912FB-F206-CF34-A6A0-D2852D8F3775}"/>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44315EFB-52F3-3021-C30F-72B02D9ED5FC}"/>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28E689DF-6E80-F13D-AC54-919D7EE69034}"/>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5AC4967F-C1FC-4166-1A1D-E85AEFF83BD8}"/>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D26DE02A-1507-9DF1-23DE-8654199E5172}"/>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272DD4BF-2E72-5865-9C31-F9EA95B59C21}"/>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7C14E3A9-2FA6-212A-C2C0-23AE0714E93E}"/>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8D2084F-2AEE-3BEE-5255-F83A2B76F5F8}"/>
                    </a:ext>
                  </a:extLst>
                </p:cNvPr>
                <p:cNvSpPr txBox="1"/>
                <p:nvPr/>
              </p:nvSpPr>
              <p:spPr>
                <a:xfrm rot="16200000">
                  <a:off x="648218" y="3091246"/>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2" name="TextBox 31">
                  <a:extLst>
                    <a:ext uri="{FF2B5EF4-FFF2-40B4-BE49-F238E27FC236}">
                      <a16:creationId xmlns:a16="http://schemas.microsoft.com/office/drawing/2014/main" id="{98D2084F-2AEE-3BEE-5255-F83A2B76F5F8}"/>
                    </a:ext>
                  </a:extLst>
                </p:cNvPr>
                <p:cNvSpPr txBox="1">
                  <a:spLocks noRot="1" noChangeAspect="1" noMove="1" noResize="1" noEditPoints="1" noAdjustHandles="1" noChangeArrowheads="1" noChangeShapeType="1" noTextEdit="1"/>
                </p:cNvSpPr>
                <p:nvPr/>
              </p:nvSpPr>
              <p:spPr>
                <a:xfrm rot="16200000">
                  <a:off x="648218" y="3091246"/>
                  <a:ext cx="555963" cy="307777"/>
                </a:xfrm>
                <a:prstGeom prst="rect">
                  <a:avLst/>
                </a:prstGeom>
                <a:blipFill>
                  <a:blip r:embed="rId5"/>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C6F6497-2C86-911D-8872-4011A60CAD7D}"/>
                    </a:ext>
                  </a:extLst>
                </p:cNvPr>
                <p:cNvSpPr txBox="1"/>
                <p:nvPr/>
              </p:nvSpPr>
              <p:spPr>
                <a:xfrm rot="16200000">
                  <a:off x="652831" y="3958255"/>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3" name="TextBox 32">
                  <a:extLst>
                    <a:ext uri="{FF2B5EF4-FFF2-40B4-BE49-F238E27FC236}">
                      <a16:creationId xmlns:a16="http://schemas.microsoft.com/office/drawing/2014/main" id="{2C6F6497-2C86-911D-8872-4011A60CAD7D}"/>
                    </a:ext>
                  </a:extLst>
                </p:cNvPr>
                <p:cNvSpPr txBox="1">
                  <a:spLocks noRot="1" noChangeAspect="1" noMove="1" noResize="1" noEditPoints="1" noAdjustHandles="1" noChangeArrowheads="1" noChangeShapeType="1" noTextEdit="1"/>
                </p:cNvSpPr>
                <p:nvPr/>
              </p:nvSpPr>
              <p:spPr>
                <a:xfrm rot="16200000">
                  <a:off x="652831" y="3958255"/>
                  <a:ext cx="555963" cy="307777"/>
                </a:xfrm>
                <a:prstGeom prst="rect">
                  <a:avLst/>
                </a:prstGeom>
                <a:blipFill>
                  <a:blip r:embed="rId6"/>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5D04857-35D7-D9E4-57FC-04C7B1F47661}"/>
                    </a:ext>
                  </a:extLst>
                </p:cNvPr>
                <p:cNvSpPr txBox="1"/>
                <p:nvPr/>
              </p:nvSpPr>
              <p:spPr>
                <a:xfrm rot="16200000">
                  <a:off x="643099" y="4794077"/>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4" name="TextBox 33">
                  <a:extLst>
                    <a:ext uri="{FF2B5EF4-FFF2-40B4-BE49-F238E27FC236}">
                      <a16:creationId xmlns:a16="http://schemas.microsoft.com/office/drawing/2014/main" id="{85D04857-35D7-D9E4-57FC-04C7B1F47661}"/>
                    </a:ext>
                  </a:extLst>
                </p:cNvPr>
                <p:cNvSpPr txBox="1">
                  <a:spLocks noRot="1" noChangeAspect="1" noMove="1" noResize="1" noEditPoints="1" noAdjustHandles="1" noChangeArrowheads="1" noChangeShapeType="1" noTextEdit="1"/>
                </p:cNvSpPr>
                <p:nvPr/>
              </p:nvSpPr>
              <p:spPr>
                <a:xfrm rot="16200000">
                  <a:off x="643099" y="4794077"/>
                  <a:ext cx="555963" cy="307777"/>
                </a:xfrm>
                <a:prstGeom prst="rect">
                  <a:avLst/>
                </a:prstGeom>
                <a:blipFill>
                  <a:blip r:embed="rId6"/>
                  <a:stretch>
                    <a:fillRect l="-3448"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496DB4E-8F80-D661-0B9A-F846F7DDE8AE}"/>
                    </a:ext>
                  </a:extLst>
                </p:cNvPr>
                <p:cNvSpPr txBox="1"/>
                <p:nvPr/>
              </p:nvSpPr>
              <p:spPr>
                <a:xfrm rot="16200000">
                  <a:off x="648884" y="5707432"/>
                  <a:ext cx="555963" cy="307777"/>
                </a:xfrm>
                <a:prstGeom prst="rect">
                  <a:avLst/>
                </a:prstGeom>
                <a:noFill/>
              </p:spPr>
              <p:txBody>
                <a:bodyPr wrap="square" rtlCol="0">
                  <a:spAutoFit/>
                </a:bodyPr>
                <a:lstStyle/>
                <a:p>
                  <a:pPr algn="ctr"/>
                  <a14:m>
                    <m:oMath xmlns:m="http://schemas.openxmlformats.org/officeDocument/2006/math">
                      <m:r>
                        <a:rPr lang="en-US" sz="1400" b="0" i="1" smtClean="0">
                          <a:latin typeface="Cambria Math" panose="02040503050406030204" pitchFamily="18" charset="0"/>
                        </a:rPr>
                        <m:t>𝑏</m:t>
                      </m:r>
                    </m:oMath>
                  </a14:m>
                  <a:r>
                    <a:rPr lang="en-US" sz="1400" dirty="0"/>
                    <a:t>-bit</a:t>
                  </a:r>
                </a:p>
              </p:txBody>
            </p:sp>
          </mc:Choice>
          <mc:Fallback xmlns="">
            <p:sp>
              <p:nvSpPr>
                <p:cNvPr id="35" name="TextBox 34">
                  <a:extLst>
                    <a:ext uri="{FF2B5EF4-FFF2-40B4-BE49-F238E27FC236}">
                      <a16:creationId xmlns:a16="http://schemas.microsoft.com/office/drawing/2014/main" id="{4496DB4E-8F80-D661-0B9A-F846F7DDE8AE}"/>
                    </a:ext>
                  </a:extLst>
                </p:cNvPr>
                <p:cNvSpPr txBox="1">
                  <a:spLocks noRot="1" noChangeAspect="1" noMove="1" noResize="1" noEditPoints="1" noAdjustHandles="1" noChangeArrowheads="1" noChangeShapeType="1" noTextEdit="1"/>
                </p:cNvSpPr>
                <p:nvPr/>
              </p:nvSpPr>
              <p:spPr>
                <a:xfrm rot="16200000">
                  <a:off x="648884" y="5707432"/>
                  <a:ext cx="555963" cy="307777"/>
                </a:xfrm>
                <a:prstGeom prst="rect">
                  <a:avLst/>
                </a:prstGeom>
                <a:blipFill>
                  <a:blip r:embed="rId7"/>
                  <a:stretch>
                    <a:fillRect l="-3448" r="-3448"/>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98166998-901A-D2D7-F866-2D4CB6881D85}"/>
              </a:ext>
            </a:extLst>
          </p:cNvPr>
          <p:cNvGrpSpPr/>
          <p:nvPr/>
        </p:nvGrpSpPr>
        <p:grpSpPr>
          <a:xfrm>
            <a:off x="9543586" y="1839017"/>
            <a:ext cx="193431" cy="4279392"/>
            <a:chOff x="10393277" y="1830388"/>
            <a:chExt cx="193431" cy="4279392"/>
          </a:xfrm>
        </p:grpSpPr>
        <p:grpSp>
          <p:nvGrpSpPr>
            <p:cNvPr id="43" name="Group 42">
              <a:extLst>
                <a:ext uri="{FF2B5EF4-FFF2-40B4-BE49-F238E27FC236}">
                  <a16:creationId xmlns:a16="http://schemas.microsoft.com/office/drawing/2014/main" id="{FCEE8E6A-ECCC-1199-5F98-FEB83EF374E2}"/>
                </a:ext>
              </a:extLst>
            </p:cNvPr>
            <p:cNvGrpSpPr/>
            <p:nvPr/>
          </p:nvGrpSpPr>
          <p:grpSpPr>
            <a:xfrm>
              <a:off x="10400249" y="1838414"/>
              <a:ext cx="182042" cy="1067143"/>
              <a:chOff x="1138621" y="2711668"/>
              <a:chExt cx="156177" cy="915522"/>
            </a:xfrm>
          </p:grpSpPr>
          <p:sp>
            <p:nvSpPr>
              <p:cNvPr id="74" name="Rectangle 73">
                <a:extLst>
                  <a:ext uri="{FF2B5EF4-FFF2-40B4-BE49-F238E27FC236}">
                    <a16:creationId xmlns:a16="http://schemas.microsoft.com/office/drawing/2014/main" id="{0CDDC811-37C6-4C33-7879-6A9A7B028B7B}"/>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Rectangle 74">
                <a:extLst>
                  <a:ext uri="{FF2B5EF4-FFF2-40B4-BE49-F238E27FC236}">
                    <a16:creationId xmlns:a16="http://schemas.microsoft.com/office/drawing/2014/main" id="{2C8699F6-130E-BBB5-F02A-62D1C48D334C}"/>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Rectangle 75">
                <a:extLst>
                  <a:ext uri="{FF2B5EF4-FFF2-40B4-BE49-F238E27FC236}">
                    <a16:creationId xmlns:a16="http://schemas.microsoft.com/office/drawing/2014/main" id="{0056DCA7-7434-741D-7F6C-A6240865150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8C718D79-E27D-D5F5-A22B-302394637CEC}"/>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19153B11-AEC9-02A2-0461-20D513C758D0}"/>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BC00ADB9-974B-C422-C78E-B7096790134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1E776CF8-44B6-BB96-DBE5-C1745782B978}"/>
                </a:ext>
              </a:extLst>
            </p:cNvPr>
            <p:cNvSpPr/>
            <p:nvPr/>
          </p:nvSpPr>
          <p:spPr>
            <a:xfrm>
              <a:off x="10400249" y="290555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B4D6CB53-9584-E85B-1C01-B179C5C6448F}"/>
                </a:ext>
              </a:extLst>
            </p:cNvPr>
            <p:cNvSpPr/>
            <p:nvPr/>
          </p:nvSpPr>
          <p:spPr>
            <a:xfrm>
              <a:off x="10400249" y="308341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CCCF72F1-D82F-30AD-1A9E-C18AFD2CD307}"/>
                </a:ext>
              </a:extLst>
            </p:cNvPr>
            <p:cNvSpPr/>
            <p:nvPr/>
          </p:nvSpPr>
          <p:spPr>
            <a:xfrm>
              <a:off x="10400249" y="326127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F02E493F-7CCD-82C1-616D-065E6C7BE57D}"/>
                </a:ext>
              </a:extLst>
            </p:cNvPr>
            <p:cNvSpPr/>
            <p:nvPr/>
          </p:nvSpPr>
          <p:spPr>
            <a:xfrm>
              <a:off x="10400249" y="343912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72C90239-057A-918B-27C6-E46F2035DD59}"/>
                </a:ext>
              </a:extLst>
            </p:cNvPr>
            <p:cNvSpPr/>
            <p:nvPr/>
          </p:nvSpPr>
          <p:spPr>
            <a:xfrm>
              <a:off x="10400249" y="361698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BA54FE57-09C0-2522-2F31-361E665D25D5}"/>
                </a:ext>
              </a:extLst>
            </p:cNvPr>
            <p:cNvSpPr/>
            <p:nvPr/>
          </p:nvSpPr>
          <p:spPr>
            <a:xfrm>
              <a:off x="10400249" y="379484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69C53CB6-78DD-60D4-0529-98CDF1ADA0C0}"/>
                </a:ext>
              </a:extLst>
            </p:cNvPr>
            <p:cNvSpPr/>
            <p:nvPr/>
          </p:nvSpPr>
          <p:spPr>
            <a:xfrm>
              <a:off x="10400249" y="396746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DD4168E5-3696-E116-0BBD-B9A2DD4AC4E0}"/>
                </a:ext>
              </a:extLst>
            </p:cNvPr>
            <p:cNvSpPr/>
            <p:nvPr/>
          </p:nvSpPr>
          <p:spPr>
            <a:xfrm>
              <a:off x="10400249" y="414532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0905D1BD-AB21-BC6B-2F65-2574CEF497FC}"/>
                </a:ext>
              </a:extLst>
            </p:cNvPr>
            <p:cNvSpPr/>
            <p:nvPr/>
          </p:nvSpPr>
          <p:spPr>
            <a:xfrm>
              <a:off x="10400249" y="432318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C2E13AD4-4DB8-5DEE-6FD7-04092565DDF1}"/>
                </a:ext>
              </a:extLst>
            </p:cNvPr>
            <p:cNvSpPr/>
            <p:nvPr/>
          </p:nvSpPr>
          <p:spPr>
            <a:xfrm>
              <a:off x="10400249" y="450104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B0BB8471-31FC-3BAF-76CD-7B3A6E1906BF}"/>
                </a:ext>
              </a:extLst>
            </p:cNvPr>
            <p:cNvSpPr/>
            <p:nvPr/>
          </p:nvSpPr>
          <p:spPr>
            <a:xfrm>
              <a:off x="10400249" y="467889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a:extLst>
                <a:ext uri="{FF2B5EF4-FFF2-40B4-BE49-F238E27FC236}">
                  <a16:creationId xmlns:a16="http://schemas.microsoft.com/office/drawing/2014/main" id="{B724D469-C394-048B-A9D5-50E16E2CB5AD}"/>
                </a:ext>
              </a:extLst>
            </p:cNvPr>
            <p:cNvSpPr/>
            <p:nvPr/>
          </p:nvSpPr>
          <p:spPr>
            <a:xfrm>
              <a:off x="10400249" y="485675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extLst>
                <a:ext uri="{FF2B5EF4-FFF2-40B4-BE49-F238E27FC236}">
                  <a16:creationId xmlns:a16="http://schemas.microsoft.com/office/drawing/2014/main" id="{F8BD85D4-4C50-C108-5093-0B87383D8FFF}"/>
                </a:ext>
              </a:extLst>
            </p:cNvPr>
            <p:cNvSpPr/>
            <p:nvPr/>
          </p:nvSpPr>
          <p:spPr>
            <a:xfrm>
              <a:off x="10400249" y="503461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extLst>
                <a:ext uri="{FF2B5EF4-FFF2-40B4-BE49-F238E27FC236}">
                  <a16:creationId xmlns:a16="http://schemas.microsoft.com/office/drawing/2014/main" id="{6D8C2509-3DB9-12AD-B312-65C0CEF81A67}"/>
                </a:ext>
              </a:extLst>
            </p:cNvPr>
            <p:cNvSpPr/>
            <p:nvPr/>
          </p:nvSpPr>
          <p:spPr>
            <a:xfrm>
              <a:off x="10400249" y="521246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2D0B77F-E42A-8479-DEE2-6DF812CFAFF5}"/>
                </a:ext>
              </a:extLst>
            </p:cNvPr>
            <p:cNvSpPr/>
            <p:nvPr/>
          </p:nvSpPr>
          <p:spPr>
            <a:xfrm>
              <a:off x="10400249" y="539032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Rectangle 58">
              <a:extLst>
                <a:ext uri="{FF2B5EF4-FFF2-40B4-BE49-F238E27FC236}">
                  <a16:creationId xmlns:a16="http://schemas.microsoft.com/office/drawing/2014/main" id="{89E98EDE-A256-296C-07A0-518A78DEFE87}"/>
                </a:ext>
              </a:extLst>
            </p:cNvPr>
            <p:cNvSpPr/>
            <p:nvPr/>
          </p:nvSpPr>
          <p:spPr>
            <a:xfrm>
              <a:off x="10400249" y="556818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FB12414A-E24A-DC60-9D50-116C26677842}"/>
                </a:ext>
              </a:extLst>
            </p:cNvPr>
            <p:cNvSpPr/>
            <p:nvPr/>
          </p:nvSpPr>
          <p:spPr>
            <a:xfrm>
              <a:off x="10400249" y="574603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A0818834-A207-8946-86FA-7FE42650FED3}"/>
                </a:ext>
              </a:extLst>
            </p:cNvPr>
            <p:cNvSpPr/>
            <p:nvPr/>
          </p:nvSpPr>
          <p:spPr>
            <a:xfrm>
              <a:off x="10400249" y="592389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0E3E820-550E-E5BB-8898-24B08EBBEB2F}"/>
                </a:ext>
              </a:extLst>
            </p:cNvPr>
            <p:cNvCxnSpPr>
              <a:cxnSpLocks/>
            </p:cNvCxnSpPr>
            <p:nvPr/>
          </p:nvCxnSpPr>
          <p:spPr>
            <a:xfrm>
              <a:off x="10400249" y="1838414"/>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DF30E7FE-94CB-405B-527E-F4900EF090ED}"/>
                </a:ext>
              </a:extLst>
            </p:cNvPr>
            <p:cNvCxnSpPr>
              <a:cxnSpLocks/>
            </p:cNvCxnSpPr>
            <p:nvPr/>
          </p:nvCxnSpPr>
          <p:spPr>
            <a:xfrm>
              <a:off x="10582290" y="1830388"/>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10E13B19-9656-A200-76BF-88BD354B038E}"/>
                </a:ext>
              </a:extLst>
            </p:cNvPr>
            <p:cNvCxnSpPr>
              <a:cxnSpLocks/>
            </p:cNvCxnSpPr>
            <p:nvPr/>
          </p:nvCxnSpPr>
          <p:spPr>
            <a:xfrm flipV="1">
              <a:off x="10405516" y="1830388"/>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BAA5C1FD-BECA-4130-A0E7-43E32D8136EE}"/>
                </a:ext>
              </a:extLst>
            </p:cNvPr>
            <p:cNvCxnSpPr>
              <a:cxnSpLocks/>
            </p:cNvCxnSpPr>
            <p:nvPr/>
          </p:nvCxnSpPr>
          <p:spPr>
            <a:xfrm flipV="1">
              <a:off x="10399397" y="2890086"/>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C0CFF8E9-30BE-A4D8-93C8-AACC2113EB61}"/>
                </a:ext>
              </a:extLst>
            </p:cNvPr>
            <p:cNvCxnSpPr>
              <a:cxnSpLocks/>
            </p:cNvCxnSpPr>
            <p:nvPr/>
          </p:nvCxnSpPr>
          <p:spPr>
            <a:xfrm flipV="1">
              <a:off x="10393277" y="3962041"/>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0D383D71-A9F8-C202-3C3F-F3C20BAEA03B}"/>
                </a:ext>
              </a:extLst>
            </p:cNvPr>
            <p:cNvCxnSpPr>
              <a:cxnSpLocks/>
            </p:cNvCxnSpPr>
            <p:nvPr/>
          </p:nvCxnSpPr>
          <p:spPr>
            <a:xfrm flipV="1">
              <a:off x="10399407" y="5021744"/>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D9564DE4-3ABB-6282-3DA3-8C30A0BC0787}"/>
                </a:ext>
              </a:extLst>
            </p:cNvPr>
            <p:cNvCxnSpPr>
              <a:cxnSpLocks/>
            </p:cNvCxnSpPr>
            <p:nvPr/>
          </p:nvCxnSpPr>
          <p:spPr>
            <a:xfrm flipV="1">
              <a:off x="10399405" y="6087574"/>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3137D88-CBA9-D1CE-B026-AFF5E3529D79}"/>
                  </a:ext>
                </a:extLst>
              </p:cNvPr>
              <p:cNvSpPr txBox="1"/>
              <p:nvPr/>
            </p:nvSpPr>
            <p:spPr>
              <a:xfrm>
                <a:off x="8535693" y="6206630"/>
                <a:ext cx="384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m:oMathPara>
                </a14:m>
                <a:endParaRPr lang="en-US" dirty="0"/>
              </a:p>
            </p:txBody>
          </p:sp>
        </mc:Choice>
        <mc:Fallback xmlns="">
          <p:sp>
            <p:nvSpPr>
              <p:cNvPr id="81" name="TextBox 80">
                <a:extLst>
                  <a:ext uri="{FF2B5EF4-FFF2-40B4-BE49-F238E27FC236}">
                    <a16:creationId xmlns:a16="http://schemas.microsoft.com/office/drawing/2014/main" id="{93137D88-CBA9-D1CE-B026-AFF5E3529D79}"/>
                  </a:ext>
                </a:extLst>
              </p:cNvPr>
              <p:cNvSpPr txBox="1">
                <a:spLocks noRot="1" noChangeAspect="1" noMove="1" noResize="1" noEditPoints="1" noAdjustHandles="1" noChangeArrowheads="1" noChangeShapeType="1" noTextEdit="1"/>
              </p:cNvSpPr>
              <p:nvPr/>
            </p:nvSpPr>
            <p:spPr>
              <a:xfrm>
                <a:off x="8535693" y="6206630"/>
                <a:ext cx="384048"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C9F9FD6-2E3E-466E-412B-7E26CC6C577C}"/>
                  </a:ext>
                </a:extLst>
              </p:cNvPr>
              <p:cNvSpPr txBox="1"/>
              <p:nvPr/>
            </p:nvSpPr>
            <p:spPr>
              <a:xfrm>
                <a:off x="9449555" y="6208907"/>
                <a:ext cx="384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m:oMathPara>
                </a14:m>
                <a:endParaRPr lang="en-US" dirty="0"/>
              </a:p>
            </p:txBody>
          </p:sp>
        </mc:Choice>
        <mc:Fallback xmlns="">
          <p:sp>
            <p:nvSpPr>
              <p:cNvPr id="82" name="TextBox 81">
                <a:extLst>
                  <a:ext uri="{FF2B5EF4-FFF2-40B4-BE49-F238E27FC236}">
                    <a16:creationId xmlns:a16="http://schemas.microsoft.com/office/drawing/2014/main" id="{AC9F9FD6-2E3E-466E-412B-7E26CC6C577C}"/>
                  </a:ext>
                </a:extLst>
              </p:cNvPr>
              <p:cNvSpPr txBox="1">
                <a:spLocks noRot="1" noChangeAspect="1" noMove="1" noResize="1" noEditPoints="1" noAdjustHandles="1" noChangeArrowheads="1" noChangeShapeType="1" noTextEdit="1"/>
              </p:cNvSpPr>
              <p:nvPr/>
            </p:nvSpPr>
            <p:spPr>
              <a:xfrm>
                <a:off x="9449555" y="6208907"/>
                <a:ext cx="384048"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3FF0CCE-776A-0442-6049-7494621517CF}"/>
                  </a:ext>
                </a:extLst>
              </p:cNvPr>
              <p:cNvSpPr txBox="1"/>
              <p:nvPr/>
            </p:nvSpPr>
            <p:spPr>
              <a:xfrm>
                <a:off x="9010270" y="2206645"/>
                <a:ext cx="351275" cy="39703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dirty="0"/>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dirty="0"/>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dirty="0"/>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p>
                <a:endParaRPr lang="en-US" dirty="0"/>
              </a:p>
            </p:txBody>
          </p:sp>
        </mc:Choice>
        <mc:Fallback xmlns="">
          <p:sp>
            <p:nvSpPr>
              <p:cNvPr id="83" name="TextBox 82">
                <a:extLst>
                  <a:ext uri="{FF2B5EF4-FFF2-40B4-BE49-F238E27FC236}">
                    <a16:creationId xmlns:a16="http://schemas.microsoft.com/office/drawing/2014/main" id="{D3FF0CCE-776A-0442-6049-7494621517CF}"/>
                  </a:ext>
                </a:extLst>
              </p:cNvPr>
              <p:cNvSpPr txBox="1">
                <a:spLocks noRot="1" noChangeAspect="1" noMove="1" noResize="1" noEditPoints="1" noAdjustHandles="1" noChangeArrowheads="1" noChangeShapeType="1" noTextEdit="1"/>
              </p:cNvSpPr>
              <p:nvPr/>
            </p:nvSpPr>
            <p:spPr>
              <a:xfrm>
                <a:off x="9010270" y="2206645"/>
                <a:ext cx="351275" cy="397031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974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3593-03B5-72C0-64A1-3333079C3273}"/>
              </a:ext>
            </a:extLst>
          </p:cNvPr>
          <p:cNvSpPr>
            <a:spLocks noGrp="1"/>
          </p:cNvSpPr>
          <p:nvPr>
            <p:ph type="title"/>
          </p:nvPr>
        </p:nvSpPr>
        <p:spPr/>
        <p:txBody>
          <a:bodyPr/>
          <a:lstStyle/>
          <a:p>
            <a:r>
              <a:rPr lang="en-US" dirty="0"/>
              <a:t>Layouts (2-wise)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CF70230-1097-8C5A-5ED8-96E0D7B4633A}"/>
                  </a:ext>
                </a:extLst>
              </p:cNvPr>
              <p:cNvSpPr>
                <a:spLocks noGrp="1"/>
              </p:cNvSpPr>
              <p:nvPr>
                <p:ph idx="1"/>
              </p:nvPr>
            </p:nvSpPr>
            <p:spPr>
              <a:xfrm>
                <a:off x="838200" y="1825625"/>
                <a:ext cx="7880015" cy="4351338"/>
              </a:xfrm>
            </p:spPr>
            <p:txBody>
              <a:bodyPr>
                <a:normAutofit/>
              </a:bodyPr>
              <a:lstStyle/>
              <a:p>
                <a:r>
                  <a:rPr lang="en-US" sz="2000" dirty="0"/>
                  <a:t>The random S-box destroys any correlation, except equality.</a:t>
                </a:r>
              </a:p>
              <a:p>
                <a:pPr lvl="1"/>
                <a:r>
                  <a:rPr lang="en-US" sz="1800" dirty="0"/>
                  <a:t>Let </a:t>
                </a:r>
                <a14:m>
                  <m:oMath xmlns:m="http://schemas.openxmlformats.org/officeDocument/2006/math">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𝑋</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𝑌</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2</m:t>
                        </m:r>
                      </m:sub>
                    </m:sSub>
                  </m:oMath>
                </a14:m>
                <a:r>
                  <a:rPr lang="en-US" sz="1800" dirty="0"/>
                  <a:t>.</a:t>
                </a:r>
              </a:p>
              <a:p>
                <a:pPr lvl="1"/>
                <a:endParaRPr lang="en-US" sz="1800" dirty="0"/>
              </a:p>
              <a:p>
                <a:r>
                  <a:rPr lang="en-US" sz="2000" dirty="0"/>
                  <a:t>Define </a:t>
                </a:r>
                <a14:m>
                  <m:oMath xmlns:m="http://schemas.openxmlformats.org/officeDocument/2006/math">
                    <m:r>
                      <m:rPr>
                        <m:nor/>
                      </m:rPr>
                      <a:rPr lang="en-US" sz="2000" b="0" i="0" smtClean="0">
                        <a:latin typeface="Cambria Math" panose="02040503050406030204" pitchFamily="18" charset="0"/>
                      </a:rPr>
                      <m:t>layout</m:t>
                    </m:r>
                    <m:r>
                      <m:rPr>
                        <m:nor/>
                      </m:rPr>
                      <a:rPr lang="en-US" sz="2000" b="0" i="0" smtClean="0">
                        <a:latin typeface="Cambria Math" panose="02040503050406030204" pitchFamily="18" charset="0"/>
                      </a:rPr>
                      <m:t>(</m:t>
                    </m:r>
                    <m:r>
                      <m:rPr>
                        <m:sty m:val="p"/>
                      </m:rPr>
                      <a:rPr lang="en-US" sz="2000" b="0" i="1" smtClean="0">
                        <a:latin typeface="Cambria Math" panose="02040503050406030204" pitchFamily="18" charset="0"/>
                      </a:rPr>
                      <m:t>Δ</m:t>
                    </m:r>
                    <m:r>
                      <a:rPr lang="en-US" sz="2000" b="0" i="1" smtClean="0">
                        <a:latin typeface="Cambria Math" panose="02040503050406030204" pitchFamily="18" charset="0"/>
                      </a:rPr>
                      <m:t>𝑋</m:t>
                    </m:r>
                    <m:r>
                      <a:rPr lang="en-US" sz="2000" b="0" i="1" smtClean="0">
                        <a:latin typeface="Cambria Math" panose="02040503050406030204" pitchFamily="18" charset="0"/>
                      </a:rPr>
                      <m:t>)≔ </m:t>
                    </m:r>
                    <m:r>
                      <m:rPr>
                        <m:lit/>
                      </m:rP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 | </m:t>
                    </m:r>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𝑋</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=0</m:t>
                    </m:r>
                    <m:r>
                      <m:rPr>
                        <m:lit/>
                      </m:rPr>
                      <a:rPr lang="en-US" sz="2000" b="0" i="1" smtClean="0">
                        <a:latin typeface="Cambria Math" panose="02040503050406030204" pitchFamily="18" charset="0"/>
                      </a:rPr>
                      <m:t>}</m:t>
                    </m:r>
                  </m:oMath>
                </a14:m>
                <a:r>
                  <a:rPr lang="en-US" sz="2000" dirty="0"/>
                  <a:t>.</a:t>
                </a:r>
              </a:p>
              <a:p>
                <a:pPr lvl="1"/>
                <a:r>
                  <a:rPr lang="en-US" sz="1800" dirty="0"/>
                  <a:t>Also known as “activity pattern”.</a:t>
                </a:r>
              </a:p>
              <a:p>
                <a:pPr lvl="1"/>
                <a:r>
                  <a:rPr lang="en-US" sz="1800" dirty="0"/>
                  <a:t>Random S-boxes preserve </a:t>
                </a:r>
                <a14:m>
                  <m:oMath xmlns:m="http://schemas.openxmlformats.org/officeDocument/2006/math">
                    <m:r>
                      <m:rPr>
                        <m:nor/>
                      </m:rPr>
                      <a:rPr lang="en-US" sz="1800" b="0" i="0" smtClean="0">
                        <a:latin typeface="Cambria Math" panose="02040503050406030204" pitchFamily="18" charset="0"/>
                      </a:rPr>
                      <m:t>layout</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𝑋</m:t>
                        </m:r>
                      </m:e>
                    </m:d>
                    <m:r>
                      <a:rPr lang="en-US" sz="1800" b="0" i="1" smtClean="0">
                        <a:latin typeface="Cambria Math" panose="02040503050406030204" pitchFamily="18" charset="0"/>
                      </a:rPr>
                      <m:t>=</m:t>
                    </m:r>
                    <m:r>
                      <m:rPr>
                        <m:nor/>
                      </m:rPr>
                      <a:rPr lang="en-US" sz="1800" b="0" i="0" smtClean="0">
                        <a:latin typeface="Cambria Math" panose="02040503050406030204" pitchFamily="18" charset="0"/>
                      </a:rPr>
                      <m:t>layout</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ΔY</m:t>
                    </m:r>
                    <m:r>
                      <a:rPr lang="en-US" sz="1800" b="0" i="0" smtClean="0">
                        <a:latin typeface="Cambria Math" panose="02040503050406030204" pitchFamily="18" charset="0"/>
                      </a:rPr>
                      <m:t>)</m:t>
                    </m:r>
                  </m:oMath>
                </a14:m>
                <a:r>
                  <a:rPr lang="en-US" sz="1800" dirty="0"/>
                  <a:t>.</a:t>
                </a:r>
              </a:p>
              <a:p>
                <a:endParaRPr lang="en-US" sz="2000" b="0" i="0" dirty="0">
                  <a:latin typeface="Cambria Math" panose="02040503050406030204" pitchFamily="18" charset="0"/>
                </a:endParaRPr>
              </a:p>
              <a:p>
                <a14:m>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𝑌</m:t>
                    </m:r>
                  </m:oMath>
                </a14:m>
                <a:r>
                  <a:rPr lang="en-US" sz="2000" dirty="0"/>
                  <a:t> is a uniformly random difference from the layout.</a:t>
                </a:r>
              </a:p>
            </p:txBody>
          </p:sp>
        </mc:Choice>
        <mc:Fallback xmlns="">
          <p:sp>
            <p:nvSpPr>
              <p:cNvPr id="7" name="Content Placeholder 6">
                <a:extLst>
                  <a:ext uri="{FF2B5EF4-FFF2-40B4-BE49-F238E27FC236}">
                    <a16:creationId xmlns:a16="http://schemas.microsoft.com/office/drawing/2014/main" id="{2CF70230-1097-8C5A-5ED8-96E0D7B4633A}"/>
                  </a:ext>
                </a:extLst>
              </p:cNvPr>
              <p:cNvSpPr>
                <a:spLocks noGrp="1" noRot="1" noChangeAspect="1" noMove="1" noResize="1" noEditPoints="1" noAdjustHandles="1" noChangeArrowheads="1" noChangeShapeType="1" noTextEdit="1"/>
              </p:cNvSpPr>
              <p:nvPr>
                <p:ph idx="1"/>
              </p:nvPr>
            </p:nvSpPr>
            <p:spPr>
              <a:xfrm>
                <a:off x="838200" y="1825625"/>
                <a:ext cx="7880015" cy="4351338"/>
              </a:xfrm>
              <a:blipFill>
                <a:blip r:embed="rId3"/>
                <a:stretch>
                  <a:fillRect l="-483" t="-581"/>
                </a:stretch>
              </a:blipFill>
            </p:spPr>
            <p:txBody>
              <a:bodyPr/>
              <a:lstStyle/>
              <a:p>
                <a:r>
                  <a:rPr lang="en-US">
                    <a:noFill/>
                  </a:rPr>
                  <a:t> </a:t>
                </a:r>
              </a:p>
            </p:txBody>
          </p:sp>
        </mc:Fallback>
      </mc:AlternateContent>
      <p:grpSp>
        <p:nvGrpSpPr>
          <p:cNvPr id="139" name="Group 138">
            <a:extLst>
              <a:ext uri="{FF2B5EF4-FFF2-40B4-BE49-F238E27FC236}">
                <a16:creationId xmlns:a16="http://schemas.microsoft.com/office/drawing/2014/main" id="{21A77D12-2039-F133-8536-2E6564A8CB4B}"/>
              </a:ext>
            </a:extLst>
          </p:cNvPr>
          <p:cNvGrpSpPr/>
          <p:nvPr/>
        </p:nvGrpSpPr>
        <p:grpSpPr>
          <a:xfrm>
            <a:off x="7997572" y="2370247"/>
            <a:ext cx="2552859" cy="3878153"/>
            <a:chOff x="8800941" y="2632032"/>
            <a:chExt cx="2552859" cy="3878153"/>
          </a:xfrm>
        </p:grpSpPr>
        <p:grpSp>
          <p:nvGrpSpPr>
            <p:cNvPr id="3" name="Group 2">
              <a:extLst>
                <a:ext uri="{FF2B5EF4-FFF2-40B4-BE49-F238E27FC236}">
                  <a16:creationId xmlns:a16="http://schemas.microsoft.com/office/drawing/2014/main" id="{93C5E5F9-B3B7-0913-EE50-F8E2CC6D0470}"/>
                </a:ext>
              </a:extLst>
            </p:cNvPr>
            <p:cNvGrpSpPr/>
            <p:nvPr/>
          </p:nvGrpSpPr>
          <p:grpSpPr>
            <a:xfrm>
              <a:off x="8928593" y="2632032"/>
              <a:ext cx="149900" cy="3316323"/>
              <a:chOff x="10524035" y="1699037"/>
              <a:chExt cx="193431" cy="4279392"/>
            </a:xfrm>
          </p:grpSpPr>
          <p:grpSp>
            <p:nvGrpSpPr>
              <p:cNvPr id="4" name="Group 3">
                <a:extLst>
                  <a:ext uri="{FF2B5EF4-FFF2-40B4-BE49-F238E27FC236}">
                    <a16:creationId xmlns:a16="http://schemas.microsoft.com/office/drawing/2014/main" id="{24E88B3D-D6E8-A118-5924-B5C9283B6723}"/>
                  </a:ext>
                </a:extLst>
              </p:cNvPr>
              <p:cNvGrpSpPr/>
              <p:nvPr/>
            </p:nvGrpSpPr>
            <p:grpSpPr>
              <a:xfrm>
                <a:off x="10531007" y="1707063"/>
                <a:ext cx="182042" cy="1067143"/>
                <a:chOff x="1138621" y="2711668"/>
                <a:chExt cx="156177" cy="915522"/>
              </a:xfrm>
            </p:grpSpPr>
            <p:sp>
              <p:nvSpPr>
                <p:cNvPr id="31" name="Rectangle 30">
                  <a:extLst>
                    <a:ext uri="{FF2B5EF4-FFF2-40B4-BE49-F238E27FC236}">
                      <a16:creationId xmlns:a16="http://schemas.microsoft.com/office/drawing/2014/main" id="{085EED55-63CE-E4D7-DB94-AF5540AD40B9}"/>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 name="Rectangle 31">
                  <a:extLst>
                    <a:ext uri="{FF2B5EF4-FFF2-40B4-BE49-F238E27FC236}">
                      <a16:creationId xmlns:a16="http://schemas.microsoft.com/office/drawing/2014/main" id="{BCA60A59-C17C-362F-4DAE-531AE6F95C12}"/>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 name="Rectangle 32">
                  <a:extLst>
                    <a:ext uri="{FF2B5EF4-FFF2-40B4-BE49-F238E27FC236}">
                      <a16:creationId xmlns:a16="http://schemas.microsoft.com/office/drawing/2014/main" id="{A10EC874-9E71-359D-41BE-94171750F948}"/>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 name="Rectangle 33">
                  <a:extLst>
                    <a:ext uri="{FF2B5EF4-FFF2-40B4-BE49-F238E27FC236}">
                      <a16:creationId xmlns:a16="http://schemas.microsoft.com/office/drawing/2014/main" id="{FA74586E-FC25-9111-6BB4-F621AD431054}"/>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 name="Rectangle 34">
                  <a:extLst>
                    <a:ext uri="{FF2B5EF4-FFF2-40B4-BE49-F238E27FC236}">
                      <a16:creationId xmlns:a16="http://schemas.microsoft.com/office/drawing/2014/main" id="{C7309705-D653-F042-748C-5DD7135E329A}"/>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 name="Rectangle 35">
                  <a:extLst>
                    <a:ext uri="{FF2B5EF4-FFF2-40B4-BE49-F238E27FC236}">
                      <a16:creationId xmlns:a16="http://schemas.microsoft.com/office/drawing/2014/main" id="{8CC93C7E-F318-1BDE-C80B-97A87C7B96D7}"/>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5" name="Rectangle 4">
                <a:extLst>
                  <a:ext uri="{FF2B5EF4-FFF2-40B4-BE49-F238E27FC236}">
                    <a16:creationId xmlns:a16="http://schemas.microsoft.com/office/drawing/2014/main" id="{DDD58070-681E-6B47-CC1B-54685B857DCB}"/>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 name="Rectangle 5">
                <a:extLst>
                  <a:ext uri="{FF2B5EF4-FFF2-40B4-BE49-F238E27FC236}">
                    <a16:creationId xmlns:a16="http://schemas.microsoft.com/office/drawing/2014/main" id="{29B786C7-3C14-072E-A742-69D433D7307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 name="Rectangle 7">
                <a:extLst>
                  <a:ext uri="{FF2B5EF4-FFF2-40B4-BE49-F238E27FC236}">
                    <a16:creationId xmlns:a16="http://schemas.microsoft.com/office/drawing/2014/main" id="{B438A53A-00A2-4153-2C0D-C94932B0E814}"/>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 name="Rectangle 8">
                <a:extLst>
                  <a:ext uri="{FF2B5EF4-FFF2-40B4-BE49-F238E27FC236}">
                    <a16:creationId xmlns:a16="http://schemas.microsoft.com/office/drawing/2014/main" id="{96C07465-6656-5583-9799-A9538E50BEF2}"/>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 name="Rectangle 9">
                <a:extLst>
                  <a:ext uri="{FF2B5EF4-FFF2-40B4-BE49-F238E27FC236}">
                    <a16:creationId xmlns:a16="http://schemas.microsoft.com/office/drawing/2014/main" id="{A5D842ED-9165-DA8A-428A-28E67C2AA499}"/>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 name="Rectangle 10">
                <a:extLst>
                  <a:ext uri="{FF2B5EF4-FFF2-40B4-BE49-F238E27FC236}">
                    <a16:creationId xmlns:a16="http://schemas.microsoft.com/office/drawing/2014/main" id="{0E0F612C-2954-75CC-3342-81CC04EA5275}"/>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 name="Rectangle 11">
                <a:extLst>
                  <a:ext uri="{FF2B5EF4-FFF2-40B4-BE49-F238E27FC236}">
                    <a16:creationId xmlns:a16="http://schemas.microsoft.com/office/drawing/2014/main" id="{26B0A95F-0897-D03E-4920-8A4711D79D9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 name="Rectangle 12">
                <a:extLst>
                  <a:ext uri="{FF2B5EF4-FFF2-40B4-BE49-F238E27FC236}">
                    <a16:creationId xmlns:a16="http://schemas.microsoft.com/office/drawing/2014/main" id="{4A4869DB-9645-7AC6-AAB1-E993E99815A0}"/>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4" name="Rectangle 13">
                <a:extLst>
                  <a:ext uri="{FF2B5EF4-FFF2-40B4-BE49-F238E27FC236}">
                    <a16:creationId xmlns:a16="http://schemas.microsoft.com/office/drawing/2014/main" id="{5053A604-D7E5-E24F-BF29-BE89A54AACF7}"/>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 name="Rectangle 14">
                <a:extLst>
                  <a:ext uri="{FF2B5EF4-FFF2-40B4-BE49-F238E27FC236}">
                    <a16:creationId xmlns:a16="http://schemas.microsoft.com/office/drawing/2014/main" id="{38C726E8-4E86-D740-63B3-CA03BEB4645F}"/>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 name="Rectangle 15">
                <a:extLst>
                  <a:ext uri="{FF2B5EF4-FFF2-40B4-BE49-F238E27FC236}">
                    <a16:creationId xmlns:a16="http://schemas.microsoft.com/office/drawing/2014/main" id="{A6A03DAC-A855-3EF0-27CE-38E663A4E516}"/>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 name="Rectangle 16">
                <a:extLst>
                  <a:ext uri="{FF2B5EF4-FFF2-40B4-BE49-F238E27FC236}">
                    <a16:creationId xmlns:a16="http://schemas.microsoft.com/office/drawing/2014/main" id="{013260C4-F398-F43C-FAC5-A69BBD785BE9}"/>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 name="Rectangle 17">
                <a:extLst>
                  <a:ext uri="{FF2B5EF4-FFF2-40B4-BE49-F238E27FC236}">
                    <a16:creationId xmlns:a16="http://schemas.microsoft.com/office/drawing/2014/main" id="{0A8D1608-F72D-54FF-3BFF-69C779E0882B}"/>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 name="Rectangle 18">
                <a:extLst>
                  <a:ext uri="{FF2B5EF4-FFF2-40B4-BE49-F238E27FC236}">
                    <a16:creationId xmlns:a16="http://schemas.microsoft.com/office/drawing/2014/main" id="{FA1511BA-6468-1143-A60E-9CB2BC475074}"/>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 name="Rectangle 19">
                <a:extLst>
                  <a:ext uri="{FF2B5EF4-FFF2-40B4-BE49-F238E27FC236}">
                    <a16:creationId xmlns:a16="http://schemas.microsoft.com/office/drawing/2014/main" id="{8D8AFA7A-178F-D5D7-00A0-D1A1648C1C7C}"/>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1" name="Rectangle 20">
                <a:extLst>
                  <a:ext uri="{FF2B5EF4-FFF2-40B4-BE49-F238E27FC236}">
                    <a16:creationId xmlns:a16="http://schemas.microsoft.com/office/drawing/2014/main" id="{22A4BEDA-40A0-86AB-4B76-B43D7E90F587}"/>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 name="Rectangle 21">
                <a:extLst>
                  <a:ext uri="{FF2B5EF4-FFF2-40B4-BE49-F238E27FC236}">
                    <a16:creationId xmlns:a16="http://schemas.microsoft.com/office/drawing/2014/main" id="{B8839BF5-AC92-512E-214A-60D4D7DD50F1}"/>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 name="Rectangle 22">
                <a:extLst>
                  <a:ext uri="{FF2B5EF4-FFF2-40B4-BE49-F238E27FC236}">
                    <a16:creationId xmlns:a16="http://schemas.microsoft.com/office/drawing/2014/main" id="{C1B37576-FA98-5BFE-6973-43DE8ADB784E}"/>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24" name="Straight Connector 23">
                <a:extLst>
                  <a:ext uri="{FF2B5EF4-FFF2-40B4-BE49-F238E27FC236}">
                    <a16:creationId xmlns:a16="http://schemas.microsoft.com/office/drawing/2014/main" id="{7836AE62-2D64-ADCA-0A0F-828D31375C9D}"/>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DA972481-DE28-9269-42BF-FBB238504525}"/>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87B37626-0955-7854-4876-C6CC40DE487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247CB7C-56DA-ADB4-D395-22121D1B9CBA}"/>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E2EBD0C-0BA1-EE90-C9AE-E57A14F00B8B}"/>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CE8D31CE-498B-54AE-99B0-41C73D75B249}"/>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C9555F-C4B2-300C-C1F6-C843954A2827}"/>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7" name="Group 36">
              <a:extLst>
                <a:ext uri="{FF2B5EF4-FFF2-40B4-BE49-F238E27FC236}">
                  <a16:creationId xmlns:a16="http://schemas.microsoft.com/office/drawing/2014/main" id="{3907149B-40FC-A734-D3D5-70BAB05719E0}"/>
                </a:ext>
              </a:extLst>
            </p:cNvPr>
            <p:cNvGrpSpPr/>
            <p:nvPr/>
          </p:nvGrpSpPr>
          <p:grpSpPr>
            <a:xfrm>
              <a:off x="9141153" y="2784432"/>
              <a:ext cx="149900" cy="3316323"/>
              <a:chOff x="10524035" y="1699037"/>
              <a:chExt cx="193431" cy="4279392"/>
            </a:xfrm>
          </p:grpSpPr>
          <p:grpSp>
            <p:nvGrpSpPr>
              <p:cNvPr id="38" name="Group 37">
                <a:extLst>
                  <a:ext uri="{FF2B5EF4-FFF2-40B4-BE49-F238E27FC236}">
                    <a16:creationId xmlns:a16="http://schemas.microsoft.com/office/drawing/2014/main" id="{D224D474-31B1-71F3-A39C-7D7E674D9B24}"/>
                  </a:ext>
                </a:extLst>
              </p:cNvPr>
              <p:cNvGrpSpPr/>
              <p:nvPr/>
            </p:nvGrpSpPr>
            <p:grpSpPr>
              <a:xfrm>
                <a:off x="10531007" y="1707063"/>
                <a:ext cx="182042" cy="1067143"/>
                <a:chOff x="1138621" y="2711668"/>
                <a:chExt cx="156177" cy="915522"/>
              </a:xfrm>
            </p:grpSpPr>
            <p:sp>
              <p:nvSpPr>
                <p:cNvPr id="64" name="Rectangle 63">
                  <a:extLst>
                    <a:ext uri="{FF2B5EF4-FFF2-40B4-BE49-F238E27FC236}">
                      <a16:creationId xmlns:a16="http://schemas.microsoft.com/office/drawing/2014/main" id="{C4E4047D-CCAE-3B35-FAF6-CA0E6934F25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5" name="Rectangle 64">
                  <a:extLst>
                    <a:ext uri="{FF2B5EF4-FFF2-40B4-BE49-F238E27FC236}">
                      <a16:creationId xmlns:a16="http://schemas.microsoft.com/office/drawing/2014/main" id="{0F507546-07ED-4FF6-929D-8B6C5B44B7D9}"/>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6" name="Rectangle 65">
                  <a:extLst>
                    <a:ext uri="{FF2B5EF4-FFF2-40B4-BE49-F238E27FC236}">
                      <a16:creationId xmlns:a16="http://schemas.microsoft.com/office/drawing/2014/main" id="{0D0FBBB4-F3C1-0DA3-C35D-04C42F3C8F58}"/>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7" name="Rectangle 66">
                  <a:extLst>
                    <a:ext uri="{FF2B5EF4-FFF2-40B4-BE49-F238E27FC236}">
                      <a16:creationId xmlns:a16="http://schemas.microsoft.com/office/drawing/2014/main" id="{E9875E0C-2C1C-FB11-FAEF-0781BD758ABB}"/>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8" name="Rectangle 67">
                  <a:extLst>
                    <a:ext uri="{FF2B5EF4-FFF2-40B4-BE49-F238E27FC236}">
                      <a16:creationId xmlns:a16="http://schemas.microsoft.com/office/drawing/2014/main" id="{27092737-E167-9006-24D8-78011F6DC24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9" name="Rectangle 68">
                  <a:extLst>
                    <a:ext uri="{FF2B5EF4-FFF2-40B4-BE49-F238E27FC236}">
                      <a16:creationId xmlns:a16="http://schemas.microsoft.com/office/drawing/2014/main" id="{2B854EC7-4C1A-80D9-3F9E-06B15327A04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39" name="Rectangle 38">
                <a:extLst>
                  <a:ext uri="{FF2B5EF4-FFF2-40B4-BE49-F238E27FC236}">
                    <a16:creationId xmlns:a16="http://schemas.microsoft.com/office/drawing/2014/main" id="{1AF1AAD4-17EE-3924-767D-42F3D24C7379}"/>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 name="Rectangle 39">
                <a:extLst>
                  <a:ext uri="{FF2B5EF4-FFF2-40B4-BE49-F238E27FC236}">
                    <a16:creationId xmlns:a16="http://schemas.microsoft.com/office/drawing/2014/main" id="{DD34DEE4-AFA3-3D49-DBDF-541B1ADF4552}"/>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1" name="Rectangle 40">
                <a:extLst>
                  <a:ext uri="{FF2B5EF4-FFF2-40B4-BE49-F238E27FC236}">
                    <a16:creationId xmlns:a16="http://schemas.microsoft.com/office/drawing/2014/main" id="{8E5DA103-7165-B93C-FD7A-059FBA212BA1}"/>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CCA31A94-9191-FFBB-D47B-8C4D65792339}"/>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3" name="Rectangle 42">
                <a:extLst>
                  <a:ext uri="{FF2B5EF4-FFF2-40B4-BE49-F238E27FC236}">
                    <a16:creationId xmlns:a16="http://schemas.microsoft.com/office/drawing/2014/main" id="{0324F456-8678-CCA5-E7DE-E3060F3A61E0}"/>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4" name="Rectangle 43">
                <a:extLst>
                  <a:ext uri="{FF2B5EF4-FFF2-40B4-BE49-F238E27FC236}">
                    <a16:creationId xmlns:a16="http://schemas.microsoft.com/office/drawing/2014/main" id="{E40FC999-D619-DB37-283E-6DD9110C9C8A}"/>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5" name="Rectangle 44">
                <a:extLst>
                  <a:ext uri="{FF2B5EF4-FFF2-40B4-BE49-F238E27FC236}">
                    <a16:creationId xmlns:a16="http://schemas.microsoft.com/office/drawing/2014/main" id="{51864A46-6DF1-7424-8EA4-6731BF952EB0}"/>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6" name="Rectangle 45">
                <a:extLst>
                  <a:ext uri="{FF2B5EF4-FFF2-40B4-BE49-F238E27FC236}">
                    <a16:creationId xmlns:a16="http://schemas.microsoft.com/office/drawing/2014/main" id="{001C9C52-EB14-FEB2-C589-E6019BEA0B1E}"/>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7" name="Rectangle 46">
                <a:extLst>
                  <a:ext uri="{FF2B5EF4-FFF2-40B4-BE49-F238E27FC236}">
                    <a16:creationId xmlns:a16="http://schemas.microsoft.com/office/drawing/2014/main" id="{16DC06A0-339D-8E4F-EF8A-A282E9EB302A}"/>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8" name="Rectangle 47">
                <a:extLst>
                  <a:ext uri="{FF2B5EF4-FFF2-40B4-BE49-F238E27FC236}">
                    <a16:creationId xmlns:a16="http://schemas.microsoft.com/office/drawing/2014/main" id="{84943062-6DD5-F6B0-4055-5C0AABE900D1}"/>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9" name="Rectangle 48">
                <a:extLst>
                  <a:ext uri="{FF2B5EF4-FFF2-40B4-BE49-F238E27FC236}">
                    <a16:creationId xmlns:a16="http://schemas.microsoft.com/office/drawing/2014/main" id="{2AFD95F6-8880-DFDA-8047-45417F9D7CD1}"/>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0" name="Rectangle 49">
                <a:extLst>
                  <a:ext uri="{FF2B5EF4-FFF2-40B4-BE49-F238E27FC236}">
                    <a16:creationId xmlns:a16="http://schemas.microsoft.com/office/drawing/2014/main" id="{18648D8E-BFE4-9878-DA1D-C38AB9043236}"/>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1" name="Rectangle 50">
                <a:extLst>
                  <a:ext uri="{FF2B5EF4-FFF2-40B4-BE49-F238E27FC236}">
                    <a16:creationId xmlns:a16="http://schemas.microsoft.com/office/drawing/2014/main" id="{87499CCB-4093-05C2-8FD6-46246992A02D}"/>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2" name="Rectangle 51">
                <a:extLst>
                  <a:ext uri="{FF2B5EF4-FFF2-40B4-BE49-F238E27FC236}">
                    <a16:creationId xmlns:a16="http://schemas.microsoft.com/office/drawing/2014/main" id="{20EE3391-3EBA-C832-F169-14547FD4F8EA}"/>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3" name="Rectangle 52">
                <a:extLst>
                  <a:ext uri="{FF2B5EF4-FFF2-40B4-BE49-F238E27FC236}">
                    <a16:creationId xmlns:a16="http://schemas.microsoft.com/office/drawing/2014/main" id="{075685AC-90F8-9577-DEB5-B2A3BC108F3F}"/>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4" name="Rectangle 53">
                <a:extLst>
                  <a:ext uri="{FF2B5EF4-FFF2-40B4-BE49-F238E27FC236}">
                    <a16:creationId xmlns:a16="http://schemas.microsoft.com/office/drawing/2014/main" id="{F17350E0-7287-7490-9D6B-8FC665B231DD}"/>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5" name="Rectangle 54">
                <a:extLst>
                  <a:ext uri="{FF2B5EF4-FFF2-40B4-BE49-F238E27FC236}">
                    <a16:creationId xmlns:a16="http://schemas.microsoft.com/office/drawing/2014/main" id="{0D65E3CA-95C1-24F1-75E7-EB2A67A1690D}"/>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6" name="Rectangle 55">
                <a:extLst>
                  <a:ext uri="{FF2B5EF4-FFF2-40B4-BE49-F238E27FC236}">
                    <a16:creationId xmlns:a16="http://schemas.microsoft.com/office/drawing/2014/main" id="{16169E56-01DF-4BB6-2D5D-D508A148BB7F}"/>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57" name="Straight Connector 56">
                <a:extLst>
                  <a:ext uri="{FF2B5EF4-FFF2-40B4-BE49-F238E27FC236}">
                    <a16:creationId xmlns:a16="http://schemas.microsoft.com/office/drawing/2014/main" id="{D83FC370-B873-17F1-9C2F-1D93E302B073}"/>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53F44650-AAED-ED9E-72C1-798940830B5A}"/>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89193CEF-FDC1-F125-9B02-DBC5D9221B9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ED222054-6B05-B957-0CFC-5FF375450A40}"/>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7819124A-944F-35BF-B715-F1FF3240F27C}"/>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7FEC097A-2B21-8F9D-4181-FC3F18DF5310}"/>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3" name="Straight Connector 62">
                <a:extLst>
                  <a:ext uri="{FF2B5EF4-FFF2-40B4-BE49-F238E27FC236}">
                    <a16:creationId xmlns:a16="http://schemas.microsoft.com/office/drawing/2014/main" id="{474325D7-9E9F-21BD-DD01-5C36DDA8F9C9}"/>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70" name="Group 69">
              <a:extLst>
                <a:ext uri="{FF2B5EF4-FFF2-40B4-BE49-F238E27FC236}">
                  <a16:creationId xmlns:a16="http://schemas.microsoft.com/office/drawing/2014/main" id="{3F629CE9-58C1-74A0-F88C-AF3F6F9B789C}"/>
                </a:ext>
              </a:extLst>
            </p:cNvPr>
            <p:cNvGrpSpPr/>
            <p:nvPr/>
          </p:nvGrpSpPr>
          <p:grpSpPr>
            <a:xfrm>
              <a:off x="10891903" y="2640050"/>
              <a:ext cx="149900" cy="3316323"/>
              <a:chOff x="10524035" y="1699037"/>
              <a:chExt cx="193431" cy="4279392"/>
            </a:xfrm>
          </p:grpSpPr>
          <p:grpSp>
            <p:nvGrpSpPr>
              <p:cNvPr id="71" name="Group 70">
                <a:extLst>
                  <a:ext uri="{FF2B5EF4-FFF2-40B4-BE49-F238E27FC236}">
                    <a16:creationId xmlns:a16="http://schemas.microsoft.com/office/drawing/2014/main" id="{2771C118-F934-693E-AD98-CE5B7B6F8065}"/>
                  </a:ext>
                </a:extLst>
              </p:cNvPr>
              <p:cNvGrpSpPr/>
              <p:nvPr/>
            </p:nvGrpSpPr>
            <p:grpSpPr>
              <a:xfrm>
                <a:off x="10531007" y="1707063"/>
                <a:ext cx="182042" cy="1067143"/>
                <a:chOff x="1138621" y="2711668"/>
                <a:chExt cx="156177" cy="915522"/>
              </a:xfrm>
            </p:grpSpPr>
            <p:sp>
              <p:nvSpPr>
                <p:cNvPr id="97" name="Rectangle 96">
                  <a:extLst>
                    <a:ext uri="{FF2B5EF4-FFF2-40B4-BE49-F238E27FC236}">
                      <a16:creationId xmlns:a16="http://schemas.microsoft.com/office/drawing/2014/main" id="{CDF028FC-B880-F901-91ED-60B39FE9648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8" name="Rectangle 97">
                  <a:extLst>
                    <a:ext uri="{FF2B5EF4-FFF2-40B4-BE49-F238E27FC236}">
                      <a16:creationId xmlns:a16="http://schemas.microsoft.com/office/drawing/2014/main" id="{49436710-AD6B-5F4A-A071-605BEBEABE5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9" name="Rectangle 98">
                  <a:extLst>
                    <a:ext uri="{FF2B5EF4-FFF2-40B4-BE49-F238E27FC236}">
                      <a16:creationId xmlns:a16="http://schemas.microsoft.com/office/drawing/2014/main" id="{2CB83C92-2FB3-57B9-33B2-85DA2C2793A4}"/>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0" name="Rectangle 99">
                  <a:extLst>
                    <a:ext uri="{FF2B5EF4-FFF2-40B4-BE49-F238E27FC236}">
                      <a16:creationId xmlns:a16="http://schemas.microsoft.com/office/drawing/2014/main" id="{CC4E0216-1F7C-A92C-B8DD-531C52629B86}"/>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1" name="Rectangle 100">
                  <a:extLst>
                    <a:ext uri="{FF2B5EF4-FFF2-40B4-BE49-F238E27FC236}">
                      <a16:creationId xmlns:a16="http://schemas.microsoft.com/office/drawing/2014/main" id="{8FE72BA1-0597-B2C0-860A-0C43D69706FD}"/>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2" name="Rectangle 101">
                  <a:extLst>
                    <a:ext uri="{FF2B5EF4-FFF2-40B4-BE49-F238E27FC236}">
                      <a16:creationId xmlns:a16="http://schemas.microsoft.com/office/drawing/2014/main" id="{E06A767C-D03E-A20C-4997-1C92DEDB2D82}"/>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72" name="Rectangle 71">
                <a:extLst>
                  <a:ext uri="{FF2B5EF4-FFF2-40B4-BE49-F238E27FC236}">
                    <a16:creationId xmlns:a16="http://schemas.microsoft.com/office/drawing/2014/main" id="{42D14197-403C-2C84-DC6D-53954E98D490}"/>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3" name="Rectangle 72">
                <a:extLst>
                  <a:ext uri="{FF2B5EF4-FFF2-40B4-BE49-F238E27FC236}">
                    <a16:creationId xmlns:a16="http://schemas.microsoft.com/office/drawing/2014/main" id="{BB11E187-C20D-1D53-B33C-5AF5CC6A05C9}"/>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4" name="Rectangle 73">
                <a:extLst>
                  <a:ext uri="{FF2B5EF4-FFF2-40B4-BE49-F238E27FC236}">
                    <a16:creationId xmlns:a16="http://schemas.microsoft.com/office/drawing/2014/main" id="{8E05E77D-28C7-EFE9-A949-14BE236AEE10}"/>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5" name="Rectangle 74">
                <a:extLst>
                  <a:ext uri="{FF2B5EF4-FFF2-40B4-BE49-F238E27FC236}">
                    <a16:creationId xmlns:a16="http://schemas.microsoft.com/office/drawing/2014/main" id="{423B2A4A-5AB6-F351-EF38-443A2550CD2A}"/>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6" name="Rectangle 75">
                <a:extLst>
                  <a:ext uri="{FF2B5EF4-FFF2-40B4-BE49-F238E27FC236}">
                    <a16:creationId xmlns:a16="http://schemas.microsoft.com/office/drawing/2014/main" id="{A8D71996-534B-C342-3DD5-48E80AB6AE7D}"/>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7" name="Rectangle 76">
                <a:extLst>
                  <a:ext uri="{FF2B5EF4-FFF2-40B4-BE49-F238E27FC236}">
                    <a16:creationId xmlns:a16="http://schemas.microsoft.com/office/drawing/2014/main" id="{7FD22246-2CBB-7761-7529-13577393759E}"/>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8" name="Rectangle 77">
                <a:extLst>
                  <a:ext uri="{FF2B5EF4-FFF2-40B4-BE49-F238E27FC236}">
                    <a16:creationId xmlns:a16="http://schemas.microsoft.com/office/drawing/2014/main" id="{501CCB1B-ED09-8BC9-99A1-7AF569F249E0}"/>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9" name="Rectangle 78">
                <a:extLst>
                  <a:ext uri="{FF2B5EF4-FFF2-40B4-BE49-F238E27FC236}">
                    <a16:creationId xmlns:a16="http://schemas.microsoft.com/office/drawing/2014/main" id="{4320E574-E4E0-E610-8AF8-3C51DE4AE6C9}"/>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0" name="Rectangle 79">
                <a:extLst>
                  <a:ext uri="{FF2B5EF4-FFF2-40B4-BE49-F238E27FC236}">
                    <a16:creationId xmlns:a16="http://schemas.microsoft.com/office/drawing/2014/main" id="{15F2F591-3E53-0C91-5AA0-1180599D82C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1" name="Rectangle 80">
                <a:extLst>
                  <a:ext uri="{FF2B5EF4-FFF2-40B4-BE49-F238E27FC236}">
                    <a16:creationId xmlns:a16="http://schemas.microsoft.com/office/drawing/2014/main" id="{9D747E8B-2B1A-F7E3-9B99-6178A3D7B067}"/>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2" name="Rectangle 81">
                <a:extLst>
                  <a:ext uri="{FF2B5EF4-FFF2-40B4-BE49-F238E27FC236}">
                    <a16:creationId xmlns:a16="http://schemas.microsoft.com/office/drawing/2014/main" id="{631687D2-135E-AC2E-F9C2-5B79439F4899}"/>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3" name="Rectangle 82">
                <a:extLst>
                  <a:ext uri="{FF2B5EF4-FFF2-40B4-BE49-F238E27FC236}">
                    <a16:creationId xmlns:a16="http://schemas.microsoft.com/office/drawing/2014/main" id="{2FEF8C4E-D981-5507-DF3B-C37032658C14}"/>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4" name="Rectangle 83">
                <a:extLst>
                  <a:ext uri="{FF2B5EF4-FFF2-40B4-BE49-F238E27FC236}">
                    <a16:creationId xmlns:a16="http://schemas.microsoft.com/office/drawing/2014/main" id="{A9F82175-223D-E202-5D6D-E94ECDFD119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5" name="Rectangle 84">
                <a:extLst>
                  <a:ext uri="{FF2B5EF4-FFF2-40B4-BE49-F238E27FC236}">
                    <a16:creationId xmlns:a16="http://schemas.microsoft.com/office/drawing/2014/main" id="{D1F48CA1-ACB8-492B-961C-F73319D8C74B}"/>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6" name="Rectangle 85">
                <a:extLst>
                  <a:ext uri="{FF2B5EF4-FFF2-40B4-BE49-F238E27FC236}">
                    <a16:creationId xmlns:a16="http://schemas.microsoft.com/office/drawing/2014/main" id="{183A596D-7E09-9D16-EBD4-8966F1AC5DD1}"/>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7" name="Rectangle 86">
                <a:extLst>
                  <a:ext uri="{FF2B5EF4-FFF2-40B4-BE49-F238E27FC236}">
                    <a16:creationId xmlns:a16="http://schemas.microsoft.com/office/drawing/2014/main" id="{BC764438-3A7C-8BB8-5578-5B8DD8A8C3C2}"/>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8" name="Rectangle 87">
                <a:extLst>
                  <a:ext uri="{FF2B5EF4-FFF2-40B4-BE49-F238E27FC236}">
                    <a16:creationId xmlns:a16="http://schemas.microsoft.com/office/drawing/2014/main" id="{8FA0C0A1-E21D-11E4-FEA1-8153DCB4615D}"/>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9" name="Rectangle 88">
                <a:extLst>
                  <a:ext uri="{FF2B5EF4-FFF2-40B4-BE49-F238E27FC236}">
                    <a16:creationId xmlns:a16="http://schemas.microsoft.com/office/drawing/2014/main" id="{017DEB0C-7D0E-6C4F-9BFC-5B2DA53AFA80}"/>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90" name="Straight Connector 89">
                <a:extLst>
                  <a:ext uri="{FF2B5EF4-FFF2-40B4-BE49-F238E27FC236}">
                    <a16:creationId xmlns:a16="http://schemas.microsoft.com/office/drawing/2014/main" id="{9F03CF80-6293-5882-29FB-7D6F2F731911}"/>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B6D6B1C5-07A4-24B6-7787-A30F295DDD2F}"/>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92" name="Straight Connector 91">
                <a:extLst>
                  <a:ext uri="{FF2B5EF4-FFF2-40B4-BE49-F238E27FC236}">
                    <a16:creationId xmlns:a16="http://schemas.microsoft.com/office/drawing/2014/main" id="{ED97A80E-CA7E-BB9C-D809-CE5B243C0E8D}"/>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3D47075F-9B45-55C9-D476-17F62C769E15}"/>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4" name="Straight Connector 93">
                <a:extLst>
                  <a:ext uri="{FF2B5EF4-FFF2-40B4-BE49-F238E27FC236}">
                    <a16:creationId xmlns:a16="http://schemas.microsoft.com/office/drawing/2014/main" id="{99B55F2A-2822-B493-07AC-DC876BED6A65}"/>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777FF4D3-86CF-8F8D-BE52-62363A4C1EB3}"/>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CE8632CD-E08D-C290-1FFA-33BD63DDF69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103" name="Group 102">
              <a:extLst>
                <a:ext uri="{FF2B5EF4-FFF2-40B4-BE49-F238E27FC236}">
                  <a16:creationId xmlns:a16="http://schemas.microsoft.com/office/drawing/2014/main" id="{655FB461-C774-AC13-2052-5770BC5AC0F5}"/>
                </a:ext>
              </a:extLst>
            </p:cNvPr>
            <p:cNvGrpSpPr/>
            <p:nvPr/>
          </p:nvGrpSpPr>
          <p:grpSpPr>
            <a:xfrm>
              <a:off x="11104463" y="2792450"/>
              <a:ext cx="149900" cy="3316323"/>
              <a:chOff x="10524035" y="1699037"/>
              <a:chExt cx="193431" cy="4279392"/>
            </a:xfrm>
          </p:grpSpPr>
          <p:grpSp>
            <p:nvGrpSpPr>
              <p:cNvPr id="104" name="Group 103">
                <a:extLst>
                  <a:ext uri="{FF2B5EF4-FFF2-40B4-BE49-F238E27FC236}">
                    <a16:creationId xmlns:a16="http://schemas.microsoft.com/office/drawing/2014/main" id="{8B751A79-DB83-24C7-7050-36C691A3D3F3}"/>
                  </a:ext>
                </a:extLst>
              </p:cNvPr>
              <p:cNvGrpSpPr/>
              <p:nvPr/>
            </p:nvGrpSpPr>
            <p:grpSpPr>
              <a:xfrm>
                <a:off x="10531007" y="1707063"/>
                <a:ext cx="182042" cy="1067143"/>
                <a:chOff x="1138621" y="2711668"/>
                <a:chExt cx="156177" cy="915522"/>
              </a:xfrm>
            </p:grpSpPr>
            <p:sp>
              <p:nvSpPr>
                <p:cNvPr id="130" name="Rectangle 129">
                  <a:extLst>
                    <a:ext uri="{FF2B5EF4-FFF2-40B4-BE49-F238E27FC236}">
                      <a16:creationId xmlns:a16="http://schemas.microsoft.com/office/drawing/2014/main" id="{BB82B290-7EBD-EF54-CD68-08A20A2BC712}"/>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1" name="Rectangle 130">
                  <a:extLst>
                    <a:ext uri="{FF2B5EF4-FFF2-40B4-BE49-F238E27FC236}">
                      <a16:creationId xmlns:a16="http://schemas.microsoft.com/office/drawing/2014/main" id="{D9284E54-F3DA-1659-57EB-5D45F24EEAD0}"/>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2" name="Rectangle 131">
                  <a:extLst>
                    <a:ext uri="{FF2B5EF4-FFF2-40B4-BE49-F238E27FC236}">
                      <a16:creationId xmlns:a16="http://schemas.microsoft.com/office/drawing/2014/main" id="{5301D924-ECB2-A00B-1573-8B71F0C38B6A}"/>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3" name="Rectangle 132">
                  <a:extLst>
                    <a:ext uri="{FF2B5EF4-FFF2-40B4-BE49-F238E27FC236}">
                      <a16:creationId xmlns:a16="http://schemas.microsoft.com/office/drawing/2014/main" id="{9AA217BF-A7E4-EF81-895F-7A35C91C7C0A}"/>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4" name="Rectangle 133">
                  <a:extLst>
                    <a:ext uri="{FF2B5EF4-FFF2-40B4-BE49-F238E27FC236}">
                      <a16:creationId xmlns:a16="http://schemas.microsoft.com/office/drawing/2014/main" id="{5453A98B-622D-B039-4476-B543E2BD50CE}"/>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5" name="Rectangle 134">
                  <a:extLst>
                    <a:ext uri="{FF2B5EF4-FFF2-40B4-BE49-F238E27FC236}">
                      <a16:creationId xmlns:a16="http://schemas.microsoft.com/office/drawing/2014/main" id="{318A4DBE-4F22-4A1C-6A7B-DD4E9FF61622}"/>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05" name="Rectangle 104">
                <a:extLst>
                  <a:ext uri="{FF2B5EF4-FFF2-40B4-BE49-F238E27FC236}">
                    <a16:creationId xmlns:a16="http://schemas.microsoft.com/office/drawing/2014/main" id="{1FA5C948-8925-F03E-3F40-2A2BAA1A7D8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6" name="Rectangle 105">
                <a:extLst>
                  <a:ext uri="{FF2B5EF4-FFF2-40B4-BE49-F238E27FC236}">
                    <a16:creationId xmlns:a16="http://schemas.microsoft.com/office/drawing/2014/main" id="{0C38D1B6-DD3D-FC83-EB95-8EEDBE5F457B}"/>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7" name="Rectangle 106">
                <a:extLst>
                  <a:ext uri="{FF2B5EF4-FFF2-40B4-BE49-F238E27FC236}">
                    <a16:creationId xmlns:a16="http://schemas.microsoft.com/office/drawing/2014/main" id="{8AF437B8-B707-6428-1833-2D5B453A6AC5}"/>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8" name="Rectangle 107">
                <a:extLst>
                  <a:ext uri="{FF2B5EF4-FFF2-40B4-BE49-F238E27FC236}">
                    <a16:creationId xmlns:a16="http://schemas.microsoft.com/office/drawing/2014/main" id="{0964E658-C485-0D0A-61F1-474F840DBCA9}"/>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9" name="Rectangle 108">
                <a:extLst>
                  <a:ext uri="{FF2B5EF4-FFF2-40B4-BE49-F238E27FC236}">
                    <a16:creationId xmlns:a16="http://schemas.microsoft.com/office/drawing/2014/main" id="{693F2A0F-9C97-D19C-5D0C-1643F3EE2DA8}"/>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0" name="Rectangle 109">
                <a:extLst>
                  <a:ext uri="{FF2B5EF4-FFF2-40B4-BE49-F238E27FC236}">
                    <a16:creationId xmlns:a16="http://schemas.microsoft.com/office/drawing/2014/main" id="{A7AB3F01-58A4-81B6-B32E-6B237514B029}"/>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1" name="Rectangle 110">
                <a:extLst>
                  <a:ext uri="{FF2B5EF4-FFF2-40B4-BE49-F238E27FC236}">
                    <a16:creationId xmlns:a16="http://schemas.microsoft.com/office/drawing/2014/main" id="{69CB83D2-6BDF-EEB7-0777-6C80B7CE206B}"/>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2" name="Rectangle 111">
                <a:extLst>
                  <a:ext uri="{FF2B5EF4-FFF2-40B4-BE49-F238E27FC236}">
                    <a16:creationId xmlns:a16="http://schemas.microsoft.com/office/drawing/2014/main" id="{4A432B18-4209-DFCD-11C2-1D27A969C3BA}"/>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3" name="Rectangle 112">
                <a:extLst>
                  <a:ext uri="{FF2B5EF4-FFF2-40B4-BE49-F238E27FC236}">
                    <a16:creationId xmlns:a16="http://schemas.microsoft.com/office/drawing/2014/main" id="{720089EE-9DB9-5186-5394-09ACA7257D8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4" name="Rectangle 113">
                <a:extLst>
                  <a:ext uri="{FF2B5EF4-FFF2-40B4-BE49-F238E27FC236}">
                    <a16:creationId xmlns:a16="http://schemas.microsoft.com/office/drawing/2014/main" id="{0E7F32BD-20A7-3021-976D-E548E26D3C9B}"/>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5" name="Rectangle 114">
                <a:extLst>
                  <a:ext uri="{FF2B5EF4-FFF2-40B4-BE49-F238E27FC236}">
                    <a16:creationId xmlns:a16="http://schemas.microsoft.com/office/drawing/2014/main" id="{A74EEBA8-B47A-6B10-EC29-BF4334A4AB20}"/>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6" name="Rectangle 115">
                <a:extLst>
                  <a:ext uri="{FF2B5EF4-FFF2-40B4-BE49-F238E27FC236}">
                    <a16:creationId xmlns:a16="http://schemas.microsoft.com/office/drawing/2014/main" id="{DA893313-EF18-FFDD-F8C2-90C62988BC74}"/>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7" name="Rectangle 116">
                <a:extLst>
                  <a:ext uri="{FF2B5EF4-FFF2-40B4-BE49-F238E27FC236}">
                    <a16:creationId xmlns:a16="http://schemas.microsoft.com/office/drawing/2014/main" id="{6F1E15B5-236C-BF96-EFB8-A57C0BAFC765}"/>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8" name="Rectangle 117">
                <a:extLst>
                  <a:ext uri="{FF2B5EF4-FFF2-40B4-BE49-F238E27FC236}">
                    <a16:creationId xmlns:a16="http://schemas.microsoft.com/office/drawing/2014/main" id="{368DF9AD-3C8B-E12F-869D-93CCCD6C310A}"/>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9" name="Rectangle 118">
                <a:extLst>
                  <a:ext uri="{FF2B5EF4-FFF2-40B4-BE49-F238E27FC236}">
                    <a16:creationId xmlns:a16="http://schemas.microsoft.com/office/drawing/2014/main" id="{D3F10906-3524-D6EA-494A-9D429B034BD5}"/>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0" name="Rectangle 119">
                <a:extLst>
                  <a:ext uri="{FF2B5EF4-FFF2-40B4-BE49-F238E27FC236}">
                    <a16:creationId xmlns:a16="http://schemas.microsoft.com/office/drawing/2014/main" id="{BD740EEB-4FE4-0795-F3D3-3A0515388B35}"/>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1" name="Rectangle 120">
                <a:extLst>
                  <a:ext uri="{FF2B5EF4-FFF2-40B4-BE49-F238E27FC236}">
                    <a16:creationId xmlns:a16="http://schemas.microsoft.com/office/drawing/2014/main" id="{B6533F8A-A1D5-76D0-06ED-DC759A993266}"/>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2" name="Rectangle 121">
                <a:extLst>
                  <a:ext uri="{FF2B5EF4-FFF2-40B4-BE49-F238E27FC236}">
                    <a16:creationId xmlns:a16="http://schemas.microsoft.com/office/drawing/2014/main" id="{42FD0292-0F70-191B-327E-B9F2B393C552}"/>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123" name="Straight Connector 122">
                <a:extLst>
                  <a:ext uri="{FF2B5EF4-FFF2-40B4-BE49-F238E27FC236}">
                    <a16:creationId xmlns:a16="http://schemas.microsoft.com/office/drawing/2014/main" id="{BD1F4048-E3E0-92E0-EE29-6DA427611C36}"/>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24" name="Straight Connector 123">
                <a:extLst>
                  <a:ext uri="{FF2B5EF4-FFF2-40B4-BE49-F238E27FC236}">
                    <a16:creationId xmlns:a16="http://schemas.microsoft.com/office/drawing/2014/main" id="{2E481D3D-40A3-8A97-3F23-DAF983491492}"/>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D1C14EE1-B49E-F992-4FF3-5C858F37BBA4}"/>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D2733CDA-6A3E-A68B-1300-232CB162F336}"/>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8F8FC2D0-0F3B-9741-1F7D-F141D178638A}"/>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DC09A925-C383-88AA-1D57-84C4F80416A5}"/>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9" name="Straight Connector 128">
                <a:extLst>
                  <a:ext uri="{FF2B5EF4-FFF2-40B4-BE49-F238E27FC236}">
                    <a16:creationId xmlns:a16="http://schemas.microsoft.com/office/drawing/2014/main" id="{C0150332-568C-CD16-98A4-FD970A479182}"/>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sp>
          <p:nvSpPr>
            <p:cNvPr id="137" name="TextBox 136">
              <a:extLst>
                <a:ext uri="{FF2B5EF4-FFF2-40B4-BE49-F238E27FC236}">
                  <a16:creationId xmlns:a16="http://schemas.microsoft.com/office/drawing/2014/main" id="{0C84E55F-D184-C191-3875-9484DCC14514}"/>
                </a:ext>
              </a:extLst>
            </p:cNvPr>
            <p:cNvSpPr txBox="1"/>
            <p:nvPr/>
          </p:nvSpPr>
          <p:spPr>
            <a:xfrm>
              <a:off x="9073927" y="4280866"/>
              <a:ext cx="65" cy="276999"/>
            </a:xfrm>
            <a:prstGeom prst="rect">
              <a:avLst/>
            </a:prstGeom>
            <a:noFill/>
            <a:ln>
              <a:noFill/>
            </a:ln>
          </p:spPr>
          <p:txBody>
            <a:bodyPr wrap="none" lIns="0" tIns="0" rIns="0" bIns="0" rtlCol="0">
              <a:spAutoFit/>
            </a:bodyPr>
            <a:lstStyle/>
            <a:p>
              <a:endParaRPr lang="en-US" dirty="0">
                <a:solidFill>
                  <a:schemeClr val="bg2">
                    <a:lumMod val="75000"/>
                  </a:schemeClr>
                </a:solidFill>
              </a:endParaRPr>
            </a:p>
          </p:txBody>
        </p:sp>
        <p:cxnSp>
          <p:nvCxnSpPr>
            <p:cNvPr id="140" name="Straight Arrow Connector 139">
              <a:extLst>
                <a:ext uri="{FF2B5EF4-FFF2-40B4-BE49-F238E27FC236}">
                  <a16:creationId xmlns:a16="http://schemas.microsoft.com/office/drawing/2014/main" id="{80EB29B1-1337-760C-38CA-5A5B0F37D954}"/>
                </a:ext>
              </a:extLst>
            </p:cNvPr>
            <p:cNvCxnSpPr>
              <a:cxnSpLocks/>
            </p:cNvCxnSpPr>
            <p:nvPr/>
          </p:nvCxnSpPr>
          <p:spPr>
            <a:xfrm>
              <a:off x="9483728" y="302061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CA8F4D4A-BF85-AD44-0513-97AA46DF6EAA}"/>
                    </a:ext>
                  </a:extLst>
                </p:cNvPr>
                <p:cNvSpPr/>
                <p:nvPr/>
              </p:nvSpPr>
              <p:spPr>
                <a:xfrm>
                  <a:off x="9855461" y="2748937"/>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41" name="Rectangle 140">
                  <a:extLst>
                    <a:ext uri="{FF2B5EF4-FFF2-40B4-BE49-F238E27FC236}">
                      <a16:creationId xmlns:a16="http://schemas.microsoft.com/office/drawing/2014/main" id="{CA8F4D4A-BF85-AD44-0513-97AA46DF6EAA}"/>
                    </a:ext>
                  </a:extLst>
                </p:cNvPr>
                <p:cNvSpPr>
                  <a:spLocks noRot="1" noChangeAspect="1" noMove="1" noResize="1" noEditPoints="1" noAdjustHandles="1" noChangeArrowheads="1" noChangeShapeType="1" noTextEdit="1"/>
                </p:cNvSpPr>
                <p:nvPr/>
              </p:nvSpPr>
              <p:spPr>
                <a:xfrm>
                  <a:off x="9855461" y="2748937"/>
                  <a:ext cx="548640" cy="548640"/>
                </a:xfrm>
                <a:prstGeom prst="rect">
                  <a:avLst/>
                </a:prstGeom>
                <a:blipFill>
                  <a:blip r:embed="rId4"/>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5F521C4F-3A41-34C8-AFC6-2689A868A7A9}"/>
                    </a:ext>
                  </a:extLst>
                </p:cNvPr>
                <p:cNvSpPr/>
                <p:nvPr/>
              </p:nvSpPr>
              <p:spPr>
                <a:xfrm>
                  <a:off x="9862636" y="3671807"/>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42" name="Rectangle 141">
                  <a:extLst>
                    <a:ext uri="{FF2B5EF4-FFF2-40B4-BE49-F238E27FC236}">
                      <a16:creationId xmlns:a16="http://schemas.microsoft.com/office/drawing/2014/main" id="{5F521C4F-3A41-34C8-AFC6-2689A868A7A9}"/>
                    </a:ext>
                  </a:extLst>
                </p:cNvPr>
                <p:cNvSpPr>
                  <a:spLocks noRot="1" noChangeAspect="1" noMove="1" noResize="1" noEditPoints="1" noAdjustHandles="1" noChangeArrowheads="1" noChangeShapeType="1" noTextEdit="1"/>
                </p:cNvSpPr>
                <p:nvPr/>
              </p:nvSpPr>
              <p:spPr>
                <a:xfrm>
                  <a:off x="9862636" y="3671807"/>
                  <a:ext cx="548640" cy="548640"/>
                </a:xfrm>
                <a:prstGeom prst="rect">
                  <a:avLst/>
                </a:prstGeom>
                <a:blipFill>
                  <a:blip r:embed="rId5"/>
                  <a:stretch>
                    <a:fillRect l="-217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E60087D4-1149-680A-9CF5-45B59E1B9938}"/>
                    </a:ext>
                  </a:extLst>
                </p:cNvPr>
                <p:cNvSpPr/>
                <p:nvPr/>
              </p:nvSpPr>
              <p:spPr>
                <a:xfrm>
                  <a:off x="9858840" y="4583966"/>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43" name="Rectangle 142">
                  <a:extLst>
                    <a:ext uri="{FF2B5EF4-FFF2-40B4-BE49-F238E27FC236}">
                      <a16:creationId xmlns:a16="http://schemas.microsoft.com/office/drawing/2014/main" id="{E60087D4-1149-680A-9CF5-45B59E1B9938}"/>
                    </a:ext>
                  </a:extLst>
                </p:cNvPr>
                <p:cNvSpPr>
                  <a:spLocks noRot="1" noChangeAspect="1" noMove="1" noResize="1" noEditPoints="1" noAdjustHandles="1" noChangeArrowheads="1" noChangeShapeType="1" noTextEdit="1"/>
                </p:cNvSpPr>
                <p:nvPr/>
              </p:nvSpPr>
              <p:spPr>
                <a:xfrm>
                  <a:off x="9858840" y="4583966"/>
                  <a:ext cx="548640" cy="548640"/>
                </a:xfrm>
                <a:prstGeom prst="rect">
                  <a:avLst/>
                </a:prstGeom>
                <a:blipFill>
                  <a:blip r:embed="rId6"/>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C8D2AA73-8584-A9E2-1C32-AC7EE93B675D}"/>
                    </a:ext>
                  </a:extLst>
                </p:cNvPr>
                <p:cNvSpPr/>
                <p:nvPr/>
              </p:nvSpPr>
              <p:spPr>
                <a:xfrm>
                  <a:off x="9852764" y="5497340"/>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44" name="Rectangle 143">
                  <a:extLst>
                    <a:ext uri="{FF2B5EF4-FFF2-40B4-BE49-F238E27FC236}">
                      <a16:creationId xmlns:a16="http://schemas.microsoft.com/office/drawing/2014/main" id="{C8D2AA73-8584-A9E2-1C32-AC7EE93B675D}"/>
                    </a:ext>
                  </a:extLst>
                </p:cNvPr>
                <p:cNvSpPr>
                  <a:spLocks noRot="1" noChangeAspect="1" noMove="1" noResize="1" noEditPoints="1" noAdjustHandles="1" noChangeArrowheads="1" noChangeShapeType="1" noTextEdit="1"/>
                </p:cNvSpPr>
                <p:nvPr/>
              </p:nvSpPr>
              <p:spPr>
                <a:xfrm>
                  <a:off x="9852764" y="5497340"/>
                  <a:ext cx="548640" cy="548640"/>
                </a:xfrm>
                <a:prstGeom prst="rect">
                  <a:avLst/>
                </a:prstGeom>
                <a:blipFill>
                  <a:blip r:embed="rId7"/>
                  <a:stretch>
                    <a:fillRect l="-2174"/>
                  </a:stretch>
                </a:blipFill>
                <a:ln w="19050"/>
              </p:spPr>
              <p:txBody>
                <a:bodyPr/>
                <a:lstStyle/>
                <a:p>
                  <a:r>
                    <a:rPr lang="en-US">
                      <a:noFill/>
                    </a:rPr>
                    <a:t> </a:t>
                  </a:r>
                </a:p>
              </p:txBody>
            </p:sp>
          </mc:Fallback>
        </mc:AlternateContent>
        <p:cxnSp>
          <p:nvCxnSpPr>
            <p:cNvPr id="145" name="Straight Arrow Connector 144">
              <a:extLst>
                <a:ext uri="{FF2B5EF4-FFF2-40B4-BE49-F238E27FC236}">
                  <a16:creationId xmlns:a16="http://schemas.microsoft.com/office/drawing/2014/main" id="{B97046C2-AB74-B3F7-DE94-E627451A0B82}"/>
                </a:ext>
              </a:extLst>
            </p:cNvPr>
            <p:cNvCxnSpPr>
              <a:cxnSpLocks/>
            </p:cNvCxnSpPr>
            <p:nvPr/>
          </p:nvCxnSpPr>
          <p:spPr>
            <a:xfrm flipV="1">
              <a:off x="10410060" y="302851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6" name="Straight Arrow Connector 145">
              <a:extLst>
                <a:ext uri="{FF2B5EF4-FFF2-40B4-BE49-F238E27FC236}">
                  <a16:creationId xmlns:a16="http://schemas.microsoft.com/office/drawing/2014/main" id="{3C40193F-3F08-00B1-DEB5-D3E664220FA6}"/>
                </a:ext>
              </a:extLst>
            </p:cNvPr>
            <p:cNvCxnSpPr>
              <a:cxnSpLocks/>
            </p:cNvCxnSpPr>
            <p:nvPr/>
          </p:nvCxnSpPr>
          <p:spPr>
            <a:xfrm flipV="1">
              <a:off x="10427348" y="3937658"/>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7" name="Straight Arrow Connector 146">
              <a:extLst>
                <a:ext uri="{FF2B5EF4-FFF2-40B4-BE49-F238E27FC236}">
                  <a16:creationId xmlns:a16="http://schemas.microsoft.com/office/drawing/2014/main" id="{173CFAD2-2109-3E4E-57F1-0DD449BD1C9C}"/>
                </a:ext>
              </a:extLst>
            </p:cNvPr>
            <p:cNvCxnSpPr>
              <a:cxnSpLocks/>
            </p:cNvCxnSpPr>
            <p:nvPr/>
          </p:nvCxnSpPr>
          <p:spPr>
            <a:xfrm>
              <a:off x="10415994" y="4857823"/>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8" name="Straight Arrow Connector 147">
              <a:extLst>
                <a:ext uri="{FF2B5EF4-FFF2-40B4-BE49-F238E27FC236}">
                  <a16:creationId xmlns:a16="http://schemas.microsoft.com/office/drawing/2014/main" id="{3CFE360B-57AC-C623-D45B-ABCB34A1CD69}"/>
                </a:ext>
              </a:extLst>
            </p:cNvPr>
            <p:cNvCxnSpPr>
              <a:cxnSpLocks/>
            </p:cNvCxnSpPr>
            <p:nvPr/>
          </p:nvCxnSpPr>
          <p:spPr>
            <a:xfrm>
              <a:off x="10411588" y="576723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0" name="Straight Arrow Connector 149">
              <a:extLst>
                <a:ext uri="{FF2B5EF4-FFF2-40B4-BE49-F238E27FC236}">
                  <a16:creationId xmlns:a16="http://schemas.microsoft.com/office/drawing/2014/main" id="{263341D9-747A-D1D2-9256-538F83114D3D}"/>
                </a:ext>
              </a:extLst>
            </p:cNvPr>
            <p:cNvCxnSpPr>
              <a:cxnSpLocks/>
            </p:cNvCxnSpPr>
            <p:nvPr/>
          </p:nvCxnSpPr>
          <p:spPr>
            <a:xfrm>
              <a:off x="9483728" y="3939797"/>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1" name="Straight Arrow Connector 150">
              <a:extLst>
                <a:ext uri="{FF2B5EF4-FFF2-40B4-BE49-F238E27FC236}">
                  <a16:creationId xmlns:a16="http://schemas.microsoft.com/office/drawing/2014/main" id="{DFC6F46E-BEF3-37B0-89BC-7C6263883476}"/>
                </a:ext>
              </a:extLst>
            </p:cNvPr>
            <p:cNvCxnSpPr>
              <a:cxnSpLocks/>
            </p:cNvCxnSpPr>
            <p:nvPr/>
          </p:nvCxnSpPr>
          <p:spPr>
            <a:xfrm>
              <a:off x="9483728" y="4859446"/>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2" name="Straight Arrow Connector 151">
              <a:extLst>
                <a:ext uri="{FF2B5EF4-FFF2-40B4-BE49-F238E27FC236}">
                  <a16:creationId xmlns:a16="http://schemas.microsoft.com/office/drawing/2014/main" id="{FB43FC18-5B9D-CF6A-8792-775667015DE1}"/>
                </a:ext>
              </a:extLst>
            </p:cNvPr>
            <p:cNvCxnSpPr>
              <a:cxnSpLocks/>
            </p:cNvCxnSpPr>
            <p:nvPr/>
          </p:nvCxnSpPr>
          <p:spPr>
            <a:xfrm>
              <a:off x="9483729" y="5761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822B8BBE-C781-F4EF-1C7F-8884BEFED607}"/>
                    </a:ext>
                  </a:extLst>
                </p:cNvPr>
                <p:cNvSpPr txBox="1"/>
                <p:nvPr/>
              </p:nvSpPr>
              <p:spPr>
                <a:xfrm>
                  <a:off x="8800941" y="5988453"/>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m:oMathPara>
                  </a14:m>
                  <a:endParaRPr lang="en-US" dirty="0"/>
                </a:p>
              </p:txBody>
            </p:sp>
          </mc:Choice>
          <mc:Fallback xmlns="">
            <p:sp>
              <p:nvSpPr>
                <p:cNvPr id="156" name="TextBox 155">
                  <a:extLst>
                    <a:ext uri="{FF2B5EF4-FFF2-40B4-BE49-F238E27FC236}">
                      <a16:creationId xmlns:a16="http://schemas.microsoft.com/office/drawing/2014/main" id="{822B8BBE-C781-F4EF-1C7F-8884BEFED607}"/>
                    </a:ext>
                  </a:extLst>
                </p:cNvPr>
                <p:cNvSpPr txBox="1">
                  <a:spLocks noRot="1" noChangeAspect="1" noMove="1" noResize="1" noEditPoints="1" noAdjustHandles="1" noChangeArrowheads="1" noChangeShapeType="1" noTextEdit="1"/>
                </p:cNvSpPr>
                <p:nvPr/>
              </p:nvSpPr>
              <p:spPr>
                <a:xfrm>
                  <a:off x="8800941" y="5988453"/>
                  <a:ext cx="352243" cy="369332"/>
                </a:xfrm>
                <a:prstGeom prst="rect">
                  <a:avLst/>
                </a:prstGeom>
                <a:blipFill>
                  <a:blip r:embed="rId8"/>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E26EDF7C-8FB3-BDE9-5634-E9A70EECC97C}"/>
                    </a:ext>
                  </a:extLst>
                </p:cNvPr>
                <p:cNvSpPr txBox="1"/>
                <p:nvPr/>
              </p:nvSpPr>
              <p:spPr>
                <a:xfrm>
                  <a:off x="9061629" y="6140853"/>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m:oMathPara>
                  </a14:m>
                  <a:endParaRPr lang="en-US" dirty="0"/>
                </a:p>
              </p:txBody>
            </p:sp>
          </mc:Choice>
          <mc:Fallback xmlns="">
            <p:sp>
              <p:nvSpPr>
                <p:cNvPr id="157" name="TextBox 156">
                  <a:extLst>
                    <a:ext uri="{FF2B5EF4-FFF2-40B4-BE49-F238E27FC236}">
                      <a16:creationId xmlns:a16="http://schemas.microsoft.com/office/drawing/2014/main" id="{E26EDF7C-8FB3-BDE9-5634-E9A70EECC97C}"/>
                    </a:ext>
                  </a:extLst>
                </p:cNvPr>
                <p:cNvSpPr txBox="1">
                  <a:spLocks noRot="1" noChangeAspect="1" noMove="1" noResize="1" noEditPoints="1" noAdjustHandles="1" noChangeArrowheads="1" noChangeShapeType="1" noTextEdit="1"/>
                </p:cNvSpPr>
                <p:nvPr/>
              </p:nvSpPr>
              <p:spPr>
                <a:xfrm>
                  <a:off x="9061629" y="6140853"/>
                  <a:ext cx="352243" cy="369332"/>
                </a:xfrm>
                <a:prstGeom prst="rect">
                  <a:avLst/>
                </a:prstGeom>
                <a:blipFill>
                  <a:blip r:embed="rId9"/>
                  <a:stretch>
                    <a:fillRect r="-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31048DB4-F0FD-B355-4818-A7BA3DBC44AA}"/>
                    </a:ext>
                  </a:extLst>
                </p:cNvPr>
                <p:cNvSpPr txBox="1"/>
                <p:nvPr/>
              </p:nvSpPr>
              <p:spPr>
                <a:xfrm>
                  <a:off x="10740869" y="5984341"/>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oMath>
                    </m:oMathPara>
                  </a14:m>
                  <a:endParaRPr lang="en-US" dirty="0"/>
                </a:p>
              </p:txBody>
            </p:sp>
          </mc:Choice>
          <mc:Fallback xmlns="">
            <p:sp>
              <p:nvSpPr>
                <p:cNvPr id="158" name="TextBox 157">
                  <a:extLst>
                    <a:ext uri="{FF2B5EF4-FFF2-40B4-BE49-F238E27FC236}">
                      <a16:creationId xmlns:a16="http://schemas.microsoft.com/office/drawing/2014/main" id="{31048DB4-F0FD-B355-4818-A7BA3DBC44AA}"/>
                    </a:ext>
                  </a:extLst>
                </p:cNvPr>
                <p:cNvSpPr txBox="1">
                  <a:spLocks noRot="1" noChangeAspect="1" noMove="1" noResize="1" noEditPoints="1" noAdjustHandles="1" noChangeArrowheads="1" noChangeShapeType="1" noTextEdit="1"/>
                </p:cNvSpPr>
                <p:nvPr/>
              </p:nvSpPr>
              <p:spPr>
                <a:xfrm>
                  <a:off x="10740869" y="5984341"/>
                  <a:ext cx="352243"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9E864478-0C7A-2D7E-4ED4-1EE2CF1EB20C}"/>
                    </a:ext>
                  </a:extLst>
                </p:cNvPr>
                <p:cNvSpPr txBox="1"/>
                <p:nvPr/>
              </p:nvSpPr>
              <p:spPr>
                <a:xfrm>
                  <a:off x="11001557" y="6136741"/>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159" name="TextBox 158">
                  <a:extLst>
                    <a:ext uri="{FF2B5EF4-FFF2-40B4-BE49-F238E27FC236}">
                      <a16:creationId xmlns:a16="http://schemas.microsoft.com/office/drawing/2014/main" id="{9E864478-0C7A-2D7E-4ED4-1EE2CF1EB20C}"/>
                    </a:ext>
                  </a:extLst>
                </p:cNvPr>
                <p:cNvSpPr txBox="1">
                  <a:spLocks noRot="1" noChangeAspect="1" noMove="1" noResize="1" noEditPoints="1" noAdjustHandles="1" noChangeArrowheads="1" noChangeShapeType="1" noTextEdit="1"/>
                </p:cNvSpPr>
                <p:nvPr/>
              </p:nvSpPr>
              <p:spPr>
                <a:xfrm>
                  <a:off x="11001557" y="6136741"/>
                  <a:ext cx="352243" cy="369332"/>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201B7024-9BE5-156E-DD42-9534B8EE55E2}"/>
                  </a:ext>
                </a:extLst>
              </p:cNvPr>
              <p:cNvSpPr txBox="1"/>
              <p:nvPr/>
            </p:nvSpPr>
            <p:spPr>
              <a:xfrm>
                <a:off x="6534376" y="3249579"/>
                <a:ext cx="1394749" cy="6129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𝑋</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=0</m:t>
                      </m:r>
                    </m:oMath>
                  </m:oMathPara>
                </a14:m>
                <a:endParaRPr lang="en-US" dirty="0"/>
              </a:p>
            </p:txBody>
          </p:sp>
        </mc:Choice>
        <mc:Fallback xmlns="">
          <p:sp>
            <p:nvSpPr>
              <p:cNvPr id="138" name="TextBox 137">
                <a:extLst>
                  <a:ext uri="{FF2B5EF4-FFF2-40B4-BE49-F238E27FC236}">
                    <a16:creationId xmlns:a16="http://schemas.microsoft.com/office/drawing/2014/main" id="{201B7024-9BE5-156E-DD42-9534B8EE55E2}"/>
                  </a:ext>
                </a:extLst>
              </p:cNvPr>
              <p:cNvSpPr txBox="1">
                <a:spLocks noRot="1" noChangeAspect="1" noMove="1" noResize="1" noEditPoints="1" noAdjustHandles="1" noChangeArrowheads="1" noChangeShapeType="1" noTextEdit="1"/>
              </p:cNvSpPr>
              <p:nvPr/>
            </p:nvSpPr>
            <p:spPr>
              <a:xfrm>
                <a:off x="6534376" y="3249579"/>
                <a:ext cx="1394749" cy="612934"/>
              </a:xfrm>
              <a:prstGeom prst="roundRect">
                <a:avLst/>
              </a:prstGeom>
              <a:blipFill>
                <a:blip r:embed="rId12"/>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BE6831AC-C032-ABE4-BC6B-61A46C2BA58A}"/>
                  </a:ext>
                </a:extLst>
              </p:cNvPr>
              <p:cNvSpPr txBox="1"/>
              <p:nvPr/>
            </p:nvSpPr>
            <p:spPr>
              <a:xfrm>
                <a:off x="10656600" y="3374584"/>
                <a:ext cx="1317093" cy="6129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=0</m:t>
                      </m:r>
                    </m:oMath>
                  </m:oMathPara>
                </a14:m>
                <a:endParaRPr lang="en-US" dirty="0"/>
              </a:p>
            </p:txBody>
          </p:sp>
        </mc:Choice>
        <mc:Fallback xmlns="">
          <p:sp>
            <p:nvSpPr>
              <p:cNvPr id="149" name="TextBox 148">
                <a:extLst>
                  <a:ext uri="{FF2B5EF4-FFF2-40B4-BE49-F238E27FC236}">
                    <a16:creationId xmlns:a16="http://schemas.microsoft.com/office/drawing/2014/main" id="{BE6831AC-C032-ABE4-BC6B-61A46C2BA58A}"/>
                  </a:ext>
                </a:extLst>
              </p:cNvPr>
              <p:cNvSpPr txBox="1">
                <a:spLocks noRot="1" noChangeAspect="1" noMove="1" noResize="1" noEditPoints="1" noAdjustHandles="1" noChangeArrowheads="1" noChangeShapeType="1" noTextEdit="1"/>
              </p:cNvSpPr>
              <p:nvPr/>
            </p:nvSpPr>
            <p:spPr>
              <a:xfrm>
                <a:off x="10656600" y="3374584"/>
                <a:ext cx="1317093" cy="612934"/>
              </a:xfrm>
              <a:prstGeom prst="roundRect">
                <a:avLst/>
              </a:prstGeom>
              <a:blipFill>
                <a:blip r:embed="rId1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710496A6-ED37-31A9-A1A1-37DCD15C9E45}"/>
                  </a:ext>
                </a:extLst>
              </p:cNvPr>
              <p:cNvSpPr txBox="1"/>
              <p:nvPr/>
            </p:nvSpPr>
            <p:spPr>
              <a:xfrm>
                <a:off x="6535273" y="5167136"/>
                <a:ext cx="1407803" cy="6129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𝑋</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≠0</m:t>
                      </m:r>
                    </m:oMath>
                  </m:oMathPara>
                </a14:m>
                <a:endParaRPr lang="en-US" dirty="0"/>
              </a:p>
            </p:txBody>
          </p:sp>
        </mc:Choice>
        <mc:Fallback xmlns="">
          <p:sp>
            <p:nvSpPr>
              <p:cNvPr id="153" name="TextBox 152">
                <a:extLst>
                  <a:ext uri="{FF2B5EF4-FFF2-40B4-BE49-F238E27FC236}">
                    <a16:creationId xmlns:a16="http://schemas.microsoft.com/office/drawing/2014/main" id="{710496A6-ED37-31A9-A1A1-37DCD15C9E45}"/>
                  </a:ext>
                </a:extLst>
              </p:cNvPr>
              <p:cNvSpPr txBox="1">
                <a:spLocks noRot="1" noChangeAspect="1" noMove="1" noResize="1" noEditPoints="1" noAdjustHandles="1" noChangeArrowheads="1" noChangeShapeType="1" noTextEdit="1"/>
              </p:cNvSpPr>
              <p:nvPr/>
            </p:nvSpPr>
            <p:spPr>
              <a:xfrm>
                <a:off x="6535273" y="5167136"/>
                <a:ext cx="1407803" cy="612934"/>
              </a:xfrm>
              <a:prstGeom prst="roundRect">
                <a:avLst/>
              </a:prstGeom>
              <a:blipFill>
                <a:blip r:embed="rId14"/>
                <a:stretch>
                  <a:fillRect b="-7692"/>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5F660692-592D-DFB4-9E2B-BF46EB5E90D4}"/>
                  </a:ext>
                </a:extLst>
              </p:cNvPr>
              <p:cNvSpPr txBox="1"/>
              <p:nvPr/>
            </p:nvSpPr>
            <p:spPr>
              <a:xfrm>
                <a:off x="10682441" y="5036980"/>
                <a:ext cx="1330147" cy="6129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oMath>
                  </m:oMathPara>
                </a14:m>
                <a:endParaRPr lang="en-US" b="0"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≠0</m:t>
                      </m:r>
                    </m:oMath>
                  </m:oMathPara>
                </a14:m>
                <a:endParaRPr lang="en-US" dirty="0"/>
              </a:p>
            </p:txBody>
          </p:sp>
        </mc:Choice>
        <mc:Fallback xmlns="">
          <p:sp>
            <p:nvSpPr>
              <p:cNvPr id="154" name="TextBox 153">
                <a:extLst>
                  <a:ext uri="{FF2B5EF4-FFF2-40B4-BE49-F238E27FC236}">
                    <a16:creationId xmlns:a16="http://schemas.microsoft.com/office/drawing/2014/main" id="{5F660692-592D-DFB4-9E2B-BF46EB5E90D4}"/>
                  </a:ext>
                </a:extLst>
              </p:cNvPr>
              <p:cNvSpPr txBox="1">
                <a:spLocks noRot="1" noChangeAspect="1" noMove="1" noResize="1" noEditPoints="1" noAdjustHandles="1" noChangeArrowheads="1" noChangeShapeType="1" noTextEdit="1"/>
              </p:cNvSpPr>
              <p:nvPr/>
            </p:nvSpPr>
            <p:spPr>
              <a:xfrm>
                <a:off x="10682441" y="5036980"/>
                <a:ext cx="1330147" cy="612934"/>
              </a:xfrm>
              <a:prstGeom prst="roundRect">
                <a:avLst/>
              </a:prstGeom>
              <a:blipFill>
                <a:blip r:embed="rId15"/>
                <a:stretch>
                  <a:fillRect b="-7692"/>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8130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9" grpId="0" animBg="1"/>
      <p:bldP spid="153" grpId="0" animBg="1"/>
      <p:bldP spid="1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23F86232-976C-348B-7742-A16EE1C088D9}"/>
              </a:ext>
            </a:extLst>
          </p:cNvPr>
          <p:cNvGrpSpPr/>
          <p:nvPr/>
        </p:nvGrpSpPr>
        <p:grpSpPr>
          <a:xfrm>
            <a:off x="2562680" y="2016335"/>
            <a:ext cx="244488" cy="3840480"/>
            <a:chOff x="10524035" y="1699037"/>
            <a:chExt cx="193431" cy="4279392"/>
          </a:xfrm>
        </p:grpSpPr>
        <p:grpSp>
          <p:nvGrpSpPr>
            <p:cNvPr id="145" name="Group 144">
              <a:extLst>
                <a:ext uri="{FF2B5EF4-FFF2-40B4-BE49-F238E27FC236}">
                  <a16:creationId xmlns:a16="http://schemas.microsoft.com/office/drawing/2014/main" id="{A95AC09D-2AE9-4A98-EC44-5BE5D1E4D784}"/>
                </a:ext>
              </a:extLst>
            </p:cNvPr>
            <p:cNvGrpSpPr/>
            <p:nvPr/>
          </p:nvGrpSpPr>
          <p:grpSpPr>
            <a:xfrm>
              <a:off x="10531007" y="1707063"/>
              <a:ext cx="182042" cy="1067143"/>
              <a:chOff x="1138621" y="2711668"/>
              <a:chExt cx="156177" cy="915522"/>
            </a:xfrm>
          </p:grpSpPr>
          <p:sp>
            <p:nvSpPr>
              <p:cNvPr id="171" name="Rectangle 170">
                <a:extLst>
                  <a:ext uri="{FF2B5EF4-FFF2-40B4-BE49-F238E27FC236}">
                    <a16:creationId xmlns:a16="http://schemas.microsoft.com/office/drawing/2014/main" id="{E98AC09F-050C-C89D-BD8F-A6B23A68514A}"/>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2" name="Rectangle 171">
                <a:extLst>
                  <a:ext uri="{FF2B5EF4-FFF2-40B4-BE49-F238E27FC236}">
                    <a16:creationId xmlns:a16="http://schemas.microsoft.com/office/drawing/2014/main" id="{6F2DD92E-D425-8290-0AE8-91CB6B057EE7}"/>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3" name="Rectangle 172">
                <a:extLst>
                  <a:ext uri="{FF2B5EF4-FFF2-40B4-BE49-F238E27FC236}">
                    <a16:creationId xmlns:a16="http://schemas.microsoft.com/office/drawing/2014/main" id="{F40FE14E-4B90-6789-DBD8-C9E6AFD3C42B}"/>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4" name="Rectangle 173">
                <a:extLst>
                  <a:ext uri="{FF2B5EF4-FFF2-40B4-BE49-F238E27FC236}">
                    <a16:creationId xmlns:a16="http://schemas.microsoft.com/office/drawing/2014/main" id="{A69A311C-FDD7-E0FF-D06E-3B7A2B6F8942}"/>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5" name="Rectangle 174">
                <a:extLst>
                  <a:ext uri="{FF2B5EF4-FFF2-40B4-BE49-F238E27FC236}">
                    <a16:creationId xmlns:a16="http://schemas.microsoft.com/office/drawing/2014/main" id="{9C302264-A534-4605-A3DA-BEAD85BFEBDE}"/>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6" name="Rectangle 175">
                <a:extLst>
                  <a:ext uri="{FF2B5EF4-FFF2-40B4-BE49-F238E27FC236}">
                    <a16:creationId xmlns:a16="http://schemas.microsoft.com/office/drawing/2014/main" id="{1B4A5B4A-4C29-7FF9-B68E-7E9A550B2D4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grpSp>
        <p:sp>
          <p:nvSpPr>
            <p:cNvPr id="146" name="Rectangle 145">
              <a:extLst>
                <a:ext uri="{FF2B5EF4-FFF2-40B4-BE49-F238E27FC236}">
                  <a16:creationId xmlns:a16="http://schemas.microsoft.com/office/drawing/2014/main" id="{1D39057D-2FFE-97BD-0967-970D5E22C87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7" name="Rectangle 146">
              <a:extLst>
                <a:ext uri="{FF2B5EF4-FFF2-40B4-BE49-F238E27FC236}">
                  <a16:creationId xmlns:a16="http://schemas.microsoft.com/office/drawing/2014/main" id="{1E74EA7F-5D3F-C7CB-8526-45597DB40B88}"/>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8" name="Rectangle 147">
              <a:extLst>
                <a:ext uri="{FF2B5EF4-FFF2-40B4-BE49-F238E27FC236}">
                  <a16:creationId xmlns:a16="http://schemas.microsoft.com/office/drawing/2014/main" id="{8FAF8607-7F0F-7D12-1B2B-4A1C77BC5C9B}"/>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9" name="Rectangle 148">
              <a:extLst>
                <a:ext uri="{FF2B5EF4-FFF2-40B4-BE49-F238E27FC236}">
                  <a16:creationId xmlns:a16="http://schemas.microsoft.com/office/drawing/2014/main" id="{B5DEFCEB-390D-49F2-E89F-3CF82E1270C0}"/>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0000"/>
                  </a:solidFill>
                </a:rPr>
                <a:t>0</a:t>
              </a:r>
            </a:p>
          </p:txBody>
        </p:sp>
        <p:sp>
          <p:nvSpPr>
            <p:cNvPr id="150" name="Rectangle 149">
              <a:extLst>
                <a:ext uri="{FF2B5EF4-FFF2-40B4-BE49-F238E27FC236}">
                  <a16:creationId xmlns:a16="http://schemas.microsoft.com/office/drawing/2014/main" id="{D3DF5599-FB93-33D3-7AA6-28B6C5679425}"/>
                </a:ext>
              </a:extLst>
            </p:cNvPr>
            <p:cNvSpPr/>
            <p:nvPr/>
          </p:nvSpPr>
          <p:spPr>
            <a:xfrm>
              <a:off x="10531010"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2600"/>
                  </a:solidFill>
                </a:rPr>
                <a:t>0</a:t>
              </a:r>
            </a:p>
          </p:txBody>
        </p:sp>
        <p:sp>
          <p:nvSpPr>
            <p:cNvPr id="151" name="Rectangle 150">
              <a:extLst>
                <a:ext uri="{FF2B5EF4-FFF2-40B4-BE49-F238E27FC236}">
                  <a16:creationId xmlns:a16="http://schemas.microsoft.com/office/drawing/2014/main" id="{E534BD2D-5794-3349-0984-B996CC9EF449}"/>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52" name="Rectangle 151">
              <a:extLst>
                <a:ext uri="{FF2B5EF4-FFF2-40B4-BE49-F238E27FC236}">
                  <a16:creationId xmlns:a16="http://schemas.microsoft.com/office/drawing/2014/main" id="{065D44BD-A632-4F67-6BB2-D826E4ACE7B7}"/>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3" name="Rectangle 152">
              <a:extLst>
                <a:ext uri="{FF2B5EF4-FFF2-40B4-BE49-F238E27FC236}">
                  <a16:creationId xmlns:a16="http://schemas.microsoft.com/office/drawing/2014/main" id="{2C044301-5EA5-864E-1733-6AD85441816A}"/>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54" name="Rectangle 153">
              <a:extLst>
                <a:ext uri="{FF2B5EF4-FFF2-40B4-BE49-F238E27FC236}">
                  <a16:creationId xmlns:a16="http://schemas.microsoft.com/office/drawing/2014/main" id="{20287EF2-2C65-F860-8897-E1A16A3A943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0000"/>
                  </a:solidFill>
                </a:rPr>
                <a:t>1</a:t>
              </a:r>
            </a:p>
          </p:txBody>
        </p:sp>
        <p:sp>
          <p:nvSpPr>
            <p:cNvPr id="155" name="Rectangle 154">
              <a:extLst>
                <a:ext uri="{FF2B5EF4-FFF2-40B4-BE49-F238E27FC236}">
                  <a16:creationId xmlns:a16="http://schemas.microsoft.com/office/drawing/2014/main" id="{4FB14C45-EF90-8626-537D-EF876DD48520}"/>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56" name="Rectangle 155">
              <a:extLst>
                <a:ext uri="{FF2B5EF4-FFF2-40B4-BE49-F238E27FC236}">
                  <a16:creationId xmlns:a16="http://schemas.microsoft.com/office/drawing/2014/main" id="{E1903D1A-1DF4-B99E-3DBD-221454AA42CC}"/>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7" name="Rectangle 156">
              <a:extLst>
                <a:ext uri="{FF2B5EF4-FFF2-40B4-BE49-F238E27FC236}">
                  <a16:creationId xmlns:a16="http://schemas.microsoft.com/office/drawing/2014/main" id="{39C9D290-614D-B5EE-3A84-4CD89C08AC05}"/>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58" name="Rectangle 157">
              <a:extLst>
                <a:ext uri="{FF2B5EF4-FFF2-40B4-BE49-F238E27FC236}">
                  <a16:creationId xmlns:a16="http://schemas.microsoft.com/office/drawing/2014/main" id="{CAE7148C-64D3-639E-AE11-BFF0CC3899B6}"/>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9" name="Rectangle 158">
              <a:extLst>
                <a:ext uri="{FF2B5EF4-FFF2-40B4-BE49-F238E27FC236}">
                  <a16:creationId xmlns:a16="http://schemas.microsoft.com/office/drawing/2014/main" id="{6B7023CC-C030-2314-89C6-D2E2DD4DB186}"/>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60" name="Rectangle 159">
              <a:extLst>
                <a:ext uri="{FF2B5EF4-FFF2-40B4-BE49-F238E27FC236}">
                  <a16:creationId xmlns:a16="http://schemas.microsoft.com/office/drawing/2014/main" id="{E26CBD39-CD90-F4AE-60B0-54290BC8AAE2}"/>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61" name="Rectangle 160">
              <a:extLst>
                <a:ext uri="{FF2B5EF4-FFF2-40B4-BE49-F238E27FC236}">
                  <a16:creationId xmlns:a16="http://schemas.microsoft.com/office/drawing/2014/main" id="{B121EBC0-3D3A-731B-3F94-B46DA9CA34B7}"/>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62" name="Rectangle 161">
              <a:extLst>
                <a:ext uri="{FF2B5EF4-FFF2-40B4-BE49-F238E27FC236}">
                  <a16:creationId xmlns:a16="http://schemas.microsoft.com/office/drawing/2014/main" id="{F1F3DDDF-3F1F-DC9F-8E6A-71A4EF275352}"/>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63" name="Rectangle 162">
              <a:extLst>
                <a:ext uri="{FF2B5EF4-FFF2-40B4-BE49-F238E27FC236}">
                  <a16:creationId xmlns:a16="http://schemas.microsoft.com/office/drawing/2014/main" id="{F9992D09-4C4E-9694-841D-C9C9A1948FE3}"/>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cxnSp>
          <p:nvCxnSpPr>
            <p:cNvPr id="164" name="Straight Connector 163">
              <a:extLst>
                <a:ext uri="{FF2B5EF4-FFF2-40B4-BE49-F238E27FC236}">
                  <a16:creationId xmlns:a16="http://schemas.microsoft.com/office/drawing/2014/main" id="{9AD74FBC-707C-0441-C6CB-C6E67646E7AE}"/>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5" name="Straight Connector 164">
              <a:extLst>
                <a:ext uri="{FF2B5EF4-FFF2-40B4-BE49-F238E27FC236}">
                  <a16:creationId xmlns:a16="http://schemas.microsoft.com/office/drawing/2014/main" id="{6311F321-45BE-2B4D-DCD6-14CF7E722A0D}"/>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CDD3F145-32FE-2B10-89D3-97F0BE08B74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7" name="Straight Connector 166">
              <a:extLst>
                <a:ext uri="{FF2B5EF4-FFF2-40B4-BE49-F238E27FC236}">
                  <a16:creationId xmlns:a16="http://schemas.microsoft.com/office/drawing/2014/main" id="{2BA1536D-8BED-157D-F72B-ADE08DE88B9E}"/>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4151B681-9DF0-CA6F-1125-F6FE782D42F5}"/>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46D84E93-2284-A25D-AC2B-5465C92EDF09}"/>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70" name="Straight Connector 169">
              <a:extLst>
                <a:ext uri="{FF2B5EF4-FFF2-40B4-BE49-F238E27FC236}">
                  <a16:creationId xmlns:a16="http://schemas.microsoft.com/office/drawing/2014/main" id="{46EB7441-21F0-2A64-339B-2B239F16B0C9}"/>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sp>
        <p:nvSpPr>
          <p:cNvPr id="2" name="Title 1">
            <a:extLst>
              <a:ext uri="{FF2B5EF4-FFF2-40B4-BE49-F238E27FC236}">
                <a16:creationId xmlns:a16="http://schemas.microsoft.com/office/drawing/2014/main" id="{26B5907B-6FCE-B9A8-18C2-4214914DC71E}"/>
              </a:ext>
            </a:extLst>
          </p:cNvPr>
          <p:cNvSpPr>
            <a:spLocks noGrp="1"/>
          </p:cNvSpPr>
          <p:nvPr>
            <p:ph type="title"/>
          </p:nvPr>
        </p:nvSpPr>
        <p:spPr/>
        <p:txBody>
          <a:bodyPr/>
          <a:lstStyle/>
          <a:p>
            <a:r>
              <a:rPr lang="en-US" dirty="0"/>
              <a:t>Layouts: example</a:t>
            </a:r>
          </a:p>
        </p:txBody>
      </p:sp>
      <p:grpSp>
        <p:nvGrpSpPr>
          <p:cNvPr id="37" name="Group 36">
            <a:extLst>
              <a:ext uri="{FF2B5EF4-FFF2-40B4-BE49-F238E27FC236}">
                <a16:creationId xmlns:a16="http://schemas.microsoft.com/office/drawing/2014/main" id="{8F4893FC-E72C-74BA-7114-1B6376583A25}"/>
              </a:ext>
            </a:extLst>
          </p:cNvPr>
          <p:cNvGrpSpPr/>
          <p:nvPr/>
        </p:nvGrpSpPr>
        <p:grpSpPr>
          <a:xfrm>
            <a:off x="1697052" y="2019383"/>
            <a:ext cx="244488" cy="3840480"/>
            <a:chOff x="10524035" y="1699037"/>
            <a:chExt cx="193431" cy="4279392"/>
          </a:xfrm>
        </p:grpSpPr>
        <p:grpSp>
          <p:nvGrpSpPr>
            <p:cNvPr id="38" name="Group 37">
              <a:extLst>
                <a:ext uri="{FF2B5EF4-FFF2-40B4-BE49-F238E27FC236}">
                  <a16:creationId xmlns:a16="http://schemas.microsoft.com/office/drawing/2014/main" id="{B05F5AB3-8430-AF2B-0439-0C0984544A78}"/>
                </a:ext>
              </a:extLst>
            </p:cNvPr>
            <p:cNvGrpSpPr/>
            <p:nvPr/>
          </p:nvGrpSpPr>
          <p:grpSpPr>
            <a:xfrm>
              <a:off x="10531007" y="1707063"/>
              <a:ext cx="182042" cy="1067143"/>
              <a:chOff x="1138621" y="2711668"/>
              <a:chExt cx="156177" cy="915522"/>
            </a:xfrm>
          </p:grpSpPr>
          <p:sp>
            <p:nvSpPr>
              <p:cNvPr id="64" name="Rectangle 63">
                <a:extLst>
                  <a:ext uri="{FF2B5EF4-FFF2-40B4-BE49-F238E27FC236}">
                    <a16:creationId xmlns:a16="http://schemas.microsoft.com/office/drawing/2014/main" id="{79C24922-4C05-70EC-4254-8B752D12FB5E}"/>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5" name="Rectangle 64">
                <a:extLst>
                  <a:ext uri="{FF2B5EF4-FFF2-40B4-BE49-F238E27FC236}">
                    <a16:creationId xmlns:a16="http://schemas.microsoft.com/office/drawing/2014/main" id="{3228D51C-4176-ABA5-11E3-6CC154A11099}"/>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6" name="Rectangle 65">
                <a:extLst>
                  <a:ext uri="{FF2B5EF4-FFF2-40B4-BE49-F238E27FC236}">
                    <a16:creationId xmlns:a16="http://schemas.microsoft.com/office/drawing/2014/main" id="{23547937-80D9-4CCD-B1EC-02478E4A3654}"/>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7" name="Rectangle 66">
                <a:extLst>
                  <a:ext uri="{FF2B5EF4-FFF2-40B4-BE49-F238E27FC236}">
                    <a16:creationId xmlns:a16="http://schemas.microsoft.com/office/drawing/2014/main" id="{7AF2EDE9-2799-3C34-C68E-AB3F7C48ECC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8" name="Rectangle 67">
                <a:extLst>
                  <a:ext uri="{FF2B5EF4-FFF2-40B4-BE49-F238E27FC236}">
                    <a16:creationId xmlns:a16="http://schemas.microsoft.com/office/drawing/2014/main" id="{15988F53-4FF4-EC56-0715-9B5155F7EC0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9" name="Rectangle 68">
                <a:extLst>
                  <a:ext uri="{FF2B5EF4-FFF2-40B4-BE49-F238E27FC236}">
                    <a16:creationId xmlns:a16="http://schemas.microsoft.com/office/drawing/2014/main" id="{61DF917D-D390-E45E-A4AD-225E6A481652}"/>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grpSp>
        <p:sp>
          <p:nvSpPr>
            <p:cNvPr id="39" name="Rectangle 38">
              <a:extLst>
                <a:ext uri="{FF2B5EF4-FFF2-40B4-BE49-F238E27FC236}">
                  <a16:creationId xmlns:a16="http://schemas.microsoft.com/office/drawing/2014/main" id="{D545F09E-B508-7BD1-58BA-E09FFA191620}"/>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0" name="Rectangle 39">
              <a:extLst>
                <a:ext uri="{FF2B5EF4-FFF2-40B4-BE49-F238E27FC236}">
                  <a16:creationId xmlns:a16="http://schemas.microsoft.com/office/drawing/2014/main" id="{7CEBE01F-7D84-927F-D360-308E4F707288}"/>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1" name="Rectangle 40">
              <a:extLst>
                <a:ext uri="{FF2B5EF4-FFF2-40B4-BE49-F238E27FC236}">
                  <a16:creationId xmlns:a16="http://schemas.microsoft.com/office/drawing/2014/main" id="{D666DFA4-1379-DFA0-A326-DD769A2D4958}"/>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2" name="Rectangle 41">
              <a:extLst>
                <a:ext uri="{FF2B5EF4-FFF2-40B4-BE49-F238E27FC236}">
                  <a16:creationId xmlns:a16="http://schemas.microsoft.com/office/drawing/2014/main" id="{BB616A24-90A4-EBC5-FEB6-A08E55D1619F}"/>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3" name="Rectangle 42">
              <a:extLst>
                <a:ext uri="{FF2B5EF4-FFF2-40B4-BE49-F238E27FC236}">
                  <a16:creationId xmlns:a16="http://schemas.microsoft.com/office/drawing/2014/main" id="{DAB739F6-B85A-FE33-41D8-1BEFB56E716F}"/>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4" name="Rectangle 43">
              <a:extLst>
                <a:ext uri="{FF2B5EF4-FFF2-40B4-BE49-F238E27FC236}">
                  <a16:creationId xmlns:a16="http://schemas.microsoft.com/office/drawing/2014/main" id="{F6CE0805-D4D8-C17A-B080-D9F1713C20EC}"/>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5" name="Rectangle 44">
              <a:extLst>
                <a:ext uri="{FF2B5EF4-FFF2-40B4-BE49-F238E27FC236}">
                  <a16:creationId xmlns:a16="http://schemas.microsoft.com/office/drawing/2014/main" id="{C5A89DA3-9056-21D3-04EE-177264D0EEB2}"/>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46" name="Rectangle 45">
              <a:extLst>
                <a:ext uri="{FF2B5EF4-FFF2-40B4-BE49-F238E27FC236}">
                  <a16:creationId xmlns:a16="http://schemas.microsoft.com/office/drawing/2014/main" id="{7D30D3C2-542A-F210-86C4-F6FD3E2AA2AD}"/>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7" name="Rectangle 46">
              <a:extLst>
                <a:ext uri="{FF2B5EF4-FFF2-40B4-BE49-F238E27FC236}">
                  <a16:creationId xmlns:a16="http://schemas.microsoft.com/office/drawing/2014/main" id="{B1F21390-EED7-FA94-8CD4-16ADFB4E7F31}"/>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48" name="Rectangle 47">
              <a:extLst>
                <a:ext uri="{FF2B5EF4-FFF2-40B4-BE49-F238E27FC236}">
                  <a16:creationId xmlns:a16="http://schemas.microsoft.com/office/drawing/2014/main" id="{4C9BE072-0BC2-DD74-A9E1-49CD0E32E477}"/>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49" name="Rectangle 48">
              <a:extLst>
                <a:ext uri="{FF2B5EF4-FFF2-40B4-BE49-F238E27FC236}">
                  <a16:creationId xmlns:a16="http://schemas.microsoft.com/office/drawing/2014/main" id="{6A5CB9AF-F055-7A07-D828-DBAE724AD5C7}"/>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50" name="Rectangle 49">
              <a:extLst>
                <a:ext uri="{FF2B5EF4-FFF2-40B4-BE49-F238E27FC236}">
                  <a16:creationId xmlns:a16="http://schemas.microsoft.com/office/drawing/2014/main" id="{A351CDB1-5AD3-0BA7-4244-AE445834A245}"/>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1" name="Rectangle 50">
              <a:extLst>
                <a:ext uri="{FF2B5EF4-FFF2-40B4-BE49-F238E27FC236}">
                  <a16:creationId xmlns:a16="http://schemas.microsoft.com/office/drawing/2014/main" id="{405D776C-0093-C83D-2426-7A0122EB49FA}"/>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52" name="Rectangle 51">
              <a:extLst>
                <a:ext uri="{FF2B5EF4-FFF2-40B4-BE49-F238E27FC236}">
                  <a16:creationId xmlns:a16="http://schemas.microsoft.com/office/drawing/2014/main" id="{398C3868-69E3-7E53-37B1-E69CAB71740B}"/>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53" name="Rectangle 52">
              <a:extLst>
                <a:ext uri="{FF2B5EF4-FFF2-40B4-BE49-F238E27FC236}">
                  <a16:creationId xmlns:a16="http://schemas.microsoft.com/office/drawing/2014/main" id="{835E8F56-F6E0-524F-E826-6032415CB607}"/>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54" name="Rectangle 53">
              <a:extLst>
                <a:ext uri="{FF2B5EF4-FFF2-40B4-BE49-F238E27FC236}">
                  <a16:creationId xmlns:a16="http://schemas.microsoft.com/office/drawing/2014/main" id="{E9D56F5C-C14E-5471-CCB3-109FEC7B9E72}"/>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5" name="Rectangle 54">
              <a:extLst>
                <a:ext uri="{FF2B5EF4-FFF2-40B4-BE49-F238E27FC236}">
                  <a16:creationId xmlns:a16="http://schemas.microsoft.com/office/drawing/2014/main" id="{82BE03BA-51BD-5520-9C5F-31450338FF35}"/>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6" name="Rectangle 55">
              <a:extLst>
                <a:ext uri="{FF2B5EF4-FFF2-40B4-BE49-F238E27FC236}">
                  <a16:creationId xmlns:a16="http://schemas.microsoft.com/office/drawing/2014/main" id="{D3B89E5A-2504-C4FD-9843-1D34452B698A}"/>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cxnSp>
          <p:nvCxnSpPr>
            <p:cNvPr id="57" name="Straight Connector 56">
              <a:extLst>
                <a:ext uri="{FF2B5EF4-FFF2-40B4-BE49-F238E27FC236}">
                  <a16:creationId xmlns:a16="http://schemas.microsoft.com/office/drawing/2014/main" id="{709C9373-4815-1F59-1B0F-A4471977A396}"/>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257557C4-165A-243B-8194-A5C058B0E567}"/>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E068816C-811E-89B0-3A4A-4089F86946A7}"/>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DD64A599-9EDA-2828-932E-1D3341550009}"/>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317DD543-5ED9-0775-7FC4-66EAD0EA3FE3}"/>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AA56A434-8604-FABE-FF57-9030A065B003}"/>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3" name="Straight Connector 62">
              <a:extLst>
                <a:ext uri="{FF2B5EF4-FFF2-40B4-BE49-F238E27FC236}">
                  <a16:creationId xmlns:a16="http://schemas.microsoft.com/office/drawing/2014/main" id="{15563A0E-8CD6-F875-5190-21D153698DE9}"/>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E8392FD-7768-9855-62D4-0562C9020FE1}"/>
                  </a:ext>
                </a:extLst>
              </p:cNvPr>
              <p:cNvSpPr txBox="1"/>
              <p:nvPr/>
            </p:nvSpPr>
            <p:spPr>
              <a:xfrm>
                <a:off x="1643174" y="5927680"/>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m:oMathPara>
                </a14:m>
                <a:endParaRPr lang="en-US" dirty="0"/>
              </a:p>
            </p:txBody>
          </p:sp>
        </mc:Choice>
        <mc:Fallback xmlns="">
          <p:sp>
            <p:nvSpPr>
              <p:cNvPr id="104" name="TextBox 103">
                <a:extLst>
                  <a:ext uri="{FF2B5EF4-FFF2-40B4-BE49-F238E27FC236}">
                    <a16:creationId xmlns:a16="http://schemas.microsoft.com/office/drawing/2014/main" id="{0E8392FD-7768-9855-62D4-0562C9020FE1}"/>
                  </a:ext>
                </a:extLst>
              </p:cNvPr>
              <p:cNvSpPr txBox="1">
                <a:spLocks noRot="1" noChangeAspect="1" noMove="1" noResize="1" noEditPoints="1" noAdjustHandles="1" noChangeArrowheads="1" noChangeShapeType="1" noTextEdit="1"/>
              </p:cNvSpPr>
              <p:nvPr/>
            </p:nvSpPr>
            <p:spPr>
              <a:xfrm>
                <a:off x="1643174" y="5927680"/>
                <a:ext cx="352243" cy="369332"/>
              </a:xfrm>
              <a:prstGeom prst="rect">
                <a:avLst/>
              </a:prstGeom>
              <a:blipFill>
                <a:blip r:embed="rId3"/>
                <a:stretch>
                  <a:fillRect r="-7143"/>
                </a:stretch>
              </a:blipFill>
            </p:spPr>
            <p:txBody>
              <a:bodyPr/>
              <a:lstStyle/>
              <a:p>
                <a:r>
                  <a:rPr lang="en-US">
                    <a:noFill/>
                  </a:rPr>
                  <a:t> </a:t>
                </a:r>
              </a:p>
            </p:txBody>
          </p:sp>
        </mc:Fallback>
      </mc:AlternateContent>
      <p:grpSp>
        <p:nvGrpSpPr>
          <p:cNvPr id="143" name="Group 142">
            <a:extLst>
              <a:ext uri="{FF2B5EF4-FFF2-40B4-BE49-F238E27FC236}">
                <a16:creationId xmlns:a16="http://schemas.microsoft.com/office/drawing/2014/main" id="{E47344F9-7066-D1EA-D198-19CD07136BB5}"/>
              </a:ext>
            </a:extLst>
          </p:cNvPr>
          <p:cNvGrpSpPr/>
          <p:nvPr/>
        </p:nvGrpSpPr>
        <p:grpSpPr>
          <a:xfrm>
            <a:off x="1024776" y="2502384"/>
            <a:ext cx="505039" cy="2865377"/>
            <a:chOff x="513812" y="3057434"/>
            <a:chExt cx="505039" cy="2865377"/>
          </a:xfrm>
        </p:grpSpPr>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0F246FAA-EA5D-A9CD-58CA-18A9A6DAD26C}"/>
                    </a:ext>
                  </a:extLst>
                </p:cNvPr>
                <p:cNvSpPr txBox="1"/>
                <p:nvPr/>
              </p:nvSpPr>
              <p:spPr>
                <a:xfrm rot="16200000">
                  <a:off x="211232" y="4383192"/>
                  <a:ext cx="795969" cy="190810"/>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𝑘</m:t>
                      </m:r>
                    </m:oMath>
                  </a14:m>
                  <a:r>
                    <a:rPr lang="en-US" sz="1000" dirty="0"/>
                    <a:t> blocks</a:t>
                  </a:r>
                </a:p>
              </p:txBody>
            </p:sp>
          </mc:Choice>
          <mc:Fallback xmlns="">
            <p:sp>
              <p:nvSpPr>
                <p:cNvPr id="125" name="TextBox 124">
                  <a:extLst>
                    <a:ext uri="{FF2B5EF4-FFF2-40B4-BE49-F238E27FC236}">
                      <a16:creationId xmlns:a16="http://schemas.microsoft.com/office/drawing/2014/main" id="{0F246FAA-EA5D-A9CD-58CA-18A9A6DAD26C}"/>
                    </a:ext>
                  </a:extLst>
                </p:cNvPr>
                <p:cNvSpPr txBox="1">
                  <a:spLocks noRot="1" noChangeAspect="1" noMove="1" noResize="1" noEditPoints="1" noAdjustHandles="1" noChangeArrowheads="1" noChangeShapeType="1" noTextEdit="1"/>
                </p:cNvSpPr>
                <p:nvPr/>
              </p:nvSpPr>
              <p:spPr>
                <a:xfrm rot="16200000">
                  <a:off x="211232" y="4383192"/>
                  <a:ext cx="795969" cy="190810"/>
                </a:xfrm>
                <a:prstGeom prst="rect">
                  <a:avLst/>
                </a:prstGeom>
                <a:blipFill>
                  <a:blip r:embed="rId4"/>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52C7B32F-5BBA-ADAF-F9FA-2BC849F5C020}"/>
                    </a:ext>
                  </a:extLst>
                </p:cNvPr>
                <p:cNvSpPr txBox="1"/>
                <p:nvPr/>
              </p:nvSpPr>
              <p:spPr>
                <a:xfrm rot="16200000">
                  <a:off x="668181" y="3213128"/>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3" name="TextBox 132">
                  <a:extLst>
                    <a:ext uri="{FF2B5EF4-FFF2-40B4-BE49-F238E27FC236}">
                      <a16:creationId xmlns:a16="http://schemas.microsoft.com/office/drawing/2014/main" id="{52C7B32F-5BBA-ADAF-F9FA-2BC849F5C020}"/>
                    </a:ext>
                  </a:extLst>
                </p:cNvPr>
                <p:cNvSpPr txBox="1">
                  <a:spLocks noRot="1" noChangeAspect="1" noMove="1" noResize="1" noEditPoints="1" noAdjustHandles="1" noChangeArrowheads="1" noChangeShapeType="1" noTextEdit="1"/>
                </p:cNvSpPr>
                <p:nvPr/>
              </p:nvSpPr>
              <p:spPr>
                <a:xfrm rot="16200000">
                  <a:off x="668181" y="3213128"/>
                  <a:ext cx="502197" cy="190809"/>
                </a:xfrm>
                <a:prstGeom prst="rect">
                  <a:avLst/>
                </a:prstGeom>
                <a:blipFill>
                  <a:blip r:embed="rId5"/>
                  <a:stretch>
                    <a:fillRect r="-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099EEA4B-5D62-4B94-2483-481AC51DC484}"/>
                    </a:ext>
                  </a:extLst>
                </p:cNvPr>
                <p:cNvSpPr txBox="1"/>
                <p:nvPr/>
              </p:nvSpPr>
              <p:spPr>
                <a:xfrm rot="16200000">
                  <a:off x="672348" y="3996291"/>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4" name="TextBox 133">
                  <a:extLst>
                    <a:ext uri="{FF2B5EF4-FFF2-40B4-BE49-F238E27FC236}">
                      <a16:creationId xmlns:a16="http://schemas.microsoft.com/office/drawing/2014/main" id="{099EEA4B-5D62-4B94-2483-481AC51DC484}"/>
                    </a:ext>
                  </a:extLst>
                </p:cNvPr>
                <p:cNvSpPr txBox="1">
                  <a:spLocks noRot="1" noChangeAspect="1" noMove="1" noResize="1" noEditPoints="1" noAdjustHandles="1" noChangeArrowheads="1" noChangeShapeType="1" noTextEdit="1"/>
                </p:cNvSpPr>
                <p:nvPr/>
              </p:nvSpPr>
              <p:spPr>
                <a:xfrm rot="16200000">
                  <a:off x="672348" y="3996291"/>
                  <a:ext cx="502197" cy="190809"/>
                </a:xfrm>
                <a:prstGeom prst="rect">
                  <a:avLst/>
                </a:prstGeom>
                <a:blipFill>
                  <a:blip r:embed="rId6"/>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C389AEAD-C8F5-0770-9385-BE1DB30AE477}"/>
                    </a:ext>
                  </a:extLst>
                </p:cNvPr>
                <p:cNvSpPr txBox="1"/>
                <p:nvPr/>
              </p:nvSpPr>
              <p:spPr>
                <a:xfrm rot="16200000">
                  <a:off x="663557" y="4751283"/>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5" name="TextBox 134">
                  <a:extLst>
                    <a:ext uri="{FF2B5EF4-FFF2-40B4-BE49-F238E27FC236}">
                      <a16:creationId xmlns:a16="http://schemas.microsoft.com/office/drawing/2014/main" id="{C389AEAD-C8F5-0770-9385-BE1DB30AE477}"/>
                    </a:ext>
                  </a:extLst>
                </p:cNvPr>
                <p:cNvSpPr txBox="1">
                  <a:spLocks noRot="1" noChangeAspect="1" noMove="1" noResize="1" noEditPoints="1" noAdjustHandles="1" noChangeArrowheads="1" noChangeShapeType="1" noTextEdit="1"/>
                </p:cNvSpPr>
                <p:nvPr/>
              </p:nvSpPr>
              <p:spPr>
                <a:xfrm rot="16200000">
                  <a:off x="663557" y="4751283"/>
                  <a:ext cx="502197" cy="190809"/>
                </a:xfrm>
                <a:prstGeom prst="rect">
                  <a:avLst/>
                </a:prstGeom>
                <a:blipFill>
                  <a:blip r:embed="rId7"/>
                  <a:stretch>
                    <a:fillRect r="-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24885EFA-FA31-628C-0D23-B48309DEE49F}"/>
                    </a:ext>
                  </a:extLst>
                </p:cNvPr>
                <p:cNvSpPr txBox="1"/>
                <p:nvPr/>
              </p:nvSpPr>
              <p:spPr>
                <a:xfrm rot="16200000">
                  <a:off x="668783" y="5576308"/>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136" name="TextBox 135">
                  <a:extLst>
                    <a:ext uri="{FF2B5EF4-FFF2-40B4-BE49-F238E27FC236}">
                      <a16:creationId xmlns:a16="http://schemas.microsoft.com/office/drawing/2014/main" id="{24885EFA-FA31-628C-0D23-B48309DEE49F}"/>
                    </a:ext>
                  </a:extLst>
                </p:cNvPr>
                <p:cNvSpPr txBox="1">
                  <a:spLocks noRot="1" noChangeAspect="1" noMove="1" noResize="1" noEditPoints="1" noAdjustHandles="1" noChangeArrowheads="1" noChangeShapeType="1" noTextEdit="1"/>
                </p:cNvSpPr>
                <p:nvPr/>
              </p:nvSpPr>
              <p:spPr>
                <a:xfrm rot="16200000">
                  <a:off x="668783" y="5576308"/>
                  <a:ext cx="502197" cy="190809"/>
                </a:xfrm>
                <a:prstGeom prst="rect">
                  <a:avLst/>
                </a:prstGeom>
                <a:blipFill>
                  <a:blip r:embed="rId8"/>
                  <a:stretch>
                    <a:fillRect r="-437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9F90CAF5-529F-B019-9995-96CF0449E711}"/>
                  </a:ext>
                </a:extLst>
              </p:cNvPr>
              <p:cNvSpPr txBox="1"/>
              <p:nvPr/>
            </p:nvSpPr>
            <p:spPr>
              <a:xfrm>
                <a:off x="2509792" y="5924446"/>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m:oMathPara>
                </a14:m>
                <a:endParaRPr lang="en-US" dirty="0"/>
              </a:p>
            </p:txBody>
          </p:sp>
        </mc:Choice>
        <mc:Fallback xmlns="">
          <p:sp>
            <p:nvSpPr>
              <p:cNvPr id="177" name="TextBox 176">
                <a:extLst>
                  <a:ext uri="{FF2B5EF4-FFF2-40B4-BE49-F238E27FC236}">
                    <a16:creationId xmlns:a16="http://schemas.microsoft.com/office/drawing/2014/main" id="{9F90CAF5-529F-B019-9995-96CF0449E711}"/>
                  </a:ext>
                </a:extLst>
              </p:cNvPr>
              <p:cNvSpPr txBox="1">
                <a:spLocks noRot="1" noChangeAspect="1" noMove="1" noResize="1" noEditPoints="1" noAdjustHandles="1" noChangeArrowheads="1" noChangeShapeType="1" noTextEdit="1"/>
              </p:cNvSpPr>
              <p:nvPr/>
            </p:nvSpPr>
            <p:spPr>
              <a:xfrm>
                <a:off x="2509792" y="5924446"/>
                <a:ext cx="352243" cy="369332"/>
              </a:xfrm>
              <a:prstGeom prst="rect">
                <a:avLst/>
              </a:prstGeom>
              <a:blipFill>
                <a:blip r:embed="rId9"/>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A97F1E8C-CFC7-5F88-7473-5F300A279C0B}"/>
                  </a:ext>
                </a:extLst>
              </p:cNvPr>
              <p:cNvSpPr txBox="1"/>
              <p:nvPr/>
            </p:nvSpPr>
            <p:spPr>
              <a:xfrm>
                <a:off x="5540382" y="1843714"/>
                <a:ext cx="3649297"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u="sng" dirty="0"/>
                  <a:t>Layout</a:t>
                </a:r>
              </a:p>
              <a:p>
                <a:pPr algn="ct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rPr>
                        <m:t>l</m:t>
                      </m:r>
                      <m:r>
                        <m:rPr>
                          <m:nor/>
                        </m:rPr>
                        <a:rPr lang="en-US">
                          <a:latin typeface="Cambria Math" panose="02040503050406030204" pitchFamily="18" charset="0"/>
                        </a:rPr>
                        <m:t>ayout</m:t>
                      </m:r>
                      <m:r>
                        <m:rPr>
                          <m:nor/>
                        </m:rPr>
                        <a:rPr lang="en-US">
                          <a:latin typeface="Cambria Math" panose="02040503050406030204" pitchFamily="18" charset="0"/>
                        </a:rPr>
                        <m:t>(</m:t>
                      </m:r>
                      <m:r>
                        <m:rPr>
                          <m:sty m:val="p"/>
                        </m:rPr>
                        <a:rPr lang="en-US" i="1">
                          <a:latin typeface="Cambria Math" panose="02040503050406030204" pitchFamily="18" charset="0"/>
                        </a:rPr>
                        <m:t>Δ</m:t>
                      </m:r>
                      <m:r>
                        <a:rPr lang="en-US" i="1">
                          <a:latin typeface="Cambria Math" panose="02040503050406030204" pitchFamily="18" charset="0"/>
                        </a:rPr>
                        <m:t>𝑋</m:t>
                      </m:r>
                      <m:r>
                        <a:rPr lang="en-US" i="1">
                          <a:latin typeface="Cambria Math" panose="02040503050406030204" pitchFamily="18" charset="0"/>
                        </a:rPr>
                        <m:t>)= </m:t>
                      </m:r>
                      <m:r>
                        <m:rPr>
                          <m:lit/>
                        </m:rPr>
                        <a:rPr lang="en-US" i="1">
                          <a:latin typeface="Cambria Math" panose="02040503050406030204" pitchFamily="18" charset="0"/>
                        </a:rPr>
                        <m:t>{</m:t>
                      </m:r>
                      <m:r>
                        <a:rPr lang="en-US" i="1">
                          <a:latin typeface="Cambria Math" panose="02040503050406030204" pitchFamily="18" charset="0"/>
                        </a:rPr>
                        <m:t>0, 3</m:t>
                      </m:r>
                      <m:r>
                        <m:rPr>
                          <m:lit/>
                        </m:rPr>
                        <a:rPr lang="en-US" i="1">
                          <a:latin typeface="Cambria Math" panose="02040503050406030204" pitchFamily="18" charset="0"/>
                        </a:rPr>
                        <m:t>}</m:t>
                      </m:r>
                    </m:oMath>
                  </m:oMathPara>
                </a14:m>
                <a:endParaRPr lang="en-US" dirty="0"/>
              </a:p>
            </p:txBody>
          </p:sp>
        </mc:Choice>
        <mc:Fallback xmlns="">
          <p:sp>
            <p:nvSpPr>
              <p:cNvPr id="226" name="TextBox 225">
                <a:extLst>
                  <a:ext uri="{FF2B5EF4-FFF2-40B4-BE49-F238E27FC236}">
                    <a16:creationId xmlns:a16="http://schemas.microsoft.com/office/drawing/2014/main" id="{A97F1E8C-CFC7-5F88-7473-5F300A279C0B}"/>
                  </a:ext>
                </a:extLst>
              </p:cNvPr>
              <p:cNvSpPr txBox="1">
                <a:spLocks noRot="1" noChangeAspect="1" noMove="1" noResize="1" noEditPoints="1" noAdjustHandles="1" noChangeArrowheads="1" noChangeShapeType="1" noTextEdit="1"/>
              </p:cNvSpPr>
              <p:nvPr/>
            </p:nvSpPr>
            <p:spPr>
              <a:xfrm>
                <a:off x="5540382" y="1843714"/>
                <a:ext cx="3649297" cy="715089"/>
              </a:xfrm>
              <a:prstGeom prst="roundRect">
                <a:avLst/>
              </a:prstGeom>
              <a:blipFill>
                <a:blip r:embed="rId10"/>
                <a:stretch>
                  <a:fillRect b="-1639"/>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1FDBA454-0AF5-5C7B-8B26-45460DD98796}"/>
                  </a:ext>
                </a:extLst>
              </p:cNvPr>
              <p:cNvSpPr txBox="1"/>
              <p:nvPr/>
            </p:nvSpPr>
            <p:spPr>
              <a:xfrm>
                <a:off x="5540381" y="3262146"/>
                <a:ext cx="3649297"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u="sng" dirty="0"/>
                  <a:t>Define</a:t>
                </a:r>
                <a:r>
                  <a:rPr lang="en-US" dirty="0"/>
                  <a:t> weight of layout</a:t>
                </a:r>
                <a:endParaRPr lang="en-US" u="sng"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i="1">
                          <a:latin typeface="Cambria Math" panose="02040503050406030204" pitchFamily="18" charset="0"/>
                        </a:rPr>
                        <m:t>l</m:t>
                      </m:r>
                      <m:r>
                        <m:rPr>
                          <m:nor/>
                        </m:rPr>
                        <a:rPr lang="en-US">
                          <a:latin typeface="Cambria Math" panose="02040503050406030204" pitchFamily="18" charset="0"/>
                        </a:rPr>
                        <m:t>ayout</m:t>
                      </m:r>
                      <m:r>
                        <m:rPr>
                          <m:nor/>
                        </m:rPr>
                        <a:rPr lang="en-US">
                          <a:latin typeface="Cambria Math" panose="02040503050406030204" pitchFamily="18" charset="0"/>
                        </a:rPr>
                        <m:t>(</m:t>
                      </m:r>
                      <m:r>
                        <m:rPr>
                          <m:sty m:val="p"/>
                        </m:rPr>
                        <a:rPr lang="en-US" i="1">
                          <a:latin typeface="Cambria Math" panose="02040503050406030204" pitchFamily="18" charset="0"/>
                        </a:rPr>
                        <m:t>Δ</m:t>
                      </m:r>
                      <m:r>
                        <a:rPr lang="en-US" i="1">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oMath>
                  </m:oMathPara>
                </a14:m>
                <a:endParaRPr lang="en-US" dirty="0"/>
              </a:p>
            </p:txBody>
          </p:sp>
        </mc:Choice>
        <mc:Fallback xmlns="">
          <p:sp>
            <p:nvSpPr>
              <p:cNvPr id="228" name="TextBox 227">
                <a:extLst>
                  <a:ext uri="{FF2B5EF4-FFF2-40B4-BE49-F238E27FC236}">
                    <a16:creationId xmlns:a16="http://schemas.microsoft.com/office/drawing/2014/main" id="{1FDBA454-0AF5-5C7B-8B26-45460DD98796}"/>
                  </a:ext>
                </a:extLst>
              </p:cNvPr>
              <p:cNvSpPr txBox="1">
                <a:spLocks noRot="1" noChangeAspect="1" noMove="1" noResize="1" noEditPoints="1" noAdjustHandles="1" noChangeArrowheads="1" noChangeShapeType="1" noTextEdit="1"/>
              </p:cNvSpPr>
              <p:nvPr/>
            </p:nvSpPr>
            <p:spPr>
              <a:xfrm>
                <a:off x="5540381" y="3262146"/>
                <a:ext cx="3649297" cy="715089"/>
              </a:xfrm>
              <a:prstGeom prst="roundRect">
                <a:avLst/>
              </a:prstGeom>
              <a:blipFill>
                <a:blip r:embed="rId11"/>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02205CD3-2BA4-D732-D3B3-31659617157E}"/>
                  </a:ext>
                </a:extLst>
              </p:cNvPr>
              <p:cNvSpPr txBox="1"/>
              <p:nvPr/>
            </p:nvSpPr>
            <p:spPr>
              <a:xfrm>
                <a:off x="5540382" y="4064584"/>
                <a:ext cx="3649297"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Lower weight </a:t>
                </a:r>
                <a14:m>
                  <m:oMath xmlns:m="http://schemas.openxmlformats.org/officeDocument/2006/math">
                    <m:r>
                      <a:rPr lang="en-US" b="0" i="1" smtClean="0">
                        <a:latin typeface="Cambria Math" panose="02040503050406030204" pitchFamily="18" charset="0"/>
                      </a:rPr>
                      <m:t>⇒</m:t>
                    </m:r>
                  </m:oMath>
                </a14:m>
                <a:r>
                  <a:rPr lang="en-US" dirty="0"/>
                  <a:t> more distinct blocks</a:t>
                </a:r>
              </a:p>
            </p:txBody>
          </p:sp>
        </mc:Choice>
        <mc:Fallback xmlns="">
          <p:sp>
            <p:nvSpPr>
              <p:cNvPr id="229" name="TextBox 228">
                <a:extLst>
                  <a:ext uri="{FF2B5EF4-FFF2-40B4-BE49-F238E27FC236}">
                    <a16:creationId xmlns:a16="http://schemas.microsoft.com/office/drawing/2014/main" id="{02205CD3-2BA4-D732-D3B3-31659617157E}"/>
                  </a:ext>
                </a:extLst>
              </p:cNvPr>
              <p:cNvSpPr txBox="1">
                <a:spLocks noRot="1" noChangeAspect="1" noMove="1" noResize="1" noEditPoints="1" noAdjustHandles="1" noChangeArrowheads="1" noChangeShapeType="1" noTextEdit="1"/>
              </p:cNvSpPr>
              <p:nvPr/>
            </p:nvSpPr>
            <p:spPr>
              <a:xfrm>
                <a:off x="5540382" y="4064584"/>
                <a:ext cx="3649297" cy="715089"/>
              </a:xfrm>
              <a:prstGeom prst="roundRect">
                <a:avLst/>
              </a:prstGeom>
              <a:blipFill>
                <a:blip r:embed="rId12"/>
                <a:stretch>
                  <a:fillRect b="-5000"/>
                </a:stretch>
              </a:blipFill>
              <a:ln w="38100"/>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1B92E60-0A25-00CA-E6D7-41382085B767}"/>
              </a:ext>
            </a:extLst>
          </p:cNvPr>
          <p:cNvGrpSpPr/>
          <p:nvPr/>
        </p:nvGrpSpPr>
        <p:grpSpPr>
          <a:xfrm>
            <a:off x="4019706" y="2016335"/>
            <a:ext cx="246888" cy="3840480"/>
            <a:chOff x="10524035" y="1699037"/>
            <a:chExt cx="193431" cy="4279392"/>
          </a:xfrm>
        </p:grpSpPr>
        <p:grpSp>
          <p:nvGrpSpPr>
            <p:cNvPr id="4" name="Group 3">
              <a:extLst>
                <a:ext uri="{FF2B5EF4-FFF2-40B4-BE49-F238E27FC236}">
                  <a16:creationId xmlns:a16="http://schemas.microsoft.com/office/drawing/2014/main" id="{B5CF97C5-5870-6469-CDF4-676B38F2559F}"/>
                </a:ext>
              </a:extLst>
            </p:cNvPr>
            <p:cNvGrpSpPr/>
            <p:nvPr/>
          </p:nvGrpSpPr>
          <p:grpSpPr>
            <a:xfrm>
              <a:off x="10531007" y="1707063"/>
              <a:ext cx="182042" cy="1067143"/>
              <a:chOff x="1138621" y="2711668"/>
              <a:chExt cx="156177" cy="915522"/>
            </a:xfrm>
          </p:grpSpPr>
          <p:sp>
            <p:nvSpPr>
              <p:cNvPr id="30" name="Rectangle 29">
                <a:extLst>
                  <a:ext uri="{FF2B5EF4-FFF2-40B4-BE49-F238E27FC236}">
                    <a16:creationId xmlns:a16="http://schemas.microsoft.com/office/drawing/2014/main" id="{6499C0F7-3345-26E3-7414-DBF68A5DAD6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1" name="Rectangle 30">
                <a:extLst>
                  <a:ext uri="{FF2B5EF4-FFF2-40B4-BE49-F238E27FC236}">
                    <a16:creationId xmlns:a16="http://schemas.microsoft.com/office/drawing/2014/main" id="{3FEE5581-2278-95BF-9179-EAAA55F167F6}"/>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2" name="Rectangle 31">
                <a:extLst>
                  <a:ext uri="{FF2B5EF4-FFF2-40B4-BE49-F238E27FC236}">
                    <a16:creationId xmlns:a16="http://schemas.microsoft.com/office/drawing/2014/main" id="{FBFF3692-9B23-53C3-758F-56D7034FFB76}"/>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3" name="Rectangle 32">
                <a:extLst>
                  <a:ext uri="{FF2B5EF4-FFF2-40B4-BE49-F238E27FC236}">
                    <a16:creationId xmlns:a16="http://schemas.microsoft.com/office/drawing/2014/main" id="{EBE49372-F9F7-A335-91AC-925E5EA68873}"/>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4" name="Rectangle 33">
                <a:extLst>
                  <a:ext uri="{FF2B5EF4-FFF2-40B4-BE49-F238E27FC236}">
                    <a16:creationId xmlns:a16="http://schemas.microsoft.com/office/drawing/2014/main" id="{20D4DB86-F8F7-3ED6-0B6C-93C90F56E3D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5" name="Rectangle 34">
                <a:extLst>
                  <a:ext uri="{FF2B5EF4-FFF2-40B4-BE49-F238E27FC236}">
                    <a16:creationId xmlns:a16="http://schemas.microsoft.com/office/drawing/2014/main" id="{D2FD2911-1B5F-FD33-D11B-F26E583AECB3}"/>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grpSp>
        <p:sp>
          <p:nvSpPr>
            <p:cNvPr id="5" name="Rectangle 4">
              <a:extLst>
                <a:ext uri="{FF2B5EF4-FFF2-40B4-BE49-F238E27FC236}">
                  <a16:creationId xmlns:a16="http://schemas.microsoft.com/office/drawing/2014/main" id="{815CC251-9879-01E4-6DCF-63DB14F028F8}"/>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 name="Rectangle 5">
              <a:extLst>
                <a:ext uri="{FF2B5EF4-FFF2-40B4-BE49-F238E27FC236}">
                  <a16:creationId xmlns:a16="http://schemas.microsoft.com/office/drawing/2014/main" id="{940417E4-4333-8AD4-7D45-C6D10E4EB57E}"/>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7" name="Rectangle 6">
              <a:extLst>
                <a:ext uri="{FF2B5EF4-FFF2-40B4-BE49-F238E27FC236}">
                  <a16:creationId xmlns:a16="http://schemas.microsoft.com/office/drawing/2014/main" id="{B9252088-A5C0-5CF7-8A8A-7E8A0B91D9D0}"/>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8" name="Rectangle 7">
              <a:extLst>
                <a:ext uri="{FF2B5EF4-FFF2-40B4-BE49-F238E27FC236}">
                  <a16:creationId xmlns:a16="http://schemas.microsoft.com/office/drawing/2014/main" id="{66FD7363-43D1-9027-57BC-6935C0220BF6}"/>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0000"/>
                  </a:solidFill>
                </a:rPr>
                <a:t>1</a:t>
              </a:r>
            </a:p>
          </p:txBody>
        </p:sp>
        <p:sp>
          <p:nvSpPr>
            <p:cNvPr id="9" name="Rectangle 8">
              <a:extLst>
                <a:ext uri="{FF2B5EF4-FFF2-40B4-BE49-F238E27FC236}">
                  <a16:creationId xmlns:a16="http://schemas.microsoft.com/office/drawing/2014/main" id="{90D0EF6F-A275-50D4-8307-2C63716CA7CB}"/>
                </a:ext>
              </a:extLst>
            </p:cNvPr>
            <p:cNvSpPr/>
            <p:nvPr/>
          </p:nvSpPr>
          <p:spPr>
            <a:xfrm>
              <a:off x="10531010"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2600"/>
                  </a:solidFill>
                </a:rPr>
                <a:t>1</a:t>
              </a:r>
            </a:p>
          </p:txBody>
        </p:sp>
        <p:sp>
          <p:nvSpPr>
            <p:cNvPr id="10" name="Rectangle 9">
              <a:extLst>
                <a:ext uri="{FF2B5EF4-FFF2-40B4-BE49-F238E27FC236}">
                  <a16:creationId xmlns:a16="http://schemas.microsoft.com/office/drawing/2014/main" id="{1EB8B307-25DB-131E-A620-503304CC2866}"/>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1" name="Rectangle 10">
              <a:extLst>
                <a:ext uri="{FF2B5EF4-FFF2-40B4-BE49-F238E27FC236}">
                  <a16:creationId xmlns:a16="http://schemas.microsoft.com/office/drawing/2014/main" id="{A7D7531B-6063-42E8-E93F-D545C7F5F1B6}"/>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2" name="Rectangle 11">
              <a:extLst>
                <a:ext uri="{FF2B5EF4-FFF2-40B4-BE49-F238E27FC236}">
                  <a16:creationId xmlns:a16="http://schemas.microsoft.com/office/drawing/2014/main" id="{57B7910B-B7F4-CD2B-E0D9-4E65D9CBDA21}"/>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3" name="Rectangle 12">
              <a:extLst>
                <a:ext uri="{FF2B5EF4-FFF2-40B4-BE49-F238E27FC236}">
                  <a16:creationId xmlns:a16="http://schemas.microsoft.com/office/drawing/2014/main" id="{E3F31C3A-E819-E7D5-1496-FAB26B73F3CA}"/>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0000"/>
                  </a:solidFill>
                </a:rPr>
                <a:t>1</a:t>
              </a:r>
            </a:p>
          </p:txBody>
        </p:sp>
        <p:sp>
          <p:nvSpPr>
            <p:cNvPr id="14" name="Rectangle 13">
              <a:extLst>
                <a:ext uri="{FF2B5EF4-FFF2-40B4-BE49-F238E27FC236}">
                  <a16:creationId xmlns:a16="http://schemas.microsoft.com/office/drawing/2014/main" id="{1DCCCBFE-7400-D562-9B84-EBA3AA2CB2B5}"/>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 name="Rectangle 14">
              <a:extLst>
                <a:ext uri="{FF2B5EF4-FFF2-40B4-BE49-F238E27FC236}">
                  <a16:creationId xmlns:a16="http://schemas.microsoft.com/office/drawing/2014/main" id="{41E1C47E-A6B1-EA6C-1EDF-6AC4EF1D8478}"/>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6" name="Rectangle 15">
              <a:extLst>
                <a:ext uri="{FF2B5EF4-FFF2-40B4-BE49-F238E27FC236}">
                  <a16:creationId xmlns:a16="http://schemas.microsoft.com/office/drawing/2014/main" id="{8BC82504-4488-B6AD-48AD-834FDF016E61}"/>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7" name="Rectangle 16">
              <a:extLst>
                <a:ext uri="{FF2B5EF4-FFF2-40B4-BE49-F238E27FC236}">
                  <a16:creationId xmlns:a16="http://schemas.microsoft.com/office/drawing/2014/main" id="{C9C05C5D-D826-AFED-1B38-3832DA2A7864}"/>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8" name="Rectangle 17">
              <a:extLst>
                <a:ext uri="{FF2B5EF4-FFF2-40B4-BE49-F238E27FC236}">
                  <a16:creationId xmlns:a16="http://schemas.microsoft.com/office/drawing/2014/main" id="{C628A012-590D-ED7B-6E08-F30DB73CCCE2}"/>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9" name="Rectangle 18">
              <a:extLst>
                <a:ext uri="{FF2B5EF4-FFF2-40B4-BE49-F238E27FC236}">
                  <a16:creationId xmlns:a16="http://schemas.microsoft.com/office/drawing/2014/main" id="{31C5538E-06FD-21D6-458F-6E16DB794224}"/>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0" name="Rectangle 19">
              <a:extLst>
                <a:ext uri="{FF2B5EF4-FFF2-40B4-BE49-F238E27FC236}">
                  <a16:creationId xmlns:a16="http://schemas.microsoft.com/office/drawing/2014/main" id="{6AEBD885-087A-6445-6955-F665251483F0}"/>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1" name="Rectangle 20">
              <a:extLst>
                <a:ext uri="{FF2B5EF4-FFF2-40B4-BE49-F238E27FC236}">
                  <a16:creationId xmlns:a16="http://schemas.microsoft.com/office/drawing/2014/main" id="{2B5D6AAE-0021-5713-1AE2-DB5CB2155A79}"/>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2" name="Rectangle 21">
              <a:extLst>
                <a:ext uri="{FF2B5EF4-FFF2-40B4-BE49-F238E27FC236}">
                  <a16:creationId xmlns:a16="http://schemas.microsoft.com/office/drawing/2014/main" id="{85DB2B0F-EC25-99D5-D5C5-9E310E92E9EF}"/>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cxnSp>
          <p:nvCxnSpPr>
            <p:cNvPr id="23" name="Straight Connector 22">
              <a:extLst>
                <a:ext uri="{FF2B5EF4-FFF2-40B4-BE49-F238E27FC236}">
                  <a16:creationId xmlns:a16="http://schemas.microsoft.com/office/drawing/2014/main" id="{7D4D186A-209B-1D01-2D67-FB49DAAEBCBF}"/>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3DD0F1B6-0972-E962-4B05-E1140F629982}"/>
                </a:ext>
              </a:extLst>
            </p:cNvPr>
            <p:cNvCxnSpPr>
              <a:cxnSpLocks noChangeAspect="1"/>
            </p:cNvCxnSpPr>
            <p:nvPr/>
          </p:nvCxnSpPr>
          <p:spPr>
            <a:xfrm>
              <a:off x="10713047"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1C7F5292-AADE-E2E3-B39C-3D312433210F}"/>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25D088E1-C1C4-67A8-C286-2515967E8494}"/>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44FE08E5-8AE8-D2AF-5AD9-A5B698016ED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93526937-DBAE-A527-4D41-DA4ACB087CE3}"/>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D6F17EE0-2F70-7AD1-BCD8-D95E67A1D791}"/>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2AC0DA9-3758-ECCF-34FA-07C4990E0EE5}"/>
                  </a:ext>
                </a:extLst>
              </p:cNvPr>
              <p:cNvSpPr txBox="1"/>
              <p:nvPr/>
            </p:nvSpPr>
            <p:spPr>
              <a:xfrm>
                <a:off x="3914351" y="5924446"/>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𝑋</m:t>
                      </m:r>
                    </m:oMath>
                  </m:oMathPara>
                </a14:m>
                <a:endParaRPr lang="en-US" dirty="0"/>
              </a:p>
            </p:txBody>
          </p:sp>
        </mc:Choice>
        <mc:Fallback xmlns="">
          <p:sp>
            <p:nvSpPr>
              <p:cNvPr id="70" name="TextBox 69">
                <a:extLst>
                  <a:ext uri="{FF2B5EF4-FFF2-40B4-BE49-F238E27FC236}">
                    <a16:creationId xmlns:a16="http://schemas.microsoft.com/office/drawing/2014/main" id="{82AC0DA9-3758-ECCF-34FA-07C4990E0EE5}"/>
                  </a:ext>
                </a:extLst>
              </p:cNvPr>
              <p:cNvSpPr txBox="1">
                <a:spLocks noRot="1" noChangeAspect="1" noMove="1" noResize="1" noEditPoints="1" noAdjustHandles="1" noChangeArrowheads="1" noChangeShapeType="1" noTextEdit="1"/>
              </p:cNvSpPr>
              <p:nvPr/>
            </p:nvSpPr>
            <p:spPr>
              <a:xfrm>
                <a:off x="3914351" y="5924446"/>
                <a:ext cx="352243" cy="369332"/>
              </a:xfrm>
              <a:prstGeom prst="rect">
                <a:avLst/>
              </a:prstGeom>
              <a:blipFill>
                <a:blip r:embed="rId13"/>
                <a:stretch>
                  <a:fillRect r="-3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397C4E9-2F86-F7AF-E308-0E9AE288B204}"/>
                  </a:ext>
                </a:extLst>
              </p:cNvPr>
              <p:cNvSpPr txBox="1"/>
              <p:nvPr/>
            </p:nvSpPr>
            <p:spPr>
              <a:xfrm>
                <a:off x="2112005" y="3787744"/>
                <a:ext cx="2981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71" name="TextBox 70">
                <a:extLst>
                  <a:ext uri="{FF2B5EF4-FFF2-40B4-BE49-F238E27FC236}">
                    <a16:creationId xmlns:a16="http://schemas.microsoft.com/office/drawing/2014/main" id="{C397C4E9-2F86-F7AF-E308-0E9AE288B204}"/>
                  </a:ext>
                </a:extLst>
              </p:cNvPr>
              <p:cNvSpPr txBox="1">
                <a:spLocks noRot="1" noChangeAspect="1" noMove="1" noResize="1" noEditPoints="1" noAdjustHandles="1" noChangeArrowheads="1" noChangeShapeType="1" noTextEdit="1"/>
              </p:cNvSpPr>
              <p:nvPr/>
            </p:nvSpPr>
            <p:spPr>
              <a:xfrm>
                <a:off x="2112005" y="3787744"/>
                <a:ext cx="298159" cy="276999"/>
              </a:xfrm>
              <a:prstGeom prst="rect">
                <a:avLst/>
              </a:prstGeom>
              <a:blipFill>
                <a:blip r:embed="rId14"/>
                <a:stretch>
                  <a:fillRect l="-20833" r="-2083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A008E96-0715-F7E3-9BEC-A90E9D1FE544}"/>
                  </a:ext>
                </a:extLst>
              </p:cNvPr>
              <p:cNvSpPr txBox="1"/>
              <p:nvPr/>
            </p:nvSpPr>
            <p:spPr>
              <a:xfrm>
                <a:off x="3306054" y="3800422"/>
                <a:ext cx="242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72" name="TextBox 71">
                <a:extLst>
                  <a:ext uri="{FF2B5EF4-FFF2-40B4-BE49-F238E27FC236}">
                    <a16:creationId xmlns:a16="http://schemas.microsoft.com/office/drawing/2014/main" id="{9A008E96-0715-F7E3-9BEC-A90E9D1FE544}"/>
                  </a:ext>
                </a:extLst>
              </p:cNvPr>
              <p:cNvSpPr txBox="1">
                <a:spLocks noRot="1" noChangeAspect="1" noMove="1" noResize="1" noEditPoints="1" noAdjustHandles="1" noChangeArrowheads="1" noChangeShapeType="1" noTextEdit="1"/>
              </p:cNvSpPr>
              <p:nvPr/>
            </p:nvSpPr>
            <p:spPr>
              <a:xfrm>
                <a:off x="3306054" y="3800422"/>
                <a:ext cx="242053" cy="276999"/>
              </a:xfrm>
              <a:prstGeom prst="rect">
                <a:avLst/>
              </a:prstGeom>
              <a:blipFill>
                <a:blip r:embed="rId15"/>
                <a:stretch>
                  <a:fillRect l="-10000" r="-5000"/>
                </a:stretch>
              </a:blipFill>
            </p:spPr>
            <p:txBody>
              <a:bodyPr/>
              <a:lstStyle/>
              <a:p>
                <a:r>
                  <a:rPr lang="en-US">
                    <a:noFill/>
                  </a:rPr>
                  <a:t> </a:t>
                </a:r>
              </a:p>
            </p:txBody>
          </p:sp>
        </mc:Fallback>
      </mc:AlternateContent>
    </p:spTree>
    <p:extLst>
      <p:ext uri="{BB962C8B-B14F-4D97-AF65-F5344CB8AC3E}">
        <p14:creationId xmlns:p14="http://schemas.microsoft.com/office/powerpoint/2010/main" val="22672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8" grpId="0" animBg="1"/>
      <p:bldP spid="229" grpId="0" animBg="1"/>
      <p:bldP spid="70" grpId="0"/>
      <p:bldP spid="71"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t>Introduction</a:t>
                </a:r>
              </a:p>
              <a:p>
                <a:pPr lvl="1"/>
                <a:r>
                  <a:rPr lang="en-US" dirty="0"/>
                  <a:t>Studying the security of practical cryptosystems from a theoretical viewpoint</a:t>
                </a:r>
              </a:p>
              <a:p>
                <a:pPr lvl="1"/>
                <a14:m>
                  <m:oMath xmlns:m="http://schemas.openxmlformats.org/officeDocument/2006/math">
                    <m:r>
                      <a:rPr lang="en-US" b="0" i="1" smtClean="0">
                        <a:latin typeface="Cambria Math" panose="02040503050406030204" pitchFamily="18" charset="0"/>
                      </a:rPr>
                      <m:t>𝑡</m:t>
                    </m:r>
                  </m:oMath>
                </a14:m>
                <a:r>
                  <a:rPr lang="en-US" dirty="0"/>
                  <a:t>-wise independence</a:t>
                </a:r>
              </a:p>
              <a:p>
                <a:pPr marL="0" indent="0">
                  <a:buNone/>
                </a:pPr>
                <a:endParaRPr lang="en-US" dirty="0"/>
              </a:p>
              <a:p>
                <a:r>
                  <a:rPr lang="en-US" dirty="0"/>
                  <a:t>Preliminaries</a:t>
                </a:r>
              </a:p>
              <a:p>
                <a:endParaRPr lang="en-US" dirty="0"/>
              </a:p>
              <a:p>
                <a:r>
                  <a:rPr lang="en-US" dirty="0"/>
                  <a:t>Prior Work [LTV21]</a:t>
                </a:r>
              </a:p>
              <a:p>
                <a:endParaRPr lang="en-US" dirty="0"/>
              </a:p>
              <a:p>
                <a:r>
                  <a:rPr lang="en-US" dirty="0"/>
                  <a:t>Results</a:t>
                </a:r>
              </a:p>
              <a:p>
                <a:endParaRPr lang="en-US" dirty="0"/>
              </a:p>
            </p:txBody>
          </p:sp>
        </mc:Choice>
        <mc:Fallback xmlns="">
          <p:sp>
            <p:nvSpPr>
              <p:cNvPr id="3" name="Content Placeholder 2">
                <a:extLst>
                  <a:ext uri="{FF2B5EF4-FFF2-40B4-BE49-F238E27FC236}">
                    <a16:creationId xmlns:a16="http://schemas.microsoft.com/office/drawing/2014/main" id="{68163D61-E8E8-3955-10A9-10BEBA0B9B8D}"/>
                  </a:ext>
                </a:extLst>
              </p:cNvPr>
              <p:cNvSpPr>
                <a:spLocks noGrp="1" noRot="1" noChangeAspect="1" noMove="1" noResize="1" noEditPoints="1" noAdjustHandles="1" noChangeArrowheads="1" noChangeShapeType="1" noTextEdit="1"/>
              </p:cNvSpPr>
              <p:nvPr>
                <p:ph idx="1"/>
              </p:nvPr>
            </p:nvSpPr>
            <p:spPr>
              <a:blipFill>
                <a:blip r:embed="rId2"/>
                <a:stretch>
                  <a:fillRect l="-147" t="-326"/>
                </a:stretch>
              </a:blipFill>
            </p:spPr>
            <p:txBody>
              <a:bodyPr/>
              <a:lstStyle/>
              <a:p>
                <a:r>
                  <a:rPr lang="en-US">
                    <a:noFill/>
                  </a:rPr>
                  <a:t> </a:t>
                </a:r>
              </a:p>
            </p:txBody>
          </p:sp>
        </mc:Fallback>
      </mc:AlternateContent>
    </p:spTree>
    <p:extLst>
      <p:ext uri="{BB962C8B-B14F-4D97-AF65-F5344CB8AC3E}">
        <p14:creationId xmlns:p14="http://schemas.microsoft.com/office/powerpoint/2010/main" val="3330185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8EC6-BBF7-DF6B-E8D5-434BC4804EE8}"/>
              </a:ext>
            </a:extLst>
          </p:cNvPr>
          <p:cNvSpPr>
            <a:spLocks noGrp="1"/>
          </p:cNvSpPr>
          <p:nvPr>
            <p:ph type="title"/>
          </p:nvPr>
        </p:nvSpPr>
        <p:spPr/>
        <p:txBody>
          <a:bodyPr/>
          <a:lstStyle/>
          <a:p>
            <a:r>
              <a:rPr lang="en-US" dirty="0"/>
              <a:t>Layout Graph</a:t>
            </a:r>
          </a:p>
        </p:txBody>
      </p:sp>
      <p:sp>
        <p:nvSpPr>
          <p:cNvPr id="4" name="Oval 3">
            <a:extLst>
              <a:ext uri="{FF2B5EF4-FFF2-40B4-BE49-F238E27FC236}">
                <a16:creationId xmlns:a16="http://schemas.microsoft.com/office/drawing/2014/main" id="{ED566FE8-98D7-7778-B8D7-DC805CD2021D}"/>
              </a:ext>
            </a:extLst>
          </p:cNvPr>
          <p:cNvSpPr>
            <a:spLocks noChangeAspect="1"/>
          </p:cNvSpPr>
          <p:nvPr/>
        </p:nvSpPr>
        <p:spPr>
          <a:xfrm>
            <a:off x="2170382" y="299807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DC7177E-C78F-39BD-F12C-87BCB79A9379}"/>
              </a:ext>
            </a:extLst>
          </p:cNvPr>
          <p:cNvSpPr>
            <a:spLocks noChangeAspect="1"/>
          </p:cNvSpPr>
          <p:nvPr/>
        </p:nvSpPr>
        <p:spPr>
          <a:xfrm>
            <a:off x="6810588" y="295235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377FFD-E9CA-B76E-068B-9D88B1B56D78}"/>
              </a:ext>
            </a:extLst>
          </p:cNvPr>
          <p:cNvSpPr>
            <a:spLocks noChangeAspect="1"/>
          </p:cNvSpPr>
          <p:nvPr/>
        </p:nvSpPr>
        <p:spPr>
          <a:xfrm>
            <a:off x="2751604" y="258615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70D4D8-8E31-7E5F-FFC6-8D03F34BBD53}"/>
              </a:ext>
            </a:extLst>
          </p:cNvPr>
          <p:cNvSpPr>
            <a:spLocks noChangeAspect="1"/>
          </p:cNvSpPr>
          <p:nvPr/>
        </p:nvSpPr>
        <p:spPr>
          <a:xfrm>
            <a:off x="7673608" y="312247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1B22D26-88EB-0C6C-CF30-29F9AFCDB47A}"/>
              </a:ext>
            </a:extLst>
          </p:cNvPr>
          <p:cNvSpPr>
            <a:spLocks noChangeAspect="1"/>
          </p:cNvSpPr>
          <p:nvPr/>
        </p:nvSpPr>
        <p:spPr>
          <a:xfrm>
            <a:off x="7582168" y="253246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4401B6-77E1-C5AC-72A6-9F14A74D34B7}"/>
              </a:ext>
            </a:extLst>
          </p:cNvPr>
          <p:cNvSpPr>
            <a:spLocks noChangeAspect="1"/>
          </p:cNvSpPr>
          <p:nvPr/>
        </p:nvSpPr>
        <p:spPr>
          <a:xfrm>
            <a:off x="2191401" y="207001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02673-9239-78EF-DBA9-FE7515F1C0E9}"/>
              </a:ext>
            </a:extLst>
          </p:cNvPr>
          <p:cNvSpPr>
            <a:spLocks noChangeAspect="1"/>
          </p:cNvSpPr>
          <p:nvPr/>
        </p:nvSpPr>
        <p:spPr>
          <a:xfrm>
            <a:off x="1831949" y="2525549"/>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10D149F-60B6-F98B-ED4A-A4BCC7DFD516}"/>
              </a:ext>
            </a:extLst>
          </p:cNvPr>
          <p:cNvSpPr>
            <a:spLocks noChangeAspect="1"/>
          </p:cNvSpPr>
          <p:nvPr/>
        </p:nvSpPr>
        <p:spPr>
          <a:xfrm>
            <a:off x="6490130" y="542491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18A93F-A9EE-9433-7BFE-633DE5787EDA}"/>
              </a:ext>
            </a:extLst>
          </p:cNvPr>
          <p:cNvSpPr>
            <a:spLocks noChangeAspect="1"/>
          </p:cNvSpPr>
          <p:nvPr/>
        </p:nvSpPr>
        <p:spPr>
          <a:xfrm>
            <a:off x="7296272" y="51641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BB466E-7A24-29E0-FF99-FF979F0C5653}"/>
              </a:ext>
            </a:extLst>
          </p:cNvPr>
          <p:cNvSpPr>
            <a:spLocks noChangeAspect="1"/>
          </p:cNvSpPr>
          <p:nvPr/>
        </p:nvSpPr>
        <p:spPr>
          <a:xfrm>
            <a:off x="6933738" y="56077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1F0832-2F67-36AF-9B93-5FC78A1D4C94}"/>
              </a:ext>
            </a:extLst>
          </p:cNvPr>
          <p:cNvSpPr>
            <a:spLocks noChangeAspect="1"/>
          </p:cNvSpPr>
          <p:nvPr/>
        </p:nvSpPr>
        <p:spPr>
          <a:xfrm>
            <a:off x="6181124" y="498129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5BF98A-31AC-FA5B-74CA-7BFF55449849}"/>
              </a:ext>
            </a:extLst>
          </p:cNvPr>
          <p:cNvSpPr>
            <a:spLocks noChangeAspect="1"/>
          </p:cNvSpPr>
          <p:nvPr/>
        </p:nvSpPr>
        <p:spPr>
          <a:xfrm>
            <a:off x="6784418" y="50375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A6D9C5-C63C-546F-482D-F87B134C603E}"/>
              </a:ext>
            </a:extLst>
          </p:cNvPr>
          <p:cNvSpPr>
            <a:spLocks noChangeAspect="1"/>
          </p:cNvSpPr>
          <p:nvPr/>
        </p:nvSpPr>
        <p:spPr>
          <a:xfrm>
            <a:off x="7808126" y="47363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591A86-3EC3-AEAE-EAC4-CF7700D1D606}"/>
              </a:ext>
            </a:extLst>
          </p:cNvPr>
          <p:cNvSpPr>
            <a:spLocks noChangeAspect="1"/>
          </p:cNvSpPr>
          <p:nvPr/>
        </p:nvSpPr>
        <p:spPr>
          <a:xfrm>
            <a:off x="6307250" y="5932039"/>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7C8C8D-2A91-D007-18A6-3E0841D008DA}"/>
              </a:ext>
            </a:extLst>
          </p:cNvPr>
          <p:cNvSpPr>
            <a:spLocks noChangeAspect="1"/>
          </p:cNvSpPr>
          <p:nvPr/>
        </p:nvSpPr>
        <p:spPr>
          <a:xfrm>
            <a:off x="6490130" y="460002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43F750-5187-023D-CDB6-F6A2EF57A13B}"/>
              </a:ext>
            </a:extLst>
          </p:cNvPr>
          <p:cNvSpPr>
            <a:spLocks noChangeAspect="1"/>
          </p:cNvSpPr>
          <p:nvPr/>
        </p:nvSpPr>
        <p:spPr>
          <a:xfrm>
            <a:off x="7136587" y="46731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AF785C-777B-67BE-EEEA-5B83313C7B72}"/>
              </a:ext>
            </a:extLst>
          </p:cNvPr>
          <p:cNvSpPr>
            <a:spLocks noChangeAspect="1"/>
          </p:cNvSpPr>
          <p:nvPr/>
        </p:nvSpPr>
        <p:spPr>
          <a:xfrm>
            <a:off x="7204832" y="58521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C74283-9636-A39C-BEED-C697E03AA78D}"/>
              </a:ext>
            </a:extLst>
          </p:cNvPr>
          <p:cNvSpPr>
            <a:spLocks noChangeAspect="1"/>
          </p:cNvSpPr>
          <p:nvPr/>
        </p:nvSpPr>
        <p:spPr>
          <a:xfrm>
            <a:off x="7399288" y="224291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CE75B5-DF30-A122-9F84-101F218BC08E}"/>
              </a:ext>
            </a:extLst>
          </p:cNvPr>
          <p:cNvSpPr>
            <a:spLocks noChangeAspect="1"/>
          </p:cNvSpPr>
          <p:nvPr/>
        </p:nvSpPr>
        <p:spPr>
          <a:xfrm>
            <a:off x="7243735" y="279435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D22630-02E4-09E7-1AA3-7C4A2C1390B6}"/>
              </a:ext>
            </a:extLst>
          </p:cNvPr>
          <p:cNvSpPr>
            <a:spLocks noChangeAspect="1"/>
          </p:cNvSpPr>
          <p:nvPr/>
        </p:nvSpPr>
        <p:spPr>
          <a:xfrm>
            <a:off x="7991006" y="52627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39F143-67D1-43CD-AF97-14359AA5A7F0}"/>
              </a:ext>
            </a:extLst>
          </p:cNvPr>
          <p:cNvSpPr>
            <a:spLocks noChangeAspect="1"/>
          </p:cNvSpPr>
          <p:nvPr/>
        </p:nvSpPr>
        <p:spPr>
          <a:xfrm>
            <a:off x="6841658" y="242579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0E8AE5-2C1E-170C-91CC-FF9D98BF5CDA}"/>
              </a:ext>
            </a:extLst>
          </p:cNvPr>
          <p:cNvSpPr>
            <a:spLocks noChangeAspect="1"/>
          </p:cNvSpPr>
          <p:nvPr/>
        </p:nvSpPr>
        <p:spPr>
          <a:xfrm>
            <a:off x="5975119" y="551635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C01A57C-76F5-52A4-E33A-CBAB90F6C447}"/>
              </a:ext>
            </a:extLst>
          </p:cNvPr>
          <p:cNvSpPr>
            <a:spLocks noChangeAspect="1"/>
          </p:cNvSpPr>
          <p:nvPr/>
        </p:nvSpPr>
        <p:spPr>
          <a:xfrm>
            <a:off x="7060855" y="187198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EC188F-183A-2A30-668F-2FC20738DFF4}"/>
                  </a:ext>
                </a:extLst>
              </p:cNvPr>
              <p:cNvSpPr txBox="1"/>
              <p:nvPr/>
            </p:nvSpPr>
            <p:spPr>
              <a:xfrm>
                <a:off x="2567870" y="2263437"/>
                <a:ext cx="83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oMath>
                  </m:oMathPara>
                </a14:m>
                <a:endParaRPr lang="en-US" dirty="0"/>
              </a:p>
            </p:txBody>
          </p:sp>
        </mc:Choice>
        <mc:Fallback xmlns="">
          <p:sp>
            <p:nvSpPr>
              <p:cNvPr id="27" name="TextBox 26">
                <a:extLst>
                  <a:ext uri="{FF2B5EF4-FFF2-40B4-BE49-F238E27FC236}">
                    <a16:creationId xmlns:a16="http://schemas.microsoft.com/office/drawing/2014/main" id="{0AEC188F-183A-2A30-668F-2FC20738DFF4}"/>
                  </a:ext>
                </a:extLst>
              </p:cNvPr>
              <p:cNvSpPr txBox="1">
                <a:spLocks noRot="1" noChangeAspect="1" noMove="1" noResize="1" noEditPoints="1" noAdjustHandles="1" noChangeArrowheads="1" noChangeShapeType="1" noTextEdit="1"/>
              </p:cNvSpPr>
              <p:nvPr/>
            </p:nvSpPr>
            <p:spPr>
              <a:xfrm>
                <a:off x="2567870" y="2263437"/>
                <a:ext cx="835100" cy="276999"/>
              </a:xfrm>
              <a:prstGeom prst="rect">
                <a:avLst/>
              </a:prstGeom>
              <a:blipFill>
                <a:blip r:embed="rId2"/>
                <a:stretch>
                  <a:fillRect b="-13043"/>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DD7EC5C4-1D37-4362-5CD1-59E7F43D9E20}"/>
              </a:ext>
            </a:extLst>
          </p:cNvPr>
          <p:cNvCxnSpPr>
            <a:stCxn id="6" idx="6"/>
            <a:endCxn id="26" idx="2"/>
          </p:cNvCxnSpPr>
          <p:nvPr/>
        </p:nvCxnSpPr>
        <p:spPr>
          <a:xfrm flipV="1">
            <a:off x="2934484" y="1963426"/>
            <a:ext cx="4126371" cy="714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1E6ECFAB-709C-BA6B-BDF7-11B7F1F45989}"/>
              </a:ext>
            </a:extLst>
          </p:cNvPr>
          <p:cNvSpPr txBox="1"/>
          <p:nvPr/>
        </p:nvSpPr>
        <p:spPr>
          <a:xfrm rot="21167962">
            <a:off x="4032959" y="1962304"/>
            <a:ext cx="2196375" cy="369332"/>
          </a:xfrm>
          <a:prstGeom prst="rect">
            <a:avLst/>
          </a:prstGeom>
          <a:noFill/>
        </p:spPr>
        <p:txBody>
          <a:bodyPr wrap="square" rtlCol="0">
            <a:spAutoFit/>
          </a:bodyPr>
          <a:lstStyle/>
          <a:p>
            <a:pPr algn="ctr"/>
            <a:r>
              <a:rPr lang="en-US" dirty="0"/>
              <a:t>one round of SPN*</a:t>
            </a:r>
          </a:p>
        </p:txBody>
      </p:sp>
      <p:cxnSp>
        <p:nvCxnSpPr>
          <p:cNvPr id="44" name="Straight Arrow Connector 43">
            <a:extLst>
              <a:ext uri="{FF2B5EF4-FFF2-40B4-BE49-F238E27FC236}">
                <a16:creationId xmlns:a16="http://schemas.microsoft.com/office/drawing/2014/main" id="{E08BD375-356A-BED9-FF8C-E1458B58C70D}"/>
              </a:ext>
            </a:extLst>
          </p:cNvPr>
          <p:cNvCxnSpPr>
            <a:cxnSpLocks/>
            <a:stCxn id="6" idx="5"/>
            <a:endCxn id="18" idx="1"/>
          </p:cNvCxnSpPr>
          <p:nvPr/>
        </p:nvCxnSpPr>
        <p:spPr>
          <a:xfrm>
            <a:off x="2907702" y="2742254"/>
            <a:ext cx="3609210" cy="1884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59698EEF-0524-7950-4F90-BFAF7550BE84}"/>
              </a:ext>
            </a:extLst>
          </p:cNvPr>
          <p:cNvSpPr txBox="1"/>
          <p:nvPr/>
        </p:nvSpPr>
        <p:spPr>
          <a:xfrm rot="1748461">
            <a:off x="4085731" y="3537517"/>
            <a:ext cx="2196375" cy="369332"/>
          </a:xfrm>
          <a:prstGeom prst="rect">
            <a:avLst/>
          </a:prstGeom>
          <a:noFill/>
        </p:spPr>
        <p:txBody>
          <a:bodyPr wrap="square" rtlCol="0">
            <a:spAutoFit/>
          </a:bodyPr>
          <a:lstStyle/>
          <a:p>
            <a:pPr algn="ctr"/>
            <a:r>
              <a:rPr lang="en-US" dirty="0"/>
              <a:t>one round of SPN*</a:t>
            </a:r>
          </a:p>
        </p:txBody>
      </p:sp>
      <p:cxnSp>
        <p:nvCxnSpPr>
          <p:cNvPr id="50" name="Straight Arrow Connector 49">
            <a:extLst>
              <a:ext uri="{FF2B5EF4-FFF2-40B4-BE49-F238E27FC236}">
                <a16:creationId xmlns:a16="http://schemas.microsoft.com/office/drawing/2014/main" id="{ED85A8FC-47B4-7908-F793-346FE32A1531}"/>
              </a:ext>
            </a:extLst>
          </p:cNvPr>
          <p:cNvCxnSpPr>
            <a:cxnSpLocks/>
            <a:stCxn id="6" idx="5"/>
            <a:endCxn id="25" idx="1"/>
          </p:cNvCxnSpPr>
          <p:nvPr/>
        </p:nvCxnSpPr>
        <p:spPr>
          <a:xfrm>
            <a:off x="2907702" y="2742254"/>
            <a:ext cx="3094199" cy="28008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Oval 59">
            <a:extLst>
              <a:ext uri="{FF2B5EF4-FFF2-40B4-BE49-F238E27FC236}">
                <a16:creationId xmlns:a16="http://schemas.microsoft.com/office/drawing/2014/main" id="{BD2A9A1D-F2D7-725C-59BF-32F1101A80B3}"/>
              </a:ext>
            </a:extLst>
          </p:cNvPr>
          <p:cNvSpPr>
            <a:spLocks noChangeAspect="1"/>
          </p:cNvSpPr>
          <p:nvPr/>
        </p:nvSpPr>
        <p:spPr>
          <a:xfrm>
            <a:off x="2634954" y="53165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6C95109-56D6-C949-CBB3-2780E1555032}"/>
              </a:ext>
            </a:extLst>
          </p:cNvPr>
          <p:cNvSpPr>
            <a:spLocks noChangeAspect="1"/>
          </p:cNvSpPr>
          <p:nvPr/>
        </p:nvSpPr>
        <p:spPr>
          <a:xfrm>
            <a:off x="2272420" y="57601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467D80E-D879-898A-4CF8-47E7788E74FC}"/>
              </a:ext>
            </a:extLst>
          </p:cNvPr>
          <p:cNvSpPr>
            <a:spLocks noChangeAspect="1"/>
          </p:cNvSpPr>
          <p:nvPr/>
        </p:nvSpPr>
        <p:spPr>
          <a:xfrm>
            <a:off x="2123100" y="51899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C1B033A-EAAC-591E-45FA-0A4383D53D8B}"/>
              </a:ext>
            </a:extLst>
          </p:cNvPr>
          <p:cNvSpPr>
            <a:spLocks noChangeAspect="1"/>
          </p:cNvSpPr>
          <p:nvPr/>
        </p:nvSpPr>
        <p:spPr>
          <a:xfrm>
            <a:off x="3146808" y="48887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8EE1ACB-ED10-0D03-3BF0-63193A53210A}"/>
              </a:ext>
            </a:extLst>
          </p:cNvPr>
          <p:cNvSpPr>
            <a:spLocks noChangeAspect="1"/>
          </p:cNvSpPr>
          <p:nvPr/>
        </p:nvSpPr>
        <p:spPr>
          <a:xfrm>
            <a:off x="2475269" y="48255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1EE632C-BB38-E8DC-877A-A2F1F02D225D}"/>
              </a:ext>
            </a:extLst>
          </p:cNvPr>
          <p:cNvSpPr>
            <a:spLocks noChangeAspect="1"/>
          </p:cNvSpPr>
          <p:nvPr/>
        </p:nvSpPr>
        <p:spPr>
          <a:xfrm>
            <a:off x="2543514" y="60045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F2B786-6F44-8160-9B0D-4BF1548A1055}"/>
              </a:ext>
            </a:extLst>
          </p:cNvPr>
          <p:cNvSpPr>
            <a:spLocks noChangeAspect="1"/>
          </p:cNvSpPr>
          <p:nvPr/>
        </p:nvSpPr>
        <p:spPr>
          <a:xfrm>
            <a:off x="3329688" y="54151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23F1248-B441-5B6C-08FE-9F95800327C2}"/>
              </a:ext>
            </a:extLst>
          </p:cNvPr>
          <p:cNvSpPr txBox="1"/>
          <p:nvPr/>
        </p:nvSpPr>
        <p:spPr>
          <a:xfrm rot="2690541">
            <a:off x="3281599" y="4281343"/>
            <a:ext cx="2196375" cy="369332"/>
          </a:xfrm>
          <a:prstGeom prst="rect">
            <a:avLst/>
          </a:prstGeom>
          <a:noFill/>
        </p:spPr>
        <p:txBody>
          <a:bodyPr wrap="square" rtlCol="0">
            <a:spAutoFit/>
          </a:bodyPr>
          <a:lstStyle/>
          <a:p>
            <a:pPr algn="ctr"/>
            <a:r>
              <a:rPr lang="en-US" dirty="0"/>
              <a:t>one round of SPN*</a:t>
            </a:r>
          </a:p>
        </p:txBody>
      </p:sp>
      <p:cxnSp>
        <p:nvCxnSpPr>
          <p:cNvPr id="69" name="Straight Arrow Connector 68">
            <a:extLst>
              <a:ext uri="{FF2B5EF4-FFF2-40B4-BE49-F238E27FC236}">
                <a16:creationId xmlns:a16="http://schemas.microsoft.com/office/drawing/2014/main" id="{746AFA72-CFB8-86F5-8F34-C17E4CE744BD}"/>
              </a:ext>
            </a:extLst>
          </p:cNvPr>
          <p:cNvCxnSpPr>
            <a:cxnSpLocks/>
            <a:stCxn id="6" idx="3"/>
            <a:endCxn id="62" idx="0"/>
          </p:cNvCxnSpPr>
          <p:nvPr/>
        </p:nvCxnSpPr>
        <p:spPr>
          <a:xfrm flipH="1">
            <a:off x="2214540" y="2742254"/>
            <a:ext cx="563846" cy="24476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TextBox 71">
            <a:extLst>
              <a:ext uri="{FF2B5EF4-FFF2-40B4-BE49-F238E27FC236}">
                <a16:creationId xmlns:a16="http://schemas.microsoft.com/office/drawing/2014/main" id="{6DC45C40-AFCF-F106-ED18-887FF154A464}"/>
              </a:ext>
            </a:extLst>
          </p:cNvPr>
          <p:cNvSpPr txBox="1"/>
          <p:nvPr/>
        </p:nvSpPr>
        <p:spPr>
          <a:xfrm rot="16953262">
            <a:off x="1198893" y="3930615"/>
            <a:ext cx="2196375" cy="369332"/>
          </a:xfrm>
          <a:prstGeom prst="rect">
            <a:avLst/>
          </a:prstGeom>
          <a:noFill/>
        </p:spPr>
        <p:txBody>
          <a:bodyPr wrap="square" rtlCol="0">
            <a:spAutoFit/>
          </a:bodyPr>
          <a:lstStyle/>
          <a:p>
            <a:pPr algn="ctr"/>
            <a:r>
              <a:rPr lang="en-US" dirty="0"/>
              <a:t>one round of SPN*</a:t>
            </a:r>
          </a:p>
        </p:txBody>
      </p:sp>
      <p:sp>
        <p:nvSpPr>
          <p:cNvPr id="74" name="TextBox 73">
            <a:extLst>
              <a:ext uri="{FF2B5EF4-FFF2-40B4-BE49-F238E27FC236}">
                <a16:creationId xmlns:a16="http://schemas.microsoft.com/office/drawing/2014/main" id="{8EBD7C12-9390-A174-6FBD-5D46728FF03B}"/>
              </a:ext>
            </a:extLst>
          </p:cNvPr>
          <p:cNvSpPr txBox="1"/>
          <p:nvPr/>
        </p:nvSpPr>
        <p:spPr>
          <a:xfrm>
            <a:off x="8344223" y="3152052"/>
            <a:ext cx="3609210" cy="408623"/>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Each pair of inputs is a node</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637C495-6A9C-D12F-7A06-82AA41A02F36}"/>
                  </a:ext>
                </a:extLst>
              </p:cNvPr>
              <p:cNvSpPr txBox="1"/>
              <p:nvPr/>
            </p:nvSpPr>
            <p:spPr>
              <a:xfrm>
                <a:off x="8344222" y="3623410"/>
                <a:ext cx="3609209"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One round of SPN* will change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r>
                  <a:rPr lang="en-US" dirty="0"/>
                  <a:t> another pair</a:t>
                </a:r>
              </a:p>
            </p:txBody>
          </p:sp>
        </mc:Choice>
        <mc:Fallback xmlns="">
          <p:sp>
            <p:nvSpPr>
              <p:cNvPr id="75" name="TextBox 74">
                <a:extLst>
                  <a:ext uri="{FF2B5EF4-FFF2-40B4-BE49-F238E27FC236}">
                    <a16:creationId xmlns:a16="http://schemas.microsoft.com/office/drawing/2014/main" id="{4637C495-6A9C-D12F-7A06-82AA41A02F36}"/>
                  </a:ext>
                </a:extLst>
              </p:cNvPr>
              <p:cNvSpPr txBox="1">
                <a:spLocks noRot="1" noChangeAspect="1" noMove="1" noResize="1" noEditPoints="1" noAdjustHandles="1" noChangeArrowheads="1" noChangeShapeType="1" noTextEdit="1"/>
              </p:cNvSpPr>
              <p:nvPr/>
            </p:nvSpPr>
            <p:spPr>
              <a:xfrm>
                <a:off x="8344222" y="3623410"/>
                <a:ext cx="3609209" cy="715089"/>
              </a:xfrm>
              <a:prstGeom prst="roundRect">
                <a:avLst/>
              </a:prstGeom>
              <a:blipFill>
                <a:blip r:embed="rId3"/>
                <a:stretch>
                  <a:fillRect b="-4918"/>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22890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67" grpId="0"/>
      <p:bldP spid="72" grpId="0"/>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C2A3E29B-0872-A16E-F2B6-5F94D1EC401C}"/>
              </a:ext>
            </a:extLst>
          </p:cNvPr>
          <p:cNvSpPr>
            <a:spLocks/>
          </p:cNvSpPr>
          <p:nvPr/>
        </p:nvSpPr>
        <p:spPr>
          <a:xfrm>
            <a:off x="5499506" y="4279000"/>
            <a:ext cx="2964448"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76EE55-ED1F-C788-2E8B-0860724B73A2}"/>
              </a:ext>
            </a:extLst>
          </p:cNvPr>
          <p:cNvSpPr>
            <a:spLocks/>
          </p:cNvSpPr>
          <p:nvPr/>
        </p:nvSpPr>
        <p:spPr>
          <a:xfrm>
            <a:off x="6224100" y="1626036"/>
            <a:ext cx="2098217"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287CF85-F663-2A4D-CB59-3850C1D4CDD5}"/>
              </a:ext>
            </a:extLst>
          </p:cNvPr>
          <p:cNvSpPr>
            <a:spLocks/>
          </p:cNvSpPr>
          <p:nvPr/>
        </p:nvSpPr>
        <p:spPr>
          <a:xfrm>
            <a:off x="1762763" y="4592145"/>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5F7AD0-E9EA-312C-DE11-263D6676DBB5}"/>
              </a:ext>
            </a:extLst>
          </p:cNvPr>
          <p:cNvSpPr>
            <a:spLocks/>
          </p:cNvSpPr>
          <p:nvPr/>
        </p:nvSpPr>
        <p:spPr>
          <a:xfrm>
            <a:off x="1359697" y="1794216"/>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F8EC6-BBF7-DF6B-E8D5-434BC4804EE8}"/>
              </a:ext>
            </a:extLst>
          </p:cNvPr>
          <p:cNvSpPr>
            <a:spLocks noGrp="1"/>
          </p:cNvSpPr>
          <p:nvPr>
            <p:ph type="title"/>
          </p:nvPr>
        </p:nvSpPr>
        <p:spPr/>
        <p:txBody>
          <a:bodyPr/>
          <a:lstStyle/>
          <a:p>
            <a:r>
              <a:rPr lang="en-US" dirty="0"/>
              <a:t>Layout Graph</a:t>
            </a:r>
          </a:p>
        </p:txBody>
      </p:sp>
      <p:sp>
        <p:nvSpPr>
          <p:cNvPr id="4" name="Oval 3">
            <a:extLst>
              <a:ext uri="{FF2B5EF4-FFF2-40B4-BE49-F238E27FC236}">
                <a16:creationId xmlns:a16="http://schemas.microsoft.com/office/drawing/2014/main" id="{ED566FE8-98D7-7778-B8D7-DC805CD2021D}"/>
              </a:ext>
            </a:extLst>
          </p:cNvPr>
          <p:cNvSpPr>
            <a:spLocks noChangeAspect="1"/>
          </p:cNvSpPr>
          <p:nvPr/>
        </p:nvSpPr>
        <p:spPr>
          <a:xfrm>
            <a:off x="2170382" y="299807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DC7177E-C78F-39BD-F12C-87BCB79A9379}"/>
              </a:ext>
            </a:extLst>
          </p:cNvPr>
          <p:cNvSpPr>
            <a:spLocks noChangeAspect="1"/>
          </p:cNvSpPr>
          <p:nvPr/>
        </p:nvSpPr>
        <p:spPr>
          <a:xfrm>
            <a:off x="6852624" y="295235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377FFD-E9CA-B76E-068B-9D88B1B56D78}"/>
              </a:ext>
            </a:extLst>
          </p:cNvPr>
          <p:cNvSpPr>
            <a:spLocks noChangeAspect="1"/>
          </p:cNvSpPr>
          <p:nvPr/>
        </p:nvSpPr>
        <p:spPr>
          <a:xfrm>
            <a:off x="2751604" y="258615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70D4D8-8E31-7E5F-FFC6-8D03F34BBD53}"/>
              </a:ext>
            </a:extLst>
          </p:cNvPr>
          <p:cNvSpPr>
            <a:spLocks noChangeAspect="1"/>
          </p:cNvSpPr>
          <p:nvPr/>
        </p:nvSpPr>
        <p:spPr>
          <a:xfrm>
            <a:off x="7715644" y="312247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1B22D26-88EB-0C6C-CF30-29F9AFCDB47A}"/>
              </a:ext>
            </a:extLst>
          </p:cNvPr>
          <p:cNvSpPr>
            <a:spLocks noChangeAspect="1"/>
          </p:cNvSpPr>
          <p:nvPr/>
        </p:nvSpPr>
        <p:spPr>
          <a:xfrm>
            <a:off x="7624204" y="253246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4401B6-77E1-C5AC-72A6-9F14A74D34B7}"/>
              </a:ext>
            </a:extLst>
          </p:cNvPr>
          <p:cNvSpPr>
            <a:spLocks noChangeAspect="1"/>
          </p:cNvSpPr>
          <p:nvPr/>
        </p:nvSpPr>
        <p:spPr>
          <a:xfrm>
            <a:off x="2195405" y="206659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02673-9239-78EF-DBA9-FE7515F1C0E9}"/>
              </a:ext>
            </a:extLst>
          </p:cNvPr>
          <p:cNvSpPr>
            <a:spLocks noChangeAspect="1"/>
          </p:cNvSpPr>
          <p:nvPr/>
        </p:nvSpPr>
        <p:spPr>
          <a:xfrm>
            <a:off x="1821144" y="252089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10D149F-60B6-F98B-ED4A-A4BCC7DFD516}"/>
              </a:ext>
            </a:extLst>
          </p:cNvPr>
          <p:cNvSpPr>
            <a:spLocks noChangeAspect="1"/>
          </p:cNvSpPr>
          <p:nvPr/>
        </p:nvSpPr>
        <p:spPr>
          <a:xfrm>
            <a:off x="6490130" y="542491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18A93F-A9EE-9433-7BFE-633DE5787EDA}"/>
              </a:ext>
            </a:extLst>
          </p:cNvPr>
          <p:cNvSpPr>
            <a:spLocks noChangeAspect="1"/>
          </p:cNvSpPr>
          <p:nvPr/>
        </p:nvSpPr>
        <p:spPr>
          <a:xfrm>
            <a:off x="7296272" y="51641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BB466E-7A24-29E0-FF99-FF979F0C5653}"/>
              </a:ext>
            </a:extLst>
          </p:cNvPr>
          <p:cNvSpPr>
            <a:spLocks noChangeAspect="1"/>
          </p:cNvSpPr>
          <p:nvPr/>
        </p:nvSpPr>
        <p:spPr>
          <a:xfrm>
            <a:off x="6933738" y="56077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1F0832-2F67-36AF-9B93-5FC78A1D4C94}"/>
              </a:ext>
            </a:extLst>
          </p:cNvPr>
          <p:cNvSpPr>
            <a:spLocks noChangeAspect="1"/>
          </p:cNvSpPr>
          <p:nvPr/>
        </p:nvSpPr>
        <p:spPr>
          <a:xfrm>
            <a:off x="6181124" y="498129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5BF98A-31AC-FA5B-74CA-7BFF55449849}"/>
              </a:ext>
            </a:extLst>
          </p:cNvPr>
          <p:cNvSpPr>
            <a:spLocks noChangeAspect="1"/>
          </p:cNvSpPr>
          <p:nvPr/>
        </p:nvSpPr>
        <p:spPr>
          <a:xfrm>
            <a:off x="6784418" y="50375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A6D9C5-C63C-546F-482D-F87B134C603E}"/>
              </a:ext>
            </a:extLst>
          </p:cNvPr>
          <p:cNvSpPr>
            <a:spLocks noChangeAspect="1"/>
          </p:cNvSpPr>
          <p:nvPr/>
        </p:nvSpPr>
        <p:spPr>
          <a:xfrm>
            <a:off x="7808126" y="47363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591A86-3EC3-AEAE-EAC4-CF7700D1D606}"/>
              </a:ext>
            </a:extLst>
          </p:cNvPr>
          <p:cNvSpPr>
            <a:spLocks noChangeAspect="1"/>
          </p:cNvSpPr>
          <p:nvPr/>
        </p:nvSpPr>
        <p:spPr>
          <a:xfrm>
            <a:off x="6307250" y="5932039"/>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7C8C8D-2A91-D007-18A6-3E0841D008DA}"/>
              </a:ext>
            </a:extLst>
          </p:cNvPr>
          <p:cNvSpPr>
            <a:spLocks noChangeAspect="1"/>
          </p:cNvSpPr>
          <p:nvPr/>
        </p:nvSpPr>
        <p:spPr>
          <a:xfrm>
            <a:off x="6490130" y="460002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43F750-5187-023D-CDB6-F6A2EF57A13B}"/>
              </a:ext>
            </a:extLst>
          </p:cNvPr>
          <p:cNvSpPr>
            <a:spLocks noChangeAspect="1"/>
          </p:cNvSpPr>
          <p:nvPr/>
        </p:nvSpPr>
        <p:spPr>
          <a:xfrm>
            <a:off x="7136587" y="46731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AF785C-777B-67BE-EEEA-5B83313C7B72}"/>
              </a:ext>
            </a:extLst>
          </p:cNvPr>
          <p:cNvSpPr>
            <a:spLocks noChangeAspect="1"/>
          </p:cNvSpPr>
          <p:nvPr/>
        </p:nvSpPr>
        <p:spPr>
          <a:xfrm>
            <a:off x="7204832" y="58521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C74283-9636-A39C-BEED-C697E03AA78D}"/>
              </a:ext>
            </a:extLst>
          </p:cNvPr>
          <p:cNvSpPr>
            <a:spLocks noChangeAspect="1"/>
          </p:cNvSpPr>
          <p:nvPr/>
        </p:nvSpPr>
        <p:spPr>
          <a:xfrm>
            <a:off x="7441324" y="224291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CE75B5-DF30-A122-9F84-101F218BC08E}"/>
              </a:ext>
            </a:extLst>
          </p:cNvPr>
          <p:cNvSpPr>
            <a:spLocks noChangeAspect="1"/>
          </p:cNvSpPr>
          <p:nvPr/>
        </p:nvSpPr>
        <p:spPr>
          <a:xfrm>
            <a:off x="7285771" y="279435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D22630-02E4-09E7-1AA3-7C4A2C1390B6}"/>
              </a:ext>
            </a:extLst>
          </p:cNvPr>
          <p:cNvSpPr>
            <a:spLocks noChangeAspect="1"/>
          </p:cNvSpPr>
          <p:nvPr/>
        </p:nvSpPr>
        <p:spPr>
          <a:xfrm>
            <a:off x="7991006" y="52627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39F143-67D1-43CD-AF97-14359AA5A7F0}"/>
              </a:ext>
            </a:extLst>
          </p:cNvPr>
          <p:cNvSpPr>
            <a:spLocks noChangeAspect="1"/>
          </p:cNvSpPr>
          <p:nvPr/>
        </p:nvSpPr>
        <p:spPr>
          <a:xfrm>
            <a:off x="6883694" y="242579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0E8AE5-2C1E-170C-91CC-FF9D98BF5CDA}"/>
              </a:ext>
            </a:extLst>
          </p:cNvPr>
          <p:cNvSpPr>
            <a:spLocks noChangeAspect="1"/>
          </p:cNvSpPr>
          <p:nvPr/>
        </p:nvSpPr>
        <p:spPr>
          <a:xfrm>
            <a:off x="5975119" y="551635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C01A57C-76F5-52A4-E33A-CBAB90F6C447}"/>
              </a:ext>
            </a:extLst>
          </p:cNvPr>
          <p:cNvSpPr>
            <a:spLocks noChangeAspect="1"/>
          </p:cNvSpPr>
          <p:nvPr/>
        </p:nvSpPr>
        <p:spPr>
          <a:xfrm>
            <a:off x="7102891" y="187198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EC188F-183A-2A30-668F-2FC20738DFF4}"/>
                  </a:ext>
                </a:extLst>
              </p:cNvPr>
              <p:cNvSpPr txBox="1"/>
              <p:nvPr/>
            </p:nvSpPr>
            <p:spPr>
              <a:xfrm>
                <a:off x="2567870" y="2263437"/>
                <a:ext cx="83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oMath>
                  </m:oMathPara>
                </a14:m>
                <a:endParaRPr lang="en-US" dirty="0"/>
              </a:p>
            </p:txBody>
          </p:sp>
        </mc:Choice>
        <mc:Fallback xmlns="">
          <p:sp>
            <p:nvSpPr>
              <p:cNvPr id="27" name="TextBox 26">
                <a:extLst>
                  <a:ext uri="{FF2B5EF4-FFF2-40B4-BE49-F238E27FC236}">
                    <a16:creationId xmlns:a16="http://schemas.microsoft.com/office/drawing/2014/main" id="{0AEC188F-183A-2A30-668F-2FC20738DFF4}"/>
                  </a:ext>
                </a:extLst>
              </p:cNvPr>
              <p:cNvSpPr txBox="1">
                <a:spLocks noRot="1" noChangeAspect="1" noMove="1" noResize="1" noEditPoints="1" noAdjustHandles="1" noChangeArrowheads="1" noChangeShapeType="1" noTextEdit="1"/>
              </p:cNvSpPr>
              <p:nvPr/>
            </p:nvSpPr>
            <p:spPr>
              <a:xfrm>
                <a:off x="2567870" y="2263437"/>
                <a:ext cx="835100" cy="276999"/>
              </a:xfrm>
              <a:prstGeom prst="rect">
                <a:avLst/>
              </a:prstGeom>
              <a:blipFill>
                <a:blip r:embed="rId2"/>
                <a:stretch>
                  <a:fillRect b="-13043"/>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DD7EC5C4-1D37-4362-5CD1-59E7F43D9E20}"/>
              </a:ext>
            </a:extLst>
          </p:cNvPr>
          <p:cNvCxnSpPr>
            <a:stCxn id="6" idx="6"/>
            <a:endCxn id="26" idx="2"/>
          </p:cNvCxnSpPr>
          <p:nvPr/>
        </p:nvCxnSpPr>
        <p:spPr>
          <a:xfrm flipV="1">
            <a:off x="2934484" y="1963426"/>
            <a:ext cx="4168407" cy="714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1E6ECFAB-709C-BA6B-BDF7-11B7F1F45989}"/>
              </a:ext>
            </a:extLst>
          </p:cNvPr>
          <p:cNvSpPr txBox="1"/>
          <p:nvPr/>
        </p:nvSpPr>
        <p:spPr>
          <a:xfrm rot="20983575">
            <a:off x="3742818" y="1971876"/>
            <a:ext cx="2196375" cy="369332"/>
          </a:xfrm>
          <a:prstGeom prst="rect">
            <a:avLst/>
          </a:prstGeom>
          <a:noFill/>
        </p:spPr>
        <p:txBody>
          <a:bodyPr wrap="square" rtlCol="0">
            <a:spAutoFit/>
          </a:bodyPr>
          <a:lstStyle/>
          <a:p>
            <a:pPr algn="ctr"/>
            <a:r>
              <a:rPr lang="en-US" dirty="0"/>
              <a:t>one round of SPN*</a:t>
            </a:r>
          </a:p>
        </p:txBody>
      </p:sp>
      <p:cxnSp>
        <p:nvCxnSpPr>
          <p:cNvPr id="44" name="Straight Arrow Connector 43">
            <a:extLst>
              <a:ext uri="{FF2B5EF4-FFF2-40B4-BE49-F238E27FC236}">
                <a16:creationId xmlns:a16="http://schemas.microsoft.com/office/drawing/2014/main" id="{E08BD375-356A-BED9-FF8C-E1458B58C70D}"/>
              </a:ext>
            </a:extLst>
          </p:cNvPr>
          <p:cNvCxnSpPr>
            <a:cxnSpLocks/>
            <a:stCxn id="6" idx="5"/>
            <a:endCxn id="18" idx="1"/>
          </p:cNvCxnSpPr>
          <p:nvPr/>
        </p:nvCxnSpPr>
        <p:spPr>
          <a:xfrm>
            <a:off x="2907702" y="2742254"/>
            <a:ext cx="3609210" cy="18845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59698EEF-0524-7950-4F90-BFAF7550BE84}"/>
              </a:ext>
            </a:extLst>
          </p:cNvPr>
          <p:cNvSpPr txBox="1"/>
          <p:nvPr/>
        </p:nvSpPr>
        <p:spPr>
          <a:xfrm rot="1748461">
            <a:off x="4085731" y="3537517"/>
            <a:ext cx="2196375" cy="369332"/>
          </a:xfrm>
          <a:prstGeom prst="rect">
            <a:avLst/>
          </a:prstGeom>
          <a:noFill/>
        </p:spPr>
        <p:txBody>
          <a:bodyPr wrap="square" rtlCol="0">
            <a:spAutoFit/>
          </a:bodyPr>
          <a:lstStyle/>
          <a:p>
            <a:pPr algn="ctr"/>
            <a:r>
              <a:rPr lang="en-US" dirty="0"/>
              <a:t>one round of SPN*</a:t>
            </a:r>
          </a:p>
        </p:txBody>
      </p:sp>
      <p:cxnSp>
        <p:nvCxnSpPr>
          <p:cNvPr id="50" name="Straight Arrow Connector 49">
            <a:extLst>
              <a:ext uri="{FF2B5EF4-FFF2-40B4-BE49-F238E27FC236}">
                <a16:creationId xmlns:a16="http://schemas.microsoft.com/office/drawing/2014/main" id="{ED85A8FC-47B4-7908-F793-346FE32A1531}"/>
              </a:ext>
            </a:extLst>
          </p:cNvPr>
          <p:cNvCxnSpPr>
            <a:cxnSpLocks/>
            <a:stCxn id="6" idx="5"/>
            <a:endCxn id="25" idx="1"/>
          </p:cNvCxnSpPr>
          <p:nvPr/>
        </p:nvCxnSpPr>
        <p:spPr>
          <a:xfrm>
            <a:off x="2907702" y="2742254"/>
            <a:ext cx="3094199" cy="28008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Oval 59">
            <a:extLst>
              <a:ext uri="{FF2B5EF4-FFF2-40B4-BE49-F238E27FC236}">
                <a16:creationId xmlns:a16="http://schemas.microsoft.com/office/drawing/2014/main" id="{BD2A9A1D-F2D7-725C-59BF-32F1101A80B3}"/>
              </a:ext>
            </a:extLst>
          </p:cNvPr>
          <p:cNvSpPr>
            <a:spLocks noChangeAspect="1"/>
          </p:cNvSpPr>
          <p:nvPr/>
        </p:nvSpPr>
        <p:spPr>
          <a:xfrm>
            <a:off x="2634954" y="53165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6C95109-56D6-C949-CBB3-2780E1555032}"/>
              </a:ext>
            </a:extLst>
          </p:cNvPr>
          <p:cNvSpPr>
            <a:spLocks noChangeAspect="1"/>
          </p:cNvSpPr>
          <p:nvPr/>
        </p:nvSpPr>
        <p:spPr>
          <a:xfrm>
            <a:off x="2272420" y="57601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467D80E-D879-898A-4CF8-47E7788E74FC}"/>
              </a:ext>
            </a:extLst>
          </p:cNvPr>
          <p:cNvSpPr>
            <a:spLocks noChangeAspect="1"/>
          </p:cNvSpPr>
          <p:nvPr/>
        </p:nvSpPr>
        <p:spPr>
          <a:xfrm>
            <a:off x="2123100" y="51899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C1B033A-EAAC-591E-45FA-0A4383D53D8B}"/>
              </a:ext>
            </a:extLst>
          </p:cNvPr>
          <p:cNvSpPr>
            <a:spLocks noChangeAspect="1"/>
          </p:cNvSpPr>
          <p:nvPr/>
        </p:nvSpPr>
        <p:spPr>
          <a:xfrm>
            <a:off x="3146808" y="48887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8EE1ACB-ED10-0D03-3BF0-63193A53210A}"/>
              </a:ext>
            </a:extLst>
          </p:cNvPr>
          <p:cNvSpPr>
            <a:spLocks noChangeAspect="1"/>
          </p:cNvSpPr>
          <p:nvPr/>
        </p:nvSpPr>
        <p:spPr>
          <a:xfrm>
            <a:off x="2475269" y="48255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1EE632C-BB38-E8DC-877A-A2F1F02D225D}"/>
              </a:ext>
            </a:extLst>
          </p:cNvPr>
          <p:cNvSpPr>
            <a:spLocks noChangeAspect="1"/>
          </p:cNvSpPr>
          <p:nvPr/>
        </p:nvSpPr>
        <p:spPr>
          <a:xfrm>
            <a:off x="2543514" y="60045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F2B786-6F44-8160-9B0D-4BF1548A1055}"/>
              </a:ext>
            </a:extLst>
          </p:cNvPr>
          <p:cNvSpPr>
            <a:spLocks noChangeAspect="1"/>
          </p:cNvSpPr>
          <p:nvPr/>
        </p:nvSpPr>
        <p:spPr>
          <a:xfrm>
            <a:off x="3329688" y="54151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23F1248-B441-5B6C-08FE-9F95800327C2}"/>
              </a:ext>
            </a:extLst>
          </p:cNvPr>
          <p:cNvSpPr txBox="1"/>
          <p:nvPr/>
        </p:nvSpPr>
        <p:spPr>
          <a:xfrm rot="2690541">
            <a:off x="3281599" y="4281343"/>
            <a:ext cx="2196375" cy="369332"/>
          </a:xfrm>
          <a:prstGeom prst="rect">
            <a:avLst/>
          </a:prstGeom>
          <a:noFill/>
        </p:spPr>
        <p:txBody>
          <a:bodyPr wrap="square" rtlCol="0">
            <a:spAutoFit/>
          </a:bodyPr>
          <a:lstStyle/>
          <a:p>
            <a:pPr algn="ctr"/>
            <a:r>
              <a:rPr lang="en-US" dirty="0"/>
              <a:t>one round of SPN*</a:t>
            </a:r>
          </a:p>
        </p:txBody>
      </p:sp>
      <p:cxnSp>
        <p:nvCxnSpPr>
          <p:cNvPr id="69" name="Straight Arrow Connector 68">
            <a:extLst>
              <a:ext uri="{FF2B5EF4-FFF2-40B4-BE49-F238E27FC236}">
                <a16:creationId xmlns:a16="http://schemas.microsoft.com/office/drawing/2014/main" id="{746AFA72-CFB8-86F5-8F34-C17E4CE744BD}"/>
              </a:ext>
            </a:extLst>
          </p:cNvPr>
          <p:cNvCxnSpPr>
            <a:cxnSpLocks/>
            <a:stCxn id="6" idx="3"/>
            <a:endCxn id="62" idx="0"/>
          </p:cNvCxnSpPr>
          <p:nvPr/>
        </p:nvCxnSpPr>
        <p:spPr>
          <a:xfrm flipH="1">
            <a:off x="2214540" y="2742254"/>
            <a:ext cx="563846" cy="24476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TextBox 71">
            <a:extLst>
              <a:ext uri="{FF2B5EF4-FFF2-40B4-BE49-F238E27FC236}">
                <a16:creationId xmlns:a16="http://schemas.microsoft.com/office/drawing/2014/main" id="{6DC45C40-AFCF-F106-ED18-887FF154A464}"/>
              </a:ext>
            </a:extLst>
          </p:cNvPr>
          <p:cNvSpPr txBox="1"/>
          <p:nvPr/>
        </p:nvSpPr>
        <p:spPr>
          <a:xfrm rot="16953262">
            <a:off x="1198893" y="3930615"/>
            <a:ext cx="2196375" cy="369332"/>
          </a:xfrm>
          <a:prstGeom prst="rect">
            <a:avLst/>
          </a:prstGeom>
          <a:noFill/>
        </p:spPr>
        <p:txBody>
          <a:bodyPr wrap="square" rtlCol="0">
            <a:spAutoFit/>
          </a:bodyPr>
          <a:lstStyle/>
          <a:p>
            <a:pPr algn="ctr"/>
            <a:r>
              <a:rPr lang="en-US" dirty="0"/>
              <a:t>one round of SPN*</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B06D043-F7B0-EA47-63EF-67BFED2F284D}"/>
                  </a:ext>
                </a:extLst>
              </p:cNvPr>
              <p:cNvSpPr txBox="1"/>
              <p:nvPr/>
            </p:nvSpPr>
            <p:spPr>
              <a:xfrm>
                <a:off x="1673851" y="1418719"/>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0, 1, 2</m:t>
                    </m:r>
                    <m:r>
                      <m:rPr>
                        <m:lit/>
                      </m:rPr>
                      <a:rPr lang="en-US" b="0" i="1" smtClean="0">
                        <a:latin typeface="Cambria Math" panose="02040503050406030204" pitchFamily="18" charset="0"/>
                      </a:rPr>
                      <m:t>}</m:t>
                    </m:r>
                  </m:oMath>
                </a14:m>
                <a:endParaRPr lang="en-US" dirty="0"/>
              </a:p>
            </p:txBody>
          </p:sp>
        </mc:Choice>
        <mc:Fallback xmlns="">
          <p:sp>
            <p:nvSpPr>
              <p:cNvPr id="28" name="TextBox 27">
                <a:extLst>
                  <a:ext uri="{FF2B5EF4-FFF2-40B4-BE49-F238E27FC236}">
                    <a16:creationId xmlns:a16="http://schemas.microsoft.com/office/drawing/2014/main" id="{0B06D043-F7B0-EA47-63EF-67BFED2F284D}"/>
                  </a:ext>
                </a:extLst>
              </p:cNvPr>
              <p:cNvSpPr txBox="1">
                <a:spLocks noRot="1" noChangeAspect="1" noMove="1" noResize="1" noEditPoints="1" noAdjustHandles="1" noChangeArrowheads="1" noChangeShapeType="1" noTextEdit="1"/>
              </p:cNvSpPr>
              <p:nvPr/>
            </p:nvSpPr>
            <p:spPr>
              <a:xfrm>
                <a:off x="1673851" y="1418719"/>
                <a:ext cx="1731603" cy="369332"/>
              </a:xfrm>
              <a:prstGeom prst="rect">
                <a:avLst/>
              </a:prstGeom>
              <a:blipFill>
                <a:blip r:embed="rId3"/>
                <a:stretch>
                  <a:fillRect t="-6667" b="-23333"/>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ECAE7031-3133-4714-6ABB-1C1448DE9043}"/>
              </a:ext>
            </a:extLst>
          </p:cNvPr>
          <p:cNvSpPr>
            <a:spLocks noChangeAspect="1"/>
          </p:cNvSpPr>
          <p:nvPr/>
        </p:nvSpPr>
        <p:spPr>
          <a:xfrm>
            <a:off x="7174106" y="331725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FA90823-0AEC-E63C-F8E0-6E7F1CC43AF1}"/>
                  </a:ext>
                </a:extLst>
              </p:cNvPr>
              <p:cNvSpPr txBox="1"/>
              <p:nvPr/>
            </p:nvSpPr>
            <p:spPr>
              <a:xfrm>
                <a:off x="1912584" y="6427872"/>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0, 1</m:t>
                    </m:r>
                    <m:r>
                      <m:rPr>
                        <m:lit/>
                      </m:rPr>
                      <a:rPr lang="en-US" b="0" i="1" smtClean="0">
                        <a:latin typeface="Cambria Math" panose="02040503050406030204" pitchFamily="18" charset="0"/>
                      </a:rPr>
                      <m:t>}</m:t>
                    </m:r>
                  </m:oMath>
                </a14:m>
                <a:endParaRPr lang="en-US" dirty="0"/>
              </a:p>
            </p:txBody>
          </p:sp>
        </mc:Choice>
        <mc:Fallback xmlns="">
          <p:sp>
            <p:nvSpPr>
              <p:cNvPr id="31" name="TextBox 30">
                <a:extLst>
                  <a:ext uri="{FF2B5EF4-FFF2-40B4-BE49-F238E27FC236}">
                    <a16:creationId xmlns:a16="http://schemas.microsoft.com/office/drawing/2014/main" id="{FFA90823-0AEC-E63C-F8E0-6E7F1CC43AF1}"/>
                  </a:ext>
                </a:extLst>
              </p:cNvPr>
              <p:cNvSpPr txBox="1">
                <a:spLocks noRot="1" noChangeAspect="1" noMove="1" noResize="1" noEditPoints="1" noAdjustHandles="1" noChangeArrowheads="1" noChangeShapeType="1" noTextEdit="1"/>
              </p:cNvSpPr>
              <p:nvPr/>
            </p:nvSpPr>
            <p:spPr>
              <a:xfrm>
                <a:off x="1912584" y="6427872"/>
                <a:ext cx="1731603" cy="369332"/>
              </a:xfrm>
              <a:prstGeom prst="rect">
                <a:avLst/>
              </a:prstGeom>
              <a:blipFill>
                <a:blip r:embed="rId4"/>
                <a:stretch>
                  <a:fillRect t="-3226"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47B988E-BB9D-E96E-592F-36B610261B56}"/>
                  </a:ext>
                </a:extLst>
              </p:cNvPr>
              <p:cNvSpPr txBox="1"/>
              <p:nvPr/>
            </p:nvSpPr>
            <p:spPr>
              <a:xfrm>
                <a:off x="6292542" y="3810722"/>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2, 3</m:t>
                    </m:r>
                    <m:r>
                      <m:rPr>
                        <m:lit/>
                      </m:rPr>
                      <a:rPr lang="en-US" b="0" i="1" smtClean="0">
                        <a:latin typeface="Cambria Math" panose="02040503050406030204" pitchFamily="18" charset="0"/>
                      </a:rPr>
                      <m:t>}</m:t>
                    </m:r>
                  </m:oMath>
                </a14:m>
                <a:endParaRPr lang="en-US" dirty="0"/>
              </a:p>
            </p:txBody>
          </p:sp>
        </mc:Choice>
        <mc:Fallback xmlns="">
          <p:sp>
            <p:nvSpPr>
              <p:cNvPr id="32" name="TextBox 31">
                <a:extLst>
                  <a:ext uri="{FF2B5EF4-FFF2-40B4-BE49-F238E27FC236}">
                    <a16:creationId xmlns:a16="http://schemas.microsoft.com/office/drawing/2014/main" id="{E47B988E-BB9D-E96E-592F-36B610261B56}"/>
                  </a:ext>
                </a:extLst>
              </p:cNvPr>
              <p:cNvSpPr txBox="1">
                <a:spLocks noRot="1" noChangeAspect="1" noMove="1" noResize="1" noEditPoints="1" noAdjustHandles="1" noChangeArrowheads="1" noChangeShapeType="1" noTextEdit="1"/>
              </p:cNvSpPr>
              <p:nvPr/>
            </p:nvSpPr>
            <p:spPr>
              <a:xfrm>
                <a:off x="6292542" y="3810722"/>
                <a:ext cx="1731603" cy="369332"/>
              </a:xfrm>
              <a:prstGeom prst="rect">
                <a:avLst/>
              </a:prstGeom>
              <a:blipFill>
                <a:blip r:embed="rId5"/>
                <a:stretch>
                  <a:fillRect t="-666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1BFE5EC-73FC-DDA8-C85E-62B896E0DFFD}"/>
                  </a:ext>
                </a:extLst>
              </p:cNvPr>
              <p:cNvSpPr txBox="1"/>
              <p:nvPr/>
            </p:nvSpPr>
            <p:spPr>
              <a:xfrm>
                <a:off x="6102768" y="6432696"/>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1</m:t>
                    </m:r>
                    <m:r>
                      <m:rPr>
                        <m:lit/>
                      </m:rPr>
                      <a:rPr lang="en-US" b="0" i="1" smtClean="0">
                        <a:latin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91BFE5EC-73FC-DDA8-C85E-62B896E0DFFD}"/>
                  </a:ext>
                </a:extLst>
              </p:cNvPr>
              <p:cNvSpPr txBox="1">
                <a:spLocks noRot="1" noChangeAspect="1" noMove="1" noResize="1" noEditPoints="1" noAdjustHandles="1" noChangeArrowheads="1" noChangeShapeType="1" noTextEdit="1"/>
              </p:cNvSpPr>
              <p:nvPr/>
            </p:nvSpPr>
            <p:spPr>
              <a:xfrm>
                <a:off x="6102768" y="6432696"/>
                <a:ext cx="1731603" cy="369332"/>
              </a:xfrm>
              <a:prstGeom prst="rect">
                <a:avLst/>
              </a:prstGeom>
              <a:blipFill>
                <a:blip r:embed="rId6"/>
                <a:stretch>
                  <a:fillRect t="-6667" b="-23333"/>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5C510B5D-07D3-2B1B-1B5B-0F791F0D298A}"/>
              </a:ext>
            </a:extLst>
          </p:cNvPr>
          <p:cNvCxnSpPr>
            <a:cxnSpLocks/>
            <a:stCxn id="6" idx="1"/>
            <a:endCxn id="9" idx="5"/>
          </p:cNvCxnSpPr>
          <p:nvPr/>
        </p:nvCxnSpPr>
        <p:spPr>
          <a:xfrm flipH="1" flipV="1">
            <a:off x="2351503" y="2222691"/>
            <a:ext cx="426883" cy="390247"/>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1CFB281B-A3D4-21E1-74F4-D09463827078}"/>
              </a:ext>
            </a:extLst>
          </p:cNvPr>
          <p:cNvCxnSpPr>
            <a:cxnSpLocks/>
            <a:stCxn id="6" idx="2"/>
            <a:endCxn id="10" idx="6"/>
          </p:cNvCxnSpPr>
          <p:nvPr/>
        </p:nvCxnSpPr>
        <p:spPr>
          <a:xfrm flipH="1" flipV="1">
            <a:off x="2004024" y="2612337"/>
            <a:ext cx="747580" cy="65259"/>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10150310-D2F4-46DB-751A-0C6674D2880C}"/>
              </a:ext>
            </a:extLst>
          </p:cNvPr>
          <p:cNvCxnSpPr>
            <a:cxnSpLocks/>
            <a:stCxn id="6" idx="3"/>
            <a:endCxn id="4" idx="7"/>
          </p:cNvCxnSpPr>
          <p:nvPr/>
        </p:nvCxnSpPr>
        <p:spPr>
          <a:xfrm flipH="1">
            <a:off x="2326480" y="2742254"/>
            <a:ext cx="451906" cy="28260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73" name="Freeform 72">
            <a:extLst>
              <a:ext uri="{FF2B5EF4-FFF2-40B4-BE49-F238E27FC236}">
                <a16:creationId xmlns:a16="http://schemas.microsoft.com/office/drawing/2014/main" id="{53411098-3199-D362-DBA2-35ED315D83AC}"/>
              </a:ext>
            </a:extLst>
          </p:cNvPr>
          <p:cNvSpPr/>
          <p:nvPr/>
        </p:nvSpPr>
        <p:spPr>
          <a:xfrm rot="20814634">
            <a:off x="2739979" y="2795256"/>
            <a:ext cx="256550" cy="490408"/>
          </a:xfrm>
          <a:custGeom>
            <a:avLst/>
            <a:gdLst>
              <a:gd name="connsiteX0" fmla="*/ 149117 w 256550"/>
              <a:gd name="connsiteY0" fmla="*/ 0 h 807612"/>
              <a:gd name="connsiteX1" fmla="*/ 1972 w 256550"/>
              <a:gd name="connsiteY1" fmla="*/ 683172 h 807612"/>
              <a:gd name="connsiteX2" fmla="*/ 243710 w 256550"/>
              <a:gd name="connsiteY2" fmla="*/ 746234 h 807612"/>
              <a:gd name="connsiteX3" fmla="*/ 201668 w 256550"/>
              <a:gd name="connsiteY3" fmla="*/ 21020 h 807612"/>
            </a:gdLst>
            <a:ahLst/>
            <a:cxnLst>
              <a:cxn ang="0">
                <a:pos x="connsiteX0" y="connsiteY0"/>
              </a:cxn>
              <a:cxn ang="0">
                <a:pos x="connsiteX1" y="connsiteY1"/>
              </a:cxn>
              <a:cxn ang="0">
                <a:pos x="connsiteX2" y="connsiteY2"/>
              </a:cxn>
              <a:cxn ang="0">
                <a:pos x="connsiteX3" y="connsiteY3"/>
              </a:cxn>
            </a:cxnLst>
            <a:rect l="l" t="t" r="r" b="b"/>
            <a:pathLst>
              <a:path w="256550" h="807612">
                <a:moveTo>
                  <a:pt x="149117" y="0"/>
                </a:moveTo>
                <a:cubicBezTo>
                  <a:pt x="67662" y="279400"/>
                  <a:pt x="-13793" y="558800"/>
                  <a:pt x="1972" y="683172"/>
                </a:cubicBezTo>
                <a:cubicBezTo>
                  <a:pt x="17737" y="807544"/>
                  <a:pt x="210427" y="856593"/>
                  <a:pt x="243710" y="746234"/>
                </a:cubicBezTo>
                <a:cubicBezTo>
                  <a:pt x="276993" y="635875"/>
                  <a:pt x="239330" y="328447"/>
                  <a:pt x="201668" y="21020"/>
                </a:cubicBezTo>
              </a:path>
            </a:pathLst>
          </a:custGeom>
          <a:ln>
            <a:prstDash val="dash"/>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B4983832-DB20-DD67-AE1A-CD40B045B4F8}"/>
              </a:ext>
            </a:extLst>
          </p:cNvPr>
          <p:cNvCxnSpPr>
            <a:cxnSpLocks/>
            <a:stCxn id="6" idx="5"/>
            <a:endCxn id="25" idx="2"/>
          </p:cNvCxnSpPr>
          <p:nvPr/>
        </p:nvCxnSpPr>
        <p:spPr>
          <a:xfrm>
            <a:off x="2907702" y="2742254"/>
            <a:ext cx="3067417" cy="286554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A6E025B6-FB0B-84ED-D446-767EACAD6687}"/>
              </a:ext>
            </a:extLst>
          </p:cNvPr>
          <p:cNvCxnSpPr>
            <a:cxnSpLocks/>
            <a:stCxn id="4" idx="4"/>
            <a:endCxn id="62" idx="0"/>
          </p:cNvCxnSpPr>
          <p:nvPr/>
        </p:nvCxnSpPr>
        <p:spPr>
          <a:xfrm flipH="1">
            <a:off x="2214540" y="3180954"/>
            <a:ext cx="47282" cy="2008969"/>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B199A38F-2270-5750-D819-4C01C8D696AC}"/>
              </a:ext>
            </a:extLst>
          </p:cNvPr>
          <p:cNvCxnSpPr>
            <a:cxnSpLocks/>
            <a:stCxn id="10" idx="5"/>
            <a:endCxn id="18" idx="2"/>
          </p:cNvCxnSpPr>
          <p:nvPr/>
        </p:nvCxnSpPr>
        <p:spPr>
          <a:xfrm>
            <a:off x="1977242" y="2676995"/>
            <a:ext cx="4512888" cy="2014472"/>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8320F93B-B2E1-68EE-E7F0-746869AA5C27}"/>
              </a:ext>
            </a:extLst>
          </p:cNvPr>
          <p:cNvCxnSpPr>
            <a:cxnSpLocks/>
            <a:stCxn id="9" idx="6"/>
            <a:endCxn id="26" idx="2"/>
          </p:cNvCxnSpPr>
          <p:nvPr/>
        </p:nvCxnSpPr>
        <p:spPr>
          <a:xfrm flipV="1">
            <a:off x="2378285" y="1963426"/>
            <a:ext cx="4724606" cy="194607"/>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90" name="TextBox 89">
            <a:extLst>
              <a:ext uri="{FF2B5EF4-FFF2-40B4-BE49-F238E27FC236}">
                <a16:creationId xmlns:a16="http://schemas.microsoft.com/office/drawing/2014/main" id="{5D93D3E5-D580-754C-0F90-2BFCDA5B59E7}"/>
              </a:ext>
            </a:extLst>
          </p:cNvPr>
          <p:cNvSpPr txBox="1"/>
          <p:nvPr/>
        </p:nvSpPr>
        <p:spPr>
          <a:xfrm>
            <a:off x="8562553" y="2249369"/>
            <a:ext cx="3609210"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SPN* round</a:t>
            </a:r>
          </a:p>
          <a:p>
            <a:r>
              <a:rPr lang="en-US" dirty="0"/>
              <a:t>random S-boxes + linear mixing</a:t>
            </a:r>
          </a:p>
        </p:txBody>
      </p:sp>
      <p:sp>
        <p:nvSpPr>
          <p:cNvPr id="91" name="TextBox 90">
            <a:extLst>
              <a:ext uri="{FF2B5EF4-FFF2-40B4-BE49-F238E27FC236}">
                <a16:creationId xmlns:a16="http://schemas.microsoft.com/office/drawing/2014/main" id="{31A73044-366B-D2F3-62F0-424619A31649}"/>
              </a:ext>
            </a:extLst>
          </p:cNvPr>
          <p:cNvSpPr txBox="1"/>
          <p:nvPr/>
        </p:nvSpPr>
        <p:spPr>
          <a:xfrm>
            <a:off x="8562553" y="3063404"/>
            <a:ext cx="3609210"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1. Random S-boxes choose uniform node in the layout</a:t>
            </a:r>
          </a:p>
        </p:txBody>
      </p:sp>
      <p:sp>
        <p:nvSpPr>
          <p:cNvPr id="92" name="TextBox 91">
            <a:extLst>
              <a:ext uri="{FF2B5EF4-FFF2-40B4-BE49-F238E27FC236}">
                <a16:creationId xmlns:a16="http://schemas.microsoft.com/office/drawing/2014/main" id="{62810FA4-C2C1-4652-8C6A-5761FFEAEB2A}"/>
              </a:ext>
            </a:extLst>
          </p:cNvPr>
          <p:cNvSpPr txBox="1"/>
          <p:nvPr/>
        </p:nvSpPr>
        <p:spPr>
          <a:xfrm>
            <a:off x="8562553" y="3859796"/>
            <a:ext cx="3609210"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 Linear mixing maps each node to another node (possibly outside the layout)</a:t>
            </a:r>
          </a:p>
        </p:txBody>
      </p:sp>
      <p:sp>
        <p:nvSpPr>
          <p:cNvPr id="93" name="TextBox 92">
            <a:extLst>
              <a:ext uri="{FF2B5EF4-FFF2-40B4-BE49-F238E27FC236}">
                <a16:creationId xmlns:a16="http://schemas.microsoft.com/office/drawing/2014/main" id="{28C513E6-E757-8269-7CB5-E49B0E303D30}"/>
              </a:ext>
            </a:extLst>
          </p:cNvPr>
          <p:cNvSpPr txBox="1"/>
          <p:nvPr/>
        </p:nvSpPr>
        <p:spPr>
          <a:xfrm>
            <a:off x="8562553" y="4962655"/>
            <a:ext cx="3609210"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Crucial</a:t>
            </a:r>
          </a:p>
          <a:p>
            <a:r>
              <a:rPr lang="en-US" dirty="0"/>
              <a:t>Random S-boxes randomize within a layout</a:t>
            </a:r>
          </a:p>
        </p:txBody>
      </p:sp>
    </p:spTree>
    <p:extLst>
      <p:ext uri="{BB962C8B-B14F-4D97-AF65-F5344CB8AC3E}">
        <p14:creationId xmlns:p14="http://schemas.microsoft.com/office/powerpoint/2010/main" val="23925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9" grpId="0" animBg="1"/>
      <p:bldP spid="3" grpId="0" animBg="1"/>
      <p:bldP spid="43" grpId="0"/>
      <p:bldP spid="48" grpId="0"/>
      <p:bldP spid="67" grpId="0"/>
      <p:bldP spid="72" grpId="0"/>
      <p:bldP spid="28" grpId="0"/>
      <p:bldP spid="31" grpId="0"/>
      <p:bldP spid="32" grpId="0"/>
      <p:bldP spid="35" grpId="0"/>
      <p:bldP spid="73" grpId="0" animBg="1"/>
      <p:bldP spid="91" grpId="0" animBg="1"/>
      <p:bldP spid="92" grpId="0" animBg="1"/>
      <p:bldP spid="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C2A3E29B-0872-A16E-F2B6-5F94D1EC401C}"/>
              </a:ext>
            </a:extLst>
          </p:cNvPr>
          <p:cNvSpPr>
            <a:spLocks/>
          </p:cNvSpPr>
          <p:nvPr/>
        </p:nvSpPr>
        <p:spPr>
          <a:xfrm>
            <a:off x="5499506" y="4279000"/>
            <a:ext cx="2964448"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76EE55-ED1F-C788-2E8B-0860724B73A2}"/>
              </a:ext>
            </a:extLst>
          </p:cNvPr>
          <p:cNvSpPr>
            <a:spLocks/>
          </p:cNvSpPr>
          <p:nvPr/>
        </p:nvSpPr>
        <p:spPr>
          <a:xfrm>
            <a:off x="6224100" y="1626036"/>
            <a:ext cx="2098217"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287CF85-F663-2A4D-CB59-3850C1D4CDD5}"/>
              </a:ext>
            </a:extLst>
          </p:cNvPr>
          <p:cNvSpPr>
            <a:spLocks/>
          </p:cNvSpPr>
          <p:nvPr/>
        </p:nvSpPr>
        <p:spPr>
          <a:xfrm>
            <a:off x="1762763" y="4592145"/>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5F7AD0-E9EA-312C-DE11-263D6676DBB5}"/>
              </a:ext>
            </a:extLst>
          </p:cNvPr>
          <p:cNvSpPr>
            <a:spLocks/>
          </p:cNvSpPr>
          <p:nvPr/>
        </p:nvSpPr>
        <p:spPr>
          <a:xfrm>
            <a:off x="1359697" y="1794216"/>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F8EC6-BBF7-DF6B-E8D5-434BC4804EE8}"/>
              </a:ext>
            </a:extLst>
          </p:cNvPr>
          <p:cNvSpPr>
            <a:spLocks noGrp="1"/>
          </p:cNvSpPr>
          <p:nvPr>
            <p:ph type="title"/>
          </p:nvPr>
        </p:nvSpPr>
        <p:spPr/>
        <p:txBody>
          <a:bodyPr/>
          <a:lstStyle/>
          <a:p>
            <a:r>
              <a:rPr lang="en-US" dirty="0"/>
              <a:t>Layout Graph</a:t>
            </a:r>
          </a:p>
        </p:txBody>
      </p:sp>
      <p:sp>
        <p:nvSpPr>
          <p:cNvPr id="4" name="Oval 3">
            <a:extLst>
              <a:ext uri="{FF2B5EF4-FFF2-40B4-BE49-F238E27FC236}">
                <a16:creationId xmlns:a16="http://schemas.microsoft.com/office/drawing/2014/main" id="{ED566FE8-98D7-7778-B8D7-DC805CD2021D}"/>
              </a:ext>
            </a:extLst>
          </p:cNvPr>
          <p:cNvSpPr>
            <a:spLocks noChangeAspect="1"/>
          </p:cNvSpPr>
          <p:nvPr/>
        </p:nvSpPr>
        <p:spPr>
          <a:xfrm>
            <a:off x="2170382" y="299807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DC7177E-C78F-39BD-F12C-87BCB79A9379}"/>
              </a:ext>
            </a:extLst>
          </p:cNvPr>
          <p:cNvSpPr>
            <a:spLocks noChangeAspect="1"/>
          </p:cNvSpPr>
          <p:nvPr/>
        </p:nvSpPr>
        <p:spPr>
          <a:xfrm>
            <a:off x="6852624" y="295235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377FFD-E9CA-B76E-068B-9D88B1B56D78}"/>
              </a:ext>
            </a:extLst>
          </p:cNvPr>
          <p:cNvSpPr>
            <a:spLocks noChangeAspect="1"/>
          </p:cNvSpPr>
          <p:nvPr/>
        </p:nvSpPr>
        <p:spPr>
          <a:xfrm>
            <a:off x="2751604" y="258615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70D4D8-8E31-7E5F-FFC6-8D03F34BBD53}"/>
              </a:ext>
            </a:extLst>
          </p:cNvPr>
          <p:cNvSpPr>
            <a:spLocks noChangeAspect="1"/>
          </p:cNvSpPr>
          <p:nvPr/>
        </p:nvSpPr>
        <p:spPr>
          <a:xfrm>
            <a:off x="7715644" y="312247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1B22D26-88EB-0C6C-CF30-29F9AFCDB47A}"/>
              </a:ext>
            </a:extLst>
          </p:cNvPr>
          <p:cNvSpPr>
            <a:spLocks noChangeAspect="1"/>
          </p:cNvSpPr>
          <p:nvPr/>
        </p:nvSpPr>
        <p:spPr>
          <a:xfrm>
            <a:off x="7624204" y="2532468"/>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4401B6-77E1-C5AC-72A6-9F14A74D34B7}"/>
              </a:ext>
            </a:extLst>
          </p:cNvPr>
          <p:cNvSpPr>
            <a:spLocks noChangeAspect="1"/>
          </p:cNvSpPr>
          <p:nvPr/>
        </p:nvSpPr>
        <p:spPr>
          <a:xfrm>
            <a:off x="2195405" y="206659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02673-9239-78EF-DBA9-FE7515F1C0E9}"/>
              </a:ext>
            </a:extLst>
          </p:cNvPr>
          <p:cNvSpPr>
            <a:spLocks noChangeAspect="1"/>
          </p:cNvSpPr>
          <p:nvPr/>
        </p:nvSpPr>
        <p:spPr>
          <a:xfrm>
            <a:off x="1821144" y="252089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10D149F-60B6-F98B-ED4A-A4BCC7DFD516}"/>
              </a:ext>
            </a:extLst>
          </p:cNvPr>
          <p:cNvSpPr>
            <a:spLocks noChangeAspect="1"/>
          </p:cNvSpPr>
          <p:nvPr/>
        </p:nvSpPr>
        <p:spPr>
          <a:xfrm>
            <a:off x="6490130" y="542491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18A93F-A9EE-9433-7BFE-633DE5787EDA}"/>
              </a:ext>
            </a:extLst>
          </p:cNvPr>
          <p:cNvSpPr>
            <a:spLocks noChangeAspect="1"/>
          </p:cNvSpPr>
          <p:nvPr/>
        </p:nvSpPr>
        <p:spPr>
          <a:xfrm>
            <a:off x="7296272" y="51641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BB466E-7A24-29E0-FF99-FF979F0C5653}"/>
              </a:ext>
            </a:extLst>
          </p:cNvPr>
          <p:cNvSpPr>
            <a:spLocks noChangeAspect="1"/>
          </p:cNvSpPr>
          <p:nvPr/>
        </p:nvSpPr>
        <p:spPr>
          <a:xfrm>
            <a:off x="6933738" y="56077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1F0832-2F67-36AF-9B93-5FC78A1D4C94}"/>
              </a:ext>
            </a:extLst>
          </p:cNvPr>
          <p:cNvSpPr>
            <a:spLocks noChangeAspect="1"/>
          </p:cNvSpPr>
          <p:nvPr/>
        </p:nvSpPr>
        <p:spPr>
          <a:xfrm>
            <a:off x="6181124" y="498129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5BF98A-31AC-FA5B-74CA-7BFF55449849}"/>
              </a:ext>
            </a:extLst>
          </p:cNvPr>
          <p:cNvSpPr>
            <a:spLocks noChangeAspect="1"/>
          </p:cNvSpPr>
          <p:nvPr/>
        </p:nvSpPr>
        <p:spPr>
          <a:xfrm>
            <a:off x="6784418" y="50375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4A6D9C5-C63C-546F-482D-F87B134C603E}"/>
              </a:ext>
            </a:extLst>
          </p:cNvPr>
          <p:cNvSpPr>
            <a:spLocks noChangeAspect="1"/>
          </p:cNvSpPr>
          <p:nvPr/>
        </p:nvSpPr>
        <p:spPr>
          <a:xfrm>
            <a:off x="7808126" y="47363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591A86-3EC3-AEAE-EAC4-CF7700D1D606}"/>
              </a:ext>
            </a:extLst>
          </p:cNvPr>
          <p:cNvSpPr>
            <a:spLocks noChangeAspect="1"/>
          </p:cNvSpPr>
          <p:nvPr/>
        </p:nvSpPr>
        <p:spPr>
          <a:xfrm>
            <a:off x="6307250" y="5932039"/>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D7C8C8D-2A91-D007-18A6-3E0841D008DA}"/>
              </a:ext>
            </a:extLst>
          </p:cNvPr>
          <p:cNvSpPr>
            <a:spLocks noChangeAspect="1"/>
          </p:cNvSpPr>
          <p:nvPr/>
        </p:nvSpPr>
        <p:spPr>
          <a:xfrm>
            <a:off x="6490130" y="460002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F43F750-5187-023D-CDB6-F6A2EF57A13B}"/>
              </a:ext>
            </a:extLst>
          </p:cNvPr>
          <p:cNvSpPr>
            <a:spLocks noChangeAspect="1"/>
          </p:cNvSpPr>
          <p:nvPr/>
        </p:nvSpPr>
        <p:spPr>
          <a:xfrm>
            <a:off x="7136587" y="46731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AF785C-777B-67BE-EEEA-5B83313C7B72}"/>
              </a:ext>
            </a:extLst>
          </p:cNvPr>
          <p:cNvSpPr>
            <a:spLocks noChangeAspect="1"/>
          </p:cNvSpPr>
          <p:nvPr/>
        </p:nvSpPr>
        <p:spPr>
          <a:xfrm>
            <a:off x="7204832" y="58521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C74283-9636-A39C-BEED-C697E03AA78D}"/>
              </a:ext>
            </a:extLst>
          </p:cNvPr>
          <p:cNvSpPr>
            <a:spLocks noChangeAspect="1"/>
          </p:cNvSpPr>
          <p:nvPr/>
        </p:nvSpPr>
        <p:spPr>
          <a:xfrm>
            <a:off x="7441324" y="224291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FCE75B5-DF30-A122-9F84-101F218BC08E}"/>
              </a:ext>
            </a:extLst>
          </p:cNvPr>
          <p:cNvSpPr>
            <a:spLocks noChangeAspect="1"/>
          </p:cNvSpPr>
          <p:nvPr/>
        </p:nvSpPr>
        <p:spPr>
          <a:xfrm>
            <a:off x="7285771" y="279435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D22630-02E4-09E7-1AA3-7C4A2C1390B6}"/>
              </a:ext>
            </a:extLst>
          </p:cNvPr>
          <p:cNvSpPr>
            <a:spLocks noChangeAspect="1"/>
          </p:cNvSpPr>
          <p:nvPr/>
        </p:nvSpPr>
        <p:spPr>
          <a:xfrm>
            <a:off x="7991006" y="52627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39F143-67D1-43CD-AF97-14359AA5A7F0}"/>
              </a:ext>
            </a:extLst>
          </p:cNvPr>
          <p:cNvSpPr>
            <a:spLocks noChangeAspect="1"/>
          </p:cNvSpPr>
          <p:nvPr/>
        </p:nvSpPr>
        <p:spPr>
          <a:xfrm>
            <a:off x="6883694" y="242579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0E8AE5-2C1E-170C-91CC-FF9D98BF5CDA}"/>
              </a:ext>
            </a:extLst>
          </p:cNvPr>
          <p:cNvSpPr>
            <a:spLocks noChangeAspect="1"/>
          </p:cNvSpPr>
          <p:nvPr/>
        </p:nvSpPr>
        <p:spPr>
          <a:xfrm>
            <a:off x="5975119" y="551635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C01A57C-76F5-52A4-E33A-CBAB90F6C447}"/>
              </a:ext>
            </a:extLst>
          </p:cNvPr>
          <p:cNvSpPr>
            <a:spLocks noChangeAspect="1"/>
          </p:cNvSpPr>
          <p:nvPr/>
        </p:nvSpPr>
        <p:spPr>
          <a:xfrm>
            <a:off x="7102891" y="1871986"/>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0AEC188F-183A-2A30-668F-2FC20738DFF4}"/>
                  </a:ext>
                </a:extLst>
              </p:cNvPr>
              <p:cNvSpPr txBox="1"/>
              <p:nvPr/>
            </p:nvSpPr>
            <p:spPr>
              <a:xfrm>
                <a:off x="2567870" y="2263437"/>
                <a:ext cx="835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oMath>
                  </m:oMathPara>
                </a14:m>
                <a:endParaRPr lang="en-US" dirty="0"/>
              </a:p>
            </p:txBody>
          </p:sp>
        </mc:Choice>
        <mc:Fallback>
          <p:sp>
            <p:nvSpPr>
              <p:cNvPr id="27" name="TextBox 26">
                <a:extLst>
                  <a:ext uri="{FF2B5EF4-FFF2-40B4-BE49-F238E27FC236}">
                    <a16:creationId xmlns:a16="http://schemas.microsoft.com/office/drawing/2014/main" id="{0AEC188F-183A-2A30-668F-2FC20738DFF4}"/>
                  </a:ext>
                </a:extLst>
              </p:cNvPr>
              <p:cNvSpPr txBox="1">
                <a:spLocks noRot="1" noChangeAspect="1" noMove="1" noResize="1" noEditPoints="1" noAdjustHandles="1" noChangeArrowheads="1" noChangeShapeType="1" noTextEdit="1"/>
              </p:cNvSpPr>
              <p:nvPr/>
            </p:nvSpPr>
            <p:spPr>
              <a:xfrm>
                <a:off x="2567870" y="2263437"/>
                <a:ext cx="835100" cy="276999"/>
              </a:xfrm>
              <a:prstGeom prst="rect">
                <a:avLst/>
              </a:prstGeom>
              <a:blipFill>
                <a:blip r:embed="rId2"/>
                <a:stretch>
                  <a:fillRect b="-13043"/>
                </a:stretch>
              </a:blipFill>
            </p:spPr>
            <p:txBody>
              <a:bodyPr/>
              <a:lstStyle/>
              <a:p>
                <a:r>
                  <a:rPr lang="en-US">
                    <a:noFill/>
                  </a:rPr>
                  <a:t> </a:t>
                </a:r>
              </a:p>
            </p:txBody>
          </p:sp>
        </mc:Fallback>
      </mc:AlternateContent>
      <p:sp>
        <p:nvSpPr>
          <p:cNvPr id="60" name="Oval 59">
            <a:extLst>
              <a:ext uri="{FF2B5EF4-FFF2-40B4-BE49-F238E27FC236}">
                <a16:creationId xmlns:a16="http://schemas.microsoft.com/office/drawing/2014/main" id="{BD2A9A1D-F2D7-725C-59BF-32F1101A80B3}"/>
              </a:ext>
            </a:extLst>
          </p:cNvPr>
          <p:cNvSpPr>
            <a:spLocks noChangeAspect="1"/>
          </p:cNvSpPr>
          <p:nvPr/>
        </p:nvSpPr>
        <p:spPr>
          <a:xfrm>
            <a:off x="2634954" y="531657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6C95109-56D6-C949-CBB3-2780E1555032}"/>
              </a:ext>
            </a:extLst>
          </p:cNvPr>
          <p:cNvSpPr>
            <a:spLocks noChangeAspect="1"/>
          </p:cNvSpPr>
          <p:nvPr/>
        </p:nvSpPr>
        <p:spPr>
          <a:xfrm>
            <a:off x="2272420" y="5760194"/>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467D80E-D879-898A-4CF8-47E7788E74FC}"/>
              </a:ext>
            </a:extLst>
          </p:cNvPr>
          <p:cNvSpPr>
            <a:spLocks noChangeAspect="1"/>
          </p:cNvSpPr>
          <p:nvPr/>
        </p:nvSpPr>
        <p:spPr>
          <a:xfrm>
            <a:off x="2123100" y="518992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C1B033A-EAAC-591E-45FA-0A4383D53D8B}"/>
              </a:ext>
            </a:extLst>
          </p:cNvPr>
          <p:cNvSpPr>
            <a:spLocks noChangeAspect="1"/>
          </p:cNvSpPr>
          <p:nvPr/>
        </p:nvSpPr>
        <p:spPr>
          <a:xfrm>
            <a:off x="3146808" y="4888713"/>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8EE1ACB-ED10-0D03-3BF0-63193A53210A}"/>
              </a:ext>
            </a:extLst>
          </p:cNvPr>
          <p:cNvSpPr>
            <a:spLocks noChangeAspect="1"/>
          </p:cNvSpPr>
          <p:nvPr/>
        </p:nvSpPr>
        <p:spPr>
          <a:xfrm>
            <a:off x="2475269" y="4825567"/>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1EE632C-BB38-E8DC-877A-A2F1F02D225D}"/>
              </a:ext>
            </a:extLst>
          </p:cNvPr>
          <p:cNvSpPr>
            <a:spLocks noChangeAspect="1"/>
          </p:cNvSpPr>
          <p:nvPr/>
        </p:nvSpPr>
        <p:spPr>
          <a:xfrm>
            <a:off x="2543514" y="6004560"/>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0F2B786-6F44-8160-9B0D-4BF1548A1055}"/>
              </a:ext>
            </a:extLst>
          </p:cNvPr>
          <p:cNvSpPr>
            <a:spLocks noChangeAspect="1"/>
          </p:cNvSpPr>
          <p:nvPr/>
        </p:nvSpPr>
        <p:spPr>
          <a:xfrm>
            <a:off x="3329688" y="5415105"/>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0B06D043-F7B0-EA47-63EF-67BFED2F284D}"/>
                  </a:ext>
                </a:extLst>
              </p:cNvPr>
              <p:cNvSpPr txBox="1"/>
              <p:nvPr/>
            </p:nvSpPr>
            <p:spPr>
              <a:xfrm>
                <a:off x="1673851" y="1418719"/>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0, 1, 2</m:t>
                    </m:r>
                    <m:r>
                      <m:rPr>
                        <m:lit/>
                      </m:rPr>
                      <a:rPr lang="en-US" b="0" i="1" smtClean="0">
                        <a:latin typeface="Cambria Math" panose="02040503050406030204" pitchFamily="18" charset="0"/>
                      </a:rPr>
                      <m:t>}</m:t>
                    </m:r>
                  </m:oMath>
                </a14:m>
                <a:endParaRPr lang="en-US" dirty="0"/>
              </a:p>
            </p:txBody>
          </p:sp>
        </mc:Choice>
        <mc:Fallback>
          <p:sp>
            <p:nvSpPr>
              <p:cNvPr id="28" name="TextBox 27">
                <a:extLst>
                  <a:ext uri="{FF2B5EF4-FFF2-40B4-BE49-F238E27FC236}">
                    <a16:creationId xmlns:a16="http://schemas.microsoft.com/office/drawing/2014/main" id="{0B06D043-F7B0-EA47-63EF-67BFED2F284D}"/>
                  </a:ext>
                </a:extLst>
              </p:cNvPr>
              <p:cNvSpPr txBox="1">
                <a:spLocks noRot="1" noChangeAspect="1" noMove="1" noResize="1" noEditPoints="1" noAdjustHandles="1" noChangeArrowheads="1" noChangeShapeType="1" noTextEdit="1"/>
              </p:cNvSpPr>
              <p:nvPr/>
            </p:nvSpPr>
            <p:spPr>
              <a:xfrm>
                <a:off x="1673851" y="1418719"/>
                <a:ext cx="1731603" cy="369332"/>
              </a:xfrm>
              <a:prstGeom prst="rect">
                <a:avLst/>
              </a:prstGeom>
              <a:blipFill>
                <a:blip r:embed="rId3"/>
                <a:stretch>
                  <a:fillRect t="-6667" b="-23333"/>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ECAE7031-3133-4714-6ABB-1C1448DE9043}"/>
              </a:ext>
            </a:extLst>
          </p:cNvPr>
          <p:cNvSpPr>
            <a:spLocks noChangeAspect="1"/>
          </p:cNvSpPr>
          <p:nvPr/>
        </p:nvSpPr>
        <p:spPr>
          <a:xfrm>
            <a:off x="7174106" y="3317252"/>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FA90823-0AEC-E63C-F8E0-6E7F1CC43AF1}"/>
                  </a:ext>
                </a:extLst>
              </p:cNvPr>
              <p:cNvSpPr txBox="1"/>
              <p:nvPr/>
            </p:nvSpPr>
            <p:spPr>
              <a:xfrm>
                <a:off x="1912584" y="6427872"/>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0, 1</m:t>
                    </m:r>
                    <m:r>
                      <m:rPr>
                        <m:lit/>
                      </m:rPr>
                      <a:rPr lang="en-US" b="0" i="1" smtClean="0">
                        <a:latin typeface="Cambria Math" panose="02040503050406030204" pitchFamily="18" charset="0"/>
                      </a:rPr>
                      <m:t>}</m:t>
                    </m:r>
                  </m:oMath>
                </a14:m>
                <a:endParaRPr lang="en-US" dirty="0"/>
              </a:p>
            </p:txBody>
          </p:sp>
        </mc:Choice>
        <mc:Fallback>
          <p:sp>
            <p:nvSpPr>
              <p:cNvPr id="31" name="TextBox 30">
                <a:extLst>
                  <a:ext uri="{FF2B5EF4-FFF2-40B4-BE49-F238E27FC236}">
                    <a16:creationId xmlns:a16="http://schemas.microsoft.com/office/drawing/2014/main" id="{FFA90823-0AEC-E63C-F8E0-6E7F1CC43AF1}"/>
                  </a:ext>
                </a:extLst>
              </p:cNvPr>
              <p:cNvSpPr txBox="1">
                <a:spLocks noRot="1" noChangeAspect="1" noMove="1" noResize="1" noEditPoints="1" noAdjustHandles="1" noChangeArrowheads="1" noChangeShapeType="1" noTextEdit="1"/>
              </p:cNvSpPr>
              <p:nvPr/>
            </p:nvSpPr>
            <p:spPr>
              <a:xfrm>
                <a:off x="1912584" y="6427872"/>
                <a:ext cx="1731603" cy="369332"/>
              </a:xfrm>
              <a:prstGeom prst="rect">
                <a:avLst/>
              </a:prstGeom>
              <a:blipFill>
                <a:blip r:embed="rId4"/>
                <a:stretch>
                  <a:fillRect t="-3226" b="-193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47B988E-BB9D-E96E-592F-36B610261B56}"/>
                  </a:ext>
                </a:extLst>
              </p:cNvPr>
              <p:cNvSpPr txBox="1"/>
              <p:nvPr/>
            </p:nvSpPr>
            <p:spPr>
              <a:xfrm>
                <a:off x="6292542" y="3810722"/>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2, 3</m:t>
                    </m:r>
                    <m:r>
                      <m:rPr>
                        <m:lit/>
                      </m:rPr>
                      <a:rPr lang="en-US" b="0" i="1" smtClean="0">
                        <a:latin typeface="Cambria Math" panose="02040503050406030204" pitchFamily="18" charset="0"/>
                      </a:rPr>
                      <m:t>}</m:t>
                    </m:r>
                  </m:oMath>
                </a14:m>
                <a:endParaRPr lang="en-US" dirty="0"/>
              </a:p>
            </p:txBody>
          </p:sp>
        </mc:Choice>
        <mc:Fallback>
          <p:sp>
            <p:nvSpPr>
              <p:cNvPr id="32" name="TextBox 31">
                <a:extLst>
                  <a:ext uri="{FF2B5EF4-FFF2-40B4-BE49-F238E27FC236}">
                    <a16:creationId xmlns:a16="http://schemas.microsoft.com/office/drawing/2014/main" id="{E47B988E-BB9D-E96E-592F-36B610261B56}"/>
                  </a:ext>
                </a:extLst>
              </p:cNvPr>
              <p:cNvSpPr txBox="1">
                <a:spLocks noRot="1" noChangeAspect="1" noMove="1" noResize="1" noEditPoints="1" noAdjustHandles="1" noChangeArrowheads="1" noChangeShapeType="1" noTextEdit="1"/>
              </p:cNvSpPr>
              <p:nvPr/>
            </p:nvSpPr>
            <p:spPr>
              <a:xfrm>
                <a:off x="6292542" y="3810722"/>
                <a:ext cx="1731603" cy="369332"/>
              </a:xfrm>
              <a:prstGeom prst="rect">
                <a:avLst/>
              </a:prstGeom>
              <a:blipFill>
                <a:blip r:embed="rId5"/>
                <a:stretch>
                  <a:fillRect t="-6667"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91BFE5EC-73FC-DDA8-C85E-62B896E0DFFD}"/>
                  </a:ext>
                </a:extLst>
              </p:cNvPr>
              <p:cNvSpPr txBox="1"/>
              <p:nvPr/>
            </p:nvSpPr>
            <p:spPr>
              <a:xfrm>
                <a:off x="6102768" y="6432696"/>
                <a:ext cx="1731603" cy="369332"/>
              </a:xfrm>
              <a:prstGeom prst="rect">
                <a:avLst/>
              </a:prstGeom>
              <a:noFill/>
            </p:spPr>
            <p:txBody>
              <a:bodyPr wrap="square" rtlCol="0">
                <a:spAutoFit/>
              </a:bodyPr>
              <a:lstStyle/>
              <a:p>
                <a:pPr algn="ctr"/>
                <a:r>
                  <a:rPr lang="en-US" dirty="0"/>
                  <a:t>layout </a:t>
                </a:r>
                <a14:m>
                  <m:oMath xmlns:m="http://schemas.openxmlformats.org/officeDocument/2006/math">
                    <m:r>
                      <m:rPr>
                        <m:lit/>
                      </m:rPr>
                      <a:rPr lang="en-US" b="0" i="1" smtClean="0">
                        <a:latin typeface="Cambria Math" panose="02040503050406030204" pitchFamily="18" charset="0"/>
                      </a:rPr>
                      <m:t>{</m:t>
                    </m:r>
                    <m:r>
                      <a:rPr lang="en-US" b="0" i="1" smtClean="0">
                        <a:latin typeface="Cambria Math" panose="02040503050406030204" pitchFamily="18" charset="0"/>
                      </a:rPr>
                      <m:t>1</m:t>
                    </m:r>
                    <m:r>
                      <m:rPr>
                        <m:lit/>
                      </m:rPr>
                      <a:rPr lang="en-US" b="0" i="1" smtClean="0">
                        <a:latin typeface="Cambria Math" panose="02040503050406030204" pitchFamily="18" charset="0"/>
                      </a:rPr>
                      <m:t>}</m:t>
                    </m:r>
                  </m:oMath>
                </a14:m>
                <a:endParaRPr lang="en-US" dirty="0"/>
              </a:p>
            </p:txBody>
          </p:sp>
        </mc:Choice>
        <mc:Fallback>
          <p:sp>
            <p:nvSpPr>
              <p:cNvPr id="35" name="TextBox 34">
                <a:extLst>
                  <a:ext uri="{FF2B5EF4-FFF2-40B4-BE49-F238E27FC236}">
                    <a16:creationId xmlns:a16="http://schemas.microsoft.com/office/drawing/2014/main" id="{91BFE5EC-73FC-DDA8-C85E-62B896E0DFFD}"/>
                  </a:ext>
                </a:extLst>
              </p:cNvPr>
              <p:cNvSpPr txBox="1">
                <a:spLocks noRot="1" noChangeAspect="1" noMove="1" noResize="1" noEditPoints="1" noAdjustHandles="1" noChangeArrowheads="1" noChangeShapeType="1" noTextEdit="1"/>
              </p:cNvSpPr>
              <p:nvPr/>
            </p:nvSpPr>
            <p:spPr>
              <a:xfrm>
                <a:off x="6102768" y="6432696"/>
                <a:ext cx="1731603" cy="369332"/>
              </a:xfrm>
              <a:prstGeom prst="rect">
                <a:avLst/>
              </a:prstGeom>
              <a:blipFill>
                <a:blip r:embed="rId6"/>
                <a:stretch>
                  <a:fillRect t="-6667" b="-23333"/>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5C510B5D-07D3-2B1B-1B5B-0F791F0D298A}"/>
              </a:ext>
            </a:extLst>
          </p:cNvPr>
          <p:cNvCxnSpPr>
            <a:cxnSpLocks/>
            <a:stCxn id="6" idx="1"/>
            <a:endCxn id="9" idx="5"/>
          </p:cNvCxnSpPr>
          <p:nvPr/>
        </p:nvCxnSpPr>
        <p:spPr>
          <a:xfrm flipH="1" flipV="1">
            <a:off x="2351503" y="2222691"/>
            <a:ext cx="426883" cy="390247"/>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1CFB281B-A3D4-21E1-74F4-D09463827078}"/>
              </a:ext>
            </a:extLst>
          </p:cNvPr>
          <p:cNvCxnSpPr>
            <a:cxnSpLocks/>
            <a:stCxn id="6" idx="2"/>
            <a:endCxn id="10" idx="6"/>
          </p:cNvCxnSpPr>
          <p:nvPr/>
        </p:nvCxnSpPr>
        <p:spPr>
          <a:xfrm flipH="1" flipV="1">
            <a:off x="2004024" y="2612337"/>
            <a:ext cx="747580" cy="65259"/>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10150310-D2F4-46DB-751A-0C6674D2880C}"/>
              </a:ext>
            </a:extLst>
          </p:cNvPr>
          <p:cNvCxnSpPr>
            <a:cxnSpLocks/>
            <a:stCxn id="6" idx="3"/>
            <a:endCxn id="4" idx="7"/>
          </p:cNvCxnSpPr>
          <p:nvPr/>
        </p:nvCxnSpPr>
        <p:spPr>
          <a:xfrm flipH="1">
            <a:off x="2326480" y="2742254"/>
            <a:ext cx="451906" cy="28260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73" name="Freeform 72">
            <a:extLst>
              <a:ext uri="{FF2B5EF4-FFF2-40B4-BE49-F238E27FC236}">
                <a16:creationId xmlns:a16="http://schemas.microsoft.com/office/drawing/2014/main" id="{53411098-3199-D362-DBA2-35ED315D83AC}"/>
              </a:ext>
            </a:extLst>
          </p:cNvPr>
          <p:cNvSpPr/>
          <p:nvPr/>
        </p:nvSpPr>
        <p:spPr>
          <a:xfrm rot="20814634">
            <a:off x="2739979" y="2795256"/>
            <a:ext cx="256550" cy="490408"/>
          </a:xfrm>
          <a:custGeom>
            <a:avLst/>
            <a:gdLst>
              <a:gd name="connsiteX0" fmla="*/ 149117 w 256550"/>
              <a:gd name="connsiteY0" fmla="*/ 0 h 807612"/>
              <a:gd name="connsiteX1" fmla="*/ 1972 w 256550"/>
              <a:gd name="connsiteY1" fmla="*/ 683172 h 807612"/>
              <a:gd name="connsiteX2" fmla="*/ 243710 w 256550"/>
              <a:gd name="connsiteY2" fmla="*/ 746234 h 807612"/>
              <a:gd name="connsiteX3" fmla="*/ 201668 w 256550"/>
              <a:gd name="connsiteY3" fmla="*/ 21020 h 807612"/>
            </a:gdLst>
            <a:ahLst/>
            <a:cxnLst>
              <a:cxn ang="0">
                <a:pos x="connsiteX0" y="connsiteY0"/>
              </a:cxn>
              <a:cxn ang="0">
                <a:pos x="connsiteX1" y="connsiteY1"/>
              </a:cxn>
              <a:cxn ang="0">
                <a:pos x="connsiteX2" y="connsiteY2"/>
              </a:cxn>
              <a:cxn ang="0">
                <a:pos x="connsiteX3" y="connsiteY3"/>
              </a:cxn>
            </a:cxnLst>
            <a:rect l="l" t="t" r="r" b="b"/>
            <a:pathLst>
              <a:path w="256550" h="807612">
                <a:moveTo>
                  <a:pt x="149117" y="0"/>
                </a:moveTo>
                <a:cubicBezTo>
                  <a:pt x="67662" y="279400"/>
                  <a:pt x="-13793" y="558800"/>
                  <a:pt x="1972" y="683172"/>
                </a:cubicBezTo>
                <a:cubicBezTo>
                  <a:pt x="17737" y="807544"/>
                  <a:pt x="210427" y="856593"/>
                  <a:pt x="243710" y="746234"/>
                </a:cubicBezTo>
                <a:cubicBezTo>
                  <a:pt x="276993" y="635875"/>
                  <a:pt x="239330" y="328447"/>
                  <a:pt x="201668" y="21020"/>
                </a:cubicBezTo>
              </a:path>
            </a:pathLst>
          </a:custGeom>
          <a:ln>
            <a:prstDash val="dash"/>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28C513E6-E757-8269-7CB5-E49B0E303D30}"/>
              </a:ext>
            </a:extLst>
          </p:cNvPr>
          <p:cNvSpPr txBox="1"/>
          <p:nvPr/>
        </p:nvSpPr>
        <p:spPr>
          <a:xfrm>
            <a:off x="8562553" y="1827568"/>
            <a:ext cx="3609210"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Crucial</a:t>
            </a:r>
          </a:p>
          <a:p>
            <a:r>
              <a:rPr lang="en-US" dirty="0"/>
              <a:t>Random S-boxes randomize within a layout</a:t>
            </a:r>
          </a:p>
        </p:txBody>
      </p:sp>
      <p:sp>
        <p:nvSpPr>
          <p:cNvPr id="36" name="Oval 35">
            <a:extLst>
              <a:ext uri="{FF2B5EF4-FFF2-40B4-BE49-F238E27FC236}">
                <a16:creationId xmlns:a16="http://schemas.microsoft.com/office/drawing/2014/main" id="{541D009D-C163-31B5-899D-7E1AC577B2EC}"/>
              </a:ext>
            </a:extLst>
          </p:cNvPr>
          <p:cNvSpPr>
            <a:spLocks/>
          </p:cNvSpPr>
          <p:nvPr/>
        </p:nvSpPr>
        <p:spPr>
          <a:xfrm>
            <a:off x="6225776" y="1626711"/>
            <a:ext cx="2098217"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ED43D81-B31B-0477-A640-DB3AA362E96D}"/>
              </a:ext>
            </a:extLst>
          </p:cNvPr>
          <p:cNvSpPr>
            <a:spLocks/>
          </p:cNvSpPr>
          <p:nvPr/>
        </p:nvSpPr>
        <p:spPr>
          <a:xfrm>
            <a:off x="1359696" y="1794213"/>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8320F93B-B2E1-68EE-E7F0-746869AA5C27}"/>
              </a:ext>
            </a:extLst>
          </p:cNvPr>
          <p:cNvCxnSpPr>
            <a:cxnSpLocks/>
            <a:stCxn id="9" idx="6"/>
            <a:endCxn id="26" idx="2"/>
          </p:cNvCxnSpPr>
          <p:nvPr/>
        </p:nvCxnSpPr>
        <p:spPr>
          <a:xfrm flipV="1">
            <a:off x="2378285" y="1963426"/>
            <a:ext cx="4724606" cy="194607"/>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A3BABE39-1CAB-BD93-CAF1-8BD4352CA66B}"/>
              </a:ext>
            </a:extLst>
          </p:cNvPr>
          <p:cNvSpPr>
            <a:spLocks/>
          </p:cNvSpPr>
          <p:nvPr/>
        </p:nvSpPr>
        <p:spPr>
          <a:xfrm>
            <a:off x="1762762" y="4592141"/>
            <a:ext cx="2098217" cy="18288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57E1294-1392-7A67-5465-59A230FED1D5}"/>
              </a:ext>
            </a:extLst>
          </p:cNvPr>
          <p:cNvSpPr>
            <a:spLocks/>
          </p:cNvSpPr>
          <p:nvPr/>
        </p:nvSpPr>
        <p:spPr>
          <a:xfrm>
            <a:off x="5499502" y="4278996"/>
            <a:ext cx="2964448" cy="218468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B199A38F-2270-5750-D819-4C01C8D696AC}"/>
              </a:ext>
            </a:extLst>
          </p:cNvPr>
          <p:cNvCxnSpPr>
            <a:cxnSpLocks/>
            <a:stCxn id="10" idx="5"/>
            <a:endCxn id="18" idx="2"/>
          </p:cNvCxnSpPr>
          <p:nvPr/>
        </p:nvCxnSpPr>
        <p:spPr>
          <a:xfrm>
            <a:off x="1977242" y="2676995"/>
            <a:ext cx="4512888" cy="2014472"/>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cxnSp>
        <p:nvCxnSpPr>
          <p:cNvPr id="75" name="Straight Arrow Connector 74">
            <a:extLst>
              <a:ext uri="{FF2B5EF4-FFF2-40B4-BE49-F238E27FC236}">
                <a16:creationId xmlns:a16="http://schemas.microsoft.com/office/drawing/2014/main" id="{B4983832-DB20-DD67-AE1A-CD40B045B4F8}"/>
              </a:ext>
            </a:extLst>
          </p:cNvPr>
          <p:cNvCxnSpPr>
            <a:cxnSpLocks/>
            <a:stCxn id="6" idx="5"/>
            <a:endCxn id="25" idx="2"/>
          </p:cNvCxnSpPr>
          <p:nvPr/>
        </p:nvCxnSpPr>
        <p:spPr>
          <a:xfrm>
            <a:off x="2907702" y="2742254"/>
            <a:ext cx="3067417" cy="2865540"/>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A6E025B6-FB0B-84ED-D446-767EACAD6687}"/>
              </a:ext>
            </a:extLst>
          </p:cNvPr>
          <p:cNvCxnSpPr>
            <a:cxnSpLocks/>
            <a:stCxn id="4" idx="4"/>
            <a:endCxn id="62" idx="0"/>
          </p:cNvCxnSpPr>
          <p:nvPr/>
        </p:nvCxnSpPr>
        <p:spPr>
          <a:xfrm flipH="1">
            <a:off x="2214540" y="3180954"/>
            <a:ext cx="47282" cy="2008969"/>
          </a:xfrm>
          <a:prstGeom prst="straightConnector1">
            <a:avLst/>
          </a:prstGeom>
          <a:ln>
            <a:prstDash val="sysDot"/>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90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P spid="37" grpId="1" animBg="1"/>
      <p:bldP spid="38" grpId="1" animBg="1"/>
      <p:bldP spid="3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normAutofit/>
          </a:bodyPr>
          <a:lstStyle/>
          <a:p>
            <a:r>
              <a:rPr lang="en-US" sz="3200" dirty="0"/>
              <a:t>Layout Walk</a:t>
            </a:r>
          </a:p>
        </p:txBody>
      </p:sp>
      <p:grpSp>
        <p:nvGrpSpPr>
          <p:cNvPr id="59" name="Group 58">
            <a:extLst>
              <a:ext uri="{FF2B5EF4-FFF2-40B4-BE49-F238E27FC236}">
                <a16:creationId xmlns:a16="http://schemas.microsoft.com/office/drawing/2014/main" id="{5392DF82-FB45-3089-C4D9-0DE0860209AF}"/>
              </a:ext>
            </a:extLst>
          </p:cNvPr>
          <p:cNvGrpSpPr>
            <a:grpSpLocks noChangeAspect="1"/>
          </p:cNvGrpSpPr>
          <p:nvPr/>
        </p:nvGrpSpPr>
        <p:grpSpPr>
          <a:xfrm>
            <a:off x="903155" y="1748755"/>
            <a:ext cx="6217920" cy="3716995"/>
            <a:chOff x="903155" y="1845009"/>
            <a:chExt cx="7201513" cy="4304978"/>
          </a:xfrm>
        </p:grpSpPr>
        <p:grpSp>
          <p:nvGrpSpPr>
            <p:cNvPr id="88" name="Group 87">
              <a:extLst>
                <a:ext uri="{FF2B5EF4-FFF2-40B4-BE49-F238E27FC236}">
                  <a16:creationId xmlns:a16="http://schemas.microsoft.com/office/drawing/2014/main" id="{89DC3B90-0DCA-4FF2-E919-91B3CBFC08D5}"/>
                </a:ext>
              </a:extLst>
            </p:cNvPr>
            <p:cNvGrpSpPr>
              <a:grpSpLocks noChangeAspect="1"/>
            </p:cNvGrpSpPr>
            <p:nvPr/>
          </p:nvGrpSpPr>
          <p:grpSpPr>
            <a:xfrm>
              <a:off x="903155" y="1845009"/>
              <a:ext cx="964973" cy="4279390"/>
              <a:chOff x="470720" y="2704782"/>
              <a:chExt cx="827868" cy="3671370"/>
            </a:xfrm>
          </p:grpSpPr>
          <p:grpSp>
            <p:nvGrpSpPr>
              <p:cNvPr id="311" name="Group 310">
                <a:extLst>
                  <a:ext uri="{FF2B5EF4-FFF2-40B4-BE49-F238E27FC236}">
                    <a16:creationId xmlns:a16="http://schemas.microsoft.com/office/drawing/2014/main" id="{413B3CE8-36C5-4EA5-7715-6A3DFB0170F1}"/>
                  </a:ext>
                </a:extLst>
              </p:cNvPr>
              <p:cNvGrpSpPr/>
              <p:nvPr/>
            </p:nvGrpSpPr>
            <p:grpSpPr>
              <a:xfrm>
                <a:off x="1138621" y="2711668"/>
                <a:ext cx="156177" cy="915522"/>
                <a:chOff x="1138621" y="2711668"/>
                <a:chExt cx="156177" cy="915522"/>
              </a:xfrm>
            </p:grpSpPr>
            <p:sp>
              <p:nvSpPr>
                <p:cNvPr id="342" name="Rectangle 341">
                  <a:extLst>
                    <a:ext uri="{FF2B5EF4-FFF2-40B4-BE49-F238E27FC236}">
                      <a16:creationId xmlns:a16="http://schemas.microsoft.com/office/drawing/2014/main" id="{805717BD-DD20-B6C5-BE91-B5E6C4CA10AC}"/>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3" name="Rectangle 342">
                  <a:extLst>
                    <a:ext uri="{FF2B5EF4-FFF2-40B4-BE49-F238E27FC236}">
                      <a16:creationId xmlns:a16="http://schemas.microsoft.com/office/drawing/2014/main" id="{68C720B4-6696-17FD-1763-127FBC774FD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4" name="Rectangle 343">
                  <a:extLst>
                    <a:ext uri="{FF2B5EF4-FFF2-40B4-BE49-F238E27FC236}">
                      <a16:creationId xmlns:a16="http://schemas.microsoft.com/office/drawing/2014/main" id="{6A4AABE3-7DB1-28A5-5338-152D7F92717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5" name="Rectangle 344">
                  <a:extLst>
                    <a:ext uri="{FF2B5EF4-FFF2-40B4-BE49-F238E27FC236}">
                      <a16:creationId xmlns:a16="http://schemas.microsoft.com/office/drawing/2014/main" id="{C7D42A22-2E1B-C189-CF3C-AE87E7EA43A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6" name="Rectangle 345">
                  <a:extLst>
                    <a:ext uri="{FF2B5EF4-FFF2-40B4-BE49-F238E27FC236}">
                      <a16:creationId xmlns:a16="http://schemas.microsoft.com/office/drawing/2014/main" id="{911D8BB9-0373-FEC9-3EC7-D38A5108A1A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47" name="Rectangle 346">
                  <a:extLst>
                    <a:ext uri="{FF2B5EF4-FFF2-40B4-BE49-F238E27FC236}">
                      <a16:creationId xmlns:a16="http://schemas.microsoft.com/office/drawing/2014/main" id="{1B4BC73B-F606-BC7D-7299-006859CD325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312" name="Rectangle 311">
                <a:extLst>
                  <a:ext uri="{FF2B5EF4-FFF2-40B4-BE49-F238E27FC236}">
                    <a16:creationId xmlns:a16="http://schemas.microsoft.com/office/drawing/2014/main" id="{2BAAE1F8-D38D-2634-2698-98E864C4FDFF}"/>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3" name="Rectangle 312">
                <a:extLst>
                  <a:ext uri="{FF2B5EF4-FFF2-40B4-BE49-F238E27FC236}">
                    <a16:creationId xmlns:a16="http://schemas.microsoft.com/office/drawing/2014/main" id="{207E07A4-19A0-3828-F791-282E1A5FD98F}"/>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4" name="Rectangle 313">
                <a:extLst>
                  <a:ext uri="{FF2B5EF4-FFF2-40B4-BE49-F238E27FC236}">
                    <a16:creationId xmlns:a16="http://schemas.microsoft.com/office/drawing/2014/main" id="{CD74DAA2-7232-E2E5-23B1-1BA5C1F8E4C3}"/>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5" name="Rectangle 314">
                <a:extLst>
                  <a:ext uri="{FF2B5EF4-FFF2-40B4-BE49-F238E27FC236}">
                    <a16:creationId xmlns:a16="http://schemas.microsoft.com/office/drawing/2014/main" id="{1705D1CE-282F-5A88-91FB-D82066C3B617}"/>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6" name="Rectangle 315">
                <a:extLst>
                  <a:ext uri="{FF2B5EF4-FFF2-40B4-BE49-F238E27FC236}">
                    <a16:creationId xmlns:a16="http://schemas.microsoft.com/office/drawing/2014/main" id="{1E9E7EB0-808B-8F71-08C3-7B2416A03346}"/>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7" name="Rectangle 316">
                <a:extLst>
                  <a:ext uri="{FF2B5EF4-FFF2-40B4-BE49-F238E27FC236}">
                    <a16:creationId xmlns:a16="http://schemas.microsoft.com/office/drawing/2014/main" id="{50A0F2B1-385E-C0E9-CB60-BFE5E684A659}"/>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8" name="Rectangle 317">
                <a:extLst>
                  <a:ext uri="{FF2B5EF4-FFF2-40B4-BE49-F238E27FC236}">
                    <a16:creationId xmlns:a16="http://schemas.microsoft.com/office/drawing/2014/main" id="{8322E3BA-3E77-A2F3-D128-299F3DA54749}"/>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9" name="Rectangle 318">
                <a:extLst>
                  <a:ext uri="{FF2B5EF4-FFF2-40B4-BE49-F238E27FC236}">
                    <a16:creationId xmlns:a16="http://schemas.microsoft.com/office/drawing/2014/main" id="{788D7B66-9034-1F04-2277-6B13BBBE7C5A}"/>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0" name="Rectangle 319">
                <a:extLst>
                  <a:ext uri="{FF2B5EF4-FFF2-40B4-BE49-F238E27FC236}">
                    <a16:creationId xmlns:a16="http://schemas.microsoft.com/office/drawing/2014/main" id="{6D79BCA1-D77A-8C84-DF5F-FB181E7F1049}"/>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1" name="Rectangle 320">
                <a:extLst>
                  <a:ext uri="{FF2B5EF4-FFF2-40B4-BE49-F238E27FC236}">
                    <a16:creationId xmlns:a16="http://schemas.microsoft.com/office/drawing/2014/main" id="{CCBB5749-BC4E-2EB9-26C5-D7BE064036FA}"/>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2" name="Rectangle 321">
                <a:extLst>
                  <a:ext uri="{FF2B5EF4-FFF2-40B4-BE49-F238E27FC236}">
                    <a16:creationId xmlns:a16="http://schemas.microsoft.com/office/drawing/2014/main" id="{5B691E85-038A-B2A2-DAAB-A766C1D324D2}"/>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3" name="Rectangle 322">
                <a:extLst>
                  <a:ext uri="{FF2B5EF4-FFF2-40B4-BE49-F238E27FC236}">
                    <a16:creationId xmlns:a16="http://schemas.microsoft.com/office/drawing/2014/main" id="{EABC7B67-D15D-AF63-27BE-5FCA16C45EA0}"/>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4" name="Rectangle 323">
                <a:extLst>
                  <a:ext uri="{FF2B5EF4-FFF2-40B4-BE49-F238E27FC236}">
                    <a16:creationId xmlns:a16="http://schemas.microsoft.com/office/drawing/2014/main" id="{40C7E0E6-04D2-9200-40C5-544710390403}"/>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5" name="Rectangle 324">
                <a:extLst>
                  <a:ext uri="{FF2B5EF4-FFF2-40B4-BE49-F238E27FC236}">
                    <a16:creationId xmlns:a16="http://schemas.microsoft.com/office/drawing/2014/main" id="{1D6A6D23-E5F6-A937-BD5B-60BF91324CF5}"/>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6" name="Rectangle 325">
                <a:extLst>
                  <a:ext uri="{FF2B5EF4-FFF2-40B4-BE49-F238E27FC236}">
                    <a16:creationId xmlns:a16="http://schemas.microsoft.com/office/drawing/2014/main" id="{80C426D8-CC34-DCD4-C94E-6EFB4FA24978}"/>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7" name="Rectangle 326">
                <a:extLst>
                  <a:ext uri="{FF2B5EF4-FFF2-40B4-BE49-F238E27FC236}">
                    <a16:creationId xmlns:a16="http://schemas.microsoft.com/office/drawing/2014/main" id="{F238C396-D726-603D-AD75-2364C65289B8}"/>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8" name="Rectangle 327">
                <a:extLst>
                  <a:ext uri="{FF2B5EF4-FFF2-40B4-BE49-F238E27FC236}">
                    <a16:creationId xmlns:a16="http://schemas.microsoft.com/office/drawing/2014/main" id="{F9562668-E3D8-42C7-287C-C26D892AB83A}"/>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29" name="Rectangle 328">
                <a:extLst>
                  <a:ext uri="{FF2B5EF4-FFF2-40B4-BE49-F238E27FC236}">
                    <a16:creationId xmlns:a16="http://schemas.microsoft.com/office/drawing/2014/main" id="{FD6F3122-3186-1C11-9759-C7C469A41FB2}"/>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00510BF9-49D0-4A12-4CE6-597C4C354426}"/>
                      </a:ext>
                    </a:extLst>
                  </p:cNvPr>
                  <p:cNvSpPr txBox="1"/>
                  <p:nvPr/>
                </p:nvSpPr>
                <p:spPr>
                  <a:xfrm rot="16200000">
                    <a:off x="142347" y="4428246"/>
                    <a:ext cx="881186"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𝑘</m:t>
                        </m:r>
                      </m:oMath>
                    </a14:m>
                    <a:r>
                      <a:rPr lang="en-US" sz="1100" dirty="0"/>
                      <a:t> blocks</a:t>
                    </a:r>
                  </a:p>
                </p:txBody>
              </p:sp>
            </mc:Choice>
            <mc:Fallback xmlns="">
              <p:sp>
                <p:nvSpPr>
                  <p:cNvPr id="330" name="TextBox 329">
                    <a:extLst>
                      <a:ext uri="{FF2B5EF4-FFF2-40B4-BE49-F238E27FC236}">
                        <a16:creationId xmlns:a16="http://schemas.microsoft.com/office/drawing/2014/main" id="{00510BF9-49D0-4A12-4CE6-597C4C354426}"/>
                      </a:ext>
                    </a:extLst>
                  </p:cNvPr>
                  <p:cNvSpPr txBox="1">
                    <a:spLocks noRot="1" noChangeAspect="1" noMove="1" noResize="1" noEditPoints="1" noAdjustHandles="1" noChangeArrowheads="1" noChangeShapeType="1" noTextEdit="1"/>
                  </p:cNvSpPr>
                  <p:nvPr/>
                </p:nvSpPr>
                <p:spPr>
                  <a:xfrm rot="16200000">
                    <a:off x="142347" y="4428246"/>
                    <a:ext cx="881186" cy="224440"/>
                  </a:xfrm>
                  <a:prstGeom prst="rect">
                    <a:avLst/>
                  </a:prstGeom>
                  <a:blipFill>
                    <a:blip r:embed="rId3"/>
                    <a:stretch>
                      <a:fillRect r="-38889"/>
                    </a:stretch>
                  </a:blipFill>
                </p:spPr>
                <p:txBody>
                  <a:bodyPr/>
                  <a:lstStyle/>
                  <a:p>
                    <a:r>
                      <a:rPr lang="en-US">
                        <a:noFill/>
                      </a:rPr>
                      <a:t> </a:t>
                    </a:r>
                  </a:p>
                </p:txBody>
              </p:sp>
            </mc:Fallback>
          </mc:AlternateContent>
          <p:cxnSp>
            <p:nvCxnSpPr>
              <p:cNvPr id="331" name="Straight Connector 330">
                <a:extLst>
                  <a:ext uri="{FF2B5EF4-FFF2-40B4-BE49-F238E27FC236}">
                    <a16:creationId xmlns:a16="http://schemas.microsoft.com/office/drawing/2014/main" id="{31E7C4B5-565E-6D6B-4130-F4AF99E43CA1}"/>
                  </a:ext>
                </a:extLst>
              </p:cNvPr>
              <p:cNvCxnSpPr>
                <a:cxnSpLocks/>
              </p:cNvCxnSpPr>
              <p:nvPr/>
            </p:nvCxnSpPr>
            <p:spPr>
              <a:xfrm>
                <a:off x="1138621" y="2711666"/>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2" name="Straight Connector 331">
                <a:extLst>
                  <a:ext uri="{FF2B5EF4-FFF2-40B4-BE49-F238E27FC236}">
                    <a16:creationId xmlns:a16="http://schemas.microsoft.com/office/drawing/2014/main" id="{9A7B35B6-0969-818B-502A-853A204008E9}"/>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33" name="Straight Connector 332">
                <a:extLst>
                  <a:ext uri="{FF2B5EF4-FFF2-40B4-BE49-F238E27FC236}">
                    <a16:creationId xmlns:a16="http://schemas.microsoft.com/office/drawing/2014/main" id="{3102AAC4-CECA-21CE-204D-84B64348ED41}"/>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4" name="Straight Connector 333">
                <a:extLst>
                  <a:ext uri="{FF2B5EF4-FFF2-40B4-BE49-F238E27FC236}">
                    <a16:creationId xmlns:a16="http://schemas.microsoft.com/office/drawing/2014/main" id="{94978F86-488A-6DE5-4F7F-C16F85E7E380}"/>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5" name="Straight Connector 334">
                <a:extLst>
                  <a:ext uri="{FF2B5EF4-FFF2-40B4-BE49-F238E27FC236}">
                    <a16:creationId xmlns:a16="http://schemas.microsoft.com/office/drawing/2014/main" id="{BF58AEC3-6FD3-886A-BB85-D0641990077F}"/>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6" name="Straight Connector 335">
                <a:extLst>
                  <a:ext uri="{FF2B5EF4-FFF2-40B4-BE49-F238E27FC236}">
                    <a16:creationId xmlns:a16="http://schemas.microsoft.com/office/drawing/2014/main" id="{CF561F0C-729A-3E20-6F62-8B0B7B0F2F6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7" name="Straight Connector 336">
                <a:extLst>
                  <a:ext uri="{FF2B5EF4-FFF2-40B4-BE49-F238E27FC236}">
                    <a16:creationId xmlns:a16="http://schemas.microsoft.com/office/drawing/2014/main" id="{80F88E67-5F09-F42D-2E94-6BBEB3473248}"/>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8" name="TextBox 337">
                    <a:extLst>
                      <a:ext uri="{FF2B5EF4-FFF2-40B4-BE49-F238E27FC236}">
                        <a16:creationId xmlns:a16="http://schemas.microsoft.com/office/drawing/2014/main" id="{6354C6F9-49AE-5A96-CEF4-5B57A41CE7FC}"/>
                      </a:ext>
                    </a:extLst>
                  </p:cNvPr>
                  <p:cNvSpPr txBox="1"/>
                  <p:nvPr/>
                </p:nvSpPr>
                <p:spPr>
                  <a:xfrm rot="16200000">
                    <a:off x="648218" y="313291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338" name="TextBox 337">
                    <a:extLst>
                      <a:ext uri="{FF2B5EF4-FFF2-40B4-BE49-F238E27FC236}">
                        <a16:creationId xmlns:a16="http://schemas.microsoft.com/office/drawing/2014/main" id="{6354C6F9-49AE-5A96-CEF4-5B57A41CE7FC}"/>
                      </a:ext>
                    </a:extLst>
                  </p:cNvPr>
                  <p:cNvSpPr txBox="1">
                    <a:spLocks noRot="1" noChangeAspect="1" noMove="1" noResize="1" noEditPoints="1" noAdjustHandles="1" noChangeArrowheads="1" noChangeShapeType="1" noTextEdit="1"/>
                  </p:cNvSpPr>
                  <p:nvPr/>
                </p:nvSpPr>
                <p:spPr>
                  <a:xfrm rot="16200000">
                    <a:off x="648218" y="3132915"/>
                    <a:ext cx="555963" cy="224440"/>
                  </a:xfrm>
                  <a:prstGeom prst="rect">
                    <a:avLst/>
                  </a:prstGeom>
                  <a:blipFill>
                    <a:blip r:embed="rId4"/>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2FC9D856-3E5E-0BDA-09AB-7537EB1C178F}"/>
                      </a:ext>
                    </a:extLst>
                  </p:cNvPr>
                  <p:cNvSpPr txBox="1"/>
                  <p:nvPr/>
                </p:nvSpPr>
                <p:spPr>
                  <a:xfrm rot="16200000">
                    <a:off x="652831" y="3999923"/>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339" name="TextBox 338">
                    <a:extLst>
                      <a:ext uri="{FF2B5EF4-FFF2-40B4-BE49-F238E27FC236}">
                        <a16:creationId xmlns:a16="http://schemas.microsoft.com/office/drawing/2014/main" id="{2FC9D856-3E5E-0BDA-09AB-7537EB1C178F}"/>
                      </a:ext>
                    </a:extLst>
                  </p:cNvPr>
                  <p:cNvSpPr txBox="1">
                    <a:spLocks noRot="1" noChangeAspect="1" noMove="1" noResize="1" noEditPoints="1" noAdjustHandles="1" noChangeArrowheads="1" noChangeShapeType="1" noTextEdit="1"/>
                  </p:cNvSpPr>
                  <p:nvPr/>
                </p:nvSpPr>
                <p:spPr>
                  <a:xfrm rot="16200000">
                    <a:off x="652831" y="3999923"/>
                    <a:ext cx="555963" cy="224440"/>
                  </a:xfrm>
                  <a:prstGeom prst="rect">
                    <a:avLst/>
                  </a:prstGeom>
                  <a:blipFill>
                    <a:blip r:embed="rId5"/>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0" name="TextBox 339">
                    <a:extLst>
                      <a:ext uri="{FF2B5EF4-FFF2-40B4-BE49-F238E27FC236}">
                        <a16:creationId xmlns:a16="http://schemas.microsoft.com/office/drawing/2014/main" id="{D1BC5434-78A0-11FC-8175-FED31D90FB8B}"/>
                      </a:ext>
                    </a:extLst>
                  </p:cNvPr>
                  <p:cNvSpPr txBox="1"/>
                  <p:nvPr/>
                </p:nvSpPr>
                <p:spPr>
                  <a:xfrm rot="16200000">
                    <a:off x="643099" y="483574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340" name="TextBox 339">
                    <a:extLst>
                      <a:ext uri="{FF2B5EF4-FFF2-40B4-BE49-F238E27FC236}">
                        <a16:creationId xmlns:a16="http://schemas.microsoft.com/office/drawing/2014/main" id="{D1BC5434-78A0-11FC-8175-FED31D90FB8B}"/>
                      </a:ext>
                    </a:extLst>
                  </p:cNvPr>
                  <p:cNvSpPr txBox="1">
                    <a:spLocks noRot="1" noChangeAspect="1" noMove="1" noResize="1" noEditPoints="1" noAdjustHandles="1" noChangeArrowheads="1" noChangeShapeType="1" noTextEdit="1"/>
                  </p:cNvSpPr>
                  <p:nvPr/>
                </p:nvSpPr>
                <p:spPr>
                  <a:xfrm rot="16200000">
                    <a:off x="643099" y="4835745"/>
                    <a:ext cx="555963" cy="224440"/>
                  </a:xfrm>
                  <a:prstGeom prst="rect">
                    <a:avLst/>
                  </a:prstGeom>
                  <a:blipFill>
                    <a:blip r:embed="rId6"/>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1" name="TextBox 340">
                    <a:extLst>
                      <a:ext uri="{FF2B5EF4-FFF2-40B4-BE49-F238E27FC236}">
                        <a16:creationId xmlns:a16="http://schemas.microsoft.com/office/drawing/2014/main" id="{1C3F5771-8638-77F9-5382-F8CA9E659BF8}"/>
                      </a:ext>
                    </a:extLst>
                  </p:cNvPr>
                  <p:cNvSpPr txBox="1"/>
                  <p:nvPr/>
                </p:nvSpPr>
                <p:spPr>
                  <a:xfrm rot="16200000">
                    <a:off x="648884" y="5749099"/>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341" name="TextBox 340">
                    <a:extLst>
                      <a:ext uri="{FF2B5EF4-FFF2-40B4-BE49-F238E27FC236}">
                        <a16:creationId xmlns:a16="http://schemas.microsoft.com/office/drawing/2014/main" id="{1C3F5771-8638-77F9-5382-F8CA9E659BF8}"/>
                      </a:ext>
                    </a:extLst>
                  </p:cNvPr>
                  <p:cNvSpPr txBox="1">
                    <a:spLocks noRot="1" noChangeAspect="1" noMove="1" noResize="1" noEditPoints="1" noAdjustHandles="1" noChangeArrowheads="1" noChangeShapeType="1" noTextEdit="1"/>
                  </p:cNvSpPr>
                  <p:nvPr/>
                </p:nvSpPr>
                <p:spPr>
                  <a:xfrm rot="16200000">
                    <a:off x="648884" y="5749099"/>
                    <a:ext cx="555963" cy="224440"/>
                  </a:xfrm>
                  <a:prstGeom prst="rect">
                    <a:avLst/>
                  </a:prstGeom>
                  <a:blipFill>
                    <a:blip r:embed="rId7"/>
                    <a:stretch>
                      <a:fillRect r="-31579"/>
                    </a:stretch>
                  </a:blipFill>
                </p:spPr>
                <p:txBody>
                  <a:bodyPr/>
                  <a:lstStyle/>
                  <a:p>
                    <a:r>
                      <a:rPr lang="en-US">
                        <a:noFill/>
                      </a:rPr>
                      <a:t> </a:t>
                    </a:r>
                  </a:p>
                </p:txBody>
              </p:sp>
            </mc:Fallback>
          </mc:AlternateContent>
        </p:grpSp>
        <p:grpSp>
          <p:nvGrpSpPr>
            <p:cNvPr id="96" name="Group 95">
              <a:extLst>
                <a:ext uri="{FF2B5EF4-FFF2-40B4-BE49-F238E27FC236}">
                  <a16:creationId xmlns:a16="http://schemas.microsoft.com/office/drawing/2014/main" id="{39DA07AA-0A55-3084-93DB-A01CA4B85D4E}"/>
                </a:ext>
              </a:extLst>
            </p:cNvPr>
            <p:cNvGrpSpPr/>
            <p:nvPr/>
          </p:nvGrpSpPr>
          <p:grpSpPr>
            <a:xfrm>
              <a:off x="7911237" y="1870595"/>
              <a:ext cx="193431" cy="4279392"/>
              <a:chOff x="10524035" y="1699037"/>
              <a:chExt cx="193431" cy="4279392"/>
            </a:xfrm>
          </p:grpSpPr>
          <p:grpSp>
            <p:nvGrpSpPr>
              <p:cNvPr id="98" name="Group 97">
                <a:extLst>
                  <a:ext uri="{FF2B5EF4-FFF2-40B4-BE49-F238E27FC236}">
                    <a16:creationId xmlns:a16="http://schemas.microsoft.com/office/drawing/2014/main" id="{563DB246-0974-04C2-8DEE-52C7AC4883E4}"/>
                  </a:ext>
                </a:extLst>
              </p:cNvPr>
              <p:cNvGrpSpPr/>
              <p:nvPr/>
            </p:nvGrpSpPr>
            <p:grpSpPr>
              <a:xfrm>
                <a:off x="10531007" y="1707063"/>
                <a:ext cx="182042" cy="1067143"/>
                <a:chOff x="1138621" y="2711668"/>
                <a:chExt cx="156177" cy="915522"/>
              </a:xfrm>
            </p:grpSpPr>
            <p:sp>
              <p:nvSpPr>
                <p:cNvPr id="170" name="Rectangle 169">
                  <a:extLst>
                    <a:ext uri="{FF2B5EF4-FFF2-40B4-BE49-F238E27FC236}">
                      <a16:creationId xmlns:a16="http://schemas.microsoft.com/office/drawing/2014/main" id="{8115F3F6-351A-7316-AAE1-29F99946158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71" name="Rectangle 170">
                  <a:extLst>
                    <a:ext uri="{FF2B5EF4-FFF2-40B4-BE49-F238E27FC236}">
                      <a16:creationId xmlns:a16="http://schemas.microsoft.com/office/drawing/2014/main" id="{1B184890-7F4F-9D96-119D-01C5DF702F3E}"/>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72" name="Rectangle 171">
                  <a:extLst>
                    <a:ext uri="{FF2B5EF4-FFF2-40B4-BE49-F238E27FC236}">
                      <a16:creationId xmlns:a16="http://schemas.microsoft.com/office/drawing/2014/main" id="{EEE098E7-CBED-230B-78E5-1B5F99458FD9}"/>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14" name="Rectangle 213">
                  <a:extLst>
                    <a:ext uri="{FF2B5EF4-FFF2-40B4-BE49-F238E27FC236}">
                      <a16:creationId xmlns:a16="http://schemas.microsoft.com/office/drawing/2014/main" id="{4328C89D-2CF6-8763-C09F-3E8511E4847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18" name="Rectangle 217">
                  <a:extLst>
                    <a:ext uri="{FF2B5EF4-FFF2-40B4-BE49-F238E27FC236}">
                      <a16:creationId xmlns:a16="http://schemas.microsoft.com/office/drawing/2014/main" id="{F1880117-26C9-DCF1-F572-596F7B46980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19" name="Rectangle 218">
                  <a:extLst>
                    <a:ext uri="{FF2B5EF4-FFF2-40B4-BE49-F238E27FC236}">
                      <a16:creationId xmlns:a16="http://schemas.microsoft.com/office/drawing/2014/main" id="{6CC3B8A5-5C25-C33F-E658-9E47032F47E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30" name="Rectangle 129">
                <a:extLst>
                  <a:ext uri="{FF2B5EF4-FFF2-40B4-BE49-F238E27FC236}">
                    <a16:creationId xmlns:a16="http://schemas.microsoft.com/office/drawing/2014/main" id="{14F4105F-71F3-2B63-67F7-E50F0CC7F4D2}"/>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0" name="Rectangle 139">
                <a:extLst>
                  <a:ext uri="{FF2B5EF4-FFF2-40B4-BE49-F238E27FC236}">
                    <a16:creationId xmlns:a16="http://schemas.microsoft.com/office/drawing/2014/main" id="{ABB2426A-05F3-D6F2-4EC0-13540907D7E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5" name="Rectangle 144">
                <a:extLst>
                  <a:ext uri="{FF2B5EF4-FFF2-40B4-BE49-F238E27FC236}">
                    <a16:creationId xmlns:a16="http://schemas.microsoft.com/office/drawing/2014/main" id="{257F650D-DCC5-29B8-6AF8-71A7C6C7A1D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6" name="Rectangle 145">
                <a:extLst>
                  <a:ext uri="{FF2B5EF4-FFF2-40B4-BE49-F238E27FC236}">
                    <a16:creationId xmlns:a16="http://schemas.microsoft.com/office/drawing/2014/main" id="{B3970D0A-EDBC-1E54-5E3F-AD14791F7455}"/>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8" name="Rectangle 147">
                <a:extLst>
                  <a:ext uri="{FF2B5EF4-FFF2-40B4-BE49-F238E27FC236}">
                    <a16:creationId xmlns:a16="http://schemas.microsoft.com/office/drawing/2014/main" id="{7C6A6BAC-1FFA-A461-D9EC-F84C77E7C535}"/>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9" name="Rectangle 148">
                <a:extLst>
                  <a:ext uri="{FF2B5EF4-FFF2-40B4-BE49-F238E27FC236}">
                    <a16:creationId xmlns:a16="http://schemas.microsoft.com/office/drawing/2014/main" id="{9EAE913B-B673-57B7-3028-E3BAE6562C68}"/>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0" name="Rectangle 149">
                <a:extLst>
                  <a:ext uri="{FF2B5EF4-FFF2-40B4-BE49-F238E27FC236}">
                    <a16:creationId xmlns:a16="http://schemas.microsoft.com/office/drawing/2014/main" id="{0E8F94BD-359C-1D83-B270-5E751141FFE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2" name="Rectangle 151">
                <a:extLst>
                  <a:ext uri="{FF2B5EF4-FFF2-40B4-BE49-F238E27FC236}">
                    <a16:creationId xmlns:a16="http://schemas.microsoft.com/office/drawing/2014/main" id="{5C53117E-A884-AF4B-273E-E125C31BC943}"/>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3" name="Rectangle 152">
                <a:extLst>
                  <a:ext uri="{FF2B5EF4-FFF2-40B4-BE49-F238E27FC236}">
                    <a16:creationId xmlns:a16="http://schemas.microsoft.com/office/drawing/2014/main" id="{FBE3D345-F841-864B-2CEA-BE601958746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4" name="Rectangle 153">
                <a:extLst>
                  <a:ext uri="{FF2B5EF4-FFF2-40B4-BE49-F238E27FC236}">
                    <a16:creationId xmlns:a16="http://schemas.microsoft.com/office/drawing/2014/main" id="{302DC76C-ACE4-B169-32A6-9FECBC9962E9}"/>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5" name="Rectangle 154">
                <a:extLst>
                  <a:ext uri="{FF2B5EF4-FFF2-40B4-BE49-F238E27FC236}">
                    <a16:creationId xmlns:a16="http://schemas.microsoft.com/office/drawing/2014/main" id="{EE470E5A-DE1A-BB76-89BA-43BF0FFA1D7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6" name="Rectangle 155">
                <a:extLst>
                  <a:ext uri="{FF2B5EF4-FFF2-40B4-BE49-F238E27FC236}">
                    <a16:creationId xmlns:a16="http://schemas.microsoft.com/office/drawing/2014/main" id="{F000FE03-C0E7-B61A-1F18-4AD2E2D0220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7" name="Rectangle 156">
                <a:extLst>
                  <a:ext uri="{FF2B5EF4-FFF2-40B4-BE49-F238E27FC236}">
                    <a16:creationId xmlns:a16="http://schemas.microsoft.com/office/drawing/2014/main" id="{FF366A7D-CC3E-16A3-CE8E-82FD1090E5F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8" name="Rectangle 157">
                <a:extLst>
                  <a:ext uri="{FF2B5EF4-FFF2-40B4-BE49-F238E27FC236}">
                    <a16:creationId xmlns:a16="http://schemas.microsoft.com/office/drawing/2014/main" id="{2982CC53-CB80-8AA5-FB7F-EFEEB0A39289}"/>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9" name="Rectangle 158">
                <a:extLst>
                  <a:ext uri="{FF2B5EF4-FFF2-40B4-BE49-F238E27FC236}">
                    <a16:creationId xmlns:a16="http://schemas.microsoft.com/office/drawing/2014/main" id="{25E232EA-B3F2-BE19-4A1E-01231D3C2DFE}"/>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0" name="Rectangle 159">
                <a:extLst>
                  <a:ext uri="{FF2B5EF4-FFF2-40B4-BE49-F238E27FC236}">
                    <a16:creationId xmlns:a16="http://schemas.microsoft.com/office/drawing/2014/main" id="{BDE6C14A-E84D-513C-C2D7-A8C2AB5E03EB}"/>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1" name="Rectangle 160">
                <a:extLst>
                  <a:ext uri="{FF2B5EF4-FFF2-40B4-BE49-F238E27FC236}">
                    <a16:creationId xmlns:a16="http://schemas.microsoft.com/office/drawing/2014/main" id="{350BBE68-4CF1-748F-849E-0F0F31303868}"/>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2" name="Rectangle 161">
                <a:extLst>
                  <a:ext uri="{FF2B5EF4-FFF2-40B4-BE49-F238E27FC236}">
                    <a16:creationId xmlns:a16="http://schemas.microsoft.com/office/drawing/2014/main" id="{4BA12032-BA7F-F64F-8D94-A80B33A3702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163" name="Straight Connector 162">
                <a:extLst>
                  <a:ext uri="{FF2B5EF4-FFF2-40B4-BE49-F238E27FC236}">
                    <a16:creationId xmlns:a16="http://schemas.microsoft.com/office/drawing/2014/main" id="{2D733E1A-92D0-6C27-6839-9C9C0DA0AF4A}"/>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4" name="Straight Connector 163">
                <a:extLst>
                  <a:ext uri="{FF2B5EF4-FFF2-40B4-BE49-F238E27FC236}">
                    <a16:creationId xmlns:a16="http://schemas.microsoft.com/office/drawing/2014/main" id="{E4FE3095-0F76-6376-F5FB-C55BFF58B48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65" name="Straight Connector 164">
                <a:extLst>
                  <a:ext uri="{FF2B5EF4-FFF2-40B4-BE49-F238E27FC236}">
                    <a16:creationId xmlns:a16="http://schemas.microsoft.com/office/drawing/2014/main" id="{BC82DDFA-BD9E-34C9-3CE4-6640588888F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F791EF57-2026-4CB1-BA2E-57CDE1F7571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7" name="Straight Connector 166">
                <a:extLst>
                  <a:ext uri="{FF2B5EF4-FFF2-40B4-BE49-F238E27FC236}">
                    <a16:creationId xmlns:a16="http://schemas.microsoft.com/office/drawing/2014/main" id="{AC15B84A-5BED-6215-7BFF-667A70259D57}"/>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CA528F6A-7850-4D53-87F3-D45C9FF7D2BA}"/>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065BB547-A1E0-2795-C1FF-6C17F343409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7AAA5CF6-7D68-A6C3-5087-AFC6F3C57FE1}"/>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296" name="Rectangle 295">
                    <a:extLst>
                      <a:ext uri="{FF2B5EF4-FFF2-40B4-BE49-F238E27FC236}">
                        <a16:creationId xmlns:a16="http://schemas.microsoft.com/office/drawing/2014/main" id="{A131D0CA-16F0-1D7D-1320-38D38B65B5DE}"/>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1</m:t>
                              </m:r>
                            </m:sub>
                            <m:sup>
                              <m:r>
                                <a:rPr lang="en-US" sz="1400" b="0" i="1" dirty="0" smtClean="0">
                                  <a:latin typeface="Cambria Math" panose="02040503050406030204" pitchFamily="18" charset="0"/>
                                </a:rPr>
                                <m:t>(0)</m:t>
                              </m:r>
                            </m:sup>
                          </m:sSubSup>
                        </m:oMath>
                      </m:oMathPara>
                    </a14:m>
                    <a:endParaRPr lang="en-US" sz="1400" dirty="0"/>
                  </a:p>
                </p:txBody>
              </p:sp>
            </mc:Choice>
            <mc:Fallback xmlns="">
              <p:sp>
                <p:nvSpPr>
                  <p:cNvPr id="296" name="Rectangle 295">
                    <a:extLst>
                      <a:ext uri="{FF2B5EF4-FFF2-40B4-BE49-F238E27FC236}">
                        <a16:creationId xmlns:a16="http://schemas.microsoft.com/office/drawing/2014/main" id="{A131D0CA-16F0-1D7D-1320-38D38B65B5DE}"/>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Rectangle 296">
                    <a:extLst>
                      <a:ext uri="{FF2B5EF4-FFF2-40B4-BE49-F238E27FC236}">
                        <a16:creationId xmlns:a16="http://schemas.microsoft.com/office/drawing/2014/main" id="{786C9185-71C5-DD37-3269-34ECDBCA295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2</m:t>
                              </m:r>
                            </m:sub>
                            <m:sup>
                              <m:r>
                                <a:rPr lang="en-US" sz="1400" b="0" i="1" dirty="0" smtClean="0">
                                  <a:latin typeface="Cambria Math" panose="02040503050406030204" pitchFamily="18" charset="0"/>
                                </a:rPr>
                                <m:t>(0)</m:t>
                              </m:r>
                            </m:sup>
                          </m:sSubSup>
                        </m:oMath>
                      </m:oMathPara>
                    </a14:m>
                    <a:endParaRPr lang="en-US" sz="1400" dirty="0"/>
                  </a:p>
                </p:txBody>
              </p:sp>
            </mc:Choice>
            <mc:Fallback xmlns="">
              <p:sp>
                <p:nvSpPr>
                  <p:cNvPr id="297" name="Rectangle 296">
                    <a:extLst>
                      <a:ext uri="{FF2B5EF4-FFF2-40B4-BE49-F238E27FC236}">
                        <a16:creationId xmlns:a16="http://schemas.microsoft.com/office/drawing/2014/main" id="{786C9185-71C5-DD37-3269-34ECDBCA2956}"/>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9"/>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Rectangle 297">
                    <a:extLst>
                      <a:ext uri="{FF2B5EF4-FFF2-40B4-BE49-F238E27FC236}">
                        <a16:creationId xmlns:a16="http://schemas.microsoft.com/office/drawing/2014/main" id="{922DDF35-170E-5C1C-F9B9-C3233CD9D76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3</m:t>
                              </m:r>
                            </m:sub>
                            <m:sup>
                              <m:r>
                                <a:rPr lang="en-US" sz="1400" b="0" i="1" dirty="0" smtClean="0">
                                  <a:latin typeface="Cambria Math" panose="02040503050406030204" pitchFamily="18" charset="0"/>
                                </a:rPr>
                                <m:t>(0)</m:t>
                              </m:r>
                            </m:sup>
                          </m:sSubSup>
                        </m:oMath>
                      </m:oMathPara>
                    </a14:m>
                    <a:endParaRPr lang="en-US" sz="1400" dirty="0"/>
                  </a:p>
                </p:txBody>
              </p:sp>
            </mc:Choice>
            <mc:Fallback xmlns="">
              <p:sp>
                <p:nvSpPr>
                  <p:cNvPr id="298" name="Rectangle 297">
                    <a:extLst>
                      <a:ext uri="{FF2B5EF4-FFF2-40B4-BE49-F238E27FC236}">
                        <a16:creationId xmlns:a16="http://schemas.microsoft.com/office/drawing/2014/main" id="{922DDF35-170E-5C1C-F9B9-C3233CD9D765}"/>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Rectangle 298">
                    <a:extLst>
                      <a:ext uri="{FF2B5EF4-FFF2-40B4-BE49-F238E27FC236}">
                        <a16:creationId xmlns:a16="http://schemas.microsoft.com/office/drawing/2014/main" id="{524FC9C1-6DEA-9E3D-514E-0ACF35D99D8A}"/>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4</m:t>
                              </m:r>
                            </m:sub>
                            <m:sup>
                              <m:r>
                                <a:rPr lang="en-US" sz="1400" b="0" i="1" dirty="0" smtClean="0">
                                  <a:latin typeface="Cambria Math" panose="02040503050406030204" pitchFamily="18" charset="0"/>
                                </a:rPr>
                                <m:t>(0)</m:t>
                              </m:r>
                            </m:sup>
                          </m:sSubSup>
                        </m:oMath>
                      </m:oMathPara>
                    </a14:m>
                    <a:endParaRPr lang="en-US" sz="1400" dirty="0"/>
                  </a:p>
                </p:txBody>
              </p:sp>
            </mc:Choice>
            <mc:Fallback xmlns="">
              <p:sp>
                <p:nvSpPr>
                  <p:cNvPr id="299" name="Rectangle 298">
                    <a:extLst>
                      <a:ext uri="{FF2B5EF4-FFF2-40B4-BE49-F238E27FC236}">
                        <a16:creationId xmlns:a16="http://schemas.microsoft.com/office/drawing/2014/main" id="{524FC9C1-6DEA-9E3D-514E-0ACF35D99D8A}"/>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1"/>
                    <a:stretch>
                      <a:fillRect/>
                    </a:stretch>
                  </a:blipFill>
                  <a:ln w="19050"/>
                </p:spPr>
                <p:txBody>
                  <a:bodyPr/>
                  <a:lstStyle/>
                  <a:p>
                    <a:r>
                      <a:rPr lang="en-US">
                        <a:noFill/>
                      </a:rPr>
                      <a:t> </a:t>
                    </a:r>
                  </a:p>
                </p:txBody>
              </p:sp>
            </mc:Fallback>
          </mc:AlternateContent>
          <p:cxnSp>
            <p:nvCxnSpPr>
              <p:cNvPr id="300" name="Straight Arrow Connector 299">
                <a:extLst>
                  <a:ext uri="{FF2B5EF4-FFF2-40B4-BE49-F238E27FC236}">
                    <a16:creationId xmlns:a16="http://schemas.microsoft.com/office/drawing/2014/main" id="{B364DC3E-F163-2DBB-E263-0FF5344A2A90}"/>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1" name="Straight Arrow Connector 300">
                <a:extLst>
                  <a:ext uri="{FF2B5EF4-FFF2-40B4-BE49-F238E27FC236}">
                    <a16:creationId xmlns:a16="http://schemas.microsoft.com/office/drawing/2014/main" id="{BEBE2726-116E-88F0-693E-16BF0DB0886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2" name="Straight Arrow Connector 301">
                <a:extLst>
                  <a:ext uri="{FF2B5EF4-FFF2-40B4-BE49-F238E27FC236}">
                    <a16:creationId xmlns:a16="http://schemas.microsoft.com/office/drawing/2014/main" id="{5017A29B-9BA6-E007-7187-D499B19AC8E5}"/>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3" name="Straight Arrow Connector 302">
                <a:extLst>
                  <a:ext uri="{FF2B5EF4-FFF2-40B4-BE49-F238E27FC236}">
                    <a16:creationId xmlns:a16="http://schemas.microsoft.com/office/drawing/2014/main" id="{07A10FBF-D372-C119-EC67-2884B0A166E8}"/>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4" name="Rectangle 303">
                <a:extLst>
                  <a:ext uri="{FF2B5EF4-FFF2-40B4-BE49-F238E27FC236}">
                    <a16:creationId xmlns:a16="http://schemas.microsoft.com/office/drawing/2014/main" id="{5CBE2F66-3EC3-0DC5-E152-565FB5A2E691}"/>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grpSp>
        <p:cxnSp>
          <p:nvCxnSpPr>
            <p:cNvPr id="5" name="Straight Arrow Connector 4">
              <a:extLst>
                <a:ext uri="{FF2B5EF4-FFF2-40B4-BE49-F238E27FC236}">
                  <a16:creationId xmlns:a16="http://schemas.microsoft.com/office/drawing/2014/main" id="{482DFA63-B2DD-C1BA-05D2-E24B32A423FB}"/>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F006B66A-C9A0-2ED5-8CDB-25650F7FDA20}"/>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028A0812-F2F3-7921-86AF-8C330C71B695}"/>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80E8D949-9461-0D2A-7D4D-4F29B8AC27E9}"/>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783A49AD-8494-3C81-B6EF-C95E2B2148D4}"/>
                </a:ext>
              </a:extLst>
            </p:cNvPr>
            <p:cNvGrpSpPr/>
            <p:nvPr/>
          </p:nvGrpSpPr>
          <p:grpSpPr>
            <a:xfrm>
              <a:off x="3457984" y="2299739"/>
              <a:ext cx="1593859" cy="3297055"/>
              <a:chOff x="1873829" y="2303755"/>
              <a:chExt cx="1593859" cy="3297055"/>
            </a:xfrm>
          </p:grpSpPr>
          <p:grpSp>
            <p:nvGrpSpPr>
              <p:cNvPr id="11" name="Group 10">
                <a:extLst>
                  <a:ext uri="{FF2B5EF4-FFF2-40B4-BE49-F238E27FC236}">
                    <a16:creationId xmlns:a16="http://schemas.microsoft.com/office/drawing/2014/main" id="{124EED61-9D4C-2B42-E78E-F29A697CB3FE}"/>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EFFA401-4E43-EECD-629D-960670FF8D9F}"/>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1</m:t>
                                </m:r>
                              </m:sub>
                              <m:sup>
                                <m:r>
                                  <a:rPr lang="en-US" sz="1400" b="0" i="1" dirty="0" smtClean="0">
                                    <a:latin typeface="Cambria Math" panose="02040503050406030204" pitchFamily="18" charset="0"/>
                                  </a:rPr>
                                  <m:t>(1)</m:t>
                                </m:r>
                              </m:sup>
                            </m:sSubSup>
                          </m:oMath>
                        </m:oMathPara>
                      </a14:m>
                      <a:endParaRPr lang="en-US" sz="1400" dirty="0"/>
                    </a:p>
                  </p:txBody>
                </p:sp>
              </mc:Choice>
              <mc:Fallback xmlns="">
                <p:sp>
                  <p:nvSpPr>
                    <p:cNvPr id="16" name="Rectangle 15">
                      <a:extLst>
                        <a:ext uri="{FF2B5EF4-FFF2-40B4-BE49-F238E27FC236}">
                          <a16:creationId xmlns:a16="http://schemas.microsoft.com/office/drawing/2014/main" id="{FEFFA401-4E43-EECD-629D-960670FF8D9F}"/>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FE238AD-D7A0-1E07-5B4C-DFF30EA2DFB3}"/>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2</m:t>
                                </m:r>
                              </m:sub>
                              <m:sup>
                                <m:r>
                                  <a:rPr lang="en-US" sz="1400" b="0" i="1" dirty="0" smtClean="0">
                                    <a:latin typeface="Cambria Math" panose="02040503050406030204" pitchFamily="18" charset="0"/>
                                  </a:rPr>
                                  <m:t>(1)</m:t>
                                </m:r>
                              </m:sup>
                            </m:sSubSup>
                          </m:oMath>
                        </m:oMathPara>
                      </a14:m>
                      <a:endParaRPr lang="en-US" sz="1400" dirty="0"/>
                    </a:p>
                  </p:txBody>
                </p:sp>
              </mc:Choice>
              <mc:Fallback xmlns="">
                <p:sp>
                  <p:nvSpPr>
                    <p:cNvPr id="17" name="Rectangle 16">
                      <a:extLst>
                        <a:ext uri="{FF2B5EF4-FFF2-40B4-BE49-F238E27FC236}">
                          <a16:creationId xmlns:a16="http://schemas.microsoft.com/office/drawing/2014/main" id="{4FE238AD-D7A0-1E07-5B4C-DFF30EA2DFB3}"/>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3"/>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745B6C6-DF03-B7AD-FF7B-D27AD0E024C6}"/>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3</m:t>
                                </m:r>
                              </m:sub>
                              <m:sup>
                                <m:r>
                                  <a:rPr lang="en-US" sz="1400" b="0" i="1" dirty="0" smtClean="0">
                                    <a:latin typeface="Cambria Math" panose="02040503050406030204" pitchFamily="18" charset="0"/>
                                  </a:rPr>
                                  <m:t>(1)</m:t>
                                </m:r>
                              </m:sup>
                            </m:sSubSup>
                          </m:oMath>
                        </m:oMathPara>
                      </a14:m>
                      <a:endParaRPr lang="en-US" sz="1400" dirty="0"/>
                    </a:p>
                  </p:txBody>
                </p:sp>
              </mc:Choice>
              <mc:Fallback xmlns="">
                <p:sp>
                  <p:nvSpPr>
                    <p:cNvPr id="18" name="Rectangle 17">
                      <a:extLst>
                        <a:ext uri="{FF2B5EF4-FFF2-40B4-BE49-F238E27FC236}">
                          <a16:creationId xmlns:a16="http://schemas.microsoft.com/office/drawing/2014/main" id="{8745B6C6-DF03-B7AD-FF7B-D27AD0E024C6}"/>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4"/>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B33F07D-369B-ABF2-9535-331272304E97}"/>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4</m:t>
                                </m:r>
                              </m:sub>
                              <m:sup>
                                <m:r>
                                  <a:rPr lang="en-US" sz="1400" b="0" i="1" dirty="0" smtClean="0">
                                    <a:latin typeface="Cambria Math" panose="02040503050406030204" pitchFamily="18" charset="0"/>
                                  </a:rPr>
                                  <m:t>(1)</m:t>
                                </m:r>
                              </m:sup>
                            </m:sSubSup>
                          </m:oMath>
                        </m:oMathPara>
                      </a14:m>
                      <a:endParaRPr lang="en-US" sz="1400" dirty="0"/>
                    </a:p>
                  </p:txBody>
                </p:sp>
              </mc:Choice>
              <mc:Fallback xmlns="">
                <p:sp>
                  <p:nvSpPr>
                    <p:cNvPr id="19" name="Rectangle 18">
                      <a:extLst>
                        <a:ext uri="{FF2B5EF4-FFF2-40B4-BE49-F238E27FC236}">
                          <a16:creationId xmlns:a16="http://schemas.microsoft.com/office/drawing/2014/main" id="{DB33F07D-369B-ABF2-9535-331272304E97}"/>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5"/>
                      <a:stretch>
                        <a:fillRect/>
                      </a:stretch>
                    </a:blipFill>
                    <a:ln w="19050"/>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6295A32C-8DB1-E92A-A589-7C7E5916C3C7}"/>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E755926D-F804-2314-D3A6-2E33B78F051F}"/>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078C5624-1AAB-A91E-73E4-F5BC8CA5AE6B}"/>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1E6F7D2A-94AA-5BF7-E76B-FE7DD89796C6}"/>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D4C576D8-F953-C23C-A3D7-7270202513C3}"/>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grpSp>
          <p:cxnSp>
            <p:nvCxnSpPr>
              <p:cNvPr id="12" name="Straight Arrow Connector 11">
                <a:extLst>
                  <a:ext uri="{FF2B5EF4-FFF2-40B4-BE49-F238E27FC236}">
                    <a16:creationId xmlns:a16="http://schemas.microsoft.com/office/drawing/2014/main" id="{17DD4D5D-0A89-E92B-4072-4093DD147B74}"/>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9C85AFD3-A287-051B-74B3-E5C7346FED19}"/>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7593BA9-208D-00EC-B97C-015336A6605D}"/>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2A8D4DB5-2DC1-0923-DC25-7518497E347E}"/>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9" name="Group 28">
              <a:extLst>
                <a:ext uri="{FF2B5EF4-FFF2-40B4-BE49-F238E27FC236}">
                  <a16:creationId xmlns:a16="http://schemas.microsoft.com/office/drawing/2014/main" id="{2E8A52A5-7533-05D7-1D93-27B053C09E33}"/>
                </a:ext>
              </a:extLst>
            </p:cNvPr>
            <p:cNvGrpSpPr/>
            <p:nvPr/>
          </p:nvGrpSpPr>
          <p:grpSpPr>
            <a:xfrm>
              <a:off x="5042139" y="2295723"/>
              <a:ext cx="1593859" cy="3297055"/>
              <a:chOff x="1873829" y="2303755"/>
              <a:chExt cx="1593859" cy="3297055"/>
            </a:xfrm>
          </p:grpSpPr>
          <p:grpSp>
            <p:nvGrpSpPr>
              <p:cNvPr id="30" name="Group 29">
                <a:extLst>
                  <a:ext uri="{FF2B5EF4-FFF2-40B4-BE49-F238E27FC236}">
                    <a16:creationId xmlns:a16="http://schemas.microsoft.com/office/drawing/2014/main" id="{C284DA2C-C595-D0FD-E4D0-503FFF88365A}"/>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7F38078-31C0-CC20-BD24-340B7865B3CE}"/>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1</m:t>
                                </m:r>
                              </m:sub>
                              <m:sup>
                                <m:r>
                                  <a:rPr lang="en-US" sz="1400" b="0" i="1" dirty="0" smtClean="0">
                                    <a:latin typeface="Cambria Math" panose="02040503050406030204" pitchFamily="18" charset="0"/>
                                  </a:rPr>
                                  <m:t>(2)</m:t>
                                </m:r>
                              </m:sup>
                            </m:sSubSup>
                          </m:oMath>
                        </m:oMathPara>
                      </a14:m>
                      <a:endParaRPr lang="en-US" sz="1400" dirty="0"/>
                    </a:p>
                  </p:txBody>
                </p:sp>
              </mc:Choice>
              <mc:Fallback xmlns="">
                <p:sp>
                  <p:nvSpPr>
                    <p:cNvPr id="35" name="Rectangle 34">
                      <a:extLst>
                        <a:ext uri="{FF2B5EF4-FFF2-40B4-BE49-F238E27FC236}">
                          <a16:creationId xmlns:a16="http://schemas.microsoft.com/office/drawing/2014/main" id="{97F38078-31C0-CC20-BD24-340B7865B3CE}"/>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6"/>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7F51448-42F1-31DC-3027-F0AE648D36F3}"/>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2</m:t>
                                </m:r>
                              </m:sub>
                              <m:sup>
                                <m:r>
                                  <a:rPr lang="en-US" sz="1400" b="0" i="1" dirty="0" smtClean="0">
                                    <a:latin typeface="Cambria Math" panose="02040503050406030204" pitchFamily="18" charset="0"/>
                                  </a:rPr>
                                  <m:t>(2)</m:t>
                                </m:r>
                              </m:sup>
                            </m:sSubSup>
                          </m:oMath>
                        </m:oMathPara>
                      </a14:m>
                      <a:endParaRPr lang="en-US" sz="1400" dirty="0"/>
                    </a:p>
                  </p:txBody>
                </p:sp>
              </mc:Choice>
              <mc:Fallback xmlns="">
                <p:sp>
                  <p:nvSpPr>
                    <p:cNvPr id="36" name="Rectangle 35">
                      <a:extLst>
                        <a:ext uri="{FF2B5EF4-FFF2-40B4-BE49-F238E27FC236}">
                          <a16:creationId xmlns:a16="http://schemas.microsoft.com/office/drawing/2014/main" id="{67F51448-42F1-31DC-3027-F0AE648D36F3}"/>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7"/>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BF6D00B-5442-067D-84F2-D7BCDAB6EC6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3</m:t>
                                </m:r>
                              </m:sub>
                              <m:sup>
                                <m:r>
                                  <a:rPr lang="en-US" sz="1400" b="0" i="1" dirty="0" smtClean="0">
                                    <a:latin typeface="Cambria Math" panose="02040503050406030204" pitchFamily="18" charset="0"/>
                                  </a:rPr>
                                  <m:t>(2)</m:t>
                                </m:r>
                              </m:sup>
                            </m:sSubSup>
                          </m:oMath>
                        </m:oMathPara>
                      </a14:m>
                      <a:endParaRPr lang="en-US" sz="1400" dirty="0"/>
                    </a:p>
                  </p:txBody>
                </p:sp>
              </mc:Choice>
              <mc:Fallback xmlns="">
                <p:sp>
                  <p:nvSpPr>
                    <p:cNvPr id="37" name="Rectangle 36">
                      <a:extLst>
                        <a:ext uri="{FF2B5EF4-FFF2-40B4-BE49-F238E27FC236}">
                          <a16:creationId xmlns:a16="http://schemas.microsoft.com/office/drawing/2014/main" id="{3BF6D00B-5442-067D-84F2-D7BCDAB6EC65}"/>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77172FB5-CBC5-EA2A-310D-974B5D463513}"/>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4</m:t>
                                </m:r>
                              </m:sub>
                              <m:sup>
                                <m:r>
                                  <a:rPr lang="en-US" sz="1400" b="0" i="1" dirty="0" smtClean="0">
                                    <a:latin typeface="Cambria Math" panose="02040503050406030204" pitchFamily="18" charset="0"/>
                                  </a:rPr>
                                  <m:t>(2)</m:t>
                                </m:r>
                              </m:sup>
                            </m:sSubSup>
                          </m:oMath>
                        </m:oMathPara>
                      </a14:m>
                      <a:endParaRPr lang="en-US" sz="1400" dirty="0"/>
                    </a:p>
                  </p:txBody>
                </p:sp>
              </mc:Choice>
              <mc:Fallback xmlns="">
                <p:sp>
                  <p:nvSpPr>
                    <p:cNvPr id="38" name="Rectangle 37">
                      <a:extLst>
                        <a:ext uri="{FF2B5EF4-FFF2-40B4-BE49-F238E27FC236}">
                          <a16:creationId xmlns:a16="http://schemas.microsoft.com/office/drawing/2014/main" id="{77172FB5-CBC5-EA2A-310D-974B5D463513}"/>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9"/>
                      <a:stretch>
                        <a:fillRect/>
                      </a:stretch>
                    </a:blipFill>
                    <a:ln w="19050"/>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E479F603-77B6-767A-53E8-CB9FE90F6536}"/>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D80EB1A0-EE36-B005-B046-6115A3CA2DF7}"/>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1338A21D-AE09-E9C5-EB32-66C16904E51A}"/>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51F7602D-1CE9-2BC6-2229-579C442DFA63}"/>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19C23801-75FC-FCC3-15D8-8EA58D48A8F1}"/>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grpSp>
          <p:cxnSp>
            <p:nvCxnSpPr>
              <p:cNvPr id="31" name="Straight Arrow Connector 30">
                <a:extLst>
                  <a:ext uri="{FF2B5EF4-FFF2-40B4-BE49-F238E27FC236}">
                    <a16:creationId xmlns:a16="http://schemas.microsoft.com/office/drawing/2014/main" id="{61A85ABA-EB16-5CA3-B7BB-9B1F4A3F6091}"/>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B628F455-8BF2-214E-FF30-D9F3EDAD3B81}"/>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067282B-6321-B79F-A0D5-2C9D5D784219}"/>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E55C798E-21CE-4217-CE44-7858C6E47EE1}"/>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44" name="Group 43">
              <a:extLst>
                <a:ext uri="{FF2B5EF4-FFF2-40B4-BE49-F238E27FC236}">
                  <a16:creationId xmlns:a16="http://schemas.microsoft.com/office/drawing/2014/main" id="{B562645F-6A63-F3FF-FD20-135DBD20B475}"/>
                </a:ext>
              </a:extLst>
            </p:cNvPr>
            <p:cNvGrpSpPr/>
            <p:nvPr/>
          </p:nvGrpSpPr>
          <p:grpSpPr>
            <a:xfrm>
              <a:off x="6626305" y="2303751"/>
              <a:ext cx="1301457" cy="3297043"/>
              <a:chOff x="1873829" y="2303767"/>
              <a:chExt cx="1301457" cy="3297043"/>
            </a:xfrm>
          </p:grpSpPr>
          <p:grpSp>
            <p:nvGrpSpPr>
              <p:cNvPr id="45" name="Group 44">
                <a:extLst>
                  <a:ext uri="{FF2B5EF4-FFF2-40B4-BE49-F238E27FC236}">
                    <a16:creationId xmlns:a16="http://schemas.microsoft.com/office/drawing/2014/main" id="{EC07F51C-7A70-47A3-FBD4-14BC890A127E}"/>
                  </a:ext>
                </a:extLst>
              </p:cNvPr>
              <p:cNvGrpSpPr/>
              <p:nvPr/>
            </p:nvGrpSpPr>
            <p:grpSpPr>
              <a:xfrm>
                <a:off x="2248797" y="2303767"/>
                <a:ext cx="926489" cy="3297043"/>
                <a:chOff x="2537567" y="2207889"/>
                <a:chExt cx="926489" cy="3297043"/>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7458C1B-3B39-28F8-AF86-38BFB4F3753D}"/>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1</m:t>
                                </m:r>
                              </m:sub>
                              <m:sup>
                                <m:r>
                                  <a:rPr lang="en-US" sz="1400" b="0" i="1" dirty="0" smtClean="0">
                                    <a:latin typeface="Cambria Math" panose="02040503050406030204" pitchFamily="18" charset="0"/>
                                  </a:rPr>
                                  <m:t>(3)</m:t>
                                </m:r>
                              </m:sup>
                            </m:sSubSup>
                          </m:oMath>
                        </m:oMathPara>
                      </a14:m>
                      <a:endParaRPr lang="en-US" sz="1400" dirty="0"/>
                    </a:p>
                  </p:txBody>
                </p:sp>
              </mc:Choice>
              <mc:Fallback xmlns="">
                <p:sp>
                  <p:nvSpPr>
                    <p:cNvPr id="50" name="Rectangle 49">
                      <a:extLst>
                        <a:ext uri="{FF2B5EF4-FFF2-40B4-BE49-F238E27FC236}">
                          <a16:creationId xmlns:a16="http://schemas.microsoft.com/office/drawing/2014/main" id="{87458C1B-3B39-28F8-AF86-38BFB4F3753D}"/>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2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745B2DD-5244-80B0-813E-20D21850A7EE}"/>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2</m:t>
                                </m:r>
                              </m:sub>
                              <m:sup>
                                <m:r>
                                  <a:rPr lang="en-US" sz="1400" b="0" i="1" dirty="0" smtClean="0">
                                    <a:latin typeface="Cambria Math" panose="02040503050406030204" pitchFamily="18" charset="0"/>
                                  </a:rPr>
                                  <m:t>(3)</m:t>
                                </m:r>
                              </m:sup>
                            </m:sSubSup>
                          </m:oMath>
                        </m:oMathPara>
                      </a14:m>
                      <a:endParaRPr lang="en-US" sz="1400" dirty="0"/>
                    </a:p>
                  </p:txBody>
                </p:sp>
              </mc:Choice>
              <mc:Fallback xmlns="">
                <p:sp>
                  <p:nvSpPr>
                    <p:cNvPr id="51" name="Rectangle 50">
                      <a:extLst>
                        <a:ext uri="{FF2B5EF4-FFF2-40B4-BE49-F238E27FC236}">
                          <a16:creationId xmlns:a16="http://schemas.microsoft.com/office/drawing/2014/main" id="{A745B2DD-5244-80B0-813E-20D21850A7EE}"/>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21"/>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8B501E03-8C18-9560-3349-A22CB548A0D0}"/>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3</m:t>
                                </m:r>
                              </m:sub>
                              <m:sup>
                                <m:r>
                                  <a:rPr lang="en-US" sz="1400" b="0" i="1" dirty="0" smtClean="0">
                                    <a:latin typeface="Cambria Math" panose="02040503050406030204" pitchFamily="18" charset="0"/>
                                  </a:rPr>
                                  <m:t>(3)</m:t>
                                </m:r>
                              </m:sup>
                            </m:sSubSup>
                          </m:oMath>
                        </m:oMathPara>
                      </a14:m>
                      <a:endParaRPr lang="en-US" sz="1400" dirty="0"/>
                    </a:p>
                  </p:txBody>
                </p:sp>
              </mc:Choice>
              <mc:Fallback xmlns="">
                <p:sp>
                  <p:nvSpPr>
                    <p:cNvPr id="52" name="Rectangle 51">
                      <a:extLst>
                        <a:ext uri="{FF2B5EF4-FFF2-40B4-BE49-F238E27FC236}">
                          <a16:creationId xmlns:a16="http://schemas.microsoft.com/office/drawing/2014/main" id="{8B501E03-8C18-9560-3349-A22CB548A0D0}"/>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2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8C8C8B0B-7626-9A87-D6ED-8ADFD5325765}"/>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𝑆</m:t>
                                </m:r>
                              </m:e>
                              <m:sub>
                                <m:r>
                                  <a:rPr lang="en-US" sz="1400" b="0" i="1" dirty="0" smtClean="0">
                                    <a:latin typeface="Cambria Math" panose="02040503050406030204" pitchFamily="18" charset="0"/>
                                  </a:rPr>
                                  <m:t>4</m:t>
                                </m:r>
                              </m:sub>
                              <m:sup>
                                <m:r>
                                  <a:rPr lang="en-US" sz="1400" b="0" i="1" dirty="0" smtClean="0">
                                    <a:latin typeface="Cambria Math" panose="02040503050406030204" pitchFamily="18" charset="0"/>
                                  </a:rPr>
                                  <m:t>(3)</m:t>
                                </m:r>
                              </m:sup>
                            </m:sSubSup>
                          </m:oMath>
                        </m:oMathPara>
                      </a14:m>
                      <a:endParaRPr lang="en-US" sz="1400" dirty="0"/>
                    </a:p>
                  </p:txBody>
                </p:sp>
              </mc:Choice>
              <mc:Fallback xmlns="">
                <p:sp>
                  <p:nvSpPr>
                    <p:cNvPr id="53" name="Rectangle 52">
                      <a:extLst>
                        <a:ext uri="{FF2B5EF4-FFF2-40B4-BE49-F238E27FC236}">
                          <a16:creationId xmlns:a16="http://schemas.microsoft.com/office/drawing/2014/main" id="{8C8C8B0B-7626-9A87-D6ED-8ADFD5325765}"/>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23"/>
                      <a:stretch>
                        <a:fillRect/>
                      </a:stretch>
                    </a:blipFill>
                    <a:ln w="19050"/>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7DA9F944-2587-C38B-6F00-62C9D3D4B21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B1A4C2F7-EB83-35FB-68FA-CD27D342BC1F}"/>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17871386-3B21-38B4-E806-C44A691E369E}"/>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CAFACB19-88B8-CAB2-95BB-BA582143580D}"/>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46" name="Straight Arrow Connector 45">
                <a:extLst>
                  <a:ext uri="{FF2B5EF4-FFF2-40B4-BE49-F238E27FC236}">
                    <a16:creationId xmlns:a16="http://schemas.microsoft.com/office/drawing/2014/main" id="{E790F7E8-03D6-141C-6CA1-69B1C42297FB}"/>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0D1FF39C-3959-46F4-1508-DDF1DC2F586E}"/>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5BB64C6D-01DC-4EAC-B6CD-59B74FA548D6}"/>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DE67D47E-80C8-1D75-047F-BE84DF58B7F2}"/>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61" name="Rectangle 60">
            <a:extLst>
              <a:ext uri="{FF2B5EF4-FFF2-40B4-BE49-F238E27FC236}">
                <a16:creationId xmlns:a16="http://schemas.microsoft.com/office/drawing/2014/main" id="{5D195082-814E-FCDA-0ECE-80653CDE2622}"/>
              </a:ext>
            </a:extLst>
          </p:cNvPr>
          <p:cNvSpPr/>
          <p:nvPr/>
        </p:nvSpPr>
        <p:spPr>
          <a:xfrm>
            <a:off x="2548640" y="2128792"/>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EBC4148C-EB74-AB2A-2276-A9CC7F7066E5}"/>
              </a:ext>
            </a:extLst>
          </p:cNvPr>
          <p:cNvSpPr/>
          <p:nvPr/>
        </p:nvSpPr>
        <p:spPr>
          <a:xfrm>
            <a:off x="1762574" y="2124776"/>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BF23CE21-8F6A-6763-1C24-4C7542AC31AB}"/>
              </a:ext>
            </a:extLst>
          </p:cNvPr>
          <p:cNvSpPr/>
          <p:nvPr/>
        </p:nvSpPr>
        <p:spPr>
          <a:xfrm>
            <a:off x="3916230" y="2124777"/>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827301B-9B46-295A-7531-F4BB7673FF68}"/>
              </a:ext>
            </a:extLst>
          </p:cNvPr>
          <p:cNvSpPr/>
          <p:nvPr/>
        </p:nvSpPr>
        <p:spPr>
          <a:xfrm>
            <a:off x="3130164" y="2132793"/>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AFE79250-F9AA-B6BE-FD73-3CCE884CA234}"/>
              </a:ext>
            </a:extLst>
          </p:cNvPr>
          <p:cNvSpPr/>
          <p:nvPr/>
        </p:nvSpPr>
        <p:spPr>
          <a:xfrm>
            <a:off x="5275803" y="2136808"/>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6" name="Rectangle 65">
            <a:extLst>
              <a:ext uri="{FF2B5EF4-FFF2-40B4-BE49-F238E27FC236}">
                <a16:creationId xmlns:a16="http://schemas.microsoft.com/office/drawing/2014/main" id="{F54B52A0-02D1-C52C-26FD-053513CFDF56}"/>
              </a:ext>
            </a:extLst>
          </p:cNvPr>
          <p:cNvSpPr/>
          <p:nvPr/>
        </p:nvSpPr>
        <p:spPr>
          <a:xfrm>
            <a:off x="4489737" y="2132792"/>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7" name="Rectangle 66">
            <a:extLst>
              <a:ext uri="{FF2B5EF4-FFF2-40B4-BE49-F238E27FC236}">
                <a16:creationId xmlns:a16="http://schemas.microsoft.com/office/drawing/2014/main" id="{4840406D-FB41-6276-4FCD-2F9C878C7491}"/>
              </a:ext>
            </a:extLst>
          </p:cNvPr>
          <p:cNvSpPr/>
          <p:nvPr/>
        </p:nvSpPr>
        <p:spPr>
          <a:xfrm>
            <a:off x="6643393" y="2132793"/>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DC5A9A59-7B1E-8C9C-3D23-406B4004589A}"/>
              </a:ext>
            </a:extLst>
          </p:cNvPr>
          <p:cNvSpPr/>
          <p:nvPr/>
        </p:nvSpPr>
        <p:spPr>
          <a:xfrm>
            <a:off x="5857327" y="2140809"/>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FC66E62-5A77-8FA9-DCB7-3D3B25731D41}"/>
                  </a:ext>
                </a:extLst>
              </p:cNvPr>
              <p:cNvSpPr txBox="1"/>
              <p:nvPr/>
            </p:nvSpPr>
            <p:spPr>
              <a:xfrm>
                <a:off x="1695764" y="5379017"/>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(0)</m:t>
                          </m:r>
                        </m:sup>
                      </m:sSup>
                    </m:oMath>
                  </m:oMathPara>
                </a14:m>
                <a:endParaRPr lang="en-US" sz="1400" dirty="0"/>
              </a:p>
            </p:txBody>
          </p:sp>
        </mc:Choice>
        <mc:Fallback xmlns="">
          <p:sp>
            <p:nvSpPr>
              <p:cNvPr id="69" name="TextBox 68">
                <a:extLst>
                  <a:ext uri="{FF2B5EF4-FFF2-40B4-BE49-F238E27FC236}">
                    <a16:creationId xmlns:a16="http://schemas.microsoft.com/office/drawing/2014/main" id="{CFC66E62-5A77-8FA9-DCB7-3D3B25731D41}"/>
                  </a:ext>
                </a:extLst>
              </p:cNvPr>
              <p:cNvSpPr txBox="1">
                <a:spLocks noRot="1" noChangeAspect="1" noMove="1" noResize="1" noEditPoints="1" noAdjustHandles="1" noChangeArrowheads="1" noChangeShapeType="1" noTextEdit="1"/>
              </p:cNvSpPr>
              <p:nvPr/>
            </p:nvSpPr>
            <p:spPr>
              <a:xfrm>
                <a:off x="1695764" y="5379017"/>
                <a:ext cx="427548" cy="316690"/>
              </a:xfrm>
              <a:prstGeom prst="rect">
                <a:avLst/>
              </a:prstGeom>
              <a:blipFill>
                <a:blip r:embed="rId24"/>
                <a:stretch>
                  <a:fillRect r="-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2025DFB-09BD-4C3B-58DE-C25488F0A4DD}"/>
                  </a:ext>
                </a:extLst>
              </p:cNvPr>
              <p:cNvSpPr txBox="1"/>
              <p:nvPr/>
            </p:nvSpPr>
            <p:spPr>
              <a:xfrm>
                <a:off x="2479100" y="5375969"/>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𝑌</m:t>
                          </m:r>
                        </m:e>
                        <m:sup>
                          <m:r>
                            <a:rPr lang="en-US" sz="1400" b="0" i="1" smtClean="0">
                              <a:latin typeface="Cambria Math" panose="02040503050406030204" pitchFamily="18" charset="0"/>
                            </a:rPr>
                            <m:t>(1)</m:t>
                          </m:r>
                        </m:sup>
                      </m:sSup>
                    </m:oMath>
                  </m:oMathPara>
                </a14:m>
                <a:endParaRPr lang="en-US" sz="1400" dirty="0"/>
              </a:p>
            </p:txBody>
          </p:sp>
        </mc:Choice>
        <mc:Fallback xmlns="">
          <p:sp>
            <p:nvSpPr>
              <p:cNvPr id="70" name="TextBox 69">
                <a:extLst>
                  <a:ext uri="{FF2B5EF4-FFF2-40B4-BE49-F238E27FC236}">
                    <a16:creationId xmlns:a16="http://schemas.microsoft.com/office/drawing/2014/main" id="{92025DFB-09BD-4C3B-58DE-C25488F0A4DD}"/>
                  </a:ext>
                </a:extLst>
              </p:cNvPr>
              <p:cNvSpPr txBox="1">
                <a:spLocks noRot="1" noChangeAspect="1" noMove="1" noResize="1" noEditPoints="1" noAdjustHandles="1" noChangeArrowheads="1" noChangeShapeType="1" noTextEdit="1"/>
              </p:cNvSpPr>
              <p:nvPr/>
            </p:nvSpPr>
            <p:spPr>
              <a:xfrm>
                <a:off x="2479100" y="5375969"/>
                <a:ext cx="427548" cy="316690"/>
              </a:xfrm>
              <a:prstGeom prst="rect">
                <a:avLst/>
              </a:prstGeom>
              <a:blipFill>
                <a:blip r:embed="rId25"/>
                <a:stretch>
                  <a:fillRect r="-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19C9659-9948-EEF1-DAC3-5579AD84FB86}"/>
                  </a:ext>
                </a:extLst>
              </p:cNvPr>
              <p:cNvSpPr txBox="1"/>
              <p:nvPr/>
            </p:nvSpPr>
            <p:spPr>
              <a:xfrm>
                <a:off x="3052124" y="5372921"/>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(1)</m:t>
                          </m:r>
                        </m:sup>
                      </m:sSup>
                    </m:oMath>
                  </m:oMathPara>
                </a14:m>
                <a:endParaRPr lang="en-US" sz="1400" dirty="0"/>
              </a:p>
            </p:txBody>
          </p:sp>
        </mc:Choice>
        <mc:Fallback xmlns="">
          <p:sp>
            <p:nvSpPr>
              <p:cNvPr id="71" name="TextBox 70">
                <a:extLst>
                  <a:ext uri="{FF2B5EF4-FFF2-40B4-BE49-F238E27FC236}">
                    <a16:creationId xmlns:a16="http://schemas.microsoft.com/office/drawing/2014/main" id="{B19C9659-9948-EEF1-DAC3-5579AD84FB86}"/>
                  </a:ext>
                </a:extLst>
              </p:cNvPr>
              <p:cNvSpPr txBox="1">
                <a:spLocks noRot="1" noChangeAspect="1" noMove="1" noResize="1" noEditPoints="1" noAdjustHandles="1" noChangeArrowheads="1" noChangeShapeType="1" noTextEdit="1"/>
              </p:cNvSpPr>
              <p:nvPr/>
            </p:nvSpPr>
            <p:spPr>
              <a:xfrm>
                <a:off x="3052124" y="5372921"/>
                <a:ext cx="427548" cy="316690"/>
              </a:xfrm>
              <a:prstGeom prst="rect">
                <a:avLst/>
              </a:prstGeom>
              <a:blipFill>
                <a:blip r:embed="rId26"/>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B826086-8EB8-C64D-F9F0-9F08F9B60E0C}"/>
                  </a:ext>
                </a:extLst>
              </p:cNvPr>
              <p:cNvSpPr txBox="1"/>
              <p:nvPr/>
            </p:nvSpPr>
            <p:spPr>
              <a:xfrm>
                <a:off x="3844604" y="5379017"/>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𝑌</m:t>
                          </m:r>
                        </m:e>
                        <m:sup>
                          <m:r>
                            <a:rPr lang="en-US" sz="1400" b="0" i="1" smtClean="0">
                              <a:latin typeface="Cambria Math" panose="02040503050406030204" pitchFamily="18" charset="0"/>
                            </a:rPr>
                            <m:t>(2)</m:t>
                          </m:r>
                        </m:sup>
                      </m:sSup>
                    </m:oMath>
                  </m:oMathPara>
                </a14:m>
                <a:endParaRPr lang="en-US" sz="1400" dirty="0"/>
              </a:p>
            </p:txBody>
          </p:sp>
        </mc:Choice>
        <mc:Fallback xmlns="">
          <p:sp>
            <p:nvSpPr>
              <p:cNvPr id="72" name="TextBox 71">
                <a:extLst>
                  <a:ext uri="{FF2B5EF4-FFF2-40B4-BE49-F238E27FC236}">
                    <a16:creationId xmlns:a16="http://schemas.microsoft.com/office/drawing/2014/main" id="{4B826086-8EB8-C64D-F9F0-9F08F9B60E0C}"/>
                  </a:ext>
                </a:extLst>
              </p:cNvPr>
              <p:cNvSpPr txBox="1">
                <a:spLocks noRot="1" noChangeAspect="1" noMove="1" noResize="1" noEditPoints="1" noAdjustHandles="1" noChangeArrowheads="1" noChangeShapeType="1" noTextEdit="1"/>
              </p:cNvSpPr>
              <p:nvPr/>
            </p:nvSpPr>
            <p:spPr>
              <a:xfrm>
                <a:off x="3844604" y="5379017"/>
                <a:ext cx="427548" cy="316690"/>
              </a:xfrm>
              <a:prstGeom prst="rect">
                <a:avLst/>
              </a:prstGeom>
              <a:blipFill>
                <a:blip r:embed="rId27"/>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4A19EC9-3EE6-5D44-E44D-A59D9E8306A8}"/>
                  </a:ext>
                </a:extLst>
              </p:cNvPr>
              <p:cNvSpPr txBox="1"/>
              <p:nvPr/>
            </p:nvSpPr>
            <p:spPr>
              <a:xfrm>
                <a:off x="4417628" y="5375969"/>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(2)</m:t>
                          </m:r>
                        </m:sup>
                      </m:sSup>
                    </m:oMath>
                  </m:oMathPara>
                </a14:m>
                <a:endParaRPr lang="en-US" sz="1400" dirty="0"/>
              </a:p>
            </p:txBody>
          </p:sp>
        </mc:Choice>
        <mc:Fallback xmlns="">
          <p:sp>
            <p:nvSpPr>
              <p:cNvPr id="73" name="TextBox 72">
                <a:extLst>
                  <a:ext uri="{FF2B5EF4-FFF2-40B4-BE49-F238E27FC236}">
                    <a16:creationId xmlns:a16="http://schemas.microsoft.com/office/drawing/2014/main" id="{14A19EC9-3EE6-5D44-E44D-A59D9E8306A8}"/>
                  </a:ext>
                </a:extLst>
              </p:cNvPr>
              <p:cNvSpPr txBox="1">
                <a:spLocks noRot="1" noChangeAspect="1" noMove="1" noResize="1" noEditPoints="1" noAdjustHandles="1" noChangeArrowheads="1" noChangeShapeType="1" noTextEdit="1"/>
              </p:cNvSpPr>
              <p:nvPr/>
            </p:nvSpPr>
            <p:spPr>
              <a:xfrm>
                <a:off x="4417628" y="5375969"/>
                <a:ext cx="427548" cy="316690"/>
              </a:xfrm>
              <a:prstGeom prst="rect">
                <a:avLst/>
              </a:prstGeom>
              <a:blipFill>
                <a:blip r:embed="rId28"/>
                <a:stretch>
                  <a:fillRect r="-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07D3031-DAC1-9738-F6BB-D50E59E50A4B}"/>
                  </a:ext>
                </a:extLst>
              </p:cNvPr>
              <p:cNvSpPr txBox="1"/>
              <p:nvPr/>
            </p:nvSpPr>
            <p:spPr>
              <a:xfrm>
                <a:off x="5210108" y="5372921"/>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𝑌</m:t>
                          </m:r>
                        </m:e>
                        <m:sup>
                          <m:r>
                            <a:rPr lang="en-US" sz="1400" b="0" i="1" smtClean="0">
                              <a:latin typeface="Cambria Math" panose="02040503050406030204" pitchFamily="18" charset="0"/>
                            </a:rPr>
                            <m:t>(3)</m:t>
                          </m:r>
                        </m:sup>
                      </m:sSup>
                    </m:oMath>
                  </m:oMathPara>
                </a14:m>
                <a:endParaRPr lang="en-US" sz="1400" dirty="0"/>
              </a:p>
            </p:txBody>
          </p:sp>
        </mc:Choice>
        <mc:Fallback xmlns="">
          <p:sp>
            <p:nvSpPr>
              <p:cNvPr id="74" name="TextBox 73">
                <a:extLst>
                  <a:ext uri="{FF2B5EF4-FFF2-40B4-BE49-F238E27FC236}">
                    <a16:creationId xmlns:a16="http://schemas.microsoft.com/office/drawing/2014/main" id="{007D3031-DAC1-9738-F6BB-D50E59E50A4B}"/>
                  </a:ext>
                </a:extLst>
              </p:cNvPr>
              <p:cNvSpPr txBox="1">
                <a:spLocks noRot="1" noChangeAspect="1" noMove="1" noResize="1" noEditPoints="1" noAdjustHandles="1" noChangeArrowheads="1" noChangeShapeType="1" noTextEdit="1"/>
              </p:cNvSpPr>
              <p:nvPr/>
            </p:nvSpPr>
            <p:spPr>
              <a:xfrm>
                <a:off x="5210108" y="5372921"/>
                <a:ext cx="427548" cy="316690"/>
              </a:xfrm>
              <a:prstGeom prst="rect">
                <a:avLst/>
              </a:prstGeom>
              <a:blipFill>
                <a:blip r:embed="rId29"/>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77FA8F7-1E43-DBA4-B2C3-232671A89B77}"/>
                  </a:ext>
                </a:extLst>
              </p:cNvPr>
              <p:cNvSpPr txBox="1"/>
              <p:nvPr/>
            </p:nvSpPr>
            <p:spPr>
              <a:xfrm>
                <a:off x="5792276" y="5379017"/>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(3)</m:t>
                          </m:r>
                        </m:sup>
                      </m:sSup>
                    </m:oMath>
                  </m:oMathPara>
                </a14:m>
                <a:endParaRPr lang="en-US" sz="1400" dirty="0"/>
              </a:p>
            </p:txBody>
          </p:sp>
        </mc:Choice>
        <mc:Fallback xmlns="">
          <p:sp>
            <p:nvSpPr>
              <p:cNvPr id="75" name="TextBox 74">
                <a:extLst>
                  <a:ext uri="{FF2B5EF4-FFF2-40B4-BE49-F238E27FC236}">
                    <a16:creationId xmlns:a16="http://schemas.microsoft.com/office/drawing/2014/main" id="{977FA8F7-1E43-DBA4-B2C3-232671A89B77}"/>
                  </a:ext>
                </a:extLst>
              </p:cNvPr>
              <p:cNvSpPr txBox="1">
                <a:spLocks noRot="1" noChangeAspect="1" noMove="1" noResize="1" noEditPoints="1" noAdjustHandles="1" noChangeArrowheads="1" noChangeShapeType="1" noTextEdit="1"/>
              </p:cNvSpPr>
              <p:nvPr/>
            </p:nvSpPr>
            <p:spPr>
              <a:xfrm>
                <a:off x="5792276" y="5379017"/>
                <a:ext cx="427548" cy="316690"/>
              </a:xfrm>
              <a:prstGeom prst="rect">
                <a:avLst/>
              </a:prstGeom>
              <a:blipFill>
                <a:blip r:embed="rId30"/>
                <a:stretch>
                  <a:fillRect r="-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F285A68-4AAA-429E-1803-1F75497375A5}"/>
                  </a:ext>
                </a:extLst>
              </p:cNvPr>
              <p:cNvSpPr txBox="1"/>
              <p:nvPr/>
            </p:nvSpPr>
            <p:spPr>
              <a:xfrm>
                <a:off x="6575612" y="5375969"/>
                <a:ext cx="427548" cy="316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𝑌</m:t>
                          </m:r>
                        </m:e>
                        <m:sup>
                          <m:r>
                            <a:rPr lang="en-US" sz="1400" b="0" i="1" smtClean="0">
                              <a:latin typeface="Cambria Math" panose="02040503050406030204" pitchFamily="18" charset="0"/>
                            </a:rPr>
                            <m:t>(4)</m:t>
                          </m:r>
                        </m:sup>
                      </m:sSup>
                    </m:oMath>
                  </m:oMathPara>
                </a14:m>
                <a:endParaRPr lang="en-US" sz="1400" dirty="0"/>
              </a:p>
            </p:txBody>
          </p:sp>
        </mc:Choice>
        <mc:Fallback xmlns="">
          <p:sp>
            <p:nvSpPr>
              <p:cNvPr id="76" name="TextBox 75">
                <a:extLst>
                  <a:ext uri="{FF2B5EF4-FFF2-40B4-BE49-F238E27FC236}">
                    <a16:creationId xmlns:a16="http://schemas.microsoft.com/office/drawing/2014/main" id="{2F285A68-4AAA-429E-1803-1F75497375A5}"/>
                  </a:ext>
                </a:extLst>
              </p:cNvPr>
              <p:cNvSpPr txBox="1">
                <a:spLocks noRot="1" noChangeAspect="1" noMove="1" noResize="1" noEditPoints="1" noAdjustHandles="1" noChangeArrowheads="1" noChangeShapeType="1" noTextEdit="1"/>
              </p:cNvSpPr>
              <p:nvPr/>
            </p:nvSpPr>
            <p:spPr>
              <a:xfrm>
                <a:off x="6575612" y="5375969"/>
                <a:ext cx="427548" cy="316690"/>
              </a:xfrm>
              <a:prstGeom prst="rect">
                <a:avLst/>
              </a:prstGeom>
              <a:blipFill>
                <a:blip r:embed="rId31"/>
                <a:stretch>
                  <a:fillRect r="-28571"/>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A58112E4-1FA0-F0D3-892E-8FB057D981C5}"/>
              </a:ext>
            </a:extLst>
          </p:cNvPr>
          <p:cNvGrpSpPr/>
          <p:nvPr/>
        </p:nvGrpSpPr>
        <p:grpSpPr>
          <a:xfrm>
            <a:off x="1753679" y="5671489"/>
            <a:ext cx="1152969" cy="559923"/>
            <a:chOff x="1753679" y="5717209"/>
            <a:chExt cx="1152969" cy="559923"/>
          </a:xfrm>
        </p:grpSpPr>
        <p:sp>
          <p:nvSpPr>
            <p:cNvPr id="77" name="Right Brace 76">
              <a:extLst>
                <a:ext uri="{FF2B5EF4-FFF2-40B4-BE49-F238E27FC236}">
                  <a16:creationId xmlns:a16="http://schemas.microsoft.com/office/drawing/2014/main" id="{8A98063D-2EFB-4E94-C1CC-31C0F6CF6ED5}"/>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44F872ED-33D4-3D4F-FE6B-67193BB285F7}"/>
                    </a:ext>
                  </a:extLst>
                </p:cNvPr>
                <p:cNvSpPr txBox="1"/>
                <p:nvPr/>
              </p:nvSpPr>
              <p:spPr>
                <a:xfrm>
                  <a:off x="1753679" y="5960442"/>
                  <a:ext cx="1152969" cy="316690"/>
                </a:xfrm>
                <a:prstGeom prst="rect">
                  <a:avLst/>
                </a:prstGeom>
                <a:noFill/>
              </p:spPr>
              <p:txBody>
                <a:bodyPr wrap="square" rtlCol="0">
                  <a:spAutoFit/>
                </a:bodyPr>
                <a:lstStyle/>
                <a:p>
                  <a:pPr algn="ctr"/>
                  <a:r>
                    <a:rPr lang="en-US" sz="1400" dirty="0">
                      <a:solidFill>
                        <a:schemeClr val="accent1">
                          <a:lumMod val="50000"/>
                        </a:schemeClr>
                      </a:solidFill>
                    </a:rPr>
                    <a:t>Layout </a:t>
                  </a:r>
                  <a14:m>
                    <m:oMath xmlns:m="http://schemas.openxmlformats.org/officeDocument/2006/math">
                      <m:sSup>
                        <m:sSupPr>
                          <m:ctrlPr>
                            <a:rPr lang="en-US" sz="1400" b="0" i="1" smtClean="0">
                              <a:solidFill>
                                <a:schemeClr val="accent1">
                                  <a:lumMod val="50000"/>
                                </a:schemeClr>
                              </a:solidFill>
                              <a:latin typeface="Cambria Math" panose="02040503050406030204" pitchFamily="18" charset="0"/>
                            </a:rPr>
                          </m:ctrlPr>
                        </m:sSupPr>
                        <m:e>
                          <m:r>
                            <a:rPr lang="en-US" sz="1400" b="0" i="1" smtClean="0">
                              <a:solidFill>
                                <a:schemeClr val="accent1">
                                  <a:lumMod val="50000"/>
                                </a:schemeClr>
                              </a:solidFill>
                              <a:latin typeface="Cambria Math" panose="02040503050406030204" pitchFamily="18" charset="0"/>
                            </a:rPr>
                            <m:t>𝐿</m:t>
                          </m:r>
                        </m:e>
                        <m:sup>
                          <m:r>
                            <a:rPr lang="en-US" sz="1400" b="0" i="1" smtClean="0">
                              <a:solidFill>
                                <a:schemeClr val="accent1">
                                  <a:lumMod val="50000"/>
                                </a:schemeClr>
                              </a:solidFill>
                              <a:latin typeface="Cambria Math" panose="02040503050406030204" pitchFamily="18" charset="0"/>
                            </a:rPr>
                            <m:t>(1)</m:t>
                          </m:r>
                        </m:sup>
                      </m:sSup>
                    </m:oMath>
                  </a14:m>
                  <a:endParaRPr lang="en-US" sz="1400" dirty="0">
                    <a:solidFill>
                      <a:schemeClr val="accent1">
                        <a:lumMod val="50000"/>
                      </a:schemeClr>
                    </a:solidFill>
                  </a:endParaRPr>
                </a:p>
              </p:txBody>
            </p:sp>
          </mc:Choice>
          <mc:Fallback xmlns="">
            <p:sp>
              <p:nvSpPr>
                <p:cNvPr id="78" name="TextBox 77">
                  <a:extLst>
                    <a:ext uri="{FF2B5EF4-FFF2-40B4-BE49-F238E27FC236}">
                      <a16:creationId xmlns:a16="http://schemas.microsoft.com/office/drawing/2014/main" id="{44F872ED-33D4-3D4F-FE6B-67193BB285F7}"/>
                    </a:ext>
                  </a:extLst>
                </p:cNvPr>
                <p:cNvSpPr txBox="1">
                  <a:spLocks noRot="1" noChangeAspect="1" noMove="1" noResize="1" noEditPoints="1" noAdjustHandles="1" noChangeArrowheads="1" noChangeShapeType="1" noTextEdit="1"/>
                </p:cNvSpPr>
                <p:nvPr/>
              </p:nvSpPr>
              <p:spPr>
                <a:xfrm>
                  <a:off x="1753679" y="5960442"/>
                  <a:ext cx="1152969" cy="316690"/>
                </a:xfrm>
                <a:prstGeom prst="rect">
                  <a:avLst/>
                </a:prstGeom>
                <a:blipFill>
                  <a:blip r:embed="rId32"/>
                  <a:stretch>
                    <a:fillRect t="-3846" b="-15385"/>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C8DF9763-DD41-0D7E-8BE5-345607D964CE}"/>
              </a:ext>
            </a:extLst>
          </p:cNvPr>
          <p:cNvGrpSpPr/>
          <p:nvPr/>
        </p:nvGrpSpPr>
        <p:grpSpPr>
          <a:xfrm>
            <a:off x="3140519" y="5677585"/>
            <a:ext cx="1152969" cy="559923"/>
            <a:chOff x="1753679" y="5717209"/>
            <a:chExt cx="1152969" cy="559923"/>
          </a:xfrm>
        </p:grpSpPr>
        <p:sp>
          <p:nvSpPr>
            <p:cNvPr id="81" name="Right Brace 80">
              <a:extLst>
                <a:ext uri="{FF2B5EF4-FFF2-40B4-BE49-F238E27FC236}">
                  <a16:creationId xmlns:a16="http://schemas.microsoft.com/office/drawing/2014/main" id="{B192626E-E492-B3D8-B740-41338103CA5D}"/>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A42E29F-5367-A6E3-D685-F44B35ECC012}"/>
                    </a:ext>
                  </a:extLst>
                </p:cNvPr>
                <p:cNvSpPr txBox="1"/>
                <p:nvPr/>
              </p:nvSpPr>
              <p:spPr>
                <a:xfrm>
                  <a:off x="1753679" y="5960442"/>
                  <a:ext cx="1152969" cy="316690"/>
                </a:xfrm>
                <a:prstGeom prst="rect">
                  <a:avLst/>
                </a:prstGeom>
                <a:noFill/>
              </p:spPr>
              <p:txBody>
                <a:bodyPr wrap="square" rtlCol="0">
                  <a:spAutoFit/>
                </a:bodyPr>
                <a:lstStyle/>
                <a:p>
                  <a:pPr algn="ctr"/>
                  <a:r>
                    <a:rPr lang="en-US" sz="1400" dirty="0">
                      <a:solidFill>
                        <a:schemeClr val="accent1">
                          <a:lumMod val="50000"/>
                        </a:schemeClr>
                      </a:solidFill>
                    </a:rPr>
                    <a:t>Layout </a:t>
                  </a:r>
                  <a14:m>
                    <m:oMath xmlns:m="http://schemas.openxmlformats.org/officeDocument/2006/math">
                      <m:sSup>
                        <m:sSupPr>
                          <m:ctrlPr>
                            <a:rPr lang="en-US" sz="1400" b="0" i="1" smtClean="0">
                              <a:solidFill>
                                <a:schemeClr val="accent1">
                                  <a:lumMod val="50000"/>
                                </a:schemeClr>
                              </a:solidFill>
                              <a:latin typeface="Cambria Math" panose="02040503050406030204" pitchFamily="18" charset="0"/>
                            </a:rPr>
                          </m:ctrlPr>
                        </m:sSupPr>
                        <m:e>
                          <m:r>
                            <a:rPr lang="en-US" sz="1400" b="0" i="1" smtClean="0">
                              <a:solidFill>
                                <a:schemeClr val="accent1">
                                  <a:lumMod val="50000"/>
                                </a:schemeClr>
                              </a:solidFill>
                              <a:latin typeface="Cambria Math" panose="02040503050406030204" pitchFamily="18" charset="0"/>
                            </a:rPr>
                            <m:t>𝐿</m:t>
                          </m:r>
                        </m:e>
                        <m:sup>
                          <m:r>
                            <a:rPr lang="en-US" sz="1400" b="0" i="1" smtClean="0">
                              <a:solidFill>
                                <a:schemeClr val="accent1">
                                  <a:lumMod val="50000"/>
                                </a:schemeClr>
                              </a:solidFill>
                              <a:latin typeface="Cambria Math" panose="02040503050406030204" pitchFamily="18" charset="0"/>
                            </a:rPr>
                            <m:t>(2)</m:t>
                          </m:r>
                        </m:sup>
                      </m:sSup>
                    </m:oMath>
                  </a14:m>
                  <a:endParaRPr lang="en-US" sz="1400" dirty="0">
                    <a:solidFill>
                      <a:schemeClr val="accent1">
                        <a:lumMod val="50000"/>
                      </a:schemeClr>
                    </a:solidFill>
                  </a:endParaRPr>
                </a:p>
              </p:txBody>
            </p:sp>
          </mc:Choice>
          <mc:Fallback xmlns="">
            <p:sp>
              <p:nvSpPr>
                <p:cNvPr id="82" name="TextBox 81">
                  <a:extLst>
                    <a:ext uri="{FF2B5EF4-FFF2-40B4-BE49-F238E27FC236}">
                      <a16:creationId xmlns:a16="http://schemas.microsoft.com/office/drawing/2014/main" id="{8A42E29F-5367-A6E3-D685-F44B35ECC012}"/>
                    </a:ext>
                  </a:extLst>
                </p:cNvPr>
                <p:cNvSpPr txBox="1">
                  <a:spLocks noRot="1" noChangeAspect="1" noMove="1" noResize="1" noEditPoints="1" noAdjustHandles="1" noChangeArrowheads="1" noChangeShapeType="1" noTextEdit="1"/>
                </p:cNvSpPr>
                <p:nvPr/>
              </p:nvSpPr>
              <p:spPr>
                <a:xfrm>
                  <a:off x="1753679" y="5960442"/>
                  <a:ext cx="1152969" cy="316690"/>
                </a:xfrm>
                <a:prstGeom prst="rect">
                  <a:avLst/>
                </a:prstGeom>
                <a:blipFill>
                  <a:blip r:embed="rId33"/>
                  <a:stretch>
                    <a:fillRect t="-3846" b="-15385"/>
                  </a:stretch>
                </a:blipFill>
              </p:spPr>
              <p:txBody>
                <a:bodyPr/>
                <a:lstStyle/>
                <a:p>
                  <a:r>
                    <a:rPr lang="en-US">
                      <a:noFill/>
                    </a:rPr>
                    <a:t> </a:t>
                  </a:r>
                </a:p>
              </p:txBody>
            </p:sp>
          </mc:Fallback>
        </mc:AlternateContent>
      </p:grpSp>
      <p:grpSp>
        <p:nvGrpSpPr>
          <p:cNvPr id="83" name="Group 82">
            <a:extLst>
              <a:ext uri="{FF2B5EF4-FFF2-40B4-BE49-F238E27FC236}">
                <a16:creationId xmlns:a16="http://schemas.microsoft.com/office/drawing/2014/main" id="{32C11F6A-93CD-4EB1-E519-309F96675648}"/>
              </a:ext>
            </a:extLst>
          </p:cNvPr>
          <p:cNvGrpSpPr/>
          <p:nvPr/>
        </p:nvGrpSpPr>
        <p:grpSpPr>
          <a:xfrm>
            <a:off x="4490783" y="5683681"/>
            <a:ext cx="1152969" cy="559923"/>
            <a:chOff x="1753679" y="5717209"/>
            <a:chExt cx="1152969" cy="559923"/>
          </a:xfrm>
        </p:grpSpPr>
        <p:sp>
          <p:nvSpPr>
            <p:cNvPr id="84" name="Right Brace 83">
              <a:extLst>
                <a:ext uri="{FF2B5EF4-FFF2-40B4-BE49-F238E27FC236}">
                  <a16:creationId xmlns:a16="http://schemas.microsoft.com/office/drawing/2014/main" id="{B8D86642-7B4E-E002-0310-87FB1CC8B4F0}"/>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184EBEB1-69A6-3F32-2DF1-4DBB3117F888}"/>
                    </a:ext>
                  </a:extLst>
                </p:cNvPr>
                <p:cNvSpPr txBox="1"/>
                <p:nvPr/>
              </p:nvSpPr>
              <p:spPr>
                <a:xfrm>
                  <a:off x="1753679" y="5960442"/>
                  <a:ext cx="1152969" cy="316690"/>
                </a:xfrm>
                <a:prstGeom prst="rect">
                  <a:avLst/>
                </a:prstGeom>
                <a:noFill/>
              </p:spPr>
              <p:txBody>
                <a:bodyPr wrap="square" rtlCol="0">
                  <a:spAutoFit/>
                </a:bodyPr>
                <a:lstStyle/>
                <a:p>
                  <a:pPr algn="ctr"/>
                  <a:r>
                    <a:rPr lang="en-US" sz="1400" dirty="0">
                      <a:solidFill>
                        <a:schemeClr val="accent1">
                          <a:lumMod val="50000"/>
                        </a:schemeClr>
                      </a:solidFill>
                    </a:rPr>
                    <a:t>Layout </a:t>
                  </a:r>
                  <a14:m>
                    <m:oMath xmlns:m="http://schemas.openxmlformats.org/officeDocument/2006/math">
                      <m:sSup>
                        <m:sSupPr>
                          <m:ctrlPr>
                            <a:rPr lang="en-US" sz="1400" b="0" i="1" smtClean="0">
                              <a:solidFill>
                                <a:schemeClr val="accent1">
                                  <a:lumMod val="50000"/>
                                </a:schemeClr>
                              </a:solidFill>
                              <a:latin typeface="Cambria Math" panose="02040503050406030204" pitchFamily="18" charset="0"/>
                            </a:rPr>
                          </m:ctrlPr>
                        </m:sSupPr>
                        <m:e>
                          <m:r>
                            <a:rPr lang="en-US" sz="1400" b="0" i="1" smtClean="0">
                              <a:solidFill>
                                <a:schemeClr val="accent1">
                                  <a:lumMod val="50000"/>
                                </a:schemeClr>
                              </a:solidFill>
                              <a:latin typeface="Cambria Math" panose="02040503050406030204" pitchFamily="18" charset="0"/>
                            </a:rPr>
                            <m:t>𝐿</m:t>
                          </m:r>
                        </m:e>
                        <m:sup>
                          <m:r>
                            <a:rPr lang="en-US" sz="1400" b="0" i="1" smtClean="0">
                              <a:solidFill>
                                <a:schemeClr val="accent1">
                                  <a:lumMod val="50000"/>
                                </a:schemeClr>
                              </a:solidFill>
                              <a:latin typeface="Cambria Math" panose="02040503050406030204" pitchFamily="18" charset="0"/>
                            </a:rPr>
                            <m:t>(3)</m:t>
                          </m:r>
                        </m:sup>
                      </m:sSup>
                    </m:oMath>
                  </a14:m>
                  <a:endParaRPr lang="en-US" sz="1400" dirty="0">
                    <a:solidFill>
                      <a:schemeClr val="accent1">
                        <a:lumMod val="50000"/>
                      </a:schemeClr>
                    </a:solidFill>
                  </a:endParaRPr>
                </a:p>
              </p:txBody>
            </p:sp>
          </mc:Choice>
          <mc:Fallback xmlns="">
            <p:sp>
              <p:nvSpPr>
                <p:cNvPr id="85" name="TextBox 84">
                  <a:extLst>
                    <a:ext uri="{FF2B5EF4-FFF2-40B4-BE49-F238E27FC236}">
                      <a16:creationId xmlns:a16="http://schemas.microsoft.com/office/drawing/2014/main" id="{184EBEB1-69A6-3F32-2DF1-4DBB3117F888}"/>
                    </a:ext>
                  </a:extLst>
                </p:cNvPr>
                <p:cNvSpPr txBox="1">
                  <a:spLocks noRot="1" noChangeAspect="1" noMove="1" noResize="1" noEditPoints="1" noAdjustHandles="1" noChangeArrowheads="1" noChangeShapeType="1" noTextEdit="1"/>
                </p:cNvSpPr>
                <p:nvPr/>
              </p:nvSpPr>
              <p:spPr>
                <a:xfrm>
                  <a:off x="1753679" y="5960442"/>
                  <a:ext cx="1152969" cy="316690"/>
                </a:xfrm>
                <a:prstGeom prst="rect">
                  <a:avLst/>
                </a:prstGeom>
                <a:blipFill>
                  <a:blip r:embed="rId34"/>
                  <a:stretch>
                    <a:fillRect t="-3846" b="-15385"/>
                  </a:stretch>
                </a:blipFill>
              </p:spPr>
              <p:txBody>
                <a:bodyPr/>
                <a:lstStyle/>
                <a:p>
                  <a:r>
                    <a:rPr lang="en-US">
                      <a:noFill/>
                    </a:rPr>
                    <a:t> </a:t>
                  </a:r>
                </a:p>
              </p:txBody>
            </p:sp>
          </mc:Fallback>
        </mc:AlternateContent>
      </p:grpSp>
      <p:grpSp>
        <p:nvGrpSpPr>
          <p:cNvPr id="86" name="Group 85">
            <a:extLst>
              <a:ext uri="{FF2B5EF4-FFF2-40B4-BE49-F238E27FC236}">
                <a16:creationId xmlns:a16="http://schemas.microsoft.com/office/drawing/2014/main" id="{2720F8BE-E74C-8BD0-0224-3F8E84A2089D}"/>
              </a:ext>
            </a:extLst>
          </p:cNvPr>
          <p:cNvGrpSpPr/>
          <p:nvPr/>
        </p:nvGrpSpPr>
        <p:grpSpPr>
          <a:xfrm>
            <a:off x="5859335" y="5680633"/>
            <a:ext cx="1152969" cy="559923"/>
            <a:chOff x="1753679" y="5717209"/>
            <a:chExt cx="1152969" cy="559923"/>
          </a:xfrm>
        </p:grpSpPr>
        <p:sp>
          <p:nvSpPr>
            <p:cNvPr id="91" name="Right Brace 90">
              <a:extLst>
                <a:ext uri="{FF2B5EF4-FFF2-40B4-BE49-F238E27FC236}">
                  <a16:creationId xmlns:a16="http://schemas.microsoft.com/office/drawing/2014/main" id="{671160FA-C101-B6DB-6EBC-D3C0BBD43C3C}"/>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52F92945-F7FA-1FC5-5921-CCB7D48708DA}"/>
                    </a:ext>
                  </a:extLst>
                </p:cNvPr>
                <p:cNvSpPr txBox="1"/>
                <p:nvPr/>
              </p:nvSpPr>
              <p:spPr>
                <a:xfrm>
                  <a:off x="1753679" y="5960442"/>
                  <a:ext cx="1152969" cy="316690"/>
                </a:xfrm>
                <a:prstGeom prst="rect">
                  <a:avLst/>
                </a:prstGeom>
                <a:noFill/>
              </p:spPr>
              <p:txBody>
                <a:bodyPr wrap="square" rtlCol="0">
                  <a:spAutoFit/>
                </a:bodyPr>
                <a:lstStyle/>
                <a:p>
                  <a:pPr algn="ctr"/>
                  <a:r>
                    <a:rPr lang="en-US" sz="1400" dirty="0">
                      <a:solidFill>
                        <a:schemeClr val="accent1">
                          <a:lumMod val="50000"/>
                        </a:schemeClr>
                      </a:solidFill>
                    </a:rPr>
                    <a:t>Layout </a:t>
                  </a:r>
                  <a14:m>
                    <m:oMath xmlns:m="http://schemas.openxmlformats.org/officeDocument/2006/math">
                      <m:sSup>
                        <m:sSupPr>
                          <m:ctrlPr>
                            <a:rPr lang="en-US" sz="1400" b="0" i="1" smtClean="0">
                              <a:solidFill>
                                <a:schemeClr val="accent1">
                                  <a:lumMod val="50000"/>
                                </a:schemeClr>
                              </a:solidFill>
                              <a:latin typeface="Cambria Math" panose="02040503050406030204" pitchFamily="18" charset="0"/>
                            </a:rPr>
                          </m:ctrlPr>
                        </m:sSupPr>
                        <m:e>
                          <m:r>
                            <a:rPr lang="en-US" sz="1400" b="0" i="1" smtClean="0">
                              <a:solidFill>
                                <a:schemeClr val="accent1">
                                  <a:lumMod val="50000"/>
                                </a:schemeClr>
                              </a:solidFill>
                              <a:latin typeface="Cambria Math" panose="02040503050406030204" pitchFamily="18" charset="0"/>
                            </a:rPr>
                            <m:t>𝐿</m:t>
                          </m:r>
                        </m:e>
                        <m:sup>
                          <m:r>
                            <a:rPr lang="en-US" sz="1400" b="0" i="1" smtClean="0">
                              <a:solidFill>
                                <a:schemeClr val="accent1">
                                  <a:lumMod val="50000"/>
                                </a:schemeClr>
                              </a:solidFill>
                              <a:latin typeface="Cambria Math" panose="02040503050406030204" pitchFamily="18" charset="0"/>
                            </a:rPr>
                            <m:t>(4)</m:t>
                          </m:r>
                        </m:sup>
                      </m:sSup>
                    </m:oMath>
                  </a14:m>
                  <a:endParaRPr lang="en-US" sz="1400" dirty="0">
                    <a:solidFill>
                      <a:schemeClr val="accent1">
                        <a:lumMod val="50000"/>
                      </a:schemeClr>
                    </a:solidFill>
                  </a:endParaRPr>
                </a:p>
              </p:txBody>
            </p:sp>
          </mc:Choice>
          <mc:Fallback xmlns="">
            <p:sp>
              <p:nvSpPr>
                <p:cNvPr id="97" name="TextBox 96">
                  <a:extLst>
                    <a:ext uri="{FF2B5EF4-FFF2-40B4-BE49-F238E27FC236}">
                      <a16:creationId xmlns:a16="http://schemas.microsoft.com/office/drawing/2014/main" id="{52F92945-F7FA-1FC5-5921-CCB7D48708DA}"/>
                    </a:ext>
                  </a:extLst>
                </p:cNvPr>
                <p:cNvSpPr txBox="1">
                  <a:spLocks noRot="1" noChangeAspect="1" noMove="1" noResize="1" noEditPoints="1" noAdjustHandles="1" noChangeArrowheads="1" noChangeShapeType="1" noTextEdit="1"/>
                </p:cNvSpPr>
                <p:nvPr/>
              </p:nvSpPr>
              <p:spPr>
                <a:xfrm>
                  <a:off x="1753679" y="5960442"/>
                  <a:ext cx="1152969" cy="316690"/>
                </a:xfrm>
                <a:prstGeom prst="rect">
                  <a:avLst/>
                </a:prstGeom>
                <a:blipFill>
                  <a:blip r:embed="rId35"/>
                  <a:stretch>
                    <a:fillRect t="-3846" b="-15385"/>
                  </a:stretch>
                </a:blipFill>
              </p:spPr>
              <p:txBody>
                <a:bodyPr/>
                <a:lstStyle/>
                <a:p>
                  <a:r>
                    <a:rPr lang="en-US">
                      <a:noFill/>
                    </a:rPr>
                    <a:t> </a:t>
                  </a:r>
                </a:p>
              </p:txBody>
            </p:sp>
          </mc:Fallback>
        </mc:AlternateContent>
      </p:grpSp>
      <p:sp>
        <p:nvSpPr>
          <p:cNvPr id="99" name="TextBox 98">
            <a:extLst>
              <a:ext uri="{FF2B5EF4-FFF2-40B4-BE49-F238E27FC236}">
                <a16:creationId xmlns:a16="http://schemas.microsoft.com/office/drawing/2014/main" id="{F5F57748-0321-A167-3D56-C691A028578C}"/>
              </a:ext>
            </a:extLst>
          </p:cNvPr>
          <p:cNvSpPr txBox="1"/>
          <p:nvPr/>
        </p:nvSpPr>
        <p:spPr>
          <a:xfrm>
            <a:off x="7502220" y="2211054"/>
            <a:ext cx="3476913"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Simplified Problem</a:t>
            </a:r>
          </a:p>
          <a:p>
            <a:r>
              <a:rPr lang="en-US" dirty="0"/>
              <a:t>Only consider the layouts</a:t>
            </a:r>
          </a:p>
        </p:txBody>
      </p:sp>
      <p:sp>
        <p:nvSpPr>
          <p:cNvPr id="101" name="TextBox 100">
            <a:extLst>
              <a:ext uri="{FF2B5EF4-FFF2-40B4-BE49-F238E27FC236}">
                <a16:creationId xmlns:a16="http://schemas.microsoft.com/office/drawing/2014/main" id="{DDEB46CF-3456-4A09-40BC-6EF896F2816F}"/>
              </a:ext>
            </a:extLst>
          </p:cNvPr>
          <p:cNvSpPr txBox="1"/>
          <p:nvPr/>
        </p:nvSpPr>
        <p:spPr>
          <a:xfrm>
            <a:off x="7497933" y="4080372"/>
            <a:ext cx="3476914"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Suffices</a:t>
            </a:r>
            <a:endParaRPr lang="en-US" dirty="0"/>
          </a:p>
          <a:p>
            <a:r>
              <a:rPr lang="en-US" dirty="0"/>
              <a:t>Bound the mixing time of the layout graph.</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070EDE5-A022-23ED-6C86-DEEC958727BF}"/>
                  </a:ext>
                </a:extLst>
              </p:cNvPr>
              <p:cNvSpPr txBox="1"/>
              <p:nvPr/>
            </p:nvSpPr>
            <p:spPr>
              <a:xfrm>
                <a:off x="7500252" y="2978186"/>
                <a:ext cx="3476914" cy="104212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Define</a:t>
                </a:r>
                <a:endParaRPr lang="en-US" dirty="0"/>
              </a:p>
              <a:p>
                <a:r>
                  <a:rPr lang="en-US" dirty="0"/>
                  <a:t>Random walk on layout 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d>
                          <m:dPr>
                            <m:ctrlPr>
                              <a:rPr lang="en-US" b="0" i="1" smtClean="0">
                                <a:latin typeface="Cambria Math" panose="02040503050406030204" pitchFamily="18" charset="0"/>
                              </a:rPr>
                            </m:ctrlPr>
                          </m:dPr>
                          <m:e>
                            <m:r>
                              <a:rPr lang="en-US" b="0" i="1" smtClean="0">
                                <a:latin typeface="Cambria Math" panose="02040503050406030204" pitchFamily="18" charset="0"/>
                              </a:rPr>
                              <m:t>2</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p:txBody>
          </p:sp>
        </mc:Choice>
        <mc:Fallback xmlns="">
          <p:sp>
            <p:nvSpPr>
              <p:cNvPr id="102" name="TextBox 101">
                <a:extLst>
                  <a:ext uri="{FF2B5EF4-FFF2-40B4-BE49-F238E27FC236}">
                    <a16:creationId xmlns:a16="http://schemas.microsoft.com/office/drawing/2014/main" id="{A070EDE5-A022-23ED-6C86-DEEC958727BF}"/>
                  </a:ext>
                </a:extLst>
              </p:cNvPr>
              <p:cNvSpPr txBox="1">
                <a:spLocks noRot="1" noChangeAspect="1" noMove="1" noResize="1" noEditPoints="1" noAdjustHandles="1" noChangeArrowheads="1" noChangeShapeType="1" noTextEdit="1"/>
              </p:cNvSpPr>
              <p:nvPr/>
            </p:nvSpPr>
            <p:spPr>
              <a:xfrm>
                <a:off x="7500252" y="2978186"/>
                <a:ext cx="3476914" cy="1042129"/>
              </a:xfrm>
              <a:prstGeom prst="roundRect">
                <a:avLst/>
              </a:prstGeom>
              <a:blipFill>
                <a:blip r:embed="rId36"/>
                <a:stretch>
                  <a:fillRect/>
                </a:stretch>
              </a:blipFill>
              <a:ln w="38100"/>
            </p:spPr>
            <p:txBody>
              <a:bodyPr/>
              <a:lstStyle/>
              <a:p>
                <a:r>
                  <a:rPr lang="en-US">
                    <a:noFill/>
                  </a:rPr>
                  <a:t> </a:t>
                </a:r>
              </a:p>
            </p:txBody>
          </p:sp>
        </mc:Fallback>
      </mc:AlternateContent>
      <p:sp>
        <p:nvSpPr>
          <p:cNvPr id="3" name="TextBox 2">
            <a:extLst>
              <a:ext uri="{FF2B5EF4-FFF2-40B4-BE49-F238E27FC236}">
                <a16:creationId xmlns:a16="http://schemas.microsoft.com/office/drawing/2014/main" id="{F4A67ED8-D691-E0A3-DB8E-6556D015D472}"/>
              </a:ext>
            </a:extLst>
          </p:cNvPr>
          <p:cNvSpPr txBox="1"/>
          <p:nvPr/>
        </p:nvSpPr>
        <p:spPr>
          <a:xfrm>
            <a:off x="7497933" y="5160711"/>
            <a:ext cx="3476914"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First step</a:t>
            </a:r>
            <a:endParaRPr lang="en-US" dirty="0"/>
          </a:p>
          <a:p>
            <a:r>
              <a:rPr lang="en-US" dirty="0"/>
              <a:t>Understand how mixing affects the layout.</a:t>
            </a:r>
          </a:p>
        </p:txBody>
      </p:sp>
    </p:spTree>
    <p:extLst>
      <p:ext uri="{BB962C8B-B14F-4D97-AF65-F5344CB8AC3E}">
        <p14:creationId xmlns:p14="http://schemas.microsoft.com/office/powerpoint/2010/main" val="19829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p:bldP spid="99" grpId="0" animBg="1"/>
      <p:bldP spid="101" grpId="0" animBg="1"/>
      <p:bldP spid="10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66BC-2453-3607-6679-BABD99488734}"/>
              </a:ext>
            </a:extLst>
          </p:cNvPr>
          <p:cNvSpPr>
            <a:spLocks noGrp="1"/>
          </p:cNvSpPr>
          <p:nvPr>
            <p:ph type="title"/>
          </p:nvPr>
        </p:nvSpPr>
        <p:spPr/>
        <p:txBody>
          <a:bodyPr/>
          <a:lstStyle/>
          <a:p>
            <a:r>
              <a:rPr lang="en-US" dirty="0"/>
              <a:t>Layout Transition Probability</a:t>
            </a:r>
          </a:p>
        </p:txBody>
      </p:sp>
      <p:grpSp>
        <p:nvGrpSpPr>
          <p:cNvPr id="5" name="Group 4">
            <a:extLst>
              <a:ext uri="{FF2B5EF4-FFF2-40B4-BE49-F238E27FC236}">
                <a16:creationId xmlns:a16="http://schemas.microsoft.com/office/drawing/2014/main" id="{62ABE318-A340-6530-DB36-383825CF4F0F}"/>
              </a:ext>
            </a:extLst>
          </p:cNvPr>
          <p:cNvGrpSpPr>
            <a:grpSpLocks noChangeAspect="1"/>
          </p:cNvGrpSpPr>
          <p:nvPr/>
        </p:nvGrpSpPr>
        <p:grpSpPr>
          <a:xfrm>
            <a:off x="1076891" y="1748754"/>
            <a:ext cx="833176" cy="3694904"/>
            <a:chOff x="470720" y="2704782"/>
            <a:chExt cx="827868" cy="3671372"/>
          </a:xfrm>
        </p:grpSpPr>
        <p:grpSp>
          <p:nvGrpSpPr>
            <p:cNvPr id="97" name="Group 96">
              <a:extLst>
                <a:ext uri="{FF2B5EF4-FFF2-40B4-BE49-F238E27FC236}">
                  <a16:creationId xmlns:a16="http://schemas.microsoft.com/office/drawing/2014/main" id="{9E4AFBC8-C3B1-DDA6-8011-E21A8FF57D05}"/>
                </a:ext>
              </a:extLst>
            </p:cNvPr>
            <p:cNvGrpSpPr/>
            <p:nvPr/>
          </p:nvGrpSpPr>
          <p:grpSpPr>
            <a:xfrm>
              <a:off x="1138621" y="2711668"/>
              <a:ext cx="156177" cy="915522"/>
              <a:chOff x="1138621" y="2711668"/>
              <a:chExt cx="156177" cy="915522"/>
            </a:xfrm>
          </p:grpSpPr>
          <p:sp>
            <p:nvSpPr>
              <p:cNvPr id="128" name="Rectangle 127">
                <a:extLst>
                  <a:ext uri="{FF2B5EF4-FFF2-40B4-BE49-F238E27FC236}">
                    <a16:creationId xmlns:a16="http://schemas.microsoft.com/office/drawing/2014/main" id="{0568FA37-EDEB-4F9A-C1CD-F95A88DB372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29" name="Rectangle 128">
                <a:extLst>
                  <a:ext uri="{FF2B5EF4-FFF2-40B4-BE49-F238E27FC236}">
                    <a16:creationId xmlns:a16="http://schemas.microsoft.com/office/drawing/2014/main" id="{67BE8ADC-18A5-48AB-C2DC-34C0EA960FE3}"/>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30" name="Rectangle 129">
                <a:extLst>
                  <a:ext uri="{FF2B5EF4-FFF2-40B4-BE49-F238E27FC236}">
                    <a16:creationId xmlns:a16="http://schemas.microsoft.com/office/drawing/2014/main" id="{53D04894-67FA-B02B-CA72-DCDF2973CAA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31" name="Rectangle 130">
                <a:extLst>
                  <a:ext uri="{FF2B5EF4-FFF2-40B4-BE49-F238E27FC236}">
                    <a16:creationId xmlns:a16="http://schemas.microsoft.com/office/drawing/2014/main" id="{B44D0A85-E740-A412-9853-44C8CE3865E9}"/>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32" name="Rectangle 131">
                <a:extLst>
                  <a:ext uri="{FF2B5EF4-FFF2-40B4-BE49-F238E27FC236}">
                    <a16:creationId xmlns:a16="http://schemas.microsoft.com/office/drawing/2014/main" id="{90E5999B-9401-5F18-22CA-5E2AF521606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33" name="Rectangle 132">
                <a:extLst>
                  <a:ext uri="{FF2B5EF4-FFF2-40B4-BE49-F238E27FC236}">
                    <a16:creationId xmlns:a16="http://schemas.microsoft.com/office/drawing/2014/main" id="{3883F477-9E93-3BF9-65E5-1863AF26BE10}"/>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98" name="Rectangle 97">
              <a:extLst>
                <a:ext uri="{FF2B5EF4-FFF2-40B4-BE49-F238E27FC236}">
                  <a16:creationId xmlns:a16="http://schemas.microsoft.com/office/drawing/2014/main" id="{216EB443-5E29-282F-E444-D4A86A695C5C}"/>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9" name="Rectangle 98">
              <a:extLst>
                <a:ext uri="{FF2B5EF4-FFF2-40B4-BE49-F238E27FC236}">
                  <a16:creationId xmlns:a16="http://schemas.microsoft.com/office/drawing/2014/main" id="{310FF463-F952-142D-BCFE-93EF285B44E8}"/>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0" name="Rectangle 99">
              <a:extLst>
                <a:ext uri="{FF2B5EF4-FFF2-40B4-BE49-F238E27FC236}">
                  <a16:creationId xmlns:a16="http://schemas.microsoft.com/office/drawing/2014/main" id="{4F7774A2-7DA0-4C71-48BE-B8BE0BEAC280}"/>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1" name="Rectangle 100">
              <a:extLst>
                <a:ext uri="{FF2B5EF4-FFF2-40B4-BE49-F238E27FC236}">
                  <a16:creationId xmlns:a16="http://schemas.microsoft.com/office/drawing/2014/main" id="{9DFD7829-90E4-B28A-761C-D20F9D86F5FE}"/>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2" name="Rectangle 101">
              <a:extLst>
                <a:ext uri="{FF2B5EF4-FFF2-40B4-BE49-F238E27FC236}">
                  <a16:creationId xmlns:a16="http://schemas.microsoft.com/office/drawing/2014/main" id="{C89395FC-58B4-B48A-5E8F-E0EEEDE11C3F}"/>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3" name="Rectangle 102">
              <a:extLst>
                <a:ext uri="{FF2B5EF4-FFF2-40B4-BE49-F238E27FC236}">
                  <a16:creationId xmlns:a16="http://schemas.microsoft.com/office/drawing/2014/main" id="{F2C81AFD-E511-C0BC-24AF-907B3A384A68}"/>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4" name="Rectangle 103">
              <a:extLst>
                <a:ext uri="{FF2B5EF4-FFF2-40B4-BE49-F238E27FC236}">
                  <a16:creationId xmlns:a16="http://schemas.microsoft.com/office/drawing/2014/main" id="{BB4839BF-F587-7D93-356B-B820B66D32D7}"/>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5" name="Rectangle 104">
              <a:extLst>
                <a:ext uri="{FF2B5EF4-FFF2-40B4-BE49-F238E27FC236}">
                  <a16:creationId xmlns:a16="http://schemas.microsoft.com/office/drawing/2014/main" id="{DDC14F50-56CB-C202-52A9-2C4721FB0F14}"/>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6" name="Rectangle 105">
              <a:extLst>
                <a:ext uri="{FF2B5EF4-FFF2-40B4-BE49-F238E27FC236}">
                  <a16:creationId xmlns:a16="http://schemas.microsoft.com/office/drawing/2014/main" id="{E5696B3C-80C0-5142-C298-F8820BADCCB3}"/>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7" name="Rectangle 106">
              <a:extLst>
                <a:ext uri="{FF2B5EF4-FFF2-40B4-BE49-F238E27FC236}">
                  <a16:creationId xmlns:a16="http://schemas.microsoft.com/office/drawing/2014/main" id="{DE3F38CC-3133-4D49-89F0-D2FC0967F61F}"/>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8" name="Rectangle 107">
              <a:extLst>
                <a:ext uri="{FF2B5EF4-FFF2-40B4-BE49-F238E27FC236}">
                  <a16:creationId xmlns:a16="http://schemas.microsoft.com/office/drawing/2014/main" id="{A52D4D90-23EB-CBC5-371A-FEE1252D0D9D}"/>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9" name="Rectangle 108">
              <a:extLst>
                <a:ext uri="{FF2B5EF4-FFF2-40B4-BE49-F238E27FC236}">
                  <a16:creationId xmlns:a16="http://schemas.microsoft.com/office/drawing/2014/main" id="{0DD62B6A-C2C7-BC6B-5EB0-78DDAED0833F}"/>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0" name="Rectangle 109">
              <a:extLst>
                <a:ext uri="{FF2B5EF4-FFF2-40B4-BE49-F238E27FC236}">
                  <a16:creationId xmlns:a16="http://schemas.microsoft.com/office/drawing/2014/main" id="{B0DBCCA0-544A-194F-BE7E-951D58A6FB7E}"/>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1" name="Rectangle 110">
              <a:extLst>
                <a:ext uri="{FF2B5EF4-FFF2-40B4-BE49-F238E27FC236}">
                  <a16:creationId xmlns:a16="http://schemas.microsoft.com/office/drawing/2014/main" id="{FF0E0064-6BAC-3B68-D9DA-B9B3FB668680}"/>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2" name="Rectangle 111">
              <a:extLst>
                <a:ext uri="{FF2B5EF4-FFF2-40B4-BE49-F238E27FC236}">
                  <a16:creationId xmlns:a16="http://schemas.microsoft.com/office/drawing/2014/main" id="{B9241881-6F8F-23C0-9ACD-E16FCDD96823}"/>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3" name="Rectangle 112">
              <a:extLst>
                <a:ext uri="{FF2B5EF4-FFF2-40B4-BE49-F238E27FC236}">
                  <a16:creationId xmlns:a16="http://schemas.microsoft.com/office/drawing/2014/main" id="{0EDB5F3D-ED44-7934-16DA-71DAFF604D36}"/>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4" name="Rectangle 113">
              <a:extLst>
                <a:ext uri="{FF2B5EF4-FFF2-40B4-BE49-F238E27FC236}">
                  <a16:creationId xmlns:a16="http://schemas.microsoft.com/office/drawing/2014/main" id="{04B0FCF6-A91B-49BB-741D-8B5B83DE39A4}"/>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5" name="Rectangle 114">
              <a:extLst>
                <a:ext uri="{FF2B5EF4-FFF2-40B4-BE49-F238E27FC236}">
                  <a16:creationId xmlns:a16="http://schemas.microsoft.com/office/drawing/2014/main" id="{39D26C76-794A-2C62-6CEB-465884972A93}"/>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E68492C5-E878-71CB-AA45-DC71EBF2BD2D}"/>
                    </a:ext>
                  </a:extLst>
                </p:cNvPr>
                <p:cNvSpPr txBox="1"/>
                <p:nvPr/>
              </p:nvSpPr>
              <p:spPr>
                <a:xfrm rot="16200000">
                  <a:off x="142347" y="4428246"/>
                  <a:ext cx="881186"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𝑘</m:t>
                      </m:r>
                    </m:oMath>
                  </a14:m>
                  <a:r>
                    <a:rPr lang="en-US" sz="1100" dirty="0"/>
                    <a:t> blocks</a:t>
                  </a:r>
                </a:p>
              </p:txBody>
            </p:sp>
          </mc:Choice>
          <mc:Fallback xmlns="">
            <p:sp>
              <p:nvSpPr>
                <p:cNvPr id="116" name="TextBox 115">
                  <a:extLst>
                    <a:ext uri="{FF2B5EF4-FFF2-40B4-BE49-F238E27FC236}">
                      <a16:creationId xmlns:a16="http://schemas.microsoft.com/office/drawing/2014/main" id="{E68492C5-E878-71CB-AA45-DC71EBF2BD2D}"/>
                    </a:ext>
                  </a:extLst>
                </p:cNvPr>
                <p:cNvSpPr txBox="1">
                  <a:spLocks noRot="1" noChangeAspect="1" noMove="1" noResize="1" noEditPoints="1" noAdjustHandles="1" noChangeArrowheads="1" noChangeShapeType="1" noTextEdit="1"/>
                </p:cNvSpPr>
                <p:nvPr/>
              </p:nvSpPr>
              <p:spPr>
                <a:xfrm rot="16200000">
                  <a:off x="142347" y="4428246"/>
                  <a:ext cx="881186" cy="224440"/>
                </a:xfrm>
                <a:prstGeom prst="rect">
                  <a:avLst/>
                </a:prstGeom>
                <a:blipFill>
                  <a:blip r:embed="rId3"/>
                  <a:stretch>
                    <a:fillRect r="-31579"/>
                  </a:stretch>
                </a:blipFill>
              </p:spPr>
              <p:txBody>
                <a:bodyPr/>
                <a:lstStyle/>
                <a:p>
                  <a:r>
                    <a:rPr lang="en-US">
                      <a:noFill/>
                    </a:rPr>
                    <a:t> </a:t>
                  </a:r>
                </a:p>
              </p:txBody>
            </p:sp>
          </mc:Fallback>
        </mc:AlternateContent>
        <p:cxnSp>
          <p:nvCxnSpPr>
            <p:cNvPr id="117" name="Straight Connector 116">
              <a:extLst>
                <a:ext uri="{FF2B5EF4-FFF2-40B4-BE49-F238E27FC236}">
                  <a16:creationId xmlns:a16="http://schemas.microsoft.com/office/drawing/2014/main" id="{A55F189C-3055-5BF0-80D0-EFA75BAA064B}"/>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8" name="Straight Connector 117">
              <a:extLst>
                <a:ext uri="{FF2B5EF4-FFF2-40B4-BE49-F238E27FC236}">
                  <a16:creationId xmlns:a16="http://schemas.microsoft.com/office/drawing/2014/main" id="{CA87C6C9-A2BB-174C-537C-62401CD56F5C}"/>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ACBEA69E-CF83-3624-1BCB-B7CD2A7ED4BB}"/>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0" name="Straight Connector 119">
              <a:extLst>
                <a:ext uri="{FF2B5EF4-FFF2-40B4-BE49-F238E27FC236}">
                  <a16:creationId xmlns:a16="http://schemas.microsoft.com/office/drawing/2014/main" id="{4FA4BDDE-51BF-0E99-FBDC-CC22AFA93936}"/>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ECD825B1-615C-5414-8CF9-1B59A00E9079}"/>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2" name="Straight Connector 121">
              <a:extLst>
                <a:ext uri="{FF2B5EF4-FFF2-40B4-BE49-F238E27FC236}">
                  <a16:creationId xmlns:a16="http://schemas.microsoft.com/office/drawing/2014/main" id="{2DEAF521-6A95-F9C3-9E6A-C580DF41CBA7}"/>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3" name="Straight Connector 122">
              <a:extLst>
                <a:ext uri="{FF2B5EF4-FFF2-40B4-BE49-F238E27FC236}">
                  <a16:creationId xmlns:a16="http://schemas.microsoft.com/office/drawing/2014/main" id="{EC24123E-3D54-AC21-098F-069B46C58E84}"/>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6A02FCF-D4A9-0071-A7F2-6AEF2748FE1D}"/>
                    </a:ext>
                  </a:extLst>
                </p:cNvPr>
                <p:cNvSpPr txBox="1"/>
                <p:nvPr/>
              </p:nvSpPr>
              <p:spPr>
                <a:xfrm rot="16200000">
                  <a:off x="648218" y="313291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4" name="TextBox 123">
                  <a:extLst>
                    <a:ext uri="{FF2B5EF4-FFF2-40B4-BE49-F238E27FC236}">
                      <a16:creationId xmlns:a16="http://schemas.microsoft.com/office/drawing/2014/main" id="{26A02FCF-D4A9-0071-A7F2-6AEF2748FE1D}"/>
                    </a:ext>
                  </a:extLst>
                </p:cNvPr>
                <p:cNvSpPr txBox="1">
                  <a:spLocks noRot="1" noChangeAspect="1" noMove="1" noResize="1" noEditPoints="1" noAdjustHandles="1" noChangeArrowheads="1" noChangeShapeType="1" noTextEdit="1"/>
                </p:cNvSpPr>
                <p:nvPr/>
              </p:nvSpPr>
              <p:spPr>
                <a:xfrm rot="16200000">
                  <a:off x="648218" y="3132915"/>
                  <a:ext cx="555963" cy="224440"/>
                </a:xfrm>
                <a:prstGeom prst="rect">
                  <a:avLst/>
                </a:prstGeom>
                <a:blipFill>
                  <a:blip r:embed="rId4"/>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7E07640B-BE5B-BAAD-C95A-14C68589FCF5}"/>
                    </a:ext>
                  </a:extLst>
                </p:cNvPr>
                <p:cNvSpPr txBox="1"/>
                <p:nvPr/>
              </p:nvSpPr>
              <p:spPr>
                <a:xfrm rot="16200000">
                  <a:off x="652831" y="3999923"/>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5" name="TextBox 124">
                  <a:extLst>
                    <a:ext uri="{FF2B5EF4-FFF2-40B4-BE49-F238E27FC236}">
                      <a16:creationId xmlns:a16="http://schemas.microsoft.com/office/drawing/2014/main" id="{7E07640B-BE5B-BAAD-C95A-14C68589FCF5}"/>
                    </a:ext>
                  </a:extLst>
                </p:cNvPr>
                <p:cNvSpPr txBox="1">
                  <a:spLocks noRot="1" noChangeAspect="1" noMove="1" noResize="1" noEditPoints="1" noAdjustHandles="1" noChangeArrowheads="1" noChangeShapeType="1" noTextEdit="1"/>
                </p:cNvSpPr>
                <p:nvPr/>
              </p:nvSpPr>
              <p:spPr>
                <a:xfrm rot="16200000">
                  <a:off x="652831" y="3999923"/>
                  <a:ext cx="555963" cy="224440"/>
                </a:xfrm>
                <a:prstGeom prst="rect">
                  <a:avLst/>
                </a:prstGeom>
                <a:blipFill>
                  <a:blip r:embed="rId5"/>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09762B7B-C51D-E326-848C-B0497B16B042}"/>
                    </a:ext>
                  </a:extLst>
                </p:cNvPr>
                <p:cNvSpPr txBox="1"/>
                <p:nvPr/>
              </p:nvSpPr>
              <p:spPr>
                <a:xfrm rot="16200000">
                  <a:off x="643099" y="483574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6" name="TextBox 125">
                  <a:extLst>
                    <a:ext uri="{FF2B5EF4-FFF2-40B4-BE49-F238E27FC236}">
                      <a16:creationId xmlns:a16="http://schemas.microsoft.com/office/drawing/2014/main" id="{09762B7B-C51D-E326-848C-B0497B16B042}"/>
                    </a:ext>
                  </a:extLst>
                </p:cNvPr>
                <p:cNvSpPr txBox="1">
                  <a:spLocks noRot="1" noChangeAspect="1" noMove="1" noResize="1" noEditPoints="1" noAdjustHandles="1" noChangeArrowheads="1" noChangeShapeType="1" noTextEdit="1"/>
                </p:cNvSpPr>
                <p:nvPr/>
              </p:nvSpPr>
              <p:spPr>
                <a:xfrm rot="16200000">
                  <a:off x="643099" y="4835745"/>
                  <a:ext cx="555963" cy="224440"/>
                </a:xfrm>
                <a:prstGeom prst="rect">
                  <a:avLst/>
                </a:prstGeom>
                <a:blipFill>
                  <a:blip r:embed="rId6"/>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F68E947C-0BD9-30FE-C47F-C25A7C7C1191}"/>
                    </a:ext>
                  </a:extLst>
                </p:cNvPr>
                <p:cNvSpPr txBox="1"/>
                <p:nvPr/>
              </p:nvSpPr>
              <p:spPr>
                <a:xfrm rot="16200000">
                  <a:off x="648884" y="5749099"/>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7" name="TextBox 126">
                  <a:extLst>
                    <a:ext uri="{FF2B5EF4-FFF2-40B4-BE49-F238E27FC236}">
                      <a16:creationId xmlns:a16="http://schemas.microsoft.com/office/drawing/2014/main" id="{F68E947C-0BD9-30FE-C47F-C25A7C7C1191}"/>
                    </a:ext>
                  </a:extLst>
                </p:cNvPr>
                <p:cNvSpPr txBox="1">
                  <a:spLocks noRot="1" noChangeAspect="1" noMove="1" noResize="1" noEditPoints="1" noAdjustHandles="1" noChangeArrowheads="1" noChangeShapeType="1" noTextEdit="1"/>
                </p:cNvSpPr>
                <p:nvPr/>
              </p:nvSpPr>
              <p:spPr>
                <a:xfrm rot="16200000">
                  <a:off x="648884" y="5749099"/>
                  <a:ext cx="555963" cy="224440"/>
                </a:xfrm>
                <a:prstGeom prst="rect">
                  <a:avLst/>
                </a:prstGeom>
                <a:blipFill>
                  <a:blip r:embed="rId7"/>
                  <a:stretch>
                    <a:fillRect r="-36842"/>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B1DB45F4-0A00-7118-9FBA-867FAD66C6D1}"/>
              </a:ext>
            </a:extLst>
          </p:cNvPr>
          <p:cNvGrpSpPr/>
          <p:nvPr/>
        </p:nvGrpSpPr>
        <p:grpSpPr>
          <a:xfrm>
            <a:off x="4027983" y="1770845"/>
            <a:ext cx="167012" cy="3694904"/>
            <a:chOff x="10524035" y="1699037"/>
            <a:chExt cx="193431" cy="4279392"/>
          </a:xfrm>
        </p:grpSpPr>
        <p:grpSp>
          <p:nvGrpSpPr>
            <p:cNvPr id="65" name="Group 64">
              <a:extLst>
                <a:ext uri="{FF2B5EF4-FFF2-40B4-BE49-F238E27FC236}">
                  <a16:creationId xmlns:a16="http://schemas.microsoft.com/office/drawing/2014/main" id="{4B8EC211-E789-0B5F-CD59-78E20C30D120}"/>
                </a:ext>
              </a:extLst>
            </p:cNvPr>
            <p:cNvGrpSpPr/>
            <p:nvPr/>
          </p:nvGrpSpPr>
          <p:grpSpPr>
            <a:xfrm>
              <a:off x="10531007" y="1707063"/>
              <a:ext cx="182042" cy="1067143"/>
              <a:chOff x="1138621" y="2711668"/>
              <a:chExt cx="156177" cy="915522"/>
            </a:xfrm>
          </p:grpSpPr>
          <p:sp>
            <p:nvSpPr>
              <p:cNvPr id="91" name="Rectangle 90">
                <a:extLst>
                  <a:ext uri="{FF2B5EF4-FFF2-40B4-BE49-F238E27FC236}">
                    <a16:creationId xmlns:a16="http://schemas.microsoft.com/office/drawing/2014/main" id="{CD880DF1-0D04-535F-330E-C0EBB92CDD24}"/>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2" name="Rectangle 91">
                <a:extLst>
                  <a:ext uri="{FF2B5EF4-FFF2-40B4-BE49-F238E27FC236}">
                    <a16:creationId xmlns:a16="http://schemas.microsoft.com/office/drawing/2014/main" id="{55AD270E-B1EC-A41C-DC22-A8DAF489D4A4}"/>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3" name="Rectangle 92">
                <a:extLst>
                  <a:ext uri="{FF2B5EF4-FFF2-40B4-BE49-F238E27FC236}">
                    <a16:creationId xmlns:a16="http://schemas.microsoft.com/office/drawing/2014/main" id="{B7820A90-5079-66BD-93B6-3B310DACF714}"/>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4" name="Rectangle 93">
                <a:extLst>
                  <a:ext uri="{FF2B5EF4-FFF2-40B4-BE49-F238E27FC236}">
                    <a16:creationId xmlns:a16="http://schemas.microsoft.com/office/drawing/2014/main" id="{C8CEFA94-AA41-EB60-A4BD-A6CFB1F4DC3F}"/>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5" name="Rectangle 94">
                <a:extLst>
                  <a:ext uri="{FF2B5EF4-FFF2-40B4-BE49-F238E27FC236}">
                    <a16:creationId xmlns:a16="http://schemas.microsoft.com/office/drawing/2014/main" id="{BE2ECFF1-6534-B5DF-6879-900593DF87C1}"/>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6" name="Rectangle 95">
                <a:extLst>
                  <a:ext uri="{FF2B5EF4-FFF2-40B4-BE49-F238E27FC236}">
                    <a16:creationId xmlns:a16="http://schemas.microsoft.com/office/drawing/2014/main" id="{A19ADD73-189E-D9BC-37CB-885917F14EB7}"/>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66" name="Rectangle 65">
              <a:extLst>
                <a:ext uri="{FF2B5EF4-FFF2-40B4-BE49-F238E27FC236}">
                  <a16:creationId xmlns:a16="http://schemas.microsoft.com/office/drawing/2014/main" id="{A0E6C567-BE6E-182C-63D9-46F2A11C5CA3}"/>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7" name="Rectangle 66">
              <a:extLst>
                <a:ext uri="{FF2B5EF4-FFF2-40B4-BE49-F238E27FC236}">
                  <a16:creationId xmlns:a16="http://schemas.microsoft.com/office/drawing/2014/main" id="{C85791C0-9E4D-8E9C-3B81-3159EECAFA64}"/>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8" name="Rectangle 67">
              <a:extLst>
                <a:ext uri="{FF2B5EF4-FFF2-40B4-BE49-F238E27FC236}">
                  <a16:creationId xmlns:a16="http://schemas.microsoft.com/office/drawing/2014/main" id="{012F5411-9EB9-891B-237F-D1444F44FBF9}"/>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9" name="Rectangle 68">
              <a:extLst>
                <a:ext uri="{FF2B5EF4-FFF2-40B4-BE49-F238E27FC236}">
                  <a16:creationId xmlns:a16="http://schemas.microsoft.com/office/drawing/2014/main" id="{2620C77C-C2C3-5A97-9207-82581535C5F6}"/>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0" name="Rectangle 69">
              <a:extLst>
                <a:ext uri="{FF2B5EF4-FFF2-40B4-BE49-F238E27FC236}">
                  <a16:creationId xmlns:a16="http://schemas.microsoft.com/office/drawing/2014/main" id="{6D5EFCC8-C442-7025-55BF-28958910050B}"/>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1" name="Rectangle 70">
              <a:extLst>
                <a:ext uri="{FF2B5EF4-FFF2-40B4-BE49-F238E27FC236}">
                  <a16:creationId xmlns:a16="http://schemas.microsoft.com/office/drawing/2014/main" id="{FD1FD6E1-BDF1-3A46-1B35-E98EC8D9D114}"/>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2" name="Rectangle 71">
              <a:extLst>
                <a:ext uri="{FF2B5EF4-FFF2-40B4-BE49-F238E27FC236}">
                  <a16:creationId xmlns:a16="http://schemas.microsoft.com/office/drawing/2014/main" id="{F5B540DB-15EA-4E14-2DEA-8DB6C8AAABC4}"/>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3" name="Rectangle 72">
              <a:extLst>
                <a:ext uri="{FF2B5EF4-FFF2-40B4-BE49-F238E27FC236}">
                  <a16:creationId xmlns:a16="http://schemas.microsoft.com/office/drawing/2014/main" id="{4DB2BFA1-AF9A-D221-508C-BD89DED43542}"/>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4" name="Rectangle 73">
              <a:extLst>
                <a:ext uri="{FF2B5EF4-FFF2-40B4-BE49-F238E27FC236}">
                  <a16:creationId xmlns:a16="http://schemas.microsoft.com/office/drawing/2014/main" id="{7A5490BC-98B5-8EEC-EACF-38D23D3AA685}"/>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5" name="Rectangle 74">
              <a:extLst>
                <a:ext uri="{FF2B5EF4-FFF2-40B4-BE49-F238E27FC236}">
                  <a16:creationId xmlns:a16="http://schemas.microsoft.com/office/drawing/2014/main" id="{644431AE-5FA0-8C8C-0197-4CD8328B18E1}"/>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6" name="Rectangle 75">
              <a:extLst>
                <a:ext uri="{FF2B5EF4-FFF2-40B4-BE49-F238E27FC236}">
                  <a16:creationId xmlns:a16="http://schemas.microsoft.com/office/drawing/2014/main" id="{F0EBDFAE-13BB-F064-A2C1-47F4E66E851B}"/>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7" name="Rectangle 76">
              <a:extLst>
                <a:ext uri="{FF2B5EF4-FFF2-40B4-BE49-F238E27FC236}">
                  <a16:creationId xmlns:a16="http://schemas.microsoft.com/office/drawing/2014/main" id="{8C76490F-FFC3-F130-26CC-DF79541BA6CC}"/>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8" name="Rectangle 77">
              <a:extLst>
                <a:ext uri="{FF2B5EF4-FFF2-40B4-BE49-F238E27FC236}">
                  <a16:creationId xmlns:a16="http://schemas.microsoft.com/office/drawing/2014/main" id="{7CD0D463-9D88-5E80-999F-8E675B06AB6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9" name="Rectangle 78">
              <a:extLst>
                <a:ext uri="{FF2B5EF4-FFF2-40B4-BE49-F238E27FC236}">
                  <a16:creationId xmlns:a16="http://schemas.microsoft.com/office/drawing/2014/main" id="{68A2CF26-6CFA-6F3F-5143-B7D91854CE0D}"/>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0" name="Rectangle 79">
              <a:extLst>
                <a:ext uri="{FF2B5EF4-FFF2-40B4-BE49-F238E27FC236}">
                  <a16:creationId xmlns:a16="http://schemas.microsoft.com/office/drawing/2014/main" id="{4904EDDD-089D-2D06-BBED-536298D603D8}"/>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1" name="Rectangle 80">
              <a:extLst>
                <a:ext uri="{FF2B5EF4-FFF2-40B4-BE49-F238E27FC236}">
                  <a16:creationId xmlns:a16="http://schemas.microsoft.com/office/drawing/2014/main" id="{C03F146F-4B5C-CF05-5072-DB686CA3A77F}"/>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2" name="Rectangle 81">
              <a:extLst>
                <a:ext uri="{FF2B5EF4-FFF2-40B4-BE49-F238E27FC236}">
                  <a16:creationId xmlns:a16="http://schemas.microsoft.com/office/drawing/2014/main" id="{BB3BFD67-8DDB-945B-4651-AA3D8749CBFB}"/>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3" name="Rectangle 82">
              <a:extLst>
                <a:ext uri="{FF2B5EF4-FFF2-40B4-BE49-F238E27FC236}">
                  <a16:creationId xmlns:a16="http://schemas.microsoft.com/office/drawing/2014/main" id="{750D866D-F240-ADB0-A7EB-166A98EC2ACE}"/>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84" name="Straight Connector 83">
              <a:extLst>
                <a:ext uri="{FF2B5EF4-FFF2-40B4-BE49-F238E27FC236}">
                  <a16:creationId xmlns:a16="http://schemas.microsoft.com/office/drawing/2014/main" id="{26F48931-1D6B-676A-ACF5-1F90D3A088C7}"/>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id="{62A6F42B-A3AF-DF70-A6E6-7E340EA05780}"/>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86" name="Straight Connector 85">
              <a:extLst>
                <a:ext uri="{FF2B5EF4-FFF2-40B4-BE49-F238E27FC236}">
                  <a16:creationId xmlns:a16="http://schemas.microsoft.com/office/drawing/2014/main" id="{8136FDB1-B8C5-D954-2487-F7E37FF25AA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7" name="Straight Connector 86">
              <a:extLst>
                <a:ext uri="{FF2B5EF4-FFF2-40B4-BE49-F238E27FC236}">
                  <a16:creationId xmlns:a16="http://schemas.microsoft.com/office/drawing/2014/main" id="{9EE99CB7-9E54-57C1-2614-A8CA9D8A5B1B}"/>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6D4A4E20-846A-4FF7-E81F-E7706FEB9E55}"/>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E21E7A58-50B8-C0D0-7A34-E21659B17147}"/>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ED58A1E6-C752-B194-2002-2A9EE6228130}"/>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60" name="Straight Arrow Connector 59">
            <a:extLst>
              <a:ext uri="{FF2B5EF4-FFF2-40B4-BE49-F238E27FC236}">
                <a16:creationId xmlns:a16="http://schemas.microsoft.com/office/drawing/2014/main" id="{557C6ED6-69EE-BA0E-53A1-5C5E9828C09C}"/>
              </a:ext>
            </a:extLst>
          </p:cNvPr>
          <p:cNvCxnSpPr>
            <a:cxnSpLocks/>
          </p:cNvCxnSpPr>
          <p:nvPr/>
        </p:nvCxnSpPr>
        <p:spPr>
          <a:xfrm flipV="1">
            <a:off x="1921576" y="2395393"/>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Rectangle 63">
            <a:extLst>
              <a:ext uri="{FF2B5EF4-FFF2-40B4-BE49-F238E27FC236}">
                <a16:creationId xmlns:a16="http://schemas.microsoft.com/office/drawing/2014/main" id="{C6212981-469A-BD8E-CB6E-BEC8E42E620E}"/>
              </a:ext>
            </a:extLst>
          </p:cNvPr>
          <p:cNvSpPr/>
          <p:nvPr/>
        </p:nvSpPr>
        <p:spPr>
          <a:xfrm rot="16200000">
            <a:off x="1559301" y="3433461"/>
            <a:ext cx="2846736" cy="26950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cxnSp>
        <p:nvCxnSpPr>
          <p:cNvPr id="8" name="Straight Arrow Connector 7">
            <a:extLst>
              <a:ext uri="{FF2B5EF4-FFF2-40B4-BE49-F238E27FC236}">
                <a16:creationId xmlns:a16="http://schemas.microsoft.com/office/drawing/2014/main" id="{A4332471-49E0-2684-4326-2305E4F149FB}"/>
              </a:ext>
            </a:extLst>
          </p:cNvPr>
          <p:cNvCxnSpPr>
            <a:cxnSpLocks/>
          </p:cNvCxnSpPr>
          <p:nvPr/>
        </p:nvCxnSpPr>
        <p:spPr>
          <a:xfrm flipV="1">
            <a:off x="3112853" y="2393170"/>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22FB3659-A896-B7ED-5B05-BDB934877EA8}"/>
              </a:ext>
            </a:extLst>
          </p:cNvPr>
          <p:cNvCxnSpPr>
            <a:cxnSpLocks/>
          </p:cNvCxnSpPr>
          <p:nvPr/>
        </p:nvCxnSpPr>
        <p:spPr>
          <a:xfrm flipV="1">
            <a:off x="3130168" y="3168833"/>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F65B229-E23B-45A6-2A94-1A75AFAC0824}"/>
              </a:ext>
            </a:extLst>
          </p:cNvPr>
          <p:cNvCxnSpPr>
            <a:cxnSpLocks/>
          </p:cNvCxnSpPr>
          <p:nvPr/>
        </p:nvCxnSpPr>
        <p:spPr>
          <a:xfrm flipV="1">
            <a:off x="3116314" y="3965270"/>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1C8BD6C-0FD7-DBFC-9023-8E5DF25F4CD8}"/>
              </a:ext>
            </a:extLst>
          </p:cNvPr>
          <p:cNvCxnSpPr>
            <a:cxnSpLocks/>
          </p:cNvCxnSpPr>
          <p:nvPr/>
        </p:nvCxnSpPr>
        <p:spPr>
          <a:xfrm flipV="1">
            <a:off x="3123236" y="4751316"/>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4" name="Straight Arrow Connector 133">
            <a:extLst>
              <a:ext uri="{FF2B5EF4-FFF2-40B4-BE49-F238E27FC236}">
                <a16:creationId xmlns:a16="http://schemas.microsoft.com/office/drawing/2014/main" id="{A5B4E8E5-0AEF-B8D4-CA7C-794098F8C0F0}"/>
              </a:ext>
            </a:extLst>
          </p:cNvPr>
          <p:cNvCxnSpPr>
            <a:cxnSpLocks/>
          </p:cNvCxnSpPr>
          <p:nvPr/>
        </p:nvCxnSpPr>
        <p:spPr>
          <a:xfrm flipV="1">
            <a:off x="1918528" y="3169585"/>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5" name="Straight Arrow Connector 134">
            <a:extLst>
              <a:ext uri="{FF2B5EF4-FFF2-40B4-BE49-F238E27FC236}">
                <a16:creationId xmlns:a16="http://schemas.microsoft.com/office/drawing/2014/main" id="{C6EE7FDE-C4C5-9D56-C58A-157DF221C68A}"/>
              </a:ext>
            </a:extLst>
          </p:cNvPr>
          <p:cNvCxnSpPr>
            <a:cxnSpLocks/>
          </p:cNvCxnSpPr>
          <p:nvPr/>
        </p:nvCxnSpPr>
        <p:spPr>
          <a:xfrm flipV="1">
            <a:off x="1924624" y="3971209"/>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0834AFE9-0AA6-F257-EC4E-C089A25A40DC}"/>
              </a:ext>
            </a:extLst>
          </p:cNvPr>
          <p:cNvCxnSpPr>
            <a:cxnSpLocks/>
          </p:cNvCxnSpPr>
          <p:nvPr/>
        </p:nvCxnSpPr>
        <p:spPr>
          <a:xfrm flipV="1">
            <a:off x="1921576" y="4754545"/>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D1FF824F-8C3C-6547-935D-FB4C9BC56332}"/>
                  </a:ext>
                </a:extLst>
              </p:cNvPr>
              <p:cNvSpPr txBox="1"/>
              <p:nvPr/>
            </p:nvSpPr>
            <p:spPr>
              <a:xfrm>
                <a:off x="5020272" y="5294040"/>
                <a:ext cx="3707566" cy="919401"/>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none" lIns="0" tIns="0" rIns="0" bIns="0" rtlCol="0" anchor="ctr">
                <a:spAutoFit/>
              </a:bodyPr>
              <a:lstStyle/>
              <a:p>
                <a14:m>
                  <m:oMath xmlns:m="http://schemas.openxmlformats.org/officeDocument/2006/math">
                    <m:r>
                      <a:rPr lang="en-US" i="1" smtClean="0">
                        <a:latin typeface="Cambria Math" panose="02040503050406030204" pitchFamily="18" charset="0"/>
                      </a:rPr>
                      <m:t>ℙ</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m:t>
                    </m:r>
                  </m:oMath>
                </a14:m>
                <a:r>
                  <a:rPr lang="en-US" dirty="0"/>
                  <a:t>after mixing?</a:t>
                </a:r>
              </a:p>
              <a:p>
                <a:pPr marL="285750" indent="-285750">
                  <a:buFont typeface="Arial" panose="020B0604020202020204" pitchFamily="34" charset="0"/>
                  <a:buChar char="•"/>
                </a:pPr>
                <a:r>
                  <a:rPr lang="en-US" dirty="0"/>
                  <a:t>Depends on mixing matrix</a:t>
                </a:r>
              </a:p>
              <a:p>
                <a:pPr marL="285750" indent="-285750">
                  <a:buFont typeface="Arial" panose="020B0604020202020204" pitchFamily="34" charset="0"/>
                  <a:buChar char="•"/>
                </a:pPr>
                <a:r>
                  <a:rPr lang="en-US" dirty="0"/>
                  <a:t>Assume maximal branch number</a:t>
                </a:r>
              </a:p>
            </p:txBody>
          </p:sp>
        </mc:Choice>
        <mc:Fallback xmlns="">
          <p:sp>
            <p:nvSpPr>
              <p:cNvPr id="137" name="TextBox 136">
                <a:extLst>
                  <a:ext uri="{FF2B5EF4-FFF2-40B4-BE49-F238E27FC236}">
                    <a16:creationId xmlns:a16="http://schemas.microsoft.com/office/drawing/2014/main" id="{D1FF824F-8C3C-6547-935D-FB4C9BC56332}"/>
                  </a:ext>
                </a:extLst>
              </p:cNvPr>
              <p:cNvSpPr txBox="1">
                <a:spLocks noRot="1" noChangeAspect="1" noMove="1" noResize="1" noEditPoints="1" noAdjustHandles="1" noChangeArrowheads="1" noChangeShapeType="1" noTextEdit="1"/>
              </p:cNvSpPr>
              <p:nvPr/>
            </p:nvSpPr>
            <p:spPr>
              <a:xfrm>
                <a:off x="5020272" y="5294040"/>
                <a:ext cx="3707566" cy="919401"/>
              </a:xfrm>
              <a:prstGeom prst="roundRect">
                <a:avLst/>
              </a:prstGeom>
              <a:blipFill>
                <a:blip r:embed="rId8"/>
                <a:stretch>
                  <a:fillRect l="-2034" t="-1316" r="-1695" b="-7895"/>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23A368E6-F735-D939-5C25-ACDF092C1324}"/>
                  </a:ext>
                </a:extLst>
              </p:cNvPr>
              <p:cNvSpPr txBox="1"/>
              <p:nvPr/>
            </p:nvSpPr>
            <p:spPr>
              <a:xfrm>
                <a:off x="2124334" y="5065119"/>
                <a:ext cx="1561716" cy="646331"/>
              </a:xfrm>
              <a:prstGeom prst="rect">
                <a:avLst/>
              </a:prstGeom>
              <a:noFill/>
            </p:spPr>
            <p:txBody>
              <a:bodyPr wrap="square" rtlCol="0">
                <a:spAutoFit/>
              </a:bodyPr>
              <a:lstStyle/>
              <a:p>
                <a:pPr algn="ctr"/>
                <a:r>
                  <a:rPr lang="en-US" dirty="0"/>
                  <a:t>Mixing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139" name="TextBox 138">
                <a:extLst>
                  <a:ext uri="{FF2B5EF4-FFF2-40B4-BE49-F238E27FC236}">
                    <a16:creationId xmlns:a16="http://schemas.microsoft.com/office/drawing/2014/main" id="{23A368E6-F735-D939-5C25-ACDF092C1324}"/>
                  </a:ext>
                </a:extLst>
              </p:cNvPr>
              <p:cNvSpPr txBox="1">
                <a:spLocks noRot="1" noChangeAspect="1" noMove="1" noResize="1" noEditPoints="1" noAdjustHandles="1" noChangeArrowheads="1" noChangeShapeType="1" noTextEdit="1"/>
              </p:cNvSpPr>
              <p:nvPr/>
            </p:nvSpPr>
            <p:spPr>
              <a:xfrm>
                <a:off x="2124334" y="5065119"/>
                <a:ext cx="1561716" cy="646331"/>
              </a:xfrm>
              <a:prstGeom prst="rect">
                <a:avLst/>
              </a:prstGeom>
              <a:blipFill>
                <a:blip r:embed="rId9"/>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9C5E6A17-3718-69F2-FBF0-08DF2FB69432}"/>
                  </a:ext>
                </a:extLst>
              </p:cNvPr>
              <p:cNvSpPr txBox="1"/>
              <p:nvPr/>
            </p:nvSpPr>
            <p:spPr>
              <a:xfrm>
                <a:off x="970773" y="5678647"/>
                <a:ext cx="1611216"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m:rPr>
                          <m:nor/>
                        </m:rPr>
                        <a:rPr lang="en-US" b="0" i="0" smtClean="0">
                          <a:latin typeface="Cambria Math" panose="02040503050406030204" pitchFamily="18" charset="0"/>
                        </a:rPr>
                        <m:t>layout</m:t>
                      </m:r>
                      <m:r>
                        <a:rPr lang="en-US" b="0" i="1" smtClean="0">
                          <a:latin typeface="Cambria Math" panose="02040503050406030204" pitchFamily="18" charset="0"/>
                        </a:rPr>
                        <m:t> </m:t>
                      </m:r>
                      <m:r>
                        <a:rPr lang="en-US" b="0" i="1" smtClean="0">
                          <a:latin typeface="Cambria Math" panose="02040503050406030204" pitchFamily="18" charset="0"/>
                        </a:rPr>
                        <m:t>𝐼</m:t>
                      </m:r>
                    </m:oMath>
                  </m:oMathPara>
                </a14:m>
                <a:endParaRPr lang="en-US" dirty="0"/>
              </a:p>
            </p:txBody>
          </p:sp>
        </mc:Choice>
        <mc:Fallback xmlns="">
          <p:sp>
            <p:nvSpPr>
              <p:cNvPr id="140" name="TextBox 139">
                <a:extLst>
                  <a:ext uri="{FF2B5EF4-FFF2-40B4-BE49-F238E27FC236}">
                    <a16:creationId xmlns:a16="http://schemas.microsoft.com/office/drawing/2014/main" id="{9C5E6A17-3718-69F2-FBF0-08DF2FB69432}"/>
                  </a:ext>
                </a:extLst>
              </p:cNvPr>
              <p:cNvSpPr txBox="1">
                <a:spLocks noRot="1" noChangeAspect="1" noMove="1" noResize="1" noEditPoints="1" noAdjustHandles="1" noChangeArrowheads="1" noChangeShapeType="1" noTextEdit="1"/>
              </p:cNvSpPr>
              <p:nvPr/>
            </p:nvSpPr>
            <p:spPr>
              <a:xfrm>
                <a:off x="970773" y="5678647"/>
                <a:ext cx="1611216"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CA38451-5779-2802-8AFE-722D8D771923}"/>
                  </a:ext>
                </a:extLst>
              </p:cNvPr>
              <p:cNvSpPr txBox="1"/>
              <p:nvPr/>
            </p:nvSpPr>
            <p:spPr>
              <a:xfrm>
                <a:off x="3325347" y="5559765"/>
                <a:ext cx="1561715"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m:rPr>
                          <m:sty m:val="p"/>
                        </m:rPr>
                        <a:rPr lang="en-US">
                          <a:latin typeface="Cambria Math" panose="02040503050406030204" pitchFamily="18" charset="0"/>
                        </a:rPr>
                        <m:t>X</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ΔY</m:t>
                      </m:r>
                    </m:oMath>
                  </m:oMathPara>
                </a14:m>
                <a:endParaRPr lang="en-US" dirty="0"/>
              </a:p>
              <a:p>
                <a:pPr algn="ctr"/>
                <a:r>
                  <a:rPr lang="en-US" dirty="0"/>
                  <a:t>layout </a:t>
                </a:r>
                <a14:m>
                  <m:oMath xmlns:m="http://schemas.openxmlformats.org/officeDocument/2006/math">
                    <m:r>
                      <a:rPr lang="en-US" i="1" dirty="0" smtClean="0">
                        <a:latin typeface="Cambria Math" panose="02040503050406030204" pitchFamily="18" charset="0"/>
                      </a:rPr>
                      <m:t>𝐽</m:t>
                    </m:r>
                  </m:oMath>
                </a14:m>
                <a:r>
                  <a:rPr lang="en-US" dirty="0"/>
                  <a:t>?</a:t>
                </a:r>
              </a:p>
            </p:txBody>
          </p:sp>
        </mc:Choice>
        <mc:Fallback xmlns="">
          <p:sp>
            <p:nvSpPr>
              <p:cNvPr id="141" name="TextBox 140">
                <a:extLst>
                  <a:ext uri="{FF2B5EF4-FFF2-40B4-BE49-F238E27FC236}">
                    <a16:creationId xmlns:a16="http://schemas.microsoft.com/office/drawing/2014/main" id="{6CA38451-5779-2802-8AFE-722D8D771923}"/>
                  </a:ext>
                </a:extLst>
              </p:cNvPr>
              <p:cNvSpPr txBox="1">
                <a:spLocks noRot="1" noChangeAspect="1" noMove="1" noResize="1" noEditPoints="1" noAdjustHandles="1" noChangeArrowheads="1" noChangeShapeType="1" noTextEdit="1"/>
              </p:cNvSpPr>
              <p:nvPr/>
            </p:nvSpPr>
            <p:spPr>
              <a:xfrm>
                <a:off x="3325347" y="5559765"/>
                <a:ext cx="1561715" cy="646331"/>
              </a:xfrm>
              <a:prstGeom prst="rect">
                <a:avLst/>
              </a:prstGeom>
              <a:blipFill>
                <a:blip r:embed="rId11"/>
                <a:stretch>
                  <a:fillRect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C10A31D6-9C4D-B2FE-97DC-290DB5F12BF8}"/>
                  </a:ext>
                </a:extLst>
              </p:cNvPr>
              <p:cNvSpPr txBox="1"/>
              <p:nvPr/>
            </p:nvSpPr>
            <p:spPr>
              <a:xfrm>
                <a:off x="4992228" y="3505621"/>
                <a:ext cx="6179381" cy="932100"/>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0" u="sng" dirty="0">
                    <a:latin typeface="Cambria Math" panose="02040503050406030204" pitchFamily="18" charset="0"/>
                  </a:rPr>
                  <a:t>Define</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ℙ</m:t>
                      </m:r>
                      <m:d>
                        <m:dPr>
                          <m:begChr m:val="["/>
                          <m:endChr m:val="]"/>
                          <m:ctrlPr>
                            <a:rPr lang="en-US" sz="2400" b="0" i="1" smtClean="0">
                              <a:latin typeface="Cambria Math" panose="02040503050406030204" pitchFamily="18" charset="0"/>
                            </a:rPr>
                          </m:ctrlPr>
                        </m:dPr>
                        <m:e>
                          <m:r>
                            <m:rPr>
                              <m:nor/>
                            </m:rPr>
                            <a:rPr lang="en-US" sz="2400" b="0" i="0" smtClean="0">
                              <a:latin typeface="Cambria Math" panose="02040503050406030204" pitchFamily="18" charset="0"/>
                            </a:rPr>
                            <m:t>layout</m:t>
                          </m:r>
                          <m:r>
                            <a:rPr lang="en-US" sz="2400" b="0" i="1" smtClean="0">
                              <a:latin typeface="Cambria Math" panose="02040503050406030204" pitchFamily="18" charset="0"/>
                            </a:rPr>
                            <m:t> </m:t>
                          </m:r>
                          <m:r>
                            <a:rPr lang="en-US" sz="2400" b="0" i="1" smtClean="0">
                              <a:latin typeface="Cambria Math" panose="02040503050406030204" pitchFamily="18" charset="0"/>
                            </a:rPr>
                            <m:t>𝐼</m:t>
                          </m:r>
                          <m:r>
                            <a:rPr lang="en-US" sz="2400" b="0" i="1" smtClean="0">
                              <a:latin typeface="Cambria Math" panose="02040503050406030204" pitchFamily="18" charset="0"/>
                            </a:rPr>
                            <m:t>→</m:t>
                          </m:r>
                          <m:r>
                            <m:rPr>
                              <m:nor/>
                            </m:rPr>
                            <a:rPr lang="en-US" sz="2400" b="0" i="0" smtClean="0">
                              <a:latin typeface="Cambria Math" panose="02040503050406030204" pitchFamily="18" charset="0"/>
                            </a:rPr>
                            <m:t>layout</m:t>
                          </m:r>
                          <m:r>
                            <a:rPr lang="en-US" sz="2400" b="0" i="1" smtClean="0">
                              <a:latin typeface="Cambria Math" panose="02040503050406030204" pitchFamily="18" charset="0"/>
                            </a:rPr>
                            <m:t> </m:t>
                          </m:r>
                          <m:r>
                            <a:rPr lang="en-US" sz="2400" b="0" i="1" smtClean="0">
                              <a:latin typeface="Cambria Math" panose="02040503050406030204" pitchFamily="18" charset="0"/>
                            </a:rPr>
                            <m:t>𝐽</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ℙ</m:t>
                          </m:r>
                        </m:e>
                        <m:sub>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𝑌</m:t>
                          </m:r>
                          <m:r>
                            <a:rPr lang="en-US" sz="2400" b="0" i="1" smtClean="0">
                              <a:latin typeface="Cambria Math" panose="02040503050406030204" pitchFamily="18" charset="0"/>
                            </a:rPr>
                            <m:t> </m:t>
                          </m:r>
                          <m:r>
                            <m:rPr>
                              <m:nor/>
                            </m:rPr>
                            <a:rPr lang="en-US" sz="2400" b="0" i="0" smtClean="0">
                              <a:latin typeface="Cambria Math" panose="02040503050406030204" pitchFamily="18" charset="0"/>
                            </a:rPr>
                            <m:t>in</m:t>
                          </m:r>
                          <m:r>
                            <a:rPr lang="en-US" sz="2400" b="0" i="1" smtClean="0">
                              <a:latin typeface="Cambria Math" panose="02040503050406030204" pitchFamily="18" charset="0"/>
                            </a:rPr>
                            <m:t> </m:t>
                          </m:r>
                          <m:r>
                            <a:rPr lang="en-US" sz="2400" b="0" i="1" smtClean="0">
                              <a:latin typeface="Cambria Math" panose="02040503050406030204" pitchFamily="18" charset="0"/>
                            </a:rPr>
                            <m:t>𝐼</m:t>
                          </m:r>
                        </m:sub>
                      </m:sSub>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𝑌</m:t>
                      </m:r>
                      <m:r>
                        <a:rPr lang="en-US" sz="2400" b="0" i="1" smtClean="0">
                          <a:latin typeface="Cambria Math" panose="02040503050406030204" pitchFamily="18" charset="0"/>
                        </a:rPr>
                        <m:t> </m:t>
                      </m:r>
                      <m:r>
                        <m:rPr>
                          <m:nor/>
                        </m:rPr>
                        <a:rPr lang="en-US" sz="2400" b="0" i="0" smtClean="0">
                          <a:latin typeface="Cambria Math" panose="02040503050406030204" pitchFamily="18" charset="0"/>
                        </a:rPr>
                        <m:t>in</m:t>
                      </m:r>
                      <m:r>
                        <m:rPr>
                          <m:nor/>
                        </m:rPr>
                        <a:rPr lang="en-US" sz="2400" b="0" i="0" smtClean="0">
                          <a:latin typeface="Cambria Math" panose="02040503050406030204" pitchFamily="18" charset="0"/>
                        </a:rPr>
                        <m:t> </m:t>
                      </m:r>
                      <m:r>
                        <a:rPr lang="en-US" sz="2400" b="0" i="1" smtClean="0">
                          <a:latin typeface="Cambria Math" panose="02040503050406030204" pitchFamily="18" charset="0"/>
                        </a:rPr>
                        <m:t>𝐽</m:t>
                      </m:r>
                      <m:r>
                        <a:rPr lang="en-US" sz="2400" b="0" i="1" smtClean="0">
                          <a:latin typeface="Cambria Math" panose="02040503050406030204" pitchFamily="18" charset="0"/>
                        </a:rPr>
                        <m:t>]</m:t>
                      </m:r>
                    </m:oMath>
                  </m:oMathPara>
                </a14:m>
                <a:endParaRPr lang="en-US" dirty="0"/>
              </a:p>
            </p:txBody>
          </p:sp>
        </mc:Choice>
        <mc:Fallback xmlns="">
          <p:sp>
            <p:nvSpPr>
              <p:cNvPr id="143" name="TextBox 142">
                <a:extLst>
                  <a:ext uri="{FF2B5EF4-FFF2-40B4-BE49-F238E27FC236}">
                    <a16:creationId xmlns:a16="http://schemas.microsoft.com/office/drawing/2014/main" id="{C10A31D6-9C4D-B2FE-97DC-290DB5F12BF8}"/>
                  </a:ext>
                </a:extLst>
              </p:cNvPr>
              <p:cNvSpPr txBox="1">
                <a:spLocks noRot="1" noChangeAspect="1" noMove="1" noResize="1" noEditPoints="1" noAdjustHandles="1" noChangeArrowheads="1" noChangeShapeType="1" noTextEdit="1"/>
              </p:cNvSpPr>
              <p:nvPr/>
            </p:nvSpPr>
            <p:spPr>
              <a:xfrm>
                <a:off x="4992228" y="3505621"/>
                <a:ext cx="6179381" cy="932100"/>
              </a:xfrm>
              <a:prstGeom prst="roundRect">
                <a:avLst/>
              </a:prstGeom>
              <a:blipFill>
                <a:blip r:embed="rId12"/>
                <a:stretch>
                  <a:fillRect l="-407" b="-6494"/>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04DBAF3-AAA9-735C-56B9-F074CB157988}"/>
                  </a:ext>
                </a:extLst>
              </p:cNvPr>
              <p:cNvSpPr txBox="1"/>
              <p:nvPr/>
            </p:nvSpPr>
            <p:spPr>
              <a:xfrm>
                <a:off x="528959" y="6085374"/>
                <a:ext cx="2601209" cy="612934"/>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dirty="0"/>
                  <a:t>Sample input difference </a:t>
                </a:r>
                <a14:m>
                  <m:oMath xmlns:m="http://schemas.openxmlformats.org/officeDocument/2006/math">
                    <m:r>
                      <m:rPr>
                        <m:sty m:val="p"/>
                      </m:rPr>
                      <a:rPr lang="en-US" b="0" i="0" smtClean="0">
                        <a:latin typeface="Cambria Math" panose="02040503050406030204" pitchFamily="18" charset="0"/>
                      </a:rPr>
                      <m:t>ΔY</m:t>
                    </m:r>
                  </m:oMath>
                </a14:m>
                <a:r>
                  <a:rPr lang="en-US" dirty="0"/>
                  <a:t> from layout </a:t>
                </a:r>
                <a14:m>
                  <m:oMath xmlns:m="http://schemas.openxmlformats.org/officeDocument/2006/math">
                    <m:r>
                      <a:rPr lang="en-US" b="0" i="1" smtClean="0">
                        <a:latin typeface="Cambria Math" panose="02040503050406030204" pitchFamily="18" charset="0"/>
                      </a:rPr>
                      <m:t>𝐼</m:t>
                    </m:r>
                  </m:oMath>
                </a14:m>
                <a:endParaRPr lang="en-US" dirty="0"/>
              </a:p>
            </p:txBody>
          </p:sp>
        </mc:Choice>
        <mc:Fallback xmlns="">
          <p:sp>
            <p:nvSpPr>
              <p:cNvPr id="145" name="TextBox 144">
                <a:extLst>
                  <a:ext uri="{FF2B5EF4-FFF2-40B4-BE49-F238E27FC236}">
                    <a16:creationId xmlns:a16="http://schemas.microsoft.com/office/drawing/2014/main" id="{E04DBAF3-AAA9-735C-56B9-F074CB157988}"/>
                  </a:ext>
                </a:extLst>
              </p:cNvPr>
              <p:cNvSpPr txBox="1">
                <a:spLocks noRot="1" noChangeAspect="1" noMove="1" noResize="1" noEditPoints="1" noAdjustHandles="1" noChangeArrowheads="1" noChangeShapeType="1" noTextEdit="1"/>
              </p:cNvSpPr>
              <p:nvPr/>
            </p:nvSpPr>
            <p:spPr>
              <a:xfrm>
                <a:off x="528959" y="6085374"/>
                <a:ext cx="2601209" cy="612934"/>
              </a:xfrm>
              <a:prstGeom prst="roundRect">
                <a:avLst/>
              </a:prstGeom>
              <a:blipFill>
                <a:blip r:embed="rId13"/>
                <a:stretch>
                  <a:fillRect l="-2404" t="-3846" r="-5288" b="-13462"/>
                </a:stretch>
              </a:blipFill>
              <a:ln w="38100"/>
            </p:spPr>
            <p:txBody>
              <a:bodyPr/>
              <a:lstStyle/>
              <a:p>
                <a:r>
                  <a:rPr lang="en-US">
                    <a:noFill/>
                  </a:rPr>
                  <a:t> </a:t>
                </a:r>
              </a:p>
            </p:txBody>
          </p:sp>
        </mc:Fallback>
      </mc:AlternateContent>
      <p:sp>
        <p:nvSpPr>
          <p:cNvPr id="3" name="TextBox 2">
            <a:extLst>
              <a:ext uri="{FF2B5EF4-FFF2-40B4-BE49-F238E27FC236}">
                <a16:creationId xmlns:a16="http://schemas.microsoft.com/office/drawing/2014/main" id="{4507627C-4656-C750-5972-440DDF077B49}"/>
              </a:ext>
            </a:extLst>
          </p:cNvPr>
          <p:cNvSpPr txBox="1"/>
          <p:nvPr/>
        </p:nvSpPr>
        <p:spPr>
          <a:xfrm>
            <a:off x="4992228" y="1628818"/>
            <a:ext cx="3476914" cy="102155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First step</a:t>
            </a:r>
            <a:endParaRPr lang="en-US" dirty="0"/>
          </a:p>
          <a:p>
            <a:r>
              <a:rPr lang="en-US" dirty="0"/>
              <a:t>Understand how mixing affects the layout.</a:t>
            </a:r>
          </a:p>
        </p:txBody>
      </p:sp>
    </p:spTree>
    <p:extLst>
      <p:ext uri="{BB962C8B-B14F-4D97-AF65-F5344CB8AC3E}">
        <p14:creationId xmlns:p14="http://schemas.microsoft.com/office/powerpoint/2010/main" val="33512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0" grpId="0"/>
      <p:bldP spid="141" grpId="0"/>
      <p:bldP spid="143" grpId="0" animBg="1"/>
      <p:bldP spid="14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6FAF50-4CC5-2C20-540D-6B7A55D1855A}"/>
              </a:ext>
            </a:extLst>
          </p:cNvPr>
          <p:cNvGrpSpPr/>
          <p:nvPr/>
        </p:nvGrpSpPr>
        <p:grpSpPr>
          <a:xfrm>
            <a:off x="1876762" y="1468957"/>
            <a:ext cx="244488" cy="3840480"/>
            <a:chOff x="10524035" y="1699037"/>
            <a:chExt cx="193431" cy="4279392"/>
          </a:xfrm>
        </p:grpSpPr>
        <p:grpSp>
          <p:nvGrpSpPr>
            <p:cNvPr id="4" name="Group 3">
              <a:extLst>
                <a:ext uri="{FF2B5EF4-FFF2-40B4-BE49-F238E27FC236}">
                  <a16:creationId xmlns:a16="http://schemas.microsoft.com/office/drawing/2014/main" id="{D266617A-C0E8-9C7D-E255-D55004A21A4A}"/>
                </a:ext>
              </a:extLst>
            </p:cNvPr>
            <p:cNvGrpSpPr/>
            <p:nvPr/>
          </p:nvGrpSpPr>
          <p:grpSpPr>
            <a:xfrm>
              <a:off x="10531007" y="1707063"/>
              <a:ext cx="182042" cy="1067143"/>
              <a:chOff x="1138621" y="2711668"/>
              <a:chExt cx="156177" cy="915522"/>
            </a:xfrm>
          </p:grpSpPr>
          <p:sp>
            <p:nvSpPr>
              <p:cNvPr id="36" name="Rectangle 35">
                <a:extLst>
                  <a:ext uri="{FF2B5EF4-FFF2-40B4-BE49-F238E27FC236}">
                    <a16:creationId xmlns:a16="http://schemas.microsoft.com/office/drawing/2014/main" id="{90CE98E5-FCF6-F0BC-4D94-94D7AEAFD501}"/>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7" name="Rectangle 36">
                <a:extLst>
                  <a:ext uri="{FF2B5EF4-FFF2-40B4-BE49-F238E27FC236}">
                    <a16:creationId xmlns:a16="http://schemas.microsoft.com/office/drawing/2014/main" id="{AC54AC0B-D489-811E-5BCC-459566C9249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8" name="Rectangle 37">
                <a:extLst>
                  <a:ext uri="{FF2B5EF4-FFF2-40B4-BE49-F238E27FC236}">
                    <a16:creationId xmlns:a16="http://schemas.microsoft.com/office/drawing/2014/main" id="{FBDA10FC-3029-45F4-F5E7-E55374EA4AA8}"/>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39" name="Rectangle 38">
                <a:extLst>
                  <a:ext uri="{FF2B5EF4-FFF2-40B4-BE49-F238E27FC236}">
                    <a16:creationId xmlns:a16="http://schemas.microsoft.com/office/drawing/2014/main" id="{D4131AA4-B144-0CC8-BE0A-CDD5F4C6DF9F}"/>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40" name="Rectangle 39">
                <a:extLst>
                  <a:ext uri="{FF2B5EF4-FFF2-40B4-BE49-F238E27FC236}">
                    <a16:creationId xmlns:a16="http://schemas.microsoft.com/office/drawing/2014/main" id="{614F9429-5EE3-9292-8081-7E7A4808B73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41" name="Rectangle 40">
                <a:extLst>
                  <a:ext uri="{FF2B5EF4-FFF2-40B4-BE49-F238E27FC236}">
                    <a16:creationId xmlns:a16="http://schemas.microsoft.com/office/drawing/2014/main" id="{A430C098-411B-67AC-B992-BA791DF32A92}"/>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grpSp>
        <p:sp>
          <p:nvSpPr>
            <p:cNvPr id="7" name="Rectangle 6">
              <a:extLst>
                <a:ext uri="{FF2B5EF4-FFF2-40B4-BE49-F238E27FC236}">
                  <a16:creationId xmlns:a16="http://schemas.microsoft.com/office/drawing/2014/main" id="{AED0C406-F6F5-ADEC-84C9-A0A5260454B8}"/>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2" name="Rectangle 11">
              <a:extLst>
                <a:ext uri="{FF2B5EF4-FFF2-40B4-BE49-F238E27FC236}">
                  <a16:creationId xmlns:a16="http://schemas.microsoft.com/office/drawing/2014/main" id="{8AF9A8EC-44CD-6CF2-BED9-CDB0E1C4D8B7}"/>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3" name="Rectangle 12">
              <a:extLst>
                <a:ext uri="{FF2B5EF4-FFF2-40B4-BE49-F238E27FC236}">
                  <a16:creationId xmlns:a16="http://schemas.microsoft.com/office/drawing/2014/main" id="{263BFB46-477C-2DF0-1CF1-E8AB48AA05F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 name="Rectangle 13">
              <a:extLst>
                <a:ext uri="{FF2B5EF4-FFF2-40B4-BE49-F238E27FC236}">
                  <a16:creationId xmlns:a16="http://schemas.microsoft.com/office/drawing/2014/main" id="{56EDE48E-6B7E-EDF2-CD7C-30604F6C6789}"/>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5" name="Rectangle 14">
              <a:extLst>
                <a:ext uri="{FF2B5EF4-FFF2-40B4-BE49-F238E27FC236}">
                  <a16:creationId xmlns:a16="http://schemas.microsoft.com/office/drawing/2014/main" id="{FB462DDB-40A5-9787-51CF-BC353328616B}"/>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6" name="Rectangle 15">
              <a:extLst>
                <a:ext uri="{FF2B5EF4-FFF2-40B4-BE49-F238E27FC236}">
                  <a16:creationId xmlns:a16="http://schemas.microsoft.com/office/drawing/2014/main" id="{E76D0CDF-4589-E950-2125-C80964EC0AD1}"/>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7" name="Rectangle 16">
              <a:extLst>
                <a:ext uri="{FF2B5EF4-FFF2-40B4-BE49-F238E27FC236}">
                  <a16:creationId xmlns:a16="http://schemas.microsoft.com/office/drawing/2014/main" id="{1F941701-B465-4F80-0E57-F47F4EC71FA1}"/>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8" name="Rectangle 17">
              <a:extLst>
                <a:ext uri="{FF2B5EF4-FFF2-40B4-BE49-F238E27FC236}">
                  <a16:creationId xmlns:a16="http://schemas.microsoft.com/office/drawing/2014/main" id="{6B9E70A8-8F40-0243-3800-CF14ABFED528}"/>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9" name="Rectangle 18">
              <a:extLst>
                <a:ext uri="{FF2B5EF4-FFF2-40B4-BE49-F238E27FC236}">
                  <a16:creationId xmlns:a16="http://schemas.microsoft.com/office/drawing/2014/main" id="{F1371485-C050-85DA-2EE4-AF09E5715410}"/>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0" name="Rectangle 19">
              <a:extLst>
                <a:ext uri="{FF2B5EF4-FFF2-40B4-BE49-F238E27FC236}">
                  <a16:creationId xmlns:a16="http://schemas.microsoft.com/office/drawing/2014/main" id="{F98A88BA-CADB-AEC7-91FF-69B42220C62C}"/>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21" name="Rectangle 20">
              <a:extLst>
                <a:ext uri="{FF2B5EF4-FFF2-40B4-BE49-F238E27FC236}">
                  <a16:creationId xmlns:a16="http://schemas.microsoft.com/office/drawing/2014/main" id="{E475CDDC-22DC-7B8D-9CED-8DB0242A7E16}"/>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2" name="Rectangle 21">
              <a:extLst>
                <a:ext uri="{FF2B5EF4-FFF2-40B4-BE49-F238E27FC236}">
                  <a16:creationId xmlns:a16="http://schemas.microsoft.com/office/drawing/2014/main" id="{423E8D69-9462-5FA7-5E82-B715E1B602E8}"/>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23" name="Rectangle 22">
              <a:extLst>
                <a:ext uri="{FF2B5EF4-FFF2-40B4-BE49-F238E27FC236}">
                  <a16:creationId xmlns:a16="http://schemas.microsoft.com/office/drawing/2014/main" id="{2A66D76B-21C7-A773-EC56-D5DA44957BC5}"/>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4" name="Rectangle 23">
              <a:extLst>
                <a:ext uri="{FF2B5EF4-FFF2-40B4-BE49-F238E27FC236}">
                  <a16:creationId xmlns:a16="http://schemas.microsoft.com/office/drawing/2014/main" id="{FD6E73A8-37CA-7EBC-823B-594F671E2130}"/>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5" name="Rectangle 24">
              <a:extLst>
                <a:ext uri="{FF2B5EF4-FFF2-40B4-BE49-F238E27FC236}">
                  <a16:creationId xmlns:a16="http://schemas.microsoft.com/office/drawing/2014/main" id="{56509E4B-FCEA-18A6-CEEF-42CC37327E9D}"/>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26" name="Rectangle 25">
              <a:extLst>
                <a:ext uri="{FF2B5EF4-FFF2-40B4-BE49-F238E27FC236}">
                  <a16:creationId xmlns:a16="http://schemas.microsoft.com/office/drawing/2014/main" id="{CB9051E0-742F-98F9-CCCB-C4D95820FBFA}"/>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27" name="Rectangle 26">
              <a:extLst>
                <a:ext uri="{FF2B5EF4-FFF2-40B4-BE49-F238E27FC236}">
                  <a16:creationId xmlns:a16="http://schemas.microsoft.com/office/drawing/2014/main" id="{8853CDF5-3F0E-80A2-55AD-D287D3D51BC5}"/>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28" name="Rectangle 27">
              <a:extLst>
                <a:ext uri="{FF2B5EF4-FFF2-40B4-BE49-F238E27FC236}">
                  <a16:creationId xmlns:a16="http://schemas.microsoft.com/office/drawing/2014/main" id="{7929F6C8-2A5F-317A-6A5C-0641E7310EBC}"/>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cxnSp>
          <p:nvCxnSpPr>
            <p:cNvPr id="29" name="Straight Connector 28">
              <a:extLst>
                <a:ext uri="{FF2B5EF4-FFF2-40B4-BE49-F238E27FC236}">
                  <a16:creationId xmlns:a16="http://schemas.microsoft.com/office/drawing/2014/main" id="{CBEF62DF-D85D-F940-738B-2EE0DB9A207D}"/>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97364214-4F1E-6489-B709-090D07ABA2B6}"/>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EBD0209E-4D6B-2FB0-DA31-8EC07437767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F6E9BCCC-B404-F381-8292-FA84AFEFC89B}"/>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930723ED-1ABB-AA5E-0728-30787F46955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424205C-B561-7637-8829-790869F7D04B}"/>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CAF71130-1500-874B-3622-78435BC75EE5}"/>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49" name="Group 48">
            <a:extLst>
              <a:ext uri="{FF2B5EF4-FFF2-40B4-BE49-F238E27FC236}">
                <a16:creationId xmlns:a16="http://schemas.microsoft.com/office/drawing/2014/main" id="{4B68A42E-DD46-E72C-EC88-6EA21F17E13E}"/>
              </a:ext>
            </a:extLst>
          </p:cNvPr>
          <p:cNvGrpSpPr/>
          <p:nvPr/>
        </p:nvGrpSpPr>
        <p:grpSpPr>
          <a:xfrm>
            <a:off x="2376627" y="1465909"/>
            <a:ext cx="244488" cy="3840480"/>
            <a:chOff x="10524035" y="1699037"/>
            <a:chExt cx="193431" cy="4279392"/>
          </a:xfrm>
        </p:grpSpPr>
        <p:grpSp>
          <p:nvGrpSpPr>
            <p:cNvPr id="50" name="Group 49">
              <a:extLst>
                <a:ext uri="{FF2B5EF4-FFF2-40B4-BE49-F238E27FC236}">
                  <a16:creationId xmlns:a16="http://schemas.microsoft.com/office/drawing/2014/main" id="{3CB1DE8F-A5BA-5173-B611-8DF4CE74F5AF}"/>
                </a:ext>
              </a:extLst>
            </p:cNvPr>
            <p:cNvGrpSpPr/>
            <p:nvPr/>
          </p:nvGrpSpPr>
          <p:grpSpPr>
            <a:xfrm>
              <a:off x="10531007" y="1707063"/>
              <a:ext cx="182042" cy="1067143"/>
              <a:chOff x="1138621" y="2711668"/>
              <a:chExt cx="156177" cy="915522"/>
            </a:xfrm>
          </p:grpSpPr>
          <p:sp>
            <p:nvSpPr>
              <p:cNvPr id="155" name="Rectangle 154">
                <a:extLst>
                  <a:ext uri="{FF2B5EF4-FFF2-40B4-BE49-F238E27FC236}">
                    <a16:creationId xmlns:a16="http://schemas.microsoft.com/office/drawing/2014/main" id="{2478AC7A-972B-F9E1-F637-03A4833D88F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6" name="Rectangle 155">
                <a:extLst>
                  <a:ext uri="{FF2B5EF4-FFF2-40B4-BE49-F238E27FC236}">
                    <a16:creationId xmlns:a16="http://schemas.microsoft.com/office/drawing/2014/main" id="{7F5A376A-86FC-CB3B-B313-A4FA44FF77C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7" name="Rectangle 156">
                <a:extLst>
                  <a:ext uri="{FF2B5EF4-FFF2-40B4-BE49-F238E27FC236}">
                    <a16:creationId xmlns:a16="http://schemas.microsoft.com/office/drawing/2014/main" id="{D581354C-3757-5BEF-63CD-DA327D0C5760}"/>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8" name="Rectangle 157">
                <a:extLst>
                  <a:ext uri="{FF2B5EF4-FFF2-40B4-BE49-F238E27FC236}">
                    <a16:creationId xmlns:a16="http://schemas.microsoft.com/office/drawing/2014/main" id="{A32D0D23-EBE6-4820-2309-3A393020ADBE}"/>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59" name="Rectangle 158">
                <a:extLst>
                  <a:ext uri="{FF2B5EF4-FFF2-40B4-BE49-F238E27FC236}">
                    <a16:creationId xmlns:a16="http://schemas.microsoft.com/office/drawing/2014/main" id="{0028FC95-2093-87CC-1618-ECB7396BC154}"/>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60" name="Rectangle 159">
                <a:extLst>
                  <a:ext uri="{FF2B5EF4-FFF2-40B4-BE49-F238E27FC236}">
                    <a16:creationId xmlns:a16="http://schemas.microsoft.com/office/drawing/2014/main" id="{2887465C-5352-641E-1F93-9EFAC1DD0BF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grpSp>
        <p:sp>
          <p:nvSpPr>
            <p:cNvPr id="51" name="Rectangle 50">
              <a:extLst>
                <a:ext uri="{FF2B5EF4-FFF2-40B4-BE49-F238E27FC236}">
                  <a16:creationId xmlns:a16="http://schemas.microsoft.com/office/drawing/2014/main" id="{A1BB5774-7786-71FD-EEEA-57B84096FF03}"/>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2" name="Rectangle 51">
              <a:extLst>
                <a:ext uri="{FF2B5EF4-FFF2-40B4-BE49-F238E27FC236}">
                  <a16:creationId xmlns:a16="http://schemas.microsoft.com/office/drawing/2014/main" id="{FF0172F0-23FB-69EB-A92E-CD78A3B9C8C7}"/>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3" name="Rectangle 52">
              <a:extLst>
                <a:ext uri="{FF2B5EF4-FFF2-40B4-BE49-F238E27FC236}">
                  <a16:creationId xmlns:a16="http://schemas.microsoft.com/office/drawing/2014/main" id="{618DC63E-A282-0FD9-516A-3B197DA31755}"/>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4" name="Rectangle 53">
              <a:extLst>
                <a:ext uri="{FF2B5EF4-FFF2-40B4-BE49-F238E27FC236}">
                  <a16:creationId xmlns:a16="http://schemas.microsoft.com/office/drawing/2014/main" id="{C346A96D-1AAC-AE1E-E593-B8887D5793AF}"/>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0000"/>
                  </a:solidFill>
                </a:rPr>
                <a:t>0</a:t>
              </a:r>
            </a:p>
          </p:txBody>
        </p:sp>
        <p:sp>
          <p:nvSpPr>
            <p:cNvPr id="55" name="Rectangle 54">
              <a:extLst>
                <a:ext uri="{FF2B5EF4-FFF2-40B4-BE49-F238E27FC236}">
                  <a16:creationId xmlns:a16="http://schemas.microsoft.com/office/drawing/2014/main" id="{E6D690B9-7891-B47B-B117-EA97669A945E}"/>
                </a:ext>
              </a:extLst>
            </p:cNvPr>
            <p:cNvSpPr/>
            <p:nvPr/>
          </p:nvSpPr>
          <p:spPr>
            <a:xfrm>
              <a:off x="10531010"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FF2600"/>
                  </a:solidFill>
                </a:rPr>
                <a:t>0</a:t>
              </a:r>
            </a:p>
          </p:txBody>
        </p:sp>
        <p:sp>
          <p:nvSpPr>
            <p:cNvPr id="56" name="Rectangle 55">
              <a:extLst>
                <a:ext uri="{FF2B5EF4-FFF2-40B4-BE49-F238E27FC236}">
                  <a16:creationId xmlns:a16="http://schemas.microsoft.com/office/drawing/2014/main" id="{242C8CF5-82F9-823E-8139-9A8D7505851F}"/>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7" name="Rectangle 56">
              <a:extLst>
                <a:ext uri="{FF2B5EF4-FFF2-40B4-BE49-F238E27FC236}">
                  <a16:creationId xmlns:a16="http://schemas.microsoft.com/office/drawing/2014/main" id="{68D2152B-F5FA-7B21-B6E5-0CBECBED5A7A}"/>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58" name="Rectangle 57">
              <a:extLst>
                <a:ext uri="{FF2B5EF4-FFF2-40B4-BE49-F238E27FC236}">
                  <a16:creationId xmlns:a16="http://schemas.microsoft.com/office/drawing/2014/main" id="{9336AC99-1764-7554-9D2A-79097E426C6B}"/>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59" name="Rectangle 58">
              <a:extLst>
                <a:ext uri="{FF2B5EF4-FFF2-40B4-BE49-F238E27FC236}">
                  <a16:creationId xmlns:a16="http://schemas.microsoft.com/office/drawing/2014/main" id="{03AB9A82-2DFD-0367-4FBA-A2CB5BD88BD4}"/>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tx1"/>
                  </a:solidFill>
                </a:rPr>
                <a:t>0</a:t>
              </a:r>
            </a:p>
          </p:txBody>
        </p:sp>
        <p:sp>
          <p:nvSpPr>
            <p:cNvPr id="61" name="Rectangle 60">
              <a:extLst>
                <a:ext uri="{FF2B5EF4-FFF2-40B4-BE49-F238E27FC236}">
                  <a16:creationId xmlns:a16="http://schemas.microsoft.com/office/drawing/2014/main" id="{8D44A1BA-1D49-5C57-0601-21B1C3607E2B}"/>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62" name="Rectangle 61">
              <a:extLst>
                <a:ext uri="{FF2B5EF4-FFF2-40B4-BE49-F238E27FC236}">
                  <a16:creationId xmlns:a16="http://schemas.microsoft.com/office/drawing/2014/main" id="{EE3F9D39-E09A-30F8-DC73-F611646CE648}"/>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63" name="Rectangle 62">
              <a:extLst>
                <a:ext uri="{FF2B5EF4-FFF2-40B4-BE49-F238E27FC236}">
                  <a16:creationId xmlns:a16="http://schemas.microsoft.com/office/drawing/2014/main" id="{A949D465-3A58-20EA-4198-1DE0971CA951}"/>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38" name="Rectangle 137">
              <a:extLst>
                <a:ext uri="{FF2B5EF4-FFF2-40B4-BE49-F238E27FC236}">
                  <a16:creationId xmlns:a16="http://schemas.microsoft.com/office/drawing/2014/main" id="{E6A16F43-E94E-B27D-B7E6-413DC265CCA4}"/>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43" name="Rectangle 142">
              <a:extLst>
                <a:ext uri="{FF2B5EF4-FFF2-40B4-BE49-F238E27FC236}">
                  <a16:creationId xmlns:a16="http://schemas.microsoft.com/office/drawing/2014/main" id="{D3963888-6354-709F-F4EF-4B9A3C27695A}"/>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44" name="Rectangle 143">
              <a:extLst>
                <a:ext uri="{FF2B5EF4-FFF2-40B4-BE49-F238E27FC236}">
                  <a16:creationId xmlns:a16="http://schemas.microsoft.com/office/drawing/2014/main" id="{36053B62-A832-6C19-776C-6EEF89A68282}"/>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0</a:t>
              </a:r>
            </a:p>
          </p:txBody>
        </p:sp>
        <p:sp>
          <p:nvSpPr>
            <p:cNvPr id="145" name="Rectangle 144">
              <a:extLst>
                <a:ext uri="{FF2B5EF4-FFF2-40B4-BE49-F238E27FC236}">
                  <a16:creationId xmlns:a16="http://schemas.microsoft.com/office/drawing/2014/main" id="{3D038B64-1027-140C-FE8A-169FD04164DD}"/>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6" name="Rectangle 145">
              <a:extLst>
                <a:ext uri="{FF2B5EF4-FFF2-40B4-BE49-F238E27FC236}">
                  <a16:creationId xmlns:a16="http://schemas.microsoft.com/office/drawing/2014/main" id="{88196870-B515-52DB-4FF0-0DE8C0F4F370}"/>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sp>
          <p:nvSpPr>
            <p:cNvPr id="147" name="Rectangle 146">
              <a:extLst>
                <a:ext uri="{FF2B5EF4-FFF2-40B4-BE49-F238E27FC236}">
                  <a16:creationId xmlns:a16="http://schemas.microsoft.com/office/drawing/2014/main" id="{18031428-C96C-0853-44CE-B801E3B953AE}"/>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1</a:t>
              </a:r>
            </a:p>
          </p:txBody>
        </p:sp>
        <p:cxnSp>
          <p:nvCxnSpPr>
            <p:cNvPr id="148" name="Straight Connector 147">
              <a:extLst>
                <a:ext uri="{FF2B5EF4-FFF2-40B4-BE49-F238E27FC236}">
                  <a16:creationId xmlns:a16="http://schemas.microsoft.com/office/drawing/2014/main" id="{5D43726D-2F35-FEF9-9F7B-7199247212CF}"/>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49" name="Straight Connector 148">
              <a:extLst>
                <a:ext uri="{FF2B5EF4-FFF2-40B4-BE49-F238E27FC236}">
                  <a16:creationId xmlns:a16="http://schemas.microsoft.com/office/drawing/2014/main" id="{4E5B66E3-3A5C-274A-0DFA-7DFF99EDE213}"/>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50" name="Straight Connector 149">
              <a:extLst>
                <a:ext uri="{FF2B5EF4-FFF2-40B4-BE49-F238E27FC236}">
                  <a16:creationId xmlns:a16="http://schemas.microsoft.com/office/drawing/2014/main" id="{D30DE02E-5D9D-31F7-5E31-0C9A178B4E35}"/>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1" name="Straight Connector 150">
              <a:extLst>
                <a:ext uri="{FF2B5EF4-FFF2-40B4-BE49-F238E27FC236}">
                  <a16:creationId xmlns:a16="http://schemas.microsoft.com/office/drawing/2014/main" id="{7A54F7CE-C105-E0D3-2C55-3A9DF2CD9115}"/>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31A24186-4C2C-74A6-C5AB-3A8D243B9430}"/>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3" name="Straight Connector 152">
              <a:extLst>
                <a:ext uri="{FF2B5EF4-FFF2-40B4-BE49-F238E27FC236}">
                  <a16:creationId xmlns:a16="http://schemas.microsoft.com/office/drawing/2014/main" id="{96EA2481-0786-9F4C-AB3F-C5AFCB5F5052}"/>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4" name="Straight Connector 153">
              <a:extLst>
                <a:ext uri="{FF2B5EF4-FFF2-40B4-BE49-F238E27FC236}">
                  <a16:creationId xmlns:a16="http://schemas.microsoft.com/office/drawing/2014/main" id="{0B5C3EE4-F4F5-5F06-A57C-BE2E19D54BF2}"/>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sp>
        <p:nvSpPr>
          <p:cNvPr id="2" name="Title 1">
            <a:extLst>
              <a:ext uri="{FF2B5EF4-FFF2-40B4-BE49-F238E27FC236}">
                <a16:creationId xmlns:a16="http://schemas.microsoft.com/office/drawing/2014/main" id="{A97266BC-2453-3607-6679-BABD99488734}"/>
              </a:ext>
            </a:extLst>
          </p:cNvPr>
          <p:cNvSpPr>
            <a:spLocks noGrp="1"/>
          </p:cNvSpPr>
          <p:nvPr>
            <p:ph type="title"/>
          </p:nvPr>
        </p:nvSpPr>
        <p:spPr/>
        <p:txBody>
          <a:bodyPr>
            <a:normAutofit/>
          </a:bodyPr>
          <a:lstStyle/>
          <a:p>
            <a:r>
              <a:rPr lang="en-US" dirty="0"/>
              <a:t>Layout Transition Probability example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6A9524B-02A7-A71A-3AE8-3445C12BBE8F}"/>
                  </a:ext>
                </a:extLst>
              </p:cNvPr>
              <p:cNvSpPr txBox="1"/>
              <p:nvPr/>
            </p:nvSpPr>
            <p:spPr>
              <a:xfrm>
                <a:off x="1815149" y="5404337"/>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m:oMathPara>
                </a14:m>
                <a:endParaRPr lang="en-US" dirty="0"/>
              </a:p>
            </p:txBody>
          </p:sp>
        </mc:Choice>
        <mc:Fallback xmlns="">
          <p:sp>
            <p:nvSpPr>
              <p:cNvPr id="42" name="TextBox 41">
                <a:extLst>
                  <a:ext uri="{FF2B5EF4-FFF2-40B4-BE49-F238E27FC236}">
                    <a16:creationId xmlns:a16="http://schemas.microsoft.com/office/drawing/2014/main" id="{16A9524B-02A7-A71A-3AE8-3445C12BBE8F}"/>
                  </a:ext>
                </a:extLst>
              </p:cNvPr>
              <p:cNvSpPr txBox="1">
                <a:spLocks noRot="1" noChangeAspect="1" noMove="1" noResize="1" noEditPoints="1" noAdjustHandles="1" noChangeArrowheads="1" noChangeShapeType="1" noTextEdit="1"/>
              </p:cNvSpPr>
              <p:nvPr/>
            </p:nvSpPr>
            <p:spPr>
              <a:xfrm>
                <a:off x="1815149" y="5404337"/>
                <a:ext cx="352243" cy="369332"/>
              </a:xfrm>
              <a:prstGeom prst="rect">
                <a:avLst/>
              </a:prstGeom>
              <a:blipFill>
                <a:blip r:embed="rId2"/>
                <a:stretch>
                  <a:fillRect r="-7143"/>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E837C579-3CE9-C570-48AE-49B51FE93F67}"/>
              </a:ext>
            </a:extLst>
          </p:cNvPr>
          <p:cNvGrpSpPr/>
          <p:nvPr/>
        </p:nvGrpSpPr>
        <p:grpSpPr>
          <a:xfrm>
            <a:off x="1173797" y="2034770"/>
            <a:ext cx="505039" cy="2865377"/>
            <a:chOff x="513812" y="3057434"/>
            <a:chExt cx="505039" cy="2865377"/>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98CF232-5274-ABB4-47EF-F158866CCC10}"/>
                    </a:ext>
                  </a:extLst>
                </p:cNvPr>
                <p:cNvSpPr txBox="1"/>
                <p:nvPr/>
              </p:nvSpPr>
              <p:spPr>
                <a:xfrm rot="16200000">
                  <a:off x="211232" y="4383192"/>
                  <a:ext cx="795969" cy="190810"/>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𝑘</m:t>
                      </m:r>
                    </m:oMath>
                  </a14:m>
                  <a:r>
                    <a:rPr lang="en-US" sz="1000" dirty="0"/>
                    <a:t> blocks</a:t>
                  </a:r>
                </a:p>
              </p:txBody>
            </p:sp>
          </mc:Choice>
          <mc:Fallback xmlns="">
            <p:sp>
              <p:nvSpPr>
                <p:cNvPr id="44" name="TextBox 43">
                  <a:extLst>
                    <a:ext uri="{FF2B5EF4-FFF2-40B4-BE49-F238E27FC236}">
                      <a16:creationId xmlns:a16="http://schemas.microsoft.com/office/drawing/2014/main" id="{798CF232-5274-ABB4-47EF-F158866CCC10}"/>
                    </a:ext>
                  </a:extLst>
                </p:cNvPr>
                <p:cNvSpPr txBox="1">
                  <a:spLocks noRot="1" noChangeAspect="1" noMove="1" noResize="1" noEditPoints="1" noAdjustHandles="1" noChangeArrowheads="1" noChangeShapeType="1" noTextEdit="1"/>
                </p:cNvSpPr>
                <p:nvPr/>
              </p:nvSpPr>
              <p:spPr>
                <a:xfrm rot="16200000">
                  <a:off x="211232" y="4383192"/>
                  <a:ext cx="795969" cy="190810"/>
                </a:xfrm>
                <a:prstGeom prst="rect">
                  <a:avLst/>
                </a:prstGeom>
                <a:blipFill>
                  <a:blip r:embed="rId3"/>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2064E8D-BC48-6BB6-1317-F58820A59588}"/>
                    </a:ext>
                  </a:extLst>
                </p:cNvPr>
                <p:cNvSpPr txBox="1"/>
                <p:nvPr/>
              </p:nvSpPr>
              <p:spPr>
                <a:xfrm rot="16200000">
                  <a:off x="668181" y="3213128"/>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45" name="TextBox 44">
                  <a:extLst>
                    <a:ext uri="{FF2B5EF4-FFF2-40B4-BE49-F238E27FC236}">
                      <a16:creationId xmlns:a16="http://schemas.microsoft.com/office/drawing/2014/main" id="{E2064E8D-BC48-6BB6-1317-F58820A59588}"/>
                    </a:ext>
                  </a:extLst>
                </p:cNvPr>
                <p:cNvSpPr txBox="1">
                  <a:spLocks noRot="1" noChangeAspect="1" noMove="1" noResize="1" noEditPoints="1" noAdjustHandles="1" noChangeArrowheads="1" noChangeShapeType="1" noTextEdit="1"/>
                </p:cNvSpPr>
                <p:nvPr/>
              </p:nvSpPr>
              <p:spPr>
                <a:xfrm rot="16200000">
                  <a:off x="668181" y="3213128"/>
                  <a:ext cx="502197" cy="190809"/>
                </a:xfrm>
                <a:prstGeom prst="rect">
                  <a:avLst/>
                </a:prstGeom>
                <a:blipFill>
                  <a:blip r:embed="rId4"/>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39F8AEE-45BB-34E9-233A-7615DAEFC525}"/>
                    </a:ext>
                  </a:extLst>
                </p:cNvPr>
                <p:cNvSpPr txBox="1"/>
                <p:nvPr/>
              </p:nvSpPr>
              <p:spPr>
                <a:xfrm rot="16200000">
                  <a:off x="672348" y="3996291"/>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46" name="TextBox 45">
                  <a:extLst>
                    <a:ext uri="{FF2B5EF4-FFF2-40B4-BE49-F238E27FC236}">
                      <a16:creationId xmlns:a16="http://schemas.microsoft.com/office/drawing/2014/main" id="{F39F8AEE-45BB-34E9-233A-7615DAEFC525}"/>
                    </a:ext>
                  </a:extLst>
                </p:cNvPr>
                <p:cNvSpPr txBox="1">
                  <a:spLocks noRot="1" noChangeAspect="1" noMove="1" noResize="1" noEditPoints="1" noAdjustHandles="1" noChangeArrowheads="1" noChangeShapeType="1" noTextEdit="1"/>
                </p:cNvSpPr>
                <p:nvPr/>
              </p:nvSpPr>
              <p:spPr>
                <a:xfrm rot="16200000">
                  <a:off x="672348" y="3996291"/>
                  <a:ext cx="502197" cy="190809"/>
                </a:xfrm>
                <a:prstGeom prst="rect">
                  <a:avLst/>
                </a:prstGeom>
                <a:blipFill>
                  <a:blip r:embed="rId5"/>
                  <a:stretch>
                    <a:fillRect r="-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00DB25D-457D-D52F-EA73-474CB059854B}"/>
                    </a:ext>
                  </a:extLst>
                </p:cNvPr>
                <p:cNvSpPr txBox="1"/>
                <p:nvPr/>
              </p:nvSpPr>
              <p:spPr>
                <a:xfrm rot="16200000">
                  <a:off x="663557" y="4751283"/>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47" name="TextBox 46">
                  <a:extLst>
                    <a:ext uri="{FF2B5EF4-FFF2-40B4-BE49-F238E27FC236}">
                      <a16:creationId xmlns:a16="http://schemas.microsoft.com/office/drawing/2014/main" id="{200DB25D-457D-D52F-EA73-474CB059854B}"/>
                    </a:ext>
                  </a:extLst>
                </p:cNvPr>
                <p:cNvSpPr txBox="1">
                  <a:spLocks noRot="1" noChangeAspect="1" noMove="1" noResize="1" noEditPoints="1" noAdjustHandles="1" noChangeArrowheads="1" noChangeShapeType="1" noTextEdit="1"/>
                </p:cNvSpPr>
                <p:nvPr/>
              </p:nvSpPr>
              <p:spPr>
                <a:xfrm rot="16200000">
                  <a:off x="663557" y="4751283"/>
                  <a:ext cx="502197" cy="190809"/>
                </a:xfrm>
                <a:prstGeom prst="rect">
                  <a:avLst/>
                </a:prstGeom>
                <a:blipFill>
                  <a:blip r:embed="rId6"/>
                  <a:stretch>
                    <a:fillRect r="-4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95C354F-4CB7-1CAC-8F86-DC0D8710A43D}"/>
                    </a:ext>
                  </a:extLst>
                </p:cNvPr>
                <p:cNvSpPr txBox="1"/>
                <p:nvPr/>
              </p:nvSpPr>
              <p:spPr>
                <a:xfrm rot="16200000">
                  <a:off x="668783" y="5576308"/>
                  <a:ext cx="502197" cy="190809"/>
                </a:xfrm>
                <a:prstGeom prst="rect">
                  <a:avLst/>
                </a:prstGeom>
                <a:noFill/>
              </p:spPr>
              <p:txBody>
                <a:bodyPr wrap="square" rtlCol="0">
                  <a:spAutoFit/>
                </a:bodyPr>
                <a:lstStyle/>
                <a:p>
                  <a:pPr algn="ctr"/>
                  <a14:m>
                    <m:oMath xmlns:m="http://schemas.openxmlformats.org/officeDocument/2006/math">
                      <m:r>
                        <a:rPr lang="en-US" sz="1000" b="0" i="1" smtClean="0">
                          <a:latin typeface="Cambria Math" panose="02040503050406030204" pitchFamily="18" charset="0"/>
                        </a:rPr>
                        <m:t>𝑏</m:t>
                      </m:r>
                    </m:oMath>
                  </a14:m>
                  <a:r>
                    <a:rPr lang="en-US" sz="1000" dirty="0"/>
                    <a:t>-bit</a:t>
                  </a:r>
                </a:p>
              </p:txBody>
            </p:sp>
          </mc:Choice>
          <mc:Fallback xmlns="">
            <p:sp>
              <p:nvSpPr>
                <p:cNvPr id="48" name="TextBox 47">
                  <a:extLst>
                    <a:ext uri="{FF2B5EF4-FFF2-40B4-BE49-F238E27FC236}">
                      <a16:creationId xmlns:a16="http://schemas.microsoft.com/office/drawing/2014/main" id="{195C354F-4CB7-1CAC-8F86-DC0D8710A43D}"/>
                    </a:ext>
                  </a:extLst>
                </p:cNvPr>
                <p:cNvSpPr txBox="1">
                  <a:spLocks noRot="1" noChangeAspect="1" noMove="1" noResize="1" noEditPoints="1" noAdjustHandles="1" noChangeArrowheads="1" noChangeShapeType="1" noTextEdit="1"/>
                </p:cNvSpPr>
                <p:nvPr/>
              </p:nvSpPr>
              <p:spPr>
                <a:xfrm rot="16200000">
                  <a:off x="668783" y="5576308"/>
                  <a:ext cx="502197" cy="190809"/>
                </a:xfrm>
                <a:prstGeom prst="rect">
                  <a:avLst/>
                </a:prstGeom>
                <a:blipFill>
                  <a:blip r:embed="rId7"/>
                  <a:stretch>
                    <a:fillRect r="-4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80717AAE-F7D9-5F62-8362-5643A7BA99B2}"/>
                  </a:ext>
                </a:extLst>
              </p:cNvPr>
              <p:cNvSpPr txBox="1"/>
              <p:nvPr/>
            </p:nvSpPr>
            <p:spPr>
              <a:xfrm>
                <a:off x="2322749" y="5416627"/>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m:oMathPara>
                </a14:m>
                <a:endParaRPr lang="en-US" dirty="0"/>
              </a:p>
            </p:txBody>
          </p:sp>
        </mc:Choice>
        <mc:Fallback xmlns="">
          <p:sp>
            <p:nvSpPr>
              <p:cNvPr id="161" name="TextBox 160">
                <a:extLst>
                  <a:ext uri="{FF2B5EF4-FFF2-40B4-BE49-F238E27FC236}">
                    <a16:creationId xmlns:a16="http://schemas.microsoft.com/office/drawing/2014/main" id="{80717AAE-F7D9-5F62-8362-5643A7BA99B2}"/>
                  </a:ext>
                </a:extLst>
              </p:cNvPr>
              <p:cNvSpPr txBox="1">
                <a:spLocks noRot="1" noChangeAspect="1" noMove="1" noResize="1" noEditPoints="1" noAdjustHandles="1" noChangeArrowheads="1" noChangeShapeType="1" noTextEdit="1"/>
              </p:cNvSpPr>
              <p:nvPr/>
            </p:nvSpPr>
            <p:spPr>
              <a:xfrm>
                <a:off x="2322749" y="5416627"/>
                <a:ext cx="352243" cy="369332"/>
              </a:xfrm>
              <a:prstGeom prst="rect">
                <a:avLst/>
              </a:prstGeom>
              <a:blipFill>
                <a:blip r:embed="rId8"/>
                <a:stretch>
                  <a:fillRect r="-6897"/>
                </a:stretch>
              </a:blipFill>
            </p:spPr>
            <p:txBody>
              <a:bodyPr/>
              <a:lstStyle/>
              <a:p>
                <a:r>
                  <a:rPr lang="en-US">
                    <a:noFill/>
                  </a:rPr>
                  <a:t> </a:t>
                </a:r>
              </a:p>
            </p:txBody>
          </p:sp>
        </mc:Fallback>
      </mc:AlternateContent>
      <p:grpSp>
        <p:nvGrpSpPr>
          <p:cNvPr id="180" name="Group 179">
            <a:extLst>
              <a:ext uri="{FF2B5EF4-FFF2-40B4-BE49-F238E27FC236}">
                <a16:creationId xmlns:a16="http://schemas.microsoft.com/office/drawing/2014/main" id="{99675C20-DEB8-C188-AA5D-3036AB14F666}"/>
              </a:ext>
            </a:extLst>
          </p:cNvPr>
          <p:cNvGrpSpPr/>
          <p:nvPr/>
        </p:nvGrpSpPr>
        <p:grpSpPr>
          <a:xfrm>
            <a:off x="4720948" y="2086198"/>
            <a:ext cx="4040168" cy="2933062"/>
            <a:chOff x="3031998" y="2386934"/>
            <a:chExt cx="4040168" cy="2933062"/>
          </a:xfrm>
        </p:grpSpPr>
        <p:cxnSp>
          <p:nvCxnSpPr>
            <p:cNvPr id="60" name="Straight Arrow Connector 59">
              <a:extLst>
                <a:ext uri="{FF2B5EF4-FFF2-40B4-BE49-F238E27FC236}">
                  <a16:creationId xmlns:a16="http://schemas.microsoft.com/office/drawing/2014/main" id="{557C6ED6-69EE-BA0E-53A1-5C5E9828C09C}"/>
                </a:ext>
              </a:extLst>
            </p:cNvPr>
            <p:cNvCxnSpPr>
              <a:cxnSpLocks/>
            </p:cNvCxnSpPr>
            <p:nvPr/>
          </p:nvCxnSpPr>
          <p:spPr>
            <a:xfrm flipV="1">
              <a:off x="4308908" y="2970974"/>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Rectangle 63">
              <a:extLst>
                <a:ext uri="{FF2B5EF4-FFF2-40B4-BE49-F238E27FC236}">
                  <a16:creationId xmlns:a16="http://schemas.microsoft.com/office/drawing/2014/main" id="{C6212981-469A-BD8E-CB6E-BEC8E42E620E}"/>
                </a:ext>
              </a:extLst>
            </p:cNvPr>
            <p:cNvSpPr/>
            <p:nvPr/>
          </p:nvSpPr>
          <p:spPr>
            <a:xfrm rot="16200000">
              <a:off x="3946633" y="3675551"/>
              <a:ext cx="2846736" cy="26950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mixing</a:t>
              </a:r>
            </a:p>
          </p:txBody>
        </p:sp>
        <p:cxnSp>
          <p:nvCxnSpPr>
            <p:cNvPr id="8" name="Straight Arrow Connector 7">
              <a:extLst>
                <a:ext uri="{FF2B5EF4-FFF2-40B4-BE49-F238E27FC236}">
                  <a16:creationId xmlns:a16="http://schemas.microsoft.com/office/drawing/2014/main" id="{A4332471-49E0-2684-4326-2305E4F149FB}"/>
                </a:ext>
              </a:extLst>
            </p:cNvPr>
            <p:cNvCxnSpPr>
              <a:cxnSpLocks/>
            </p:cNvCxnSpPr>
            <p:nvPr/>
          </p:nvCxnSpPr>
          <p:spPr>
            <a:xfrm flipV="1">
              <a:off x="5500185" y="2968751"/>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22FB3659-A896-B7ED-5B05-BDB934877EA8}"/>
                </a:ext>
              </a:extLst>
            </p:cNvPr>
            <p:cNvCxnSpPr>
              <a:cxnSpLocks/>
            </p:cNvCxnSpPr>
            <p:nvPr/>
          </p:nvCxnSpPr>
          <p:spPr>
            <a:xfrm flipV="1">
              <a:off x="5517500" y="3540016"/>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F65B229-E23B-45A6-2A94-1A75AFAC0824}"/>
                </a:ext>
              </a:extLst>
            </p:cNvPr>
            <p:cNvCxnSpPr>
              <a:cxnSpLocks/>
            </p:cNvCxnSpPr>
            <p:nvPr/>
          </p:nvCxnSpPr>
          <p:spPr>
            <a:xfrm flipV="1">
              <a:off x="5503646" y="4099781"/>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1C8BD6C-0FD7-DBFC-9023-8E5DF25F4CD8}"/>
                </a:ext>
              </a:extLst>
            </p:cNvPr>
            <p:cNvCxnSpPr>
              <a:cxnSpLocks/>
            </p:cNvCxnSpPr>
            <p:nvPr/>
          </p:nvCxnSpPr>
          <p:spPr>
            <a:xfrm flipV="1">
              <a:off x="5510568" y="4616883"/>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4" name="Straight Arrow Connector 133">
              <a:extLst>
                <a:ext uri="{FF2B5EF4-FFF2-40B4-BE49-F238E27FC236}">
                  <a16:creationId xmlns:a16="http://schemas.microsoft.com/office/drawing/2014/main" id="{A5B4E8E5-0AEF-B8D4-CA7C-794098F8C0F0}"/>
                </a:ext>
              </a:extLst>
            </p:cNvPr>
            <p:cNvCxnSpPr>
              <a:cxnSpLocks/>
            </p:cNvCxnSpPr>
            <p:nvPr/>
          </p:nvCxnSpPr>
          <p:spPr>
            <a:xfrm flipV="1">
              <a:off x="4305860" y="3540768"/>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5" name="Straight Arrow Connector 134">
              <a:extLst>
                <a:ext uri="{FF2B5EF4-FFF2-40B4-BE49-F238E27FC236}">
                  <a16:creationId xmlns:a16="http://schemas.microsoft.com/office/drawing/2014/main" id="{C6EE7FDE-C4C5-9D56-C58A-157DF221C68A}"/>
                </a:ext>
              </a:extLst>
            </p:cNvPr>
            <p:cNvCxnSpPr>
              <a:cxnSpLocks/>
            </p:cNvCxnSpPr>
            <p:nvPr/>
          </p:nvCxnSpPr>
          <p:spPr>
            <a:xfrm flipV="1">
              <a:off x="4311956" y="4105720"/>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6" name="Straight Arrow Connector 135">
              <a:extLst>
                <a:ext uri="{FF2B5EF4-FFF2-40B4-BE49-F238E27FC236}">
                  <a16:creationId xmlns:a16="http://schemas.microsoft.com/office/drawing/2014/main" id="{0834AFE9-0AA6-F257-EC4E-C089A25A40DC}"/>
                </a:ext>
              </a:extLst>
            </p:cNvPr>
            <p:cNvCxnSpPr>
              <a:cxnSpLocks/>
            </p:cNvCxnSpPr>
            <p:nvPr/>
          </p:nvCxnSpPr>
          <p:spPr>
            <a:xfrm flipV="1">
              <a:off x="4308908" y="4620112"/>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A9B0B582-F3D7-D462-25BC-BBC20FADB911}"/>
                    </a:ext>
                  </a:extLst>
                </p:cNvPr>
                <p:cNvSpPr txBox="1"/>
                <p:nvPr/>
              </p:nvSpPr>
              <p:spPr>
                <a:xfrm>
                  <a:off x="3031998" y="4996067"/>
                  <a:ext cx="2007857"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rPr>
                          <m:t>l</m:t>
                        </m:r>
                        <m:r>
                          <m:rPr>
                            <m:nor/>
                          </m:rPr>
                          <a:rPr lang="en-US" b="0" i="0" smtClean="0">
                            <a:latin typeface="Cambria Math" panose="02040503050406030204" pitchFamily="18" charset="0"/>
                          </a:rPr>
                          <m:t>ayout</m:t>
                        </m:r>
                        <m:r>
                          <m:rPr>
                            <m:nor/>
                          </m:rPr>
                          <a:rPr lang="en-US" b="0" i="0"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0, 2, 3</m:t>
                        </m:r>
                        <m:r>
                          <m:rPr>
                            <m:lit/>
                          </m:rPr>
                          <a:rPr lang="en-US" b="0" i="1" smtClean="0">
                            <a:latin typeface="Cambria Math" panose="02040503050406030204" pitchFamily="18" charset="0"/>
                          </a:rPr>
                          <m:t>}</m:t>
                        </m:r>
                      </m:oMath>
                    </m:oMathPara>
                  </a14:m>
                  <a:endParaRPr lang="en-US" dirty="0"/>
                </a:p>
              </p:txBody>
            </p:sp>
          </mc:Choice>
          <mc:Fallback xmlns="">
            <p:sp>
              <p:nvSpPr>
                <p:cNvPr id="162" name="TextBox 161">
                  <a:extLst>
                    <a:ext uri="{FF2B5EF4-FFF2-40B4-BE49-F238E27FC236}">
                      <a16:creationId xmlns:a16="http://schemas.microsoft.com/office/drawing/2014/main" id="{A9B0B582-F3D7-D462-25BC-BBC20FADB911}"/>
                    </a:ext>
                  </a:extLst>
                </p:cNvPr>
                <p:cNvSpPr txBox="1">
                  <a:spLocks noRot="1" noChangeAspect="1" noMove="1" noResize="1" noEditPoints="1" noAdjustHandles="1" noChangeArrowheads="1" noChangeShapeType="1" noTextEdit="1"/>
                </p:cNvSpPr>
                <p:nvPr/>
              </p:nvSpPr>
              <p:spPr>
                <a:xfrm>
                  <a:off x="3031998" y="4996067"/>
                  <a:ext cx="2007857" cy="276999"/>
                </a:xfrm>
                <a:prstGeom prst="rect">
                  <a:avLst/>
                </a:prstGeom>
                <a:blipFill>
                  <a:blip r:embed="rId9"/>
                  <a:stretch>
                    <a:fillRect l="-3774" r="-1887" b="-34783"/>
                  </a:stretch>
                </a:blipFill>
              </p:spPr>
              <p:txBody>
                <a:bodyPr/>
                <a:lstStyle/>
                <a:p>
                  <a:r>
                    <a:rPr lang="en-US">
                      <a:noFill/>
                    </a:rPr>
                    <a:t> </a:t>
                  </a:r>
                </a:p>
              </p:txBody>
            </p:sp>
          </mc:Fallback>
        </mc:AlternateContent>
        <p:sp>
          <p:nvSpPr>
            <p:cNvPr id="163" name="Rectangle 162">
              <a:extLst>
                <a:ext uri="{FF2B5EF4-FFF2-40B4-BE49-F238E27FC236}">
                  <a16:creationId xmlns:a16="http://schemas.microsoft.com/office/drawing/2014/main" id="{5F22B1E6-5891-E69E-3F72-90B885D49893}"/>
                </a:ext>
              </a:extLst>
            </p:cNvPr>
            <p:cNvSpPr/>
            <p:nvPr/>
          </p:nvSpPr>
          <p:spPr>
            <a:xfrm>
              <a:off x="3752996" y="2718998"/>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3DCDE7A9-EE49-1565-2294-DC4DA50256FE}"/>
                    </a:ext>
                  </a:extLst>
                </p:cNvPr>
                <p:cNvSpPr/>
                <p:nvPr/>
              </p:nvSpPr>
              <p:spPr>
                <a:xfrm>
                  <a:off x="3752996" y="3267638"/>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oMath>
                    </m:oMathPara>
                  </a14:m>
                  <a:endParaRPr lang="en-US" dirty="0"/>
                </a:p>
              </p:txBody>
            </p:sp>
          </mc:Choice>
          <mc:Fallback xmlns="">
            <p:sp>
              <p:nvSpPr>
                <p:cNvPr id="164" name="Rectangle 163">
                  <a:extLst>
                    <a:ext uri="{FF2B5EF4-FFF2-40B4-BE49-F238E27FC236}">
                      <a16:creationId xmlns:a16="http://schemas.microsoft.com/office/drawing/2014/main" id="{3DCDE7A9-EE49-1565-2294-DC4DA50256FE}"/>
                    </a:ext>
                  </a:extLst>
                </p:cNvPr>
                <p:cNvSpPr>
                  <a:spLocks noRot="1" noChangeAspect="1" noMove="1" noResize="1" noEditPoints="1" noAdjustHandles="1" noChangeArrowheads="1" noChangeShapeType="1" noTextEdit="1"/>
                </p:cNvSpPr>
                <p:nvPr/>
              </p:nvSpPr>
              <p:spPr>
                <a:xfrm>
                  <a:off x="3752996" y="3267638"/>
                  <a:ext cx="548640" cy="548640"/>
                </a:xfrm>
                <a:prstGeom prst="rect">
                  <a:avLst/>
                </a:prstGeom>
                <a:blipFill>
                  <a:blip r:embed="rId10"/>
                  <a:stretch>
                    <a:fillRect/>
                  </a:stretch>
                </a:blipFill>
              </p:spPr>
              <p:txBody>
                <a:bodyPr/>
                <a:lstStyle/>
                <a:p>
                  <a:r>
                    <a:rPr lang="en-US">
                      <a:noFill/>
                    </a:rPr>
                    <a:t> </a:t>
                  </a:r>
                </a:p>
              </p:txBody>
            </p:sp>
          </mc:Fallback>
        </mc:AlternateContent>
        <p:sp>
          <p:nvSpPr>
            <p:cNvPr id="165" name="Rectangle 164">
              <a:extLst>
                <a:ext uri="{FF2B5EF4-FFF2-40B4-BE49-F238E27FC236}">
                  <a16:creationId xmlns:a16="http://schemas.microsoft.com/office/drawing/2014/main" id="{206667D8-A050-C10C-8356-AE8B860BFB24}"/>
                </a:ext>
              </a:extLst>
            </p:cNvPr>
            <p:cNvSpPr/>
            <p:nvPr/>
          </p:nvSpPr>
          <p:spPr>
            <a:xfrm>
              <a:off x="3752996" y="3810453"/>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166" name="Rectangle 165">
              <a:extLst>
                <a:ext uri="{FF2B5EF4-FFF2-40B4-BE49-F238E27FC236}">
                  <a16:creationId xmlns:a16="http://schemas.microsoft.com/office/drawing/2014/main" id="{5E88890F-BD21-BE16-FA30-E15BDD244EAA}"/>
                </a:ext>
              </a:extLst>
            </p:cNvPr>
            <p:cNvSpPr/>
            <p:nvPr/>
          </p:nvSpPr>
          <p:spPr>
            <a:xfrm>
              <a:off x="3752996" y="4361624"/>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mc:AlternateContent xmlns:mc="http://schemas.openxmlformats.org/markup-compatibility/2006" xmlns:a14="http://schemas.microsoft.com/office/drawing/2010/main">
          <mc:Choice Requires="a14">
            <p:sp>
              <p:nvSpPr>
                <p:cNvPr id="175" name="Rectangle 174">
                  <a:extLst>
                    <a:ext uri="{FF2B5EF4-FFF2-40B4-BE49-F238E27FC236}">
                      <a16:creationId xmlns:a16="http://schemas.microsoft.com/office/drawing/2014/main" id="{976F8F1B-A95C-A0A1-779D-7AAC651C6404}"/>
                    </a:ext>
                  </a:extLst>
                </p:cNvPr>
                <p:cNvSpPr/>
                <p:nvPr/>
              </p:nvSpPr>
              <p:spPr>
                <a:xfrm>
                  <a:off x="6423513" y="2718998"/>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75" name="Rectangle 174">
                  <a:extLst>
                    <a:ext uri="{FF2B5EF4-FFF2-40B4-BE49-F238E27FC236}">
                      <a16:creationId xmlns:a16="http://schemas.microsoft.com/office/drawing/2014/main" id="{976F8F1B-A95C-A0A1-779D-7AAC651C6404}"/>
                    </a:ext>
                  </a:extLst>
                </p:cNvPr>
                <p:cNvSpPr>
                  <a:spLocks noRot="1" noChangeAspect="1" noMove="1" noResize="1" noEditPoints="1" noAdjustHandles="1" noChangeArrowheads="1" noChangeShapeType="1" noTextEdit="1"/>
                </p:cNvSpPr>
                <p:nvPr/>
              </p:nvSpPr>
              <p:spPr>
                <a:xfrm>
                  <a:off x="6423513" y="2718998"/>
                  <a:ext cx="548640" cy="54864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0AAE1504-F831-6444-5DFA-9E9838A9B50C}"/>
                    </a:ext>
                  </a:extLst>
                </p:cNvPr>
                <p:cNvSpPr/>
                <p:nvPr/>
              </p:nvSpPr>
              <p:spPr>
                <a:xfrm>
                  <a:off x="6423513" y="3267638"/>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176" name="Rectangle 175">
                  <a:extLst>
                    <a:ext uri="{FF2B5EF4-FFF2-40B4-BE49-F238E27FC236}">
                      <a16:creationId xmlns:a16="http://schemas.microsoft.com/office/drawing/2014/main" id="{0AAE1504-F831-6444-5DFA-9E9838A9B50C}"/>
                    </a:ext>
                  </a:extLst>
                </p:cNvPr>
                <p:cNvSpPr>
                  <a:spLocks noRot="1" noChangeAspect="1" noMove="1" noResize="1" noEditPoints="1" noAdjustHandles="1" noChangeArrowheads="1" noChangeShapeType="1" noTextEdit="1"/>
                </p:cNvSpPr>
                <p:nvPr/>
              </p:nvSpPr>
              <p:spPr>
                <a:xfrm>
                  <a:off x="6423513" y="3267638"/>
                  <a:ext cx="548640" cy="54864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Rectangle 176">
                  <a:extLst>
                    <a:ext uri="{FF2B5EF4-FFF2-40B4-BE49-F238E27FC236}">
                      <a16:creationId xmlns:a16="http://schemas.microsoft.com/office/drawing/2014/main" id="{DF32C413-A4E4-7B02-9C4B-22C552802858}"/>
                    </a:ext>
                  </a:extLst>
                </p:cNvPr>
                <p:cNvSpPr/>
                <p:nvPr/>
              </p:nvSpPr>
              <p:spPr>
                <a:xfrm>
                  <a:off x="6423513" y="3810453"/>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oMath>
                    </m:oMathPara>
                  </a14:m>
                  <a:endParaRPr lang="en-US" dirty="0"/>
                </a:p>
              </p:txBody>
            </p:sp>
          </mc:Choice>
          <mc:Fallback xmlns="">
            <p:sp>
              <p:nvSpPr>
                <p:cNvPr id="177" name="Rectangle 176">
                  <a:extLst>
                    <a:ext uri="{FF2B5EF4-FFF2-40B4-BE49-F238E27FC236}">
                      <a16:creationId xmlns:a16="http://schemas.microsoft.com/office/drawing/2014/main" id="{DF32C413-A4E4-7B02-9C4B-22C552802858}"/>
                    </a:ext>
                  </a:extLst>
                </p:cNvPr>
                <p:cNvSpPr>
                  <a:spLocks noRot="1" noChangeAspect="1" noMove="1" noResize="1" noEditPoints="1" noAdjustHandles="1" noChangeArrowheads="1" noChangeShapeType="1" noTextEdit="1"/>
                </p:cNvSpPr>
                <p:nvPr/>
              </p:nvSpPr>
              <p:spPr>
                <a:xfrm>
                  <a:off x="6423513" y="3810453"/>
                  <a:ext cx="548640" cy="54864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2A65A0D2-7C9D-E4FC-6153-ED5871C0793E}"/>
                    </a:ext>
                  </a:extLst>
                </p:cNvPr>
                <p:cNvSpPr/>
                <p:nvPr/>
              </p:nvSpPr>
              <p:spPr>
                <a:xfrm>
                  <a:off x="6423513" y="4361624"/>
                  <a:ext cx="54864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oMath>
                    </m:oMathPara>
                  </a14:m>
                  <a:endParaRPr lang="en-US" dirty="0"/>
                </a:p>
              </p:txBody>
            </p:sp>
          </mc:Choice>
          <mc:Fallback xmlns="">
            <p:sp>
              <p:nvSpPr>
                <p:cNvPr id="178" name="Rectangle 177">
                  <a:extLst>
                    <a:ext uri="{FF2B5EF4-FFF2-40B4-BE49-F238E27FC236}">
                      <a16:creationId xmlns:a16="http://schemas.microsoft.com/office/drawing/2014/main" id="{2A65A0D2-7C9D-E4FC-6153-ED5871C0793E}"/>
                    </a:ext>
                  </a:extLst>
                </p:cNvPr>
                <p:cNvSpPr>
                  <a:spLocks noRot="1" noChangeAspect="1" noMove="1" noResize="1" noEditPoints="1" noAdjustHandles="1" noChangeArrowheads="1" noChangeShapeType="1" noTextEdit="1"/>
                </p:cNvSpPr>
                <p:nvPr/>
              </p:nvSpPr>
              <p:spPr>
                <a:xfrm>
                  <a:off x="6423513" y="4361624"/>
                  <a:ext cx="548640" cy="54864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A8CBC92-ED31-38E7-0ED9-930D6AB0C406}"/>
                    </a:ext>
                  </a:extLst>
                </p:cNvPr>
                <p:cNvSpPr txBox="1"/>
                <p:nvPr/>
              </p:nvSpPr>
              <p:spPr>
                <a:xfrm>
                  <a:off x="5676271" y="5042997"/>
                  <a:ext cx="13958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1" smtClean="0">
                            <a:latin typeface="Cambria Math" panose="02040503050406030204" pitchFamily="18" charset="0"/>
                          </a:rPr>
                          <m:t>l</m:t>
                        </m:r>
                        <m:r>
                          <m:rPr>
                            <m:nor/>
                          </m:rPr>
                          <a:rPr lang="en-US" b="0" i="0" smtClean="0">
                            <a:latin typeface="Cambria Math" panose="02040503050406030204" pitchFamily="18" charset="0"/>
                          </a:rPr>
                          <m:t>ayout</m:t>
                        </m:r>
                        <m:r>
                          <m:rPr>
                            <m:nor/>
                          </m:rPr>
                          <a:rPr lang="en-US" b="0" i="0"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oMath>
                    </m:oMathPara>
                  </a14:m>
                  <a:endParaRPr lang="en-US" dirty="0"/>
                </a:p>
              </p:txBody>
            </p:sp>
          </mc:Choice>
          <mc:Fallback xmlns="">
            <p:sp>
              <p:nvSpPr>
                <p:cNvPr id="179" name="TextBox 178">
                  <a:extLst>
                    <a:ext uri="{FF2B5EF4-FFF2-40B4-BE49-F238E27FC236}">
                      <a16:creationId xmlns:a16="http://schemas.microsoft.com/office/drawing/2014/main" id="{BA8CBC92-ED31-38E7-0ED9-930D6AB0C406}"/>
                    </a:ext>
                  </a:extLst>
                </p:cNvPr>
                <p:cNvSpPr txBox="1">
                  <a:spLocks noRot="1" noChangeAspect="1" noMove="1" noResize="1" noEditPoints="1" noAdjustHandles="1" noChangeArrowheads="1" noChangeShapeType="1" noTextEdit="1"/>
                </p:cNvSpPr>
                <p:nvPr/>
              </p:nvSpPr>
              <p:spPr>
                <a:xfrm>
                  <a:off x="5676271" y="5042997"/>
                  <a:ext cx="1395895" cy="276999"/>
                </a:xfrm>
                <a:prstGeom prst="rect">
                  <a:avLst/>
                </a:prstGeom>
                <a:blipFill>
                  <a:blip r:embed="rId15"/>
                  <a:stretch>
                    <a:fillRect l="-2703" t="-4348" r="-5405" b="-34783"/>
                  </a:stretch>
                </a:blipFill>
              </p:spPr>
              <p:txBody>
                <a:bodyPr/>
                <a:lstStyle/>
                <a:p>
                  <a:r>
                    <a:rPr lang="en-US">
                      <a:noFill/>
                    </a:rPr>
                    <a:t> </a:t>
                  </a:r>
                </a:p>
              </p:txBody>
            </p:sp>
          </mc:Fallback>
        </mc:AlternateContent>
      </p:grpSp>
      <p:cxnSp>
        <p:nvCxnSpPr>
          <p:cNvPr id="182" name="Straight Connector 181">
            <a:extLst>
              <a:ext uri="{FF2B5EF4-FFF2-40B4-BE49-F238E27FC236}">
                <a16:creationId xmlns:a16="http://schemas.microsoft.com/office/drawing/2014/main" id="{31D19283-0E49-A128-7BC5-FE631784D5F0}"/>
              </a:ext>
            </a:extLst>
          </p:cNvPr>
          <p:cNvCxnSpPr>
            <a:cxnSpLocks/>
          </p:cNvCxnSpPr>
          <p:nvPr/>
        </p:nvCxnSpPr>
        <p:spPr>
          <a:xfrm>
            <a:off x="2674992" y="1473112"/>
            <a:ext cx="2766954" cy="94515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83" name="Straight Connector 182">
            <a:extLst>
              <a:ext uri="{FF2B5EF4-FFF2-40B4-BE49-F238E27FC236}">
                <a16:creationId xmlns:a16="http://schemas.microsoft.com/office/drawing/2014/main" id="{B0F4916E-2184-8B79-8264-B694568BED1F}"/>
              </a:ext>
            </a:extLst>
          </p:cNvPr>
          <p:cNvCxnSpPr>
            <a:cxnSpLocks/>
          </p:cNvCxnSpPr>
          <p:nvPr/>
        </p:nvCxnSpPr>
        <p:spPr>
          <a:xfrm flipV="1">
            <a:off x="2630522" y="4606009"/>
            <a:ext cx="2811420" cy="729396"/>
          </a:xfrm>
          <a:prstGeom prst="line">
            <a:avLst/>
          </a:prstGeom>
          <a:ln>
            <a:prstDash val="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4A3A1447-2FBE-4DB8-9BE6-8730ADE741E2}"/>
                  </a:ext>
                </a:extLst>
              </p:cNvPr>
              <p:cNvSpPr txBox="1"/>
              <p:nvPr/>
            </p:nvSpPr>
            <p:spPr>
              <a:xfrm>
                <a:off x="5344022" y="5380470"/>
                <a:ext cx="3809121" cy="715089"/>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0" u="sng" dirty="0">
                    <a:latin typeface="Cambria Math" panose="02040503050406030204" pitchFamily="18" charset="0"/>
                  </a:rPr>
                  <a:t>Observation</a:t>
                </a:r>
              </a:p>
              <a:p>
                <a14:m>
                  <m:oMath xmlns:m="http://schemas.openxmlformats.org/officeDocument/2006/math">
                    <m:r>
                      <a:rPr lang="en-US" b="0" i="1" smtClean="0">
                        <a:latin typeface="Cambria Math" panose="02040503050406030204" pitchFamily="18" charset="0"/>
                      </a:rPr>
                      <m:t>ℙ</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e>
                    </m:d>
                    <m:r>
                      <a:rPr lang="en-US" b="0" i="1" smtClean="0">
                        <a:latin typeface="Cambria Math" panose="02040503050406030204" pitchFamily="18" charset="0"/>
                      </a:rPr>
                      <m:t>=1</m:t>
                    </m:r>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𝐽</m:t>
                        </m:r>
                      </m:e>
                    </m:d>
                    <m:r>
                      <a:rPr lang="en-US" b="0" i="1" smtClean="0">
                        <a:latin typeface="Cambria Math" panose="02040503050406030204" pitchFamily="18" charset="0"/>
                      </a:rPr>
                      <m:t>=0</m:t>
                    </m:r>
                  </m:oMath>
                </a14:m>
                <a:endParaRPr lang="en-US" dirty="0"/>
              </a:p>
            </p:txBody>
          </p:sp>
        </mc:Choice>
        <mc:Fallback xmlns="">
          <p:sp>
            <p:nvSpPr>
              <p:cNvPr id="187" name="TextBox 186">
                <a:extLst>
                  <a:ext uri="{FF2B5EF4-FFF2-40B4-BE49-F238E27FC236}">
                    <a16:creationId xmlns:a16="http://schemas.microsoft.com/office/drawing/2014/main" id="{4A3A1447-2FBE-4DB8-9BE6-8730ADE741E2}"/>
                  </a:ext>
                </a:extLst>
              </p:cNvPr>
              <p:cNvSpPr txBox="1">
                <a:spLocks noRot="1" noChangeAspect="1" noMove="1" noResize="1" noEditPoints="1" noAdjustHandles="1" noChangeArrowheads="1" noChangeShapeType="1" noTextEdit="1"/>
              </p:cNvSpPr>
              <p:nvPr/>
            </p:nvSpPr>
            <p:spPr>
              <a:xfrm>
                <a:off x="5344022" y="5380470"/>
                <a:ext cx="3809121" cy="715089"/>
              </a:xfrm>
              <a:prstGeom prst="roundRect">
                <a:avLst/>
              </a:prstGeom>
              <a:blipFill>
                <a:blip r:embed="rId16"/>
                <a:stretch>
                  <a:fillRect b="-5000"/>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1527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1C3C5D-5297-1580-BD56-4C4AA61F019C}"/>
                  </a:ext>
                </a:extLst>
              </p:cNvPr>
              <p:cNvSpPr txBox="1"/>
              <p:nvPr/>
            </p:nvSpPr>
            <p:spPr>
              <a:xfrm>
                <a:off x="1008052" y="3174459"/>
                <a:ext cx="4241674" cy="119789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bg1"/>
                          </a:solidFill>
                          <a:latin typeface="Cambria Math" panose="02040503050406030204" pitchFamily="18" charset="0"/>
                        </a:rPr>
                        <m:t>ℙ</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e>
                      </m:d>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den>
                      </m:f>
                    </m:oMath>
                    <m:oMath xmlns:m="http://schemas.openxmlformats.org/officeDocument/2006/math">
                      <m:r>
                        <m:rPr>
                          <m:aln/>
                        </m:rP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nary>
                            <m:naryPr>
                              <m:chr m:val="∑"/>
                              <m:supHide m:val="on"/>
                              <m:ctrlPr>
                                <a:rPr lang="en-US" b="0" i="1" smtClean="0">
                                  <a:solidFill>
                                    <a:schemeClr val="tx1"/>
                                  </a:solidFill>
                                  <a:latin typeface="Cambria Math" panose="02040503050406030204" pitchFamily="18" charset="0"/>
                                </a:rPr>
                              </m:ctrlPr>
                            </m:naryPr>
                            <m:sub>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𝑌</m:t>
                              </m:r>
                              <m:r>
                                <a:rPr lang="en-US" b="0" i="1" smtClean="0">
                                  <a:solidFill>
                                    <a:schemeClr val="tx1"/>
                                  </a:solidFill>
                                  <a:latin typeface="Cambria Math" panose="02040503050406030204" pitchFamily="18" charset="0"/>
                                </a:rPr>
                                <m:t> </m:t>
                              </m:r>
                              <m:r>
                                <m:rPr>
                                  <m:nor/>
                                </m:rPr>
                                <a:rPr lang="en-US" b="0" i="0" smtClean="0">
                                  <a:solidFill>
                                    <a:schemeClr val="tx1"/>
                                  </a:solidFill>
                                  <a:latin typeface="Cambria Math" panose="02040503050406030204" pitchFamily="18" charset="0"/>
                                </a:rPr>
                                <m:t>in</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𝐼</m:t>
                              </m:r>
                            </m:sub>
                            <m:sup/>
                            <m:e>
                              <m:nary>
                                <m:naryPr>
                                  <m:chr m:val="∑"/>
                                  <m:supHide m:val="on"/>
                                  <m:ctrlPr>
                                    <a:rPr lang="en-US" b="0" i="1" smtClean="0">
                                      <a:solidFill>
                                        <a:schemeClr val="tx1"/>
                                      </a:solidFill>
                                      <a:latin typeface="Cambria Math" panose="02040503050406030204" pitchFamily="18" charset="0"/>
                                    </a:rPr>
                                  </m:ctrlPr>
                                </m:naryPr>
                                <m:sub>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 </m:t>
                                  </m:r>
                                  <m:r>
                                    <m:rPr>
                                      <m:nor/>
                                    </m:rPr>
                                    <a:rPr lang="en-US" b="0" i="0" smtClean="0">
                                      <a:solidFill>
                                        <a:schemeClr val="tx1"/>
                                      </a:solidFill>
                                      <a:latin typeface="Cambria Math" panose="02040503050406030204" pitchFamily="18" charset="0"/>
                                    </a:rPr>
                                    <m:t>in</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𝐽</m:t>
                                  </m:r>
                                </m:sub>
                                <m:sup/>
                                <m:e>
                                  <m:r>
                                    <a:rPr lang="en-US" b="0" i="1" smtClean="0">
                                      <a:solidFill>
                                        <a:schemeClr val="tx1"/>
                                      </a:solidFill>
                                      <a:latin typeface="Cambria Math" panose="02040503050406030204" pitchFamily="18" charset="0"/>
                                    </a:rPr>
                                    <m:t>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𝑌</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m:t>
                                  </m:r>
                                </m:e>
                              </m:nary>
                            </m:e>
                          </m:nary>
                        </m:num>
                        <m:den>
                          <m:sSup>
                            <m:sSupPr>
                              <m:ctrlPr>
                                <a:rPr lang="en-US" b="0" i="1" smtClean="0">
                                  <a:solidFill>
                                    <a:schemeClr val="tx1"/>
                                  </a:solidFill>
                                  <a:latin typeface="Cambria Math" panose="02040503050406030204" pitchFamily="18" charset="0"/>
                                </a:rPr>
                              </m:ctrlPr>
                            </m:sSupPr>
                            <m:e>
                              <m:d>
                                <m:dPr>
                                  <m:ctrlPr>
                                    <a:rPr lang="en-US" b="0" i="1" smtClean="0">
                                      <a:solidFill>
                                        <a:schemeClr val="tx1"/>
                                      </a:solidFill>
                                      <a:latin typeface="Cambria Math" panose="02040503050406030204" pitchFamily="18" charset="0"/>
                                    </a:rPr>
                                  </m:ctrlPr>
                                </m:dPr>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2</m:t>
                                      </m:r>
                                    </m:e>
                                    <m:sup>
                                      <m:r>
                                        <a:rPr lang="en-US" b="0" i="1" smtClean="0">
                                          <a:solidFill>
                                            <a:schemeClr val="tx1"/>
                                          </a:solidFill>
                                          <a:latin typeface="Cambria Math" panose="02040503050406030204" pitchFamily="18" charset="0"/>
                                        </a:rPr>
                                        <m:t>𝑏</m:t>
                                      </m:r>
                                    </m:sup>
                                  </m:sSup>
                                  <m:r>
                                    <a:rPr lang="en-US" b="0" i="1" smtClean="0">
                                      <a:solidFill>
                                        <a:schemeClr val="tx1"/>
                                      </a:solidFill>
                                      <a:latin typeface="Cambria Math" panose="02040503050406030204" pitchFamily="18" charset="0"/>
                                    </a:rPr>
                                    <m:t>−1</m:t>
                                  </m:r>
                                </m:e>
                              </m:d>
                            </m:e>
                            <m:sup>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𝐼</m:t>
                              </m:r>
                              <m:r>
                                <a:rPr lang="en-US" b="0" i="1" smtClean="0">
                                  <a:solidFill>
                                    <a:schemeClr val="tx1"/>
                                  </a:solidFill>
                                  <a:latin typeface="Cambria Math" panose="02040503050406030204" pitchFamily="18" charset="0"/>
                                </a:rPr>
                                <m:t>|</m:t>
                              </m:r>
                            </m:sup>
                          </m:sSup>
                        </m:den>
                      </m:f>
                    </m:oMath>
                  </m:oMathPara>
                </a14:m>
                <a:br>
                  <a:rPr lang="en-US" b="0" dirty="0">
                    <a:solidFill>
                      <a:schemeClr val="tx1"/>
                    </a:solidFill>
                  </a:rPr>
                </a:br>
                <a:endParaRPr lang="en-US" dirty="0">
                  <a:solidFill>
                    <a:schemeClr val="tx1"/>
                  </a:solidFill>
                </a:endParaRPr>
              </a:p>
            </p:txBody>
          </p:sp>
        </mc:Choice>
        <mc:Fallback xmlns="">
          <p:sp>
            <p:nvSpPr>
              <p:cNvPr id="3" name="TextBox 2">
                <a:extLst>
                  <a:ext uri="{FF2B5EF4-FFF2-40B4-BE49-F238E27FC236}">
                    <a16:creationId xmlns:a16="http://schemas.microsoft.com/office/drawing/2014/main" id="{E71C3C5D-5297-1580-BD56-4C4AA61F019C}"/>
                  </a:ext>
                </a:extLst>
              </p:cNvPr>
              <p:cNvSpPr txBox="1">
                <a:spLocks noRot="1" noChangeAspect="1" noMove="1" noResize="1" noEditPoints="1" noAdjustHandles="1" noChangeArrowheads="1" noChangeShapeType="1" noTextEdit="1"/>
              </p:cNvSpPr>
              <p:nvPr/>
            </p:nvSpPr>
            <p:spPr>
              <a:xfrm>
                <a:off x="1008052" y="3174459"/>
                <a:ext cx="4241674" cy="1197892"/>
              </a:xfrm>
              <a:prstGeom prst="rect">
                <a:avLst/>
              </a:prstGeom>
              <a:blipFill>
                <a:blip r:embed="rId2"/>
                <a:stretch>
                  <a:fillRect l="-2090" t="-3158" b="-2631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13D2599-F961-9CCD-BE53-4C9D67B9271F}"/>
              </a:ext>
            </a:extLst>
          </p:cNvPr>
          <p:cNvSpPr>
            <a:spLocks noGrp="1"/>
          </p:cNvSpPr>
          <p:nvPr>
            <p:ph type="title"/>
          </p:nvPr>
        </p:nvSpPr>
        <p:spPr/>
        <p:txBody>
          <a:bodyPr/>
          <a:lstStyle/>
          <a:p>
            <a:r>
              <a:rPr lang="en-US" dirty="0"/>
              <a:t>Layout Transition Probability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1444B1-AA5C-DDA1-3A03-24C7648871D9}"/>
                  </a:ext>
                </a:extLst>
              </p:cNvPr>
              <p:cNvSpPr txBox="1"/>
              <p:nvPr/>
            </p:nvSpPr>
            <p:spPr>
              <a:xfrm>
                <a:off x="1008053" y="2885502"/>
                <a:ext cx="3452933" cy="5779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ℙ</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e>
                      </m:d>
                      <m:r>
                        <m:rPr>
                          <m:aln/>
                        </m:rP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num>
                        <m:den>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den>
                      </m:f>
                    </m:oMath>
                  </m:oMathPara>
                </a14:m>
                <a:br>
                  <a:rPr lang="en-US" b="0" dirty="0"/>
                </a:br>
                <a:endParaRPr lang="en-US" dirty="0"/>
              </a:p>
            </p:txBody>
          </p:sp>
        </mc:Choice>
        <mc:Fallback xmlns="">
          <p:sp>
            <p:nvSpPr>
              <p:cNvPr id="4" name="TextBox 3">
                <a:extLst>
                  <a:ext uri="{FF2B5EF4-FFF2-40B4-BE49-F238E27FC236}">
                    <a16:creationId xmlns:a16="http://schemas.microsoft.com/office/drawing/2014/main" id="{D51444B1-AA5C-DDA1-3A03-24C7648871D9}"/>
                  </a:ext>
                </a:extLst>
              </p:cNvPr>
              <p:cNvSpPr txBox="1">
                <a:spLocks noRot="1" noChangeAspect="1" noMove="1" noResize="1" noEditPoints="1" noAdjustHandles="1" noChangeArrowheads="1" noChangeShapeType="1" noTextEdit="1"/>
              </p:cNvSpPr>
              <p:nvPr/>
            </p:nvSpPr>
            <p:spPr>
              <a:xfrm>
                <a:off x="1008053" y="2885502"/>
                <a:ext cx="3452933" cy="577915"/>
              </a:xfrm>
              <a:prstGeom prst="rect">
                <a:avLst/>
              </a:prstGeom>
              <a:blipFill>
                <a:blip r:embed="rId3"/>
                <a:stretch>
                  <a:fillRect l="-2564" t="-8696"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52241C-7EC6-5521-1B93-F8A53859871B}"/>
                  </a:ext>
                </a:extLst>
              </p:cNvPr>
              <p:cNvSpPr txBox="1"/>
              <p:nvPr/>
            </p:nvSpPr>
            <p:spPr>
              <a:xfrm>
                <a:off x="5727452" y="2393887"/>
                <a:ext cx="6159748" cy="1195930"/>
              </a:xfrm>
              <a:prstGeom prst="roundRect">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It holds that</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r>
                              <a:rPr lang="en-US" b="0" i="1" smtClean="0">
                                <a:latin typeface="Cambria Math" panose="02040503050406030204" pitchFamily="18" charset="0"/>
                              </a:rPr>
                              <m:t>−1</m:t>
                            </m:r>
                          </m:e>
                        </m:d>
                      </m:e>
                      <m:sup>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sup>
                    </m:sSup>
                  </m:oMath>
                </a14:m>
                <a:endParaRPr lang="en-US" dirty="0"/>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r>
                              <a:rPr lang="en-US" i="1">
                                <a:latin typeface="Cambria Math" panose="02040503050406030204" pitchFamily="18" charset="0"/>
                              </a:rPr>
                              <m:t>𝕝</m:t>
                            </m:r>
                            <m:r>
                              <a:rPr lang="en-US" i="1">
                                <a:latin typeface="Cambria Math" panose="02040503050406030204" pitchFamily="18" charset="0"/>
                              </a:rPr>
                              <m:t>[</m:t>
                            </m:r>
                            <m:r>
                              <a:rPr lang="en-US" i="1">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m:t>
                            </m:r>
                          </m:e>
                        </m:nary>
                      </m:e>
                    </m:nary>
                  </m:oMath>
                </a14:m>
                <a:endParaRPr lang="en-US" dirty="0"/>
              </a:p>
            </p:txBody>
          </p:sp>
        </mc:Choice>
        <mc:Fallback xmlns="">
          <p:sp>
            <p:nvSpPr>
              <p:cNvPr id="5" name="TextBox 4">
                <a:extLst>
                  <a:ext uri="{FF2B5EF4-FFF2-40B4-BE49-F238E27FC236}">
                    <a16:creationId xmlns:a16="http://schemas.microsoft.com/office/drawing/2014/main" id="{9952241C-7EC6-5521-1B93-F8A53859871B}"/>
                  </a:ext>
                </a:extLst>
              </p:cNvPr>
              <p:cNvSpPr txBox="1">
                <a:spLocks noRot="1" noChangeAspect="1" noMove="1" noResize="1" noEditPoints="1" noAdjustHandles="1" noChangeArrowheads="1" noChangeShapeType="1" noTextEdit="1"/>
              </p:cNvSpPr>
              <p:nvPr/>
            </p:nvSpPr>
            <p:spPr>
              <a:xfrm>
                <a:off x="5727452" y="2393887"/>
                <a:ext cx="6159748" cy="1195930"/>
              </a:xfrm>
              <a:prstGeom prst="roundRect">
                <a:avLst/>
              </a:prstGeom>
              <a:blipFill>
                <a:blip r:embed="rId4"/>
                <a:stretch>
                  <a:fillRect b="-39796"/>
                </a:stretch>
              </a:blipFill>
              <a:ln w="38100">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E212C5-15CA-8063-782B-73AFAC62B641}"/>
                  </a:ext>
                </a:extLst>
              </p:cNvPr>
              <p:cNvSpPr txBox="1"/>
              <p:nvPr/>
            </p:nvSpPr>
            <p:spPr>
              <a:xfrm>
                <a:off x="1008052" y="4835838"/>
                <a:ext cx="3993439" cy="777164"/>
              </a:xfrm>
              <a:prstGeom prst="roundRect">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Goal</a:t>
                </a:r>
                <a:endParaRPr lang="en-US" b="1" dirty="0"/>
              </a:p>
              <a:p>
                <a:r>
                  <a:rPr lang="en-US" dirty="0"/>
                  <a:t>Bound </a:t>
                </a:r>
                <a14:m>
                  <m:oMath xmlns:m="http://schemas.openxmlformats.org/officeDocument/2006/math">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r>
                              <a:rPr lang="en-US" i="1">
                                <a:latin typeface="Cambria Math" panose="02040503050406030204" pitchFamily="18" charset="0"/>
                              </a:rPr>
                              <m:t>𝕝</m:t>
                            </m:r>
                            <m:r>
                              <a:rPr lang="en-US" i="1">
                                <a:latin typeface="Cambria Math" panose="02040503050406030204" pitchFamily="18" charset="0"/>
                              </a:rPr>
                              <m:t>[</m:t>
                            </m:r>
                            <m:r>
                              <a:rPr lang="en-US" i="1">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m:t>
                            </m:r>
                          </m:e>
                        </m:nary>
                      </m:e>
                    </m:nary>
                  </m:oMath>
                </a14:m>
                <a:endParaRPr lang="en-US" dirty="0"/>
              </a:p>
            </p:txBody>
          </p:sp>
        </mc:Choice>
        <mc:Fallback xmlns="">
          <p:sp>
            <p:nvSpPr>
              <p:cNvPr id="8" name="TextBox 7">
                <a:extLst>
                  <a:ext uri="{FF2B5EF4-FFF2-40B4-BE49-F238E27FC236}">
                    <a16:creationId xmlns:a16="http://schemas.microsoft.com/office/drawing/2014/main" id="{C4E212C5-15CA-8063-782B-73AFAC62B641}"/>
                  </a:ext>
                </a:extLst>
              </p:cNvPr>
              <p:cNvSpPr txBox="1">
                <a:spLocks noRot="1" noChangeAspect="1" noMove="1" noResize="1" noEditPoints="1" noAdjustHandles="1" noChangeArrowheads="1" noChangeShapeType="1" noTextEdit="1"/>
              </p:cNvSpPr>
              <p:nvPr/>
            </p:nvSpPr>
            <p:spPr>
              <a:xfrm>
                <a:off x="1008052" y="4835838"/>
                <a:ext cx="3993439" cy="777164"/>
              </a:xfrm>
              <a:prstGeom prst="roundRect">
                <a:avLst/>
              </a:prstGeom>
              <a:blipFill>
                <a:blip r:embed="rId5"/>
                <a:stretch>
                  <a:fillRect t="-10769" b="-63077"/>
                </a:stretch>
              </a:blipFill>
              <a:ln w="38100">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03657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2599-F961-9CCD-BE53-4C9D67B9271F}"/>
              </a:ext>
            </a:extLst>
          </p:cNvPr>
          <p:cNvSpPr>
            <a:spLocks noGrp="1"/>
          </p:cNvSpPr>
          <p:nvPr>
            <p:ph type="title"/>
          </p:nvPr>
        </p:nvSpPr>
        <p:spPr/>
        <p:txBody>
          <a:bodyPr/>
          <a:lstStyle/>
          <a:p>
            <a:r>
              <a:rPr lang="en-US" dirty="0"/>
              <a:t>Layout Transition Probability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037426-E5B4-B5C4-48CA-9C4AF943205A}"/>
                  </a:ext>
                </a:extLst>
              </p:cNvPr>
              <p:cNvSpPr txBox="1"/>
              <p:nvPr/>
            </p:nvSpPr>
            <p:spPr>
              <a:xfrm>
                <a:off x="2462784" y="5422036"/>
                <a:ext cx="6812280" cy="113783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r>
                            <a:rPr lang="en-US" b="0" i="1" smtClean="0">
                              <a:latin typeface="Cambria Math" panose="02040503050406030204" pitchFamily="18" charset="0"/>
                            </a:rPr>
                            <m:t>𝕝</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𝑏𝑘</m:t>
                                  </m:r>
                                </m:sup>
                              </m:sSup>
                            </m:den>
                          </m:f>
                        </m:e>
                      </m:nary>
                      <m:r>
                        <a:rPr lang="en-US" b="0" i="1" smtClean="0">
                          <a:latin typeface="Cambria Math" panose="02040503050406030204" pitchFamily="18" charset="0"/>
                        </a:rPr>
                        <m:t>±</m:t>
                      </m:r>
                      <m:r>
                        <m:rPr>
                          <m:nor/>
                        </m:rPr>
                        <a:rPr lang="en-US" b="0" i="0" smtClean="0">
                          <a:latin typeface="Cambria Math" panose="02040503050406030204" pitchFamily="18" charset="0"/>
                        </a:rPr>
                        <m:t>(</m:t>
                      </m:r>
                      <m:r>
                        <m:rPr>
                          <m:nor/>
                        </m:rPr>
                        <a:rPr lang="en-US" b="0" i="0" smtClean="0">
                          <a:latin typeface="Cambria Math" panose="02040503050406030204" pitchFamily="18" charset="0"/>
                        </a:rPr>
                        <m:t>up</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to</m:t>
                      </m:r>
                      <m:r>
                        <m:rPr>
                          <m:nor/>
                        </m:rPr>
                        <a:rPr lang="en-US" b="0" i="0" smtClean="0">
                          <a:latin typeface="Cambria Math" panose="02040503050406030204" pitchFamily="18" charset="0"/>
                        </a:rPr>
                        <m:t> 1)</m:t>
                      </m:r>
                    </m:oMath>
                  </m:oMathPara>
                </a14:m>
                <a:endParaRPr lang="en-US" dirty="0"/>
              </a:p>
            </p:txBody>
          </p:sp>
        </mc:Choice>
        <mc:Fallback xmlns="">
          <p:sp>
            <p:nvSpPr>
              <p:cNvPr id="6" name="TextBox 5">
                <a:extLst>
                  <a:ext uri="{FF2B5EF4-FFF2-40B4-BE49-F238E27FC236}">
                    <a16:creationId xmlns:a16="http://schemas.microsoft.com/office/drawing/2014/main" id="{0A037426-E5B4-B5C4-48CA-9C4AF943205A}"/>
                  </a:ext>
                </a:extLst>
              </p:cNvPr>
              <p:cNvSpPr txBox="1">
                <a:spLocks noRot="1" noChangeAspect="1" noMove="1" noResize="1" noEditPoints="1" noAdjustHandles="1" noChangeArrowheads="1" noChangeShapeType="1" noTextEdit="1"/>
              </p:cNvSpPr>
              <p:nvPr/>
            </p:nvSpPr>
            <p:spPr>
              <a:xfrm>
                <a:off x="2462784" y="5422036"/>
                <a:ext cx="6812280" cy="1137830"/>
              </a:xfrm>
              <a:prstGeom prst="roundRect">
                <a:avLst/>
              </a:prstGeom>
              <a:blipFill>
                <a:blip r:embed="rId2"/>
                <a:stretch>
                  <a:fillRect t="-74194" b="-83871"/>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C3B580-F84A-199D-D753-BBD60E29F539}"/>
                  </a:ext>
                </a:extLst>
              </p:cNvPr>
              <p:cNvSpPr txBox="1"/>
              <p:nvPr/>
            </p:nvSpPr>
            <p:spPr>
              <a:xfrm>
                <a:off x="6497618" y="2906858"/>
                <a:ext cx="5578768" cy="1173726"/>
              </a:xfrm>
              <a:prstGeom prst="roundRect">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r>
                            <a:rPr lang="en-US" b="0" i="1" smtClean="0">
                              <a:latin typeface="Cambria Math" panose="02040503050406030204" pitchFamily="18" charset="0"/>
                            </a:rPr>
                            <m:t>𝕝</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m:t>
                          </m:r>
                        </m:e>
                      </m:nary>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e>
                                  </m:d>
                                </m:e>
                                <m:sup>
                                  <m:r>
                                    <a:rPr lang="en-US" b="0" i="1" smtClean="0">
                                      <a:latin typeface="Cambria Math" panose="02040503050406030204" pitchFamily="18" charset="0"/>
                                    </a:rPr>
                                    <m:t>𝑘</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𝐽</m:t>
                                  </m:r>
                                </m:e>
                              </m:d>
                              <m:r>
                                <a:rPr lang="en-US" b="0" i="1" smtClean="0">
                                  <a:latin typeface="Cambria Math" panose="02040503050406030204" pitchFamily="18" charset="0"/>
                                </a:rPr>
                                <m:t>≤</m:t>
                              </m:r>
                              <m:r>
                                <a:rPr lang="en-US" b="0" i="1" smtClean="0">
                                  <a:latin typeface="Cambria Math" panose="02040503050406030204" pitchFamily="18" charset="0"/>
                                </a:rPr>
                                <m:t>𝑘</m:t>
                              </m:r>
                            </m:e>
                            <m:e>
                              <m:r>
                                <a:rPr lang="en-US" b="0" i="1" smtClean="0">
                                  <a:latin typeface="Cambria Math" panose="02040503050406030204" pitchFamily="18" charset="0"/>
                                </a:rPr>
                                <m:t>1,            </m:t>
                              </m:r>
                              <m:r>
                                <m:rPr>
                                  <m:nor/>
                                </m:rPr>
                                <a:rPr lang="en-US" b="0" i="0" smtClean="0">
                                  <a:latin typeface="Cambria Math" panose="02040503050406030204" pitchFamily="18" charset="0"/>
                                </a:rPr>
                                <m:t>otherwise</m:t>
                              </m:r>
                            </m:e>
                          </m:eqArr>
                        </m:e>
                      </m:d>
                    </m:oMath>
                  </m:oMathPara>
                </a14:m>
                <a:endParaRPr lang="en-US" b="0" dirty="0"/>
              </a:p>
            </p:txBody>
          </p:sp>
        </mc:Choice>
        <mc:Fallback xmlns="">
          <p:sp>
            <p:nvSpPr>
              <p:cNvPr id="7" name="TextBox 6">
                <a:extLst>
                  <a:ext uri="{FF2B5EF4-FFF2-40B4-BE49-F238E27FC236}">
                    <a16:creationId xmlns:a16="http://schemas.microsoft.com/office/drawing/2014/main" id="{EDC3B580-F84A-199D-D753-BBD60E29F539}"/>
                  </a:ext>
                </a:extLst>
              </p:cNvPr>
              <p:cNvSpPr txBox="1">
                <a:spLocks noRot="1" noChangeAspect="1" noMove="1" noResize="1" noEditPoints="1" noAdjustHandles="1" noChangeArrowheads="1" noChangeShapeType="1" noTextEdit="1"/>
              </p:cNvSpPr>
              <p:nvPr/>
            </p:nvSpPr>
            <p:spPr>
              <a:xfrm>
                <a:off x="6497618" y="2906858"/>
                <a:ext cx="5578768" cy="1173726"/>
              </a:xfrm>
              <a:prstGeom prst="roundRect">
                <a:avLst/>
              </a:prstGeom>
              <a:blipFill>
                <a:blip r:embed="rId3"/>
                <a:stretch>
                  <a:fillRect l="-7223" t="-123958" b="-163542"/>
                </a:stretch>
              </a:blipFill>
              <a:ln w="38100">
                <a:headEnd type="none" w="med" len="med"/>
                <a:tailEnd type="none" w="med" len="med"/>
              </a:ln>
            </p:spPr>
            <p:txBody>
              <a:bodyPr/>
              <a:lstStyle/>
              <a:p>
                <a:r>
                  <a:rPr lang="en-US">
                    <a:noFill/>
                  </a:rPr>
                  <a:t> </a:t>
                </a:r>
              </a:p>
            </p:txBody>
          </p:sp>
        </mc:Fallback>
      </mc:AlternateContent>
      <p:sp>
        <p:nvSpPr>
          <p:cNvPr id="8" name="Rounded Rectangular Callout 7">
            <a:extLst>
              <a:ext uri="{FF2B5EF4-FFF2-40B4-BE49-F238E27FC236}">
                <a16:creationId xmlns:a16="http://schemas.microsoft.com/office/drawing/2014/main" id="{DA05216D-3E93-C42D-6096-C1F43442D563}"/>
              </a:ext>
            </a:extLst>
          </p:cNvPr>
          <p:cNvSpPr/>
          <p:nvPr/>
        </p:nvSpPr>
        <p:spPr>
          <a:xfrm>
            <a:off x="6954075" y="1627707"/>
            <a:ext cx="2660904" cy="1188720"/>
          </a:xfrm>
          <a:prstGeom prst="wedgeRoundRectCallout">
            <a:avLst>
              <a:gd name="adj1" fmla="val -33588"/>
              <a:gd name="adj2" fmla="val 742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 solutions to system of linear equations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2FD5EB-63B0-0A26-9111-2ACE06A3E65F}"/>
                  </a:ext>
                </a:extLst>
              </p:cNvPr>
              <p:cNvSpPr txBox="1"/>
              <p:nvPr/>
            </p:nvSpPr>
            <p:spPr>
              <a:xfrm>
                <a:off x="677334" y="2897412"/>
                <a:ext cx="3438932" cy="1994030"/>
              </a:xfrm>
              <a:prstGeom prst="roundRect">
                <a:avLst>
                  <a:gd name="adj" fmla="val 15720"/>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Define</a:t>
                </a:r>
                <a:endParaRPr lang="en-US" dirty="0"/>
              </a:p>
              <a:p>
                <a:r>
                  <a:rPr lang="en-US" dirty="0"/>
                  <a:t>“</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𝐼</m:t>
                    </m:r>
                  </m:oMath>
                </a14:m>
                <a:r>
                  <a:rPr lang="en-US" dirty="0"/>
                  <a:t>”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=0</m:t>
                    </m:r>
                  </m:oMath>
                </a14:m>
                <a:endParaRPr lang="en-US" dirty="0"/>
              </a:p>
              <a:p>
                <a:endParaRPr lang="en-US" dirty="0"/>
              </a:p>
              <a:p>
                <a:r>
                  <a:rPr lang="en-US" u="sng" dirty="0"/>
                  <a:t>Contrast with</a:t>
                </a:r>
              </a:p>
              <a:p>
                <a:r>
                  <a:rPr lang="en-US" dirty="0"/>
                  <a:t>“</a:t>
                </a:r>
                <a14:m>
                  <m:oMath xmlns:m="http://schemas.openxmlformats.org/officeDocument/2006/math">
                    <m:r>
                      <m:rPr>
                        <m:sty m:val="p"/>
                      </m:rPr>
                      <a:rPr lang="en-US" b="0" i="0" smtClean="0">
                        <a:latin typeface="Cambria Math" panose="02040503050406030204" pitchFamily="18" charset="0"/>
                      </a:rPr>
                      <m:t>Δ</m:t>
                    </m:r>
                    <m:r>
                      <a:rPr lang="en-US" i="1">
                        <a:latin typeface="Cambria Math" panose="02040503050406030204" pitchFamily="18" charset="0"/>
                      </a:rPr>
                      <m:t>𝑋</m:t>
                    </m:r>
                    <m:r>
                      <a:rPr lang="en-US" i="1">
                        <a:latin typeface="Cambria Math" panose="02040503050406030204" pitchFamily="18" charset="0"/>
                      </a:rPr>
                      <m:t> </m:t>
                    </m:r>
                    <m:r>
                      <m:rPr>
                        <m:nor/>
                      </m:rPr>
                      <a:rPr lang="en-US" b="0" i="0" smtClean="0">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oMath>
                </a14:m>
                <a:r>
                  <a:rPr lang="en-US" dirty="0"/>
                  <a:t>” if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 </m:t>
                            </m:r>
                            <m:r>
                              <m:rPr>
                                <m:sty m:val="p"/>
                              </m:rPr>
                              <a:rPr lang="en-US" b="0" i="0" smtClean="0">
                                <a:latin typeface="Cambria Math" panose="02040503050406030204" pitchFamily="18" charset="0"/>
                              </a:rPr>
                              <m:t>Δ</m:t>
                            </m:r>
                            <m:r>
                              <a:rPr lang="en-US" i="1">
                                <a:latin typeface="Cambria Math" panose="02040503050406030204" pitchFamily="18" charset="0"/>
                              </a:rPr>
                              <m:t>𝑋</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=0</m:t>
                            </m:r>
                          </m:e>
                          <m:e>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 </m:t>
                            </m:r>
                            <m:r>
                              <m:rPr>
                                <m:sty m:val="p"/>
                              </m:rPr>
                              <a:rPr lang="en-US" b="0" i="0" smtClean="0">
                                <a:latin typeface="Cambria Math" panose="02040503050406030204" pitchFamily="18" charset="0"/>
                              </a:rPr>
                              <m:t>Δ</m:t>
                            </m:r>
                            <m:r>
                              <a:rPr lang="en-US" i="1">
                                <a:latin typeface="Cambria Math" panose="02040503050406030204" pitchFamily="18" charset="0"/>
                              </a:rPr>
                              <m:t>𝑋</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0</m:t>
                            </m:r>
                          </m:e>
                        </m:eqArr>
                      </m:e>
                    </m:d>
                  </m:oMath>
                </a14:m>
                <a:endParaRPr lang="en-US" dirty="0"/>
              </a:p>
            </p:txBody>
          </p:sp>
        </mc:Choice>
        <mc:Fallback xmlns="">
          <p:sp>
            <p:nvSpPr>
              <p:cNvPr id="9" name="TextBox 8">
                <a:extLst>
                  <a:ext uri="{FF2B5EF4-FFF2-40B4-BE49-F238E27FC236}">
                    <a16:creationId xmlns:a16="http://schemas.microsoft.com/office/drawing/2014/main" id="{692FD5EB-63B0-0A26-9111-2ACE06A3E65F}"/>
                  </a:ext>
                </a:extLst>
              </p:cNvPr>
              <p:cNvSpPr txBox="1">
                <a:spLocks noRot="1" noChangeAspect="1" noMove="1" noResize="1" noEditPoints="1" noAdjustHandles="1" noChangeArrowheads="1" noChangeShapeType="1" noTextEdit="1"/>
              </p:cNvSpPr>
              <p:nvPr/>
            </p:nvSpPr>
            <p:spPr>
              <a:xfrm>
                <a:off x="677334" y="2897412"/>
                <a:ext cx="3438932" cy="1994030"/>
              </a:xfrm>
              <a:prstGeom prst="roundRect">
                <a:avLst>
                  <a:gd name="adj" fmla="val 15720"/>
                </a:avLst>
              </a:prstGeom>
              <a:blipFill>
                <a:blip r:embed="rId4"/>
                <a:stretch>
                  <a:fillRect t="-8696" b="-92547"/>
                </a:stretch>
              </a:blipFill>
              <a:ln w="38100">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7FAF47-2901-C199-130D-607E9C1C02E7}"/>
                  </a:ext>
                </a:extLst>
              </p:cNvPr>
              <p:cNvSpPr txBox="1"/>
              <p:nvPr/>
            </p:nvSpPr>
            <p:spPr>
              <a:xfrm>
                <a:off x="677334" y="1809040"/>
                <a:ext cx="4052456" cy="777164"/>
              </a:xfrm>
              <a:prstGeom prst="roundRect">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Goal</a:t>
                </a:r>
                <a:endParaRPr lang="en-US" b="1" dirty="0"/>
              </a:p>
              <a:p>
                <a:r>
                  <a:rPr lang="en-US" dirty="0"/>
                  <a:t>Bound </a:t>
                </a:r>
                <a14:m>
                  <m:oMath xmlns:m="http://schemas.openxmlformats.org/officeDocument/2006/math">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r>
                              <a:rPr lang="en-US" i="1">
                                <a:latin typeface="Cambria Math" panose="02040503050406030204" pitchFamily="18" charset="0"/>
                              </a:rPr>
                              <m:t>𝕝</m:t>
                            </m:r>
                            <m:r>
                              <a:rPr lang="en-US" i="1">
                                <a:latin typeface="Cambria Math" panose="02040503050406030204" pitchFamily="18" charset="0"/>
                              </a:rPr>
                              <m:t>[</m:t>
                            </m:r>
                            <m:r>
                              <a:rPr lang="en-US" i="1">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m:t>
                            </m:r>
                          </m:e>
                        </m:nary>
                      </m:e>
                    </m:nary>
                  </m:oMath>
                </a14:m>
                <a:endParaRPr lang="en-US" dirty="0"/>
              </a:p>
            </p:txBody>
          </p:sp>
        </mc:Choice>
        <mc:Fallback xmlns="">
          <p:sp>
            <p:nvSpPr>
              <p:cNvPr id="10" name="TextBox 9">
                <a:extLst>
                  <a:ext uri="{FF2B5EF4-FFF2-40B4-BE49-F238E27FC236}">
                    <a16:creationId xmlns:a16="http://schemas.microsoft.com/office/drawing/2014/main" id="{D57FAF47-2901-C199-130D-607E9C1C02E7}"/>
                  </a:ext>
                </a:extLst>
              </p:cNvPr>
              <p:cNvSpPr txBox="1">
                <a:spLocks noRot="1" noChangeAspect="1" noMove="1" noResize="1" noEditPoints="1" noAdjustHandles="1" noChangeArrowheads="1" noChangeShapeType="1" noTextEdit="1"/>
              </p:cNvSpPr>
              <p:nvPr/>
            </p:nvSpPr>
            <p:spPr>
              <a:xfrm>
                <a:off x="677334" y="1809040"/>
                <a:ext cx="4052456" cy="777164"/>
              </a:xfrm>
              <a:prstGeom prst="roundRect">
                <a:avLst/>
              </a:prstGeom>
              <a:blipFill>
                <a:blip r:embed="rId5"/>
                <a:stretch>
                  <a:fillRect t="-12500" b="-65625"/>
                </a:stretch>
              </a:blipFill>
              <a:ln w="38100">
                <a:headEnd type="none" w="med" len="med"/>
                <a:tailEnd type="none" w="med" len="med"/>
              </a:ln>
            </p:spPr>
            <p:txBody>
              <a:bodyPr/>
              <a:lstStyle/>
              <a:p>
                <a:r>
                  <a:rPr lang="en-US">
                    <a:noFill/>
                  </a:rPr>
                  <a:t> </a:t>
                </a:r>
              </a:p>
            </p:txBody>
          </p:sp>
        </mc:Fallback>
      </mc:AlternateContent>
      <p:sp>
        <p:nvSpPr>
          <p:cNvPr id="11" name="Right Arrow 10">
            <a:extLst>
              <a:ext uri="{FF2B5EF4-FFF2-40B4-BE49-F238E27FC236}">
                <a16:creationId xmlns:a16="http://schemas.microsoft.com/office/drawing/2014/main" id="{780F1023-BFC8-5147-9CA9-0335E90B52CF}"/>
              </a:ext>
            </a:extLst>
          </p:cNvPr>
          <p:cNvSpPr/>
          <p:nvPr/>
        </p:nvSpPr>
        <p:spPr>
          <a:xfrm>
            <a:off x="4240961" y="3050077"/>
            <a:ext cx="2159842" cy="8307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Easier to work with</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683BC-079F-2546-22B0-72A5872C3856}"/>
                  </a:ext>
                </a:extLst>
              </p:cNvPr>
              <p:cNvSpPr txBox="1"/>
              <p:nvPr/>
            </p:nvSpPr>
            <p:spPr>
              <a:xfrm>
                <a:off x="6497618" y="4129637"/>
                <a:ext cx="5578768" cy="1100656"/>
              </a:xfrm>
              <a:prstGeom prst="roundRect">
                <a:avLst/>
              </a:prstGeom>
              <a:solidFill>
                <a:schemeClr val="accent2">
                  <a:lumMod val="40000"/>
                  <a:lumOff val="60000"/>
                </a:schemeClr>
              </a:solid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𝑏𝑘</m:t>
                                  </m:r>
                                </m:sup>
                              </m:sSup>
                            </m:den>
                          </m:f>
                        </m:e>
                      </m:nary>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e>
                          </m:d>
                        </m:e>
                        <m:sup>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up>
                      </m:sSup>
                    </m:oMath>
                  </m:oMathPara>
                </a14:m>
                <a:endParaRPr lang="en-US" dirty="0"/>
              </a:p>
            </p:txBody>
          </p:sp>
        </mc:Choice>
        <mc:Fallback xmlns="">
          <p:sp>
            <p:nvSpPr>
              <p:cNvPr id="3" name="TextBox 2">
                <a:extLst>
                  <a:ext uri="{FF2B5EF4-FFF2-40B4-BE49-F238E27FC236}">
                    <a16:creationId xmlns:a16="http://schemas.microsoft.com/office/drawing/2014/main" id="{186683BC-079F-2546-22B0-72A5872C3856}"/>
                  </a:ext>
                </a:extLst>
              </p:cNvPr>
              <p:cNvSpPr txBox="1">
                <a:spLocks noRot="1" noChangeAspect="1" noMove="1" noResize="1" noEditPoints="1" noAdjustHandles="1" noChangeArrowheads="1" noChangeShapeType="1" noTextEdit="1"/>
              </p:cNvSpPr>
              <p:nvPr/>
            </p:nvSpPr>
            <p:spPr>
              <a:xfrm>
                <a:off x="6497618" y="4129637"/>
                <a:ext cx="5578768" cy="1100656"/>
              </a:xfrm>
              <a:prstGeom prst="roundRect">
                <a:avLst/>
              </a:prstGeom>
              <a:blipFill>
                <a:blip r:embed="rId6"/>
                <a:stretch>
                  <a:fillRect t="-75824" b="-87912"/>
                </a:stretch>
              </a:blipFill>
              <a:ln w="38100">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9283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2599-F961-9CCD-BE53-4C9D67B9271F}"/>
              </a:ext>
            </a:extLst>
          </p:cNvPr>
          <p:cNvSpPr>
            <a:spLocks noGrp="1"/>
          </p:cNvSpPr>
          <p:nvPr>
            <p:ph type="title"/>
          </p:nvPr>
        </p:nvSpPr>
        <p:spPr/>
        <p:txBody>
          <a:bodyPr/>
          <a:lstStyle/>
          <a:p>
            <a:r>
              <a:rPr lang="en-US" dirty="0"/>
              <a:t>Layout Transition Probability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52241C-7EC6-5521-1B93-F8A53859871B}"/>
                  </a:ext>
                </a:extLst>
              </p:cNvPr>
              <p:cNvSpPr txBox="1"/>
              <p:nvPr/>
            </p:nvSpPr>
            <p:spPr>
              <a:xfrm>
                <a:off x="2689860" y="3976477"/>
                <a:ext cx="6812280" cy="1787014"/>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u="sng" dirty="0"/>
                  <a:t>Inclusion-exclusion principle</a:t>
                </a:r>
                <a:endParaRPr lang="en-US" dirty="0"/>
              </a:p>
              <a:p>
                <a:r>
                  <a:rPr lang="en-US" dirty="0"/>
                  <a:t>relates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𝐼</m:t>
                    </m:r>
                  </m:oMath>
                </a14:m>
                <a:r>
                  <a:rPr lang="en-US" dirty="0"/>
                  <a:t>) with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𝐼</m:t>
                    </m:r>
                  </m:oMath>
                </a14:m>
                <a:r>
                  <a:rPr lang="en-US" dirty="0"/>
                  <a:t>)</a:t>
                </a:r>
              </a:p>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i</m:t>
                              </m:r>
                              <m:r>
                                <m:rPr>
                                  <m:nor/>
                                </m:rPr>
                                <a:rPr lang="en-US" b="0" i="0" smtClean="0">
                                  <a:latin typeface="Cambria Math" panose="02040503050406030204" pitchFamily="18" charset="0"/>
                                </a:rPr>
                                <m:t>n</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r>
                            <a:rPr lang="en-US" i="1">
                              <a:latin typeface="Cambria Math" panose="02040503050406030204" pitchFamily="18" charset="0"/>
                              <a:ea typeface="Cambria Math" panose="02040503050406030204" pitchFamily="18" charset="0"/>
                            </a:rPr>
                            <m:t>𝕝</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𝑋</m:t>
                              </m:r>
                            </m:e>
                          </m:d>
                        </m:e>
                      </m:nary>
                      <m:r>
                        <a:rPr lang="en-US" b="0" i="1" smtClean="0">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rPr>
                          </m:ctrlPr>
                        </m:naryPr>
                        <m:sub>
                          <m:eqArr>
                            <m:eqArrPr>
                              <m:ctrlPr>
                                <a:rPr lang="en-US" i="1">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brk m:alnAt="7"/>
                                </m:rPr>
                                <a:rPr lang="en-US" b="0" i="0" smtClean="0">
                                  <a:latin typeface="Cambria Math" panose="02040503050406030204" pitchFamily="18" charset="0"/>
                                </a:rPr>
                                <m:t>i</m:t>
                              </m:r>
                              <m:r>
                                <m:rPr>
                                  <m:nor/>
                                </m:rPr>
                                <a:rPr lang="en-US" b="0" i="0" smtClean="0">
                                  <a:latin typeface="Cambria Math" panose="02040503050406030204" pitchFamily="18" charset="0"/>
                                </a:rPr>
                                <m:t>n</m:t>
                              </m:r>
                              <m:r>
                                <m:rPr>
                                  <m:brk m:alnAt="7"/>
                                </m:rPr>
                                <a:rPr lang="en-US" i="1">
                                  <a:latin typeface="Cambria Math" panose="02040503050406030204" pitchFamily="18" charset="0"/>
                                </a:rPr>
                                <m:t> </m:t>
                              </m:r>
                              <m:r>
                                <a:rPr lang="en-US" i="1">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b="0" i="0" smtClean="0">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e>
                          </m:eqArr>
                        </m:sub>
                        <m:sup/>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𝑏𝑘</m:t>
                                  </m:r>
                                </m:sup>
                              </m:sSup>
                            </m:den>
                          </m:f>
                        </m:e>
                      </m:nary>
                      <m:r>
                        <a:rPr lang="en-US" i="1">
                          <a:latin typeface="Cambria Math" panose="02040503050406030204" pitchFamily="18" charset="0"/>
                        </a:rPr>
                        <m:t>±</m:t>
                      </m:r>
                      <m:r>
                        <m:rPr>
                          <m:nor/>
                        </m:rPr>
                        <a:rPr lang="en-US">
                          <a:latin typeface="Cambria Math" panose="02040503050406030204" pitchFamily="18" charset="0"/>
                        </a:rPr>
                        <m:t>(</m:t>
                      </m:r>
                      <m:r>
                        <m:rPr>
                          <m:nor/>
                        </m:rPr>
                        <a:rPr lang="en-US">
                          <a:latin typeface="Cambria Math" panose="02040503050406030204" pitchFamily="18" charset="0"/>
                        </a:rPr>
                        <m:t>up</m:t>
                      </m:r>
                      <m:r>
                        <m:rPr>
                          <m:nor/>
                        </m:rPr>
                        <a:rPr lang="en-US">
                          <a:latin typeface="Cambria Math" panose="02040503050406030204" pitchFamily="18" charset="0"/>
                        </a:rPr>
                        <m:t> </m:t>
                      </m:r>
                      <m:r>
                        <m:rPr>
                          <m:nor/>
                        </m:rPr>
                        <a:rPr lang="en-US">
                          <a:latin typeface="Cambria Math" panose="02040503050406030204" pitchFamily="18" charset="0"/>
                        </a:rPr>
                        <m:t>to</m:t>
                      </m:r>
                      <m:r>
                        <m:rPr>
                          <m:nor/>
                        </m:rP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r>
                        <m:rPr>
                          <m:nor/>
                        </m:rPr>
                        <a:rPr lang="en-US" b="0" i="0" smtClean="0">
                          <a:latin typeface="Cambria Math" panose="02040503050406030204" pitchFamily="18" charset="0"/>
                        </a:rPr>
                        <m:t>)</m:t>
                      </m:r>
                    </m:oMath>
                  </m:oMathPara>
                </a14:m>
                <a:br>
                  <a:rPr lang="en-US" b="0" dirty="0"/>
                </a:br>
                <a:endParaRPr lang="en-US" dirty="0"/>
              </a:p>
            </p:txBody>
          </p:sp>
        </mc:Choice>
        <mc:Fallback xmlns="">
          <p:sp>
            <p:nvSpPr>
              <p:cNvPr id="5" name="TextBox 4">
                <a:extLst>
                  <a:ext uri="{FF2B5EF4-FFF2-40B4-BE49-F238E27FC236}">
                    <a16:creationId xmlns:a16="http://schemas.microsoft.com/office/drawing/2014/main" id="{9952241C-7EC6-5521-1B93-F8A53859871B}"/>
                  </a:ext>
                </a:extLst>
              </p:cNvPr>
              <p:cNvSpPr txBox="1">
                <a:spLocks noRot="1" noChangeAspect="1" noMove="1" noResize="1" noEditPoints="1" noAdjustHandles="1" noChangeArrowheads="1" noChangeShapeType="1" noTextEdit="1"/>
              </p:cNvSpPr>
              <p:nvPr/>
            </p:nvSpPr>
            <p:spPr>
              <a:xfrm>
                <a:off x="2689860" y="3976477"/>
                <a:ext cx="6812280" cy="1787014"/>
              </a:xfrm>
              <a:prstGeom prst="roundRect">
                <a:avLst/>
              </a:prstGeom>
              <a:blipFill>
                <a:blip r:embed="rId2"/>
                <a:stretch>
                  <a:fillRect t="-15172" b="-49655"/>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32A4ED-4E8C-9E2F-6B92-FC38D55A1D57}"/>
                  </a:ext>
                </a:extLst>
              </p:cNvPr>
              <p:cNvSpPr txBox="1"/>
              <p:nvPr/>
            </p:nvSpPr>
            <p:spPr>
              <a:xfrm>
                <a:off x="2689860" y="2058063"/>
                <a:ext cx="6812280" cy="113783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r>
                            <a:rPr lang="en-US" b="0" i="1" smtClean="0">
                              <a:latin typeface="Cambria Math" panose="02040503050406030204" pitchFamily="18" charset="0"/>
                            </a:rPr>
                            <m:t>𝕝</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s</m:t>
                              </m:r>
                              <m:r>
                                <m:rPr>
                                  <m:nor/>
                                </m:rPr>
                                <a:rPr lang="en-US" b="0" i="0" smtClean="0">
                                  <a:latin typeface="Cambria Math" panose="02040503050406030204" pitchFamily="18" charset="0"/>
                                </a:rPr>
                                <m:t>at</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e>
                            <m:e>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b="0" i="1" smtClean="0">
                                  <a:latin typeface="Cambria Math" panose="02040503050406030204" pitchFamily="18" charset="0"/>
                                </a:rPr>
                                <m:t> </m:t>
                              </m:r>
                              <m:r>
                                <m:rPr>
                                  <m:nor/>
                                </m:rPr>
                                <a:rPr lang="en-US" b="0" i="0" smtClean="0">
                                  <a:latin typeface="Cambria Math" panose="02040503050406030204" pitchFamily="18" charset="0"/>
                                </a:rPr>
                                <m:t>sat</m:t>
                              </m:r>
                              <m:r>
                                <a:rPr lang="en-US" b="0" i="1" smtClean="0">
                                  <a:latin typeface="Cambria Math" panose="02040503050406030204" pitchFamily="18" charset="0"/>
                                </a:rPr>
                                <m:t> </m:t>
                              </m:r>
                              <m:r>
                                <a:rPr lang="en-US" b="0" i="1" smtClean="0">
                                  <a:latin typeface="Cambria Math" panose="02040503050406030204" pitchFamily="18" charset="0"/>
                                </a:rPr>
                                <m:t>𝐽</m:t>
                              </m:r>
                            </m:e>
                          </m:eqAr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𝑏𝑘</m:t>
                                  </m:r>
                                </m:sup>
                              </m:sSup>
                            </m:den>
                          </m:f>
                        </m:e>
                      </m:nary>
                      <m:r>
                        <a:rPr lang="en-US" b="0" i="1" smtClean="0">
                          <a:latin typeface="Cambria Math" panose="02040503050406030204" pitchFamily="18" charset="0"/>
                        </a:rPr>
                        <m:t>±</m:t>
                      </m:r>
                      <m:r>
                        <m:rPr>
                          <m:nor/>
                        </m:rPr>
                        <a:rPr lang="en-US" b="0" i="0" smtClean="0">
                          <a:latin typeface="Cambria Math" panose="02040503050406030204" pitchFamily="18" charset="0"/>
                        </a:rPr>
                        <m:t>(</m:t>
                      </m:r>
                      <m:r>
                        <m:rPr>
                          <m:nor/>
                        </m:rPr>
                        <a:rPr lang="en-US" b="0" i="0" smtClean="0">
                          <a:latin typeface="Cambria Math" panose="02040503050406030204" pitchFamily="18" charset="0"/>
                        </a:rPr>
                        <m:t>up</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to</m:t>
                      </m:r>
                      <m:r>
                        <m:rPr>
                          <m:nor/>
                        </m:rPr>
                        <a:rPr lang="en-US" b="0" i="0" smtClean="0">
                          <a:latin typeface="Cambria Math" panose="02040503050406030204" pitchFamily="18" charset="0"/>
                        </a:rPr>
                        <m:t> 1)</m:t>
                      </m:r>
                    </m:oMath>
                  </m:oMathPara>
                </a14:m>
                <a:endParaRPr lang="en-US" dirty="0"/>
              </a:p>
            </p:txBody>
          </p:sp>
        </mc:Choice>
        <mc:Fallback xmlns="">
          <p:sp>
            <p:nvSpPr>
              <p:cNvPr id="3" name="TextBox 2">
                <a:extLst>
                  <a:ext uri="{FF2B5EF4-FFF2-40B4-BE49-F238E27FC236}">
                    <a16:creationId xmlns:a16="http://schemas.microsoft.com/office/drawing/2014/main" id="{9032A4ED-4E8C-9E2F-6B92-FC38D55A1D57}"/>
                  </a:ext>
                </a:extLst>
              </p:cNvPr>
              <p:cNvSpPr txBox="1">
                <a:spLocks noRot="1" noChangeAspect="1" noMove="1" noResize="1" noEditPoints="1" noAdjustHandles="1" noChangeArrowheads="1" noChangeShapeType="1" noTextEdit="1"/>
              </p:cNvSpPr>
              <p:nvPr/>
            </p:nvSpPr>
            <p:spPr>
              <a:xfrm>
                <a:off x="2689860" y="2058063"/>
                <a:ext cx="6812280" cy="1137830"/>
              </a:xfrm>
              <a:prstGeom prst="roundRect">
                <a:avLst/>
              </a:prstGeom>
              <a:blipFill>
                <a:blip r:embed="rId3"/>
                <a:stretch>
                  <a:fillRect t="-74194" b="-83871"/>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9430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0D1BA90-386A-ADCE-18C5-4FE5D69A2A37}"/>
                  </a:ext>
                </a:extLst>
              </p:cNvPr>
              <p:cNvSpPr txBox="1"/>
              <p:nvPr/>
            </p:nvSpPr>
            <p:spPr>
              <a:xfrm>
                <a:off x="987526" y="2446672"/>
                <a:ext cx="5135880" cy="38171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bg1"/>
                          </a:solidFill>
                          <a:latin typeface="Cambria Math" panose="02040503050406030204" pitchFamily="18" charset="0"/>
                        </a:rPr>
                        <m:t>ℙ</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e>
                      </m:d>
                      <m:r>
                        <m:rPr>
                          <m:aln/>
                        </m:rPr>
                        <a:rPr lang="en-US" b="0"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𝑀</m:t>
                          </m:r>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r>
                            <a:rPr lang="en-US" i="1">
                              <a:solidFill>
                                <a:schemeClr val="bg1"/>
                              </a:solidFill>
                              <a:latin typeface="Cambria Math" panose="02040503050406030204" pitchFamily="18" charset="0"/>
                            </a:rPr>
                            <m:t>]</m:t>
                          </m:r>
                        </m:num>
                        <m:den>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den>
                      </m:f>
                    </m:oMath>
                    <m:oMath xmlns:m="http://schemas.openxmlformats.org/officeDocument/2006/math">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sub>
                                <m:sup/>
                                <m:e>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𝑏𝑘</m:t>
                                          </m:r>
                                        </m:sup>
                                      </m:sSup>
                                    </m:den>
                                  </m:f>
                                </m:e>
                              </m:nary>
                            </m:e>
                          </m:nary>
                          <m:r>
                            <a:rPr lang="en-US" i="1">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up</m:t>
                          </m:r>
                          <m:r>
                            <m:rPr>
                              <m:nor/>
                            </m:rPr>
                            <a:rPr lang="en-US">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to</m:t>
                          </m:r>
                          <m:r>
                            <m:rPr>
                              <m:nor/>
                            </m:rPr>
                            <a:rPr lang="en-US">
                              <a:solidFill>
                                <a:schemeClr val="bg1"/>
                              </a:solidFill>
                              <a:latin typeface="Cambria Math" panose="02040503050406030204" pitchFamily="18" charset="0"/>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2</m:t>
                              </m:r>
                            </m:e>
                            <m:sup>
                              <m:r>
                                <a:rPr lang="en-US" i="1">
                                  <a:solidFill>
                                    <a:schemeClr val="bg1"/>
                                  </a:solidFill>
                                  <a:latin typeface="Cambria Math" panose="02040503050406030204" pitchFamily="18" charset="0"/>
                                </a:rPr>
                                <m:t>𝑘</m:t>
                              </m:r>
                            </m:sup>
                          </m:sSup>
                          <m:r>
                            <m:rPr>
                              <m:nor/>
                            </m:rPr>
                            <a:rPr lang="en-US">
                              <a:solidFill>
                                <a:schemeClr val="bg1"/>
                              </a:solidFill>
                              <a:latin typeface="Cambria Math" panose="02040503050406030204" pitchFamily="18" charset="0"/>
                            </a:rPr>
                            <m:t>)</m:t>
                          </m:r>
                        </m:num>
                        <m:den>
                          <m:nary>
                            <m:naryPr>
                              <m:chr m:val="∑"/>
                              <m:supHide m:val="on"/>
                              <m:ctrlPr>
                                <a:rPr lang="en-US" b="0" i="1" smtClean="0">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b="0" i="1" smtClean="0">
                                  <a:solidFill>
                                    <a:schemeClr val="bg1"/>
                                  </a:solidFill>
                                  <a:latin typeface="Cambria Math" panose="02040503050406030204" pitchFamily="18" charset="0"/>
                                </a:rPr>
                                <m:t> </m:t>
                              </m:r>
                              <m:r>
                                <m:rPr>
                                  <m:nor/>
                                  <m:brk m:alnAt="7"/>
                                </m:rPr>
                                <a:rPr lang="en-US" b="0" i="0" smtClean="0">
                                  <a:solidFill>
                                    <a:schemeClr val="bg1"/>
                                  </a:solidFill>
                                  <a:latin typeface="Cambria Math" panose="02040503050406030204" pitchFamily="18" charset="0"/>
                                </a:rPr>
                                <m:t>i</m:t>
                              </m:r>
                              <m:r>
                                <m:rPr>
                                  <m:nor/>
                                </m:rPr>
                                <a:rPr lang="en-US" b="0" i="0" smtClean="0">
                                  <a:solidFill>
                                    <a:schemeClr val="bg1"/>
                                  </a:solidFill>
                                  <a:latin typeface="Cambria Math" panose="02040503050406030204" pitchFamily="18" charset="0"/>
                                </a:rPr>
                                <m:t>n</m:t>
                              </m:r>
                              <m:r>
                                <m:rPr>
                                  <m:brk m:alnAt="7"/>
                                </m:rP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𝐼</m:t>
                              </m:r>
                            </m:sub>
                            <m:sup/>
                            <m:e>
                              <m:r>
                                <a:rPr lang="en-US" b="0" i="1" smtClean="0">
                                  <a:solidFill>
                                    <a:schemeClr val="bg1"/>
                                  </a:solidFill>
                                  <a:latin typeface="Cambria Math" panose="02040503050406030204" pitchFamily="18" charset="0"/>
                                </a:rPr>
                                <m:t>1</m:t>
                              </m:r>
                            </m:e>
                          </m:nary>
                        </m:den>
                      </m:f>
                    </m:oMath>
                    <m:oMath xmlns:m="http://schemas.openxmlformats.org/officeDocument/2006/math">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sub>
                                <m:sup/>
                                <m:e>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m:t>
                                      </m:r>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2</m:t>
                                          </m:r>
                                        </m:e>
                                        <m:sup>
                                          <m:r>
                                            <a:rPr lang="en-US" i="1">
                                              <a:solidFill>
                                                <a:schemeClr val="bg1"/>
                                              </a:solidFill>
                                              <a:latin typeface="Cambria Math" panose="02040503050406030204" pitchFamily="18" charset="0"/>
                                            </a:rPr>
                                            <m:t>𝑏𝑘</m:t>
                                          </m:r>
                                        </m:sup>
                                      </m:sSup>
                                    </m:den>
                                  </m:f>
                                </m:e>
                              </m:nary>
                            </m:e>
                          </m:nary>
                        </m:num>
                        <m:den>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brk m:alnAt="7"/>
                                </m:rPr>
                                <a:rPr lang="en-US">
                                  <a:solidFill>
                                    <a:schemeClr val="bg1"/>
                                  </a:solidFill>
                                  <a:latin typeface="Cambria Math" panose="02040503050406030204" pitchFamily="18" charset="0"/>
                                </a:rPr>
                                <m:t>i</m:t>
                              </m:r>
                              <m:r>
                                <m:rPr>
                                  <m:nor/>
                                </m:rPr>
                                <a:rPr lang="en-US">
                                  <a:solidFill>
                                    <a:schemeClr val="bg1"/>
                                  </a:solidFill>
                                  <a:latin typeface="Cambria Math" panose="02040503050406030204" pitchFamily="18" charset="0"/>
                                </a:rPr>
                                <m:t>n</m:t>
                              </m:r>
                              <m:r>
                                <m:rPr>
                                  <m:brk m:alnAt="7"/>
                                </m:rP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r>
                                <a:rPr lang="en-US" i="1">
                                  <a:solidFill>
                                    <a:schemeClr val="bg1"/>
                                  </a:solidFill>
                                  <a:latin typeface="Cambria Math" panose="02040503050406030204" pitchFamily="18" charset="0"/>
                                </a:rPr>
                                <m:t>1</m:t>
                              </m:r>
                            </m:e>
                          </m:nary>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d>
                            <m:dPr>
                              <m:ctrlPr>
                                <a:rPr lang="en-US" b="0" i="1" smtClean="0">
                                  <a:solidFill>
                                    <a:schemeClr val="bg1"/>
                                  </a:solidFill>
                                  <a:latin typeface="Cambria Math" panose="02040503050406030204" pitchFamily="18" charset="0"/>
                                </a:rPr>
                              </m:ctrlPr>
                            </m:dPr>
                            <m:e>
                              <m:r>
                                <m:rPr>
                                  <m:nor/>
                                </m:rPr>
                                <a:rPr lang="en-US" b="0" i="0" smtClean="0">
                                  <a:solidFill>
                                    <a:schemeClr val="bg1"/>
                                  </a:solidFill>
                                  <a:latin typeface="Cambria Math" panose="02040503050406030204" pitchFamily="18" charset="0"/>
                                </a:rPr>
                                <m:t>up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to</m:t>
                              </m:r>
                              <m:r>
                                <a:rPr lang="en-US" b="0" i="1" smtClean="0">
                                  <a:solidFill>
                                    <a:schemeClr val="bg1"/>
                                  </a:solidFill>
                                  <a:latin typeface="Cambria Math" panose="02040503050406030204" pitchFamily="18" charset="0"/>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𝑘</m:t>
                                  </m:r>
                                </m:sup>
                              </m:sSup>
                            </m:e>
                          </m:d>
                        </m:num>
                        <m:den>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brk m:alnAt="7"/>
                                </m:rPr>
                                <a:rPr lang="en-US">
                                  <a:solidFill>
                                    <a:schemeClr val="bg1"/>
                                  </a:solidFill>
                                  <a:latin typeface="Cambria Math" panose="02040503050406030204" pitchFamily="18" charset="0"/>
                                </a:rPr>
                                <m:t>i</m:t>
                              </m:r>
                              <m:r>
                                <m:rPr>
                                  <m:nor/>
                                </m:rPr>
                                <a:rPr lang="en-US">
                                  <a:solidFill>
                                    <a:schemeClr val="bg1"/>
                                  </a:solidFill>
                                  <a:latin typeface="Cambria Math" panose="02040503050406030204" pitchFamily="18" charset="0"/>
                                </a:rPr>
                                <m:t>n</m:t>
                              </m:r>
                              <m:r>
                                <m:rPr>
                                  <m:brk m:alnAt="7"/>
                                </m:rP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r>
                                <a:rPr lang="en-US" i="1">
                                  <a:solidFill>
                                    <a:schemeClr val="bg1"/>
                                  </a:solidFill>
                                  <a:latin typeface="Cambria Math" panose="02040503050406030204" pitchFamily="18" charset="0"/>
                                </a:rPr>
                                <m:t>1</m:t>
                              </m:r>
                            </m:e>
                          </m:nary>
                        </m:den>
                      </m:f>
                    </m:oMath>
                    <m:oMath xmlns:m="http://schemas.openxmlformats.org/officeDocument/2006/math">
                      <m:r>
                        <m:rPr>
                          <m:aln/>
                        </m:rPr>
                        <a:rPr lang="en-US" b="0" i="1" smtClean="0">
                          <a:latin typeface="Cambria Math" panose="02040503050406030204" pitchFamily="18" charset="0"/>
                        </a:rPr>
                        <m:t>=</m:t>
                      </m:r>
                      <m:nary>
                        <m:naryPr>
                          <m:chr m:val="∑"/>
                          <m:supHide m:val="on"/>
                          <m:ctrlPr>
                            <a:rPr lang="en-US" b="0" i="1" smtClean="0">
                              <a:solidFill>
                                <a:srgbClr val="FF0000"/>
                              </a:solidFill>
                              <a:latin typeface="Cambria Math" panose="02040503050406030204" pitchFamily="18" charset="0"/>
                            </a:rPr>
                          </m:ctrlPr>
                        </m:naryPr>
                        <m:sub>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rPr>
                            <m:t> </m:t>
                          </m:r>
                          <m:r>
                            <m:rPr>
                              <m:nor/>
                            </m:rPr>
                            <a:rPr lang="en-US" b="0" i="0" smtClean="0">
                              <a:solidFill>
                                <a:srgbClr val="FF0000"/>
                              </a:solidFill>
                              <a:latin typeface="Cambria Math" panose="02040503050406030204" pitchFamily="18" charset="0"/>
                            </a:rPr>
                            <m:t>in</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𝐽</m:t>
                          </m:r>
                        </m:sub>
                        <m:sup/>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𝑏𝑘</m:t>
                                  </m:r>
                                </m:sup>
                              </m:sSup>
                            </m:den>
                          </m:f>
                        </m:e>
                      </m:nary>
                      <m:r>
                        <a:rPr lang="en-US" b="0" i="1"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d>
                            <m:dPr>
                              <m:ctrlPr>
                                <a:rPr lang="en-US" i="1">
                                  <a:solidFill>
                                    <a:srgbClr val="0070C0"/>
                                  </a:solidFill>
                                  <a:latin typeface="Cambria Math" panose="02040503050406030204" pitchFamily="18" charset="0"/>
                                </a:rPr>
                              </m:ctrlPr>
                            </m:dPr>
                            <m:e>
                              <m:r>
                                <m:rPr>
                                  <m:nor/>
                                </m:rPr>
                                <a:rPr lang="en-US">
                                  <a:solidFill>
                                    <a:srgbClr val="0070C0"/>
                                  </a:solidFill>
                                  <a:latin typeface="Cambria Math" panose="02040503050406030204" pitchFamily="18" charset="0"/>
                                </a:rPr>
                                <m:t>up</m:t>
                              </m:r>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to</m:t>
                              </m:r>
                              <m:r>
                                <a:rPr lang="en-US" i="1">
                                  <a:solidFill>
                                    <a:srgbClr val="0070C0"/>
                                  </a:solidFill>
                                  <a:latin typeface="Cambria Math" panose="02040503050406030204" pitchFamily="18" charset="0"/>
                                </a:rPr>
                                <m:t> </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2</m:t>
                                  </m:r>
                                </m:e>
                                <m:sup>
                                  <m:r>
                                    <a:rPr lang="en-US" i="1">
                                      <a:solidFill>
                                        <a:srgbClr val="0070C0"/>
                                      </a:solidFill>
                                      <a:latin typeface="Cambria Math" panose="02040503050406030204" pitchFamily="18" charset="0"/>
                                    </a:rPr>
                                    <m:t>𝑘</m:t>
                                  </m:r>
                                </m:sup>
                              </m:sSup>
                            </m:e>
                          </m:d>
                        </m:num>
                        <m:den>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2</m:t>
                              </m:r>
                            </m:e>
                            <m:sup>
                              <m:r>
                                <a:rPr lang="en-US" b="0" i="1" smtClean="0">
                                  <a:solidFill>
                                    <a:srgbClr val="0070C0"/>
                                  </a:solidFill>
                                  <a:latin typeface="Cambria Math" panose="02040503050406030204" pitchFamily="18" charset="0"/>
                                </a:rPr>
                                <m:t>𝑏</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𝑘</m:t>
                                  </m:r>
                                  <m:r>
                                    <a:rPr lang="en-US" b="0" i="1" smtClean="0">
                                      <a:solidFill>
                                        <a:srgbClr val="0070C0"/>
                                      </a:solidFill>
                                      <a:latin typeface="Cambria Math" panose="02040503050406030204" pitchFamily="18" charset="0"/>
                                    </a:rPr>
                                    <m:t>−</m:t>
                                  </m:r>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𝐼</m:t>
                                      </m:r>
                                    </m:e>
                                  </m:d>
                                </m:e>
                              </m:d>
                            </m:sup>
                          </m:sSup>
                        </m:den>
                      </m:f>
                    </m:oMath>
                  </m:oMathPara>
                </a14:m>
                <a:br>
                  <a:rPr lang="en-US" i="1" dirty="0">
                    <a:latin typeface="Cambria Math" panose="02040503050406030204" pitchFamily="18" charset="0"/>
                  </a:rPr>
                </a:br>
                <a:br>
                  <a:rPr lang="en-US" b="0" i="1" dirty="0">
                    <a:latin typeface="Cambria Math" panose="02040503050406030204" pitchFamily="18" charset="0"/>
                  </a:rPr>
                </a:br>
                <a:br>
                  <a:rPr lang="en-US" b="0" dirty="0"/>
                </a:br>
                <a:endParaRPr lang="en-US" dirty="0"/>
              </a:p>
            </p:txBody>
          </p:sp>
        </mc:Choice>
        <mc:Fallback xmlns="">
          <p:sp>
            <p:nvSpPr>
              <p:cNvPr id="11" name="TextBox 10">
                <a:extLst>
                  <a:ext uri="{FF2B5EF4-FFF2-40B4-BE49-F238E27FC236}">
                    <a16:creationId xmlns:a16="http://schemas.microsoft.com/office/drawing/2014/main" id="{70D1BA90-386A-ADCE-18C5-4FE5D69A2A37}"/>
                  </a:ext>
                </a:extLst>
              </p:cNvPr>
              <p:cNvSpPr txBox="1">
                <a:spLocks noRot="1" noChangeAspect="1" noMove="1" noResize="1" noEditPoints="1" noAdjustHandles="1" noChangeArrowheads="1" noChangeShapeType="1" noTextEdit="1"/>
              </p:cNvSpPr>
              <p:nvPr/>
            </p:nvSpPr>
            <p:spPr>
              <a:xfrm>
                <a:off x="987526" y="2446672"/>
                <a:ext cx="5135880" cy="3817199"/>
              </a:xfrm>
              <a:prstGeom prst="rect">
                <a:avLst/>
              </a:prstGeom>
              <a:blipFill>
                <a:blip r:embed="rId2"/>
                <a:stretch>
                  <a:fillRect l="-1481" t="-993" b="-11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C950982-B59F-5FAE-5756-5F7F9685C948}"/>
                  </a:ext>
                </a:extLst>
              </p:cNvPr>
              <p:cNvSpPr txBox="1"/>
              <p:nvPr/>
            </p:nvSpPr>
            <p:spPr>
              <a:xfrm>
                <a:off x="987526" y="2170112"/>
                <a:ext cx="5135880" cy="220079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bg1"/>
                          </a:solidFill>
                          <a:latin typeface="Cambria Math" panose="02040503050406030204" pitchFamily="18" charset="0"/>
                        </a:rPr>
                        <m:t>ℙ</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e>
                      </m:d>
                      <m:r>
                        <m:rPr>
                          <m:aln/>
                        </m:rPr>
                        <a:rPr lang="en-US" b="0"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𝑀</m:t>
                          </m:r>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r>
                            <a:rPr lang="en-US" i="1">
                              <a:solidFill>
                                <a:schemeClr val="bg1"/>
                              </a:solidFill>
                              <a:latin typeface="Cambria Math" panose="02040503050406030204" pitchFamily="18" charset="0"/>
                            </a:rPr>
                            <m:t>]</m:t>
                          </m:r>
                        </m:num>
                        <m:den>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den>
                      </m:f>
                    </m:oMath>
                    <m:oMath xmlns:m="http://schemas.openxmlformats.org/officeDocument/2006/math">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sub>
                                <m:sup/>
                                <m:e>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𝑏𝑘</m:t>
                                          </m:r>
                                        </m:sup>
                                      </m:sSup>
                                    </m:den>
                                  </m:f>
                                </m:e>
                              </m:nary>
                            </m:e>
                          </m:nary>
                          <m:r>
                            <a:rPr lang="en-US" i="1">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up</m:t>
                          </m:r>
                          <m:r>
                            <m:rPr>
                              <m:nor/>
                            </m:rPr>
                            <a:rPr lang="en-US">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to</m:t>
                          </m:r>
                          <m:r>
                            <m:rPr>
                              <m:nor/>
                            </m:rPr>
                            <a:rPr lang="en-US">
                              <a:solidFill>
                                <a:schemeClr val="bg1"/>
                              </a:solidFill>
                              <a:latin typeface="Cambria Math" panose="02040503050406030204" pitchFamily="18" charset="0"/>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2</m:t>
                              </m:r>
                            </m:e>
                            <m:sup>
                              <m:r>
                                <a:rPr lang="en-US" i="1">
                                  <a:solidFill>
                                    <a:schemeClr val="bg1"/>
                                  </a:solidFill>
                                  <a:latin typeface="Cambria Math" panose="02040503050406030204" pitchFamily="18" charset="0"/>
                                </a:rPr>
                                <m:t>𝑘</m:t>
                              </m:r>
                            </m:sup>
                          </m:sSup>
                          <m:r>
                            <m:rPr>
                              <m:nor/>
                            </m:rPr>
                            <a:rPr lang="en-US">
                              <a:solidFill>
                                <a:schemeClr val="bg1"/>
                              </a:solidFill>
                              <a:latin typeface="Cambria Math" panose="02040503050406030204" pitchFamily="18" charset="0"/>
                            </a:rPr>
                            <m:t>)</m:t>
                          </m:r>
                        </m:num>
                        <m:den>
                          <m:nary>
                            <m:naryPr>
                              <m:chr m:val="∑"/>
                              <m:supHide m:val="on"/>
                              <m:ctrlPr>
                                <a:rPr lang="en-US" b="0" i="1" smtClean="0">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b="0" i="1" smtClean="0">
                                  <a:solidFill>
                                    <a:schemeClr val="bg1"/>
                                  </a:solidFill>
                                  <a:latin typeface="Cambria Math" panose="02040503050406030204" pitchFamily="18" charset="0"/>
                                </a:rPr>
                                <m:t> </m:t>
                              </m:r>
                              <m:r>
                                <m:rPr>
                                  <m:nor/>
                                  <m:brk m:alnAt="7"/>
                                </m:rPr>
                                <a:rPr lang="en-US" b="0" i="0" smtClean="0">
                                  <a:solidFill>
                                    <a:schemeClr val="bg1"/>
                                  </a:solidFill>
                                  <a:latin typeface="Cambria Math" panose="02040503050406030204" pitchFamily="18" charset="0"/>
                                </a:rPr>
                                <m:t>i</m:t>
                              </m:r>
                              <m:r>
                                <m:rPr>
                                  <m:nor/>
                                </m:rPr>
                                <a:rPr lang="en-US" b="0" i="0" smtClean="0">
                                  <a:solidFill>
                                    <a:schemeClr val="bg1"/>
                                  </a:solidFill>
                                  <a:latin typeface="Cambria Math" panose="02040503050406030204" pitchFamily="18" charset="0"/>
                                </a:rPr>
                                <m:t>n</m:t>
                              </m:r>
                              <m:r>
                                <m:rPr>
                                  <m:brk m:alnAt="7"/>
                                </m:rP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𝐼</m:t>
                              </m:r>
                            </m:sub>
                            <m:sup/>
                            <m:e>
                              <m:r>
                                <a:rPr lang="en-US" b="0" i="1" smtClean="0">
                                  <a:solidFill>
                                    <a:schemeClr val="bg1"/>
                                  </a:solidFill>
                                  <a:latin typeface="Cambria Math" panose="02040503050406030204" pitchFamily="18" charset="0"/>
                                </a:rPr>
                                <m:t>1</m:t>
                              </m:r>
                            </m:e>
                          </m:nary>
                        </m:den>
                      </m:f>
                    </m:oMath>
                    <m:oMath xmlns:m="http://schemas.openxmlformats.org/officeDocument/2006/math">
                      <m:r>
                        <m:rPr>
                          <m:aln/>
                        </m:rP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𝑏𝑘</m:t>
                                          </m:r>
                                        </m:sup>
                                      </m:sSup>
                                    </m:den>
                                  </m:f>
                                </m:e>
                              </m:nary>
                            </m:e>
                          </m:nary>
                        </m:num>
                        <m:den>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brk m:alnAt="7"/>
                                </m:rPr>
                                <a:rPr lang="en-US">
                                  <a:latin typeface="Cambria Math" panose="02040503050406030204" pitchFamily="18" charset="0"/>
                                </a:rPr>
                                <m:t>i</m:t>
                              </m:r>
                              <m:r>
                                <m:rPr>
                                  <m:nor/>
                                </m:rPr>
                                <a:rPr lang="en-US">
                                  <a:latin typeface="Cambria Math" panose="02040503050406030204" pitchFamily="18" charset="0"/>
                                </a:rPr>
                                <m:t>n</m:t>
                              </m:r>
                              <m:r>
                                <m:rPr>
                                  <m:brk m:alnAt="7"/>
                                </m:rPr>
                                <a:rPr lang="en-US" i="1">
                                  <a:latin typeface="Cambria Math" panose="02040503050406030204" pitchFamily="18" charset="0"/>
                                </a:rPr>
                                <m:t> </m:t>
                              </m:r>
                              <m:r>
                                <a:rPr lang="en-US" i="1">
                                  <a:latin typeface="Cambria Math" panose="02040503050406030204" pitchFamily="18" charset="0"/>
                                </a:rPr>
                                <m:t>𝐼</m:t>
                              </m:r>
                            </m:sub>
                            <m:sup/>
                            <m:e>
                              <m:r>
                                <a:rPr lang="en-US" i="1">
                                  <a:latin typeface="Cambria Math" panose="02040503050406030204" pitchFamily="18" charset="0"/>
                                </a:rPr>
                                <m:t>1</m:t>
                              </m:r>
                            </m:e>
                          </m:nary>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m:rPr>
                                  <m:nor/>
                                </m:rPr>
                                <a:rPr lang="en-US" b="0" i="0" smtClean="0">
                                  <a:latin typeface="Cambria Math" panose="02040503050406030204" pitchFamily="18" charset="0"/>
                                </a:rPr>
                                <m:t>up</m:t>
                              </m:r>
                              <m:r>
                                <m:rPr>
                                  <m:nor/>
                                </m:rPr>
                                <a:rPr lang="en-US" b="0" i="0" smtClean="0">
                                  <a:latin typeface="Cambria Math" panose="02040503050406030204" pitchFamily="18" charset="0"/>
                                </a:rPr>
                                <m:t> </m:t>
                              </m:r>
                              <m:r>
                                <m:rPr>
                                  <m:nor/>
                                </m:rPr>
                                <a:rPr lang="en-US" b="0" i="0" smtClean="0">
                                  <a:latin typeface="Cambria Math" panose="02040503050406030204" pitchFamily="18" charset="0"/>
                                </a:rPr>
                                <m:t>to</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e>
                          </m:d>
                        </m:num>
                        <m:den>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brk m:alnAt="7"/>
                                </m:rPr>
                                <a:rPr lang="en-US">
                                  <a:latin typeface="Cambria Math" panose="02040503050406030204" pitchFamily="18" charset="0"/>
                                </a:rPr>
                                <m:t>i</m:t>
                              </m:r>
                              <m:r>
                                <m:rPr>
                                  <m:nor/>
                                </m:rPr>
                                <a:rPr lang="en-US">
                                  <a:latin typeface="Cambria Math" panose="02040503050406030204" pitchFamily="18" charset="0"/>
                                </a:rPr>
                                <m:t>n</m:t>
                              </m:r>
                              <m:r>
                                <m:rPr>
                                  <m:brk m:alnAt="7"/>
                                </m:rPr>
                                <a:rPr lang="en-US" i="1">
                                  <a:latin typeface="Cambria Math" panose="02040503050406030204" pitchFamily="18" charset="0"/>
                                </a:rPr>
                                <m:t> </m:t>
                              </m:r>
                              <m:r>
                                <a:rPr lang="en-US" i="1">
                                  <a:latin typeface="Cambria Math" panose="02040503050406030204" pitchFamily="18" charset="0"/>
                                </a:rPr>
                                <m:t>𝐼</m:t>
                              </m:r>
                            </m:sub>
                            <m:sup/>
                            <m:e>
                              <m:r>
                                <a:rPr lang="en-US" i="1">
                                  <a:latin typeface="Cambria Math" panose="02040503050406030204" pitchFamily="18" charset="0"/>
                                </a:rPr>
                                <m:t>1</m:t>
                              </m:r>
                            </m:e>
                          </m:nary>
                        </m:den>
                      </m:f>
                    </m:oMath>
                  </m:oMathPara>
                </a14:m>
                <a:br>
                  <a:rPr lang="en-US" i="1" dirty="0">
                    <a:latin typeface="Cambria Math" panose="02040503050406030204" pitchFamily="18" charset="0"/>
                  </a:rPr>
                </a:br>
                <a:endParaRPr lang="en-US" dirty="0"/>
              </a:p>
            </p:txBody>
          </p:sp>
        </mc:Choice>
        <mc:Fallback xmlns="">
          <p:sp>
            <p:nvSpPr>
              <p:cNvPr id="6" name="TextBox 5">
                <a:extLst>
                  <a:ext uri="{FF2B5EF4-FFF2-40B4-BE49-F238E27FC236}">
                    <a16:creationId xmlns:a16="http://schemas.microsoft.com/office/drawing/2014/main" id="{4C950982-B59F-5FAE-5756-5F7F9685C948}"/>
                  </a:ext>
                </a:extLst>
              </p:cNvPr>
              <p:cNvSpPr txBox="1">
                <a:spLocks noRot="1" noChangeAspect="1" noMove="1" noResize="1" noEditPoints="1" noAdjustHandles="1" noChangeArrowheads="1" noChangeShapeType="1" noTextEdit="1"/>
              </p:cNvSpPr>
              <p:nvPr/>
            </p:nvSpPr>
            <p:spPr>
              <a:xfrm>
                <a:off x="987526" y="2170112"/>
                <a:ext cx="5135880" cy="2200795"/>
              </a:xfrm>
              <a:prstGeom prst="rect">
                <a:avLst/>
              </a:prstGeom>
              <a:blipFill>
                <a:blip r:embed="rId3"/>
                <a:stretch>
                  <a:fillRect l="-1481" t="-1714"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6387D7-9AF3-4E46-BC23-8E206B4EECFC}"/>
                  </a:ext>
                </a:extLst>
              </p:cNvPr>
              <p:cNvSpPr txBox="1"/>
              <p:nvPr/>
            </p:nvSpPr>
            <p:spPr>
              <a:xfrm>
                <a:off x="960120" y="1930400"/>
                <a:ext cx="5135880" cy="138935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bg1"/>
                          </a:solidFill>
                          <a:latin typeface="Cambria Math" panose="02040503050406030204" pitchFamily="18" charset="0"/>
                        </a:rPr>
                        <m:t>ℙ</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e>
                      </m:d>
                      <m:r>
                        <m:rPr>
                          <m:aln/>
                        </m:rPr>
                        <a:rPr lang="en-US" b="0"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𝑀</m:t>
                          </m:r>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r>
                            <a:rPr lang="en-US" i="1">
                              <a:solidFill>
                                <a:schemeClr val="bg1"/>
                              </a:solidFill>
                              <a:latin typeface="Cambria Math" panose="02040503050406030204" pitchFamily="18" charset="0"/>
                            </a:rPr>
                            <m:t>]</m:t>
                          </m:r>
                        </m:num>
                        <m:den>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den>
                      </m:f>
                    </m:oMath>
                    <m:oMath xmlns:m="http://schemas.openxmlformats.org/officeDocument/2006/math">
                      <m:r>
                        <m:rPr>
                          <m:aln/>
                        </m:rP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𝑏𝑘</m:t>
                                          </m:r>
                                        </m:sup>
                                      </m:sSup>
                                    </m:den>
                                  </m:f>
                                </m:e>
                              </m:nary>
                            </m:e>
                          </m:nary>
                          <m:r>
                            <a:rPr lang="en-US" i="1">
                              <a:latin typeface="Cambria Math" panose="02040503050406030204" pitchFamily="18" charset="0"/>
                            </a:rPr>
                            <m:t>±</m:t>
                          </m:r>
                          <m:r>
                            <m:rPr>
                              <m:nor/>
                            </m:rPr>
                            <a:rPr lang="en-US">
                              <a:latin typeface="Cambria Math" panose="02040503050406030204" pitchFamily="18" charset="0"/>
                            </a:rPr>
                            <m:t>(</m:t>
                          </m:r>
                          <m:r>
                            <m:rPr>
                              <m:nor/>
                            </m:rPr>
                            <a:rPr lang="en-US">
                              <a:latin typeface="Cambria Math" panose="02040503050406030204" pitchFamily="18" charset="0"/>
                            </a:rPr>
                            <m:t>up</m:t>
                          </m:r>
                          <m:r>
                            <m:rPr>
                              <m:nor/>
                            </m:rPr>
                            <a:rPr lang="en-US">
                              <a:latin typeface="Cambria Math" panose="02040503050406030204" pitchFamily="18" charset="0"/>
                            </a:rPr>
                            <m:t> </m:t>
                          </m:r>
                          <m:r>
                            <m:rPr>
                              <m:nor/>
                            </m:rPr>
                            <a:rPr lang="en-US">
                              <a:latin typeface="Cambria Math" panose="02040503050406030204" pitchFamily="18" charset="0"/>
                            </a:rPr>
                            <m:t>to</m:t>
                          </m:r>
                          <m:r>
                            <m:rPr>
                              <m:nor/>
                            </m:rP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𝑘</m:t>
                              </m:r>
                            </m:sup>
                          </m:sSup>
                          <m:r>
                            <m:rPr>
                              <m:nor/>
                            </m:rPr>
                            <a:rPr lang="en-US">
                              <a:latin typeface="Cambria Math" panose="02040503050406030204" pitchFamily="18" charset="0"/>
                            </a:rPr>
                            <m:t>)</m:t>
                          </m:r>
                        </m:num>
                        <m:den>
                          <m:nary>
                            <m:naryPr>
                              <m:chr m:val="∑"/>
                              <m:supHide m:val="on"/>
                              <m:ctrlPr>
                                <a:rPr lang="en-US" b="0" i="1" smtClean="0">
                                  <a:latin typeface="Cambria Math" panose="02040503050406030204" pitchFamily="18" charset="0"/>
                                </a:rPr>
                              </m:ctrlPr>
                            </m:naryPr>
                            <m:sub>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 </m:t>
                              </m:r>
                              <m:r>
                                <m:rPr>
                                  <m:nor/>
                                  <m:brk m:alnAt="7"/>
                                </m:rPr>
                                <a:rPr lang="en-US" b="0" i="0" smtClean="0">
                                  <a:latin typeface="Cambria Math" panose="02040503050406030204" pitchFamily="18" charset="0"/>
                                </a:rPr>
                                <m:t>i</m:t>
                              </m:r>
                              <m:r>
                                <m:rPr>
                                  <m:nor/>
                                </m:rPr>
                                <a:rPr lang="en-US" b="0" i="0" smtClean="0">
                                  <a:latin typeface="Cambria Math" panose="02040503050406030204" pitchFamily="18" charset="0"/>
                                </a:rPr>
                                <m:t>n</m:t>
                              </m:r>
                              <m:r>
                                <m:rPr>
                                  <m:brk m:alnAt="7"/>
                                </m:rPr>
                                <a:rPr lang="en-US" b="0" i="1" smtClean="0">
                                  <a:latin typeface="Cambria Math" panose="02040503050406030204" pitchFamily="18" charset="0"/>
                                </a:rPr>
                                <m:t> </m:t>
                              </m:r>
                              <m:r>
                                <a:rPr lang="en-US" b="0" i="1" smtClean="0">
                                  <a:latin typeface="Cambria Math" panose="02040503050406030204" pitchFamily="18" charset="0"/>
                                </a:rPr>
                                <m:t>𝐼</m:t>
                              </m:r>
                            </m:sub>
                            <m:sup/>
                            <m:e>
                              <m:r>
                                <a:rPr lang="en-US" b="0" i="1" smtClean="0">
                                  <a:latin typeface="Cambria Math" panose="02040503050406030204" pitchFamily="18" charset="0"/>
                                </a:rPr>
                                <m:t>1</m:t>
                              </m:r>
                            </m:e>
                          </m:nary>
                        </m:den>
                      </m:f>
                    </m:oMath>
                  </m:oMathPara>
                </a14:m>
                <a:br>
                  <a:rPr lang="en-US" i="1" dirty="0">
                    <a:latin typeface="Cambria Math" panose="02040503050406030204" pitchFamily="18" charset="0"/>
                  </a:rPr>
                </a:br>
                <a:endParaRPr lang="en-US" dirty="0"/>
              </a:p>
            </p:txBody>
          </p:sp>
        </mc:Choice>
        <mc:Fallback xmlns="">
          <p:sp>
            <p:nvSpPr>
              <p:cNvPr id="5" name="TextBox 4">
                <a:extLst>
                  <a:ext uri="{FF2B5EF4-FFF2-40B4-BE49-F238E27FC236}">
                    <a16:creationId xmlns:a16="http://schemas.microsoft.com/office/drawing/2014/main" id="{AD6387D7-9AF3-4E46-BC23-8E206B4EECFC}"/>
                  </a:ext>
                </a:extLst>
              </p:cNvPr>
              <p:cNvSpPr txBox="1">
                <a:spLocks noRot="1" noChangeAspect="1" noMove="1" noResize="1" noEditPoints="1" noAdjustHandles="1" noChangeArrowheads="1" noChangeShapeType="1" noTextEdit="1"/>
              </p:cNvSpPr>
              <p:nvPr/>
            </p:nvSpPr>
            <p:spPr>
              <a:xfrm>
                <a:off x="960120" y="1930400"/>
                <a:ext cx="5135880" cy="1389355"/>
              </a:xfrm>
              <a:prstGeom prst="rect">
                <a:avLst/>
              </a:prstGeom>
              <a:blipFill>
                <a:blip r:embed="rId4"/>
                <a:stretch>
                  <a:fillRect l="-1478" t="-3636" b="-4545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13D2599-F961-9CCD-BE53-4C9D67B9271F}"/>
              </a:ext>
            </a:extLst>
          </p:cNvPr>
          <p:cNvSpPr>
            <a:spLocks noGrp="1"/>
          </p:cNvSpPr>
          <p:nvPr>
            <p:ph type="title"/>
          </p:nvPr>
        </p:nvSpPr>
        <p:spPr/>
        <p:txBody>
          <a:bodyPr/>
          <a:lstStyle/>
          <a:p>
            <a:r>
              <a:rPr lang="en-US" dirty="0"/>
              <a:t>Layout Transition Probability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1444B1-AA5C-DDA1-3A03-24C7648871D9}"/>
                  </a:ext>
                </a:extLst>
              </p:cNvPr>
              <p:cNvSpPr txBox="1"/>
              <p:nvPr/>
            </p:nvSpPr>
            <p:spPr>
              <a:xfrm>
                <a:off x="960120" y="1690688"/>
                <a:ext cx="5135880" cy="66684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ℙ</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e>
                      </m:d>
                      <m:r>
                        <m:rPr>
                          <m:aln/>
                        </m:rPr>
                        <a:rPr lang="en-US" b="0" i="1" smtClean="0">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sty m:val="p"/>
                                </m:rPr>
                                <a:rPr lang="en-US">
                                  <a:latin typeface="Cambria Math" panose="02040503050406030204" pitchFamily="18" charset="0"/>
                                </a:rPr>
                                <m:t>Δ</m:t>
                              </m:r>
                              <m:r>
                                <a:rPr lang="en-US" i="1">
                                  <a:latin typeface="Cambria Math" panose="02040503050406030204" pitchFamily="18" charset="0"/>
                                </a:rPr>
                                <m:t>𝑌</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𝐼</m:t>
                              </m:r>
                            </m:sub>
                            <m:sup/>
                            <m:e>
                              <m:nary>
                                <m:naryPr>
                                  <m:chr m:val="∑"/>
                                  <m:supHide m:val="on"/>
                                  <m:ctrlPr>
                                    <a:rPr lang="en-US" i="1">
                                      <a:latin typeface="Cambria Math" panose="02040503050406030204" pitchFamily="18" charset="0"/>
                                    </a:rPr>
                                  </m:ctrlPr>
                                </m:naryPr>
                                <m:sub>
                                  <m:r>
                                    <m:rPr>
                                      <m:sty m:val="p"/>
                                    </m:rPr>
                                    <a:rPr lang="en-US">
                                      <a:latin typeface="Cambria Math" panose="02040503050406030204" pitchFamily="18" charset="0"/>
                                    </a:rPr>
                                    <m:t>Δ</m:t>
                                  </m:r>
                                  <m:r>
                                    <a:rPr lang="en-US" i="1">
                                      <a:latin typeface="Cambria Math" panose="02040503050406030204" pitchFamily="18" charset="0"/>
                                    </a:rPr>
                                    <m:t>𝑋</m:t>
                                  </m:r>
                                  <m:r>
                                    <a:rPr lang="en-US" i="1">
                                      <a:latin typeface="Cambria Math" panose="02040503050406030204" pitchFamily="18" charset="0"/>
                                    </a:rPr>
                                    <m:t> </m:t>
                                  </m:r>
                                  <m:r>
                                    <m:rPr>
                                      <m:nor/>
                                    </m:rPr>
                                    <a:rPr lang="en-US">
                                      <a:latin typeface="Cambria Math" panose="02040503050406030204" pitchFamily="18" charset="0"/>
                                    </a:rPr>
                                    <m:t>in</m:t>
                                  </m:r>
                                  <m:r>
                                    <a:rPr lang="en-US" i="1">
                                      <a:latin typeface="Cambria Math" panose="02040503050406030204" pitchFamily="18" charset="0"/>
                                    </a:rPr>
                                    <m:t> </m:t>
                                  </m:r>
                                  <m:r>
                                    <a:rPr lang="en-US" i="1">
                                      <a:latin typeface="Cambria Math" panose="02040503050406030204" pitchFamily="18" charset="0"/>
                                    </a:rPr>
                                    <m:t>𝐽</m:t>
                                  </m:r>
                                </m:sub>
                                <m:sup/>
                                <m:e>
                                  <m:r>
                                    <a:rPr lang="en-US" i="1">
                                      <a:latin typeface="Cambria Math" panose="02040503050406030204" pitchFamily="18" charset="0"/>
                                    </a:rPr>
                                    <m:t>𝕝</m:t>
                                  </m:r>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𝑌</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𝑋</m:t>
                                  </m:r>
                                  <m:r>
                                    <a:rPr lang="en-US" i="1">
                                      <a:latin typeface="Cambria Math" panose="02040503050406030204" pitchFamily="18" charset="0"/>
                                    </a:rPr>
                                    <m:t>]</m:t>
                                  </m:r>
                                </m:e>
                              </m:nary>
                            </m:e>
                          </m:nary>
                        </m:num>
                        <m:den>
                          <m:nary>
                            <m:naryPr>
                              <m:chr m:val="∑"/>
                              <m:supHide m:val="on"/>
                              <m:ctrlPr>
                                <a:rPr lang="en-US" i="1">
                                  <a:latin typeface="Cambria Math" panose="02040503050406030204" pitchFamily="18" charset="0"/>
                                </a:rPr>
                              </m:ctrlPr>
                            </m:naryPr>
                            <m:sub>
                              <m:r>
                                <m:rPr>
                                  <m:sty m:val="p"/>
                                </m:rPr>
                                <a:rPr lang="en-US">
                                  <a:latin typeface="Cambria Math" panose="02040503050406030204" pitchFamily="18" charset="0"/>
                                </a:rPr>
                                <m:t>Δ</m:t>
                              </m:r>
                              <m:r>
                                <a:rPr lang="en-US" i="1">
                                  <a:latin typeface="Cambria Math" panose="02040503050406030204" pitchFamily="18" charset="0"/>
                                </a:rPr>
                                <m:t>𝑌</m:t>
                              </m:r>
                              <m:r>
                                <a:rPr lang="en-US" i="1">
                                  <a:latin typeface="Cambria Math" panose="02040503050406030204" pitchFamily="18" charset="0"/>
                                </a:rPr>
                                <m:t> </m:t>
                              </m:r>
                              <m:r>
                                <m:rPr>
                                  <m:nor/>
                                  <m:brk m:alnAt="7"/>
                                </m:rPr>
                                <a:rPr lang="en-US">
                                  <a:latin typeface="Cambria Math" panose="02040503050406030204" pitchFamily="18" charset="0"/>
                                </a:rPr>
                                <m:t>i</m:t>
                              </m:r>
                              <m:r>
                                <m:rPr>
                                  <m:nor/>
                                </m:rPr>
                                <a:rPr lang="en-US">
                                  <a:latin typeface="Cambria Math" panose="02040503050406030204" pitchFamily="18" charset="0"/>
                                </a:rPr>
                                <m:t>n</m:t>
                              </m:r>
                              <m:r>
                                <m:rPr>
                                  <m:brk m:alnAt="7"/>
                                </m:rPr>
                                <a:rPr lang="en-US" i="1">
                                  <a:latin typeface="Cambria Math" panose="02040503050406030204" pitchFamily="18" charset="0"/>
                                </a:rPr>
                                <m:t> </m:t>
                              </m:r>
                              <m:r>
                                <a:rPr lang="en-US" i="1">
                                  <a:latin typeface="Cambria Math" panose="02040503050406030204" pitchFamily="18" charset="0"/>
                                </a:rPr>
                                <m:t>𝐼</m:t>
                              </m:r>
                            </m:sub>
                            <m:sup/>
                            <m:e>
                              <m:r>
                                <a:rPr lang="en-US" i="1">
                                  <a:latin typeface="Cambria Math" panose="02040503050406030204" pitchFamily="18" charset="0"/>
                                </a:rPr>
                                <m:t>1</m:t>
                              </m:r>
                            </m:e>
                          </m:nary>
                        </m:den>
                      </m:f>
                    </m:oMath>
                  </m:oMathPara>
                </a14:m>
                <a:br>
                  <a:rPr lang="en-US" i="1" dirty="0">
                    <a:latin typeface="Cambria Math" panose="02040503050406030204" pitchFamily="18" charset="0"/>
                  </a:rPr>
                </a:br>
                <a:endParaRPr lang="en-US" dirty="0"/>
              </a:p>
            </p:txBody>
          </p:sp>
        </mc:Choice>
        <mc:Fallback xmlns="">
          <p:sp>
            <p:nvSpPr>
              <p:cNvPr id="4" name="TextBox 3">
                <a:extLst>
                  <a:ext uri="{FF2B5EF4-FFF2-40B4-BE49-F238E27FC236}">
                    <a16:creationId xmlns:a16="http://schemas.microsoft.com/office/drawing/2014/main" id="{D51444B1-AA5C-DDA1-3A03-24C7648871D9}"/>
                  </a:ext>
                </a:extLst>
              </p:cNvPr>
              <p:cNvSpPr txBox="1">
                <a:spLocks noRot="1" noChangeAspect="1" noMove="1" noResize="1" noEditPoints="1" noAdjustHandles="1" noChangeArrowheads="1" noChangeShapeType="1" noTextEdit="1"/>
              </p:cNvSpPr>
              <p:nvPr/>
            </p:nvSpPr>
            <p:spPr>
              <a:xfrm>
                <a:off x="960120" y="1690688"/>
                <a:ext cx="5135880" cy="666849"/>
              </a:xfrm>
              <a:prstGeom prst="rect">
                <a:avLst/>
              </a:prstGeom>
              <a:blipFill>
                <a:blip r:embed="rId5"/>
                <a:stretch>
                  <a:fillRect l="-1478" t="-68519" b="-9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72E3BA-6E8B-436A-05FD-0256199FDFE1}"/>
                  </a:ext>
                </a:extLst>
              </p:cNvPr>
              <p:cNvSpPr txBox="1"/>
              <p:nvPr/>
            </p:nvSpPr>
            <p:spPr>
              <a:xfrm>
                <a:off x="1761846" y="5850854"/>
                <a:ext cx="1382461"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ℙ</m:t>
                          </m:r>
                        </m:e>
                        <m:sub>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sub>
                      </m:sSub>
                      <m:r>
                        <a:rPr lang="en-US" b="0" i="1"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rPr>
                        <m:t> </m:t>
                      </m:r>
                      <m:r>
                        <m:rPr>
                          <m:nor/>
                        </m:rPr>
                        <a:rPr lang="en-US" b="0" i="0" smtClean="0">
                          <a:solidFill>
                            <a:srgbClr val="FF0000"/>
                          </a:solidFill>
                          <a:latin typeface="Cambria Math" panose="02040503050406030204" pitchFamily="18" charset="0"/>
                        </a:rPr>
                        <m:t>in</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ED72E3BA-6E8B-436A-05FD-0256199FDFE1}"/>
                  </a:ext>
                </a:extLst>
              </p:cNvPr>
              <p:cNvSpPr txBox="1">
                <a:spLocks noRot="1" noChangeAspect="1" noMove="1" noResize="1" noEditPoints="1" noAdjustHandles="1" noChangeArrowheads="1" noChangeShapeType="1" noTextEdit="1"/>
              </p:cNvSpPr>
              <p:nvPr/>
            </p:nvSpPr>
            <p:spPr>
              <a:xfrm>
                <a:off x="1761846" y="5850854"/>
                <a:ext cx="1382461" cy="369332"/>
              </a:xfrm>
              <a:prstGeom prst="rect">
                <a:avLst/>
              </a:prstGeom>
              <a:blipFill>
                <a:blip r:embed="rId6"/>
                <a:stretch>
                  <a:fillRect r="-363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25D680-3299-30F2-E2E7-B8963F2BBACF}"/>
                  </a:ext>
                </a:extLst>
              </p:cNvPr>
              <p:cNvSpPr txBox="1"/>
              <p:nvPr/>
            </p:nvSpPr>
            <p:spPr>
              <a:xfrm>
                <a:off x="3398954" y="5473128"/>
                <a:ext cx="1700784" cy="489814"/>
              </a:xfrm>
              <a:prstGeom prst="rect">
                <a:avLst/>
              </a:prstGeom>
              <a:noFill/>
            </p:spPr>
            <p:txBody>
              <a:bodyPr wrap="square" rtlCol="0">
                <a:spAutoFit/>
              </a:bodyPr>
              <a:lstStyle/>
              <a:p>
                <a:pPr algn="ctr"/>
                <a14:m>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2</m:t>
                            </m:r>
                          </m:e>
                          <m:sup>
                            <m:r>
                              <m:rPr>
                                <m:sty m:val="p"/>
                              </m:rPr>
                              <a:rPr lang="en-US" b="0" i="0" smtClean="0">
                                <a:solidFill>
                                  <a:srgbClr val="0070C0"/>
                                </a:solidFill>
                                <a:latin typeface="Cambria Math" panose="02040503050406030204" pitchFamily="18" charset="0"/>
                              </a:rPr>
                              <m:t>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𝑏𝑘</m:t>
                            </m:r>
                            <m:r>
                              <a:rPr lang="en-US" b="0" i="1" smtClean="0">
                                <a:solidFill>
                                  <a:srgbClr val="0070C0"/>
                                </a:solidFill>
                                <a:latin typeface="Cambria Math" panose="02040503050406030204" pitchFamily="18" charset="0"/>
                              </a:rPr>
                              <m:t>)</m:t>
                            </m:r>
                          </m:sup>
                        </m:sSup>
                      </m:den>
                    </m:f>
                  </m:oMath>
                </a14:m>
                <a:r>
                  <a:rPr lang="en-US" dirty="0"/>
                  <a:t>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oMath>
                </a14:m>
                <a:endParaRPr lang="en-US" dirty="0"/>
              </a:p>
            </p:txBody>
          </p:sp>
        </mc:Choice>
        <mc:Fallback xmlns="">
          <p:sp>
            <p:nvSpPr>
              <p:cNvPr id="7" name="TextBox 6">
                <a:extLst>
                  <a:ext uri="{FF2B5EF4-FFF2-40B4-BE49-F238E27FC236}">
                    <a16:creationId xmlns:a16="http://schemas.microsoft.com/office/drawing/2014/main" id="{4125D680-3299-30F2-E2E7-B8963F2BBACF}"/>
                  </a:ext>
                </a:extLst>
              </p:cNvPr>
              <p:cNvSpPr txBox="1">
                <a:spLocks noRot="1" noChangeAspect="1" noMove="1" noResize="1" noEditPoints="1" noAdjustHandles="1" noChangeArrowheads="1" noChangeShapeType="1" noTextEdit="1"/>
              </p:cNvSpPr>
              <p:nvPr/>
            </p:nvSpPr>
            <p:spPr>
              <a:xfrm>
                <a:off x="3398954" y="5473128"/>
                <a:ext cx="1700784" cy="489814"/>
              </a:xfrm>
              <a:prstGeom prst="rect">
                <a:avLst/>
              </a:prstGeom>
              <a:blipFill>
                <a:blip r:embed="rId7"/>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318FABD9-FF80-B283-A421-95FC23248FD3}"/>
                  </a:ext>
                </a:extLst>
              </p:cNvPr>
              <p:cNvSpPr/>
              <p:nvPr/>
            </p:nvSpPr>
            <p:spPr>
              <a:xfrm>
                <a:off x="5533258" y="1330771"/>
                <a:ext cx="4684049" cy="118872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Lemma</a:t>
                </a:r>
                <a:r>
                  <a:rPr lang="en-US" dirty="0"/>
                  <a:t>.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oMath>
                </a14:m>
                <a:r>
                  <a:rPr lang="en-US" dirty="0"/>
                  <a:t>, distribution of layout after mixing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𝑏𝑘</m:t>
                            </m:r>
                            <m:r>
                              <a:rPr lang="en-US" b="0" i="1" smtClean="0">
                                <a:latin typeface="Cambria Math" panose="02040503050406030204" pitchFamily="18" charset="0"/>
                              </a:rPr>
                              <m:t>)</m:t>
                            </m:r>
                          </m:sup>
                        </m:sSup>
                      </m:den>
                    </m:f>
                  </m:oMath>
                </a14:m>
                <a:r>
                  <a:rPr lang="en-US" dirty="0"/>
                  <a:t>-close to stationary.</a:t>
                </a:r>
              </a:p>
            </p:txBody>
          </p:sp>
        </mc:Choice>
        <mc:Fallback xmlns="">
          <p:sp>
            <p:nvSpPr>
              <p:cNvPr id="8" name="Rounded Rectangle 7">
                <a:extLst>
                  <a:ext uri="{FF2B5EF4-FFF2-40B4-BE49-F238E27FC236}">
                    <a16:creationId xmlns:a16="http://schemas.microsoft.com/office/drawing/2014/main" id="{318FABD9-FF80-B283-A421-95FC23248FD3}"/>
                  </a:ext>
                </a:extLst>
              </p:cNvPr>
              <p:cNvSpPr>
                <a:spLocks noRot="1" noChangeAspect="1" noMove="1" noResize="1" noEditPoints="1" noAdjustHandles="1" noChangeArrowheads="1" noChangeShapeType="1" noTextEdit="1"/>
              </p:cNvSpPr>
              <p:nvPr/>
            </p:nvSpPr>
            <p:spPr>
              <a:xfrm>
                <a:off x="5533258" y="1330771"/>
                <a:ext cx="4684049" cy="1188720"/>
              </a:xfrm>
              <a:prstGeom prst="roundRect">
                <a:avLst/>
              </a:prstGeom>
              <a:blipFill>
                <a:blip r:embed="rId8"/>
                <a:stretch>
                  <a:fillRect/>
                </a:stretch>
              </a:blipFill>
              <a:ln w="38100"/>
            </p:spPr>
            <p:txBody>
              <a:bodyPr/>
              <a:lstStyle/>
              <a:p>
                <a:r>
                  <a:rPr lang="en-US">
                    <a:noFill/>
                  </a:rPr>
                  <a:t> </a:t>
                </a:r>
              </a:p>
            </p:txBody>
          </p:sp>
        </mc:Fallback>
      </mc:AlternateContent>
      <p:sp>
        <p:nvSpPr>
          <p:cNvPr id="9" name="Left Brace 8">
            <a:extLst>
              <a:ext uri="{FF2B5EF4-FFF2-40B4-BE49-F238E27FC236}">
                <a16:creationId xmlns:a16="http://schemas.microsoft.com/office/drawing/2014/main" id="{2980CFAE-5F99-3D1B-AE51-8E76C814C89E}"/>
              </a:ext>
            </a:extLst>
          </p:cNvPr>
          <p:cNvSpPr/>
          <p:nvPr/>
        </p:nvSpPr>
        <p:spPr>
          <a:xfrm rot="16200000">
            <a:off x="2451558" y="5141383"/>
            <a:ext cx="227224" cy="981489"/>
          </a:xfrm>
          <a:prstGeom prst="leftBrace">
            <a:avLst>
              <a:gd name="adj1" fmla="val 3667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C0CA6FE6-62E4-1D71-7433-10495366DC9A}"/>
              </a:ext>
            </a:extLst>
          </p:cNvPr>
          <p:cNvSpPr/>
          <p:nvPr/>
        </p:nvSpPr>
        <p:spPr>
          <a:xfrm rot="16200000">
            <a:off x="3730333" y="4854598"/>
            <a:ext cx="227224" cy="981489"/>
          </a:xfrm>
          <a:prstGeom prst="leftBrace">
            <a:avLst>
              <a:gd name="adj1" fmla="val 3667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43FEED72-1406-31A9-2513-C335760E3E75}"/>
              </a:ext>
            </a:extLst>
          </p:cNvPr>
          <p:cNvGrpSpPr>
            <a:grpSpLocks noChangeAspect="1"/>
          </p:cNvGrpSpPr>
          <p:nvPr/>
        </p:nvGrpSpPr>
        <p:grpSpPr>
          <a:xfrm>
            <a:off x="5912942" y="2628520"/>
            <a:ext cx="833176" cy="3694904"/>
            <a:chOff x="470720" y="2704782"/>
            <a:chExt cx="827868" cy="3671372"/>
          </a:xfrm>
        </p:grpSpPr>
        <p:grpSp>
          <p:nvGrpSpPr>
            <p:cNvPr id="13" name="Group 12">
              <a:extLst>
                <a:ext uri="{FF2B5EF4-FFF2-40B4-BE49-F238E27FC236}">
                  <a16:creationId xmlns:a16="http://schemas.microsoft.com/office/drawing/2014/main" id="{21D89E0A-088D-1D7B-F124-9EBA4AEBF3F2}"/>
                </a:ext>
              </a:extLst>
            </p:cNvPr>
            <p:cNvGrpSpPr/>
            <p:nvPr/>
          </p:nvGrpSpPr>
          <p:grpSpPr>
            <a:xfrm>
              <a:off x="1138621" y="2711668"/>
              <a:ext cx="156177" cy="915522"/>
              <a:chOff x="1138621" y="2711668"/>
              <a:chExt cx="156177" cy="915522"/>
            </a:xfrm>
          </p:grpSpPr>
          <p:sp>
            <p:nvSpPr>
              <p:cNvPr id="44" name="Rectangle 43">
                <a:extLst>
                  <a:ext uri="{FF2B5EF4-FFF2-40B4-BE49-F238E27FC236}">
                    <a16:creationId xmlns:a16="http://schemas.microsoft.com/office/drawing/2014/main" id="{1AE8A7D3-2FF9-2BFA-C647-92537400A5A9}"/>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5" name="Rectangle 44">
                <a:extLst>
                  <a:ext uri="{FF2B5EF4-FFF2-40B4-BE49-F238E27FC236}">
                    <a16:creationId xmlns:a16="http://schemas.microsoft.com/office/drawing/2014/main" id="{CDEF723D-42D6-F29A-ABD7-270E0CFCB33C}"/>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6" name="Rectangle 45">
                <a:extLst>
                  <a:ext uri="{FF2B5EF4-FFF2-40B4-BE49-F238E27FC236}">
                    <a16:creationId xmlns:a16="http://schemas.microsoft.com/office/drawing/2014/main" id="{CF861D31-0110-27DB-5811-172071B2EF3B}"/>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7" name="Rectangle 46">
                <a:extLst>
                  <a:ext uri="{FF2B5EF4-FFF2-40B4-BE49-F238E27FC236}">
                    <a16:creationId xmlns:a16="http://schemas.microsoft.com/office/drawing/2014/main" id="{3B7E5C82-83E8-3960-BB6F-BDD861A81B8C}"/>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8" name="Rectangle 47">
                <a:extLst>
                  <a:ext uri="{FF2B5EF4-FFF2-40B4-BE49-F238E27FC236}">
                    <a16:creationId xmlns:a16="http://schemas.microsoft.com/office/drawing/2014/main" id="{8C4A48CE-B94F-25B9-725F-B6CC792DFB3E}"/>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9" name="Rectangle 48">
                <a:extLst>
                  <a:ext uri="{FF2B5EF4-FFF2-40B4-BE49-F238E27FC236}">
                    <a16:creationId xmlns:a16="http://schemas.microsoft.com/office/drawing/2014/main" id="{8FD26DA0-F55F-EE07-1F0D-C40226E43D6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4" name="Rectangle 13">
              <a:extLst>
                <a:ext uri="{FF2B5EF4-FFF2-40B4-BE49-F238E27FC236}">
                  <a16:creationId xmlns:a16="http://schemas.microsoft.com/office/drawing/2014/main" id="{9C251F13-9522-980F-D629-FB672367C652}"/>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 name="Rectangle 14">
              <a:extLst>
                <a:ext uri="{FF2B5EF4-FFF2-40B4-BE49-F238E27FC236}">
                  <a16:creationId xmlns:a16="http://schemas.microsoft.com/office/drawing/2014/main" id="{ADF92046-811F-A62B-58AD-C0A21AB27AA6}"/>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 name="Rectangle 15">
              <a:extLst>
                <a:ext uri="{FF2B5EF4-FFF2-40B4-BE49-F238E27FC236}">
                  <a16:creationId xmlns:a16="http://schemas.microsoft.com/office/drawing/2014/main" id="{E3565FC1-7569-BCAF-C6FC-77FB2E126DCA}"/>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4FF8659D-9D16-A589-C16E-580627100401}"/>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8" name="Rectangle 17">
              <a:extLst>
                <a:ext uri="{FF2B5EF4-FFF2-40B4-BE49-F238E27FC236}">
                  <a16:creationId xmlns:a16="http://schemas.microsoft.com/office/drawing/2014/main" id="{8AFD3EF7-4B55-1DFB-C606-C1AFC04DF111}"/>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0B80429F-DC6B-1A2E-A535-CBD2991870EB}"/>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0" name="Rectangle 19">
              <a:extLst>
                <a:ext uri="{FF2B5EF4-FFF2-40B4-BE49-F238E27FC236}">
                  <a16:creationId xmlns:a16="http://schemas.microsoft.com/office/drawing/2014/main" id="{B848739C-7083-A3D8-9DD0-E1725F5B025E}"/>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1" name="Rectangle 20">
              <a:extLst>
                <a:ext uri="{FF2B5EF4-FFF2-40B4-BE49-F238E27FC236}">
                  <a16:creationId xmlns:a16="http://schemas.microsoft.com/office/drawing/2014/main" id="{0C638708-773C-40E3-AD84-D55E6649F01F}"/>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2" name="Rectangle 21">
              <a:extLst>
                <a:ext uri="{FF2B5EF4-FFF2-40B4-BE49-F238E27FC236}">
                  <a16:creationId xmlns:a16="http://schemas.microsoft.com/office/drawing/2014/main" id="{5C8CC4F1-36F2-94DA-6409-AC1607A916A3}"/>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8A8E43FE-927E-A735-8424-BB9C2E50BC36}"/>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27264DAD-914B-3D74-8FDD-0002035070D4}"/>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5" name="Rectangle 24">
              <a:extLst>
                <a:ext uri="{FF2B5EF4-FFF2-40B4-BE49-F238E27FC236}">
                  <a16:creationId xmlns:a16="http://schemas.microsoft.com/office/drawing/2014/main" id="{EA5E2B6F-9EB1-ABA3-37F9-0E739D36D2AE}"/>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26293ED4-D851-CCE3-3075-CA314BBB2DEE}"/>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BB71F23F-C5AA-D55A-73C9-8C56690FE8BF}"/>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8" name="Rectangle 27">
              <a:extLst>
                <a:ext uri="{FF2B5EF4-FFF2-40B4-BE49-F238E27FC236}">
                  <a16:creationId xmlns:a16="http://schemas.microsoft.com/office/drawing/2014/main" id="{644BA88E-5EAD-56F8-9876-7FDEBA40D337}"/>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9" name="Rectangle 28">
              <a:extLst>
                <a:ext uri="{FF2B5EF4-FFF2-40B4-BE49-F238E27FC236}">
                  <a16:creationId xmlns:a16="http://schemas.microsoft.com/office/drawing/2014/main" id="{95575D27-54E6-50B5-FEAD-CD20AEF6A7E7}"/>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0" name="Rectangle 29">
              <a:extLst>
                <a:ext uri="{FF2B5EF4-FFF2-40B4-BE49-F238E27FC236}">
                  <a16:creationId xmlns:a16="http://schemas.microsoft.com/office/drawing/2014/main" id="{4CCF55F2-13C1-D10A-674C-74A74B873556}"/>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 name="Rectangle 30">
              <a:extLst>
                <a:ext uri="{FF2B5EF4-FFF2-40B4-BE49-F238E27FC236}">
                  <a16:creationId xmlns:a16="http://schemas.microsoft.com/office/drawing/2014/main" id="{9E12CF5F-BD26-66D1-FB41-2C2FC83FF527}"/>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F1013C-A207-4C2E-C0BC-3233A00E370F}"/>
                    </a:ext>
                  </a:extLst>
                </p:cNvPr>
                <p:cNvSpPr txBox="1"/>
                <p:nvPr/>
              </p:nvSpPr>
              <p:spPr>
                <a:xfrm rot="16200000">
                  <a:off x="142347" y="4428246"/>
                  <a:ext cx="881186"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𝑘</m:t>
                      </m:r>
                    </m:oMath>
                  </a14:m>
                  <a:r>
                    <a:rPr lang="en-US" sz="1100" dirty="0"/>
                    <a:t> blocks</a:t>
                  </a:r>
                </a:p>
              </p:txBody>
            </p:sp>
          </mc:Choice>
          <mc:Fallback xmlns="">
            <p:sp>
              <p:nvSpPr>
                <p:cNvPr id="116" name="TextBox 115">
                  <a:extLst>
                    <a:ext uri="{FF2B5EF4-FFF2-40B4-BE49-F238E27FC236}">
                      <a16:creationId xmlns:a16="http://schemas.microsoft.com/office/drawing/2014/main" id="{E68492C5-E878-71CB-AA45-DC71EBF2BD2D}"/>
                    </a:ext>
                  </a:extLst>
                </p:cNvPr>
                <p:cNvSpPr txBox="1">
                  <a:spLocks noRot="1" noChangeAspect="1" noMove="1" noResize="1" noEditPoints="1" noAdjustHandles="1" noChangeArrowheads="1" noChangeShapeType="1" noTextEdit="1"/>
                </p:cNvSpPr>
                <p:nvPr/>
              </p:nvSpPr>
              <p:spPr>
                <a:xfrm rot="16200000">
                  <a:off x="142347" y="4428246"/>
                  <a:ext cx="881186" cy="224440"/>
                </a:xfrm>
                <a:prstGeom prst="rect">
                  <a:avLst/>
                </a:prstGeom>
                <a:blipFill>
                  <a:blip r:embed="rId9"/>
                  <a:stretch>
                    <a:fillRect r="-31579"/>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4C03F899-69D9-0DD7-588F-46BB19797FB4}"/>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994C1355-E9F6-37AF-B357-5102BCF20F37}"/>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9DF8241-3533-6480-C197-C9810D5634A2}"/>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77A4A72-F950-0E41-4E3F-DA8C543D466A}"/>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872C3E41-9A64-CC51-0FF6-0B16B3D3A48C}"/>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A87E4BDA-CE08-B9CB-431D-8DC827DCF18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DDFC8A86-18AC-972E-2D73-4C43D4B8F31F}"/>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19BE75F-41AC-00C0-11FA-05B0C94369F7}"/>
                    </a:ext>
                  </a:extLst>
                </p:cNvPr>
                <p:cNvSpPr txBox="1"/>
                <p:nvPr/>
              </p:nvSpPr>
              <p:spPr>
                <a:xfrm rot="16200000">
                  <a:off x="648218" y="313291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4" name="TextBox 123">
                  <a:extLst>
                    <a:ext uri="{FF2B5EF4-FFF2-40B4-BE49-F238E27FC236}">
                      <a16:creationId xmlns:a16="http://schemas.microsoft.com/office/drawing/2014/main" id="{26A02FCF-D4A9-0071-A7F2-6AEF2748FE1D}"/>
                    </a:ext>
                  </a:extLst>
                </p:cNvPr>
                <p:cNvSpPr txBox="1">
                  <a:spLocks noRot="1" noChangeAspect="1" noMove="1" noResize="1" noEditPoints="1" noAdjustHandles="1" noChangeArrowheads="1" noChangeShapeType="1" noTextEdit="1"/>
                </p:cNvSpPr>
                <p:nvPr/>
              </p:nvSpPr>
              <p:spPr>
                <a:xfrm rot="16200000">
                  <a:off x="648218" y="3132915"/>
                  <a:ext cx="555963" cy="224440"/>
                </a:xfrm>
                <a:prstGeom prst="rect">
                  <a:avLst/>
                </a:prstGeom>
                <a:blipFill>
                  <a:blip r:embed="rId10"/>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0C04866-8F22-95AB-26CB-6E1F7431FA92}"/>
                    </a:ext>
                  </a:extLst>
                </p:cNvPr>
                <p:cNvSpPr txBox="1"/>
                <p:nvPr/>
              </p:nvSpPr>
              <p:spPr>
                <a:xfrm rot="16200000">
                  <a:off x="652831" y="3999923"/>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5" name="TextBox 124">
                  <a:extLst>
                    <a:ext uri="{FF2B5EF4-FFF2-40B4-BE49-F238E27FC236}">
                      <a16:creationId xmlns:a16="http://schemas.microsoft.com/office/drawing/2014/main" id="{7E07640B-BE5B-BAAD-C95A-14C68589FCF5}"/>
                    </a:ext>
                  </a:extLst>
                </p:cNvPr>
                <p:cNvSpPr txBox="1">
                  <a:spLocks noRot="1" noChangeAspect="1" noMove="1" noResize="1" noEditPoints="1" noAdjustHandles="1" noChangeArrowheads="1" noChangeShapeType="1" noTextEdit="1"/>
                </p:cNvSpPr>
                <p:nvPr/>
              </p:nvSpPr>
              <p:spPr>
                <a:xfrm rot="16200000">
                  <a:off x="652831" y="3999923"/>
                  <a:ext cx="555963" cy="224440"/>
                </a:xfrm>
                <a:prstGeom prst="rect">
                  <a:avLst/>
                </a:prstGeom>
                <a:blipFill>
                  <a:blip r:embed="rId11"/>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74FB8C1-EE85-88C5-372B-88EF260B59D0}"/>
                    </a:ext>
                  </a:extLst>
                </p:cNvPr>
                <p:cNvSpPr txBox="1"/>
                <p:nvPr/>
              </p:nvSpPr>
              <p:spPr>
                <a:xfrm rot="16200000">
                  <a:off x="643099" y="483574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6" name="TextBox 125">
                  <a:extLst>
                    <a:ext uri="{FF2B5EF4-FFF2-40B4-BE49-F238E27FC236}">
                      <a16:creationId xmlns:a16="http://schemas.microsoft.com/office/drawing/2014/main" id="{09762B7B-C51D-E326-848C-B0497B16B042}"/>
                    </a:ext>
                  </a:extLst>
                </p:cNvPr>
                <p:cNvSpPr txBox="1">
                  <a:spLocks noRot="1" noChangeAspect="1" noMove="1" noResize="1" noEditPoints="1" noAdjustHandles="1" noChangeArrowheads="1" noChangeShapeType="1" noTextEdit="1"/>
                </p:cNvSpPr>
                <p:nvPr/>
              </p:nvSpPr>
              <p:spPr>
                <a:xfrm rot="16200000">
                  <a:off x="643099" y="4835745"/>
                  <a:ext cx="555963" cy="224440"/>
                </a:xfrm>
                <a:prstGeom prst="rect">
                  <a:avLst/>
                </a:prstGeom>
                <a:blipFill>
                  <a:blip r:embed="rId12"/>
                  <a:stretch>
                    <a:fillRect r="-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C8ED9BA-E2BF-7CE5-616D-9273E2BA3EFD}"/>
                    </a:ext>
                  </a:extLst>
                </p:cNvPr>
                <p:cNvSpPr txBox="1"/>
                <p:nvPr/>
              </p:nvSpPr>
              <p:spPr>
                <a:xfrm rot="16200000">
                  <a:off x="648884" y="5749099"/>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127" name="TextBox 126">
                  <a:extLst>
                    <a:ext uri="{FF2B5EF4-FFF2-40B4-BE49-F238E27FC236}">
                      <a16:creationId xmlns:a16="http://schemas.microsoft.com/office/drawing/2014/main" id="{F68E947C-0BD9-30FE-C47F-C25A7C7C1191}"/>
                    </a:ext>
                  </a:extLst>
                </p:cNvPr>
                <p:cNvSpPr txBox="1">
                  <a:spLocks noRot="1" noChangeAspect="1" noMove="1" noResize="1" noEditPoints="1" noAdjustHandles="1" noChangeArrowheads="1" noChangeShapeType="1" noTextEdit="1"/>
                </p:cNvSpPr>
                <p:nvPr/>
              </p:nvSpPr>
              <p:spPr>
                <a:xfrm rot="16200000">
                  <a:off x="648884" y="5749099"/>
                  <a:ext cx="555963" cy="224440"/>
                </a:xfrm>
                <a:prstGeom prst="rect">
                  <a:avLst/>
                </a:prstGeom>
                <a:blipFill>
                  <a:blip r:embed="rId13"/>
                  <a:stretch>
                    <a:fillRect r="-36842"/>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049A483C-165C-E92F-A9BE-47985374F0DA}"/>
              </a:ext>
            </a:extLst>
          </p:cNvPr>
          <p:cNvGrpSpPr/>
          <p:nvPr/>
        </p:nvGrpSpPr>
        <p:grpSpPr>
          <a:xfrm>
            <a:off x="8864034" y="2650611"/>
            <a:ext cx="167012" cy="3694904"/>
            <a:chOff x="10524035" y="1699037"/>
            <a:chExt cx="193431" cy="4279392"/>
          </a:xfrm>
        </p:grpSpPr>
        <p:grpSp>
          <p:nvGrpSpPr>
            <p:cNvPr id="51" name="Group 50">
              <a:extLst>
                <a:ext uri="{FF2B5EF4-FFF2-40B4-BE49-F238E27FC236}">
                  <a16:creationId xmlns:a16="http://schemas.microsoft.com/office/drawing/2014/main" id="{FBD04303-BD57-7F1B-F0D5-74C2BA07902E}"/>
                </a:ext>
              </a:extLst>
            </p:cNvPr>
            <p:cNvGrpSpPr/>
            <p:nvPr/>
          </p:nvGrpSpPr>
          <p:grpSpPr>
            <a:xfrm>
              <a:off x="10531007" y="1707063"/>
              <a:ext cx="182042" cy="1067143"/>
              <a:chOff x="1138621" y="2711668"/>
              <a:chExt cx="156177" cy="915522"/>
            </a:xfrm>
          </p:grpSpPr>
          <p:sp>
            <p:nvSpPr>
              <p:cNvPr id="77" name="Rectangle 76">
                <a:extLst>
                  <a:ext uri="{FF2B5EF4-FFF2-40B4-BE49-F238E27FC236}">
                    <a16:creationId xmlns:a16="http://schemas.microsoft.com/office/drawing/2014/main" id="{9DF1B0F6-1EE1-802B-30D8-0EE7E2F7A1D1}"/>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8" name="Rectangle 77">
                <a:extLst>
                  <a:ext uri="{FF2B5EF4-FFF2-40B4-BE49-F238E27FC236}">
                    <a16:creationId xmlns:a16="http://schemas.microsoft.com/office/drawing/2014/main" id="{D42D4E1C-4CEA-F4CF-5B5F-C674E4EC61F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9" name="Rectangle 78">
                <a:extLst>
                  <a:ext uri="{FF2B5EF4-FFF2-40B4-BE49-F238E27FC236}">
                    <a16:creationId xmlns:a16="http://schemas.microsoft.com/office/drawing/2014/main" id="{43682889-D0D8-34A1-7620-9229128AFC2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0" name="Rectangle 79">
                <a:extLst>
                  <a:ext uri="{FF2B5EF4-FFF2-40B4-BE49-F238E27FC236}">
                    <a16:creationId xmlns:a16="http://schemas.microsoft.com/office/drawing/2014/main" id="{AC707686-DFED-4774-1CBF-429F1515DD7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1" name="Rectangle 80">
                <a:extLst>
                  <a:ext uri="{FF2B5EF4-FFF2-40B4-BE49-F238E27FC236}">
                    <a16:creationId xmlns:a16="http://schemas.microsoft.com/office/drawing/2014/main" id="{430BE700-B9ED-4899-3838-2D02C68DB171}"/>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2" name="Rectangle 81">
                <a:extLst>
                  <a:ext uri="{FF2B5EF4-FFF2-40B4-BE49-F238E27FC236}">
                    <a16:creationId xmlns:a16="http://schemas.microsoft.com/office/drawing/2014/main" id="{5E37F481-C55E-6A2F-7E20-BA0378746C5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52" name="Rectangle 51">
              <a:extLst>
                <a:ext uri="{FF2B5EF4-FFF2-40B4-BE49-F238E27FC236}">
                  <a16:creationId xmlns:a16="http://schemas.microsoft.com/office/drawing/2014/main" id="{9E332A7F-DE6E-2D86-081A-B41FD5AF1A8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3" name="Rectangle 52">
              <a:extLst>
                <a:ext uri="{FF2B5EF4-FFF2-40B4-BE49-F238E27FC236}">
                  <a16:creationId xmlns:a16="http://schemas.microsoft.com/office/drawing/2014/main" id="{A49869E0-CC04-AB8C-2908-7B60B1805D8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4" name="Rectangle 53">
              <a:extLst>
                <a:ext uri="{FF2B5EF4-FFF2-40B4-BE49-F238E27FC236}">
                  <a16:creationId xmlns:a16="http://schemas.microsoft.com/office/drawing/2014/main" id="{68ADDD6A-FFAC-5C3C-3DB9-189BDEB1382F}"/>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5" name="Rectangle 54">
              <a:extLst>
                <a:ext uri="{FF2B5EF4-FFF2-40B4-BE49-F238E27FC236}">
                  <a16:creationId xmlns:a16="http://schemas.microsoft.com/office/drawing/2014/main" id="{9D2EE598-0F11-D8B7-C103-EB80AD0AB71F}"/>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6" name="Rectangle 55">
              <a:extLst>
                <a:ext uri="{FF2B5EF4-FFF2-40B4-BE49-F238E27FC236}">
                  <a16:creationId xmlns:a16="http://schemas.microsoft.com/office/drawing/2014/main" id="{9451052D-110B-3EC2-2177-DB0978D737BF}"/>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7" name="Rectangle 56">
              <a:extLst>
                <a:ext uri="{FF2B5EF4-FFF2-40B4-BE49-F238E27FC236}">
                  <a16:creationId xmlns:a16="http://schemas.microsoft.com/office/drawing/2014/main" id="{B9D60ADD-EFA5-04C1-2890-253AAE366A94}"/>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8" name="Rectangle 57">
              <a:extLst>
                <a:ext uri="{FF2B5EF4-FFF2-40B4-BE49-F238E27FC236}">
                  <a16:creationId xmlns:a16="http://schemas.microsoft.com/office/drawing/2014/main" id="{BB6E9891-4387-1C58-2872-4E5E6C057F35}"/>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9" name="Rectangle 58">
              <a:extLst>
                <a:ext uri="{FF2B5EF4-FFF2-40B4-BE49-F238E27FC236}">
                  <a16:creationId xmlns:a16="http://schemas.microsoft.com/office/drawing/2014/main" id="{D6548B91-09D5-8167-9222-4D372086F146}"/>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0" name="Rectangle 59">
              <a:extLst>
                <a:ext uri="{FF2B5EF4-FFF2-40B4-BE49-F238E27FC236}">
                  <a16:creationId xmlns:a16="http://schemas.microsoft.com/office/drawing/2014/main" id="{ED60B59E-0CF2-1B03-92C5-7C9D627CE579}"/>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1" name="Rectangle 60">
              <a:extLst>
                <a:ext uri="{FF2B5EF4-FFF2-40B4-BE49-F238E27FC236}">
                  <a16:creationId xmlns:a16="http://schemas.microsoft.com/office/drawing/2014/main" id="{E4B25D11-39C9-BDD6-AD73-C15891DAFB2D}"/>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2" name="Rectangle 61">
              <a:extLst>
                <a:ext uri="{FF2B5EF4-FFF2-40B4-BE49-F238E27FC236}">
                  <a16:creationId xmlns:a16="http://schemas.microsoft.com/office/drawing/2014/main" id="{94A80B26-69B7-F809-A007-85850FC08E9A}"/>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3" name="Rectangle 62">
              <a:extLst>
                <a:ext uri="{FF2B5EF4-FFF2-40B4-BE49-F238E27FC236}">
                  <a16:creationId xmlns:a16="http://schemas.microsoft.com/office/drawing/2014/main" id="{7115AB4C-4901-734F-5B15-3C08D9FCE56A}"/>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4" name="Rectangle 63">
              <a:extLst>
                <a:ext uri="{FF2B5EF4-FFF2-40B4-BE49-F238E27FC236}">
                  <a16:creationId xmlns:a16="http://schemas.microsoft.com/office/drawing/2014/main" id="{92D62C8B-17CE-0B73-55B0-A51B6C6D8D0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5" name="Rectangle 64">
              <a:extLst>
                <a:ext uri="{FF2B5EF4-FFF2-40B4-BE49-F238E27FC236}">
                  <a16:creationId xmlns:a16="http://schemas.microsoft.com/office/drawing/2014/main" id="{1B3B9A88-DFDC-B30C-8135-EF3A5F7252F7}"/>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6" name="Rectangle 65">
              <a:extLst>
                <a:ext uri="{FF2B5EF4-FFF2-40B4-BE49-F238E27FC236}">
                  <a16:creationId xmlns:a16="http://schemas.microsoft.com/office/drawing/2014/main" id="{8D53A083-24E2-2F18-E780-84379FBA8141}"/>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7" name="Rectangle 66">
              <a:extLst>
                <a:ext uri="{FF2B5EF4-FFF2-40B4-BE49-F238E27FC236}">
                  <a16:creationId xmlns:a16="http://schemas.microsoft.com/office/drawing/2014/main" id="{C0F5A738-CB76-CD10-A873-DDA3A61C9693}"/>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8" name="Rectangle 67">
              <a:extLst>
                <a:ext uri="{FF2B5EF4-FFF2-40B4-BE49-F238E27FC236}">
                  <a16:creationId xmlns:a16="http://schemas.microsoft.com/office/drawing/2014/main" id="{9BF38064-554A-5850-DAA9-9FAE86C330DC}"/>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9" name="Rectangle 68">
              <a:extLst>
                <a:ext uri="{FF2B5EF4-FFF2-40B4-BE49-F238E27FC236}">
                  <a16:creationId xmlns:a16="http://schemas.microsoft.com/office/drawing/2014/main" id="{775C9DB1-9A4A-F3BE-2F70-E76B7CDB4D12}"/>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70" name="Straight Connector 69">
              <a:extLst>
                <a:ext uri="{FF2B5EF4-FFF2-40B4-BE49-F238E27FC236}">
                  <a16:creationId xmlns:a16="http://schemas.microsoft.com/office/drawing/2014/main" id="{4B83D608-307D-6719-3C31-620BFA08C58C}"/>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9FFA8BF7-5563-E0A4-18FB-C306AA9FCAB8}"/>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048017CE-65D4-B8FD-1733-DAC3F6CA396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9A521568-0839-9AB4-9B01-1D0B099A0E02}"/>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67241FCC-E271-CE74-B6FF-38D04453059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6705DA5C-F260-748C-B1DC-2A2099CB25E7}"/>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8A7EA63C-F2EF-1E71-E5B2-D751112E8983}"/>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83" name="Straight Arrow Connector 82">
            <a:extLst>
              <a:ext uri="{FF2B5EF4-FFF2-40B4-BE49-F238E27FC236}">
                <a16:creationId xmlns:a16="http://schemas.microsoft.com/office/drawing/2014/main" id="{286DB760-0C04-38B0-5DAA-F20E782B1CB0}"/>
              </a:ext>
            </a:extLst>
          </p:cNvPr>
          <p:cNvCxnSpPr>
            <a:cxnSpLocks/>
          </p:cNvCxnSpPr>
          <p:nvPr/>
        </p:nvCxnSpPr>
        <p:spPr>
          <a:xfrm flipV="1">
            <a:off x="6757627" y="3275159"/>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Rectangle 83">
            <a:extLst>
              <a:ext uri="{FF2B5EF4-FFF2-40B4-BE49-F238E27FC236}">
                <a16:creationId xmlns:a16="http://schemas.microsoft.com/office/drawing/2014/main" id="{2AFA3F48-B55D-3E13-5CF0-45FD622E08AD}"/>
              </a:ext>
            </a:extLst>
          </p:cNvPr>
          <p:cNvSpPr/>
          <p:nvPr/>
        </p:nvSpPr>
        <p:spPr>
          <a:xfrm rot="16200000">
            <a:off x="6395352" y="4313227"/>
            <a:ext cx="2846736" cy="26950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cxnSp>
        <p:nvCxnSpPr>
          <p:cNvPr id="85" name="Straight Arrow Connector 84">
            <a:extLst>
              <a:ext uri="{FF2B5EF4-FFF2-40B4-BE49-F238E27FC236}">
                <a16:creationId xmlns:a16="http://schemas.microsoft.com/office/drawing/2014/main" id="{5A8D5BC7-8314-26DB-F702-0436C16FEC3D}"/>
              </a:ext>
            </a:extLst>
          </p:cNvPr>
          <p:cNvCxnSpPr>
            <a:cxnSpLocks/>
          </p:cNvCxnSpPr>
          <p:nvPr/>
        </p:nvCxnSpPr>
        <p:spPr>
          <a:xfrm flipV="1">
            <a:off x="7948904" y="3272936"/>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409FE2C8-EF1B-57CF-0A07-4EDEE46E4DCD}"/>
              </a:ext>
            </a:extLst>
          </p:cNvPr>
          <p:cNvCxnSpPr>
            <a:cxnSpLocks/>
          </p:cNvCxnSpPr>
          <p:nvPr/>
        </p:nvCxnSpPr>
        <p:spPr>
          <a:xfrm flipV="1">
            <a:off x="7966219" y="4048599"/>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2B38D0CA-A969-6A86-9E1B-2AA602975533}"/>
              </a:ext>
            </a:extLst>
          </p:cNvPr>
          <p:cNvCxnSpPr>
            <a:cxnSpLocks/>
          </p:cNvCxnSpPr>
          <p:nvPr/>
        </p:nvCxnSpPr>
        <p:spPr>
          <a:xfrm flipV="1">
            <a:off x="7952365" y="4845036"/>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a:extLst>
              <a:ext uri="{FF2B5EF4-FFF2-40B4-BE49-F238E27FC236}">
                <a16:creationId xmlns:a16="http://schemas.microsoft.com/office/drawing/2014/main" id="{CED15D21-0A47-19E5-1EFD-98BD67C44FDE}"/>
              </a:ext>
            </a:extLst>
          </p:cNvPr>
          <p:cNvCxnSpPr>
            <a:cxnSpLocks/>
          </p:cNvCxnSpPr>
          <p:nvPr/>
        </p:nvCxnSpPr>
        <p:spPr>
          <a:xfrm flipV="1">
            <a:off x="7959287" y="5631082"/>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F64253A7-F629-23F3-120F-BA65D86C94C4}"/>
              </a:ext>
            </a:extLst>
          </p:cNvPr>
          <p:cNvCxnSpPr>
            <a:cxnSpLocks/>
          </p:cNvCxnSpPr>
          <p:nvPr/>
        </p:nvCxnSpPr>
        <p:spPr>
          <a:xfrm flipV="1">
            <a:off x="6754579" y="4049351"/>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0" name="Straight Arrow Connector 89">
            <a:extLst>
              <a:ext uri="{FF2B5EF4-FFF2-40B4-BE49-F238E27FC236}">
                <a16:creationId xmlns:a16="http://schemas.microsoft.com/office/drawing/2014/main" id="{56A2E988-06A1-72D1-39E6-3F581A6FF2EA}"/>
              </a:ext>
            </a:extLst>
          </p:cNvPr>
          <p:cNvCxnSpPr>
            <a:cxnSpLocks/>
          </p:cNvCxnSpPr>
          <p:nvPr/>
        </p:nvCxnSpPr>
        <p:spPr>
          <a:xfrm flipV="1">
            <a:off x="6760675" y="4850975"/>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2D1ED2D4-AF30-D031-AE98-4AAA1F18C054}"/>
              </a:ext>
            </a:extLst>
          </p:cNvPr>
          <p:cNvCxnSpPr>
            <a:cxnSpLocks/>
          </p:cNvCxnSpPr>
          <p:nvPr/>
        </p:nvCxnSpPr>
        <p:spPr>
          <a:xfrm flipV="1">
            <a:off x="6757627" y="5634311"/>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9D190C2A-414B-8139-6411-D0F887E8F2C2}"/>
                  </a:ext>
                </a:extLst>
              </p:cNvPr>
              <p:cNvSpPr txBox="1"/>
              <p:nvPr/>
            </p:nvSpPr>
            <p:spPr>
              <a:xfrm>
                <a:off x="6960385" y="5944885"/>
                <a:ext cx="1561716" cy="646331"/>
              </a:xfrm>
              <a:prstGeom prst="rect">
                <a:avLst/>
              </a:prstGeom>
              <a:noFill/>
            </p:spPr>
            <p:txBody>
              <a:bodyPr wrap="square" rtlCol="0">
                <a:spAutoFit/>
              </a:bodyPr>
              <a:lstStyle/>
              <a:p>
                <a:pPr algn="ctr"/>
                <a:r>
                  <a:rPr lang="en-US" dirty="0"/>
                  <a:t>Mixing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92" name="TextBox 91">
                <a:extLst>
                  <a:ext uri="{FF2B5EF4-FFF2-40B4-BE49-F238E27FC236}">
                    <a16:creationId xmlns:a16="http://schemas.microsoft.com/office/drawing/2014/main" id="{9D190C2A-414B-8139-6411-D0F887E8F2C2}"/>
                  </a:ext>
                </a:extLst>
              </p:cNvPr>
              <p:cNvSpPr txBox="1">
                <a:spLocks noRot="1" noChangeAspect="1" noMove="1" noResize="1" noEditPoints="1" noAdjustHandles="1" noChangeArrowheads="1" noChangeShapeType="1" noTextEdit="1"/>
              </p:cNvSpPr>
              <p:nvPr/>
            </p:nvSpPr>
            <p:spPr>
              <a:xfrm>
                <a:off x="6960385" y="5944885"/>
                <a:ext cx="1561716" cy="646331"/>
              </a:xfrm>
              <a:prstGeom prst="rect">
                <a:avLst/>
              </a:prstGeom>
              <a:blipFill>
                <a:blip r:embed="rId14"/>
                <a:stretch>
                  <a:fillRect t="-392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A0157515-39AE-232E-08DA-ED4D6DF19118}"/>
                  </a:ext>
                </a:extLst>
              </p:cNvPr>
              <p:cNvSpPr txBox="1"/>
              <p:nvPr/>
            </p:nvSpPr>
            <p:spPr>
              <a:xfrm>
                <a:off x="6138821" y="6429756"/>
                <a:ext cx="985780"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𝐼</m:t>
                      </m:r>
                    </m:oMath>
                  </m:oMathPara>
                </a14:m>
                <a:endParaRPr lang="en-US" dirty="0"/>
              </a:p>
            </p:txBody>
          </p:sp>
        </mc:Choice>
        <mc:Fallback xmlns="">
          <p:sp>
            <p:nvSpPr>
              <p:cNvPr id="93" name="TextBox 92">
                <a:extLst>
                  <a:ext uri="{FF2B5EF4-FFF2-40B4-BE49-F238E27FC236}">
                    <a16:creationId xmlns:a16="http://schemas.microsoft.com/office/drawing/2014/main" id="{A0157515-39AE-232E-08DA-ED4D6DF19118}"/>
                  </a:ext>
                </a:extLst>
              </p:cNvPr>
              <p:cNvSpPr txBox="1">
                <a:spLocks noRot="1" noChangeAspect="1" noMove="1" noResize="1" noEditPoints="1" noAdjustHandles="1" noChangeArrowheads="1" noChangeShapeType="1" noTextEdit="1"/>
              </p:cNvSpPr>
              <p:nvPr/>
            </p:nvSpPr>
            <p:spPr>
              <a:xfrm>
                <a:off x="6138821" y="6429756"/>
                <a:ext cx="985780"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4F87854-C96B-EB44-3A93-B2C5A252BC1A}"/>
                  </a:ext>
                </a:extLst>
              </p:cNvPr>
              <p:cNvSpPr txBox="1"/>
              <p:nvPr/>
            </p:nvSpPr>
            <p:spPr>
              <a:xfrm>
                <a:off x="8161398" y="6439531"/>
                <a:ext cx="15617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m:rPr>
                          <m:sty m:val="p"/>
                        </m:rPr>
                        <a:rPr lang="en-US">
                          <a:latin typeface="Cambria Math" panose="02040503050406030204" pitchFamily="18" charset="0"/>
                        </a:rPr>
                        <m:t>X</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ΔY</m:t>
                      </m:r>
                    </m:oMath>
                  </m:oMathPara>
                </a14:m>
                <a:endParaRPr lang="en-US" dirty="0"/>
              </a:p>
            </p:txBody>
          </p:sp>
        </mc:Choice>
        <mc:Fallback xmlns="">
          <p:sp>
            <p:nvSpPr>
              <p:cNvPr id="94" name="TextBox 93">
                <a:extLst>
                  <a:ext uri="{FF2B5EF4-FFF2-40B4-BE49-F238E27FC236}">
                    <a16:creationId xmlns:a16="http://schemas.microsoft.com/office/drawing/2014/main" id="{04F87854-C96B-EB44-3A93-B2C5A252BC1A}"/>
                  </a:ext>
                </a:extLst>
              </p:cNvPr>
              <p:cNvSpPr txBox="1">
                <a:spLocks noRot="1" noChangeAspect="1" noMove="1" noResize="1" noEditPoints="1" noAdjustHandles="1" noChangeArrowheads="1" noChangeShapeType="1" noTextEdit="1"/>
              </p:cNvSpPr>
              <p:nvPr/>
            </p:nvSpPr>
            <p:spPr>
              <a:xfrm>
                <a:off x="8161398" y="6439531"/>
                <a:ext cx="1561715" cy="36933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68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 grpId="0"/>
      <p:bldP spid="7" grpId="0"/>
      <p:bldP spid="8" grpId="0" animBg="1"/>
      <p:bldP spid="9" grpId="0" animBg="1"/>
      <p:bldP spid="10" grpId="0" animBg="1"/>
      <p:bldP spid="84" grpId="0" animBg="1"/>
      <p:bldP spid="92" grpId="0"/>
      <p:bldP spid="93"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1C6B-31C3-61F5-B423-17192EE6D722}"/>
              </a:ext>
            </a:extLst>
          </p:cNvPr>
          <p:cNvSpPr>
            <a:spLocks noGrp="1"/>
          </p:cNvSpPr>
          <p:nvPr>
            <p:ph type="title"/>
          </p:nvPr>
        </p:nvSpPr>
        <p:spPr/>
        <p:txBody>
          <a:bodyPr/>
          <a:lstStyle/>
          <a:p>
            <a:r>
              <a:rPr lang="en-US" dirty="0"/>
              <a:t>Motivating question: Is AES Secure?</a:t>
            </a:r>
          </a:p>
        </p:txBody>
      </p:sp>
      <p:sp>
        <p:nvSpPr>
          <p:cNvPr id="3" name="Content Placeholder 2">
            <a:extLst>
              <a:ext uri="{FF2B5EF4-FFF2-40B4-BE49-F238E27FC236}">
                <a16:creationId xmlns:a16="http://schemas.microsoft.com/office/drawing/2014/main" id="{722F4A10-8363-9BB3-264E-B586B1E34FF5}"/>
              </a:ext>
            </a:extLst>
          </p:cNvPr>
          <p:cNvSpPr>
            <a:spLocks noGrp="1"/>
          </p:cNvSpPr>
          <p:nvPr>
            <p:ph idx="1"/>
          </p:nvPr>
        </p:nvSpPr>
        <p:spPr/>
        <p:txBody>
          <a:bodyPr>
            <a:normAutofit/>
          </a:bodyPr>
          <a:lstStyle/>
          <a:p>
            <a:pPr marL="0" indent="0">
              <a:buNone/>
            </a:pPr>
            <a:r>
              <a:rPr lang="en-US" sz="2400" dirty="0"/>
              <a:t>A central question in cryptography,</a:t>
            </a:r>
          </a:p>
          <a:p>
            <a:pPr marL="457200" lvl="1" indent="0">
              <a:buNone/>
            </a:pPr>
            <a:r>
              <a:rPr lang="en-US" sz="2000" dirty="0"/>
              <a:t>AES is used everywhere, all the time.</a:t>
            </a:r>
          </a:p>
          <a:p>
            <a:endParaRPr lang="en-US" sz="2400" dirty="0"/>
          </a:p>
          <a:p>
            <a:pPr marL="0" indent="0">
              <a:buNone/>
            </a:pPr>
            <a:r>
              <a:rPr lang="en-US" sz="2400" dirty="0"/>
              <a:t>1. What is AES?</a:t>
            </a:r>
          </a:p>
          <a:p>
            <a:pPr marL="0" indent="0">
              <a:buNone/>
            </a:pPr>
            <a:endParaRPr lang="en-US" sz="2400" dirty="0"/>
          </a:p>
          <a:p>
            <a:pPr marL="0" indent="0">
              <a:buNone/>
            </a:pPr>
            <a:r>
              <a:rPr lang="en-US" sz="2400" dirty="0"/>
              <a:t>2. What does it mean to be secure?</a:t>
            </a:r>
          </a:p>
        </p:txBody>
      </p:sp>
    </p:spTree>
    <p:extLst>
      <p:ext uri="{BB962C8B-B14F-4D97-AF65-F5344CB8AC3E}">
        <p14:creationId xmlns:p14="http://schemas.microsoft.com/office/powerpoint/2010/main" val="24726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0D1BA90-386A-ADCE-18C5-4FE5D69A2A37}"/>
                  </a:ext>
                </a:extLst>
              </p:cNvPr>
              <p:cNvSpPr txBox="1"/>
              <p:nvPr/>
            </p:nvSpPr>
            <p:spPr>
              <a:xfrm>
                <a:off x="1002941" y="5157"/>
                <a:ext cx="5135880" cy="38171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bg1"/>
                          </a:solidFill>
                          <a:latin typeface="Cambria Math" panose="02040503050406030204" pitchFamily="18" charset="0"/>
                        </a:rPr>
                        <m:t>ℙ</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𝐽</m:t>
                          </m:r>
                        </m:e>
                      </m:d>
                      <m:r>
                        <m:rPr>
                          <m:aln/>
                        </m:rPr>
                        <a:rPr lang="en-US" b="0"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𝑀</m:t>
                          </m:r>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r>
                            <a:rPr lang="en-US" i="1">
                              <a:solidFill>
                                <a:schemeClr val="bg1"/>
                              </a:solidFill>
                              <a:latin typeface="Cambria Math" panose="02040503050406030204" pitchFamily="18" charset="0"/>
                            </a:rPr>
                            <m:t>]</m:t>
                          </m:r>
                        </m:num>
                        <m:den>
                          <m:r>
                            <a:rPr lang="en-US" i="1">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Δ</m:t>
                          </m:r>
                          <m:r>
                            <a:rPr lang="en-US" i="1">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r>
                            <a:rPr lang="en-US" i="1">
                              <a:solidFill>
                                <a:schemeClr val="bg1"/>
                              </a:solidFill>
                              <a:latin typeface="Cambria Math" panose="02040503050406030204" pitchFamily="18" charset="0"/>
                            </a:rPr>
                            <m:t>]</m:t>
                          </m:r>
                        </m:den>
                      </m:f>
                    </m:oMath>
                    <m:oMath xmlns:m="http://schemas.openxmlformats.org/officeDocument/2006/math">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sub>
                                <m:sup/>
                                <m:e>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1</m:t>
                                      </m:r>
                                    </m:num>
                                    <m:den>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𝑏𝑘</m:t>
                                          </m:r>
                                        </m:sup>
                                      </m:sSup>
                                    </m:den>
                                  </m:f>
                                </m:e>
                              </m:nary>
                            </m:e>
                          </m:nary>
                          <m:r>
                            <a:rPr lang="en-US" i="1">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m:t>
                          </m:r>
                          <m:r>
                            <m:rPr>
                              <m:nor/>
                            </m:rPr>
                            <a:rPr lang="en-US">
                              <a:solidFill>
                                <a:schemeClr val="bg1"/>
                              </a:solidFill>
                              <a:latin typeface="Cambria Math" panose="02040503050406030204" pitchFamily="18" charset="0"/>
                            </a:rPr>
                            <m:t>up</m:t>
                          </m:r>
                          <m:r>
                            <m:rPr>
                              <m:nor/>
                            </m:rPr>
                            <a:rPr lang="en-US">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to</m:t>
                          </m:r>
                          <m:r>
                            <m:rPr>
                              <m:nor/>
                            </m:rPr>
                            <a:rPr lang="en-US">
                              <a:solidFill>
                                <a:schemeClr val="bg1"/>
                              </a:solidFill>
                              <a:latin typeface="Cambria Math" panose="02040503050406030204" pitchFamily="18" charset="0"/>
                            </a:rPr>
                            <m:t> </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2</m:t>
                              </m:r>
                            </m:e>
                            <m:sup>
                              <m:r>
                                <a:rPr lang="en-US" i="1">
                                  <a:solidFill>
                                    <a:schemeClr val="bg1"/>
                                  </a:solidFill>
                                  <a:latin typeface="Cambria Math" panose="02040503050406030204" pitchFamily="18" charset="0"/>
                                </a:rPr>
                                <m:t>𝑘</m:t>
                              </m:r>
                            </m:sup>
                          </m:sSup>
                          <m:r>
                            <m:rPr>
                              <m:nor/>
                            </m:rPr>
                            <a:rPr lang="en-US">
                              <a:solidFill>
                                <a:schemeClr val="bg1"/>
                              </a:solidFill>
                              <a:latin typeface="Cambria Math" panose="02040503050406030204" pitchFamily="18" charset="0"/>
                            </a:rPr>
                            <m:t>)</m:t>
                          </m:r>
                        </m:num>
                        <m:den>
                          <m:nary>
                            <m:naryPr>
                              <m:chr m:val="∑"/>
                              <m:supHide m:val="on"/>
                              <m:ctrlPr>
                                <a:rPr lang="en-US" b="0" i="1" smtClean="0">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b="0" i="1" smtClean="0">
                                  <a:solidFill>
                                    <a:schemeClr val="bg1"/>
                                  </a:solidFill>
                                  <a:latin typeface="Cambria Math" panose="02040503050406030204" pitchFamily="18" charset="0"/>
                                </a:rPr>
                                <m:t> </m:t>
                              </m:r>
                              <m:r>
                                <m:rPr>
                                  <m:nor/>
                                  <m:brk m:alnAt="7"/>
                                </m:rPr>
                                <a:rPr lang="en-US" b="0" i="0" smtClean="0">
                                  <a:solidFill>
                                    <a:schemeClr val="bg1"/>
                                  </a:solidFill>
                                  <a:latin typeface="Cambria Math" panose="02040503050406030204" pitchFamily="18" charset="0"/>
                                </a:rPr>
                                <m:t>i</m:t>
                              </m:r>
                              <m:r>
                                <m:rPr>
                                  <m:nor/>
                                </m:rPr>
                                <a:rPr lang="en-US" b="0" i="0" smtClean="0">
                                  <a:solidFill>
                                    <a:schemeClr val="bg1"/>
                                  </a:solidFill>
                                  <a:latin typeface="Cambria Math" panose="02040503050406030204" pitchFamily="18" charset="0"/>
                                </a:rPr>
                                <m:t>n</m:t>
                              </m:r>
                              <m:r>
                                <m:rPr>
                                  <m:brk m:alnAt="7"/>
                                </m:rP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𝐼</m:t>
                              </m:r>
                            </m:sub>
                            <m:sup/>
                            <m:e>
                              <m:r>
                                <a:rPr lang="en-US" b="0" i="1" smtClean="0">
                                  <a:solidFill>
                                    <a:schemeClr val="bg1"/>
                                  </a:solidFill>
                                  <a:latin typeface="Cambria Math" panose="02040503050406030204" pitchFamily="18" charset="0"/>
                                </a:rPr>
                                <m:t>1</m:t>
                              </m:r>
                            </m:e>
                          </m:nary>
                        </m:den>
                      </m:f>
                    </m:oMath>
                    <m:oMath xmlns:m="http://schemas.openxmlformats.org/officeDocument/2006/math">
                      <m:r>
                        <m:rPr>
                          <m:aln/>
                        </m:rP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r>
                                    <m:rPr>
                                      <m:nor/>
                                    </m:rPr>
                                    <a:rPr lang="en-US">
                                      <a:solidFill>
                                        <a:schemeClr val="bg1"/>
                                      </a:solidFill>
                                      <a:latin typeface="Cambria Math" panose="02040503050406030204" pitchFamily="18" charset="0"/>
                                    </a:rPr>
                                    <m:t>in</m:t>
                                  </m:r>
                                  <m: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𝐽</m:t>
                                  </m:r>
                                </m:sub>
                                <m:sup/>
                                <m:e>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m:t>
                                      </m:r>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2</m:t>
                                          </m:r>
                                        </m:e>
                                        <m:sup>
                                          <m:r>
                                            <a:rPr lang="en-US" i="1">
                                              <a:solidFill>
                                                <a:schemeClr val="bg1"/>
                                              </a:solidFill>
                                              <a:latin typeface="Cambria Math" panose="02040503050406030204" pitchFamily="18" charset="0"/>
                                            </a:rPr>
                                            <m:t>𝑏𝑘</m:t>
                                          </m:r>
                                        </m:sup>
                                      </m:sSup>
                                    </m:den>
                                  </m:f>
                                </m:e>
                              </m:nary>
                            </m:e>
                          </m:nary>
                        </m:num>
                        <m:den>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brk m:alnAt="7"/>
                                </m:rPr>
                                <a:rPr lang="en-US">
                                  <a:solidFill>
                                    <a:schemeClr val="bg1"/>
                                  </a:solidFill>
                                  <a:latin typeface="Cambria Math" panose="02040503050406030204" pitchFamily="18" charset="0"/>
                                </a:rPr>
                                <m:t>i</m:t>
                              </m:r>
                              <m:r>
                                <m:rPr>
                                  <m:nor/>
                                </m:rPr>
                                <a:rPr lang="en-US">
                                  <a:solidFill>
                                    <a:schemeClr val="bg1"/>
                                  </a:solidFill>
                                  <a:latin typeface="Cambria Math" panose="02040503050406030204" pitchFamily="18" charset="0"/>
                                </a:rPr>
                                <m:t>n</m:t>
                              </m:r>
                              <m:r>
                                <m:rPr>
                                  <m:brk m:alnAt="7"/>
                                </m:rP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r>
                                <a:rPr lang="en-US" i="1">
                                  <a:solidFill>
                                    <a:schemeClr val="bg1"/>
                                  </a:solidFill>
                                  <a:latin typeface="Cambria Math" panose="02040503050406030204" pitchFamily="18" charset="0"/>
                                </a:rPr>
                                <m:t>1</m:t>
                              </m:r>
                            </m:e>
                          </m:nary>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d>
                            <m:dPr>
                              <m:ctrlPr>
                                <a:rPr lang="en-US" b="0" i="1" smtClean="0">
                                  <a:solidFill>
                                    <a:schemeClr val="bg1"/>
                                  </a:solidFill>
                                  <a:latin typeface="Cambria Math" panose="02040503050406030204" pitchFamily="18" charset="0"/>
                                </a:rPr>
                              </m:ctrlPr>
                            </m:dPr>
                            <m:e>
                              <m:r>
                                <m:rPr>
                                  <m:nor/>
                                </m:rPr>
                                <a:rPr lang="en-US" b="0" i="0" smtClean="0">
                                  <a:solidFill>
                                    <a:schemeClr val="bg1"/>
                                  </a:solidFill>
                                  <a:latin typeface="Cambria Math" panose="02040503050406030204" pitchFamily="18" charset="0"/>
                                </a:rPr>
                                <m:t>up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to</m:t>
                              </m:r>
                              <m:r>
                                <a:rPr lang="en-US" b="0" i="1" smtClean="0">
                                  <a:solidFill>
                                    <a:schemeClr val="bg1"/>
                                  </a:solidFill>
                                  <a:latin typeface="Cambria Math" panose="02040503050406030204" pitchFamily="18" charset="0"/>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𝑘</m:t>
                                  </m:r>
                                </m:sup>
                              </m:sSup>
                            </m:e>
                          </m:d>
                        </m:num>
                        <m:den>
                          <m:nary>
                            <m:naryPr>
                              <m:chr m:val="∑"/>
                              <m:supHide m:val="on"/>
                              <m:ctrlPr>
                                <a:rPr lang="en-US" i="1">
                                  <a:solidFill>
                                    <a:schemeClr val="bg1"/>
                                  </a:solidFill>
                                  <a:latin typeface="Cambria Math" panose="02040503050406030204" pitchFamily="18" charset="0"/>
                                </a:rPr>
                              </m:ctrlPr>
                            </m:naryPr>
                            <m:sub>
                              <m:r>
                                <m:rPr>
                                  <m:sty m:val="p"/>
                                </m:rPr>
                                <a:rPr lang="en-US" b="0" i="0" smtClean="0">
                                  <a:solidFill>
                                    <a:schemeClr val="bg1"/>
                                  </a:solidFill>
                                  <a:latin typeface="Cambria Math" panose="02040503050406030204" pitchFamily="18" charset="0"/>
                                </a:rPr>
                                <m:t>Δ</m:t>
                              </m:r>
                              <m:r>
                                <a:rPr lang="en-US" b="0" i="1" smtClean="0">
                                  <a:solidFill>
                                    <a:schemeClr val="bg1"/>
                                  </a:solidFill>
                                  <a:latin typeface="Cambria Math" panose="02040503050406030204" pitchFamily="18" charset="0"/>
                                </a:rPr>
                                <m:t>𝑌</m:t>
                              </m:r>
                              <m:r>
                                <a:rPr lang="en-US" i="1">
                                  <a:solidFill>
                                    <a:schemeClr val="bg1"/>
                                  </a:solidFill>
                                  <a:latin typeface="Cambria Math" panose="02040503050406030204" pitchFamily="18" charset="0"/>
                                </a:rPr>
                                <m:t> </m:t>
                              </m:r>
                              <m:r>
                                <m:rPr>
                                  <m:nor/>
                                  <m:brk m:alnAt="7"/>
                                </m:rPr>
                                <a:rPr lang="en-US">
                                  <a:solidFill>
                                    <a:schemeClr val="bg1"/>
                                  </a:solidFill>
                                  <a:latin typeface="Cambria Math" panose="02040503050406030204" pitchFamily="18" charset="0"/>
                                </a:rPr>
                                <m:t>i</m:t>
                              </m:r>
                              <m:r>
                                <m:rPr>
                                  <m:nor/>
                                </m:rPr>
                                <a:rPr lang="en-US">
                                  <a:solidFill>
                                    <a:schemeClr val="bg1"/>
                                  </a:solidFill>
                                  <a:latin typeface="Cambria Math" panose="02040503050406030204" pitchFamily="18" charset="0"/>
                                </a:rPr>
                                <m:t>n</m:t>
                              </m:r>
                              <m:r>
                                <m:rPr>
                                  <m:brk m:alnAt="7"/>
                                </m:rPr>
                                <a:rPr lang="en-US" i="1">
                                  <a:solidFill>
                                    <a:schemeClr val="bg1"/>
                                  </a:solidFill>
                                  <a:latin typeface="Cambria Math" panose="02040503050406030204" pitchFamily="18" charset="0"/>
                                </a:rPr>
                                <m:t> </m:t>
                              </m:r>
                              <m:r>
                                <a:rPr lang="en-US" i="1">
                                  <a:solidFill>
                                    <a:schemeClr val="bg1"/>
                                  </a:solidFill>
                                  <a:latin typeface="Cambria Math" panose="02040503050406030204" pitchFamily="18" charset="0"/>
                                </a:rPr>
                                <m:t>𝐼</m:t>
                              </m:r>
                            </m:sub>
                            <m:sup/>
                            <m:e>
                              <m:r>
                                <a:rPr lang="en-US" i="1">
                                  <a:solidFill>
                                    <a:schemeClr val="bg1"/>
                                  </a:solidFill>
                                  <a:latin typeface="Cambria Math" panose="02040503050406030204" pitchFamily="18" charset="0"/>
                                </a:rPr>
                                <m:t>1</m:t>
                              </m:r>
                            </m:e>
                          </m:nary>
                        </m:den>
                      </m:f>
                    </m:oMath>
                    <m:oMath xmlns:m="http://schemas.openxmlformats.org/officeDocument/2006/math">
                      <m:r>
                        <m:rPr>
                          <m:aln/>
                        </m:rPr>
                        <a:rPr lang="en-US" b="0" i="1" smtClean="0">
                          <a:latin typeface="Cambria Math" panose="02040503050406030204" pitchFamily="18" charset="0"/>
                        </a:rPr>
                        <m:t>=</m:t>
                      </m:r>
                      <m:nary>
                        <m:naryPr>
                          <m:chr m:val="∑"/>
                          <m:supHide m:val="on"/>
                          <m:ctrlPr>
                            <a:rPr lang="en-US" b="0" i="1" smtClean="0">
                              <a:solidFill>
                                <a:srgbClr val="FF0000"/>
                              </a:solidFill>
                              <a:latin typeface="Cambria Math" panose="02040503050406030204" pitchFamily="18" charset="0"/>
                            </a:rPr>
                          </m:ctrlPr>
                        </m:naryPr>
                        <m:sub>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rPr>
                            <m:t> </m:t>
                          </m:r>
                          <m:r>
                            <m:rPr>
                              <m:nor/>
                            </m:rPr>
                            <a:rPr lang="en-US" b="0" i="0" smtClean="0">
                              <a:solidFill>
                                <a:srgbClr val="FF0000"/>
                              </a:solidFill>
                              <a:latin typeface="Cambria Math" panose="02040503050406030204" pitchFamily="18" charset="0"/>
                            </a:rPr>
                            <m:t>in</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𝐽</m:t>
                          </m:r>
                        </m:sub>
                        <m:sup/>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𝑏𝑘</m:t>
                                  </m:r>
                                </m:sup>
                              </m:sSup>
                            </m:den>
                          </m:f>
                        </m:e>
                      </m:nary>
                      <m:r>
                        <a:rPr lang="en-US" b="0" i="1"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d>
                            <m:dPr>
                              <m:ctrlPr>
                                <a:rPr lang="en-US" i="1">
                                  <a:solidFill>
                                    <a:srgbClr val="0070C0"/>
                                  </a:solidFill>
                                  <a:latin typeface="Cambria Math" panose="02040503050406030204" pitchFamily="18" charset="0"/>
                                </a:rPr>
                              </m:ctrlPr>
                            </m:dPr>
                            <m:e>
                              <m:r>
                                <m:rPr>
                                  <m:nor/>
                                </m:rPr>
                                <a:rPr lang="en-US">
                                  <a:solidFill>
                                    <a:srgbClr val="0070C0"/>
                                  </a:solidFill>
                                  <a:latin typeface="Cambria Math" panose="02040503050406030204" pitchFamily="18" charset="0"/>
                                </a:rPr>
                                <m:t>up</m:t>
                              </m:r>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to</m:t>
                              </m:r>
                              <m:r>
                                <a:rPr lang="en-US" i="1">
                                  <a:solidFill>
                                    <a:srgbClr val="0070C0"/>
                                  </a:solidFill>
                                  <a:latin typeface="Cambria Math" panose="02040503050406030204" pitchFamily="18" charset="0"/>
                                </a:rPr>
                                <m:t> </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2</m:t>
                                  </m:r>
                                </m:e>
                                <m:sup>
                                  <m:r>
                                    <a:rPr lang="en-US" i="1">
                                      <a:solidFill>
                                        <a:srgbClr val="0070C0"/>
                                      </a:solidFill>
                                      <a:latin typeface="Cambria Math" panose="02040503050406030204" pitchFamily="18" charset="0"/>
                                    </a:rPr>
                                    <m:t>𝑘</m:t>
                                  </m:r>
                                </m:sup>
                              </m:sSup>
                            </m:e>
                          </m:d>
                        </m:num>
                        <m:den>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2</m:t>
                              </m:r>
                            </m:e>
                            <m:sup>
                              <m:r>
                                <a:rPr lang="en-US" b="0" i="1" smtClean="0">
                                  <a:solidFill>
                                    <a:srgbClr val="0070C0"/>
                                  </a:solidFill>
                                  <a:latin typeface="Cambria Math" panose="02040503050406030204" pitchFamily="18" charset="0"/>
                                </a:rPr>
                                <m:t>𝑏</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𝑘</m:t>
                                  </m:r>
                                  <m:r>
                                    <a:rPr lang="en-US" b="0" i="1" smtClean="0">
                                      <a:solidFill>
                                        <a:srgbClr val="0070C0"/>
                                      </a:solidFill>
                                      <a:latin typeface="Cambria Math" panose="02040503050406030204" pitchFamily="18" charset="0"/>
                                    </a:rPr>
                                    <m:t>−</m:t>
                                  </m:r>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𝐼</m:t>
                                      </m:r>
                                    </m:e>
                                  </m:d>
                                </m:e>
                              </m:d>
                            </m:sup>
                          </m:sSup>
                        </m:den>
                      </m:f>
                    </m:oMath>
                  </m:oMathPara>
                </a14:m>
                <a:br>
                  <a:rPr lang="en-US" i="1" dirty="0">
                    <a:latin typeface="Cambria Math" panose="02040503050406030204" pitchFamily="18" charset="0"/>
                  </a:rPr>
                </a:br>
                <a:br>
                  <a:rPr lang="en-US" b="0" i="1" dirty="0">
                    <a:latin typeface="Cambria Math" panose="02040503050406030204" pitchFamily="18" charset="0"/>
                  </a:rPr>
                </a:br>
                <a:br>
                  <a:rPr lang="en-US" b="0" dirty="0"/>
                </a:br>
                <a:endParaRPr lang="en-US" dirty="0"/>
              </a:p>
            </p:txBody>
          </p:sp>
        </mc:Choice>
        <mc:Fallback xmlns="">
          <p:sp>
            <p:nvSpPr>
              <p:cNvPr id="11" name="TextBox 10">
                <a:extLst>
                  <a:ext uri="{FF2B5EF4-FFF2-40B4-BE49-F238E27FC236}">
                    <a16:creationId xmlns:a16="http://schemas.microsoft.com/office/drawing/2014/main" id="{70D1BA90-386A-ADCE-18C5-4FE5D69A2A37}"/>
                  </a:ext>
                </a:extLst>
              </p:cNvPr>
              <p:cNvSpPr txBox="1">
                <a:spLocks noRot="1" noChangeAspect="1" noMove="1" noResize="1" noEditPoints="1" noAdjustHandles="1" noChangeArrowheads="1" noChangeShapeType="1" noTextEdit="1"/>
              </p:cNvSpPr>
              <p:nvPr/>
            </p:nvSpPr>
            <p:spPr>
              <a:xfrm>
                <a:off x="1002941" y="5157"/>
                <a:ext cx="5135880" cy="3817199"/>
              </a:xfrm>
              <a:prstGeom prst="rect">
                <a:avLst/>
              </a:prstGeom>
              <a:blipFill>
                <a:blip r:embed="rId2"/>
                <a:stretch>
                  <a:fillRect l="-1728" t="-997" b="-1162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13D2599-F961-9CCD-BE53-4C9D67B9271F}"/>
              </a:ext>
            </a:extLst>
          </p:cNvPr>
          <p:cNvSpPr>
            <a:spLocks noGrp="1"/>
          </p:cNvSpPr>
          <p:nvPr>
            <p:ph type="title"/>
          </p:nvPr>
        </p:nvSpPr>
        <p:spPr/>
        <p:txBody>
          <a:bodyPr/>
          <a:lstStyle/>
          <a:p>
            <a:r>
              <a:rPr lang="en-US" dirty="0"/>
              <a:t>Layout Transition Probability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1444B1-AA5C-DDA1-3A03-24C7648871D9}"/>
                  </a:ext>
                </a:extLst>
              </p:cNvPr>
              <p:cNvSpPr txBox="1"/>
              <p:nvPr/>
            </p:nvSpPr>
            <p:spPr>
              <a:xfrm>
                <a:off x="960120" y="1690688"/>
                <a:ext cx="5135880"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ℙ</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𝐽</m:t>
                          </m:r>
                        </m:e>
                      </m:d>
                      <m:r>
                        <m:rPr>
                          <m:aln/>
                        </m:rPr>
                        <a:rPr lang="en-US" b="0" i="1" smtClean="0">
                          <a:latin typeface="Cambria Math" panose="02040503050406030204" pitchFamily="18" charset="0"/>
                        </a:rPr>
                        <m:t>=</m:t>
                      </m:r>
                      <m:r>
                        <a:rPr lang="en-US" b="0" i="1" smtClean="0">
                          <a:latin typeface="Cambria Math" panose="02040503050406030204" pitchFamily="18" charset="0"/>
                        </a:rPr>
                        <m:t>…</m:t>
                      </m:r>
                      <m:r>
                        <m:rPr>
                          <m:nor/>
                        </m:rPr>
                        <a:rPr lang="en-US" b="0" i="0" smtClean="0">
                          <a:latin typeface="Cambria Math" panose="02040503050406030204" pitchFamily="18" charset="0"/>
                        </a:rPr>
                        <m:t>deep</m:t>
                      </m:r>
                      <m:r>
                        <m:rPr>
                          <m:nor/>
                        </m:rPr>
                        <a:rPr lang="en-US" b="0" i="0" smtClean="0">
                          <a:latin typeface="Cambria Math" panose="02040503050406030204" pitchFamily="18" charset="0"/>
                        </a:rPr>
                        <m:t> </m:t>
                      </m:r>
                      <m:r>
                        <m:rPr>
                          <m:nor/>
                        </m:rPr>
                        <a:rPr lang="en-US" b="0" i="0" smtClean="0">
                          <a:latin typeface="Cambria Math" panose="02040503050406030204" pitchFamily="18" charset="0"/>
                        </a:rPr>
                        <m:t>math</m:t>
                      </m:r>
                      <m:r>
                        <a:rPr lang="en-US" b="0" i="1" smtClean="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D51444B1-AA5C-DDA1-3A03-24C7648871D9}"/>
                  </a:ext>
                </a:extLst>
              </p:cNvPr>
              <p:cNvSpPr txBox="1">
                <a:spLocks noRot="1" noChangeAspect="1" noMove="1" noResize="1" noEditPoints="1" noAdjustHandles="1" noChangeArrowheads="1" noChangeShapeType="1" noTextEdit="1"/>
              </p:cNvSpPr>
              <p:nvPr/>
            </p:nvSpPr>
            <p:spPr>
              <a:xfrm>
                <a:off x="960120" y="1690688"/>
                <a:ext cx="5135880" cy="276999"/>
              </a:xfrm>
              <a:prstGeom prst="rect">
                <a:avLst/>
              </a:prstGeom>
              <a:blipFill>
                <a:blip r:embed="rId3"/>
                <a:stretch>
                  <a:fillRect l="-1478" t="-41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72E3BA-6E8B-436A-05FD-0256199FDFE1}"/>
                  </a:ext>
                </a:extLst>
              </p:cNvPr>
              <p:cNvSpPr txBox="1"/>
              <p:nvPr/>
            </p:nvSpPr>
            <p:spPr>
              <a:xfrm>
                <a:off x="1422350" y="3529081"/>
                <a:ext cx="1382461"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ℙ</m:t>
                          </m:r>
                        </m:e>
                        <m:sub>
                          <m:r>
                            <m:rPr>
                              <m:sty m:val="p"/>
                            </m:rPr>
                            <a:rPr lang="en-US" b="0" i="0" smtClean="0">
                              <a:solidFill>
                                <a:srgbClr val="FF0000"/>
                              </a:solidFill>
                              <a:latin typeface="Cambria Math" panose="02040503050406030204" pitchFamily="18" charset="0"/>
                            </a:rPr>
                            <m:t>random</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sub>
                      </m:sSub>
                      <m:r>
                        <a:rPr lang="en-US" b="0" i="1"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𝑋</m:t>
                      </m:r>
                      <m:r>
                        <a:rPr lang="en-US" b="0" i="1" smtClean="0">
                          <a:solidFill>
                            <a:srgbClr val="FF0000"/>
                          </a:solidFill>
                          <a:latin typeface="Cambria Math" panose="02040503050406030204" pitchFamily="18" charset="0"/>
                        </a:rPr>
                        <m:t> </m:t>
                      </m:r>
                      <m:r>
                        <m:rPr>
                          <m:nor/>
                        </m:rPr>
                        <a:rPr lang="en-US" b="0" i="0" smtClean="0">
                          <a:solidFill>
                            <a:srgbClr val="FF0000"/>
                          </a:solidFill>
                          <a:latin typeface="Cambria Math" panose="02040503050406030204" pitchFamily="18" charset="0"/>
                        </a:rPr>
                        <m:t>in</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𝐽</m:t>
                      </m:r>
                      <m:r>
                        <a:rPr lang="en-US" b="0" i="1" smtClean="0">
                          <a:solidFill>
                            <a:srgbClr val="FF0000"/>
                          </a:solidFill>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ED72E3BA-6E8B-436A-05FD-0256199FDFE1}"/>
                  </a:ext>
                </a:extLst>
              </p:cNvPr>
              <p:cNvSpPr txBox="1">
                <a:spLocks noRot="1" noChangeAspect="1" noMove="1" noResize="1" noEditPoints="1" noAdjustHandles="1" noChangeArrowheads="1" noChangeShapeType="1" noTextEdit="1"/>
              </p:cNvSpPr>
              <p:nvPr/>
            </p:nvSpPr>
            <p:spPr>
              <a:xfrm>
                <a:off x="1422350" y="3529081"/>
                <a:ext cx="1382461" cy="369332"/>
              </a:xfrm>
              <a:prstGeom prst="rect">
                <a:avLst/>
              </a:prstGeom>
              <a:blipFill>
                <a:blip r:embed="rId4"/>
                <a:stretch>
                  <a:fillRect r="-51818"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25D680-3299-30F2-E2E7-B8963F2BBACF}"/>
                  </a:ext>
                </a:extLst>
              </p:cNvPr>
              <p:cNvSpPr txBox="1"/>
              <p:nvPr/>
            </p:nvSpPr>
            <p:spPr>
              <a:xfrm>
                <a:off x="3420428" y="3113235"/>
                <a:ext cx="1700784" cy="489814"/>
              </a:xfrm>
              <a:prstGeom prst="rect">
                <a:avLst/>
              </a:prstGeom>
              <a:noFill/>
            </p:spPr>
            <p:txBody>
              <a:bodyPr wrap="square" rtlCol="0">
                <a:spAutoFit/>
              </a:bodyPr>
              <a:lstStyle/>
              <a:p>
                <a:pPr algn="ctr"/>
                <a14:m>
                  <m:oMath xmlns:m="http://schemas.openxmlformats.org/officeDocument/2006/math">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2</m:t>
                            </m:r>
                          </m:e>
                          <m:sup>
                            <m:r>
                              <m:rPr>
                                <m:sty m:val="p"/>
                              </m:rPr>
                              <a:rPr lang="en-US" b="0" i="0" smtClean="0">
                                <a:solidFill>
                                  <a:srgbClr val="0070C0"/>
                                </a:solidFill>
                                <a:latin typeface="Cambria Math" panose="02040503050406030204" pitchFamily="18" charset="0"/>
                              </a:rPr>
                              <m:t>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𝑏𝑘</m:t>
                            </m:r>
                            <m:r>
                              <a:rPr lang="en-US" b="0" i="1" smtClean="0">
                                <a:solidFill>
                                  <a:srgbClr val="0070C0"/>
                                </a:solidFill>
                                <a:latin typeface="Cambria Math" panose="02040503050406030204" pitchFamily="18" charset="0"/>
                              </a:rPr>
                              <m:t>)</m:t>
                            </m:r>
                          </m:sup>
                        </m:sSup>
                      </m:den>
                    </m:f>
                  </m:oMath>
                </a14:m>
                <a:r>
                  <a:rPr lang="en-US" dirty="0"/>
                  <a:t>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oMath>
                </a14:m>
                <a:endParaRPr lang="en-US" dirty="0"/>
              </a:p>
            </p:txBody>
          </p:sp>
        </mc:Choice>
        <mc:Fallback xmlns="">
          <p:sp>
            <p:nvSpPr>
              <p:cNvPr id="7" name="TextBox 6">
                <a:extLst>
                  <a:ext uri="{FF2B5EF4-FFF2-40B4-BE49-F238E27FC236}">
                    <a16:creationId xmlns:a16="http://schemas.microsoft.com/office/drawing/2014/main" id="{4125D680-3299-30F2-E2E7-B8963F2BBACF}"/>
                  </a:ext>
                </a:extLst>
              </p:cNvPr>
              <p:cNvSpPr txBox="1">
                <a:spLocks noRot="1" noChangeAspect="1" noMove="1" noResize="1" noEditPoints="1" noAdjustHandles="1" noChangeArrowheads="1" noChangeShapeType="1" noTextEdit="1"/>
              </p:cNvSpPr>
              <p:nvPr/>
            </p:nvSpPr>
            <p:spPr>
              <a:xfrm>
                <a:off x="3420428" y="3113235"/>
                <a:ext cx="1700784" cy="489814"/>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318FABD9-FF80-B283-A421-95FC23248FD3}"/>
                  </a:ext>
                </a:extLst>
              </p:cNvPr>
              <p:cNvSpPr/>
              <p:nvPr/>
            </p:nvSpPr>
            <p:spPr>
              <a:xfrm>
                <a:off x="633359" y="4530598"/>
                <a:ext cx="4684049" cy="118872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Lemma</a:t>
                </a:r>
                <a:r>
                  <a:rPr lang="en-US" dirty="0"/>
                  <a:t>.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oMath>
                </a14:m>
                <a:r>
                  <a:rPr lang="en-US" dirty="0"/>
                  <a:t>, distribution of layout after mixing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𝑏𝑘</m:t>
                            </m:r>
                            <m:r>
                              <a:rPr lang="en-US" b="0" i="1" smtClean="0">
                                <a:latin typeface="Cambria Math" panose="02040503050406030204" pitchFamily="18" charset="0"/>
                              </a:rPr>
                              <m:t>)</m:t>
                            </m:r>
                          </m:sup>
                        </m:sSup>
                      </m:den>
                    </m:f>
                  </m:oMath>
                </a14:m>
                <a:r>
                  <a:rPr lang="en-US" dirty="0"/>
                  <a:t>-close to stationary.</a:t>
                </a:r>
              </a:p>
            </p:txBody>
          </p:sp>
        </mc:Choice>
        <mc:Fallback xmlns="">
          <p:sp>
            <p:nvSpPr>
              <p:cNvPr id="8" name="Rounded Rectangle 7">
                <a:extLst>
                  <a:ext uri="{FF2B5EF4-FFF2-40B4-BE49-F238E27FC236}">
                    <a16:creationId xmlns:a16="http://schemas.microsoft.com/office/drawing/2014/main" id="{318FABD9-FF80-B283-A421-95FC23248FD3}"/>
                  </a:ext>
                </a:extLst>
              </p:cNvPr>
              <p:cNvSpPr>
                <a:spLocks noRot="1" noChangeAspect="1" noMove="1" noResize="1" noEditPoints="1" noAdjustHandles="1" noChangeArrowheads="1" noChangeShapeType="1" noTextEdit="1"/>
              </p:cNvSpPr>
              <p:nvPr/>
            </p:nvSpPr>
            <p:spPr>
              <a:xfrm>
                <a:off x="633359" y="4530598"/>
                <a:ext cx="4684049" cy="1188720"/>
              </a:xfrm>
              <a:prstGeom prst="roundRect">
                <a:avLst/>
              </a:prstGeom>
              <a:blipFill>
                <a:blip r:embed="rId6"/>
                <a:stretch>
                  <a:fillRect/>
                </a:stretch>
              </a:blipFill>
              <a:ln w="38100"/>
            </p:spPr>
            <p:txBody>
              <a:bodyPr/>
              <a:lstStyle/>
              <a:p>
                <a:r>
                  <a:rPr lang="en-US">
                    <a:noFill/>
                  </a:rPr>
                  <a:t> </a:t>
                </a:r>
              </a:p>
            </p:txBody>
          </p:sp>
        </mc:Fallback>
      </mc:AlternateContent>
      <p:sp>
        <p:nvSpPr>
          <p:cNvPr id="9" name="Left Brace 8">
            <a:extLst>
              <a:ext uri="{FF2B5EF4-FFF2-40B4-BE49-F238E27FC236}">
                <a16:creationId xmlns:a16="http://schemas.microsoft.com/office/drawing/2014/main" id="{2980CFAE-5F99-3D1B-AE51-8E76C814C89E}"/>
              </a:ext>
            </a:extLst>
          </p:cNvPr>
          <p:cNvSpPr/>
          <p:nvPr/>
        </p:nvSpPr>
        <p:spPr>
          <a:xfrm rot="16200000">
            <a:off x="2473032" y="2781490"/>
            <a:ext cx="227224" cy="981489"/>
          </a:xfrm>
          <a:prstGeom prst="leftBrace">
            <a:avLst>
              <a:gd name="adj1" fmla="val 3667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C0CA6FE6-62E4-1D71-7433-10495366DC9A}"/>
              </a:ext>
            </a:extLst>
          </p:cNvPr>
          <p:cNvSpPr/>
          <p:nvPr/>
        </p:nvSpPr>
        <p:spPr>
          <a:xfrm rot="16200000">
            <a:off x="3751807" y="2494705"/>
            <a:ext cx="227224" cy="981489"/>
          </a:xfrm>
          <a:prstGeom prst="leftBrace">
            <a:avLst>
              <a:gd name="adj1" fmla="val 3667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43FEED72-1406-31A9-2513-C335760E3E75}"/>
              </a:ext>
            </a:extLst>
          </p:cNvPr>
          <p:cNvGrpSpPr>
            <a:grpSpLocks noChangeAspect="1"/>
          </p:cNvGrpSpPr>
          <p:nvPr/>
        </p:nvGrpSpPr>
        <p:grpSpPr>
          <a:xfrm>
            <a:off x="5989142" y="1853820"/>
            <a:ext cx="833176" cy="3694904"/>
            <a:chOff x="470720" y="2704782"/>
            <a:chExt cx="827868" cy="3671372"/>
          </a:xfrm>
        </p:grpSpPr>
        <p:grpSp>
          <p:nvGrpSpPr>
            <p:cNvPr id="13" name="Group 12">
              <a:extLst>
                <a:ext uri="{FF2B5EF4-FFF2-40B4-BE49-F238E27FC236}">
                  <a16:creationId xmlns:a16="http://schemas.microsoft.com/office/drawing/2014/main" id="{21D89E0A-088D-1D7B-F124-9EBA4AEBF3F2}"/>
                </a:ext>
              </a:extLst>
            </p:cNvPr>
            <p:cNvGrpSpPr/>
            <p:nvPr/>
          </p:nvGrpSpPr>
          <p:grpSpPr>
            <a:xfrm>
              <a:off x="1138621" y="2711668"/>
              <a:ext cx="156177" cy="915522"/>
              <a:chOff x="1138621" y="2711668"/>
              <a:chExt cx="156177" cy="915522"/>
            </a:xfrm>
          </p:grpSpPr>
          <p:sp>
            <p:nvSpPr>
              <p:cNvPr id="44" name="Rectangle 43">
                <a:extLst>
                  <a:ext uri="{FF2B5EF4-FFF2-40B4-BE49-F238E27FC236}">
                    <a16:creationId xmlns:a16="http://schemas.microsoft.com/office/drawing/2014/main" id="{1AE8A7D3-2FF9-2BFA-C647-92537400A5A9}"/>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5" name="Rectangle 44">
                <a:extLst>
                  <a:ext uri="{FF2B5EF4-FFF2-40B4-BE49-F238E27FC236}">
                    <a16:creationId xmlns:a16="http://schemas.microsoft.com/office/drawing/2014/main" id="{CDEF723D-42D6-F29A-ABD7-270E0CFCB33C}"/>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6" name="Rectangle 45">
                <a:extLst>
                  <a:ext uri="{FF2B5EF4-FFF2-40B4-BE49-F238E27FC236}">
                    <a16:creationId xmlns:a16="http://schemas.microsoft.com/office/drawing/2014/main" id="{CF861D31-0110-27DB-5811-172071B2EF3B}"/>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7" name="Rectangle 46">
                <a:extLst>
                  <a:ext uri="{FF2B5EF4-FFF2-40B4-BE49-F238E27FC236}">
                    <a16:creationId xmlns:a16="http://schemas.microsoft.com/office/drawing/2014/main" id="{3B7E5C82-83E8-3960-BB6F-BDD861A81B8C}"/>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8" name="Rectangle 47">
                <a:extLst>
                  <a:ext uri="{FF2B5EF4-FFF2-40B4-BE49-F238E27FC236}">
                    <a16:creationId xmlns:a16="http://schemas.microsoft.com/office/drawing/2014/main" id="{8C4A48CE-B94F-25B9-725F-B6CC792DFB3E}"/>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9" name="Rectangle 48">
                <a:extLst>
                  <a:ext uri="{FF2B5EF4-FFF2-40B4-BE49-F238E27FC236}">
                    <a16:creationId xmlns:a16="http://schemas.microsoft.com/office/drawing/2014/main" id="{8FD26DA0-F55F-EE07-1F0D-C40226E43D6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14" name="Rectangle 13">
              <a:extLst>
                <a:ext uri="{FF2B5EF4-FFF2-40B4-BE49-F238E27FC236}">
                  <a16:creationId xmlns:a16="http://schemas.microsoft.com/office/drawing/2014/main" id="{9C251F13-9522-980F-D629-FB672367C652}"/>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5" name="Rectangle 14">
              <a:extLst>
                <a:ext uri="{FF2B5EF4-FFF2-40B4-BE49-F238E27FC236}">
                  <a16:creationId xmlns:a16="http://schemas.microsoft.com/office/drawing/2014/main" id="{ADF92046-811F-A62B-58AD-C0A21AB27AA6}"/>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6" name="Rectangle 15">
              <a:extLst>
                <a:ext uri="{FF2B5EF4-FFF2-40B4-BE49-F238E27FC236}">
                  <a16:creationId xmlns:a16="http://schemas.microsoft.com/office/drawing/2014/main" id="{E3565FC1-7569-BCAF-C6FC-77FB2E126DCA}"/>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4FF8659D-9D16-A589-C16E-580627100401}"/>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8" name="Rectangle 17">
              <a:extLst>
                <a:ext uri="{FF2B5EF4-FFF2-40B4-BE49-F238E27FC236}">
                  <a16:creationId xmlns:a16="http://schemas.microsoft.com/office/drawing/2014/main" id="{8AFD3EF7-4B55-1DFB-C606-C1AFC04DF111}"/>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0B80429F-DC6B-1A2E-A535-CBD2991870EB}"/>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0" name="Rectangle 19">
              <a:extLst>
                <a:ext uri="{FF2B5EF4-FFF2-40B4-BE49-F238E27FC236}">
                  <a16:creationId xmlns:a16="http://schemas.microsoft.com/office/drawing/2014/main" id="{B848739C-7083-A3D8-9DD0-E1725F5B025E}"/>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1" name="Rectangle 20">
              <a:extLst>
                <a:ext uri="{FF2B5EF4-FFF2-40B4-BE49-F238E27FC236}">
                  <a16:creationId xmlns:a16="http://schemas.microsoft.com/office/drawing/2014/main" id="{0C638708-773C-40E3-AD84-D55E6649F01F}"/>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2" name="Rectangle 21">
              <a:extLst>
                <a:ext uri="{FF2B5EF4-FFF2-40B4-BE49-F238E27FC236}">
                  <a16:creationId xmlns:a16="http://schemas.microsoft.com/office/drawing/2014/main" id="{5C8CC4F1-36F2-94DA-6409-AC1607A916A3}"/>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8A8E43FE-927E-A735-8424-BB9C2E50BC36}"/>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27264DAD-914B-3D74-8FDD-0002035070D4}"/>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5" name="Rectangle 24">
              <a:extLst>
                <a:ext uri="{FF2B5EF4-FFF2-40B4-BE49-F238E27FC236}">
                  <a16:creationId xmlns:a16="http://schemas.microsoft.com/office/drawing/2014/main" id="{EA5E2B6F-9EB1-ABA3-37F9-0E739D36D2AE}"/>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26293ED4-D851-CCE3-3075-CA314BBB2DEE}"/>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BB71F23F-C5AA-D55A-73C9-8C56690FE8BF}"/>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8" name="Rectangle 27">
              <a:extLst>
                <a:ext uri="{FF2B5EF4-FFF2-40B4-BE49-F238E27FC236}">
                  <a16:creationId xmlns:a16="http://schemas.microsoft.com/office/drawing/2014/main" id="{644BA88E-5EAD-56F8-9876-7FDEBA40D337}"/>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29" name="Rectangle 28">
              <a:extLst>
                <a:ext uri="{FF2B5EF4-FFF2-40B4-BE49-F238E27FC236}">
                  <a16:creationId xmlns:a16="http://schemas.microsoft.com/office/drawing/2014/main" id="{95575D27-54E6-50B5-FEAD-CD20AEF6A7E7}"/>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0" name="Rectangle 29">
              <a:extLst>
                <a:ext uri="{FF2B5EF4-FFF2-40B4-BE49-F238E27FC236}">
                  <a16:creationId xmlns:a16="http://schemas.microsoft.com/office/drawing/2014/main" id="{4CCF55F2-13C1-D10A-674C-74A74B873556}"/>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1" name="Rectangle 30">
              <a:extLst>
                <a:ext uri="{FF2B5EF4-FFF2-40B4-BE49-F238E27FC236}">
                  <a16:creationId xmlns:a16="http://schemas.microsoft.com/office/drawing/2014/main" id="{9E12CF5F-BD26-66D1-FB41-2C2FC83FF527}"/>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F1013C-A207-4C2E-C0BC-3233A00E370F}"/>
                    </a:ext>
                  </a:extLst>
                </p:cNvPr>
                <p:cNvSpPr txBox="1"/>
                <p:nvPr/>
              </p:nvSpPr>
              <p:spPr>
                <a:xfrm rot="16200000">
                  <a:off x="142347" y="4428246"/>
                  <a:ext cx="881186"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𝑘</m:t>
                      </m:r>
                    </m:oMath>
                  </a14:m>
                  <a:r>
                    <a:rPr lang="en-US" sz="1100" dirty="0"/>
                    <a:t> blocks</a:t>
                  </a:r>
                </a:p>
              </p:txBody>
            </p:sp>
          </mc:Choice>
          <mc:Fallback xmlns="">
            <p:sp>
              <p:nvSpPr>
                <p:cNvPr id="32" name="TextBox 31">
                  <a:extLst>
                    <a:ext uri="{FF2B5EF4-FFF2-40B4-BE49-F238E27FC236}">
                      <a16:creationId xmlns:a16="http://schemas.microsoft.com/office/drawing/2014/main" id="{84F1013C-A207-4C2E-C0BC-3233A00E370F}"/>
                    </a:ext>
                  </a:extLst>
                </p:cNvPr>
                <p:cNvSpPr txBox="1">
                  <a:spLocks noRot="1" noChangeAspect="1" noMove="1" noResize="1" noEditPoints="1" noAdjustHandles="1" noChangeArrowheads="1" noChangeShapeType="1" noTextEdit="1"/>
                </p:cNvSpPr>
                <p:nvPr/>
              </p:nvSpPr>
              <p:spPr>
                <a:xfrm rot="16200000">
                  <a:off x="142347" y="4428246"/>
                  <a:ext cx="881186" cy="224440"/>
                </a:xfrm>
                <a:prstGeom prst="rect">
                  <a:avLst/>
                </a:prstGeom>
                <a:blipFill>
                  <a:blip r:embed="rId7"/>
                  <a:stretch>
                    <a:fillRect r="-31579"/>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4C03F899-69D9-0DD7-588F-46BB19797FB4}"/>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994C1355-E9F6-37AF-B357-5102BCF20F37}"/>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9DF8241-3533-6480-C197-C9810D5634A2}"/>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77A4A72-F950-0E41-4E3F-DA8C543D466A}"/>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872C3E41-9A64-CC51-0FF6-0B16B3D3A48C}"/>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A87E4BDA-CE08-B9CB-431D-8DC827DCF184}"/>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DDFC8A86-18AC-972E-2D73-4C43D4B8F31F}"/>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19BE75F-41AC-00C0-11FA-05B0C94369F7}"/>
                    </a:ext>
                  </a:extLst>
                </p:cNvPr>
                <p:cNvSpPr txBox="1"/>
                <p:nvPr/>
              </p:nvSpPr>
              <p:spPr>
                <a:xfrm rot="16200000">
                  <a:off x="648218" y="313291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40" name="TextBox 39">
                  <a:extLst>
                    <a:ext uri="{FF2B5EF4-FFF2-40B4-BE49-F238E27FC236}">
                      <a16:creationId xmlns:a16="http://schemas.microsoft.com/office/drawing/2014/main" id="{419BE75F-41AC-00C0-11FA-05B0C94369F7}"/>
                    </a:ext>
                  </a:extLst>
                </p:cNvPr>
                <p:cNvSpPr txBox="1">
                  <a:spLocks noRot="1" noChangeAspect="1" noMove="1" noResize="1" noEditPoints="1" noAdjustHandles="1" noChangeArrowheads="1" noChangeShapeType="1" noTextEdit="1"/>
                </p:cNvSpPr>
                <p:nvPr/>
              </p:nvSpPr>
              <p:spPr>
                <a:xfrm rot="16200000">
                  <a:off x="648218" y="3132915"/>
                  <a:ext cx="555963" cy="224440"/>
                </a:xfrm>
                <a:prstGeom prst="rect">
                  <a:avLst/>
                </a:prstGeom>
                <a:blipFill>
                  <a:blip r:embed="rId8"/>
                  <a:stretch>
                    <a:fillRect r="-36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0C04866-8F22-95AB-26CB-6E1F7431FA92}"/>
                    </a:ext>
                  </a:extLst>
                </p:cNvPr>
                <p:cNvSpPr txBox="1"/>
                <p:nvPr/>
              </p:nvSpPr>
              <p:spPr>
                <a:xfrm rot="16200000">
                  <a:off x="652831" y="3999923"/>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41" name="TextBox 40">
                  <a:extLst>
                    <a:ext uri="{FF2B5EF4-FFF2-40B4-BE49-F238E27FC236}">
                      <a16:creationId xmlns:a16="http://schemas.microsoft.com/office/drawing/2014/main" id="{90C04866-8F22-95AB-26CB-6E1F7431FA92}"/>
                    </a:ext>
                  </a:extLst>
                </p:cNvPr>
                <p:cNvSpPr txBox="1">
                  <a:spLocks noRot="1" noChangeAspect="1" noMove="1" noResize="1" noEditPoints="1" noAdjustHandles="1" noChangeArrowheads="1" noChangeShapeType="1" noTextEdit="1"/>
                </p:cNvSpPr>
                <p:nvPr/>
              </p:nvSpPr>
              <p:spPr>
                <a:xfrm rot="16200000">
                  <a:off x="652831" y="3999923"/>
                  <a:ext cx="555963" cy="224440"/>
                </a:xfrm>
                <a:prstGeom prst="rect">
                  <a:avLst/>
                </a:prstGeom>
                <a:blipFill>
                  <a:blip r:embed="rId9"/>
                  <a:stretch>
                    <a:fillRect r="-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74FB8C1-EE85-88C5-372B-88EF260B59D0}"/>
                    </a:ext>
                  </a:extLst>
                </p:cNvPr>
                <p:cNvSpPr txBox="1"/>
                <p:nvPr/>
              </p:nvSpPr>
              <p:spPr>
                <a:xfrm rot="16200000">
                  <a:off x="643099" y="4835745"/>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42" name="TextBox 41">
                  <a:extLst>
                    <a:ext uri="{FF2B5EF4-FFF2-40B4-BE49-F238E27FC236}">
                      <a16:creationId xmlns:a16="http://schemas.microsoft.com/office/drawing/2014/main" id="{274FB8C1-EE85-88C5-372B-88EF260B59D0}"/>
                    </a:ext>
                  </a:extLst>
                </p:cNvPr>
                <p:cNvSpPr txBox="1">
                  <a:spLocks noRot="1" noChangeAspect="1" noMove="1" noResize="1" noEditPoints="1" noAdjustHandles="1" noChangeArrowheads="1" noChangeShapeType="1" noTextEdit="1"/>
                </p:cNvSpPr>
                <p:nvPr/>
              </p:nvSpPr>
              <p:spPr>
                <a:xfrm rot="16200000">
                  <a:off x="643099" y="4835745"/>
                  <a:ext cx="555963" cy="224440"/>
                </a:xfrm>
                <a:prstGeom prst="rect">
                  <a:avLst/>
                </a:prstGeom>
                <a:blipFill>
                  <a:blip r:embed="rId10"/>
                  <a:stretch>
                    <a:fillRect r="-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C8ED9BA-E2BF-7CE5-616D-9273E2BA3EFD}"/>
                    </a:ext>
                  </a:extLst>
                </p:cNvPr>
                <p:cNvSpPr txBox="1"/>
                <p:nvPr/>
              </p:nvSpPr>
              <p:spPr>
                <a:xfrm rot="16200000">
                  <a:off x="648884" y="5749099"/>
                  <a:ext cx="555963" cy="224440"/>
                </a:xfrm>
                <a:prstGeom prst="rect">
                  <a:avLst/>
                </a:prstGeom>
                <a:noFill/>
              </p:spPr>
              <p:txBody>
                <a:bodyPr wrap="square" rtlCol="0">
                  <a:spAutoFit/>
                </a:bodyPr>
                <a:lstStyle/>
                <a:p>
                  <a:pPr algn="ctr"/>
                  <a14:m>
                    <m:oMath xmlns:m="http://schemas.openxmlformats.org/officeDocument/2006/math">
                      <m:r>
                        <a:rPr lang="en-US" sz="1100" b="0" i="1" smtClean="0">
                          <a:latin typeface="Cambria Math" panose="02040503050406030204" pitchFamily="18" charset="0"/>
                        </a:rPr>
                        <m:t>𝑏</m:t>
                      </m:r>
                    </m:oMath>
                  </a14:m>
                  <a:r>
                    <a:rPr lang="en-US" sz="1100" dirty="0"/>
                    <a:t>-bit</a:t>
                  </a:r>
                </a:p>
              </p:txBody>
            </p:sp>
          </mc:Choice>
          <mc:Fallback xmlns="">
            <p:sp>
              <p:nvSpPr>
                <p:cNvPr id="43" name="TextBox 42">
                  <a:extLst>
                    <a:ext uri="{FF2B5EF4-FFF2-40B4-BE49-F238E27FC236}">
                      <a16:creationId xmlns:a16="http://schemas.microsoft.com/office/drawing/2014/main" id="{EC8ED9BA-E2BF-7CE5-616D-9273E2BA3EFD}"/>
                    </a:ext>
                  </a:extLst>
                </p:cNvPr>
                <p:cNvSpPr txBox="1">
                  <a:spLocks noRot="1" noChangeAspect="1" noMove="1" noResize="1" noEditPoints="1" noAdjustHandles="1" noChangeArrowheads="1" noChangeShapeType="1" noTextEdit="1"/>
                </p:cNvSpPr>
                <p:nvPr/>
              </p:nvSpPr>
              <p:spPr>
                <a:xfrm rot="16200000">
                  <a:off x="648884" y="5749099"/>
                  <a:ext cx="555963" cy="224440"/>
                </a:xfrm>
                <a:prstGeom prst="rect">
                  <a:avLst/>
                </a:prstGeom>
                <a:blipFill>
                  <a:blip r:embed="rId11"/>
                  <a:stretch>
                    <a:fillRect r="-36842"/>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049A483C-165C-E92F-A9BE-47985374F0DA}"/>
              </a:ext>
            </a:extLst>
          </p:cNvPr>
          <p:cNvGrpSpPr/>
          <p:nvPr/>
        </p:nvGrpSpPr>
        <p:grpSpPr>
          <a:xfrm>
            <a:off x="8940234" y="1875911"/>
            <a:ext cx="167012" cy="3694904"/>
            <a:chOff x="10524035" y="1699037"/>
            <a:chExt cx="193431" cy="4279392"/>
          </a:xfrm>
        </p:grpSpPr>
        <p:grpSp>
          <p:nvGrpSpPr>
            <p:cNvPr id="51" name="Group 50">
              <a:extLst>
                <a:ext uri="{FF2B5EF4-FFF2-40B4-BE49-F238E27FC236}">
                  <a16:creationId xmlns:a16="http://schemas.microsoft.com/office/drawing/2014/main" id="{FBD04303-BD57-7F1B-F0D5-74C2BA07902E}"/>
                </a:ext>
              </a:extLst>
            </p:cNvPr>
            <p:cNvGrpSpPr/>
            <p:nvPr/>
          </p:nvGrpSpPr>
          <p:grpSpPr>
            <a:xfrm>
              <a:off x="10531007" y="1707063"/>
              <a:ext cx="182042" cy="1067143"/>
              <a:chOff x="1138621" y="2711668"/>
              <a:chExt cx="156177" cy="915522"/>
            </a:xfrm>
          </p:grpSpPr>
          <p:sp>
            <p:nvSpPr>
              <p:cNvPr id="77" name="Rectangle 76">
                <a:extLst>
                  <a:ext uri="{FF2B5EF4-FFF2-40B4-BE49-F238E27FC236}">
                    <a16:creationId xmlns:a16="http://schemas.microsoft.com/office/drawing/2014/main" id="{9DF1B0F6-1EE1-802B-30D8-0EE7E2F7A1D1}"/>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8" name="Rectangle 77">
                <a:extLst>
                  <a:ext uri="{FF2B5EF4-FFF2-40B4-BE49-F238E27FC236}">
                    <a16:creationId xmlns:a16="http://schemas.microsoft.com/office/drawing/2014/main" id="{D42D4E1C-4CEA-F4CF-5B5F-C674E4EC61F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79" name="Rectangle 78">
                <a:extLst>
                  <a:ext uri="{FF2B5EF4-FFF2-40B4-BE49-F238E27FC236}">
                    <a16:creationId xmlns:a16="http://schemas.microsoft.com/office/drawing/2014/main" id="{43682889-D0D8-34A1-7620-9229128AFC2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0" name="Rectangle 79">
                <a:extLst>
                  <a:ext uri="{FF2B5EF4-FFF2-40B4-BE49-F238E27FC236}">
                    <a16:creationId xmlns:a16="http://schemas.microsoft.com/office/drawing/2014/main" id="{AC707686-DFED-4774-1CBF-429F1515DD7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1" name="Rectangle 80">
                <a:extLst>
                  <a:ext uri="{FF2B5EF4-FFF2-40B4-BE49-F238E27FC236}">
                    <a16:creationId xmlns:a16="http://schemas.microsoft.com/office/drawing/2014/main" id="{430BE700-B9ED-4899-3838-2D02C68DB171}"/>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82" name="Rectangle 81">
                <a:extLst>
                  <a:ext uri="{FF2B5EF4-FFF2-40B4-BE49-F238E27FC236}">
                    <a16:creationId xmlns:a16="http://schemas.microsoft.com/office/drawing/2014/main" id="{5E37F481-C55E-6A2F-7E20-BA0378746C5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grpSp>
        <p:sp>
          <p:nvSpPr>
            <p:cNvPr id="52" name="Rectangle 51">
              <a:extLst>
                <a:ext uri="{FF2B5EF4-FFF2-40B4-BE49-F238E27FC236}">
                  <a16:creationId xmlns:a16="http://schemas.microsoft.com/office/drawing/2014/main" id="{9E332A7F-DE6E-2D86-081A-B41FD5AF1A8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3" name="Rectangle 52">
              <a:extLst>
                <a:ext uri="{FF2B5EF4-FFF2-40B4-BE49-F238E27FC236}">
                  <a16:creationId xmlns:a16="http://schemas.microsoft.com/office/drawing/2014/main" id="{A49869E0-CC04-AB8C-2908-7B60B1805D8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4" name="Rectangle 53">
              <a:extLst>
                <a:ext uri="{FF2B5EF4-FFF2-40B4-BE49-F238E27FC236}">
                  <a16:creationId xmlns:a16="http://schemas.microsoft.com/office/drawing/2014/main" id="{68ADDD6A-FFAC-5C3C-3DB9-189BDEB1382F}"/>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5" name="Rectangle 54">
              <a:extLst>
                <a:ext uri="{FF2B5EF4-FFF2-40B4-BE49-F238E27FC236}">
                  <a16:creationId xmlns:a16="http://schemas.microsoft.com/office/drawing/2014/main" id="{9D2EE598-0F11-D8B7-C103-EB80AD0AB71F}"/>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6" name="Rectangle 55">
              <a:extLst>
                <a:ext uri="{FF2B5EF4-FFF2-40B4-BE49-F238E27FC236}">
                  <a16:creationId xmlns:a16="http://schemas.microsoft.com/office/drawing/2014/main" id="{9451052D-110B-3EC2-2177-DB0978D737BF}"/>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7" name="Rectangle 56">
              <a:extLst>
                <a:ext uri="{FF2B5EF4-FFF2-40B4-BE49-F238E27FC236}">
                  <a16:creationId xmlns:a16="http://schemas.microsoft.com/office/drawing/2014/main" id="{B9D60ADD-EFA5-04C1-2890-253AAE366A94}"/>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8" name="Rectangle 57">
              <a:extLst>
                <a:ext uri="{FF2B5EF4-FFF2-40B4-BE49-F238E27FC236}">
                  <a16:creationId xmlns:a16="http://schemas.microsoft.com/office/drawing/2014/main" id="{BB6E9891-4387-1C58-2872-4E5E6C057F35}"/>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9" name="Rectangle 58">
              <a:extLst>
                <a:ext uri="{FF2B5EF4-FFF2-40B4-BE49-F238E27FC236}">
                  <a16:creationId xmlns:a16="http://schemas.microsoft.com/office/drawing/2014/main" id="{D6548B91-09D5-8167-9222-4D372086F146}"/>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0" name="Rectangle 59">
              <a:extLst>
                <a:ext uri="{FF2B5EF4-FFF2-40B4-BE49-F238E27FC236}">
                  <a16:creationId xmlns:a16="http://schemas.microsoft.com/office/drawing/2014/main" id="{ED60B59E-0CF2-1B03-92C5-7C9D627CE579}"/>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1" name="Rectangle 60">
              <a:extLst>
                <a:ext uri="{FF2B5EF4-FFF2-40B4-BE49-F238E27FC236}">
                  <a16:creationId xmlns:a16="http://schemas.microsoft.com/office/drawing/2014/main" id="{E4B25D11-39C9-BDD6-AD73-C15891DAFB2D}"/>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2" name="Rectangle 61">
              <a:extLst>
                <a:ext uri="{FF2B5EF4-FFF2-40B4-BE49-F238E27FC236}">
                  <a16:creationId xmlns:a16="http://schemas.microsoft.com/office/drawing/2014/main" id="{94A80B26-69B7-F809-A007-85850FC08E9A}"/>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3" name="Rectangle 62">
              <a:extLst>
                <a:ext uri="{FF2B5EF4-FFF2-40B4-BE49-F238E27FC236}">
                  <a16:creationId xmlns:a16="http://schemas.microsoft.com/office/drawing/2014/main" id="{7115AB4C-4901-734F-5B15-3C08D9FCE56A}"/>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4" name="Rectangle 63">
              <a:extLst>
                <a:ext uri="{FF2B5EF4-FFF2-40B4-BE49-F238E27FC236}">
                  <a16:creationId xmlns:a16="http://schemas.microsoft.com/office/drawing/2014/main" id="{92D62C8B-17CE-0B73-55B0-A51B6C6D8D0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5" name="Rectangle 64">
              <a:extLst>
                <a:ext uri="{FF2B5EF4-FFF2-40B4-BE49-F238E27FC236}">
                  <a16:creationId xmlns:a16="http://schemas.microsoft.com/office/drawing/2014/main" id="{1B3B9A88-DFDC-B30C-8135-EF3A5F7252F7}"/>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6" name="Rectangle 65">
              <a:extLst>
                <a:ext uri="{FF2B5EF4-FFF2-40B4-BE49-F238E27FC236}">
                  <a16:creationId xmlns:a16="http://schemas.microsoft.com/office/drawing/2014/main" id="{8D53A083-24E2-2F18-E780-84379FBA8141}"/>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7" name="Rectangle 66">
              <a:extLst>
                <a:ext uri="{FF2B5EF4-FFF2-40B4-BE49-F238E27FC236}">
                  <a16:creationId xmlns:a16="http://schemas.microsoft.com/office/drawing/2014/main" id="{C0F5A738-CB76-CD10-A873-DDA3A61C9693}"/>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8" name="Rectangle 67">
              <a:extLst>
                <a:ext uri="{FF2B5EF4-FFF2-40B4-BE49-F238E27FC236}">
                  <a16:creationId xmlns:a16="http://schemas.microsoft.com/office/drawing/2014/main" id="{9BF38064-554A-5850-DAA9-9FAE86C330DC}"/>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69" name="Rectangle 68">
              <a:extLst>
                <a:ext uri="{FF2B5EF4-FFF2-40B4-BE49-F238E27FC236}">
                  <a16:creationId xmlns:a16="http://schemas.microsoft.com/office/drawing/2014/main" id="{775C9DB1-9A4A-F3BE-2F70-E76B7CDB4D12}"/>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70" name="Straight Connector 69">
              <a:extLst>
                <a:ext uri="{FF2B5EF4-FFF2-40B4-BE49-F238E27FC236}">
                  <a16:creationId xmlns:a16="http://schemas.microsoft.com/office/drawing/2014/main" id="{4B83D608-307D-6719-3C31-620BFA08C58C}"/>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9FFA8BF7-5563-E0A4-18FB-C306AA9FCAB8}"/>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048017CE-65D4-B8FD-1733-DAC3F6CA3961}"/>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9A521568-0839-9AB4-9B01-1D0B099A0E02}"/>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67241FCC-E271-CE74-B6FF-38D04453059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6705DA5C-F260-748C-B1DC-2A2099CB25E7}"/>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8A7EA63C-F2EF-1E71-E5B2-D751112E8983}"/>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83" name="Straight Arrow Connector 82">
            <a:extLst>
              <a:ext uri="{FF2B5EF4-FFF2-40B4-BE49-F238E27FC236}">
                <a16:creationId xmlns:a16="http://schemas.microsoft.com/office/drawing/2014/main" id="{286DB760-0C04-38B0-5DAA-F20E782B1CB0}"/>
              </a:ext>
            </a:extLst>
          </p:cNvPr>
          <p:cNvCxnSpPr>
            <a:cxnSpLocks/>
          </p:cNvCxnSpPr>
          <p:nvPr/>
        </p:nvCxnSpPr>
        <p:spPr>
          <a:xfrm flipV="1">
            <a:off x="6833827" y="2500459"/>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Rectangle 83">
            <a:extLst>
              <a:ext uri="{FF2B5EF4-FFF2-40B4-BE49-F238E27FC236}">
                <a16:creationId xmlns:a16="http://schemas.microsoft.com/office/drawing/2014/main" id="{2AFA3F48-B55D-3E13-5CF0-45FD622E08AD}"/>
              </a:ext>
            </a:extLst>
          </p:cNvPr>
          <p:cNvSpPr/>
          <p:nvPr/>
        </p:nvSpPr>
        <p:spPr>
          <a:xfrm rot="16200000">
            <a:off x="6471552" y="3538527"/>
            <a:ext cx="2846736" cy="26950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linear</a:t>
            </a:r>
          </a:p>
        </p:txBody>
      </p:sp>
      <p:cxnSp>
        <p:nvCxnSpPr>
          <p:cNvPr id="85" name="Straight Arrow Connector 84">
            <a:extLst>
              <a:ext uri="{FF2B5EF4-FFF2-40B4-BE49-F238E27FC236}">
                <a16:creationId xmlns:a16="http://schemas.microsoft.com/office/drawing/2014/main" id="{5A8D5BC7-8314-26DB-F702-0436C16FEC3D}"/>
              </a:ext>
            </a:extLst>
          </p:cNvPr>
          <p:cNvCxnSpPr>
            <a:cxnSpLocks/>
          </p:cNvCxnSpPr>
          <p:nvPr/>
        </p:nvCxnSpPr>
        <p:spPr>
          <a:xfrm flipV="1">
            <a:off x="8025104" y="2498236"/>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409FE2C8-EF1B-57CF-0A07-4EDEE46E4DCD}"/>
              </a:ext>
            </a:extLst>
          </p:cNvPr>
          <p:cNvCxnSpPr>
            <a:cxnSpLocks/>
          </p:cNvCxnSpPr>
          <p:nvPr/>
        </p:nvCxnSpPr>
        <p:spPr>
          <a:xfrm flipV="1">
            <a:off x="8042419" y="3273899"/>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2B38D0CA-A969-6A86-9E1B-2AA602975533}"/>
              </a:ext>
            </a:extLst>
          </p:cNvPr>
          <p:cNvCxnSpPr>
            <a:cxnSpLocks/>
          </p:cNvCxnSpPr>
          <p:nvPr/>
        </p:nvCxnSpPr>
        <p:spPr>
          <a:xfrm flipV="1">
            <a:off x="8028565" y="4070336"/>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a:extLst>
              <a:ext uri="{FF2B5EF4-FFF2-40B4-BE49-F238E27FC236}">
                <a16:creationId xmlns:a16="http://schemas.microsoft.com/office/drawing/2014/main" id="{CED15D21-0A47-19E5-1EFD-98BD67C44FDE}"/>
              </a:ext>
            </a:extLst>
          </p:cNvPr>
          <p:cNvCxnSpPr>
            <a:cxnSpLocks/>
          </p:cNvCxnSpPr>
          <p:nvPr/>
        </p:nvCxnSpPr>
        <p:spPr>
          <a:xfrm flipV="1">
            <a:off x="8035487" y="4856382"/>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F64253A7-F629-23F3-120F-BA65D86C94C4}"/>
              </a:ext>
            </a:extLst>
          </p:cNvPr>
          <p:cNvCxnSpPr>
            <a:cxnSpLocks/>
          </p:cNvCxnSpPr>
          <p:nvPr/>
        </p:nvCxnSpPr>
        <p:spPr>
          <a:xfrm flipV="1">
            <a:off x="6830779" y="3274651"/>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0" name="Straight Arrow Connector 89">
            <a:extLst>
              <a:ext uri="{FF2B5EF4-FFF2-40B4-BE49-F238E27FC236}">
                <a16:creationId xmlns:a16="http://schemas.microsoft.com/office/drawing/2014/main" id="{56A2E988-06A1-72D1-39E6-3F581A6FF2EA}"/>
              </a:ext>
            </a:extLst>
          </p:cNvPr>
          <p:cNvCxnSpPr>
            <a:cxnSpLocks/>
          </p:cNvCxnSpPr>
          <p:nvPr/>
        </p:nvCxnSpPr>
        <p:spPr>
          <a:xfrm flipV="1">
            <a:off x="6836875" y="4076275"/>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2D1ED2D4-AF30-D031-AE98-4AAA1F18C054}"/>
              </a:ext>
            </a:extLst>
          </p:cNvPr>
          <p:cNvCxnSpPr>
            <a:cxnSpLocks/>
          </p:cNvCxnSpPr>
          <p:nvPr/>
        </p:nvCxnSpPr>
        <p:spPr>
          <a:xfrm flipV="1">
            <a:off x="6833827" y="4859611"/>
            <a:ext cx="914400" cy="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9D190C2A-414B-8139-6411-D0F887E8F2C2}"/>
                  </a:ext>
                </a:extLst>
              </p:cNvPr>
              <p:cNvSpPr txBox="1"/>
              <p:nvPr/>
            </p:nvSpPr>
            <p:spPr>
              <a:xfrm>
                <a:off x="7036585" y="5170185"/>
                <a:ext cx="1561716" cy="646331"/>
              </a:xfrm>
              <a:prstGeom prst="rect">
                <a:avLst/>
              </a:prstGeom>
              <a:noFill/>
            </p:spPr>
            <p:txBody>
              <a:bodyPr wrap="square" rtlCol="0">
                <a:spAutoFit/>
              </a:bodyPr>
              <a:lstStyle/>
              <a:p>
                <a:pPr algn="ctr"/>
                <a:r>
                  <a:rPr lang="en-US" dirty="0"/>
                  <a:t>Mixing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92" name="TextBox 91">
                <a:extLst>
                  <a:ext uri="{FF2B5EF4-FFF2-40B4-BE49-F238E27FC236}">
                    <a16:creationId xmlns:a16="http://schemas.microsoft.com/office/drawing/2014/main" id="{9D190C2A-414B-8139-6411-D0F887E8F2C2}"/>
                  </a:ext>
                </a:extLst>
              </p:cNvPr>
              <p:cNvSpPr txBox="1">
                <a:spLocks noRot="1" noChangeAspect="1" noMove="1" noResize="1" noEditPoints="1" noAdjustHandles="1" noChangeArrowheads="1" noChangeShapeType="1" noTextEdit="1"/>
              </p:cNvSpPr>
              <p:nvPr/>
            </p:nvSpPr>
            <p:spPr>
              <a:xfrm>
                <a:off x="7036585" y="5170185"/>
                <a:ext cx="1561716" cy="646331"/>
              </a:xfrm>
              <a:prstGeom prst="rect">
                <a:avLst/>
              </a:prstGeom>
              <a:blipFill>
                <a:blip r:embed="rId12"/>
                <a:stretch>
                  <a:fillRect t="-392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A0157515-39AE-232E-08DA-ED4D6DF19118}"/>
                  </a:ext>
                </a:extLst>
              </p:cNvPr>
              <p:cNvSpPr txBox="1"/>
              <p:nvPr/>
            </p:nvSpPr>
            <p:spPr>
              <a:xfrm>
                <a:off x="6215021" y="5655056"/>
                <a:ext cx="985780"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𝐼</m:t>
                      </m:r>
                    </m:oMath>
                  </m:oMathPara>
                </a14:m>
                <a:endParaRPr lang="en-US" dirty="0"/>
              </a:p>
            </p:txBody>
          </p:sp>
        </mc:Choice>
        <mc:Fallback xmlns="">
          <p:sp>
            <p:nvSpPr>
              <p:cNvPr id="93" name="TextBox 92">
                <a:extLst>
                  <a:ext uri="{FF2B5EF4-FFF2-40B4-BE49-F238E27FC236}">
                    <a16:creationId xmlns:a16="http://schemas.microsoft.com/office/drawing/2014/main" id="{A0157515-39AE-232E-08DA-ED4D6DF19118}"/>
                  </a:ext>
                </a:extLst>
              </p:cNvPr>
              <p:cNvSpPr txBox="1">
                <a:spLocks noRot="1" noChangeAspect="1" noMove="1" noResize="1" noEditPoints="1" noAdjustHandles="1" noChangeArrowheads="1" noChangeShapeType="1" noTextEdit="1"/>
              </p:cNvSpPr>
              <p:nvPr/>
            </p:nvSpPr>
            <p:spPr>
              <a:xfrm>
                <a:off x="6215021" y="5655056"/>
                <a:ext cx="98578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4F87854-C96B-EB44-3A93-B2C5A252BC1A}"/>
                  </a:ext>
                </a:extLst>
              </p:cNvPr>
              <p:cNvSpPr txBox="1"/>
              <p:nvPr/>
            </p:nvSpPr>
            <p:spPr>
              <a:xfrm>
                <a:off x="7752458" y="5907166"/>
                <a:ext cx="2531996"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Δ</m:t>
                      </m:r>
                      <m:r>
                        <m:rPr>
                          <m:sty m:val="p"/>
                        </m:rPr>
                        <a:rPr lang="en-US">
                          <a:latin typeface="Cambria Math" panose="02040503050406030204" pitchFamily="18" charset="0"/>
                        </a:rPr>
                        <m:t>X</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m:rPr>
                          <m:sty m:val="p"/>
                        </m:rPr>
                        <a:rPr lang="en-US" b="0" i="0" smtClean="0">
                          <a:latin typeface="Cambria Math" panose="02040503050406030204" pitchFamily="18" charset="0"/>
                        </a:rPr>
                        <m:t>ΔY</m:t>
                      </m:r>
                      <m:r>
                        <a:rPr lang="en-US" b="0" i="1" smtClean="0">
                          <a:latin typeface="Cambria Math" panose="02040503050406030204" pitchFamily="18" charset="0"/>
                        </a:rPr>
                        <m:t>∈</m:t>
                      </m:r>
                      <m:r>
                        <m:rPr>
                          <m:sty m:val="p"/>
                        </m:rPr>
                        <a:rPr lang="en-US" b="0" i="1" smtClean="0">
                          <a:latin typeface="Cambria Math" panose="02040503050406030204" pitchFamily="18" charset="0"/>
                        </a:rPr>
                        <m:t>layout</m:t>
                      </m:r>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dirty="0"/>
              </a:p>
            </p:txBody>
          </p:sp>
        </mc:Choice>
        <mc:Fallback xmlns="">
          <p:sp>
            <p:nvSpPr>
              <p:cNvPr id="94" name="TextBox 93">
                <a:extLst>
                  <a:ext uri="{FF2B5EF4-FFF2-40B4-BE49-F238E27FC236}">
                    <a16:creationId xmlns:a16="http://schemas.microsoft.com/office/drawing/2014/main" id="{04F87854-C96B-EB44-3A93-B2C5A252BC1A}"/>
                  </a:ext>
                </a:extLst>
              </p:cNvPr>
              <p:cNvSpPr txBox="1">
                <a:spLocks noRot="1" noChangeAspect="1" noMove="1" noResize="1" noEditPoints="1" noAdjustHandles="1" noChangeArrowheads="1" noChangeShapeType="1" noTextEdit="1"/>
              </p:cNvSpPr>
              <p:nvPr/>
            </p:nvSpPr>
            <p:spPr>
              <a:xfrm>
                <a:off x="7752458" y="5907166"/>
                <a:ext cx="2531996" cy="369332"/>
              </a:xfrm>
              <a:prstGeom prst="rect">
                <a:avLst/>
              </a:prstGeom>
              <a:blipFill>
                <a:blip r:embed="rId14"/>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118848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3D2B-7895-A699-8399-D699D8E2243E}"/>
              </a:ext>
            </a:extLst>
          </p:cNvPr>
          <p:cNvSpPr>
            <a:spLocks noGrp="1"/>
          </p:cNvSpPr>
          <p:nvPr>
            <p:ph type="title"/>
          </p:nvPr>
        </p:nvSpPr>
        <p:spPr/>
        <p:txBody>
          <a:bodyPr/>
          <a:lstStyle/>
          <a:p>
            <a:r>
              <a:rPr lang="en-US" dirty="0"/>
              <a:t>Proof Overview (2-wise)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35087E-445A-3A9D-E70C-6D6020A66613}"/>
                  </a:ext>
                </a:extLst>
              </p:cNvPr>
              <p:cNvSpPr>
                <a:spLocks noGrp="1"/>
              </p:cNvSpPr>
              <p:nvPr>
                <p:ph idx="1"/>
              </p:nvPr>
            </p:nvSpPr>
            <p:spPr>
              <a:xfrm>
                <a:off x="838200" y="3932400"/>
                <a:ext cx="7885174" cy="609673"/>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anchor="ctr">
                <a:normAutofit/>
              </a:bodyPr>
              <a:lstStyle/>
              <a:p>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oMath>
                </a14:m>
                <a:r>
                  <a:rPr lang="en-US" dirty="0">
                    <a:latin typeface="Cambria Math" panose="02040503050406030204" pitchFamily="18" charset="0"/>
                    <a:ea typeface="Cambria Math" panose="02040503050406030204" pitchFamily="18" charset="0"/>
                  </a:rPr>
                  <a:t>(actually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Δ</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(2)</m:t>
                        </m:r>
                      </m:sup>
                    </m:sSup>
                  </m:oMath>
                </a14:m>
                <a:r>
                  <a:rPr lang="en-US" dirty="0">
                    <a:latin typeface="Cambria Math" panose="02040503050406030204" pitchFamily="18" charset="0"/>
                    <a:ea typeface="Cambria Math" panose="02040503050406030204" pitchFamily="18" charset="0"/>
                  </a:rPr>
                  <a:t>) is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m:rPr>
                                <m:sty m:val="p"/>
                              </m:rPr>
                              <a:rPr lang="en-US" b="0" i="0"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𝑏𝑘</m:t>
                            </m:r>
                            <m:r>
                              <a:rPr lang="en-US" b="0" i="1" smtClean="0">
                                <a:latin typeface="Cambria Math" panose="02040503050406030204" pitchFamily="18" charset="0"/>
                                <a:ea typeface="Cambria Math" panose="02040503050406030204" pitchFamily="18" charset="0"/>
                              </a:rPr>
                              <m:t>)</m:t>
                            </m:r>
                          </m:sup>
                        </m:sSup>
                      </m:den>
                    </m:f>
                  </m:oMath>
                </a14:m>
                <a:r>
                  <a:rPr lang="en-US" dirty="0">
                    <a:latin typeface="Cambria Math" panose="02040503050406030204" pitchFamily="18" charset="0"/>
                    <a:ea typeface="Cambria Math" panose="02040503050406030204" pitchFamily="18" charset="0"/>
                  </a:rPr>
                  <a:t>-close to stationary</a:t>
                </a:r>
              </a:p>
            </p:txBody>
          </p:sp>
        </mc:Choice>
        <mc:Fallback xmlns="">
          <p:sp>
            <p:nvSpPr>
              <p:cNvPr id="3" name="Content Placeholder 2">
                <a:extLst>
                  <a:ext uri="{FF2B5EF4-FFF2-40B4-BE49-F238E27FC236}">
                    <a16:creationId xmlns:a16="http://schemas.microsoft.com/office/drawing/2014/main" id="{5E35087E-445A-3A9D-E70C-6D6020A66613}"/>
                  </a:ext>
                </a:extLst>
              </p:cNvPr>
              <p:cNvSpPr>
                <a:spLocks noGrp="1" noRot="1" noChangeAspect="1" noMove="1" noResize="1" noEditPoints="1" noAdjustHandles="1" noChangeArrowheads="1" noChangeShapeType="1" noTextEdit="1"/>
              </p:cNvSpPr>
              <p:nvPr>
                <p:ph idx="1"/>
              </p:nvPr>
            </p:nvSpPr>
            <p:spPr>
              <a:xfrm>
                <a:off x="838200" y="3932400"/>
                <a:ext cx="7885174" cy="609673"/>
              </a:xfrm>
              <a:prstGeom prst="roundRect">
                <a:avLst/>
              </a:prstGeom>
              <a:blipFill>
                <a:blip r:embed="rId2"/>
                <a:stretch>
                  <a:fillRect/>
                </a:stretch>
              </a:blipFill>
              <a:ln w="38100"/>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A3DE577-99BE-2292-1D6C-EEAE7A538EA8}"/>
              </a:ext>
            </a:extLst>
          </p:cNvPr>
          <p:cNvGrpSpPr/>
          <p:nvPr/>
        </p:nvGrpSpPr>
        <p:grpSpPr>
          <a:xfrm>
            <a:off x="5955944" y="1027906"/>
            <a:ext cx="4250585" cy="2798076"/>
            <a:chOff x="892060" y="1748754"/>
            <a:chExt cx="6229015" cy="4507678"/>
          </a:xfrm>
        </p:grpSpPr>
        <p:grpSp>
          <p:nvGrpSpPr>
            <p:cNvPr id="5" name="Group 4">
              <a:extLst>
                <a:ext uri="{FF2B5EF4-FFF2-40B4-BE49-F238E27FC236}">
                  <a16:creationId xmlns:a16="http://schemas.microsoft.com/office/drawing/2014/main" id="{0765BEB6-2DB3-8257-B97B-54B70B5B9C22}"/>
                </a:ext>
              </a:extLst>
            </p:cNvPr>
            <p:cNvGrpSpPr>
              <a:grpSpLocks noChangeAspect="1"/>
            </p:cNvGrpSpPr>
            <p:nvPr/>
          </p:nvGrpSpPr>
          <p:grpSpPr>
            <a:xfrm>
              <a:off x="892060" y="1748754"/>
              <a:ext cx="6229015" cy="3716995"/>
              <a:chOff x="890305" y="1845009"/>
              <a:chExt cx="7214363" cy="4304978"/>
            </a:xfrm>
          </p:grpSpPr>
          <p:grpSp>
            <p:nvGrpSpPr>
              <p:cNvPr id="34" name="Group 33">
                <a:extLst>
                  <a:ext uri="{FF2B5EF4-FFF2-40B4-BE49-F238E27FC236}">
                    <a16:creationId xmlns:a16="http://schemas.microsoft.com/office/drawing/2014/main" id="{26859DB4-F66A-06E9-BAA3-5F3DC679AD8F}"/>
                  </a:ext>
                </a:extLst>
              </p:cNvPr>
              <p:cNvGrpSpPr>
                <a:grpSpLocks noChangeAspect="1"/>
              </p:cNvGrpSpPr>
              <p:nvPr/>
            </p:nvGrpSpPr>
            <p:grpSpPr>
              <a:xfrm>
                <a:off x="890305" y="1845009"/>
                <a:ext cx="977822" cy="4279392"/>
                <a:chOff x="459697" y="2704782"/>
                <a:chExt cx="838891" cy="3671372"/>
              </a:xfrm>
            </p:grpSpPr>
            <p:grpSp>
              <p:nvGrpSpPr>
                <p:cNvPr id="126" name="Group 125">
                  <a:extLst>
                    <a:ext uri="{FF2B5EF4-FFF2-40B4-BE49-F238E27FC236}">
                      <a16:creationId xmlns:a16="http://schemas.microsoft.com/office/drawing/2014/main" id="{28CDF97D-1F14-A011-2243-A807CFDD6647}"/>
                    </a:ext>
                  </a:extLst>
                </p:cNvPr>
                <p:cNvGrpSpPr/>
                <p:nvPr/>
              </p:nvGrpSpPr>
              <p:grpSpPr>
                <a:xfrm>
                  <a:off x="1138621" y="2711668"/>
                  <a:ext cx="156177" cy="915522"/>
                  <a:chOff x="1138621" y="2711668"/>
                  <a:chExt cx="156177" cy="915522"/>
                </a:xfrm>
              </p:grpSpPr>
              <p:sp>
                <p:nvSpPr>
                  <p:cNvPr id="157" name="Rectangle 156">
                    <a:extLst>
                      <a:ext uri="{FF2B5EF4-FFF2-40B4-BE49-F238E27FC236}">
                        <a16:creationId xmlns:a16="http://schemas.microsoft.com/office/drawing/2014/main" id="{CA407036-551D-6BD6-1E00-E992396E30FE}"/>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58" name="Rectangle 157">
                    <a:extLst>
                      <a:ext uri="{FF2B5EF4-FFF2-40B4-BE49-F238E27FC236}">
                        <a16:creationId xmlns:a16="http://schemas.microsoft.com/office/drawing/2014/main" id="{2AD8ABBB-F47F-22FF-CCC5-FA854C063B87}"/>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59" name="Rectangle 158">
                    <a:extLst>
                      <a:ext uri="{FF2B5EF4-FFF2-40B4-BE49-F238E27FC236}">
                        <a16:creationId xmlns:a16="http://schemas.microsoft.com/office/drawing/2014/main" id="{1B5B048A-F6E9-5FD3-5242-11451FBE9A0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60" name="Rectangle 159">
                    <a:extLst>
                      <a:ext uri="{FF2B5EF4-FFF2-40B4-BE49-F238E27FC236}">
                        <a16:creationId xmlns:a16="http://schemas.microsoft.com/office/drawing/2014/main" id="{869D553F-1246-AE50-E036-B90AB548C4D7}"/>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61" name="Rectangle 160">
                    <a:extLst>
                      <a:ext uri="{FF2B5EF4-FFF2-40B4-BE49-F238E27FC236}">
                        <a16:creationId xmlns:a16="http://schemas.microsoft.com/office/drawing/2014/main" id="{0DF763F1-9369-A3A9-2221-B612EDB1732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62" name="Rectangle 161">
                    <a:extLst>
                      <a:ext uri="{FF2B5EF4-FFF2-40B4-BE49-F238E27FC236}">
                        <a16:creationId xmlns:a16="http://schemas.microsoft.com/office/drawing/2014/main" id="{965218B6-F5F5-F833-623F-CF9B87EEDDF1}"/>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grpSp>
            <p:sp>
              <p:nvSpPr>
                <p:cNvPr id="127" name="Rectangle 126">
                  <a:extLst>
                    <a:ext uri="{FF2B5EF4-FFF2-40B4-BE49-F238E27FC236}">
                      <a16:creationId xmlns:a16="http://schemas.microsoft.com/office/drawing/2014/main" id="{59BEA51A-DADC-CC60-ED8E-C77FF6777849}"/>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8" name="Rectangle 127">
                  <a:extLst>
                    <a:ext uri="{FF2B5EF4-FFF2-40B4-BE49-F238E27FC236}">
                      <a16:creationId xmlns:a16="http://schemas.microsoft.com/office/drawing/2014/main" id="{A17C7A5A-E220-B1FA-8C11-2F518AA7A22A}"/>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9" name="Rectangle 128">
                  <a:extLst>
                    <a:ext uri="{FF2B5EF4-FFF2-40B4-BE49-F238E27FC236}">
                      <a16:creationId xmlns:a16="http://schemas.microsoft.com/office/drawing/2014/main" id="{DF271E49-7E58-A352-DEFE-A9756D331624}"/>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0" name="Rectangle 129">
                  <a:extLst>
                    <a:ext uri="{FF2B5EF4-FFF2-40B4-BE49-F238E27FC236}">
                      <a16:creationId xmlns:a16="http://schemas.microsoft.com/office/drawing/2014/main" id="{962FF457-4792-2D77-A2C8-6BE2A5A9608C}"/>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1" name="Rectangle 130">
                  <a:extLst>
                    <a:ext uri="{FF2B5EF4-FFF2-40B4-BE49-F238E27FC236}">
                      <a16:creationId xmlns:a16="http://schemas.microsoft.com/office/drawing/2014/main" id="{83E15B3F-4836-9A0F-F5D6-98D8FF4262E7}"/>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2" name="Rectangle 131">
                  <a:extLst>
                    <a:ext uri="{FF2B5EF4-FFF2-40B4-BE49-F238E27FC236}">
                      <a16:creationId xmlns:a16="http://schemas.microsoft.com/office/drawing/2014/main" id="{849BCE18-E4A3-6565-72D5-C8E56448730B}"/>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3" name="Rectangle 132">
                  <a:extLst>
                    <a:ext uri="{FF2B5EF4-FFF2-40B4-BE49-F238E27FC236}">
                      <a16:creationId xmlns:a16="http://schemas.microsoft.com/office/drawing/2014/main" id="{515097B6-251E-B592-F89B-7EC6CEFF8A3D}"/>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4" name="Rectangle 133">
                  <a:extLst>
                    <a:ext uri="{FF2B5EF4-FFF2-40B4-BE49-F238E27FC236}">
                      <a16:creationId xmlns:a16="http://schemas.microsoft.com/office/drawing/2014/main" id="{6DF33F8E-6BC2-7E03-6C3F-75331AF9B4EF}"/>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5" name="Rectangle 134">
                  <a:extLst>
                    <a:ext uri="{FF2B5EF4-FFF2-40B4-BE49-F238E27FC236}">
                      <a16:creationId xmlns:a16="http://schemas.microsoft.com/office/drawing/2014/main" id="{4E0D615E-D443-CF5D-16B2-BFA3E44BBC77}"/>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6" name="Rectangle 135">
                  <a:extLst>
                    <a:ext uri="{FF2B5EF4-FFF2-40B4-BE49-F238E27FC236}">
                      <a16:creationId xmlns:a16="http://schemas.microsoft.com/office/drawing/2014/main" id="{3DDE7CE9-6BF1-5265-38A3-5CD4CDF343E5}"/>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7" name="Rectangle 136">
                  <a:extLst>
                    <a:ext uri="{FF2B5EF4-FFF2-40B4-BE49-F238E27FC236}">
                      <a16:creationId xmlns:a16="http://schemas.microsoft.com/office/drawing/2014/main" id="{327ED686-9CD3-7DB2-72F3-1AAE5499D10E}"/>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8" name="Rectangle 137">
                  <a:extLst>
                    <a:ext uri="{FF2B5EF4-FFF2-40B4-BE49-F238E27FC236}">
                      <a16:creationId xmlns:a16="http://schemas.microsoft.com/office/drawing/2014/main" id="{15747A62-21A4-C973-A15D-9DB955F78E42}"/>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39" name="Rectangle 138">
                  <a:extLst>
                    <a:ext uri="{FF2B5EF4-FFF2-40B4-BE49-F238E27FC236}">
                      <a16:creationId xmlns:a16="http://schemas.microsoft.com/office/drawing/2014/main" id="{BE579BA1-A9C8-CE90-0A34-7DA8D9FE2405}"/>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40" name="Rectangle 139">
                  <a:extLst>
                    <a:ext uri="{FF2B5EF4-FFF2-40B4-BE49-F238E27FC236}">
                      <a16:creationId xmlns:a16="http://schemas.microsoft.com/office/drawing/2014/main" id="{4D497564-6E7B-4D26-ECFF-84EF07BF83BD}"/>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41" name="Rectangle 140">
                  <a:extLst>
                    <a:ext uri="{FF2B5EF4-FFF2-40B4-BE49-F238E27FC236}">
                      <a16:creationId xmlns:a16="http://schemas.microsoft.com/office/drawing/2014/main" id="{FA4BF41C-3063-69A1-9F9B-644924831912}"/>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42" name="Rectangle 141">
                  <a:extLst>
                    <a:ext uri="{FF2B5EF4-FFF2-40B4-BE49-F238E27FC236}">
                      <a16:creationId xmlns:a16="http://schemas.microsoft.com/office/drawing/2014/main" id="{8391DB35-0FF8-81FF-15D1-036C207D1384}"/>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43" name="Rectangle 142">
                  <a:extLst>
                    <a:ext uri="{FF2B5EF4-FFF2-40B4-BE49-F238E27FC236}">
                      <a16:creationId xmlns:a16="http://schemas.microsoft.com/office/drawing/2014/main" id="{FFE206F7-AF5F-657D-EB9D-5894C8DEFFC6}"/>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44" name="Rectangle 143">
                  <a:extLst>
                    <a:ext uri="{FF2B5EF4-FFF2-40B4-BE49-F238E27FC236}">
                      <a16:creationId xmlns:a16="http://schemas.microsoft.com/office/drawing/2014/main" id="{CBC7BF1E-A886-D856-90E8-2D37F3DB3892}"/>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A8B39D1-4892-0555-3B07-BC458CCE0F93}"/>
                        </a:ext>
                      </a:extLst>
                    </p:cNvPr>
                    <p:cNvSpPr txBox="1"/>
                    <p:nvPr/>
                  </p:nvSpPr>
                  <p:spPr>
                    <a:xfrm rot="16200000">
                      <a:off x="142347" y="4417222"/>
                      <a:ext cx="881185" cy="246486"/>
                    </a:xfrm>
                    <a:prstGeom prst="rect">
                      <a:avLst/>
                    </a:prstGeom>
                    <a:noFill/>
                  </p:spPr>
                  <p:txBody>
                    <a:bodyPr wrap="square" rtlCol="0">
                      <a:spAutoFit/>
                    </a:bodyPr>
                    <a:lstStyle/>
                    <a:p>
                      <a:pPr algn="ctr"/>
                      <a14:m>
                        <m:oMath xmlns:m="http://schemas.openxmlformats.org/officeDocument/2006/math">
                          <m:r>
                            <a:rPr lang="en-US" sz="500" b="0" i="1" smtClean="0">
                              <a:latin typeface="Cambria Math" panose="02040503050406030204" pitchFamily="18" charset="0"/>
                            </a:rPr>
                            <m:t>𝑘</m:t>
                          </m:r>
                        </m:oMath>
                      </a14:m>
                      <a:r>
                        <a:rPr lang="en-US" sz="500" dirty="0"/>
                        <a:t> blocks</a:t>
                      </a:r>
                    </a:p>
                  </p:txBody>
                </p:sp>
              </mc:Choice>
              <mc:Fallback xmlns="">
                <p:sp>
                  <p:nvSpPr>
                    <p:cNvPr id="145" name="TextBox 144">
                      <a:extLst>
                        <a:ext uri="{FF2B5EF4-FFF2-40B4-BE49-F238E27FC236}">
                          <a16:creationId xmlns:a16="http://schemas.microsoft.com/office/drawing/2014/main" id="{3A8B39D1-4892-0555-3B07-BC458CCE0F93}"/>
                        </a:ext>
                      </a:extLst>
                    </p:cNvPr>
                    <p:cNvSpPr txBox="1">
                      <a:spLocks noRot="1" noChangeAspect="1" noMove="1" noResize="1" noEditPoints="1" noAdjustHandles="1" noChangeArrowheads="1" noChangeShapeType="1" noTextEdit="1"/>
                    </p:cNvSpPr>
                    <p:nvPr/>
                  </p:nvSpPr>
                  <p:spPr>
                    <a:xfrm rot="16200000">
                      <a:off x="142347" y="4417222"/>
                      <a:ext cx="881185" cy="246486"/>
                    </a:xfrm>
                    <a:prstGeom prst="rect">
                      <a:avLst/>
                    </a:prstGeom>
                    <a:blipFill>
                      <a:blip r:embed="rId3"/>
                      <a:stretch>
                        <a:fillRect/>
                      </a:stretch>
                    </a:blipFill>
                  </p:spPr>
                  <p:txBody>
                    <a:bodyPr/>
                    <a:lstStyle/>
                    <a:p>
                      <a:r>
                        <a:rPr lang="en-US">
                          <a:noFill/>
                        </a:rPr>
                        <a:t> </a:t>
                      </a:r>
                    </a:p>
                  </p:txBody>
                </p:sp>
              </mc:Fallback>
            </mc:AlternateContent>
            <p:cxnSp>
              <p:nvCxnSpPr>
                <p:cNvPr id="146" name="Straight Connector 145">
                  <a:extLst>
                    <a:ext uri="{FF2B5EF4-FFF2-40B4-BE49-F238E27FC236}">
                      <a16:creationId xmlns:a16="http://schemas.microsoft.com/office/drawing/2014/main" id="{2DFDCC51-6892-C00A-BF2F-4FED6D1FCADF}"/>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0E24E164-7950-A5F5-9960-A79ED675388B}"/>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48" name="Straight Connector 147">
                  <a:extLst>
                    <a:ext uri="{FF2B5EF4-FFF2-40B4-BE49-F238E27FC236}">
                      <a16:creationId xmlns:a16="http://schemas.microsoft.com/office/drawing/2014/main" id="{AABE7E3D-C63C-28F3-03A2-73D2FFDB7A93}"/>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9" name="Straight Connector 148">
                  <a:extLst>
                    <a:ext uri="{FF2B5EF4-FFF2-40B4-BE49-F238E27FC236}">
                      <a16:creationId xmlns:a16="http://schemas.microsoft.com/office/drawing/2014/main" id="{A4498A81-6C82-0CB2-B7CF-BF460E4D27F4}"/>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0" name="Straight Connector 149">
                  <a:extLst>
                    <a:ext uri="{FF2B5EF4-FFF2-40B4-BE49-F238E27FC236}">
                      <a16:creationId xmlns:a16="http://schemas.microsoft.com/office/drawing/2014/main" id="{90DBDC4E-9A54-7CC6-EB96-BCBB50DD5B75}"/>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1" name="Straight Connector 150">
                  <a:extLst>
                    <a:ext uri="{FF2B5EF4-FFF2-40B4-BE49-F238E27FC236}">
                      <a16:creationId xmlns:a16="http://schemas.microsoft.com/office/drawing/2014/main" id="{EDD87A9B-2B9B-76E7-A545-5A6C9852BC8D}"/>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2" name="Straight Connector 151">
                  <a:extLst>
                    <a:ext uri="{FF2B5EF4-FFF2-40B4-BE49-F238E27FC236}">
                      <a16:creationId xmlns:a16="http://schemas.microsoft.com/office/drawing/2014/main" id="{40975943-F821-8FB7-93E0-45F9F614301C}"/>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7F9561A5-53AF-9702-609E-3546D19CD8FA}"/>
                        </a:ext>
                      </a:extLst>
                    </p:cNvPr>
                    <p:cNvSpPr txBox="1"/>
                    <p:nvPr/>
                  </p:nvSpPr>
                  <p:spPr>
                    <a:xfrm rot="16200000">
                      <a:off x="648217" y="3121894"/>
                      <a:ext cx="555963" cy="246486"/>
                    </a:xfrm>
                    <a:prstGeom prst="rect">
                      <a:avLst/>
                    </a:prstGeom>
                    <a:noFill/>
                  </p:spPr>
                  <p:txBody>
                    <a:bodyPr wrap="square" rtlCol="0">
                      <a:spAutoFit/>
                    </a:bodyPr>
                    <a:lstStyle/>
                    <a:p>
                      <a:pPr algn="ctr"/>
                      <a14:m>
                        <m:oMath xmlns:m="http://schemas.openxmlformats.org/officeDocument/2006/math">
                          <m:r>
                            <a:rPr lang="en-US" sz="500" b="0" i="1" smtClean="0">
                              <a:latin typeface="Cambria Math" panose="02040503050406030204" pitchFamily="18" charset="0"/>
                            </a:rPr>
                            <m:t>𝑏</m:t>
                          </m:r>
                        </m:oMath>
                      </a14:m>
                      <a:r>
                        <a:rPr lang="en-US" sz="500" dirty="0"/>
                        <a:t>-bit</a:t>
                      </a:r>
                    </a:p>
                  </p:txBody>
                </p:sp>
              </mc:Choice>
              <mc:Fallback xmlns="">
                <p:sp>
                  <p:nvSpPr>
                    <p:cNvPr id="153" name="TextBox 152">
                      <a:extLst>
                        <a:ext uri="{FF2B5EF4-FFF2-40B4-BE49-F238E27FC236}">
                          <a16:creationId xmlns:a16="http://schemas.microsoft.com/office/drawing/2014/main" id="{7F9561A5-53AF-9702-609E-3546D19CD8FA}"/>
                        </a:ext>
                      </a:extLst>
                    </p:cNvPr>
                    <p:cNvSpPr txBox="1">
                      <a:spLocks noRot="1" noChangeAspect="1" noMove="1" noResize="1" noEditPoints="1" noAdjustHandles="1" noChangeArrowheads="1" noChangeShapeType="1" noTextEdit="1"/>
                    </p:cNvSpPr>
                    <p:nvPr/>
                  </p:nvSpPr>
                  <p:spPr>
                    <a:xfrm rot="16200000">
                      <a:off x="648217" y="3121894"/>
                      <a:ext cx="555963" cy="2464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3B0FACBE-619B-B774-2727-7F9203FA6C58}"/>
                        </a:ext>
                      </a:extLst>
                    </p:cNvPr>
                    <p:cNvSpPr txBox="1"/>
                    <p:nvPr/>
                  </p:nvSpPr>
                  <p:spPr>
                    <a:xfrm rot="16200000">
                      <a:off x="652830" y="3988902"/>
                      <a:ext cx="555963" cy="246486"/>
                    </a:xfrm>
                    <a:prstGeom prst="rect">
                      <a:avLst/>
                    </a:prstGeom>
                    <a:noFill/>
                  </p:spPr>
                  <p:txBody>
                    <a:bodyPr wrap="square" rtlCol="0">
                      <a:spAutoFit/>
                    </a:bodyPr>
                    <a:lstStyle/>
                    <a:p>
                      <a:pPr algn="ctr"/>
                      <a14:m>
                        <m:oMath xmlns:m="http://schemas.openxmlformats.org/officeDocument/2006/math">
                          <m:r>
                            <a:rPr lang="en-US" sz="500" b="0" i="1" smtClean="0">
                              <a:latin typeface="Cambria Math" panose="02040503050406030204" pitchFamily="18" charset="0"/>
                            </a:rPr>
                            <m:t>𝑏</m:t>
                          </m:r>
                        </m:oMath>
                      </a14:m>
                      <a:r>
                        <a:rPr lang="en-US" sz="500" dirty="0"/>
                        <a:t>-bit</a:t>
                      </a:r>
                    </a:p>
                  </p:txBody>
                </p:sp>
              </mc:Choice>
              <mc:Fallback xmlns="">
                <p:sp>
                  <p:nvSpPr>
                    <p:cNvPr id="154" name="TextBox 153">
                      <a:extLst>
                        <a:ext uri="{FF2B5EF4-FFF2-40B4-BE49-F238E27FC236}">
                          <a16:creationId xmlns:a16="http://schemas.microsoft.com/office/drawing/2014/main" id="{3B0FACBE-619B-B774-2727-7F9203FA6C58}"/>
                        </a:ext>
                      </a:extLst>
                    </p:cNvPr>
                    <p:cNvSpPr txBox="1">
                      <a:spLocks noRot="1" noChangeAspect="1" noMove="1" noResize="1" noEditPoints="1" noAdjustHandles="1" noChangeArrowheads="1" noChangeShapeType="1" noTextEdit="1"/>
                    </p:cNvSpPr>
                    <p:nvPr/>
                  </p:nvSpPr>
                  <p:spPr>
                    <a:xfrm rot="16200000">
                      <a:off x="652830" y="3988902"/>
                      <a:ext cx="555963" cy="2464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0375A2E9-58C0-C973-06FC-5B8E1565A8A2}"/>
                        </a:ext>
                      </a:extLst>
                    </p:cNvPr>
                    <p:cNvSpPr txBox="1"/>
                    <p:nvPr/>
                  </p:nvSpPr>
                  <p:spPr>
                    <a:xfrm rot="16200000">
                      <a:off x="643098" y="4824722"/>
                      <a:ext cx="555963" cy="246486"/>
                    </a:xfrm>
                    <a:prstGeom prst="rect">
                      <a:avLst/>
                    </a:prstGeom>
                    <a:noFill/>
                  </p:spPr>
                  <p:txBody>
                    <a:bodyPr wrap="square" rtlCol="0">
                      <a:spAutoFit/>
                    </a:bodyPr>
                    <a:lstStyle/>
                    <a:p>
                      <a:pPr algn="ctr"/>
                      <a14:m>
                        <m:oMath xmlns:m="http://schemas.openxmlformats.org/officeDocument/2006/math">
                          <m:r>
                            <a:rPr lang="en-US" sz="500" b="0" i="1" smtClean="0">
                              <a:latin typeface="Cambria Math" panose="02040503050406030204" pitchFamily="18" charset="0"/>
                            </a:rPr>
                            <m:t>𝑏</m:t>
                          </m:r>
                        </m:oMath>
                      </a14:m>
                      <a:r>
                        <a:rPr lang="en-US" sz="500" dirty="0"/>
                        <a:t>-bit</a:t>
                      </a:r>
                    </a:p>
                  </p:txBody>
                </p:sp>
              </mc:Choice>
              <mc:Fallback xmlns="">
                <p:sp>
                  <p:nvSpPr>
                    <p:cNvPr id="155" name="TextBox 154">
                      <a:extLst>
                        <a:ext uri="{FF2B5EF4-FFF2-40B4-BE49-F238E27FC236}">
                          <a16:creationId xmlns:a16="http://schemas.microsoft.com/office/drawing/2014/main" id="{0375A2E9-58C0-C973-06FC-5B8E1565A8A2}"/>
                        </a:ext>
                      </a:extLst>
                    </p:cNvPr>
                    <p:cNvSpPr txBox="1">
                      <a:spLocks noRot="1" noChangeAspect="1" noMove="1" noResize="1" noEditPoints="1" noAdjustHandles="1" noChangeArrowheads="1" noChangeShapeType="1" noTextEdit="1"/>
                    </p:cNvSpPr>
                    <p:nvPr/>
                  </p:nvSpPr>
                  <p:spPr>
                    <a:xfrm rot="16200000">
                      <a:off x="643098" y="4824722"/>
                      <a:ext cx="555963" cy="2464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75977915-87AD-4ECE-7EDF-4929F60747F1}"/>
                        </a:ext>
                      </a:extLst>
                    </p:cNvPr>
                    <p:cNvSpPr txBox="1"/>
                    <p:nvPr/>
                  </p:nvSpPr>
                  <p:spPr>
                    <a:xfrm rot="16200000">
                      <a:off x="648884" y="5738078"/>
                      <a:ext cx="555963" cy="246486"/>
                    </a:xfrm>
                    <a:prstGeom prst="rect">
                      <a:avLst/>
                    </a:prstGeom>
                    <a:noFill/>
                  </p:spPr>
                  <p:txBody>
                    <a:bodyPr wrap="square" rtlCol="0">
                      <a:spAutoFit/>
                    </a:bodyPr>
                    <a:lstStyle/>
                    <a:p>
                      <a:pPr algn="ctr"/>
                      <a14:m>
                        <m:oMath xmlns:m="http://schemas.openxmlformats.org/officeDocument/2006/math">
                          <m:r>
                            <a:rPr lang="en-US" sz="500" b="0" i="1" smtClean="0">
                              <a:latin typeface="Cambria Math" panose="02040503050406030204" pitchFamily="18" charset="0"/>
                            </a:rPr>
                            <m:t>𝑏</m:t>
                          </m:r>
                        </m:oMath>
                      </a14:m>
                      <a:r>
                        <a:rPr lang="en-US" sz="500" dirty="0"/>
                        <a:t>-bit</a:t>
                      </a:r>
                    </a:p>
                  </p:txBody>
                </p:sp>
              </mc:Choice>
              <mc:Fallback xmlns="">
                <p:sp>
                  <p:nvSpPr>
                    <p:cNvPr id="156" name="TextBox 155">
                      <a:extLst>
                        <a:ext uri="{FF2B5EF4-FFF2-40B4-BE49-F238E27FC236}">
                          <a16:creationId xmlns:a16="http://schemas.microsoft.com/office/drawing/2014/main" id="{75977915-87AD-4ECE-7EDF-4929F60747F1}"/>
                        </a:ext>
                      </a:extLst>
                    </p:cNvPr>
                    <p:cNvSpPr txBox="1">
                      <a:spLocks noRot="1" noChangeAspect="1" noMove="1" noResize="1" noEditPoints="1" noAdjustHandles="1" noChangeArrowheads="1" noChangeShapeType="1" noTextEdit="1"/>
                    </p:cNvSpPr>
                    <p:nvPr/>
                  </p:nvSpPr>
                  <p:spPr>
                    <a:xfrm rot="16200000">
                      <a:off x="648884" y="5738078"/>
                      <a:ext cx="555963" cy="246486"/>
                    </a:xfrm>
                    <a:prstGeom prst="rect">
                      <a:avLst/>
                    </a:prstGeom>
                    <a:blipFill>
                      <a:blip r:embed="rId7"/>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D626A96C-1A2C-1387-4D12-499717D12144}"/>
                  </a:ext>
                </a:extLst>
              </p:cNvPr>
              <p:cNvGrpSpPr/>
              <p:nvPr/>
            </p:nvGrpSpPr>
            <p:grpSpPr>
              <a:xfrm>
                <a:off x="7911237" y="1870595"/>
                <a:ext cx="193431" cy="4279392"/>
                <a:chOff x="10524035" y="1699037"/>
                <a:chExt cx="193431" cy="4279392"/>
              </a:xfrm>
            </p:grpSpPr>
            <p:grpSp>
              <p:nvGrpSpPr>
                <p:cNvPr id="94" name="Group 93">
                  <a:extLst>
                    <a:ext uri="{FF2B5EF4-FFF2-40B4-BE49-F238E27FC236}">
                      <a16:creationId xmlns:a16="http://schemas.microsoft.com/office/drawing/2014/main" id="{1A2E2CDA-2E64-1F18-0709-833015930652}"/>
                    </a:ext>
                  </a:extLst>
                </p:cNvPr>
                <p:cNvGrpSpPr/>
                <p:nvPr/>
              </p:nvGrpSpPr>
              <p:grpSpPr>
                <a:xfrm>
                  <a:off x="10531007" y="1707063"/>
                  <a:ext cx="182042" cy="1067143"/>
                  <a:chOff x="1138621" y="2711668"/>
                  <a:chExt cx="156177" cy="915522"/>
                </a:xfrm>
              </p:grpSpPr>
              <p:sp>
                <p:nvSpPr>
                  <p:cNvPr id="120" name="Rectangle 119">
                    <a:extLst>
                      <a:ext uri="{FF2B5EF4-FFF2-40B4-BE49-F238E27FC236}">
                        <a16:creationId xmlns:a16="http://schemas.microsoft.com/office/drawing/2014/main" id="{E72A0097-A065-A33E-9386-602FCF384F3F}"/>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1" name="Rectangle 120">
                    <a:extLst>
                      <a:ext uri="{FF2B5EF4-FFF2-40B4-BE49-F238E27FC236}">
                        <a16:creationId xmlns:a16="http://schemas.microsoft.com/office/drawing/2014/main" id="{1D5B5965-93AC-067E-39F7-AE10BB2DBF01}"/>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2" name="Rectangle 121">
                    <a:extLst>
                      <a:ext uri="{FF2B5EF4-FFF2-40B4-BE49-F238E27FC236}">
                        <a16:creationId xmlns:a16="http://schemas.microsoft.com/office/drawing/2014/main" id="{46BC95B2-4A9C-0BE9-C7F2-8B30B48E7DE1}"/>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3" name="Rectangle 122">
                    <a:extLst>
                      <a:ext uri="{FF2B5EF4-FFF2-40B4-BE49-F238E27FC236}">
                        <a16:creationId xmlns:a16="http://schemas.microsoft.com/office/drawing/2014/main" id="{225CEC97-44EF-9C6F-C20F-EA3571E06166}"/>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4" name="Rectangle 123">
                    <a:extLst>
                      <a:ext uri="{FF2B5EF4-FFF2-40B4-BE49-F238E27FC236}">
                        <a16:creationId xmlns:a16="http://schemas.microsoft.com/office/drawing/2014/main" id="{E118E5C8-255E-A66F-EE2B-FC5D42EB5794}"/>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25" name="Rectangle 124">
                    <a:extLst>
                      <a:ext uri="{FF2B5EF4-FFF2-40B4-BE49-F238E27FC236}">
                        <a16:creationId xmlns:a16="http://schemas.microsoft.com/office/drawing/2014/main" id="{EEFB0932-B6BB-3F41-69C7-DA076D6FD4CB}"/>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grpSp>
            <p:sp>
              <p:nvSpPr>
                <p:cNvPr id="95" name="Rectangle 94">
                  <a:extLst>
                    <a:ext uri="{FF2B5EF4-FFF2-40B4-BE49-F238E27FC236}">
                      <a16:creationId xmlns:a16="http://schemas.microsoft.com/office/drawing/2014/main" id="{6B9195FD-93D4-A7BF-E97A-DA71F1C5A8B1}"/>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96" name="Rectangle 95">
                  <a:extLst>
                    <a:ext uri="{FF2B5EF4-FFF2-40B4-BE49-F238E27FC236}">
                      <a16:creationId xmlns:a16="http://schemas.microsoft.com/office/drawing/2014/main" id="{A28457E1-94BC-C1C1-C7D4-76FF55505E2F}"/>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97" name="Rectangle 96">
                  <a:extLst>
                    <a:ext uri="{FF2B5EF4-FFF2-40B4-BE49-F238E27FC236}">
                      <a16:creationId xmlns:a16="http://schemas.microsoft.com/office/drawing/2014/main" id="{84D67DDD-A571-F000-A294-C8D46728613E}"/>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98" name="Rectangle 97">
                  <a:extLst>
                    <a:ext uri="{FF2B5EF4-FFF2-40B4-BE49-F238E27FC236}">
                      <a16:creationId xmlns:a16="http://schemas.microsoft.com/office/drawing/2014/main" id="{09EA4599-F028-4663-5AE0-78A34B5AE0E4}"/>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99" name="Rectangle 98">
                  <a:extLst>
                    <a:ext uri="{FF2B5EF4-FFF2-40B4-BE49-F238E27FC236}">
                      <a16:creationId xmlns:a16="http://schemas.microsoft.com/office/drawing/2014/main" id="{8A8792A7-1B81-1E01-FB63-C98AC5EB397A}"/>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0" name="Rectangle 99">
                  <a:extLst>
                    <a:ext uri="{FF2B5EF4-FFF2-40B4-BE49-F238E27FC236}">
                      <a16:creationId xmlns:a16="http://schemas.microsoft.com/office/drawing/2014/main" id="{5ED4919B-5750-616E-6D42-A3789451044A}"/>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1" name="Rectangle 100">
                  <a:extLst>
                    <a:ext uri="{FF2B5EF4-FFF2-40B4-BE49-F238E27FC236}">
                      <a16:creationId xmlns:a16="http://schemas.microsoft.com/office/drawing/2014/main" id="{7F976DFB-5EAA-67C2-2D02-6E94C3F83BF7}"/>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2" name="Rectangle 101">
                  <a:extLst>
                    <a:ext uri="{FF2B5EF4-FFF2-40B4-BE49-F238E27FC236}">
                      <a16:creationId xmlns:a16="http://schemas.microsoft.com/office/drawing/2014/main" id="{F9B531AF-55B9-0F39-3174-4BB134468116}"/>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3" name="Rectangle 102">
                  <a:extLst>
                    <a:ext uri="{FF2B5EF4-FFF2-40B4-BE49-F238E27FC236}">
                      <a16:creationId xmlns:a16="http://schemas.microsoft.com/office/drawing/2014/main" id="{DE22631C-E3A7-BF80-D3F8-02F233FB69FB}"/>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4" name="Rectangle 103">
                  <a:extLst>
                    <a:ext uri="{FF2B5EF4-FFF2-40B4-BE49-F238E27FC236}">
                      <a16:creationId xmlns:a16="http://schemas.microsoft.com/office/drawing/2014/main" id="{1CF0D4B2-20C9-6934-859C-1AF8E9E47DB1}"/>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5" name="Rectangle 104">
                  <a:extLst>
                    <a:ext uri="{FF2B5EF4-FFF2-40B4-BE49-F238E27FC236}">
                      <a16:creationId xmlns:a16="http://schemas.microsoft.com/office/drawing/2014/main" id="{F2D19C05-364C-222A-1973-5A9461455E39}"/>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6" name="Rectangle 105">
                  <a:extLst>
                    <a:ext uri="{FF2B5EF4-FFF2-40B4-BE49-F238E27FC236}">
                      <a16:creationId xmlns:a16="http://schemas.microsoft.com/office/drawing/2014/main" id="{244E93A5-C83B-B5B0-61A9-7660FA5F2E02}"/>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7" name="Rectangle 106">
                  <a:extLst>
                    <a:ext uri="{FF2B5EF4-FFF2-40B4-BE49-F238E27FC236}">
                      <a16:creationId xmlns:a16="http://schemas.microsoft.com/office/drawing/2014/main" id="{1F5688AF-93F7-2D44-45F2-A34B07359CA1}"/>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8" name="Rectangle 107">
                  <a:extLst>
                    <a:ext uri="{FF2B5EF4-FFF2-40B4-BE49-F238E27FC236}">
                      <a16:creationId xmlns:a16="http://schemas.microsoft.com/office/drawing/2014/main" id="{11191336-F111-E47B-ACBB-21D6E35683CF}"/>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09" name="Rectangle 108">
                  <a:extLst>
                    <a:ext uri="{FF2B5EF4-FFF2-40B4-BE49-F238E27FC236}">
                      <a16:creationId xmlns:a16="http://schemas.microsoft.com/office/drawing/2014/main" id="{34006EB4-A49C-84CD-37A6-F20F2DCD39C2}"/>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10" name="Rectangle 109">
                  <a:extLst>
                    <a:ext uri="{FF2B5EF4-FFF2-40B4-BE49-F238E27FC236}">
                      <a16:creationId xmlns:a16="http://schemas.microsoft.com/office/drawing/2014/main" id="{A2DBA947-A53C-FFAD-6CCF-C8CF06872765}"/>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11" name="Rectangle 110">
                  <a:extLst>
                    <a:ext uri="{FF2B5EF4-FFF2-40B4-BE49-F238E27FC236}">
                      <a16:creationId xmlns:a16="http://schemas.microsoft.com/office/drawing/2014/main" id="{3FBB11C8-AACC-E028-5038-11111775FB7B}"/>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sp>
              <p:nvSpPr>
                <p:cNvPr id="112" name="Rectangle 111">
                  <a:extLst>
                    <a:ext uri="{FF2B5EF4-FFF2-40B4-BE49-F238E27FC236}">
                      <a16:creationId xmlns:a16="http://schemas.microsoft.com/office/drawing/2014/main" id="{DF498FC5-61CB-46B9-9443-4A6211C31ABE}"/>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a:p>
              </p:txBody>
            </p:sp>
            <p:cxnSp>
              <p:nvCxnSpPr>
                <p:cNvPr id="113" name="Straight Connector 112">
                  <a:extLst>
                    <a:ext uri="{FF2B5EF4-FFF2-40B4-BE49-F238E27FC236}">
                      <a16:creationId xmlns:a16="http://schemas.microsoft.com/office/drawing/2014/main" id="{D62D21BB-BFFA-EB3D-F012-118D4F9D23AB}"/>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C23E7B13-D456-1303-6935-9CB6C881481F}"/>
                    </a:ext>
                  </a:extLst>
                </p:cNvPr>
                <p:cNvCxnSpPr>
                  <a:cxnSpLocks/>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15" name="Straight Connector 114">
                  <a:extLst>
                    <a:ext uri="{FF2B5EF4-FFF2-40B4-BE49-F238E27FC236}">
                      <a16:creationId xmlns:a16="http://schemas.microsoft.com/office/drawing/2014/main" id="{DCC2B71A-D422-074D-1510-55F211AF7240}"/>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DB88EC52-31B9-03A9-4F26-71B148988C81}"/>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98969BAA-D193-28C5-F49B-215FA7C9DF0F}"/>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8" name="Straight Connector 117">
                  <a:extLst>
                    <a:ext uri="{FF2B5EF4-FFF2-40B4-BE49-F238E27FC236}">
                      <a16:creationId xmlns:a16="http://schemas.microsoft.com/office/drawing/2014/main" id="{7EAB4049-C88A-F7C6-D897-C70F39B36306}"/>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02532068-4FA6-8462-2B5C-C54B2E40FC11}"/>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6" name="Group 35">
                <a:extLst>
                  <a:ext uri="{FF2B5EF4-FFF2-40B4-BE49-F238E27FC236}">
                    <a16:creationId xmlns:a16="http://schemas.microsoft.com/office/drawing/2014/main" id="{4914B4D5-EC07-7160-947A-81E9DADD13BF}"/>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0BAC06F0-49A3-7B84-749C-7EC4BEB6632D}"/>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1</m:t>
                                </m:r>
                              </m:sub>
                              <m:sup>
                                <m:r>
                                  <a:rPr lang="en-US" sz="700" b="0" i="1" dirty="0" smtClean="0">
                                    <a:latin typeface="Cambria Math" panose="02040503050406030204" pitchFamily="18" charset="0"/>
                                  </a:rPr>
                                  <m:t>(0)</m:t>
                                </m:r>
                              </m:sup>
                            </m:sSubSup>
                          </m:oMath>
                        </m:oMathPara>
                      </a14:m>
                      <a:endParaRPr lang="en-US" sz="700" dirty="0"/>
                    </a:p>
                  </p:txBody>
                </p:sp>
              </mc:Choice>
              <mc:Fallback xmlns="">
                <p:sp>
                  <p:nvSpPr>
                    <p:cNvPr id="85" name="Rectangle 84">
                      <a:extLst>
                        <a:ext uri="{FF2B5EF4-FFF2-40B4-BE49-F238E27FC236}">
                          <a16:creationId xmlns:a16="http://schemas.microsoft.com/office/drawing/2014/main" id="{0BAC06F0-49A3-7B84-749C-7EC4BEB6632D}"/>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2B514FDF-AB8C-B213-4E2D-A5EEDB2C2B27}"/>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2</m:t>
                                </m:r>
                              </m:sub>
                              <m:sup>
                                <m:r>
                                  <a:rPr lang="en-US" sz="700" b="0" i="1" dirty="0" smtClean="0">
                                    <a:latin typeface="Cambria Math" panose="02040503050406030204" pitchFamily="18" charset="0"/>
                                  </a:rPr>
                                  <m:t>(0)</m:t>
                                </m:r>
                              </m:sup>
                            </m:sSubSup>
                          </m:oMath>
                        </m:oMathPara>
                      </a14:m>
                      <a:endParaRPr lang="en-US" sz="700" dirty="0"/>
                    </a:p>
                  </p:txBody>
                </p:sp>
              </mc:Choice>
              <mc:Fallback xmlns="">
                <p:sp>
                  <p:nvSpPr>
                    <p:cNvPr id="86" name="Rectangle 85">
                      <a:extLst>
                        <a:ext uri="{FF2B5EF4-FFF2-40B4-BE49-F238E27FC236}">
                          <a16:creationId xmlns:a16="http://schemas.microsoft.com/office/drawing/2014/main" id="{2B514FDF-AB8C-B213-4E2D-A5EEDB2C2B27}"/>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9"/>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F1D39701-5CDB-AD70-8EE7-6915DC5523AC}"/>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3</m:t>
                                </m:r>
                              </m:sub>
                              <m:sup>
                                <m:r>
                                  <a:rPr lang="en-US" sz="700" b="0" i="1" dirty="0" smtClean="0">
                                    <a:latin typeface="Cambria Math" panose="02040503050406030204" pitchFamily="18" charset="0"/>
                                  </a:rPr>
                                  <m:t>(0)</m:t>
                                </m:r>
                              </m:sup>
                            </m:sSubSup>
                          </m:oMath>
                        </m:oMathPara>
                      </a14:m>
                      <a:endParaRPr lang="en-US" sz="700" dirty="0"/>
                    </a:p>
                  </p:txBody>
                </p:sp>
              </mc:Choice>
              <mc:Fallback xmlns="">
                <p:sp>
                  <p:nvSpPr>
                    <p:cNvPr id="87" name="Rectangle 86">
                      <a:extLst>
                        <a:ext uri="{FF2B5EF4-FFF2-40B4-BE49-F238E27FC236}">
                          <a16:creationId xmlns:a16="http://schemas.microsoft.com/office/drawing/2014/main" id="{F1D39701-5CDB-AD70-8EE7-6915DC5523AC}"/>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037D3C9A-F118-6829-6719-F42C7E1C1088}"/>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4</m:t>
                                </m:r>
                              </m:sub>
                              <m:sup>
                                <m:r>
                                  <a:rPr lang="en-US" sz="700" b="0" i="1" dirty="0" smtClean="0">
                                    <a:latin typeface="Cambria Math" panose="02040503050406030204" pitchFamily="18" charset="0"/>
                                  </a:rPr>
                                  <m:t>(0)</m:t>
                                </m:r>
                              </m:sup>
                            </m:sSubSup>
                          </m:oMath>
                        </m:oMathPara>
                      </a14:m>
                      <a:endParaRPr lang="en-US" sz="700" dirty="0"/>
                    </a:p>
                  </p:txBody>
                </p:sp>
              </mc:Choice>
              <mc:Fallback xmlns="">
                <p:sp>
                  <p:nvSpPr>
                    <p:cNvPr id="88" name="Rectangle 87">
                      <a:extLst>
                        <a:ext uri="{FF2B5EF4-FFF2-40B4-BE49-F238E27FC236}">
                          <a16:creationId xmlns:a16="http://schemas.microsoft.com/office/drawing/2014/main" id="{037D3C9A-F118-6829-6719-F42C7E1C1088}"/>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1"/>
                      <a:stretch>
                        <a:fillRect/>
                      </a:stretch>
                    </a:blipFill>
                    <a:ln w="19050"/>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BB02B7FC-23CD-A997-3E3C-215CFB65487C}"/>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0" name="Straight Arrow Connector 89">
                  <a:extLst>
                    <a:ext uri="{FF2B5EF4-FFF2-40B4-BE49-F238E27FC236}">
                      <a16:creationId xmlns:a16="http://schemas.microsoft.com/office/drawing/2014/main" id="{84FF9378-BAFA-DAF1-51CB-ADA5D693E444}"/>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2994DB60-50C5-D828-31C2-01A9FEC91BB6}"/>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2" name="Straight Arrow Connector 91">
                  <a:extLst>
                    <a:ext uri="{FF2B5EF4-FFF2-40B4-BE49-F238E27FC236}">
                      <a16:creationId xmlns:a16="http://schemas.microsoft.com/office/drawing/2014/main" id="{08FA77A5-5229-88C2-13BE-D022FD70733E}"/>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3" name="Rectangle 92">
                  <a:extLst>
                    <a:ext uri="{FF2B5EF4-FFF2-40B4-BE49-F238E27FC236}">
                      <a16:creationId xmlns:a16="http://schemas.microsoft.com/office/drawing/2014/main" id="{CB888EBF-9C27-4E17-011C-4411A1AC5507}"/>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linear</a:t>
                  </a:r>
                </a:p>
              </p:txBody>
            </p:sp>
          </p:grpSp>
          <p:cxnSp>
            <p:nvCxnSpPr>
              <p:cNvPr id="37" name="Straight Arrow Connector 36">
                <a:extLst>
                  <a:ext uri="{FF2B5EF4-FFF2-40B4-BE49-F238E27FC236}">
                    <a16:creationId xmlns:a16="http://schemas.microsoft.com/office/drawing/2014/main" id="{8F856F38-F16F-EDF1-99C5-B54224279736}"/>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D5808719-054A-C3D8-6CDD-ADBA915E5777}"/>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15F60ED6-DA76-ED5A-88E2-4CA352A10AEC}"/>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66144343-5401-8055-F655-AE0178E466A2}"/>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41" name="Group 40">
                <a:extLst>
                  <a:ext uri="{FF2B5EF4-FFF2-40B4-BE49-F238E27FC236}">
                    <a16:creationId xmlns:a16="http://schemas.microsoft.com/office/drawing/2014/main" id="{4014BFDB-5B2D-3179-509F-0C8942344782}"/>
                  </a:ext>
                </a:extLst>
              </p:cNvPr>
              <p:cNvGrpSpPr/>
              <p:nvPr/>
            </p:nvGrpSpPr>
            <p:grpSpPr>
              <a:xfrm>
                <a:off x="3457984" y="2299739"/>
                <a:ext cx="1593859" cy="3297055"/>
                <a:chOff x="1873829" y="2303755"/>
                <a:chExt cx="1593859" cy="3297055"/>
              </a:xfrm>
            </p:grpSpPr>
            <p:grpSp>
              <p:nvGrpSpPr>
                <p:cNvPr id="71" name="Group 70">
                  <a:extLst>
                    <a:ext uri="{FF2B5EF4-FFF2-40B4-BE49-F238E27FC236}">
                      <a16:creationId xmlns:a16="http://schemas.microsoft.com/office/drawing/2014/main" id="{B8AAC765-F45B-122F-6278-67B1070200BE}"/>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D707B4EE-4E6B-92F4-B3D4-7FAE6C2AB167}"/>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1</m:t>
                                  </m:r>
                                </m:sub>
                                <m:sup>
                                  <m:r>
                                    <a:rPr lang="en-US" sz="700" b="0" i="1" dirty="0" smtClean="0">
                                      <a:latin typeface="Cambria Math" panose="02040503050406030204" pitchFamily="18" charset="0"/>
                                    </a:rPr>
                                    <m:t>(1)</m:t>
                                  </m:r>
                                </m:sup>
                              </m:sSubSup>
                            </m:oMath>
                          </m:oMathPara>
                        </a14:m>
                        <a:endParaRPr lang="en-US" sz="700" dirty="0"/>
                      </a:p>
                    </p:txBody>
                  </p:sp>
                </mc:Choice>
                <mc:Fallback xmlns="">
                  <p:sp>
                    <p:nvSpPr>
                      <p:cNvPr id="76" name="Rectangle 75">
                        <a:extLst>
                          <a:ext uri="{FF2B5EF4-FFF2-40B4-BE49-F238E27FC236}">
                            <a16:creationId xmlns:a16="http://schemas.microsoft.com/office/drawing/2014/main" id="{D707B4EE-4E6B-92F4-B3D4-7FAE6C2AB167}"/>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10E1CEA-9826-1F35-C7C1-A0CD01431FD7}"/>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2</m:t>
                                  </m:r>
                                </m:sub>
                                <m:sup>
                                  <m:r>
                                    <a:rPr lang="en-US" sz="700" b="0" i="1" dirty="0" smtClean="0">
                                      <a:latin typeface="Cambria Math" panose="02040503050406030204" pitchFamily="18" charset="0"/>
                                    </a:rPr>
                                    <m:t>(1)</m:t>
                                  </m:r>
                                </m:sup>
                              </m:sSubSup>
                            </m:oMath>
                          </m:oMathPara>
                        </a14:m>
                        <a:endParaRPr lang="en-US" sz="700" dirty="0"/>
                      </a:p>
                    </p:txBody>
                  </p:sp>
                </mc:Choice>
                <mc:Fallback xmlns="">
                  <p:sp>
                    <p:nvSpPr>
                      <p:cNvPr id="77" name="Rectangle 76">
                        <a:extLst>
                          <a:ext uri="{FF2B5EF4-FFF2-40B4-BE49-F238E27FC236}">
                            <a16:creationId xmlns:a16="http://schemas.microsoft.com/office/drawing/2014/main" id="{510E1CEA-9826-1F35-C7C1-A0CD01431FD7}"/>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3"/>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386197F5-1A01-0019-3302-911532047170}"/>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3</m:t>
                                  </m:r>
                                </m:sub>
                                <m:sup>
                                  <m:r>
                                    <a:rPr lang="en-US" sz="700" b="0" i="1" dirty="0" smtClean="0">
                                      <a:latin typeface="Cambria Math" panose="02040503050406030204" pitchFamily="18" charset="0"/>
                                    </a:rPr>
                                    <m:t>(1)</m:t>
                                  </m:r>
                                </m:sup>
                              </m:sSubSup>
                            </m:oMath>
                          </m:oMathPara>
                        </a14:m>
                        <a:endParaRPr lang="en-US" sz="700" dirty="0"/>
                      </a:p>
                    </p:txBody>
                  </p:sp>
                </mc:Choice>
                <mc:Fallback xmlns="">
                  <p:sp>
                    <p:nvSpPr>
                      <p:cNvPr id="78" name="Rectangle 77">
                        <a:extLst>
                          <a:ext uri="{FF2B5EF4-FFF2-40B4-BE49-F238E27FC236}">
                            <a16:creationId xmlns:a16="http://schemas.microsoft.com/office/drawing/2014/main" id="{386197F5-1A01-0019-3302-911532047170}"/>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4"/>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B39F99D5-C8C1-B6B6-4015-42036E5DE663}"/>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4</m:t>
                                  </m:r>
                                </m:sub>
                                <m:sup>
                                  <m:r>
                                    <a:rPr lang="en-US" sz="700" b="0" i="1" dirty="0" smtClean="0">
                                      <a:latin typeface="Cambria Math" panose="02040503050406030204" pitchFamily="18" charset="0"/>
                                    </a:rPr>
                                    <m:t>(1)</m:t>
                                  </m:r>
                                </m:sup>
                              </m:sSubSup>
                            </m:oMath>
                          </m:oMathPara>
                        </a14:m>
                        <a:endParaRPr lang="en-US" sz="700" dirty="0"/>
                      </a:p>
                    </p:txBody>
                  </p:sp>
                </mc:Choice>
                <mc:Fallback xmlns="">
                  <p:sp>
                    <p:nvSpPr>
                      <p:cNvPr id="79" name="Rectangle 78">
                        <a:extLst>
                          <a:ext uri="{FF2B5EF4-FFF2-40B4-BE49-F238E27FC236}">
                            <a16:creationId xmlns:a16="http://schemas.microsoft.com/office/drawing/2014/main" id="{B39F99D5-C8C1-B6B6-4015-42036E5DE663}"/>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5"/>
                        <a:stretch>
                          <a:fillRect/>
                        </a:stretch>
                      </a:blipFill>
                      <a:ln w="19050"/>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511F99F3-2219-6719-40B8-012F991DA437}"/>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a:extLst>
                      <a:ext uri="{FF2B5EF4-FFF2-40B4-BE49-F238E27FC236}">
                        <a16:creationId xmlns:a16="http://schemas.microsoft.com/office/drawing/2014/main" id="{D99EEE7A-E751-ED81-E0DB-170529196432}"/>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B4C760FD-099F-54BE-B5B9-74DEFF91D4C6}"/>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86D1FD2F-C89F-1FFA-1EF1-3AB8DB2690CC}"/>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Rectangle 83">
                    <a:extLst>
                      <a:ext uri="{FF2B5EF4-FFF2-40B4-BE49-F238E27FC236}">
                        <a16:creationId xmlns:a16="http://schemas.microsoft.com/office/drawing/2014/main" id="{A597CE8F-618D-0A93-DD91-AF5B1E0519E9}"/>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linear</a:t>
                    </a:r>
                  </a:p>
                </p:txBody>
              </p:sp>
            </p:grpSp>
            <p:cxnSp>
              <p:nvCxnSpPr>
                <p:cNvPr id="72" name="Straight Arrow Connector 71">
                  <a:extLst>
                    <a:ext uri="{FF2B5EF4-FFF2-40B4-BE49-F238E27FC236}">
                      <a16:creationId xmlns:a16="http://schemas.microsoft.com/office/drawing/2014/main" id="{CE694628-0883-8237-FC00-EDBFC66B6F8A}"/>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a:extLst>
                    <a:ext uri="{FF2B5EF4-FFF2-40B4-BE49-F238E27FC236}">
                      <a16:creationId xmlns:a16="http://schemas.microsoft.com/office/drawing/2014/main" id="{F90ED549-D004-BF33-FE98-26AEAC6F9AF7}"/>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89F8E1BA-AFE2-8D1A-E2E1-8D106096E0B1}"/>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Straight Arrow Connector 74">
                  <a:extLst>
                    <a:ext uri="{FF2B5EF4-FFF2-40B4-BE49-F238E27FC236}">
                      <a16:creationId xmlns:a16="http://schemas.microsoft.com/office/drawing/2014/main" id="{48C79867-2026-34E3-41B5-C069332F4B15}"/>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A4D785AA-37E1-E8ED-97E2-5E8FBFA90973}"/>
                  </a:ext>
                </a:extLst>
              </p:cNvPr>
              <p:cNvGrpSpPr/>
              <p:nvPr/>
            </p:nvGrpSpPr>
            <p:grpSpPr>
              <a:xfrm>
                <a:off x="5042139" y="2295723"/>
                <a:ext cx="1593859" cy="3297055"/>
                <a:chOff x="1873829" y="2303755"/>
                <a:chExt cx="1593859" cy="3297055"/>
              </a:xfrm>
            </p:grpSpPr>
            <p:grpSp>
              <p:nvGrpSpPr>
                <p:cNvPr id="57" name="Group 56">
                  <a:extLst>
                    <a:ext uri="{FF2B5EF4-FFF2-40B4-BE49-F238E27FC236}">
                      <a16:creationId xmlns:a16="http://schemas.microsoft.com/office/drawing/2014/main" id="{6774A2DE-64D8-5739-3A85-993548365772}"/>
                    </a:ext>
                  </a:extLst>
                </p:cNvPr>
                <p:cNvGrpSpPr/>
                <p:nvPr/>
              </p:nvGrpSpPr>
              <p:grpSpPr>
                <a:xfrm>
                  <a:off x="2248797" y="2303755"/>
                  <a:ext cx="1218891" cy="3297055"/>
                  <a:chOff x="2537567" y="2207877"/>
                  <a:chExt cx="1218891" cy="3297055"/>
                </a:xfrm>
              </p:grpSpPr>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E8CEEE50-19BB-61A3-1F64-7C67E97C8310}"/>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1</m:t>
                                  </m:r>
                                </m:sub>
                                <m:sup>
                                  <m:r>
                                    <a:rPr lang="en-US" sz="700" b="0" i="1" dirty="0" smtClean="0">
                                      <a:latin typeface="Cambria Math" panose="02040503050406030204" pitchFamily="18" charset="0"/>
                                    </a:rPr>
                                    <m:t>(2)</m:t>
                                  </m:r>
                                </m:sup>
                              </m:sSubSup>
                            </m:oMath>
                          </m:oMathPara>
                        </a14:m>
                        <a:endParaRPr lang="en-US" sz="700" dirty="0"/>
                      </a:p>
                    </p:txBody>
                  </p:sp>
                </mc:Choice>
                <mc:Fallback xmlns="">
                  <p:sp>
                    <p:nvSpPr>
                      <p:cNvPr id="62" name="Rectangle 61">
                        <a:extLst>
                          <a:ext uri="{FF2B5EF4-FFF2-40B4-BE49-F238E27FC236}">
                            <a16:creationId xmlns:a16="http://schemas.microsoft.com/office/drawing/2014/main" id="{E8CEEE50-19BB-61A3-1F64-7C67E97C8310}"/>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16"/>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113F4D41-E3AF-21F4-ED7A-8D014851190C}"/>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2</m:t>
                                  </m:r>
                                </m:sub>
                                <m:sup>
                                  <m:r>
                                    <a:rPr lang="en-US" sz="700" b="0" i="1" dirty="0" smtClean="0">
                                      <a:latin typeface="Cambria Math" panose="02040503050406030204" pitchFamily="18" charset="0"/>
                                    </a:rPr>
                                    <m:t>(2)</m:t>
                                  </m:r>
                                </m:sup>
                              </m:sSubSup>
                            </m:oMath>
                          </m:oMathPara>
                        </a14:m>
                        <a:endParaRPr lang="en-US" sz="700" dirty="0"/>
                      </a:p>
                    </p:txBody>
                  </p:sp>
                </mc:Choice>
                <mc:Fallback xmlns="">
                  <p:sp>
                    <p:nvSpPr>
                      <p:cNvPr id="63" name="Rectangle 62">
                        <a:extLst>
                          <a:ext uri="{FF2B5EF4-FFF2-40B4-BE49-F238E27FC236}">
                            <a16:creationId xmlns:a16="http://schemas.microsoft.com/office/drawing/2014/main" id="{113F4D41-E3AF-21F4-ED7A-8D014851190C}"/>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17"/>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38437B9-B71A-3B88-1AE3-D431852368C5}"/>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3</m:t>
                                  </m:r>
                                </m:sub>
                                <m:sup>
                                  <m:r>
                                    <a:rPr lang="en-US" sz="700" b="0" i="1" dirty="0" smtClean="0">
                                      <a:latin typeface="Cambria Math" panose="02040503050406030204" pitchFamily="18" charset="0"/>
                                    </a:rPr>
                                    <m:t>(2)</m:t>
                                  </m:r>
                                </m:sup>
                              </m:sSubSup>
                            </m:oMath>
                          </m:oMathPara>
                        </a14:m>
                        <a:endParaRPr lang="en-US" sz="700" dirty="0"/>
                      </a:p>
                    </p:txBody>
                  </p:sp>
                </mc:Choice>
                <mc:Fallback xmlns="">
                  <p:sp>
                    <p:nvSpPr>
                      <p:cNvPr id="64" name="Rectangle 63">
                        <a:extLst>
                          <a:ext uri="{FF2B5EF4-FFF2-40B4-BE49-F238E27FC236}">
                            <a16:creationId xmlns:a16="http://schemas.microsoft.com/office/drawing/2014/main" id="{C38437B9-B71A-3B88-1AE3-D431852368C5}"/>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18"/>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4896D2B1-5896-C899-4D0A-88F507F7BEDF}"/>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4</m:t>
                                  </m:r>
                                </m:sub>
                                <m:sup>
                                  <m:r>
                                    <a:rPr lang="en-US" sz="700" b="0" i="1" dirty="0" smtClean="0">
                                      <a:latin typeface="Cambria Math" panose="02040503050406030204" pitchFamily="18" charset="0"/>
                                    </a:rPr>
                                    <m:t>(2)</m:t>
                                  </m:r>
                                </m:sup>
                              </m:sSubSup>
                            </m:oMath>
                          </m:oMathPara>
                        </a14:m>
                        <a:endParaRPr lang="en-US" sz="700" dirty="0"/>
                      </a:p>
                    </p:txBody>
                  </p:sp>
                </mc:Choice>
                <mc:Fallback xmlns="">
                  <p:sp>
                    <p:nvSpPr>
                      <p:cNvPr id="65" name="Rectangle 64">
                        <a:extLst>
                          <a:ext uri="{FF2B5EF4-FFF2-40B4-BE49-F238E27FC236}">
                            <a16:creationId xmlns:a16="http://schemas.microsoft.com/office/drawing/2014/main" id="{4896D2B1-5896-C899-4D0A-88F507F7BEDF}"/>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19"/>
                        <a:stretch>
                          <a:fillRect/>
                        </a:stretch>
                      </a:blipFill>
                      <a:ln w="19050"/>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6F61D920-0979-A94C-109D-DDFD16CCD143}"/>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E550A4D-D508-DEC3-E658-35300A658A6B}"/>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a:extLst>
                      <a:ext uri="{FF2B5EF4-FFF2-40B4-BE49-F238E27FC236}">
                        <a16:creationId xmlns:a16="http://schemas.microsoft.com/office/drawing/2014/main" id="{7199830B-95C5-0958-F3C9-B0B0218BE737}"/>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4A7D2B43-B5EB-8EA6-E71D-2F985682D61D}"/>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0" name="Rectangle 69">
                    <a:extLst>
                      <a:ext uri="{FF2B5EF4-FFF2-40B4-BE49-F238E27FC236}">
                        <a16:creationId xmlns:a16="http://schemas.microsoft.com/office/drawing/2014/main" id="{C0A4C940-AE31-D715-2279-88352B1E8DA3}"/>
                      </a:ext>
                    </a:extLst>
                  </p:cNvPr>
                  <p:cNvSpPr/>
                  <p:nvPr/>
                </p:nvSpPr>
                <p:spPr>
                  <a:xfrm rot="16200000">
                    <a:off x="1951864" y="3700338"/>
                    <a:ext cx="3297055" cy="31213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linear</a:t>
                    </a:r>
                  </a:p>
                </p:txBody>
              </p:sp>
            </p:grpSp>
            <p:cxnSp>
              <p:nvCxnSpPr>
                <p:cNvPr id="58" name="Straight Arrow Connector 57">
                  <a:extLst>
                    <a:ext uri="{FF2B5EF4-FFF2-40B4-BE49-F238E27FC236}">
                      <a16:creationId xmlns:a16="http://schemas.microsoft.com/office/drawing/2014/main" id="{C21C817B-A587-593D-EB29-14CFA4FB929D}"/>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2950A1AB-A8D3-9763-3556-32347DD9BCEE}"/>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id="{11BCA1A6-5E8B-A8A4-6479-D978FEC2C90A}"/>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F1C71A12-CC57-9C9B-5B24-7FFDD1CEDBD6}"/>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43" name="Group 42">
                <a:extLst>
                  <a:ext uri="{FF2B5EF4-FFF2-40B4-BE49-F238E27FC236}">
                    <a16:creationId xmlns:a16="http://schemas.microsoft.com/office/drawing/2014/main" id="{9ECBFF49-87D8-A6D3-BCF9-3743EFD2B5A2}"/>
                  </a:ext>
                </a:extLst>
              </p:cNvPr>
              <p:cNvGrpSpPr/>
              <p:nvPr/>
            </p:nvGrpSpPr>
            <p:grpSpPr>
              <a:xfrm>
                <a:off x="6626305" y="2303751"/>
                <a:ext cx="1301457" cy="3297043"/>
                <a:chOff x="1873829" y="2303767"/>
                <a:chExt cx="1301457" cy="3297043"/>
              </a:xfrm>
            </p:grpSpPr>
            <p:grpSp>
              <p:nvGrpSpPr>
                <p:cNvPr id="44" name="Group 43">
                  <a:extLst>
                    <a:ext uri="{FF2B5EF4-FFF2-40B4-BE49-F238E27FC236}">
                      <a16:creationId xmlns:a16="http://schemas.microsoft.com/office/drawing/2014/main" id="{F97B0CBF-FC90-4AED-5566-41B9F4D8AF90}"/>
                    </a:ext>
                  </a:extLst>
                </p:cNvPr>
                <p:cNvGrpSpPr/>
                <p:nvPr/>
              </p:nvGrpSpPr>
              <p:grpSpPr>
                <a:xfrm>
                  <a:off x="2248797" y="2303767"/>
                  <a:ext cx="926489" cy="3297043"/>
                  <a:chOff x="2537567" y="2207889"/>
                  <a:chExt cx="926489" cy="3297043"/>
                </a:xfrm>
              </p:grpSpPr>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3015385C-5163-91F4-6EB5-992E905834FB}"/>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1</m:t>
                                  </m:r>
                                </m:sub>
                                <m:sup>
                                  <m:r>
                                    <a:rPr lang="en-US" sz="700" b="0" i="1" dirty="0" smtClean="0">
                                      <a:latin typeface="Cambria Math" panose="02040503050406030204" pitchFamily="18" charset="0"/>
                                    </a:rPr>
                                    <m:t>(3)</m:t>
                                  </m:r>
                                </m:sup>
                              </m:sSubSup>
                            </m:oMath>
                          </m:oMathPara>
                        </a14:m>
                        <a:endParaRPr lang="en-US" sz="700" dirty="0"/>
                      </a:p>
                    </p:txBody>
                  </p:sp>
                </mc:Choice>
                <mc:Fallback xmlns="">
                  <p:sp>
                    <p:nvSpPr>
                      <p:cNvPr id="49" name="Rectangle 48">
                        <a:extLst>
                          <a:ext uri="{FF2B5EF4-FFF2-40B4-BE49-F238E27FC236}">
                            <a16:creationId xmlns:a16="http://schemas.microsoft.com/office/drawing/2014/main" id="{3015385C-5163-91F4-6EB5-992E905834FB}"/>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20"/>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3C2B32F-BCCD-0894-F1EE-B668AEB69DED}"/>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2</m:t>
                                  </m:r>
                                </m:sub>
                                <m:sup>
                                  <m:r>
                                    <a:rPr lang="en-US" sz="700" b="0" i="1" dirty="0" smtClean="0">
                                      <a:latin typeface="Cambria Math" panose="02040503050406030204" pitchFamily="18" charset="0"/>
                                    </a:rPr>
                                    <m:t>(3)</m:t>
                                  </m:r>
                                </m:sup>
                              </m:sSubSup>
                            </m:oMath>
                          </m:oMathPara>
                        </a14:m>
                        <a:endParaRPr lang="en-US" sz="700" dirty="0"/>
                      </a:p>
                    </p:txBody>
                  </p:sp>
                </mc:Choice>
                <mc:Fallback xmlns="">
                  <p:sp>
                    <p:nvSpPr>
                      <p:cNvPr id="50" name="Rectangle 49">
                        <a:extLst>
                          <a:ext uri="{FF2B5EF4-FFF2-40B4-BE49-F238E27FC236}">
                            <a16:creationId xmlns:a16="http://schemas.microsoft.com/office/drawing/2014/main" id="{73C2B32F-BCCD-0894-F1EE-B668AEB69DED}"/>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21"/>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B59DC01A-7B56-FF42-FE3C-9A229FA5B4AD}"/>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3</m:t>
                                  </m:r>
                                </m:sub>
                                <m:sup>
                                  <m:r>
                                    <a:rPr lang="en-US" sz="700" b="0" i="1" dirty="0" smtClean="0">
                                      <a:latin typeface="Cambria Math" panose="02040503050406030204" pitchFamily="18" charset="0"/>
                                    </a:rPr>
                                    <m:t>(3)</m:t>
                                  </m:r>
                                </m:sup>
                              </m:sSubSup>
                            </m:oMath>
                          </m:oMathPara>
                        </a14:m>
                        <a:endParaRPr lang="en-US" sz="700" dirty="0"/>
                      </a:p>
                    </p:txBody>
                  </p:sp>
                </mc:Choice>
                <mc:Fallback xmlns="">
                  <p:sp>
                    <p:nvSpPr>
                      <p:cNvPr id="51" name="Rectangle 50">
                        <a:extLst>
                          <a:ext uri="{FF2B5EF4-FFF2-40B4-BE49-F238E27FC236}">
                            <a16:creationId xmlns:a16="http://schemas.microsoft.com/office/drawing/2014/main" id="{B59DC01A-7B56-FF42-FE3C-9A229FA5B4AD}"/>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22"/>
                        <a:stretch>
                          <a:fillRect/>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15EF4A25-E531-B757-CA27-167F3B2D511B}"/>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700" b="0" i="1" dirty="0" smtClean="0">
                                      <a:latin typeface="Cambria Math" panose="02040503050406030204" pitchFamily="18" charset="0"/>
                                    </a:rPr>
                                  </m:ctrlPr>
                                </m:sSubSupPr>
                                <m:e>
                                  <m:r>
                                    <a:rPr lang="en-US" sz="700" b="0" i="1" dirty="0" smtClean="0">
                                      <a:latin typeface="Cambria Math" panose="02040503050406030204" pitchFamily="18" charset="0"/>
                                    </a:rPr>
                                    <m:t>𝑆</m:t>
                                  </m:r>
                                </m:e>
                                <m:sub>
                                  <m:r>
                                    <a:rPr lang="en-US" sz="700" b="0" i="1" dirty="0" smtClean="0">
                                      <a:latin typeface="Cambria Math" panose="02040503050406030204" pitchFamily="18" charset="0"/>
                                    </a:rPr>
                                    <m:t>4</m:t>
                                  </m:r>
                                </m:sub>
                                <m:sup>
                                  <m:r>
                                    <a:rPr lang="en-US" sz="700" b="0" i="1" dirty="0" smtClean="0">
                                      <a:latin typeface="Cambria Math" panose="02040503050406030204" pitchFamily="18" charset="0"/>
                                    </a:rPr>
                                    <m:t>(3)</m:t>
                                  </m:r>
                                </m:sup>
                              </m:sSubSup>
                            </m:oMath>
                          </m:oMathPara>
                        </a14:m>
                        <a:endParaRPr lang="en-US" sz="700" dirty="0"/>
                      </a:p>
                    </p:txBody>
                  </p:sp>
                </mc:Choice>
                <mc:Fallback xmlns="">
                  <p:sp>
                    <p:nvSpPr>
                      <p:cNvPr id="52" name="Rectangle 51">
                        <a:extLst>
                          <a:ext uri="{FF2B5EF4-FFF2-40B4-BE49-F238E27FC236}">
                            <a16:creationId xmlns:a16="http://schemas.microsoft.com/office/drawing/2014/main" id="{15EF4A25-E531-B757-CA27-167F3B2D511B}"/>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23"/>
                        <a:stretch>
                          <a:fillRect/>
                        </a:stretch>
                      </a:blipFill>
                      <a:ln w="19050"/>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57E7026F-D6A5-3162-7760-872E1FF5BF74}"/>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2801F14C-7903-924F-462B-6F746FE03167}"/>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AC5A7FA0-223A-7846-9604-DCD6FF8DC85A}"/>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3C34820C-00A5-7006-FBDA-E8FDF94B3B32}"/>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45" name="Straight Arrow Connector 44">
                  <a:extLst>
                    <a:ext uri="{FF2B5EF4-FFF2-40B4-BE49-F238E27FC236}">
                      <a16:creationId xmlns:a16="http://schemas.microsoft.com/office/drawing/2014/main" id="{E80CFFDC-6B61-9A90-2D9A-DCA6051B2F21}"/>
                    </a:ext>
                  </a:extLst>
                </p:cNvPr>
                <p:cNvCxnSpPr>
                  <a:cxnSpLocks/>
                </p:cNvCxnSpPr>
                <p:nvPr/>
              </p:nvCxnSpPr>
              <p:spPr>
                <a:xfrm flipV="1">
                  <a:off x="1873829" y="2591364"/>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EF85E538-31E1-DE5D-66B1-33AFDBBDBF56}"/>
                    </a:ext>
                  </a:extLst>
                </p:cNvPr>
                <p:cNvCxnSpPr>
                  <a:cxnSpLocks/>
                </p:cNvCxnSpPr>
                <p:nvPr/>
              </p:nvCxnSpPr>
              <p:spPr>
                <a:xfrm flipV="1">
                  <a:off x="1893883" y="3489727"/>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70C7DBDF-40C5-9EDF-F3B6-3E533D2A91D0}"/>
                    </a:ext>
                  </a:extLst>
                </p:cNvPr>
                <p:cNvCxnSpPr>
                  <a:cxnSpLocks/>
                </p:cNvCxnSpPr>
                <p:nvPr/>
              </p:nvCxnSpPr>
              <p:spPr>
                <a:xfrm flipV="1">
                  <a:off x="1877838" y="4412151"/>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C46FA599-F245-D9BB-8725-8486FEEE0081}"/>
                    </a:ext>
                  </a:extLst>
                </p:cNvPr>
                <p:cNvCxnSpPr>
                  <a:cxnSpLocks/>
                </p:cNvCxnSpPr>
                <p:nvPr/>
              </p:nvCxnSpPr>
              <p:spPr>
                <a:xfrm flipV="1">
                  <a:off x="1885854" y="532254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6" name="Rectangle 5">
              <a:extLst>
                <a:ext uri="{FF2B5EF4-FFF2-40B4-BE49-F238E27FC236}">
                  <a16:creationId xmlns:a16="http://schemas.microsoft.com/office/drawing/2014/main" id="{0CF2DB53-4326-F24E-2F34-92280CB2DC81}"/>
                </a:ext>
              </a:extLst>
            </p:cNvPr>
            <p:cNvSpPr/>
            <p:nvPr/>
          </p:nvSpPr>
          <p:spPr>
            <a:xfrm>
              <a:off x="2548640" y="2128792"/>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7" name="Rectangle 6">
              <a:extLst>
                <a:ext uri="{FF2B5EF4-FFF2-40B4-BE49-F238E27FC236}">
                  <a16:creationId xmlns:a16="http://schemas.microsoft.com/office/drawing/2014/main" id="{DE4575EC-D120-7F43-7503-AF3616AE6B52}"/>
                </a:ext>
              </a:extLst>
            </p:cNvPr>
            <p:cNvSpPr/>
            <p:nvPr/>
          </p:nvSpPr>
          <p:spPr>
            <a:xfrm>
              <a:off x="1762574" y="2124776"/>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8" name="Rectangle 7">
              <a:extLst>
                <a:ext uri="{FF2B5EF4-FFF2-40B4-BE49-F238E27FC236}">
                  <a16:creationId xmlns:a16="http://schemas.microsoft.com/office/drawing/2014/main" id="{449B569C-2159-35A2-B03D-744044992872}"/>
                </a:ext>
              </a:extLst>
            </p:cNvPr>
            <p:cNvSpPr/>
            <p:nvPr/>
          </p:nvSpPr>
          <p:spPr>
            <a:xfrm>
              <a:off x="3916230" y="2124777"/>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9" name="Rectangle 8">
              <a:extLst>
                <a:ext uri="{FF2B5EF4-FFF2-40B4-BE49-F238E27FC236}">
                  <a16:creationId xmlns:a16="http://schemas.microsoft.com/office/drawing/2014/main" id="{914C3960-2856-3530-7C25-3195B3B56338}"/>
                </a:ext>
              </a:extLst>
            </p:cNvPr>
            <p:cNvSpPr/>
            <p:nvPr/>
          </p:nvSpPr>
          <p:spPr>
            <a:xfrm>
              <a:off x="3130164" y="2132793"/>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10" name="Rectangle 9">
              <a:extLst>
                <a:ext uri="{FF2B5EF4-FFF2-40B4-BE49-F238E27FC236}">
                  <a16:creationId xmlns:a16="http://schemas.microsoft.com/office/drawing/2014/main" id="{0BC5320F-A4AE-E161-315E-3E5D630F7271}"/>
                </a:ext>
              </a:extLst>
            </p:cNvPr>
            <p:cNvSpPr/>
            <p:nvPr/>
          </p:nvSpPr>
          <p:spPr>
            <a:xfrm>
              <a:off x="5275803" y="2136808"/>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11" name="Rectangle 10">
              <a:extLst>
                <a:ext uri="{FF2B5EF4-FFF2-40B4-BE49-F238E27FC236}">
                  <a16:creationId xmlns:a16="http://schemas.microsoft.com/office/drawing/2014/main" id="{6FBABA43-6B2B-599F-CBE8-80D6ED33B80A}"/>
                </a:ext>
              </a:extLst>
            </p:cNvPr>
            <p:cNvSpPr/>
            <p:nvPr/>
          </p:nvSpPr>
          <p:spPr>
            <a:xfrm>
              <a:off x="4489737" y="2132792"/>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12" name="Rectangle 11">
              <a:extLst>
                <a:ext uri="{FF2B5EF4-FFF2-40B4-BE49-F238E27FC236}">
                  <a16:creationId xmlns:a16="http://schemas.microsoft.com/office/drawing/2014/main" id="{C906813F-099C-5DE9-1347-4E42061B2564}"/>
                </a:ext>
              </a:extLst>
            </p:cNvPr>
            <p:cNvSpPr/>
            <p:nvPr/>
          </p:nvSpPr>
          <p:spPr>
            <a:xfrm>
              <a:off x="6643393" y="2132793"/>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p:sp>
          <p:nvSpPr>
            <p:cNvPr id="13" name="Rectangle 12">
              <a:extLst>
                <a:ext uri="{FF2B5EF4-FFF2-40B4-BE49-F238E27FC236}">
                  <a16:creationId xmlns:a16="http://schemas.microsoft.com/office/drawing/2014/main" id="{0744E2DD-745E-CB99-9E1C-8CE5FFB771F2}"/>
                </a:ext>
              </a:extLst>
            </p:cNvPr>
            <p:cNvSpPr/>
            <p:nvPr/>
          </p:nvSpPr>
          <p:spPr>
            <a:xfrm>
              <a:off x="5857327" y="2140809"/>
              <a:ext cx="298489" cy="3494274"/>
            </a:xfrm>
            <a:prstGeom prst="rect">
              <a:avLst/>
            </a:prstGeom>
            <a:solidFill>
              <a:schemeClr val="accent1">
                <a:lumMod val="60000"/>
                <a:lumOff val="40000"/>
                <a:alpha val="56586"/>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0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03A469-22D0-BE0E-205F-DEBD6086B2E1}"/>
                    </a:ext>
                  </a:extLst>
                </p:cNvPr>
                <p:cNvSpPr txBox="1"/>
                <p:nvPr/>
              </p:nvSpPr>
              <p:spPr>
                <a:xfrm>
                  <a:off x="1695763" y="5379018"/>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𝑋</m:t>
                            </m:r>
                          </m:e>
                          <m:sup>
                            <m:r>
                              <a:rPr lang="en-US" sz="700" b="0" i="1" smtClean="0">
                                <a:latin typeface="Cambria Math" panose="02040503050406030204" pitchFamily="18" charset="0"/>
                              </a:rPr>
                              <m:t>(0)</m:t>
                            </m:r>
                          </m:sup>
                        </m:sSup>
                      </m:oMath>
                    </m:oMathPara>
                  </a14:m>
                  <a:endParaRPr lang="en-US" sz="700" dirty="0"/>
                </a:p>
              </p:txBody>
            </p:sp>
          </mc:Choice>
          <mc:Fallback xmlns="">
            <p:sp>
              <p:nvSpPr>
                <p:cNvPr id="14" name="TextBox 13">
                  <a:extLst>
                    <a:ext uri="{FF2B5EF4-FFF2-40B4-BE49-F238E27FC236}">
                      <a16:creationId xmlns:a16="http://schemas.microsoft.com/office/drawing/2014/main" id="{A003A469-22D0-BE0E-205F-DEBD6086B2E1}"/>
                    </a:ext>
                  </a:extLst>
                </p:cNvPr>
                <p:cNvSpPr txBox="1">
                  <a:spLocks noRot="1" noChangeAspect="1" noMove="1" noResize="1" noEditPoints="1" noAdjustHandles="1" noChangeArrowheads="1" noChangeShapeType="1" noTextEdit="1"/>
                </p:cNvSpPr>
                <p:nvPr/>
              </p:nvSpPr>
              <p:spPr>
                <a:xfrm>
                  <a:off x="1695763" y="5379018"/>
                  <a:ext cx="427548" cy="329517"/>
                </a:xfrm>
                <a:prstGeom prst="rect">
                  <a:avLst/>
                </a:prstGeom>
                <a:blipFill>
                  <a:blip r:embed="rId24"/>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6E5C0F-88AA-4428-A8A7-5BE028C41DF4}"/>
                    </a:ext>
                  </a:extLst>
                </p:cNvPr>
                <p:cNvSpPr txBox="1"/>
                <p:nvPr/>
              </p:nvSpPr>
              <p:spPr>
                <a:xfrm>
                  <a:off x="2479100" y="5375970"/>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𝑌</m:t>
                            </m:r>
                          </m:e>
                          <m:sup>
                            <m:r>
                              <a:rPr lang="en-US" sz="700" b="0" i="1" smtClean="0">
                                <a:latin typeface="Cambria Math" panose="02040503050406030204" pitchFamily="18" charset="0"/>
                              </a:rPr>
                              <m:t>(1)</m:t>
                            </m:r>
                          </m:sup>
                        </m:sSup>
                      </m:oMath>
                    </m:oMathPara>
                  </a14:m>
                  <a:endParaRPr lang="en-US" sz="700" dirty="0"/>
                </a:p>
              </p:txBody>
            </p:sp>
          </mc:Choice>
          <mc:Fallback xmlns="">
            <p:sp>
              <p:nvSpPr>
                <p:cNvPr id="15" name="TextBox 14">
                  <a:extLst>
                    <a:ext uri="{FF2B5EF4-FFF2-40B4-BE49-F238E27FC236}">
                      <a16:creationId xmlns:a16="http://schemas.microsoft.com/office/drawing/2014/main" id="{E46E5C0F-88AA-4428-A8A7-5BE028C41DF4}"/>
                    </a:ext>
                  </a:extLst>
                </p:cNvPr>
                <p:cNvSpPr txBox="1">
                  <a:spLocks noRot="1" noChangeAspect="1" noMove="1" noResize="1" noEditPoints="1" noAdjustHandles="1" noChangeArrowheads="1" noChangeShapeType="1" noTextEdit="1"/>
                </p:cNvSpPr>
                <p:nvPr/>
              </p:nvSpPr>
              <p:spPr>
                <a:xfrm>
                  <a:off x="2479100" y="5375970"/>
                  <a:ext cx="427548" cy="329517"/>
                </a:xfrm>
                <a:prstGeom prst="rect">
                  <a:avLst/>
                </a:prstGeom>
                <a:blipFill>
                  <a:blip r:embed="rId25"/>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69051A-E2A5-E246-A3B9-B7F7D2708686}"/>
                    </a:ext>
                  </a:extLst>
                </p:cNvPr>
                <p:cNvSpPr txBox="1"/>
                <p:nvPr/>
              </p:nvSpPr>
              <p:spPr>
                <a:xfrm>
                  <a:off x="3052124" y="5372922"/>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𝑋</m:t>
                            </m:r>
                          </m:e>
                          <m:sup>
                            <m:r>
                              <a:rPr lang="en-US" sz="700" b="0" i="1" smtClean="0">
                                <a:latin typeface="Cambria Math" panose="02040503050406030204" pitchFamily="18" charset="0"/>
                              </a:rPr>
                              <m:t>(1)</m:t>
                            </m:r>
                          </m:sup>
                        </m:sSup>
                      </m:oMath>
                    </m:oMathPara>
                  </a14:m>
                  <a:endParaRPr lang="en-US" sz="700" dirty="0"/>
                </a:p>
              </p:txBody>
            </p:sp>
          </mc:Choice>
          <mc:Fallback xmlns="">
            <p:sp>
              <p:nvSpPr>
                <p:cNvPr id="16" name="TextBox 15">
                  <a:extLst>
                    <a:ext uri="{FF2B5EF4-FFF2-40B4-BE49-F238E27FC236}">
                      <a16:creationId xmlns:a16="http://schemas.microsoft.com/office/drawing/2014/main" id="{7769051A-E2A5-E246-A3B9-B7F7D2708686}"/>
                    </a:ext>
                  </a:extLst>
                </p:cNvPr>
                <p:cNvSpPr txBox="1">
                  <a:spLocks noRot="1" noChangeAspect="1" noMove="1" noResize="1" noEditPoints="1" noAdjustHandles="1" noChangeArrowheads="1" noChangeShapeType="1" noTextEdit="1"/>
                </p:cNvSpPr>
                <p:nvPr/>
              </p:nvSpPr>
              <p:spPr>
                <a:xfrm>
                  <a:off x="3052124" y="5372922"/>
                  <a:ext cx="427548" cy="329517"/>
                </a:xfrm>
                <a:prstGeom prst="rect">
                  <a:avLst/>
                </a:prstGeom>
                <a:blipFill>
                  <a:blip r:embed="rId26"/>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82E06E-C69F-3DF5-AB38-00E8863D8512}"/>
                    </a:ext>
                  </a:extLst>
                </p:cNvPr>
                <p:cNvSpPr txBox="1"/>
                <p:nvPr/>
              </p:nvSpPr>
              <p:spPr>
                <a:xfrm>
                  <a:off x="3844604" y="5379018"/>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𝑌</m:t>
                            </m:r>
                          </m:e>
                          <m:sup>
                            <m:r>
                              <a:rPr lang="en-US" sz="700" b="0" i="1" smtClean="0">
                                <a:latin typeface="Cambria Math" panose="02040503050406030204" pitchFamily="18" charset="0"/>
                              </a:rPr>
                              <m:t>(2)</m:t>
                            </m:r>
                          </m:sup>
                        </m:sSup>
                      </m:oMath>
                    </m:oMathPara>
                  </a14:m>
                  <a:endParaRPr lang="en-US" sz="700" dirty="0"/>
                </a:p>
              </p:txBody>
            </p:sp>
          </mc:Choice>
          <mc:Fallback xmlns="">
            <p:sp>
              <p:nvSpPr>
                <p:cNvPr id="17" name="TextBox 16">
                  <a:extLst>
                    <a:ext uri="{FF2B5EF4-FFF2-40B4-BE49-F238E27FC236}">
                      <a16:creationId xmlns:a16="http://schemas.microsoft.com/office/drawing/2014/main" id="{6E82E06E-C69F-3DF5-AB38-00E8863D8512}"/>
                    </a:ext>
                  </a:extLst>
                </p:cNvPr>
                <p:cNvSpPr txBox="1">
                  <a:spLocks noRot="1" noChangeAspect="1" noMove="1" noResize="1" noEditPoints="1" noAdjustHandles="1" noChangeArrowheads="1" noChangeShapeType="1" noTextEdit="1"/>
                </p:cNvSpPr>
                <p:nvPr/>
              </p:nvSpPr>
              <p:spPr>
                <a:xfrm>
                  <a:off x="3844604" y="5379018"/>
                  <a:ext cx="427548" cy="329517"/>
                </a:xfrm>
                <a:prstGeom prst="rect">
                  <a:avLst/>
                </a:prstGeom>
                <a:blipFill>
                  <a:blip r:embed="rId27"/>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586AFB2-59F6-5CE1-A5C2-A404EE0356FB}"/>
                    </a:ext>
                  </a:extLst>
                </p:cNvPr>
                <p:cNvSpPr txBox="1"/>
                <p:nvPr/>
              </p:nvSpPr>
              <p:spPr>
                <a:xfrm>
                  <a:off x="4417628" y="5375970"/>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𝑋</m:t>
                            </m:r>
                          </m:e>
                          <m:sup>
                            <m:r>
                              <a:rPr lang="en-US" sz="700" b="0" i="1" smtClean="0">
                                <a:latin typeface="Cambria Math" panose="02040503050406030204" pitchFamily="18" charset="0"/>
                              </a:rPr>
                              <m:t>(2)</m:t>
                            </m:r>
                          </m:sup>
                        </m:sSup>
                      </m:oMath>
                    </m:oMathPara>
                  </a14:m>
                  <a:endParaRPr lang="en-US" sz="700" dirty="0"/>
                </a:p>
              </p:txBody>
            </p:sp>
          </mc:Choice>
          <mc:Fallback xmlns="">
            <p:sp>
              <p:nvSpPr>
                <p:cNvPr id="18" name="TextBox 17">
                  <a:extLst>
                    <a:ext uri="{FF2B5EF4-FFF2-40B4-BE49-F238E27FC236}">
                      <a16:creationId xmlns:a16="http://schemas.microsoft.com/office/drawing/2014/main" id="{C586AFB2-59F6-5CE1-A5C2-A404EE0356FB}"/>
                    </a:ext>
                  </a:extLst>
                </p:cNvPr>
                <p:cNvSpPr txBox="1">
                  <a:spLocks noRot="1" noChangeAspect="1" noMove="1" noResize="1" noEditPoints="1" noAdjustHandles="1" noChangeArrowheads="1" noChangeShapeType="1" noTextEdit="1"/>
                </p:cNvSpPr>
                <p:nvPr/>
              </p:nvSpPr>
              <p:spPr>
                <a:xfrm>
                  <a:off x="4417628" y="5375970"/>
                  <a:ext cx="427548" cy="329517"/>
                </a:xfrm>
                <a:prstGeom prst="rect">
                  <a:avLst/>
                </a:prstGeom>
                <a:blipFill>
                  <a:blip r:embed="rId28"/>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ADE192-C242-0B59-F16B-EE52A2CEB694}"/>
                    </a:ext>
                  </a:extLst>
                </p:cNvPr>
                <p:cNvSpPr txBox="1"/>
                <p:nvPr/>
              </p:nvSpPr>
              <p:spPr>
                <a:xfrm>
                  <a:off x="5210108" y="5372922"/>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𝑌</m:t>
                            </m:r>
                          </m:e>
                          <m:sup>
                            <m:r>
                              <a:rPr lang="en-US" sz="700" b="0" i="1" smtClean="0">
                                <a:latin typeface="Cambria Math" panose="02040503050406030204" pitchFamily="18" charset="0"/>
                              </a:rPr>
                              <m:t>(3)</m:t>
                            </m:r>
                          </m:sup>
                        </m:sSup>
                      </m:oMath>
                    </m:oMathPara>
                  </a14:m>
                  <a:endParaRPr lang="en-US" sz="700" dirty="0"/>
                </a:p>
              </p:txBody>
            </p:sp>
          </mc:Choice>
          <mc:Fallback xmlns="">
            <p:sp>
              <p:nvSpPr>
                <p:cNvPr id="19" name="TextBox 18">
                  <a:extLst>
                    <a:ext uri="{FF2B5EF4-FFF2-40B4-BE49-F238E27FC236}">
                      <a16:creationId xmlns:a16="http://schemas.microsoft.com/office/drawing/2014/main" id="{24ADE192-C242-0B59-F16B-EE52A2CEB694}"/>
                    </a:ext>
                  </a:extLst>
                </p:cNvPr>
                <p:cNvSpPr txBox="1">
                  <a:spLocks noRot="1" noChangeAspect="1" noMove="1" noResize="1" noEditPoints="1" noAdjustHandles="1" noChangeArrowheads="1" noChangeShapeType="1" noTextEdit="1"/>
                </p:cNvSpPr>
                <p:nvPr/>
              </p:nvSpPr>
              <p:spPr>
                <a:xfrm>
                  <a:off x="5210108" y="5372922"/>
                  <a:ext cx="427548" cy="329517"/>
                </a:xfrm>
                <a:prstGeom prst="rect">
                  <a:avLst/>
                </a:prstGeom>
                <a:blipFill>
                  <a:blip r:embed="rId29"/>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0DBA5B1-7779-5692-005C-37599D91483C}"/>
                    </a:ext>
                  </a:extLst>
                </p:cNvPr>
                <p:cNvSpPr txBox="1"/>
                <p:nvPr/>
              </p:nvSpPr>
              <p:spPr>
                <a:xfrm>
                  <a:off x="5792276" y="5379018"/>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𝑋</m:t>
                            </m:r>
                          </m:e>
                          <m:sup>
                            <m:r>
                              <a:rPr lang="en-US" sz="700" b="0" i="1" smtClean="0">
                                <a:latin typeface="Cambria Math" panose="02040503050406030204" pitchFamily="18" charset="0"/>
                              </a:rPr>
                              <m:t>(3)</m:t>
                            </m:r>
                          </m:sup>
                        </m:sSup>
                      </m:oMath>
                    </m:oMathPara>
                  </a14:m>
                  <a:endParaRPr lang="en-US" sz="700" dirty="0"/>
                </a:p>
              </p:txBody>
            </p:sp>
          </mc:Choice>
          <mc:Fallback xmlns="">
            <p:sp>
              <p:nvSpPr>
                <p:cNvPr id="20" name="TextBox 19">
                  <a:extLst>
                    <a:ext uri="{FF2B5EF4-FFF2-40B4-BE49-F238E27FC236}">
                      <a16:creationId xmlns:a16="http://schemas.microsoft.com/office/drawing/2014/main" id="{B0DBA5B1-7779-5692-005C-37599D91483C}"/>
                    </a:ext>
                  </a:extLst>
                </p:cNvPr>
                <p:cNvSpPr txBox="1">
                  <a:spLocks noRot="1" noChangeAspect="1" noMove="1" noResize="1" noEditPoints="1" noAdjustHandles="1" noChangeArrowheads="1" noChangeShapeType="1" noTextEdit="1"/>
                </p:cNvSpPr>
                <p:nvPr/>
              </p:nvSpPr>
              <p:spPr>
                <a:xfrm>
                  <a:off x="5792276" y="5379018"/>
                  <a:ext cx="427548" cy="329517"/>
                </a:xfrm>
                <a:prstGeom prst="rect">
                  <a:avLst/>
                </a:prstGeom>
                <a:blipFill>
                  <a:blip r:embed="rId30"/>
                  <a:stretch>
                    <a:fillRect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AB81AB-3C85-349A-50BA-707E37D5553C}"/>
                    </a:ext>
                  </a:extLst>
                </p:cNvPr>
                <p:cNvSpPr txBox="1"/>
                <p:nvPr/>
              </p:nvSpPr>
              <p:spPr>
                <a:xfrm>
                  <a:off x="6575613" y="5375970"/>
                  <a:ext cx="427548" cy="3295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700" b="0" i="0" smtClean="0">
                            <a:latin typeface="Cambria Math" panose="02040503050406030204" pitchFamily="18" charset="0"/>
                          </a:rPr>
                          <m:t>Δ</m:t>
                        </m:r>
                        <m:sSup>
                          <m:sSupPr>
                            <m:ctrlPr>
                              <a:rPr lang="en-US" sz="700" b="0" i="1" smtClean="0">
                                <a:latin typeface="Cambria Math" panose="02040503050406030204" pitchFamily="18" charset="0"/>
                              </a:rPr>
                            </m:ctrlPr>
                          </m:sSupPr>
                          <m:e>
                            <m:r>
                              <a:rPr lang="en-US" sz="700" b="0" i="1" smtClean="0">
                                <a:latin typeface="Cambria Math" panose="02040503050406030204" pitchFamily="18" charset="0"/>
                              </a:rPr>
                              <m:t>𝑌</m:t>
                            </m:r>
                          </m:e>
                          <m:sup>
                            <m:r>
                              <a:rPr lang="en-US" sz="700" b="0" i="1" smtClean="0">
                                <a:latin typeface="Cambria Math" panose="02040503050406030204" pitchFamily="18" charset="0"/>
                              </a:rPr>
                              <m:t>(4)</m:t>
                            </m:r>
                          </m:sup>
                        </m:sSup>
                      </m:oMath>
                    </m:oMathPara>
                  </a14:m>
                  <a:endParaRPr lang="en-US" sz="700" dirty="0"/>
                </a:p>
              </p:txBody>
            </p:sp>
          </mc:Choice>
          <mc:Fallback xmlns="">
            <p:sp>
              <p:nvSpPr>
                <p:cNvPr id="21" name="TextBox 20">
                  <a:extLst>
                    <a:ext uri="{FF2B5EF4-FFF2-40B4-BE49-F238E27FC236}">
                      <a16:creationId xmlns:a16="http://schemas.microsoft.com/office/drawing/2014/main" id="{9EAB81AB-3C85-349A-50BA-707E37D5553C}"/>
                    </a:ext>
                  </a:extLst>
                </p:cNvPr>
                <p:cNvSpPr txBox="1">
                  <a:spLocks noRot="1" noChangeAspect="1" noMove="1" noResize="1" noEditPoints="1" noAdjustHandles="1" noChangeArrowheads="1" noChangeShapeType="1" noTextEdit="1"/>
                </p:cNvSpPr>
                <p:nvPr/>
              </p:nvSpPr>
              <p:spPr>
                <a:xfrm>
                  <a:off x="6575613" y="5375970"/>
                  <a:ext cx="427548" cy="329517"/>
                </a:xfrm>
                <a:prstGeom prst="rect">
                  <a:avLst/>
                </a:prstGeom>
                <a:blipFill>
                  <a:blip r:embed="rId31"/>
                  <a:stretch>
                    <a:fillRect r="-12500"/>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FCB522C-CA48-C4D9-CDEA-C76C11544FBA}"/>
                </a:ext>
              </a:extLst>
            </p:cNvPr>
            <p:cNvGrpSpPr/>
            <p:nvPr/>
          </p:nvGrpSpPr>
          <p:grpSpPr>
            <a:xfrm>
              <a:off x="1753679" y="5671489"/>
              <a:ext cx="1152969" cy="572751"/>
              <a:chOff x="1753679" y="5717209"/>
              <a:chExt cx="1152969" cy="572751"/>
            </a:xfrm>
          </p:grpSpPr>
          <p:sp>
            <p:nvSpPr>
              <p:cNvPr id="32" name="Right Brace 31">
                <a:extLst>
                  <a:ext uri="{FF2B5EF4-FFF2-40B4-BE49-F238E27FC236}">
                    <a16:creationId xmlns:a16="http://schemas.microsoft.com/office/drawing/2014/main" id="{7002A94C-039F-08C0-B5A5-1E63B4A19A7B}"/>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90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AD8BDA2-F0BE-2B3B-A85D-904E6926D821}"/>
                      </a:ext>
                    </a:extLst>
                  </p:cNvPr>
                  <p:cNvSpPr txBox="1"/>
                  <p:nvPr/>
                </p:nvSpPr>
                <p:spPr>
                  <a:xfrm>
                    <a:off x="1753679" y="5960443"/>
                    <a:ext cx="1152969" cy="329517"/>
                  </a:xfrm>
                  <a:prstGeom prst="rect">
                    <a:avLst/>
                  </a:prstGeom>
                  <a:noFill/>
                </p:spPr>
                <p:txBody>
                  <a:bodyPr wrap="square" rtlCol="0">
                    <a:spAutoFit/>
                  </a:bodyPr>
                  <a:lstStyle/>
                  <a:p>
                    <a:pPr algn="ctr"/>
                    <a:r>
                      <a:rPr lang="en-US" sz="700" dirty="0">
                        <a:solidFill>
                          <a:schemeClr val="accent1">
                            <a:lumMod val="50000"/>
                          </a:schemeClr>
                        </a:solidFill>
                      </a:rPr>
                      <a:t>Layout </a:t>
                    </a:r>
                    <a14:m>
                      <m:oMath xmlns:m="http://schemas.openxmlformats.org/officeDocument/2006/math">
                        <m:sSup>
                          <m:sSupPr>
                            <m:ctrlPr>
                              <a:rPr lang="en-US" sz="700" b="0" i="1" smtClean="0">
                                <a:solidFill>
                                  <a:schemeClr val="accent1">
                                    <a:lumMod val="50000"/>
                                  </a:schemeClr>
                                </a:solidFill>
                                <a:latin typeface="Cambria Math" panose="02040503050406030204" pitchFamily="18" charset="0"/>
                              </a:rPr>
                            </m:ctrlPr>
                          </m:sSupPr>
                          <m:e>
                            <m:r>
                              <a:rPr lang="en-US" sz="700" b="0" i="1" smtClean="0">
                                <a:solidFill>
                                  <a:schemeClr val="accent1">
                                    <a:lumMod val="50000"/>
                                  </a:schemeClr>
                                </a:solidFill>
                                <a:latin typeface="Cambria Math" panose="02040503050406030204" pitchFamily="18" charset="0"/>
                              </a:rPr>
                              <m:t>𝐿</m:t>
                            </m:r>
                          </m:e>
                          <m:sup>
                            <m:r>
                              <a:rPr lang="en-US" sz="700" b="0" i="1" smtClean="0">
                                <a:solidFill>
                                  <a:schemeClr val="accent1">
                                    <a:lumMod val="50000"/>
                                  </a:schemeClr>
                                </a:solidFill>
                                <a:latin typeface="Cambria Math" panose="02040503050406030204" pitchFamily="18" charset="0"/>
                              </a:rPr>
                              <m:t>(1)</m:t>
                            </m:r>
                          </m:sup>
                        </m:sSup>
                      </m:oMath>
                    </a14:m>
                    <a:endParaRPr lang="en-US" sz="700" dirty="0">
                      <a:solidFill>
                        <a:schemeClr val="accent1">
                          <a:lumMod val="50000"/>
                        </a:schemeClr>
                      </a:solidFill>
                    </a:endParaRPr>
                  </a:p>
                </p:txBody>
              </p:sp>
            </mc:Choice>
            <mc:Fallback xmlns="">
              <p:sp>
                <p:nvSpPr>
                  <p:cNvPr id="33" name="TextBox 32">
                    <a:extLst>
                      <a:ext uri="{FF2B5EF4-FFF2-40B4-BE49-F238E27FC236}">
                        <a16:creationId xmlns:a16="http://schemas.microsoft.com/office/drawing/2014/main" id="{DAD8BDA2-F0BE-2B3B-A85D-904E6926D821}"/>
                      </a:ext>
                    </a:extLst>
                  </p:cNvPr>
                  <p:cNvSpPr txBox="1">
                    <a:spLocks noRot="1" noChangeAspect="1" noMove="1" noResize="1" noEditPoints="1" noAdjustHandles="1" noChangeArrowheads="1" noChangeShapeType="1" noTextEdit="1"/>
                  </p:cNvSpPr>
                  <p:nvPr/>
                </p:nvSpPr>
                <p:spPr>
                  <a:xfrm>
                    <a:off x="1753679" y="5960443"/>
                    <a:ext cx="1152969" cy="329517"/>
                  </a:xfrm>
                  <a:prstGeom prst="rect">
                    <a:avLst/>
                  </a:prstGeom>
                  <a:blipFill>
                    <a:blip r:embed="rId32"/>
                    <a:stretch>
                      <a:fillRect b="-5882"/>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E072C56F-ABFF-2BC6-3D17-6FA8AFAB89B0}"/>
                </a:ext>
              </a:extLst>
            </p:cNvPr>
            <p:cNvGrpSpPr/>
            <p:nvPr/>
          </p:nvGrpSpPr>
          <p:grpSpPr>
            <a:xfrm>
              <a:off x="3140519" y="5677585"/>
              <a:ext cx="1152969" cy="572751"/>
              <a:chOff x="1753679" y="5717209"/>
              <a:chExt cx="1152969" cy="572751"/>
            </a:xfrm>
          </p:grpSpPr>
          <p:sp>
            <p:nvSpPr>
              <p:cNvPr id="30" name="Right Brace 29">
                <a:extLst>
                  <a:ext uri="{FF2B5EF4-FFF2-40B4-BE49-F238E27FC236}">
                    <a16:creationId xmlns:a16="http://schemas.microsoft.com/office/drawing/2014/main" id="{E7B925FF-F590-E576-2994-6B84C008FC2C}"/>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90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A09A8AB-08D1-6C2F-FB54-1B1A35297BF4}"/>
                      </a:ext>
                    </a:extLst>
                  </p:cNvPr>
                  <p:cNvSpPr txBox="1"/>
                  <p:nvPr/>
                </p:nvSpPr>
                <p:spPr>
                  <a:xfrm>
                    <a:off x="1753679" y="5960443"/>
                    <a:ext cx="1152969" cy="329517"/>
                  </a:xfrm>
                  <a:prstGeom prst="rect">
                    <a:avLst/>
                  </a:prstGeom>
                  <a:noFill/>
                </p:spPr>
                <p:txBody>
                  <a:bodyPr wrap="square" rtlCol="0">
                    <a:spAutoFit/>
                  </a:bodyPr>
                  <a:lstStyle/>
                  <a:p>
                    <a:pPr algn="ctr"/>
                    <a:r>
                      <a:rPr lang="en-US" sz="700" dirty="0">
                        <a:solidFill>
                          <a:schemeClr val="accent1">
                            <a:lumMod val="50000"/>
                          </a:schemeClr>
                        </a:solidFill>
                      </a:rPr>
                      <a:t>Layout </a:t>
                    </a:r>
                    <a14:m>
                      <m:oMath xmlns:m="http://schemas.openxmlformats.org/officeDocument/2006/math">
                        <m:sSup>
                          <m:sSupPr>
                            <m:ctrlPr>
                              <a:rPr lang="en-US" sz="700" b="0" i="1" smtClean="0">
                                <a:solidFill>
                                  <a:schemeClr val="accent1">
                                    <a:lumMod val="50000"/>
                                  </a:schemeClr>
                                </a:solidFill>
                                <a:latin typeface="Cambria Math" panose="02040503050406030204" pitchFamily="18" charset="0"/>
                              </a:rPr>
                            </m:ctrlPr>
                          </m:sSupPr>
                          <m:e>
                            <m:r>
                              <a:rPr lang="en-US" sz="700" b="0" i="1" smtClean="0">
                                <a:solidFill>
                                  <a:schemeClr val="accent1">
                                    <a:lumMod val="50000"/>
                                  </a:schemeClr>
                                </a:solidFill>
                                <a:latin typeface="Cambria Math" panose="02040503050406030204" pitchFamily="18" charset="0"/>
                              </a:rPr>
                              <m:t>𝐿</m:t>
                            </m:r>
                          </m:e>
                          <m:sup>
                            <m:r>
                              <a:rPr lang="en-US" sz="700" b="0" i="1" smtClean="0">
                                <a:solidFill>
                                  <a:schemeClr val="accent1">
                                    <a:lumMod val="50000"/>
                                  </a:schemeClr>
                                </a:solidFill>
                                <a:latin typeface="Cambria Math" panose="02040503050406030204" pitchFamily="18" charset="0"/>
                              </a:rPr>
                              <m:t>(2)</m:t>
                            </m:r>
                          </m:sup>
                        </m:sSup>
                      </m:oMath>
                    </a14:m>
                    <a:endParaRPr lang="en-US" sz="700" dirty="0">
                      <a:solidFill>
                        <a:schemeClr val="accent1">
                          <a:lumMod val="50000"/>
                        </a:schemeClr>
                      </a:solidFill>
                    </a:endParaRPr>
                  </a:p>
                </p:txBody>
              </p:sp>
            </mc:Choice>
            <mc:Fallback xmlns="">
              <p:sp>
                <p:nvSpPr>
                  <p:cNvPr id="31" name="TextBox 30">
                    <a:extLst>
                      <a:ext uri="{FF2B5EF4-FFF2-40B4-BE49-F238E27FC236}">
                        <a16:creationId xmlns:a16="http://schemas.microsoft.com/office/drawing/2014/main" id="{8A09A8AB-08D1-6C2F-FB54-1B1A35297BF4}"/>
                      </a:ext>
                    </a:extLst>
                  </p:cNvPr>
                  <p:cNvSpPr txBox="1">
                    <a:spLocks noRot="1" noChangeAspect="1" noMove="1" noResize="1" noEditPoints="1" noAdjustHandles="1" noChangeArrowheads="1" noChangeShapeType="1" noTextEdit="1"/>
                  </p:cNvSpPr>
                  <p:nvPr/>
                </p:nvSpPr>
                <p:spPr>
                  <a:xfrm>
                    <a:off x="1753679" y="5960443"/>
                    <a:ext cx="1152969" cy="329517"/>
                  </a:xfrm>
                  <a:prstGeom prst="rect">
                    <a:avLst/>
                  </a:prstGeom>
                  <a:blipFill>
                    <a:blip r:embed="rId33"/>
                    <a:stretch>
                      <a:fillRect b="-5882"/>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CC9FB989-E360-AB8B-2264-1FE8A4E26F1B}"/>
                </a:ext>
              </a:extLst>
            </p:cNvPr>
            <p:cNvGrpSpPr/>
            <p:nvPr/>
          </p:nvGrpSpPr>
          <p:grpSpPr>
            <a:xfrm>
              <a:off x="4490783" y="5683681"/>
              <a:ext cx="1152969" cy="572751"/>
              <a:chOff x="1753679" y="5717209"/>
              <a:chExt cx="1152969" cy="572751"/>
            </a:xfrm>
          </p:grpSpPr>
          <p:sp>
            <p:nvSpPr>
              <p:cNvPr id="28" name="Right Brace 27">
                <a:extLst>
                  <a:ext uri="{FF2B5EF4-FFF2-40B4-BE49-F238E27FC236}">
                    <a16:creationId xmlns:a16="http://schemas.microsoft.com/office/drawing/2014/main" id="{8E8DCB27-887C-C92D-439A-DBDD25C5640C}"/>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90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EE8C9A-8AA2-41DB-5FD0-5BD08BF105C9}"/>
                      </a:ext>
                    </a:extLst>
                  </p:cNvPr>
                  <p:cNvSpPr txBox="1"/>
                  <p:nvPr/>
                </p:nvSpPr>
                <p:spPr>
                  <a:xfrm>
                    <a:off x="1753679" y="5960443"/>
                    <a:ext cx="1152969" cy="329517"/>
                  </a:xfrm>
                  <a:prstGeom prst="rect">
                    <a:avLst/>
                  </a:prstGeom>
                  <a:noFill/>
                </p:spPr>
                <p:txBody>
                  <a:bodyPr wrap="square" rtlCol="0">
                    <a:spAutoFit/>
                  </a:bodyPr>
                  <a:lstStyle/>
                  <a:p>
                    <a:pPr algn="ctr"/>
                    <a:r>
                      <a:rPr lang="en-US" sz="700" dirty="0">
                        <a:solidFill>
                          <a:schemeClr val="accent1">
                            <a:lumMod val="50000"/>
                          </a:schemeClr>
                        </a:solidFill>
                      </a:rPr>
                      <a:t>Layout </a:t>
                    </a:r>
                    <a14:m>
                      <m:oMath xmlns:m="http://schemas.openxmlformats.org/officeDocument/2006/math">
                        <m:sSup>
                          <m:sSupPr>
                            <m:ctrlPr>
                              <a:rPr lang="en-US" sz="700" b="0" i="1" smtClean="0">
                                <a:solidFill>
                                  <a:schemeClr val="accent1">
                                    <a:lumMod val="50000"/>
                                  </a:schemeClr>
                                </a:solidFill>
                                <a:latin typeface="Cambria Math" panose="02040503050406030204" pitchFamily="18" charset="0"/>
                              </a:rPr>
                            </m:ctrlPr>
                          </m:sSupPr>
                          <m:e>
                            <m:r>
                              <a:rPr lang="en-US" sz="700" b="0" i="1" smtClean="0">
                                <a:solidFill>
                                  <a:schemeClr val="accent1">
                                    <a:lumMod val="50000"/>
                                  </a:schemeClr>
                                </a:solidFill>
                                <a:latin typeface="Cambria Math" panose="02040503050406030204" pitchFamily="18" charset="0"/>
                              </a:rPr>
                              <m:t>𝐿</m:t>
                            </m:r>
                          </m:e>
                          <m:sup>
                            <m:r>
                              <a:rPr lang="en-US" sz="700" b="0" i="1" smtClean="0">
                                <a:solidFill>
                                  <a:schemeClr val="accent1">
                                    <a:lumMod val="50000"/>
                                  </a:schemeClr>
                                </a:solidFill>
                                <a:latin typeface="Cambria Math" panose="02040503050406030204" pitchFamily="18" charset="0"/>
                              </a:rPr>
                              <m:t>(3)</m:t>
                            </m:r>
                          </m:sup>
                        </m:sSup>
                      </m:oMath>
                    </a14:m>
                    <a:endParaRPr lang="en-US" sz="700" dirty="0">
                      <a:solidFill>
                        <a:schemeClr val="accent1">
                          <a:lumMod val="50000"/>
                        </a:schemeClr>
                      </a:solidFill>
                    </a:endParaRPr>
                  </a:p>
                </p:txBody>
              </p:sp>
            </mc:Choice>
            <mc:Fallback xmlns="">
              <p:sp>
                <p:nvSpPr>
                  <p:cNvPr id="29" name="TextBox 28">
                    <a:extLst>
                      <a:ext uri="{FF2B5EF4-FFF2-40B4-BE49-F238E27FC236}">
                        <a16:creationId xmlns:a16="http://schemas.microsoft.com/office/drawing/2014/main" id="{D7EE8C9A-8AA2-41DB-5FD0-5BD08BF105C9}"/>
                      </a:ext>
                    </a:extLst>
                  </p:cNvPr>
                  <p:cNvSpPr txBox="1">
                    <a:spLocks noRot="1" noChangeAspect="1" noMove="1" noResize="1" noEditPoints="1" noAdjustHandles="1" noChangeArrowheads="1" noChangeShapeType="1" noTextEdit="1"/>
                  </p:cNvSpPr>
                  <p:nvPr/>
                </p:nvSpPr>
                <p:spPr>
                  <a:xfrm>
                    <a:off x="1753679" y="5960443"/>
                    <a:ext cx="1152969" cy="329517"/>
                  </a:xfrm>
                  <a:prstGeom prst="rect">
                    <a:avLst/>
                  </a:prstGeom>
                  <a:blipFill>
                    <a:blip r:embed="rId34"/>
                    <a:stretch>
                      <a:fillRect/>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5240E2CA-531B-13E8-C562-BB18BCBDEFC5}"/>
                </a:ext>
              </a:extLst>
            </p:cNvPr>
            <p:cNvGrpSpPr/>
            <p:nvPr/>
          </p:nvGrpSpPr>
          <p:grpSpPr>
            <a:xfrm>
              <a:off x="5859335" y="5680633"/>
              <a:ext cx="1152969" cy="572751"/>
              <a:chOff x="1753679" y="5717209"/>
              <a:chExt cx="1152969" cy="572751"/>
            </a:xfrm>
          </p:grpSpPr>
          <p:sp>
            <p:nvSpPr>
              <p:cNvPr id="26" name="Right Brace 25">
                <a:extLst>
                  <a:ext uri="{FF2B5EF4-FFF2-40B4-BE49-F238E27FC236}">
                    <a16:creationId xmlns:a16="http://schemas.microsoft.com/office/drawing/2014/main" id="{8207D295-B035-7BBE-023F-1D6E494F9A58}"/>
                  </a:ext>
                </a:extLst>
              </p:cNvPr>
              <p:cNvSpPr/>
              <p:nvPr/>
            </p:nvSpPr>
            <p:spPr>
              <a:xfrm rot="5400000">
                <a:off x="2217731" y="5258046"/>
                <a:ext cx="170232" cy="1088558"/>
              </a:xfrm>
              <a:prstGeom prst="rightBrace">
                <a:avLst>
                  <a:gd name="adj1" fmla="val 112278"/>
                  <a:gd name="adj2" fmla="val 5042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9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B186F9F-4884-0831-A275-EC53C9D7920B}"/>
                      </a:ext>
                    </a:extLst>
                  </p:cNvPr>
                  <p:cNvSpPr txBox="1"/>
                  <p:nvPr/>
                </p:nvSpPr>
                <p:spPr>
                  <a:xfrm>
                    <a:off x="1753679" y="5960443"/>
                    <a:ext cx="1152969" cy="329517"/>
                  </a:xfrm>
                  <a:prstGeom prst="rect">
                    <a:avLst/>
                  </a:prstGeom>
                  <a:noFill/>
                </p:spPr>
                <p:txBody>
                  <a:bodyPr wrap="square" rtlCol="0">
                    <a:spAutoFit/>
                  </a:bodyPr>
                  <a:lstStyle/>
                  <a:p>
                    <a:pPr algn="ctr"/>
                    <a:r>
                      <a:rPr lang="en-US" sz="700" dirty="0">
                        <a:solidFill>
                          <a:schemeClr val="accent1">
                            <a:lumMod val="50000"/>
                          </a:schemeClr>
                        </a:solidFill>
                      </a:rPr>
                      <a:t>Layout </a:t>
                    </a:r>
                    <a14:m>
                      <m:oMath xmlns:m="http://schemas.openxmlformats.org/officeDocument/2006/math">
                        <m:sSup>
                          <m:sSupPr>
                            <m:ctrlPr>
                              <a:rPr lang="en-US" sz="700" b="0" i="1" smtClean="0">
                                <a:solidFill>
                                  <a:schemeClr val="accent1">
                                    <a:lumMod val="50000"/>
                                  </a:schemeClr>
                                </a:solidFill>
                                <a:latin typeface="Cambria Math" panose="02040503050406030204" pitchFamily="18" charset="0"/>
                              </a:rPr>
                            </m:ctrlPr>
                          </m:sSupPr>
                          <m:e>
                            <m:r>
                              <a:rPr lang="en-US" sz="700" b="0" i="1" smtClean="0">
                                <a:solidFill>
                                  <a:schemeClr val="accent1">
                                    <a:lumMod val="50000"/>
                                  </a:schemeClr>
                                </a:solidFill>
                                <a:latin typeface="Cambria Math" panose="02040503050406030204" pitchFamily="18" charset="0"/>
                              </a:rPr>
                              <m:t>𝐿</m:t>
                            </m:r>
                          </m:e>
                          <m:sup>
                            <m:r>
                              <a:rPr lang="en-US" sz="700" b="0" i="1" smtClean="0">
                                <a:solidFill>
                                  <a:schemeClr val="accent1">
                                    <a:lumMod val="50000"/>
                                  </a:schemeClr>
                                </a:solidFill>
                                <a:latin typeface="Cambria Math" panose="02040503050406030204" pitchFamily="18" charset="0"/>
                              </a:rPr>
                              <m:t>(4)</m:t>
                            </m:r>
                          </m:sup>
                        </m:sSup>
                      </m:oMath>
                    </a14:m>
                    <a:endParaRPr lang="en-US" sz="700" dirty="0">
                      <a:solidFill>
                        <a:schemeClr val="accent1">
                          <a:lumMod val="50000"/>
                        </a:schemeClr>
                      </a:solidFill>
                    </a:endParaRPr>
                  </a:p>
                </p:txBody>
              </p:sp>
            </mc:Choice>
            <mc:Fallback xmlns="">
              <p:sp>
                <p:nvSpPr>
                  <p:cNvPr id="27" name="TextBox 26">
                    <a:extLst>
                      <a:ext uri="{FF2B5EF4-FFF2-40B4-BE49-F238E27FC236}">
                        <a16:creationId xmlns:a16="http://schemas.microsoft.com/office/drawing/2014/main" id="{4B186F9F-4884-0831-A275-EC53C9D7920B}"/>
                      </a:ext>
                    </a:extLst>
                  </p:cNvPr>
                  <p:cNvSpPr txBox="1">
                    <a:spLocks noRot="1" noChangeAspect="1" noMove="1" noResize="1" noEditPoints="1" noAdjustHandles="1" noChangeArrowheads="1" noChangeShapeType="1" noTextEdit="1"/>
                  </p:cNvSpPr>
                  <p:nvPr/>
                </p:nvSpPr>
                <p:spPr>
                  <a:xfrm>
                    <a:off x="1753679" y="5960443"/>
                    <a:ext cx="1152969" cy="329517"/>
                  </a:xfrm>
                  <a:prstGeom prst="rect">
                    <a:avLst/>
                  </a:prstGeom>
                  <a:blipFill>
                    <a:blip r:embed="rId35"/>
                    <a:stretch>
                      <a:fillRect b="-625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9EFF65CD-54A6-5E43-3DBE-DB4C95A9AC74}"/>
                  </a:ext>
                </a:extLst>
              </p:cNvPr>
              <p:cNvSpPr txBox="1">
                <a:spLocks/>
              </p:cNvSpPr>
              <p:nvPr/>
            </p:nvSpPr>
            <p:spPr>
              <a:xfrm>
                <a:off x="838200" y="4606007"/>
                <a:ext cx="7885174" cy="1270277"/>
              </a:xfrm>
              <a:prstGeom prst="roundRect">
                <a:avLst/>
              </a:prstGeom>
              <a:solidFill>
                <a:schemeClr val="accent2">
                  <a:lumMod val="40000"/>
                  <a:lumOff val="60000"/>
                </a:schemeClr>
              </a:solidFill>
              <a:ln w="38100" cap="rnd"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smtClean="0">
                                <a:latin typeface="Cambria Math" panose="02040503050406030204" pitchFamily="18" charset="0"/>
                              </a:rPr>
                              <m:t>𝐿</m:t>
                            </m:r>
                          </m:e>
                          <m:sup>
                            <m:d>
                              <m:dPr>
                                <m:ctrlPr>
                                  <a:rPr lang="en-US" i="1" smtClean="0">
                                    <a:latin typeface="Cambria Math" panose="02040503050406030204" pitchFamily="18" charset="0"/>
                                  </a:rPr>
                                </m:ctrlPr>
                              </m:dPr>
                              <m:e>
                                <m:r>
                                  <a:rPr lang="en-US" i="1" smtClean="0">
                                    <a:latin typeface="Cambria Math" panose="02040503050406030204" pitchFamily="18" charset="0"/>
                                  </a:rPr>
                                  <m:t>1</m:t>
                                </m:r>
                              </m:e>
                            </m:d>
                          </m:sup>
                        </m:sSup>
                      </m:e>
                    </m:d>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𝑘</m:t>
                        </m:r>
                      </m:num>
                      <m:den>
                        <m:r>
                          <a:rPr lang="en-US" i="1" smtClean="0">
                            <a:latin typeface="Cambria Math" panose="02040503050406030204" pitchFamily="18" charset="0"/>
                          </a:rPr>
                          <m:t>2</m:t>
                        </m:r>
                      </m:den>
                    </m:f>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smtClean="0">
                                <a:latin typeface="Cambria Math" panose="02040503050406030204" pitchFamily="18" charset="0"/>
                              </a:rPr>
                              <m:t>𝐿</m:t>
                            </m:r>
                          </m:e>
                          <m:sup>
                            <m:d>
                              <m:dPr>
                                <m:ctrlPr>
                                  <a:rPr lang="en-US" i="1" smtClean="0">
                                    <a:latin typeface="Cambria Math" panose="02040503050406030204" pitchFamily="18" charset="0"/>
                                  </a:rPr>
                                </m:ctrlPr>
                              </m:dPr>
                              <m:e>
                                <m:r>
                                  <a:rPr lang="en-US" i="1" smtClean="0">
                                    <a:latin typeface="Cambria Math" panose="02040503050406030204" pitchFamily="18" charset="0"/>
                                  </a:rPr>
                                  <m:t>2</m:t>
                                </m:r>
                              </m:e>
                            </m:d>
                          </m:sup>
                        </m:sSup>
                      </m:e>
                    </m:d>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𝑘</m:t>
                        </m:r>
                      </m:num>
                      <m:den>
                        <m:r>
                          <a:rPr lang="en-US" i="1" smtClean="0">
                            <a:latin typeface="Cambria Math" panose="02040503050406030204" pitchFamily="18" charset="0"/>
                          </a:rPr>
                          <m:t>2</m:t>
                        </m:r>
                      </m:den>
                    </m:f>
                  </m:oMath>
                </a14:m>
                <a:br>
                  <a:rPr lang="en-US" dirty="0"/>
                </a:br>
                <a14:m>
                  <m:oMath xmlns:m="http://schemas.openxmlformats.org/officeDocument/2006/math">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𝐿</m:t>
                        </m:r>
                      </m:e>
                      <m:sup>
                        <m:r>
                          <a:rPr lang="en-US" i="1" smtClean="0">
                            <a:latin typeface="Cambria Math" panose="02040503050406030204" pitchFamily="18" charset="0"/>
                          </a:rPr>
                          <m:t>(3)</m:t>
                        </m:r>
                      </m:sup>
                    </m:sSup>
                    <m:r>
                      <a:rPr lang="en-US" i="1" smtClean="0">
                        <a:latin typeface="Cambria Math" panose="02040503050406030204" pitchFamily="18" charset="0"/>
                      </a:rPr>
                      <m:t> </m:t>
                    </m:r>
                    <m:d>
                      <m:dPr>
                        <m:ctrlPr>
                          <a:rPr lang="en-US" i="1" smtClean="0">
                            <a:latin typeface="Cambria Math" panose="02040503050406030204" pitchFamily="18" charset="0"/>
                          </a:rPr>
                        </m:ctrlPr>
                      </m:dPr>
                      <m:e>
                        <m:r>
                          <m:rPr>
                            <m:nor/>
                          </m:rPr>
                          <a:rPr lang="en-US" smtClean="0">
                            <a:latin typeface="Cambria Math" panose="02040503050406030204" pitchFamily="18" charset="0"/>
                          </a:rPr>
                          <m:t>actually</m:t>
                        </m:r>
                        <m:r>
                          <a:rPr lang="en-US" i="1" smtClean="0">
                            <a:latin typeface="Cambria Math" panose="02040503050406030204" pitchFamily="18" charset="0"/>
                          </a:rPr>
                          <m:t> </m:t>
                        </m:r>
                        <m:r>
                          <m:rPr>
                            <m:sty m:val="p"/>
                          </m:rPr>
                          <a:rPr lang="en-US" smtClean="0">
                            <a:latin typeface="Cambria Math" panose="02040503050406030204" pitchFamily="18" charset="0"/>
                          </a:rPr>
                          <m:t>Δ</m:t>
                        </m:r>
                        <m:sSup>
                          <m:sSupPr>
                            <m:ctrlPr>
                              <a:rPr lang="en-US" i="1" smtClean="0">
                                <a:latin typeface="Cambria Math" panose="02040503050406030204" pitchFamily="18" charset="0"/>
                              </a:rPr>
                            </m:ctrlPr>
                          </m:sSupPr>
                          <m:e>
                            <m:r>
                              <a:rPr lang="en-US" i="1" smtClean="0">
                                <a:latin typeface="Cambria Math" panose="02040503050406030204" pitchFamily="18" charset="0"/>
                              </a:rPr>
                              <m:t>𝑌</m:t>
                            </m:r>
                          </m:e>
                          <m:sup>
                            <m:d>
                              <m:dPr>
                                <m:ctrlPr>
                                  <a:rPr lang="en-US" i="1" smtClean="0">
                                    <a:latin typeface="Cambria Math" panose="02040503050406030204" pitchFamily="18" charset="0"/>
                                  </a:rPr>
                                </m:ctrlPr>
                              </m:dPr>
                              <m:e>
                                <m:r>
                                  <a:rPr lang="en-US" i="1" smtClean="0">
                                    <a:latin typeface="Cambria Math" panose="02040503050406030204" pitchFamily="18" charset="0"/>
                                  </a:rPr>
                                  <m:t>3</m:t>
                                </m:r>
                              </m:e>
                            </m:d>
                          </m:sup>
                        </m:sSup>
                      </m:e>
                    </m:d>
                    <m:r>
                      <a:rPr lang="en-US" i="1" smtClean="0">
                        <a:latin typeface="Cambria Math" panose="02040503050406030204" pitchFamily="18" charset="0"/>
                      </a:rPr>
                      <m:t> </m:t>
                    </m:r>
                    <m:r>
                      <m:rPr>
                        <m:nor/>
                      </m:rPr>
                      <a:rPr lang="en-US" smtClean="0">
                        <a:latin typeface="Cambria Math" panose="02040503050406030204" pitchFamily="18" charset="0"/>
                      </a:rPr>
                      <m:t>is</m:t>
                    </m:r>
                    <m:f>
                      <m:fPr>
                        <m:ctrlPr>
                          <a:rPr lang="en-US" i="1" smtClean="0">
                            <a:latin typeface="Cambria Math" panose="02040503050406030204" pitchFamily="18" charset="0"/>
                          </a:rPr>
                        </m:ctrlPr>
                      </m:fPr>
                      <m:num>
                        <m:r>
                          <a:rPr lang="en-US"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m:rPr>
                                <m:sty m:val="p"/>
                              </m:rPr>
                              <a:rPr lang="en-US" smtClean="0">
                                <a:latin typeface="Cambria Math" panose="02040503050406030204" pitchFamily="18" charset="0"/>
                              </a:rPr>
                              <m:t>Θ</m:t>
                            </m:r>
                            <m:r>
                              <a:rPr lang="en-US" i="1" smtClean="0">
                                <a:latin typeface="Cambria Math" panose="02040503050406030204" pitchFamily="18" charset="0"/>
                              </a:rPr>
                              <m:t>(</m:t>
                            </m:r>
                            <m:r>
                              <a:rPr lang="en-US" i="1" smtClean="0">
                                <a:latin typeface="Cambria Math" panose="02040503050406030204" pitchFamily="18" charset="0"/>
                              </a:rPr>
                              <m:t>𝑏𝑘</m:t>
                            </m:r>
                            <m:r>
                              <a:rPr lang="en-US" i="1" smtClean="0">
                                <a:latin typeface="Cambria Math" panose="02040503050406030204" pitchFamily="18" charset="0"/>
                              </a:rPr>
                              <m:t>)</m:t>
                            </m:r>
                          </m:sup>
                        </m:sSup>
                      </m:den>
                    </m:f>
                    <m:r>
                      <m:rPr>
                        <m:nor/>
                      </m:rPr>
                      <a:rPr lang="en-US" i="0" smtClean="0">
                        <a:latin typeface="Cambria Math" panose="02040503050406030204" pitchFamily="18" charset="0"/>
                      </a:rPr>
                      <m:t>−</m:t>
                    </m:r>
                    <m:r>
                      <m:rPr>
                        <m:nor/>
                      </m:rPr>
                      <a:rPr lang="en-US" smtClean="0">
                        <a:latin typeface="Cambria Math" panose="02040503050406030204" pitchFamily="18" charset="0"/>
                      </a:rPr>
                      <m:t>close</m:t>
                    </m:r>
                    <m:r>
                      <m:rPr>
                        <m:nor/>
                      </m:rPr>
                      <a:rPr lang="en-US" smtClean="0">
                        <a:latin typeface="Cambria Math" panose="02040503050406030204" pitchFamily="18" charset="0"/>
                      </a:rPr>
                      <m:t> </m:t>
                    </m:r>
                    <m:r>
                      <m:rPr>
                        <m:nor/>
                      </m:rPr>
                      <a:rPr lang="en-US" smtClean="0">
                        <a:latin typeface="Cambria Math" panose="02040503050406030204" pitchFamily="18" charset="0"/>
                      </a:rPr>
                      <m:t>to</m:t>
                    </m:r>
                    <m:r>
                      <m:rPr>
                        <m:nor/>
                      </m:rPr>
                      <a:rPr lang="en-US" smtClean="0">
                        <a:latin typeface="Cambria Math" panose="02040503050406030204" pitchFamily="18" charset="0"/>
                      </a:rPr>
                      <m:t> </m:t>
                    </m:r>
                    <m:r>
                      <m:rPr>
                        <m:nor/>
                      </m:rPr>
                      <a:rPr lang="en-US" b="0" i="0" smtClean="0">
                        <a:latin typeface="Cambria Math" panose="02040503050406030204" pitchFamily="18" charset="0"/>
                      </a:rPr>
                      <m:t>stationary</m:t>
                    </m:r>
                  </m:oMath>
                </a14:m>
                <a:endParaRPr lang="en-US" dirty="0"/>
              </a:p>
            </p:txBody>
          </p:sp>
        </mc:Choice>
        <mc:Fallback xmlns="">
          <p:sp>
            <p:nvSpPr>
              <p:cNvPr id="163" name="Content Placeholder 2">
                <a:extLst>
                  <a:ext uri="{FF2B5EF4-FFF2-40B4-BE49-F238E27FC236}">
                    <a16:creationId xmlns:a16="http://schemas.microsoft.com/office/drawing/2014/main" id="{9EFF65CD-54A6-5E43-3DBE-DB4C95A9AC74}"/>
                  </a:ext>
                </a:extLst>
              </p:cNvPr>
              <p:cNvSpPr txBox="1">
                <a:spLocks noRot="1" noChangeAspect="1" noMove="1" noResize="1" noEditPoints="1" noAdjustHandles="1" noChangeArrowheads="1" noChangeShapeType="1" noTextEdit="1"/>
              </p:cNvSpPr>
              <p:nvPr/>
            </p:nvSpPr>
            <p:spPr>
              <a:xfrm>
                <a:off x="838200" y="4606007"/>
                <a:ext cx="7885174" cy="1270277"/>
              </a:xfrm>
              <a:prstGeom prst="roundRect">
                <a:avLst/>
              </a:prstGeom>
              <a:blipFill>
                <a:blip r:embed="rId36"/>
                <a:stretch>
                  <a:fillRect/>
                </a:stretch>
              </a:blipFill>
              <a:ln w="38100" cap="rnd" cmpd="sng" algn="ctr">
                <a:solidFill>
                  <a:schemeClr val="accent2"/>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163">
                <a:extLst>
                  <a:ext uri="{FF2B5EF4-FFF2-40B4-BE49-F238E27FC236}">
                    <a16:creationId xmlns:a16="http://schemas.microsoft.com/office/drawing/2014/main" id="{D355D30E-A33E-FD8A-206C-6DEB765D417A}"/>
                  </a:ext>
                </a:extLst>
              </p:cNvPr>
              <p:cNvSpPr/>
              <p:nvPr/>
            </p:nvSpPr>
            <p:spPr>
              <a:xfrm>
                <a:off x="960308" y="1869747"/>
                <a:ext cx="4684049" cy="1188720"/>
              </a:xfrm>
              <a:prstGeom prst="roundRect">
                <a:avLst/>
              </a:prstGeom>
              <a:solidFill>
                <a:schemeClr val="accent3">
                  <a:lumMod val="60000"/>
                  <a:lumOff val="4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Lemma</a:t>
                </a:r>
                <a:r>
                  <a:rPr lang="en-US" dirty="0"/>
                  <a:t>.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oMath>
                </a14:m>
                <a:r>
                  <a:rPr lang="en-US" dirty="0"/>
                  <a:t>, distribution of layout after mixing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𝑏𝑘</m:t>
                            </m:r>
                            <m:r>
                              <a:rPr lang="en-US" b="0" i="1" smtClean="0">
                                <a:latin typeface="Cambria Math" panose="02040503050406030204" pitchFamily="18" charset="0"/>
                              </a:rPr>
                              <m:t>)</m:t>
                            </m:r>
                          </m:sup>
                        </m:sSup>
                      </m:den>
                    </m:f>
                  </m:oMath>
                </a14:m>
                <a:r>
                  <a:rPr lang="en-US" dirty="0"/>
                  <a:t>-close to stationary.</a:t>
                </a:r>
              </a:p>
            </p:txBody>
          </p:sp>
        </mc:Choice>
        <mc:Fallback xmlns="">
          <p:sp>
            <p:nvSpPr>
              <p:cNvPr id="164" name="Rounded Rectangle 163">
                <a:extLst>
                  <a:ext uri="{FF2B5EF4-FFF2-40B4-BE49-F238E27FC236}">
                    <a16:creationId xmlns:a16="http://schemas.microsoft.com/office/drawing/2014/main" id="{D355D30E-A33E-FD8A-206C-6DEB765D417A}"/>
                  </a:ext>
                </a:extLst>
              </p:cNvPr>
              <p:cNvSpPr>
                <a:spLocks noRot="1" noChangeAspect="1" noMove="1" noResize="1" noEditPoints="1" noAdjustHandles="1" noChangeArrowheads="1" noChangeShapeType="1" noTextEdit="1"/>
              </p:cNvSpPr>
              <p:nvPr/>
            </p:nvSpPr>
            <p:spPr>
              <a:xfrm>
                <a:off x="960308" y="1869747"/>
                <a:ext cx="4684049" cy="1188720"/>
              </a:xfrm>
              <a:prstGeom prst="roundRect">
                <a:avLst/>
              </a:prstGeom>
              <a:blipFill>
                <a:blip r:embed="rId37"/>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27019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6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866C4AA-C37B-DF92-0153-36AB2B2408AC}"/>
                  </a:ext>
                </a:extLst>
              </p:cNvPr>
              <p:cNvSpPr>
                <a:spLocks noGrp="1"/>
              </p:cNvSpPr>
              <p:nvPr>
                <p:ph type="title"/>
              </p:nvPr>
            </p:nvSpPr>
            <p:spPr/>
            <p:txBody>
              <a:bodyPr/>
              <a:lstStyle/>
              <a:p>
                <a:r>
                  <a:rPr lang="en-US" dirty="0"/>
                  <a:t>Proof Overview (</a:t>
                </a:r>
                <a14:m>
                  <m:oMath xmlns:m="http://schemas.openxmlformats.org/officeDocument/2006/math">
                    <m:r>
                      <a:rPr lang="en-US" b="0" i="1" smtClean="0">
                        <a:latin typeface="Cambria Math" panose="02040503050406030204" pitchFamily="18" charset="0"/>
                      </a:rPr>
                      <m:t>𝑡</m:t>
                    </m:r>
                  </m:oMath>
                </a14:m>
                <a:r>
                  <a:rPr lang="en-US" dirty="0"/>
                  <a:t>-wise)</a:t>
                </a:r>
              </a:p>
            </p:txBody>
          </p:sp>
        </mc:Choice>
        <mc:Fallback xmlns="">
          <p:sp>
            <p:nvSpPr>
              <p:cNvPr id="2" name="Title 1">
                <a:extLst>
                  <a:ext uri="{FF2B5EF4-FFF2-40B4-BE49-F238E27FC236}">
                    <a16:creationId xmlns:a16="http://schemas.microsoft.com/office/drawing/2014/main" id="{1866C4AA-C37B-DF92-0153-36AB2B2408AC}"/>
                  </a:ext>
                </a:extLst>
              </p:cNvPr>
              <p:cNvSpPr>
                <a:spLocks noGrp="1" noRot="1" noChangeAspect="1" noMove="1" noResize="1" noEditPoints="1" noAdjustHandles="1" noChangeArrowheads="1" noChangeShapeType="1" noTextEdit="1"/>
              </p:cNvSpPr>
              <p:nvPr>
                <p:ph type="title"/>
              </p:nvPr>
            </p:nvSpPr>
            <p:spPr>
              <a:blipFill>
                <a:blip r:embed="rId3"/>
                <a:stretch>
                  <a:fillRect l="-2212" t="-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D9C1A0-353D-0388-EECD-25F43E2704D3}"/>
                  </a:ext>
                </a:extLst>
              </p:cNvPr>
              <p:cNvSpPr>
                <a:spLocks noGrp="1"/>
              </p:cNvSpPr>
              <p:nvPr>
                <p:ph idx="1"/>
              </p:nvPr>
            </p:nvSpPr>
            <p:spPr>
              <a:xfrm>
                <a:off x="711161" y="3268800"/>
                <a:ext cx="4266908" cy="1368038"/>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𝑎</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𝑏</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𝑎</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𝑏</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e>
                    </m:d>
                  </m:oMath>
                </a14:m>
                <a:r>
                  <a:rPr lang="en-US" dirty="0"/>
                  <a:t>.</a:t>
                </a:r>
              </a:p>
              <a:p>
                <a:r>
                  <a:rPr lang="en-US" dirty="0"/>
                  <a:t>Generalize to </a:t>
                </a:r>
                <a14:m>
                  <m:oMath xmlns:m="http://schemas.openxmlformats.org/officeDocument/2006/math">
                    <m:r>
                      <a:rPr lang="en-US" b="0" i="1" smtClean="0">
                        <a:latin typeface="Cambria Math" panose="02040503050406030204" pitchFamily="18" charset="0"/>
                      </a:rPr>
                      <m:t>𝑡</m:t>
                    </m:r>
                  </m:oMath>
                </a14:m>
                <a:r>
                  <a:rPr lang="en-US" dirty="0"/>
                  <a:t>-wise layouts.</a:t>
                </a:r>
              </a:p>
              <a:p>
                <a:pPr lvl="1"/>
                <a:r>
                  <a:rPr lang="en-US" dirty="0"/>
                  <a:t>Remember whether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𝑎</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𝑏</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a14:m>
                <a:r>
                  <a:rPr lang="en-US" dirty="0"/>
                  <a:t>.</a:t>
                </a:r>
              </a:p>
            </p:txBody>
          </p:sp>
        </mc:Choice>
        <mc:Fallback xmlns="">
          <p:sp>
            <p:nvSpPr>
              <p:cNvPr id="3" name="Content Placeholder 2">
                <a:extLst>
                  <a:ext uri="{FF2B5EF4-FFF2-40B4-BE49-F238E27FC236}">
                    <a16:creationId xmlns:a16="http://schemas.microsoft.com/office/drawing/2014/main" id="{30D9C1A0-353D-0388-EECD-25F43E2704D3}"/>
                  </a:ext>
                </a:extLst>
              </p:cNvPr>
              <p:cNvSpPr>
                <a:spLocks noGrp="1" noRot="1" noChangeAspect="1" noMove="1" noResize="1" noEditPoints="1" noAdjustHandles="1" noChangeArrowheads="1" noChangeShapeType="1" noTextEdit="1"/>
              </p:cNvSpPr>
              <p:nvPr>
                <p:ph idx="1"/>
              </p:nvPr>
            </p:nvSpPr>
            <p:spPr>
              <a:xfrm>
                <a:off x="711161" y="3268800"/>
                <a:ext cx="4266908" cy="1368038"/>
              </a:xfrm>
              <a:prstGeom prst="roundRect">
                <a:avLst/>
              </a:prstGeom>
              <a:blipFill>
                <a:blip r:embed="rId4"/>
                <a:stretch>
                  <a:fillRect/>
                </a:stretch>
              </a:blipFill>
              <a:ln w="38100"/>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1950E79-C758-F518-1682-8E468C6CEB53}"/>
              </a:ext>
            </a:extLst>
          </p:cNvPr>
          <p:cNvGrpSpPr/>
          <p:nvPr/>
        </p:nvGrpSpPr>
        <p:grpSpPr>
          <a:xfrm>
            <a:off x="7640652" y="2062217"/>
            <a:ext cx="149900" cy="3316323"/>
            <a:chOff x="10524035" y="1699037"/>
            <a:chExt cx="193431" cy="4279392"/>
          </a:xfrm>
        </p:grpSpPr>
        <p:grpSp>
          <p:nvGrpSpPr>
            <p:cNvPr id="123" name="Group 122">
              <a:extLst>
                <a:ext uri="{FF2B5EF4-FFF2-40B4-BE49-F238E27FC236}">
                  <a16:creationId xmlns:a16="http://schemas.microsoft.com/office/drawing/2014/main" id="{C52399EC-6BD5-6036-D120-B432B392CA02}"/>
                </a:ext>
              </a:extLst>
            </p:cNvPr>
            <p:cNvGrpSpPr/>
            <p:nvPr/>
          </p:nvGrpSpPr>
          <p:grpSpPr>
            <a:xfrm>
              <a:off x="10531007" y="1707063"/>
              <a:ext cx="182042" cy="1067143"/>
              <a:chOff x="1138621" y="2711668"/>
              <a:chExt cx="156177" cy="915522"/>
            </a:xfrm>
          </p:grpSpPr>
          <p:sp>
            <p:nvSpPr>
              <p:cNvPr id="149" name="Rectangle 148">
                <a:extLst>
                  <a:ext uri="{FF2B5EF4-FFF2-40B4-BE49-F238E27FC236}">
                    <a16:creationId xmlns:a16="http://schemas.microsoft.com/office/drawing/2014/main" id="{C1D95424-61A5-1B71-EF95-CF731E31022C}"/>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0" name="Rectangle 149">
                <a:extLst>
                  <a:ext uri="{FF2B5EF4-FFF2-40B4-BE49-F238E27FC236}">
                    <a16:creationId xmlns:a16="http://schemas.microsoft.com/office/drawing/2014/main" id="{B77E3CB7-B69D-DA35-0081-5FA2587CE6C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1" name="Rectangle 150">
                <a:extLst>
                  <a:ext uri="{FF2B5EF4-FFF2-40B4-BE49-F238E27FC236}">
                    <a16:creationId xmlns:a16="http://schemas.microsoft.com/office/drawing/2014/main" id="{07A668B9-6F86-C2E1-A8C4-B6F6E106593E}"/>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2" name="Rectangle 151">
                <a:extLst>
                  <a:ext uri="{FF2B5EF4-FFF2-40B4-BE49-F238E27FC236}">
                    <a16:creationId xmlns:a16="http://schemas.microsoft.com/office/drawing/2014/main" id="{65A28539-329B-7FFD-F755-D4F0C4127D7B}"/>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3" name="Rectangle 152">
                <a:extLst>
                  <a:ext uri="{FF2B5EF4-FFF2-40B4-BE49-F238E27FC236}">
                    <a16:creationId xmlns:a16="http://schemas.microsoft.com/office/drawing/2014/main" id="{0D70CDEE-922D-9687-4E0A-7A2FD8A4A410}"/>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1F96C0CE-EAAE-B7E2-391A-447A810C7C3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24" name="Rectangle 123">
              <a:extLst>
                <a:ext uri="{FF2B5EF4-FFF2-40B4-BE49-F238E27FC236}">
                  <a16:creationId xmlns:a16="http://schemas.microsoft.com/office/drawing/2014/main" id="{94E1C2C8-4AA0-111B-45D4-D81F1F50C9E1}"/>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5" name="Rectangle 124">
              <a:extLst>
                <a:ext uri="{FF2B5EF4-FFF2-40B4-BE49-F238E27FC236}">
                  <a16:creationId xmlns:a16="http://schemas.microsoft.com/office/drawing/2014/main" id="{7BE14E64-0805-A0AB-6033-3914AC856D8A}"/>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6" name="Rectangle 125">
              <a:extLst>
                <a:ext uri="{FF2B5EF4-FFF2-40B4-BE49-F238E27FC236}">
                  <a16:creationId xmlns:a16="http://schemas.microsoft.com/office/drawing/2014/main" id="{AEE163E3-3437-E89E-825D-217F191D3BB7}"/>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7" name="Rectangle 126">
              <a:extLst>
                <a:ext uri="{FF2B5EF4-FFF2-40B4-BE49-F238E27FC236}">
                  <a16:creationId xmlns:a16="http://schemas.microsoft.com/office/drawing/2014/main" id="{BB756971-1829-984B-7853-BA3949306DC7}"/>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8" name="Rectangle 127">
              <a:extLst>
                <a:ext uri="{FF2B5EF4-FFF2-40B4-BE49-F238E27FC236}">
                  <a16:creationId xmlns:a16="http://schemas.microsoft.com/office/drawing/2014/main" id="{EF3811A7-0EB0-AE25-734A-1C59CA1B8449}"/>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9" name="Rectangle 128">
              <a:extLst>
                <a:ext uri="{FF2B5EF4-FFF2-40B4-BE49-F238E27FC236}">
                  <a16:creationId xmlns:a16="http://schemas.microsoft.com/office/drawing/2014/main" id="{148CC015-D699-ED28-B31D-0839F49A1196}"/>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0" name="Rectangle 129">
              <a:extLst>
                <a:ext uri="{FF2B5EF4-FFF2-40B4-BE49-F238E27FC236}">
                  <a16:creationId xmlns:a16="http://schemas.microsoft.com/office/drawing/2014/main" id="{777DD72F-3712-D1AC-0E09-FD7DD39D42D5}"/>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1" name="Rectangle 130">
              <a:extLst>
                <a:ext uri="{FF2B5EF4-FFF2-40B4-BE49-F238E27FC236}">
                  <a16:creationId xmlns:a16="http://schemas.microsoft.com/office/drawing/2014/main" id="{589CFA39-9303-C675-FCC8-E3482EEE584C}"/>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2" name="Rectangle 131">
              <a:extLst>
                <a:ext uri="{FF2B5EF4-FFF2-40B4-BE49-F238E27FC236}">
                  <a16:creationId xmlns:a16="http://schemas.microsoft.com/office/drawing/2014/main" id="{DA0FC9F1-1995-C42E-5B2E-643DAA96E19D}"/>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3" name="Rectangle 132">
              <a:extLst>
                <a:ext uri="{FF2B5EF4-FFF2-40B4-BE49-F238E27FC236}">
                  <a16:creationId xmlns:a16="http://schemas.microsoft.com/office/drawing/2014/main" id="{7E188941-97E1-E8C1-787D-A7B275BD0733}"/>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4" name="Rectangle 133">
              <a:extLst>
                <a:ext uri="{FF2B5EF4-FFF2-40B4-BE49-F238E27FC236}">
                  <a16:creationId xmlns:a16="http://schemas.microsoft.com/office/drawing/2014/main" id="{3F3C5BB3-E4CE-CC23-D790-525B69B5C57B}"/>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5" name="Rectangle 134">
              <a:extLst>
                <a:ext uri="{FF2B5EF4-FFF2-40B4-BE49-F238E27FC236}">
                  <a16:creationId xmlns:a16="http://schemas.microsoft.com/office/drawing/2014/main" id="{1838BA28-6A6D-13EB-0C2B-8BE98D8D3FAF}"/>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6" name="Rectangle 135">
              <a:extLst>
                <a:ext uri="{FF2B5EF4-FFF2-40B4-BE49-F238E27FC236}">
                  <a16:creationId xmlns:a16="http://schemas.microsoft.com/office/drawing/2014/main" id="{2765FF36-BF79-217A-45BE-2E38C309EA87}"/>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7" name="Rectangle 136">
              <a:extLst>
                <a:ext uri="{FF2B5EF4-FFF2-40B4-BE49-F238E27FC236}">
                  <a16:creationId xmlns:a16="http://schemas.microsoft.com/office/drawing/2014/main" id="{54D8372D-A5F7-52DD-5F85-8C8522DB6C23}"/>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8" name="Rectangle 137">
              <a:extLst>
                <a:ext uri="{FF2B5EF4-FFF2-40B4-BE49-F238E27FC236}">
                  <a16:creationId xmlns:a16="http://schemas.microsoft.com/office/drawing/2014/main" id="{BB8512F0-C8A0-79FA-DF90-06A38FB42B33}"/>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9" name="Rectangle 138">
              <a:extLst>
                <a:ext uri="{FF2B5EF4-FFF2-40B4-BE49-F238E27FC236}">
                  <a16:creationId xmlns:a16="http://schemas.microsoft.com/office/drawing/2014/main" id="{BE37F6FC-9FB2-0ABB-917E-F5BAE848C676}"/>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40" name="Rectangle 139">
              <a:extLst>
                <a:ext uri="{FF2B5EF4-FFF2-40B4-BE49-F238E27FC236}">
                  <a16:creationId xmlns:a16="http://schemas.microsoft.com/office/drawing/2014/main" id="{9C097414-DD28-9F38-B74F-A58860D9BA24}"/>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41" name="Rectangle 140">
              <a:extLst>
                <a:ext uri="{FF2B5EF4-FFF2-40B4-BE49-F238E27FC236}">
                  <a16:creationId xmlns:a16="http://schemas.microsoft.com/office/drawing/2014/main" id="{556D6E0D-CE62-183C-8B59-7D406A355DF8}"/>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142" name="Straight Connector 141">
              <a:extLst>
                <a:ext uri="{FF2B5EF4-FFF2-40B4-BE49-F238E27FC236}">
                  <a16:creationId xmlns:a16="http://schemas.microsoft.com/office/drawing/2014/main" id="{D05A1271-B0A1-6500-7BCE-AC5A5B977B8F}"/>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43" name="Straight Connector 142">
              <a:extLst>
                <a:ext uri="{FF2B5EF4-FFF2-40B4-BE49-F238E27FC236}">
                  <a16:creationId xmlns:a16="http://schemas.microsoft.com/office/drawing/2014/main" id="{C94287AB-2CF2-3414-557C-11DE950259E3}"/>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44" name="Straight Connector 143">
              <a:extLst>
                <a:ext uri="{FF2B5EF4-FFF2-40B4-BE49-F238E27FC236}">
                  <a16:creationId xmlns:a16="http://schemas.microsoft.com/office/drawing/2014/main" id="{EDB11A47-B35F-D0D3-980A-0934F07BB83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5" name="Straight Connector 144">
              <a:extLst>
                <a:ext uri="{FF2B5EF4-FFF2-40B4-BE49-F238E27FC236}">
                  <a16:creationId xmlns:a16="http://schemas.microsoft.com/office/drawing/2014/main" id="{70D01E44-98F7-8C4F-5E36-BDF72B2321AB}"/>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6" name="Straight Connector 145">
              <a:extLst>
                <a:ext uri="{FF2B5EF4-FFF2-40B4-BE49-F238E27FC236}">
                  <a16:creationId xmlns:a16="http://schemas.microsoft.com/office/drawing/2014/main" id="{13AC58C8-B062-8AFC-6689-B34582FECEE1}"/>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7984B6D7-81B4-DF38-E017-5891DC8F7215}"/>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8" name="Straight Connector 147">
              <a:extLst>
                <a:ext uri="{FF2B5EF4-FFF2-40B4-BE49-F238E27FC236}">
                  <a16:creationId xmlns:a16="http://schemas.microsoft.com/office/drawing/2014/main" id="{9088F7DD-1B73-D790-60D2-CDEA4F9BB2A8}"/>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id="{EA6E8588-F0C2-3BA0-33DF-9E2C44C28D1F}"/>
              </a:ext>
            </a:extLst>
          </p:cNvPr>
          <p:cNvGrpSpPr/>
          <p:nvPr/>
        </p:nvGrpSpPr>
        <p:grpSpPr>
          <a:xfrm>
            <a:off x="7853212" y="2214617"/>
            <a:ext cx="149900" cy="3316323"/>
            <a:chOff x="10524035" y="1699037"/>
            <a:chExt cx="193431" cy="4279392"/>
          </a:xfrm>
        </p:grpSpPr>
        <p:grpSp>
          <p:nvGrpSpPr>
            <p:cNvPr id="91" name="Group 90">
              <a:extLst>
                <a:ext uri="{FF2B5EF4-FFF2-40B4-BE49-F238E27FC236}">
                  <a16:creationId xmlns:a16="http://schemas.microsoft.com/office/drawing/2014/main" id="{4C732AAE-6B4D-29DE-927D-96BAD93AA8E7}"/>
                </a:ext>
              </a:extLst>
            </p:cNvPr>
            <p:cNvGrpSpPr/>
            <p:nvPr/>
          </p:nvGrpSpPr>
          <p:grpSpPr>
            <a:xfrm>
              <a:off x="10531007" y="1707063"/>
              <a:ext cx="182042" cy="1067143"/>
              <a:chOff x="1138621" y="2711668"/>
              <a:chExt cx="156177" cy="915522"/>
            </a:xfrm>
          </p:grpSpPr>
          <p:sp>
            <p:nvSpPr>
              <p:cNvPr id="117" name="Rectangle 116">
                <a:extLst>
                  <a:ext uri="{FF2B5EF4-FFF2-40B4-BE49-F238E27FC236}">
                    <a16:creationId xmlns:a16="http://schemas.microsoft.com/office/drawing/2014/main" id="{C8EA6813-A527-5C00-4C8A-F5A91E4034DA}"/>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8" name="Rectangle 117">
                <a:extLst>
                  <a:ext uri="{FF2B5EF4-FFF2-40B4-BE49-F238E27FC236}">
                    <a16:creationId xmlns:a16="http://schemas.microsoft.com/office/drawing/2014/main" id="{0CC7A5BC-9239-0A8D-22F9-E11BB7E30F16}"/>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19" name="Rectangle 118">
                <a:extLst>
                  <a:ext uri="{FF2B5EF4-FFF2-40B4-BE49-F238E27FC236}">
                    <a16:creationId xmlns:a16="http://schemas.microsoft.com/office/drawing/2014/main" id="{325359C6-4887-00E4-468A-4F181387E3CA}"/>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0" name="Rectangle 119">
                <a:extLst>
                  <a:ext uri="{FF2B5EF4-FFF2-40B4-BE49-F238E27FC236}">
                    <a16:creationId xmlns:a16="http://schemas.microsoft.com/office/drawing/2014/main" id="{55105CF7-C089-A45F-E3F4-1BDF6D37B9BE}"/>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1" name="Rectangle 120">
                <a:extLst>
                  <a:ext uri="{FF2B5EF4-FFF2-40B4-BE49-F238E27FC236}">
                    <a16:creationId xmlns:a16="http://schemas.microsoft.com/office/drawing/2014/main" id="{381305FC-69D5-6B78-8DF2-6905493FC534}"/>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22" name="Rectangle 121">
                <a:extLst>
                  <a:ext uri="{FF2B5EF4-FFF2-40B4-BE49-F238E27FC236}">
                    <a16:creationId xmlns:a16="http://schemas.microsoft.com/office/drawing/2014/main" id="{C4971853-23C7-D093-C446-1BAF966F957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92" name="Rectangle 91">
              <a:extLst>
                <a:ext uri="{FF2B5EF4-FFF2-40B4-BE49-F238E27FC236}">
                  <a16:creationId xmlns:a16="http://schemas.microsoft.com/office/drawing/2014/main" id="{469F763D-ED8C-753B-9719-433106D91F6C}"/>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3" name="Rectangle 92">
              <a:extLst>
                <a:ext uri="{FF2B5EF4-FFF2-40B4-BE49-F238E27FC236}">
                  <a16:creationId xmlns:a16="http://schemas.microsoft.com/office/drawing/2014/main" id="{5C49BD1E-47CE-FE02-A766-92E94CA801AF}"/>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4" name="Rectangle 93">
              <a:extLst>
                <a:ext uri="{FF2B5EF4-FFF2-40B4-BE49-F238E27FC236}">
                  <a16:creationId xmlns:a16="http://schemas.microsoft.com/office/drawing/2014/main" id="{9C8B9284-AF02-C652-6A99-32A91D3929BC}"/>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5" name="Rectangle 94">
              <a:extLst>
                <a:ext uri="{FF2B5EF4-FFF2-40B4-BE49-F238E27FC236}">
                  <a16:creationId xmlns:a16="http://schemas.microsoft.com/office/drawing/2014/main" id="{61BF4A66-6DF3-20EA-715A-7517FCD77E79}"/>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6" name="Rectangle 95">
              <a:extLst>
                <a:ext uri="{FF2B5EF4-FFF2-40B4-BE49-F238E27FC236}">
                  <a16:creationId xmlns:a16="http://schemas.microsoft.com/office/drawing/2014/main" id="{0A2CADC9-7B66-4818-A901-11F1419E356B}"/>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7" name="Rectangle 96">
              <a:extLst>
                <a:ext uri="{FF2B5EF4-FFF2-40B4-BE49-F238E27FC236}">
                  <a16:creationId xmlns:a16="http://schemas.microsoft.com/office/drawing/2014/main" id="{AC55340D-A9B0-65EF-19B7-09873AC4DCE0}"/>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8" name="Rectangle 97">
              <a:extLst>
                <a:ext uri="{FF2B5EF4-FFF2-40B4-BE49-F238E27FC236}">
                  <a16:creationId xmlns:a16="http://schemas.microsoft.com/office/drawing/2014/main" id="{F0899429-0FFE-3EF9-FD4F-027D327C8077}"/>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9" name="Rectangle 98">
              <a:extLst>
                <a:ext uri="{FF2B5EF4-FFF2-40B4-BE49-F238E27FC236}">
                  <a16:creationId xmlns:a16="http://schemas.microsoft.com/office/drawing/2014/main" id="{C2C8AED2-B09C-D7A4-BB79-BEF43154C5D1}"/>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0" name="Rectangle 99">
              <a:extLst>
                <a:ext uri="{FF2B5EF4-FFF2-40B4-BE49-F238E27FC236}">
                  <a16:creationId xmlns:a16="http://schemas.microsoft.com/office/drawing/2014/main" id="{C2497702-9198-1BCB-0213-0E01774E46AB}"/>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1" name="Rectangle 100">
              <a:extLst>
                <a:ext uri="{FF2B5EF4-FFF2-40B4-BE49-F238E27FC236}">
                  <a16:creationId xmlns:a16="http://schemas.microsoft.com/office/drawing/2014/main" id="{DCAF736C-70C1-8721-DE5F-F5A762DC36B6}"/>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2" name="Rectangle 101">
              <a:extLst>
                <a:ext uri="{FF2B5EF4-FFF2-40B4-BE49-F238E27FC236}">
                  <a16:creationId xmlns:a16="http://schemas.microsoft.com/office/drawing/2014/main" id="{450DF88C-33FF-365C-01C6-64EA38C1168D}"/>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3" name="Rectangle 102">
              <a:extLst>
                <a:ext uri="{FF2B5EF4-FFF2-40B4-BE49-F238E27FC236}">
                  <a16:creationId xmlns:a16="http://schemas.microsoft.com/office/drawing/2014/main" id="{7701D8A1-52B9-62E3-2442-86CB10094155}"/>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4" name="Rectangle 103">
              <a:extLst>
                <a:ext uri="{FF2B5EF4-FFF2-40B4-BE49-F238E27FC236}">
                  <a16:creationId xmlns:a16="http://schemas.microsoft.com/office/drawing/2014/main" id="{DFE50407-9D28-AD99-D2E2-2EF894756E7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5" name="Rectangle 104">
              <a:extLst>
                <a:ext uri="{FF2B5EF4-FFF2-40B4-BE49-F238E27FC236}">
                  <a16:creationId xmlns:a16="http://schemas.microsoft.com/office/drawing/2014/main" id="{522DF3D3-1836-E036-69B2-DBCD48F10A02}"/>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6" name="Rectangle 105">
              <a:extLst>
                <a:ext uri="{FF2B5EF4-FFF2-40B4-BE49-F238E27FC236}">
                  <a16:creationId xmlns:a16="http://schemas.microsoft.com/office/drawing/2014/main" id="{D087B12B-60BC-F68D-F567-83B42040155F}"/>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7" name="Rectangle 106">
              <a:extLst>
                <a:ext uri="{FF2B5EF4-FFF2-40B4-BE49-F238E27FC236}">
                  <a16:creationId xmlns:a16="http://schemas.microsoft.com/office/drawing/2014/main" id="{498B8FB0-DF7A-66F6-71C6-5B240DCC0527}"/>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8" name="Rectangle 107">
              <a:extLst>
                <a:ext uri="{FF2B5EF4-FFF2-40B4-BE49-F238E27FC236}">
                  <a16:creationId xmlns:a16="http://schemas.microsoft.com/office/drawing/2014/main" id="{D8FABF08-8A94-BAD7-461C-7357DDBE6589}"/>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09" name="Rectangle 108">
              <a:extLst>
                <a:ext uri="{FF2B5EF4-FFF2-40B4-BE49-F238E27FC236}">
                  <a16:creationId xmlns:a16="http://schemas.microsoft.com/office/drawing/2014/main" id="{94B032B8-30F0-5399-B048-4B6F1A221957}"/>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110" name="Straight Connector 109">
              <a:extLst>
                <a:ext uri="{FF2B5EF4-FFF2-40B4-BE49-F238E27FC236}">
                  <a16:creationId xmlns:a16="http://schemas.microsoft.com/office/drawing/2014/main" id="{10EE1AD5-1ECA-3E73-C270-3F3D665866B8}"/>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11" name="Straight Connector 110">
              <a:extLst>
                <a:ext uri="{FF2B5EF4-FFF2-40B4-BE49-F238E27FC236}">
                  <a16:creationId xmlns:a16="http://schemas.microsoft.com/office/drawing/2014/main" id="{AFD3F55E-6756-6668-7791-58165E6CCC3F}"/>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446C59CE-3EDF-F309-53EC-8D262C44258B}"/>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3" name="Straight Connector 112">
              <a:extLst>
                <a:ext uri="{FF2B5EF4-FFF2-40B4-BE49-F238E27FC236}">
                  <a16:creationId xmlns:a16="http://schemas.microsoft.com/office/drawing/2014/main" id="{B1D7D7CB-10AC-3098-C7A9-5FCABC949241}"/>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FA5A9A37-3695-743B-D47B-C279412CF319}"/>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5" name="Straight Connector 114">
              <a:extLst>
                <a:ext uri="{FF2B5EF4-FFF2-40B4-BE49-F238E27FC236}">
                  <a16:creationId xmlns:a16="http://schemas.microsoft.com/office/drawing/2014/main" id="{27444E9C-3742-BD5B-2C56-D320DCC2CC0C}"/>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687726AB-D851-035E-304B-8890EDD76848}"/>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7" name="Group 6">
            <a:extLst>
              <a:ext uri="{FF2B5EF4-FFF2-40B4-BE49-F238E27FC236}">
                <a16:creationId xmlns:a16="http://schemas.microsoft.com/office/drawing/2014/main" id="{31D53A46-2062-BE0C-4076-3C41D458A50F}"/>
              </a:ext>
            </a:extLst>
          </p:cNvPr>
          <p:cNvGrpSpPr/>
          <p:nvPr/>
        </p:nvGrpSpPr>
        <p:grpSpPr>
          <a:xfrm>
            <a:off x="10379839" y="2070235"/>
            <a:ext cx="149900" cy="3316323"/>
            <a:chOff x="10524035" y="1699037"/>
            <a:chExt cx="193431" cy="4279392"/>
          </a:xfrm>
        </p:grpSpPr>
        <p:grpSp>
          <p:nvGrpSpPr>
            <p:cNvPr id="59" name="Group 58">
              <a:extLst>
                <a:ext uri="{FF2B5EF4-FFF2-40B4-BE49-F238E27FC236}">
                  <a16:creationId xmlns:a16="http://schemas.microsoft.com/office/drawing/2014/main" id="{F431C632-CFF1-A3CE-EBAA-23A364FE6EC8}"/>
                </a:ext>
              </a:extLst>
            </p:cNvPr>
            <p:cNvGrpSpPr/>
            <p:nvPr/>
          </p:nvGrpSpPr>
          <p:grpSpPr>
            <a:xfrm>
              <a:off x="10531007" y="1707063"/>
              <a:ext cx="182042" cy="1067143"/>
              <a:chOff x="1138621" y="2711668"/>
              <a:chExt cx="156177" cy="915522"/>
            </a:xfrm>
          </p:grpSpPr>
          <p:sp>
            <p:nvSpPr>
              <p:cNvPr id="85" name="Rectangle 84">
                <a:extLst>
                  <a:ext uri="{FF2B5EF4-FFF2-40B4-BE49-F238E27FC236}">
                    <a16:creationId xmlns:a16="http://schemas.microsoft.com/office/drawing/2014/main" id="{824A5B77-F14B-B3CF-4AF1-7ED9B25E35EE}"/>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6" name="Rectangle 85">
                <a:extLst>
                  <a:ext uri="{FF2B5EF4-FFF2-40B4-BE49-F238E27FC236}">
                    <a16:creationId xmlns:a16="http://schemas.microsoft.com/office/drawing/2014/main" id="{D9ABC537-34E6-8335-F0AB-62552EC04887}"/>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7" name="Rectangle 86">
                <a:extLst>
                  <a:ext uri="{FF2B5EF4-FFF2-40B4-BE49-F238E27FC236}">
                    <a16:creationId xmlns:a16="http://schemas.microsoft.com/office/drawing/2014/main" id="{9BC10166-EE7A-E8B0-5C15-46CF13ED22B8}"/>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8" name="Rectangle 87">
                <a:extLst>
                  <a:ext uri="{FF2B5EF4-FFF2-40B4-BE49-F238E27FC236}">
                    <a16:creationId xmlns:a16="http://schemas.microsoft.com/office/drawing/2014/main" id="{CE7C9DB7-9A88-D97F-0DBC-03475F823B5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89" name="Rectangle 88">
                <a:extLst>
                  <a:ext uri="{FF2B5EF4-FFF2-40B4-BE49-F238E27FC236}">
                    <a16:creationId xmlns:a16="http://schemas.microsoft.com/office/drawing/2014/main" id="{D5EFEE3A-D9C2-8EA4-A8F8-2CEBB0FC70D2}"/>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90" name="Rectangle 89">
                <a:extLst>
                  <a:ext uri="{FF2B5EF4-FFF2-40B4-BE49-F238E27FC236}">
                    <a16:creationId xmlns:a16="http://schemas.microsoft.com/office/drawing/2014/main" id="{BB512C2E-56B2-17C2-A07D-2BC8A0712874}"/>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60" name="Rectangle 59">
              <a:extLst>
                <a:ext uri="{FF2B5EF4-FFF2-40B4-BE49-F238E27FC236}">
                  <a16:creationId xmlns:a16="http://schemas.microsoft.com/office/drawing/2014/main" id="{A847029B-C1F2-D7A8-A9E6-33352F9173CF}"/>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1" name="Rectangle 60">
              <a:extLst>
                <a:ext uri="{FF2B5EF4-FFF2-40B4-BE49-F238E27FC236}">
                  <a16:creationId xmlns:a16="http://schemas.microsoft.com/office/drawing/2014/main" id="{D639CAEF-C0AD-879E-507C-9877C781722D}"/>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2" name="Rectangle 61">
              <a:extLst>
                <a:ext uri="{FF2B5EF4-FFF2-40B4-BE49-F238E27FC236}">
                  <a16:creationId xmlns:a16="http://schemas.microsoft.com/office/drawing/2014/main" id="{4234D9B7-FE97-C592-9B0A-F6A313397828}"/>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3" name="Rectangle 62">
              <a:extLst>
                <a:ext uri="{FF2B5EF4-FFF2-40B4-BE49-F238E27FC236}">
                  <a16:creationId xmlns:a16="http://schemas.microsoft.com/office/drawing/2014/main" id="{E2F5EF52-20F1-2A04-ADA6-845A12610288}"/>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4" name="Rectangle 63">
              <a:extLst>
                <a:ext uri="{FF2B5EF4-FFF2-40B4-BE49-F238E27FC236}">
                  <a16:creationId xmlns:a16="http://schemas.microsoft.com/office/drawing/2014/main" id="{C26E9043-A442-9283-1A59-5FAC3B2C1B33}"/>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5" name="Rectangle 64">
              <a:extLst>
                <a:ext uri="{FF2B5EF4-FFF2-40B4-BE49-F238E27FC236}">
                  <a16:creationId xmlns:a16="http://schemas.microsoft.com/office/drawing/2014/main" id="{7E7D4C46-EAA4-68C9-EF38-E0D2EBF3ABF9}"/>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6" name="Rectangle 65">
              <a:extLst>
                <a:ext uri="{FF2B5EF4-FFF2-40B4-BE49-F238E27FC236}">
                  <a16:creationId xmlns:a16="http://schemas.microsoft.com/office/drawing/2014/main" id="{9E0629A9-8744-D2F1-DB42-41A708F326FE}"/>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7" name="Rectangle 66">
              <a:extLst>
                <a:ext uri="{FF2B5EF4-FFF2-40B4-BE49-F238E27FC236}">
                  <a16:creationId xmlns:a16="http://schemas.microsoft.com/office/drawing/2014/main" id="{51E270A8-873B-BC0F-D440-B674D10EA0C9}"/>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8" name="Rectangle 67">
              <a:extLst>
                <a:ext uri="{FF2B5EF4-FFF2-40B4-BE49-F238E27FC236}">
                  <a16:creationId xmlns:a16="http://schemas.microsoft.com/office/drawing/2014/main" id="{03CB4AED-CF91-53FD-9BD6-CF344BFD4FAA}"/>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69" name="Rectangle 68">
              <a:extLst>
                <a:ext uri="{FF2B5EF4-FFF2-40B4-BE49-F238E27FC236}">
                  <a16:creationId xmlns:a16="http://schemas.microsoft.com/office/drawing/2014/main" id="{B3B394FD-A7FC-8A21-E05A-E8BAE844021E}"/>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0" name="Rectangle 69">
              <a:extLst>
                <a:ext uri="{FF2B5EF4-FFF2-40B4-BE49-F238E27FC236}">
                  <a16:creationId xmlns:a16="http://schemas.microsoft.com/office/drawing/2014/main" id="{38C27875-EEC5-5B7D-CB24-23ACCAA89924}"/>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1" name="Rectangle 70">
              <a:extLst>
                <a:ext uri="{FF2B5EF4-FFF2-40B4-BE49-F238E27FC236}">
                  <a16:creationId xmlns:a16="http://schemas.microsoft.com/office/drawing/2014/main" id="{4405A966-DDF0-05A9-3341-E0218209AF59}"/>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2" name="Rectangle 71">
              <a:extLst>
                <a:ext uri="{FF2B5EF4-FFF2-40B4-BE49-F238E27FC236}">
                  <a16:creationId xmlns:a16="http://schemas.microsoft.com/office/drawing/2014/main" id="{FCADD447-B37D-4AFD-2FE6-D2CCCDF9987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3" name="Rectangle 72">
              <a:extLst>
                <a:ext uri="{FF2B5EF4-FFF2-40B4-BE49-F238E27FC236}">
                  <a16:creationId xmlns:a16="http://schemas.microsoft.com/office/drawing/2014/main" id="{990801E9-1925-AFDE-2F0E-AC317BE1C8AC}"/>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4" name="Rectangle 73">
              <a:extLst>
                <a:ext uri="{FF2B5EF4-FFF2-40B4-BE49-F238E27FC236}">
                  <a16:creationId xmlns:a16="http://schemas.microsoft.com/office/drawing/2014/main" id="{0A8679B4-F322-AEEA-BBFF-5276C29F8DCB}"/>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5" name="Rectangle 74">
              <a:extLst>
                <a:ext uri="{FF2B5EF4-FFF2-40B4-BE49-F238E27FC236}">
                  <a16:creationId xmlns:a16="http://schemas.microsoft.com/office/drawing/2014/main" id="{5F25CB86-8B1F-B27C-FB08-F2867065C84A}"/>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6" name="Rectangle 75">
              <a:extLst>
                <a:ext uri="{FF2B5EF4-FFF2-40B4-BE49-F238E27FC236}">
                  <a16:creationId xmlns:a16="http://schemas.microsoft.com/office/drawing/2014/main" id="{C4D2FB65-46C4-B139-BEB5-3972013CEF62}"/>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77" name="Rectangle 76">
              <a:extLst>
                <a:ext uri="{FF2B5EF4-FFF2-40B4-BE49-F238E27FC236}">
                  <a16:creationId xmlns:a16="http://schemas.microsoft.com/office/drawing/2014/main" id="{C2C8F68D-B5E1-0ED2-F141-5AA8F14D44AF}"/>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78" name="Straight Connector 77">
              <a:extLst>
                <a:ext uri="{FF2B5EF4-FFF2-40B4-BE49-F238E27FC236}">
                  <a16:creationId xmlns:a16="http://schemas.microsoft.com/office/drawing/2014/main" id="{BD98DDB8-D3BF-2781-4F68-6E57A63734DA}"/>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79" name="Straight Connector 78">
              <a:extLst>
                <a:ext uri="{FF2B5EF4-FFF2-40B4-BE49-F238E27FC236}">
                  <a16:creationId xmlns:a16="http://schemas.microsoft.com/office/drawing/2014/main" id="{DB9B5FD7-3FD1-050E-8C6A-A3B078384974}"/>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21A0F36A-744B-21A2-971B-25C44CDA8CF0}"/>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A490A329-118D-71C9-6B6D-481407040747}"/>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7459F473-584E-0286-7C5E-2CD25C3B2B8F}"/>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id="{E76A97C7-D233-80CA-ACBF-55EE84AABB61}"/>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B47E7065-9674-0A06-8F9C-9825EB8C37BD}"/>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8" name="Group 7">
            <a:extLst>
              <a:ext uri="{FF2B5EF4-FFF2-40B4-BE49-F238E27FC236}">
                <a16:creationId xmlns:a16="http://schemas.microsoft.com/office/drawing/2014/main" id="{656657DA-A800-6959-69B7-85DDF7105B30}"/>
              </a:ext>
            </a:extLst>
          </p:cNvPr>
          <p:cNvGrpSpPr/>
          <p:nvPr/>
        </p:nvGrpSpPr>
        <p:grpSpPr>
          <a:xfrm>
            <a:off x="10592399" y="2222635"/>
            <a:ext cx="149900" cy="3316323"/>
            <a:chOff x="10524035" y="1699037"/>
            <a:chExt cx="193431" cy="4279392"/>
          </a:xfrm>
        </p:grpSpPr>
        <p:grpSp>
          <p:nvGrpSpPr>
            <p:cNvPr id="27" name="Group 26">
              <a:extLst>
                <a:ext uri="{FF2B5EF4-FFF2-40B4-BE49-F238E27FC236}">
                  <a16:creationId xmlns:a16="http://schemas.microsoft.com/office/drawing/2014/main" id="{2E0D08C0-84C4-3554-9BEB-1E740CE3C058}"/>
                </a:ext>
              </a:extLst>
            </p:cNvPr>
            <p:cNvGrpSpPr/>
            <p:nvPr/>
          </p:nvGrpSpPr>
          <p:grpSpPr>
            <a:xfrm>
              <a:off x="10531007" y="1707063"/>
              <a:ext cx="182042" cy="1067143"/>
              <a:chOff x="1138621" y="2711668"/>
              <a:chExt cx="156177" cy="915522"/>
            </a:xfrm>
          </p:grpSpPr>
          <p:sp>
            <p:nvSpPr>
              <p:cNvPr id="53" name="Rectangle 52">
                <a:extLst>
                  <a:ext uri="{FF2B5EF4-FFF2-40B4-BE49-F238E27FC236}">
                    <a16:creationId xmlns:a16="http://schemas.microsoft.com/office/drawing/2014/main" id="{9193F888-5C89-81FB-1B6C-71AE60856362}"/>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4" name="Rectangle 53">
                <a:extLst>
                  <a:ext uri="{FF2B5EF4-FFF2-40B4-BE49-F238E27FC236}">
                    <a16:creationId xmlns:a16="http://schemas.microsoft.com/office/drawing/2014/main" id="{824CFFDD-0488-6F3F-CB2F-AAB9369CD2F5}"/>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5" name="Rectangle 54">
                <a:extLst>
                  <a:ext uri="{FF2B5EF4-FFF2-40B4-BE49-F238E27FC236}">
                    <a16:creationId xmlns:a16="http://schemas.microsoft.com/office/drawing/2014/main" id="{4A70F800-6E4F-BE93-4418-1DBA55F81CAB}"/>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6" name="Rectangle 55">
                <a:extLst>
                  <a:ext uri="{FF2B5EF4-FFF2-40B4-BE49-F238E27FC236}">
                    <a16:creationId xmlns:a16="http://schemas.microsoft.com/office/drawing/2014/main" id="{A2F0922E-F2D8-218C-52A8-21D0FEB00B6A}"/>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7" name="Rectangle 56">
                <a:extLst>
                  <a:ext uri="{FF2B5EF4-FFF2-40B4-BE49-F238E27FC236}">
                    <a16:creationId xmlns:a16="http://schemas.microsoft.com/office/drawing/2014/main" id="{345A568A-CDA2-9BD4-0F46-7CD213B3BA54}"/>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8" name="Rectangle 57">
                <a:extLst>
                  <a:ext uri="{FF2B5EF4-FFF2-40B4-BE49-F238E27FC236}">
                    <a16:creationId xmlns:a16="http://schemas.microsoft.com/office/drawing/2014/main" id="{B07A515D-699C-AEC9-F987-AE183BE3C4A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28" name="Rectangle 27">
              <a:extLst>
                <a:ext uri="{FF2B5EF4-FFF2-40B4-BE49-F238E27FC236}">
                  <a16:creationId xmlns:a16="http://schemas.microsoft.com/office/drawing/2014/main" id="{3DAEE632-F3FB-EAC1-1794-5129FF1E88CF}"/>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 name="Rectangle 28">
              <a:extLst>
                <a:ext uri="{FF2B5EF4-FFF2-40B4-BE49-F238E27FC236}">
                  <a16:creationId xmlns:a16="http://schemas.microsoft.com/office/drawing/2014/main" id="{BA3A66FC-2D5D-D57F-C286-86385A635AB3}"/>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 name="Rectangle 29">
              <a:extLst>
                <a:ext uri="{FF2B5EF4-FFF2-40B4-BE49-F238E27FC236}">
                  <a16:creationId xmlns:a16="http://schemas.microsoft.com/office/drawing/2014/main" id="{F91B61B7-8367-C743-C858-82B854EB6CB9}"/>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1" name="Rectangle 30">
              <a:extLst>
                <a:ext uri="{FF2B5EF4-FFF2-40B4-BE49-F238E27FC236}">
                  <a16:creationId xmlns:a16="http://schemas.microsoft.com/office/drawing/2014/main" id="{656AB7AA-E762-C30A-0BBB-BD727C66527C}"/>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 name="Rectangle 31">
              <a:extLst>
                <a:ext uri="{FF2B5EF4-FFF2-40B4-BE49-F238E27FC236}">
                  <a16:creationId xmlns:a16="http://schemas.microsoft.com/office/drawing/2014/main" id="{FF20F6B3-CEEE-0C62-DC62-28CCBC3E6337}"/>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 name="Rectangle 32">
              <a:extLst>
                <a:ext uri="{FF2B5EF4-FFF2-40B4-BE49-F238E27FC236}">
                  <a16:creationId xmlns:a16="http://schemas.microsoft.com/office/drawing/2014/main" id="{F9E60375-A9FD-A0E7-0CE7-8407E792EDB4}"/>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 name="Rectangle 33">
              <a:extLst>
                <a:ext uri="{FF2B5EF4-FFF2-40B4-BE49-F238E27FC236}">
                  <a16:creationId xmlns:a16="http://schemas.microsoft.com/office/drawing/2014/main" id="{7CB9E71C-D8FC-191F-CC31-54A29842D626}"/>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 name="Rectangle 34">
              <a:extLst>
                <a:ext uri="{FF2B5EF4-FFF2-40B4-BE49-F238E27FC236}">
                  <a16:creationId xmlns:a16="http://schemas.microsoft.com/office/drawing/2014/main" id="{D5FC86BD-6CCB-0A2B-042B-FD16E8112615}"/>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 name="Rectangle 35">
              <a:extLst>
                <a:ext uri="{FF2B5EF4-FFF2-40B4-BE49-F238E27FC236}">
                  <a16:creationId xmlns:a16="http://schemas.microsoft.com/office/drawing/2014/main" id="{F934E605-4891-AE0B-704D-B875B30CAAE9}"/>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 name="Rectangle 36">
              <a:extLst>
                <a:ext uri="{FF2B5EF4-FFF2-40B4-BE49-F238E27FC236}">
                  <a16:creationId xmlns:a16="http://schemas.microsoft.com/office/drawing/2014/main" id="{5CCA157F-3BD2-E8FE-6BCF-BC81ED15A2FD}"/>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8" name="Rectangle 37">
              <a:extLst>
                <a:ext uri="{FF2B5EF4-FFF2-40B4-BE49-F238E27FC236}">
                  <a16:creationId xmlns:a16="http://schemas.microsoft.com/office/drawing/2014/main" id="{281CBD13-3435-6D41-9C35-4B037E3498F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 name="Rectangle 38">
              <a:extLst>
                <a:ext uri="{FF2B5EF4-FFF2-40B4-BE49-F238E27FC236}">
                  <a16:creationId xmlns:a16="http://schemas.microsoft.com/office/drawing/2014/main" id="{389C5185-069D-EC98-DDBF-707DC50EC117}"/>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 name="Rectangle 39">
              <a:extLst>
                <a:ext uri="{FF2B5EF4-FFF2-40B4-BE49-F238E27FC236}">
                  <a16:creationId xmlns:a16="http://schemas.microsoft.com/office/drawing/2014/main" id="{43694CAC-D222-1B7A-258C-87BA60AAD668}"/>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1" name="Rectangle 40">
              <a:extLst>
                <a:ext uri="{FF2B5EF4-FFF2-40B4-BE49-F238E27FC236}">
                  <a16:creationId xmlns:a16="http://schemas.microsoft.com/office/drawing/2014/main" id="{4CAE91A5-0E78-611C-E44F-A2AEF6A729CE}"/>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BF89B6EE-7BF2-5336-C54E-F926A0A02046}"/>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3" name="Rectangle 42">
              <a:extLst>
                <a:ext uri="{FF2B5EF4-FFF2-40B4-BE49-F238E27FC236}">
                  <a16:creationId xmlns:a16="http://schemas.microsoft.com/office/drawing/2014/main" id="{AA422534-F58E-1A0C-853A-4B57B19469D1}"/>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4" name="Rectangle 43">
              <a:extLst>
                <a:ext uri="{FF2B5EF4-FFF2-40B4-BE49-F238E27FC236}">
                  <a16:creationId xmlns:a16="http://schemas.microsoft.com/office/drawing/2014/main" id="{AD4FAB0C-4F36-A04B-8F01-405A4F234E16}"/>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5" name="Rectangle 44">
              <a:extLst>
                <a:ext uri="{FF2B5EF4-FFF2-40B4-BE49-F238E27FC236}">
                  <a16:creationId xmlns:a16="http://schemas.microsoft.com/office/drawing/2014/main" id="{84CC0564-E5EF-667D-FC04-2943DFBE7D43}"/>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46" name="Straight Connector 45">
              <a:extLst>
                <a:ext uri="{FF2B5EF4-FFF2-40B4-BE49-F238E27FC236}">
                  <a16:creationId xmlns:a16="http://schemas.microsoft.com/office/drawing/2014/main" id="{17C226D1-A77A-652C-AF95-4493A7BCB2DD}"/>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075DE622-DF98-4A11-57FB-50600FC87DEB}"/>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68809836-B9C4-22FC-6DD9-F6E44459A988}"/>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327E1F80-3DBB-BC9D-687F-CBC77D007761}"/>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AFAA375F-EDFA-5B87-7585-04851E1AC3D3}"/>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4B259850-6B09-2CC8-4846-5BF257FEFD58}"/>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7B1D59BB-9377-EC0D-C017-80541121E086}"/>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E5C45BCD-797C-0E08-B15F-84625429A962}"/>
              </a:ext>
            </a:extLst>
          </p:cNvPr>
          <p:cNvGrpSpPr/>
          <p:nvPr/>
        </p:nvGrpSpPr>
        <p:grpSpPr>
          <a:xfrm>
            <a:off x="8561863" y="2179122"/>
            <a:ext cx="1705326" cy="3297043"/>
            <a:chOff x="1758730" y="2207889"/>
            <a:chExt cx="1705326" cy="3297043"/>
          </a:xfrm>
        </p:grpSpPr>
        <p:sp>
          <p:nvSpPr>
            <p:cNvPr id="14" name="TextBox 13">
              <a:extLst>
                <a:ext uri="{FF2B5EF4-FFF2-40B4-BE49-F238E27FC236}">
                  <a16:creationId xmlns:a16="http://schemas.microsoft.com/office/drawing/2014/main" id="{69E2DEF2-9E1C-3233-CCED-7FBF8B2D0EEF}"/>
                </a:ext>
              </a:extLst>
            </p:cNvPr>
            <p:cNvSpPr txBox="1"/>
            <p:nvPr/>
          </p:nvSpPr>
          <p:spPr>
            <a:xfrm>
              <a:off x="1758730" y="3739818"/>
              <a:ext cx="65" cy="276999"/>
            </a:xfrm>
            <a:prstGeom prst="rect">
              <a:avLst/>
            </a:prstGeom>
            <a:noFill/>
            <a:ln>
              <a:noFill/>
            </a:ln>
          </p:spPr>
          <p:txBody>
            <a:bodyPr wrap="none" lIns="0" tIns="0" rIns="0" bIns="0" rtlCol="0">
              <a:spAutoFit/>
            </a:bodyPr>
            <a:lstStyle/>
            <a:p>
              <a:endParaRPr lang="en-US" dirty="0">
                <a:solidFill>
                  <a:schemeClr val="bg2">
                    <a:lumMod val="75000"/>
                  </a:schemeClr>
                </a:solidFill>
              </a:endParaRPr>
            </a:p>
          </p:txBody>
        </p:sp>
        <p:cxnSp>
          <p:nvCxnSpPr>
            <p:cNvPr id="15" name="Straight Arrow Connector 14">
              <a:extLst>
                <a:ext uri="{FF2B5EF4-FFF2-40B4-BE49-F238E27FC236}">
                  <a16:creationId xmlns:a16="http://schemas.microsoft.com/office/drawing/2014/main" id="{32C4BA9A-C5AF-4065-5FB2-1C4215612AAB}"/>
                </a:ext>
              </a:extLst>
            </p:cNvPr>
            <p:cNvCxnSpPr>
              <a:cxnSpLocks/>
            </p:cNvCxnSpPr>
            <p:nvPr/>
          </p:nvCxnSpPr>
          <p:spPr>
            <a:xfrm>
              <a:off x="1901432" y="2492008"/>
              <a:ext cx="640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F7502A8-6EC2-03F2-D033-B518921C9C83}"/>
                    </a:ext>
                  </a:extLst>
                </p:cNvPr>
                <p:cNvSpPr/>
                <p:nvPr/>
              </p:nvSpPr>
              <p:spPr>
                <a:xfrm>
                  <a:off x="2540264" y="220788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6" name="Rectangle 15">
                  <a:extLst>
                    <a:ext uri="{FF2B5EF4-FFF2-40B4-BE49-F238E27FC236}">
                      <a16:creationId xmlns:a16="http://schemas.microsoft.com/office/drawing/2014/main" id="{BF7502A8-6EC2-03F2-D033-B518921C9C83}"/>
                    </a:ext>
                  </a:extLst>
                </p:cNvPr>
                <p:cNvSpPr>
                  <a:spLocks noRot="1" noChangeAspect="1" noMove="1" noResize="1" noEditPoints="1" noAdjustHandles="1" noChangeArrowheads="1" noChangeShapeType="1" noTextEdit="1"/>
                </p:cNvSpPr>
                <p:nvPr/>
              </p:nvSpPr>
              <p:spPr>
                <a:xfrm>
                  <a:off x="2540264" y="2207889"/>
                  <a:ext cx="548640" cy="548640"/>
                </a:xfrm>
                <a:prstGeom prst="rect">
                  <a:avLst/>
                </a:prstGeom>
                <a:blipFill>
                  <a:blip r:embed="rId5"/>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1B794CC-8218-36A3-9D20-07B5C93181E6}"/>
                    </a:ext>
                  </a:extLst>
                </p:cNvPr>
                <p:cNvSpPr/>
                <p:nvPr/>
              </p:nvSpPr>
              <p:spPr>
                <a:xfrm>
                  <a:off x="2547439" y="3130759"/>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7" name="Rectangle 16">
                  <a:extLst>
                    <a:ext uri="{FF2B5EF4-FFF2-40B4-BE49-F238E27FC236}">
                      <a16:creationId xmlns:a16="http://schemas.microsoft.com/office/drawing/2014/main" id="{11B794CC-8218-36A3-9D20-07B5C93181E6}"/>
                    </a:ext>
                  </a:extLst>
                </p:cNvPr>
                <p:cNvSpPr>
                  <a:spLocks noRot="1" noChangeAspect="1" noMove="1" noResize="1" noEditPoints="1" noAdjustHandles="1" noChangeArrowheads="1" noChangeShapeType="1" noTextEdit="1"/>
                </p:cNvSpPr>
                <p:nvPr/>
              </p:nvSpPr>
              <p:spPr>
                <a:xfrm>
                  <a:off x="2547439" y="3130759"/>
                  <a:ext cx="548640" cy="548640"/>
                </a:xfrm>
                <a:prstGeom prst="rect">
                  <a:avLst/>
                </a:prstGeom>
                <a:blipFill>
                  <a:blip r:embed="rId6"/>
                  <a:stretch>
                    <a:fillRect l="-4348"/>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5C44E6C-FA93-691A-5F56-913859FEBF51}"/>
                    </a:ext>
                  </a:extLst>
                </p:cNvPr>
                <p:cNvSpPr/>
                <p:nvPr/>
              </p:nvSpPr>
              <p:spPr>
                <a:xfrm>
                  <a:off x="2543643" y="4042918"/>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8" name="Rectangle 17">
                  <a:extLst>
                    <a:ext uri="{FF2B5EF4-FFF2-40B4-BE49-F238E27FC236}">
                      <a16:creationId xmlns:a16="http://schemas.microsoft.com/office/drawing/2014/main" id="{95C44E6C-FA93-691A-5F56-913859FEBF51}"/>
                    </a:ext>
                  </a:extLst>
                </p:cNvPr>
                <p:cNvSpPr>
                  <a:spLocks noRot="1" noChangeAspect="1" noMove="1" noResize="1" noEditPoints="1" noAdjustHandles="1" noChangeArrowheads="1" noChangeShapeType="1" noTextEdit="1"/>
                </p:cNvSpPr>
                <p:nvPr/>
              </p:nvSpPr>
              <p:spPr>
                <a:xfrm>
                  <a:off x="2543643" y="4042918"/>
                  <a:ext cx="548640" cy="548640"/>
                </a:xfrm>
                <a:prstGeom prst="rect">
                  <a:avLst/>
                </a:prstGeom>
                <a:blipFill>
                  <a:blip r:embed="rId7"/>
                  <a:stretch>
                    <a:fillRect l="-4444"/>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CAAB837-A7F3-F6FD-A012-5CDBE47C0EAB}"/>
                    </a:ext>
                  </a:extLst>
                </p:cNvPr>
                <p:cNvSpPr/>
                <p:nvPr/>
              </p:nvSpPr>
              <p:spPr>
                <a:xfrm>
                  <a:off x="2537567" y="4956292"/>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𝑆</m:t>
                            </m:r>
                          </m:e>
                          <m:sub>
                            <m:r>
                              <a:rPr lang="en-US" b="0" i="1" dirty="0" smtClean="0">
                                <a:latin typeface="Cambria Math" panose="02040503050406030204" pitchFamily="18" charset="0"/>
                              </a:rPr>
                              <m:t>4</m:t>
                            </m:r>
                          </m:sub>
                          <m:sup>
                            <m:r>
                              <a:rPr lang="en-US" b="0"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sup>
                        </m:sSubSup>
                      </m:oMath>
                    </m:oMathPara>
                  </a14:m>
                  <a:endParaRPr lang="en-US" dirty="0"/>
                </a:p>
              </p:txBody>
            </p:sp>
          </mc:Choice>
          <mc:Fallback xmlns="">
            <p:sp>
              <p:nvSpPr>
                <p:cNvPr id="19" name="Rectangle 18">
                  <a:extLst>
                    <a:ext uri="{FF2B5EF4-FFF2-40B4-BE49-F238E27FC236}">
                      <a16:creationId xmlns:a16="http://schemas.microsoft.com/office/drawing/2014/main" id="{9CAAB837-A7F3-F6FD-A012-5CDBE47C0EAB}"/>
                    </a:ext>
                  </a:extLst>
                </p:cNvPr>
                <p:cNvSpPr>
                  <a:spLocks noRot="1" noChangeAspect="1" noMove="1" noResize="1" noEditPoints="1" noAdjustHandles="1" noChangeArrowheads="1" noChangeShapeType="1" noTextEdit="1"/>
                </p:cNvSpPr>
                <p:nvPr/>
              </p:nvSpPr>
              <p:spPr>
                <a:xfrm>
                  <a:off x="2537567" y="4956292"/>
                  <a:ext cx="548640" cy="548640"/>
                </a:xfrm>
                <a:prstGeom prst="rect">
                  <a:avLst/>
                </a:prstGeom>
                <a:blipFill>
                  <a:blip r:embed="rId8"/>
                  <a:stretch>
                    <a:fillRect l="-2174"/>
                  </a:stretch>
                </a:blipFill>
                <a:ln w="19050"/>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168ED718-7526-57DE-B282-DB33F3A1AC07}"/>
                </a:ext>
              </a:extLst>
            </p:cNvPr>
            <p:cNvCxnSpPr>
              <a:cxnSpLocks/>
            </p:cNvCxnSpPr>
            <p:nvPr/>
          </p:nvCxnSpPr>
          <p:spPr>
            <a:xfrm flipV="1">
              <a:off x="3081008" y="2487469"/>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44B39D7-1C05-837A-BEA3-F455192DB52B}"/>
                </a:ext>
              </a:extLst>
            </p:cNvPr>
            <p:cNvCxnSpPr>
              <a:cxnSpLocks/>
            </p:cNvCxnSpPr>
            <p:nvPr/>
          </p:nvCxnSpPr>
          <p:spPr>
            <a:xfrm flipV="1">
              <a:off x="3098296" y="3396610"/>
              <a:ext cx="365760"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0A2981FB-61BD-47BF-637E-846697983CFA}"/>
                </a:ext>
              </a:extLst>
            </p:cNvPr>
            <p:cNvCxnSpPr>
              <a:cxnSpLocks/>
            </p:cNvCxnSpPr>
            <p:nvPr/>
          </p:nvCxnSpPr>
          <p:spPr>
            <a:xfrm>
              <a:off x="3086942" y="4316775"/>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8BBB9F8F-068C-B6B5-7355-1D9FB0EBA410}"/>
                </a:ext>
              </a:extLst>
            </p:cNvPr>
            <p:cNvCxnSpPr>
              <a:cxnSpLocks/>
            </p:cNvCxnSpPr>
            <p:nvPr/>
          </p:nvCxnSpPr>
          <p:spPr>
            <a:xfrm>
              <a:off x="3082536" y="5226188"/>
              <a:ext cx="3657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B3F3E2D-F745-B35B-15F2-125B440EC251}"/>
                </a:ext>
              </a:extLst>
            </p:cNvPr>
            <p:cNvCxnSpPr>
              <a:cxnSpLocks/>
            </p:cNvCxnSpPr>
            <p:nvPr/>
          </p:nvCxnSpPr>
          <p:spPr>
            <a:xfrm>
              <a:off x="1901955" y="3396610"/>
              <a:ext cx="640080" cy="21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EB89C993-ABAF-938F-3664-EC3B70DA0010}"/>
                </a:ext>
              </a:extLst>
            </p:cNvPr>
            <p:cNvCxnSpPr>
              <a:cxnSpLocks/>
            </p:cNvCxnSpPr>
            <p:nvPr/>
          </p:nvCxnSpPr>
          <p:spPr>
            <a:xfrm>
              <a:off x="1891144" y="4318398"/>
              <a:ext cx="640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1CCE21FA-55B0-8932-584C-F4EAFB6ECD6C}"/>
                </a:ext>
              </a:extLst>
            </p:cNvPr>
            <p:cNvCxnSpPr>
              <a:cxnSpLocks/>
            </p:cNvCxnSpPr>
            <p:nvPr/>
          </p:nvCxnSpPr>
          <p:spPr>
            <a:xfrm>
              <a:off x="1891145" y="5220140"/>
              <a:ext cx="640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CACA19-B213-0A25-3811-962C34F7B35B}"/>
                  </a:ext>
                </a:extLst>
              </p:cNvPr>
              <p:cNvSpPr txBox="1"/>
              <p:nvPr/>
            </p:nvSpPr>
            <p:spPr>
              <a:xfrm>
                <a:off x="7513000" y="5418638"/>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oMath>
                  </m:oMathPara>
                </a14:m>
                <a:endParaRPr lang="en-US" dirty="0"/>
              </a:p>
            </p:txBody>
          </p:sp>
        </mc:Choice>
        <mc:Fallback xmlns="">
          <p:sp>
            <p:nvSpPr>
              <p:cNvPr id="10" name="TextBox 9">
                <a:extLst>
                  <a:ext uri="{FF2B5EF4-FFF2-40B4-BE49-F238E27FC236}">
                    <a16:creationId xmlns:a16="http://schemas.microsoft.com/office/drawing/2014/main" id="{7FCACA19-B213-0A25-3811-962C34F7B35B}"/>
                  </a:ext>
                </a:extLst>
              </p:cNvPr>
              <p:cNvSpPr txBox="1">
                <a:spLocks noRot="1" noChangeAspect="1" noMove="1" noResize="1" noEditPoints="1" noAdjustHandles="1" noChangeArrowheads="1" noChangeShapeType="1" noTextEdit="1"/>
              </p:cNvSpPr>
              <p:nvPr/>
            </p:nvSpPr>
            <p:spPr>
              <a:xfrm>
                <a:off x="7513000" y="5418638"/>
                <a:ext cx="352243" cy="369332"/>
              </a:xfrm>
              <a:prstGeom prst="rect">
                <a:avLst/>
              </a:prstGeom>
              <a:blipFill>
                <a:blip r:embed="rId9"/>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04ED8F-EE23-CA5E-B8DD-B5303764070E}"/>
                  </a:ext>
                </a:extLst>
              </p:cNvPr>
              <p:cNvSpPr txBox="1"/>
              <p:nvPr/>
            </p:nvSpPr>
            <p:spPr>
              <a:xfrm>
                <a:off x="7773688" y="5571038"/>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4</m:t>
                          </m:r>
                        </m:sub>
                      </m:sSub>
                    </m:oMath>
                  </m:oMathPara>
                </a14:m>
                <a:endParaRPr lang="en-US" dirty="0"/>
              </a:p>
            </p:txBody>
          </p:sp>
        </mc:Choice>
        <mc:Fallback xmlns="">
          <p:sp>
            <p:nvSpPr>
              <p:cNvPr id="11" name="TextBox 10">
                <a:extLst>
                  <a:ext uri="{FF2B5EF4-FFF2-40B4-BE49-F238E27FC236}">
                    <a16:creationId xmlns:a16="http://schemas.microsoft.com/office/drawing/2014/main" id="{DE04ED8F-EE23-CA5E-B8DD-B5303764070E}"/>
                  </a:ext>
                </a:extLst>
              </p:cNvPr>
              <p:cNvSpPr txBox="1">
                <a:spLocks noRot="1" noChangeAspect="1" noMove="1" noResize="1" noEditPoints="1" noAdjustHandles="1" noChangeArrowheads="1" noChangeShapeType="1" noTextEdit="1"/>
              </p:cNvSpPr>
              <p:nvPr/>
            </p:nvSpPr>
            <p:spPr>
              <a:xfrm>
                <a:off x="7773688" y="5571038"/>
                <a:ext cx="352243" cy="369332"/>
              </a:xfrm>
              <a:prstGeom prst="rect">
                <a:avLst/>
              </a:prstGeom>
              <a:blipFill>
                <a:blip r:embed="rId10"/>
                <a:stretch>
                  <a:fillRect r="-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D050EF4-34A9-D640-D9EB-59C01B368447}"/>
                  </a:ext>
                </a:extLst>
              </p:cNvPr>
              <p:cNvSpPr txBox="1"/>
              <p:nvPr/>
            </p:nvSpPr>
            <p:spPr>
              <a:xfrm>
                <a:off x="10228805" y="5414526"/>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BD050EF4-34A9-D640-D9EB-59C01B368447}"/>
                  </a:ext>
                </a:extLst>
              </p:cNvPr>
              <p:cNvSpPr txBox="1">
                <a:spLocks noRot="1" noChangeAspect="1" noMove="1" noResize="1" noEditPoints="1" noAdjustHandles="1" noChangeArrowheads="1" noChangeShapeType="1" noTextEdit="1"/>
              </p:cNvSpPr>
              <p:nvPr/>
            </p:nvSpPr>
            <p:spPr>
              <a:xfrm>
                <a:off x="10228805" y="5414526"/>
                <a:ext cx="35224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9C5B495-C9E1-3F47-AF96-CFFA469D9F37}"/>
                  </a:ext>
                </a:extLst>
              </p:cNvPr>
              <p:cNvSpPr txBox="1"/>
              <p:nvPr/>
            </p:nvSpPr>
            <p:spPr>
              <a:xfrm>
                <a:off x="10489493" y="5566926"/>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39C5B495-C9E1-3F47-AF96-CFFA469D9F37}"/>
                  </a:ext>
                </a:extLst>
              </p:cNvPr>
              <p:cNvSpPr txBox="1">
                <a:spLocks noRot="1" noChangeAspect="1" noMove="1" noResize="1" noEditPoints="1" noAdjustHandles="1" noChangeArrowheads="1" noChangeShapeType="1" noTextEdit="1"/>
              </p:cNvSpPr>
              <p:nvPr/>
            </p:nvSpPr>
            <p:spPr>
              <a:xfrm>
                <a:off x="10489493" y="5566926"/>
                <a:ext cx="352243" cy="369332"/>
              </a:xfrm>
              <a:prstGeom prst="rect">
                <a:avLst/>
              </a:prstGeom>
              <a:blipFill>
                <a:blip r:embed="rId12"/>
                <a:stretch>
                  <a:fillRect/>
                </a:stretch>
              </a:blipFill>
            </p:spPr>
            <p:txBody>
              <a:bodyPr/>
              <a:lstStyle/>
              <a:p>
                <a:r>
                  <a:rPr lang="en-US">
                    <a:noFill/>
                  </a:rPr>
                  <a:t> </a:t>
                </a:r>
              </a:p>
            </p:txBody>
          </p:sp>
        </mc:Fallback>
      </mc:AlternateContent>
      <p:grpSp>
        <p:nvGrpSpPr>
          <p:cNvPr id="156" name="Group 155">
            <a:extLst>
              <a:ext uri="{FF2B5EF4-FFF2-40B4-BE49-F238E27FC236}">
                <a16:creationId xmlns:a16="http://schemas.microsoft.com/office/drawing/2014/main" id="{7A1621A6-CF94-5938-D329-D919587CB17B}"/>
              </a:ext>
            </a:extLst>
          </p:cNvPr>
          <p:cNvGrpSpPr/>
          <p:nvPr/>
        </p:nvGrpSpPr>
        <p:grpSpPr>
          <a:xfrm>
            <a:off x="8085660" y="2068313"/>
            <a:ext cx="149900" cy="3316323"/>
            <a:chOff x="10524035" y="1699037"/>
            <a:chExt cx="193431" cy="4279392"/>
          </a:xfrm>
        </p:grpSpPr>
        <p:grpSp>
          <p:nvGrpSpPr>
            <p:cNvPr id="157" name="Group 156">
              <a:extLst>
                <a:ext uri="{FF2B5EF4-FFF2-40B4-BE49-F238E27FC236}">
                  <a16:creationId xmlns:a16="http://schemas.microsoft.com/office/drawing/2014/main" id="{639F0C69-5622-8666-E2EB-DBF51DAA2566}"/>
                </a:ext>
              </a:extLst>
            </p:cNvPr>
            <p:cNvGrpSpPr/>
            <p:nvPr/>
          </p:nvGrpSpPr>
          <p:grpSpPr>
            <a:xfrm>
              <a:off x="10531007" y="1707063"/>
              <a:ext cx="182042" cy="1067143"/>
              <a:chOff x="1138621" y="2711668"/>
              <a:chExt cx="156177" cy="915522"/>
            </a:xfrm>
          </p:grpSpPr>
          <p:sp>
            <p:nvSpPr>
              <p:cNvPr id="183" name="Rectangle 182">
                <a:extLst>
                  <a:ext uri="{FF2B5EF4-FFF2-40B4-BE49-F238E27FC236}">
                    <a16:creationId xmlns:a16="http://schemas.microsoft.com/office/drawing/2014/main" id="{787A9991-5D8B-C652-2328-18C289EF4B38}"/>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4" name="Rectangle 183">
                <a:extLst>
                  <a:ext uri="{FF2B5EF4-FFF2-40B4-BE49-F238E27FC236}">
                    <a16:creationId xmlns:a16="http://schemas.microsoft.com/office/drawing/2014/main" id="{62CC1DC3-0A57-4A5F-CB50-6023F26E7DBD}"/>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5" name="Rectangle 184">
                <a:extLst>
                  <a:ext uri="{FF2B5EF4-FFF2-40B4-BE49-F238E27FC236}">
                    <a16:creationId xmlns:a16="http://schemas.microsoft.com/office/drawing/2014/main" id="{AF654072-4DCC-7959-CB11-CE110BADB96D}"/>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6" name="Rectangle 185">
                <a:extLst>
                  <a:ext uri="{FF2B5EF4-FFF2-40B4-BE49-F238E27FC236}">
                    <a16:creationId xmlns:a16="http://schemas.microsoft.com/office/drawing/2014/main" id="{04A234BC-836E-AD82-05C5-ADF087C5905B}"/>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7" name="Rectangle 186">
                <a:extLst>
                  <a:ext uri="{FF2B5EF4-FFF2-40B4-BE49-F238E27FC236}">
                    <a16:creationId xmlns:a16="http://schemas.microsoft.com/office/drawing/2014/main" id="{04C3ADEC-B9B7-D4E7-588E-C4A7600250F0}"/>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88" name="Rectangle 187">
                <a:extLst>
                  <a:ext uri="{FF2B5EF4-FFF2-40B4-BE49-F238E27FC236}">
                    <a16:creationId xmlns:a16="http://schemas.microsoft.com/office/drawing/2014/main" id="{B9526E58-68DB-BDD1-7EE5-2FA4267380C8}"/>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58" name="Rectangle 157">
              <a:extLst>
                <a:ext uri="{FF2B5EF4-FFF2-40B4-BE49-F238E27FC236}">
                  <a16:creationId xmlns:a16="http://schemas.microsoft.com/office/drawing/2014/main" id="{65CC36D1-B88B-C714-885B-89D78B2F989E}"/>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E16935AB-77D2-485D-EBA9-C83307303008}"/>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0" name="Rectangle 159">
              <a:extLst>
                <a:ext uri="{FF2B5EF4-FFF2-40B4-BE49-F238E27FC236}">
                  <a16:creationId xmlns:a16="http://schemas.microsoft.com/office/drawing/2014/main" id="{ECEE3AF8-9F42-0549-9827-EB052569A02F}"/>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075BADC2-562F-78D2-D31E-BEEB0A099893}"/>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2" name="Rectangle 161">
              <a:extLst>
                <a:ext uri="{FF2B5EF4-FFF2-40B4-BE49-F238E27FC236}">
                  <a16:creationId xmlns:a16="http://schemas.microsoft.com/office/drawing/2014/main" id="{49D02EDF-716F-BD30-E18F-01041F3B0AEA}"/>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985867F2-078C-0460-DDB5-EE8280AC7C1F}"/>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4" name="Rectangle 163">
              <a:extLst>
                <a:ext uri="{FF2B5EF4-FFF2-40B4-BE49-F238E27FC236}">
                  <a16:creationId xmlns:a16="http://schemas.microsoft.com/office/drawing/2014/main" id="{C5E8119B-A037-E188-C8AF-34EF6CC18F3A}"/>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5" name="Rectangle 164">
              <a:extLst>
                <a:ext uri="{FF2B5EF4-FFF2-40B4-BE49-F238E27FC236}">
                  <a16:creationId xmlns:a16="http://schemas.microsoft.com/office/drawing/2014/main" id="{870D5B4C-FABD-75E2-EBFA-DCB8E8F495B1}"/>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6" name="Rectangle 165">
              <a:extLst>
                <a:ext uri="{FF2B5EF4-FFF2-40B4-BE49-F238E27FC236}">
                  <a16:creationId xmlns:a16="http://schemas.microsoft.com/office/drawing/2014/main" id="{484F8740-7C6C-E160-69AD-4442157635FA}"/>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7" name="Rectangle 166">
              <a:extLst>
                <a:ext uri="{FF2B5EF4-FFF2-40B4-BE49-F238E27FC236}">
                  <a16:creationId xmlns:a16="http://schemas.microsoft.com/office/drawing/2014/main" id="{786D9697-3B9B-F863-E3C6-872E0AA4F9E3}"/>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8" name="Rectangle 167">
              <a:extLst>
                <a:ext uri="{FF2B5EF4-FFF2-40B4-BE49-F238E27FC236}">
                  <a16:creationId xmlns:a16="http://schemas.microsoft.com/office/drawing/2014/main" id="{48F63D60-C609-DCC6-49F0-F64EA5C59D60}"/>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69" name="Rectangle 168">
              <a:extLst>
                <a:ext uri="{FF2B5EF4-FFF2-40B4-BE49-F238E27FC236}">
                  <a16:creationId xmlns:a16="http://schemas.microsoft.com/office/drawing/2014/main" id="{6A4BE031-446E-593B-8F25-2CFB22AE4A6A}"/>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0" name="Rectangle 169">
              <a:extLst>
                <a:ext uri="{FF2B5EF4-FFF2-40B4-BE49-F238E27FC236}">
                  <a16:creationId xmlns:a16="http://schemas.microsoft.com/office/drawing/2014/main" id="{39A36531-E104-FDAA-44E3-A474031D39B0}"/>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1" name="Rectangle 170">
              <a:extLst>
                <a:ext uri="{FF2B5EF4-FFF2-40B4-BE49-F238E27FC236}">
                  <a16:creationId xmlns:a16="http://schemas.microsoft.com/office/drawing/2014/main" id="{722ACC5E-70BD-4EB4-85BE-F102D94E8F0A}"/>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2" name="Rectangle 171">
              <a:extLst>
                <a:ext uri="{FF2B5EF4-FFF2-40B4-BE49-F238E27FC236}">
                  <a16:creationId xmlns:a16="http://schemas.microsoft.com/office/drawing/2014/main" id="{86D7F86B-D660-6CD9-0505-52E83D7D2675}"/>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3" name="Rectangle 172">
              <a:extLst>
                <a:ext uri="{FF2B5EF4-FFF2-40B4-BE49-F238E27FC236}">
                  <a16:creationId xmlns:a16="http://schemas.microsoft.com/office/drawing/2014/main" id="{A1C07953-FCC3-1119-0F64-24B10D95C436}"/>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4" name="Rectangle 173">
              <a:extLst>
                <a:ext uri="{FF2B5EF4-FFF2-40B4-BE49-F238E27FC236}">
                  <a16:creationId xmlns:a16="http://schemas.microsoft.com/office/drawing/2014/main" id="{2E073E45-9536-28BC-6609-3D08E506EEA0}"/>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75" name="Rectangle 174">
              <a:extLst>
                <a:ext uri="{FF2B5EF4-FFF2-40B4-BE49-F238E27FC236}">
                  <a16:creationId xmlns:a16="http://schemas.microsoft.com/office/drawing/2014/main" id="{9DCD20CF-0975-1F27-62BF-EE715E09E685}"/>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176" name="Straight Connector 175">
              <a:extLst>
                <a:ext uri="{FF2B5EF4-FFF2-40B4-BE49-F238E27FC236}">
                  <a16:creationId xmlns:a16="http://schemas.microsoft.com/office/drawing/2014/main" id="{9F7B8763-2CBC-B7D1-E8B5-1F3766B230A0}"/>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77" name="Straight Connector 176">
              <a:extLst>
                <a:ext uri="{FF2B5EF4-FFF2-40B4-BE49-F238E27FC236}">
                  <a16:creationId xmlns:a16="http://schemas.microsoft.com/office/drawing/2014/main" id="{A4423D82-E94D-6893-7E2F-A4CC01221C02}"/>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178" name="Straight Connector 177">
              <a:extLst>
                <a:ext uri="{FF2B5EF4-FFF2-40B4-BE49-F238E27FC236}">
                  <a16:creationId xmlns:a16="http://schemas.microsoft.com/office/drawing/2014/main" id="{5AA452B9-22F9-271B-A536-CBEB1B84A9E4}"/>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79" name="Straight Connector 178">
              <a:extLst>
                <a:ext uri="{FF2B5EF4-FFF2-40B4-BE49-F238E27FC236}">
                  <a16:creationId xmlns:a16="http://schemas.microsoft.com/office/drawing/2014/main" id="{158D1D03-7D1E-F2DE-1135-3EE703ACDFA6}"/>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0" name="Straight Connector 179">
              <a:extLst>
                <a:ext uri="{FF2B5EF4-FFF2-40B4-BE49-F238E27FC236}">
                  <a16:creationId xmlns:a16="http://schemas.microsoft.com/office/drawing/2014/main" id="{059A3317-1CCD-7C65-D4B7-1A48135BFFC1}"/>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1" name="Straight Connector 180">
              <a:extLst>
                <a:ext uri="{FF2B5EF4-FFF2-40B4-BE49-F238E27FC236}">
                  <a16:creationId xmlns:a16="http://schemas.microsoft.com/office/drawing/2014/main" id="{0F6E397C-C76B-3617-B7CB-3BB6252A65E0}"/>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2" name="Straight Connector 181">
              <a:extLst>
                <a:ext uri="{FF2B5EF4-FFF2-40B4-BE49-F238E27FC236}">
                  <a16:creationId xmlns:a16="http://schemas.microsoft.com/office/drawing/2014/main" id="{A0059721-F893-F90D-1072-75F59655CFC3}"/>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189" name="Group 188">
            <a:extLst>
              <a:ext uri="{FF2B5EF4-FFF2-40B4-BE49-F238E27FC236}">
                <a16:creationId xmlns:a16="http://schemas.microsoft.com/office/drawing/2014/main" id="{1A46BAEE-B593-28C6-E9F7-F788BC17897C}"/>
              </a:ext>
            </a:extLst>
          </p:cNvPr>
          <p:cNvGrpSpPr/>
          <p:nvPr/>
        </p:nvGrpSpPr>
        <p:grpSpPr>
          <a:xfrm>
            <a:off x="8298220" y="2220713"/>
            <a:ext cx="149900" cy="3316323"/>
            <a:chOff x="10524035" y="1699037"/>
            <a:chExt cx="193431" cy="4279392"/>
          </a:xfrm>
        </p:grpSpPr>
        <p:grpSp>
          <p:nvGrpSpPr>
            <p:cNvPr id="190" name="Group 189">
              <a:extLst>
                <a:ext uri="{FF2B5EF4-FFF2-40B4-BE49-F238E27FC236}">
                  <a16:creationId xmlns:a16="http://schemas.microsoft.com/office/drawing/2014/main" id="{FABE5B1D-8C65-9B76-C564-A86E65803867}"/>
                </a:ext>
              </a:extLst>
            </p:cNvPr>
            <p:cNvGrpSpPr/>
            <p:nvPr/>
          </p:nvGrpSpPr>
          <p:grpSpPr>
            <a:xfrm>
              <a:off x="10531007" y="1707063"/>
              <a:ext cx="182042" cy="1067143"/>
              <a:chOff x="1138621" y="2711668"/>
              <a:chExt cx="156177" cy="915522"/>
            </a:xfrm>
          </p:grpSpPr>
          <p:sp>
            <p:nvSpPr>
              <p:cNvPr id="216" name="Rectangle 215">
                <a:extLst>
                  <a:ext uri="{FF2B5EF4-FFF2-40B4-BE49-F238E27FC236}">
                    <a16:creationId xmlns:a16="http://schemas.microsoft.com/office/drawing/2014/main" id="{6149D7DF-FC53-371D-35C1-16C17190E07D}"/>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17" name="Rectangle 216">
                <a:extLst>
                  <a:ext uri="{FF2B5EF4-FFF2-40B4-BE49-F238E27FC236}">
                    <a16:creationId xmlns:a16="http://schemas.microsoft.com/office/drawing/2014/main" id="{248C02FF-DBC7-44B5-A9E8-4D842F215A22}"/>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18" name="Rectangle 217">
                <a:extLst>
                  <a:ext uri="{FF2B5EF4-FFF2-40B4-BE49-F238E27FC236}">
                    <a16:creationId xmlns:a16="http://schemas.microsoft.com/office/drawing/2014/main" id="{92207765-19D7-57FD-78EA-7B4DB43F3222}"/>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19" name="Rectangle 218">
                <a:extLst>
                  <a:ext uri="{FF2B5EF4-FFF2-40B4-BE49-F238E27FC236}">
                    <a16:creationId xmlns:a16="http://schemas.microsoft.com/office/drawing/2014/main" id="{07EE844E-81A8-7F32-1EA6-4B6DA7618DE7}"/>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0" name="Rectangle 219">
                <a:extLst>
                  <a:ext uri="{FF2B5EF4-FFF2-40B4-BE49-F238E27FC236}">
                    <a16:creationId xmlns:a16="http://schemas.microsoft.com/office/drawing/2014/main" id="{0F9DB727-778A-863E-E39C-50741A90B20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1" name="Rectangle 220">
                <a:extLst>
                  <a:ext uri="{FF2B5EF4-FFF2-40B4-BE49-F238E27FC236}">
                    <a16:creationId xmlns:a16="http://schemas.microsoft.com/office/drawing/2014/main" id="{432E9A12-2EC4-5A9B-69D4-8D9C58EC5E7D}"/>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191" name="Rectangle 190">
              <a:extLst>
                <a:ext uri="{FF2B5EF4-FFF2-40B4-BE49-F238E27FC236}">
                  <a16:creationId xmlns:a16="http://schemas.microsoft.com/office/drawing/2014/main" id="{64F967B7-BB6D-70CF-964A-60E450F7DC6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2" name="Rectangle 191">
              <a:extLst>
                <a:ext uri="{FF2B5EF4-FFF2-40B4-BE49-F238E27FC236}">
                  <a16:creationId xmlns:a16="http://schemas.microsoft.com/office/drawing/2014/main" id="{8A6CC67A-2802-A213-D140-927F74F2E5F1}"/>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3" name="Rectangle 192">
              <a:extLst>
                <a:ext uri="{FF2B5EF4-FFF2-40B4-BE49-F238E27FC236}">
                  <a16:creationId xmlns:a16="http://schemas.microsoft.com/office/drawing/2014/main" id="{01953AF4-6A08-6EDF-3252-DB4883DDE44A}"/>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4" name="Rectangle 193">
              <a:extLst>
                <a:ext uri="{FF2B5EF4-FFF2-40B4-BE49-F238E27FC236}">
                  <a16:creationId xmlns:a16="http://schemas.microsoft.com/office/drawing/2014/main" id="{D73655AA-4EB8-E159-E209-79D162D8C598}"/>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5" name="Rectangle 194">
              <a:extLst>
                <a:ext uri="{FF2B5EF4-FFF2-40B4-BE49-F238E27FC236}">
                  <a16:creationId xmlns:a16="http://schemas.microsoft.com/office/drawing/2014/main" id="{C66F2A6A-9079-2D12-8F08-0AF8C2E54ECD}"/>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6" name="Rectangle 195">
              <a:extLst>
                <a:ext uri="{FF2B5EF4-FFF2-40B4-BE49-F238E27FC236}">
                  <a16:creationId xmlns:a16="http://schemas.microsoft.com/office/drawing/2014/main" id="{3CE83092-8F06-6261-D286-20F4423C1BB4}"/>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7" name="Rectangle 196">
              <a:extLst>
                <a:ext uri="{FF2B5EF4-FFF2-40B4-BE49-F238E27FC236}">
                  <a16:creationId xmlns:a16="http://schemas.microsoft.com/office/drawing/2014/main" id="{1FC7233C-EDBA-3287-A432-A2A92073FF51}"/>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8" name="Rectangle 197">
              <a:extLst>
                <a:ext uri="{FF2B5EF4-FFF2-40B4-BE49-F238E27FC236}">
                  <a16:creationId xmlns:a16="http://schemas.microsoft.com/office/drawing/2014/main" id="{4C1DC688-3313-D384-E5F6-B4EE3FC16B45}"/>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99" name="Rectangle 198">
              <a:extLst>
                <a:ext uri="{FF2B5EF4-FFF2-40B4-BE49-F238E27FC236}">
                  <a16:creationId xmlns:a16="http://schemas.microsoft.com/office/drawing/2014/main" id="{3C3CCCBF-2855-4D79-82CC-A929C1DA644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0" name="Rectangle 199">
              <a:extLst>
                <a:ext uri="{FF2B5EF4-FFF2-40B4-BE49-F238E27FC236}">
                  <a16:creationId xmlns:a16="http://schemas.microsoft.com/office/drawing/2014/main" id="{628B4F8D-305E-13B0-922B-65095684AE02}"/>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1" name="Rectangle 200">
              <a:extLst>
                <a:ext uri="{FF2B5EF4-FFF2-40B4-BE49-F238E27FC236}">
                  <a16:creationId xmlns:a16="http://schemas.microsoft.com/office/drawing/2014/main" id="{F06E901C-107A-06D6-4131-59D9047C3FA9}"/>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2" name="Rectangle 201">
              <a:extLst>
                <a:ext uri="{FF2B5EF4-FFF2-40B4-BE49-F238E27FC236}">
                  <a16:creationId xmlns:a16="http://schemas.microsoft.com/office/drawing/2014/main" id="{086DF8BB-0072-4577-2B8C-C01673D6E706}"/>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3" name="Rectangle 202">
              <a:extLst>
                <a:ext uri="{FF2B5EF4-FFF2-40B4-BE49-F238E27FC236}">
                  <a16:creationId xmlns:a16="http://schemas.microsoft.com/office/drawing/2014/main" id="{D5760BD0-7F7B-75F5-C93D-ECB65DA22CB3}"/>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4" name="Rectangle 203">
              <a:extLst>
                <a:ext uri="{FF2B5EF4-FFF2-40B4-BE49-F238E27FC236}">
                  <a16:creationId xmlns:a16="http://schemas.microsoft.com/office/drawing/2014/main" id="{1B07D8FF-FC56-48B5-3F4F-5CCBCEBF2BA6}"/>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5" name="Rectangle 204">
              <a:extLst>
                <a:ext uri="{FF2B5EF4-FFF2-40B4-BE49-F238E27FC236}">
                  <a16:creationId xmlns:a16="http://schemas.microsoft.com/office/drawing/2014/main" id="{C6F8AFB0-4991-9584-75D8-FAEAC63DFF97}"/>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6" name="Rectangle 205">
              <a:extLst>
                <a:ext uri="{FF2B5EF4-FFF2-40B4-BE49-F238E27FC236}">
                  <a16:creationId xmlns:a16="http://schemas.microsoft.com/office/drawing/2014/main" id="{1255B308-5CDC-24A1-3A50-637EB1DC6FEC}"/>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7" name="Rectangle 206">
              <a:extLst>
                <a:ext uri="{FF2B5EF4-FFF2-40B4-BE49-F238E27FC236}">
                  <a16:creationId xmlns:a16="http://schemas.microsoft.com/office/drawing/2014/main" id="{22A54524-D98B-6979-543E-E8C715207057}"/>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08" name="Rectangle 207">
              <a:extLst>
                <a:ext uri="{FF2B5EF4-FFF2-40B4-BE49-F238E27FC236}">
                  <a16:creationId xmlns:a16="http://schemas.microsoft.com/office/drawing/2014/main" id="{2E0CDDA3-2480-4498-8706-942B4580F959}"/>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209" name="Straight Connector 208">
              <a:extLst>
                <a:ext uri="{FF2B5EF4-FFF2-40B4-BE49-F238E27FC236}">
                  <a16:creationId xmlns:a16="http://schemas.microsoft.com/office/drawing/2014/main" id="{F2E0E6EE-ECA5-E153-E95E-A660CC9050D9}"/>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10" name="Straight Connector 209">
              <a:extLst>
                <a:ext uri="{FF2B5EF4-FFF2-40B4-BE49-F238E27FC236}">
                  <a16:creationId xmlns:a16="http://schemas.microsoft.com/office/drawing/2014/main" id="{1FEDDC14-8D7A-59DF-1E18-957B83F0DB9A}"/>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11" name="Straight Connector 210">
              <a:extLst>
                <a:ext uri="{FF2B5EF4-FFF2-40B4-BE49-F238E27FC236}">
                  <a16:creationId xmlns:a16="http://schemas.microsoft.com/office/drawing/2014/main" id="{38906FEF-3120-1425-396F-FA1EA6A6C0F7}"/>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12" name="Straight Connector 211">
              <a:extLst>
                <a:ext uri="{FF2B5EF4-FFF2-40B4-BE49-F238E27FC236}">
                  <a16:creationId xmlns:a16="http://schemas.microsoft.com/office/drawing/2014/main" id="{64FCAC76-C3E4-EBF3-DBD9-B98AD636654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13" name="Straight Connector 212">
              <a:extLst>
                <a:ext uri="{FF2B5EF4-FFF2-40B4-BE49-F238E27FC236}">
                  <a16:creationId xmlns:a16="http://schemas.microsoft.com/office/drawing/2014/main" id="{F11F4B26-D8BE-C984-CEE6-DA6926553D9D}"/>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1A9042AD-3C14-C1B9-B020-A9109D608470}"/>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15" name="Straight Connector 214">
              <a:extLst>
                <a:ext uri="{FF2B5EF4-FFF2-40B4-BE49-F238E27FC236}">
                  <a16:creationId xmlns:a16="http://schemas.microsoft.com/office/drawing/2014/main" id="{8F604124-0060-76F1-E18D-5958AA0AE939}"/>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2824589E-10EE-1757-3634-816AA848FB62}"/>
                  </a:ext>
                </a:extLst>
              </p:cNvPr>
              <p:cNvSpPr txBox="1"/>
              <p:nvPr/>
            </p:nvSpPr>
            <p:spPr>
              <a:xfrm>
                <a:off x="7958008" y="5424734"/>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5</m:t>
                          </m:r>
                        </m:sub>
                      </m:sSub>
                    </m:oMath>
                  </m:oMathPara>
                </a14:m>
                <a:endParaRPr lang="en-US" dirty="0"/>
              </a:p>
            </p:txBody>
          </p:sp>
        </mc:Choice>
        <mc:Fallback xmlns="">
          <p:sp>
            <p:nvSpPr>
              <p:cNvPr id="222" name="TextBox 221">
                <a:extLst>
                  <a:ext uri="{FF2B5EF4-FFF2-40B4-BE49-F238E27FC236}">
                    <a16:creationId xmlns:a16="http://schemas.microsoft.com/office/drawing/2014/main" id="{2824589E-10EE-1757-3634-816AA848FB62}"/>
                  </a:ext>
                </a:extLst>
              </p:cNvPr>
              <p:cNvSpPr txBox="1">
                <a:spLocks noRot="1" noChangeAspect="1" noMove="1" noResize="1" noEditPoints="1" noAdjustHandles="1" noChangeArrowheads="1" noChangeShapeType="1" noTextEdit="1"/>
              </p:cNvSpPr>
              <p:nvPr/>
            </p:nvSpPr>
            <p:spPr>
              <a:xfrm>
                <a:off x="7958008" y="5424734"/>
                <a:ext cx="352243" cy="369332"/>
              </a:xfrm>
              <a:prstGeom prst="rect">
                <a:avLst/>
              </a:prstGeom>
              <a:blipFill>
                <a:blip r:embed="rId13"/>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D2C91E8A-E276-60EF-2088-F8F166C51CD8}"/>
                  </a:ext>
                </a:extLst>
              </p:cNvPr>
              <p:cNvSpPr txBox="1"/>
              <p:nvPr/>
            </p:nvSpPr>
            <p:spPr>
              <a:xfrm>
                <a:off x="8218696" y="5577134"/>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6</m:t>
                          </m:r>
                        </m:sub>
                      </m:sSub>
                    </m:oMath>
                  </m:oMathPara>
                </a14:m>
                <a:endParaRPr lang="en-US" dirty="0"/>
              </a:p>
            </p:txBody>
          </p:sp>
        </mc:Choice>
        <mc:Fallback xmlns="">
          <p:sp>
            <p:nvSpPr>
              <p:cNvPr id="223" name="TextBox 222">
                <a:extLst>
                  <a:ext uri="{FF2B5EF4-FFF2-40B4-BE49-F238E27FC236}">
                    <a16:creationId xmlns:a16="http://schemas.microsoft.com/office/drawing/2014/main" id="{D2C91E8A-E276-60EF-2088-F8F166C51CD8}"/>
                  </a:ext>
                </a:extLst>
              </p:cNvPr>
              <p:cNvSpPr txBox="1">
                <a:spLocks noRot="1" noChangeAspect="1" noMove="1" noResize="1" noEditPoints="1" noAdjustHandles="1" noChangeArrowheads="1" noChangeShapeType="1" noTextEdit="1"/>
              </p:cNvSpPr>
              <p:nvPr/>
            </p:nvSpPr>
            <p:spPr>
              <a:xfrm>
                <a:off x="8218696" y="5577134"/>
                <a:ext cx="352243" cy="369332"/>
              </a:xfrm>
              <a:prstGeom prst="rect">
                <a:avLst/>
              </a:prstGeom>
              <a:blipFill>
                <a:blip r:embed="rId14"/>
                <a:stretch>
                  <a:fillRect r="-10714"/>
                </a:stretch>
              </a:blipFill>
            </p:spPr>
            <p:txBody>
              <a:bodyPr/>
              <a:lstStyle/>
              <a:p>
                <a:r>
                  <a:rPr lang="en-US">
                    <a:noFill/>
                  </a:rPr>
                  <a:t> </a:t>
                </a:r>
              </a:p>
            </p:txBody>
          </p:sp>
        </mc:Fallback>
      </mc:AlternateContent>
      <p:grpSp>
        <p:nvGrpSpPr>
          <p:cNvPr id="224" name="Group 223">
            <a:extLst>
              <a:ext uri="{FF2B5EF4-FFF2-40B4-BE49-F238E27FC236}">
                <a16:creationId xmlns:a16="http://schemas.microsoft.com/office/drawing/2014/main" id="{9F6BCD08-249F-3661-9063-4044291BC2B7}"/>
              </a:ext>
            </a:extLst>
          </p:cNvPr>
          <p:cNvGrpSpPr/>
          <p:nvPr/>
        </p:nvGrpSpPr>
        <p:grpSpPr>
          <a:xfrm>
            <a:off x="7213932" y="2046977"/>
            <a:ext cx="149900" cy="3316323"/>
            <a:chOff x="10524035" y="1699037"/>
            <a:chExt cx="193431" cy="4279392"/>
          </a:xfrm>
        </p:grpSpPr>
        <p:grpSp>
          <p:nvGrpSpPr>
            <p:cNvPr id="225" name="Group 224">
              <a:extLst>
                <a:ext uri="{FF2B5EF4-FFF2-40B4-BE49-F238E27FC236}">
                  <a16:creationId xmlns:a16="http://schemas.microsoft.com/office/drawing/2014/main" id="{255A49E6-4B86-3E1F-3BBC-2C59E279A750}"/>
                </a:ext>
              </a:extLst>
            </p:cNvPr>
            <p:cNvGrpSpPr/>
            <p:nvPr/>
          </p:nvGrpSpPr>
          <p:grpSpPr>
            <a:xfrm>
              <a:off x="10531007" y="1707063"/>
              <a:ext cx="182042" cy="1067143"/>
              <a:chOff x="1138621" y="2711668"/>
              <a:chExt cx="156177" cy="915522"/>
            </a:xfrm>
          </p:grpSpPr>
          <p:sp>
            <p:nvSpPr>
              <p:cNvPr id="251" name="Rectangle 250">
                <a:extLst>
                  <a:ext uri="{FF2B5EF4-FFF2-40B4-BE49-F238E27FC236}">
                    <a16:creationId xmlns:a16="http://schemas.microsoft.com/office/drawing/2014/main" id="{90391F04-1C1F-D6FE-CE2A-D67500080D0F}"/>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2" name="Rectangle 251">
                <a:extLst>
                  <a:ext uri="{FF2B5EF4-FFF2-40B4-BE49-F238E27FC236}">
                    <a16:creationId xmlns:a16="http://schemas.microsoft.com/office/drawing/2014/main" id="{089732F8-B3F8-165B-62D7-38AC2E638AC8}"/>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3" name="Rectangle 252">
                <a:extLst>
                  <a:ext uri="{FF2B5EF4-FFF2-40B4-BE49-F238E27FC236}">
                    <a16:creationId xmlns:a16="http://schemas.microsoft.com/office/drawing/2014/main" id="{BDCEB89B-0A8D-3F30-0A55-554F5E9C8879}"/>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4" name="Rectangle 253">
                <a:extLst>
                  <a:ext uri="{FF2B5EF4-FFF2-40B4-BE49-F238E27FC236}">
                    <a16:creationId xmlns:a16="http://schemas.microsoft.com/office/drawing/2014/main" id="{599A0E7E-807E-D0F0-E3A6-0059FCB4181C}"/>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5" name="Rectangle 254">
                <a:extLst>
                  <a:ext uri="{FF2B5EF4-FFF2-40B4-BE49-F238E27FC236}">
                    <a16:creationId xmlns:a16="http://schemas.microsoft.com/office/drawing/2014/main" id="{8BD016FA-600C-09C9-233C-5FCFE2F104E7}"/>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56" name="Rectangle 255">
                <a:extLst>
                  <a:ext uri="{FF2B5EF4-FFF2-40B4-BE49-F238E27FC236}">
                    <a16:creationId xmlns:a16="http://schemas.microsoft.com/office/drawing/2014/main" id="{EC10ADBC-6118-726B-B66B-6E8B785B2EB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226" name="Rectangle 225">
              <a:extLst>
                <a:ext uri="{FF2B5EF4-FFF2-40B4-BE49-F238E27FC236}">
                  <a16:creationId xmlns:a16="http://schemas.microsoft.com/office/drawing/2014/main" id="{433B3860-8B8B-4D66-151F-D80CC3466D9D}"/>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7" name="Rectangle 226">
              <a:extLst>
                <a:ext uri="{FF2B5EF4-FFF2-40B4-BE49-F238E27FC236}">
                  <a16:creationId xmlns:a16="http://schemas.microsoft.com/office/drawing/2014/main" id="{09877CF4-FA1B-2DA9-487D-6EB6039F4FBA}"/>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8" name="Rectangle 227">
              <a:extLst>
                <a:ext uri="{FF2B5EF4-FFF2-40B4-BE49-F238E27FC236}">
                  <a16:creationId xmlns:a16="http://schemas.microsoft.com/office/drawing/2014/main" id="{00D92B36-F9BA-FD2E-DB86-CD4D661A009A}"/>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29" name="Rectangle 228">
              <a:extLst>
                <a:ext uri="{FF2B5EF4-FFF2-40B4-BE49-F238E27FC236}">
                  <a16:creationId xmlns:a16="http://schemas.microsoft.com/office/drawing/2014/main" id="{54BA690F-9F86-7525-305A-6813CC86BDD3}"/>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0" name="Rectangle 229">
              <a:extLst>
                <a:ext uri="{FF2B5EF4-FFF2-40B4-BE49-F238E27FC236}">
                  <a16:creationId xmlns:a16="http://schemas.microsoft.com/office/drawing/2014/main" id="{AD007363-6AA7-3776-7410-F1698519B4E2}"/>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1" name="Rectangle 230">
              <a:extLst>
                <a:ext uri="{FF2B5EF4-FFF2-40B4-BE49-F238E27FC236}">
                  <a16:creationId xmlns:a16="http://schemas.microsoft.com/office/drawing/2014/main" id="{B1EADFA6-B009-102D-3BAE-87F6393CE8D7}"/>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3A578318-1B84-D700-8A82-4E618A43C478}"/>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3" name="Rectangle 232">
              <a:extLst>
                <a:ext uri="{FF2B5EF4-FFF2-40B4-BE49-F238E27FC236}">
                  <a16:creationId xmlns:a16="http://schemas.microsoft.com/office/drawing/2014/main" id="{421FD998-C157-EAC6-8B0E-EC7FE89AA409}"/>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4" name="Rectangle 233">
              <a:extLst>
                <a:ext uri="{FF2B5EF4-FFF2-40B4-BE49-F238E27FC236}">
                  <a16:creationId xmlns:a16="http://schemas.microsoft.com/office/drawing/2014/main" id="{86ABC92D-D177-AE8F-74EF-06E774273F07}"/>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5" name="Rectangle 234">
              <a:extLst>
                <a:ext uri="{FF2B5EF4-FFF2-40B4-BE49-F238E27FC236}">
                  <a16:creationId xmlns:a16="http://schemas.microsoft.com/office/drawing/2014/main" id="{27C551A6-F88E-2164-DA66-95C2A01552C7}"/>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6" name="Rectangle 235">
              <a:extLst>
                <a:ext uri="{FF2B5EF4-FFF2-40B4-BE49-F238E27FC236}">
                  <a16:creationId xmlns:a16="http://schemas.microsoft.com/office/drawing/2014/main" id="{C1348320-56E9-1388-58AD-E212720879A1}"/>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7" name="Rectangle 236">
              <a:extLst>
                <a:ext uri="{FF2B5EF4-FFF2-40B4-BE49-F238E27FC236}">
                  <a16:creationId xmlns:a16="http://schemas.microsoft.com/office/drawing/2014/main" id="{D24DBAFA-05CF-7CBB-1DAF-F3A1B825B1F8}"/>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8" name="Rectangle 237">
              <a:extLst>
                <a:ext uri="{FF2B5EF4-FFF2-40B4-BE49-F238E27FC236}">
                  <a16:creationId xmlns:a16="http://schemas.microsoft.com/office/drawing/2014/main" id="{67DF7DA0-1F4D-E1CD-B874-601BB285C699}"/>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39" name="Rectangle 238">
              <a:extLst>
                <a:ext uri="{FF2B5EF4-FFF2-40B4-BE49-F238E27FC236}">
                  <a16:creationId xmlns:a16="http://schemas.microsoft.com/office/drawing/2014/main" id="{14E981E6-2C1F-7270-6164-D9901BC76C11}"/>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40" name="Rectangle 239">
              <a:extLst>
                <a:ext uri="{FF2B5EF4-FFF2-40B4-BE49-F238E27FC236}">
                  <a16:creationId xmlns:a16="http://schemas.microsoft.com/office/drawing/2014/main" id="{4D2F80B9-0B07-9133-82C8-DEE81A017F65}"/>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41" name="Rectangle 240">
              <a:extLst>
                <a:ext uri="{FF2B5EF4-FFF2-40B4-BE49-F238E27FC236}">
                  <a16:creationId xmlns:a16="http://schemas.microsoft.com/office/drawing/2014/main" id="{8D6AE55F-9649-3ED3-D8C3-D930E35A38CA}"/>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42" name="Rectangle 241">
              <a:extLst>
                <a:ext uri="{FF2B5EF4-FFF2-40B4-BE49-F238E27FC236}">
                  <a16:creationId xmlns:a16="http://schemas.microsoft.com/office/drawing/2014/main" id="{EA8E5629-DCC6-3444-876F-BF52EBFE67CE}"/>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43" name="Rectangle 242">
              <a:extLst>
                <a:ext uri="{FF2B5EF4-FFF2-40B4-BE49-F238E27FC236}">
                  <a16:creationId xmlns:a16="http://schemas.microsoft.com/office/drawing/2014/main" id="{DAD0796E-C32E-3754-40C8-6D4F96E66FBA}"/>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244" name="Straight Connector 243">
              <a:extLst>
                <a:ext uri="{FF2B5EF4-FFF2-40B4-BE49-F238E27FC236}">
                  <a16:creationId xmlns:a16="http://schemas.microsoft.com/office/drawing/2014/main" id="{4E3CE959-CDDF-1931-73DB-5B2CD184D03C}"/>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45" name="Straight Connector 244">
              <a:extLst>
                <a:ext uri="{FF2B5EF4-FFF2-40B4-BE49-F238E27FC236}">
                  <a16:creationId xmlns:a16="http://schemas.microsoft.com/office/drawing/2014/main" id="{3DE515F8-E16A-3123-38E5-03B7F1CF03AB}"/>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46" name="Straight Connector 245">
              <a:extLst>
                <a:ext uri="{FF2B5EF4-FFF2-40B4-BE49-F238E27FC236}">
                  <a16:creationId xmlns:a16="http://schemas.microsoft.com/office/drawing/2014/main" id="{EA8FD479-3144-C001-F1CB-B8DD93DBF3B3}"/>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7" name="Straight Connector 246">
              <a:extLst>
                <a:ext uri="{FF2B5EF4-FFF2-40B4-BE49-F238E27FC236}">
                  <a16:creationId xmlns:a16="http://schemas.microsoft.com/office/drawing/2014/main" id="{B0A05EE3-C0C1-BF1A-C6E5-44227FA9DA1E}"/>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8" name="Straight Connector 247">
              <a:extLst>
                <a:ext uri="{FF2B5EF4-FFF2-40B4-BE49-F238E27FC236}">
                  <a16:creationId xmlns:a16="http://schemas.microsoft.com/office/drawing/2014/main" id="{E8190B0E-F570-3D6F-226F-A1AA6447A07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9" name="Straight Connector 248">
              <a:extLst>
                <a:ext uri="{FF2B5EF4-FFF2-40B4-BE49-F238E27FC236}">
                  <a16:creationId xmlns:a16="http://schemas.microsoft.com/office/drawing/2014/main" id="{F85653F3-EFC6-CF00-1C9F-CED34291C299}"/>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0" name="Straight Connector 249">
              <a:extLst>
                <a:ext uri="{FF2B5EF4-FFF2-40B4-BE49-F238E27FC236}">
                  <a16:creationId xmlns:a16="http://schemas.microsoft.com/office/drawing/2014/main" id="{EE5EB6A0-B758-833A-D272-D7D4B83570F3}"/>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257" name="Group 256">
            <a:extLst>
              <a:ext uri="{FF2B5EF4-FFF2-40B4-BE49-F238E27FC236}">
                <a16:creationId xmlns:a16="http://schemas.microsoft.com/office/drawing/2014/main" id="{A0DA2E98-8EEB-991C-8502-455D90B3FE33}"/>
              </a:ext>
            </a:extLst>
          </p:cNvPr>
          <p:cNvGrpSpPr/>
          <p:nvPr/>
        </p:nvGrpSpPr>
        <p:grpSpPr>
          <a:xfrm>
            <a:off x="7426492" y="2199377"/>
            <a:ext cx="149900" cy="3316323"/>
            <a:chOff x="10524035" y="1699037"/>
            <a:chExt cx="193431" cy="4279392"/>
          </a:xfrm>
        </p:grpSpPr>
        <p:grpSp>
          <p:nvGrpSpPr>
            <p:cNvPr id="258" name="Group 257">
              <a:extLst>
                <a:ext uri="{FF2B5EF4-FFF2-40B4-BE49-F238E27FC236}">
                  <a16:creationId xmlns:a16="http://schemas.microsoft.com/office/drawing/2014/main" id="{268CA652-73D1-1B00-6DA0-0B83BAE04639}"/>
                </a:ext>
              </a:extLst>
            </p:cNvPr>
            <p:cNvGrpSpPr/>
            <p:nvPr/>
          </p:nvGrpSpPr>
          <p:grpSpPr>
            <a:xfrm>
              <a:off x="10531007" y="1707063"/>
              <a:ext cx="182042" cy="1067143"/>
              <a:chOff x="1138621" y="2711668"/>
              <a:chExt cx="156177" cy="915522"/>
            </a:xfrm>
          </p:grpSpPr>
          <p:sp>
            <p:nvSpPr>
              <p:cNvPr id="284" name="Rectangle 283">
                <a:extLst>
                  <a:ext uri="{FF2B5EF4-FFF2-40B4-BE49-F238E27FC236}">
                    <a16:creationId xmlns:a16="http://schemas.microsoft.com/office/drawing/2014/main" id="{2C268286-0A81-1198-7F9C-5E13CCF34208}"/>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5" name="Rectangle 284">
                <a:extLst>
                  <a:ext uri="{FF2B5EF4-FFF2-40B4-BE49-F238E27FC236}">
                    <a16:creationId xmlns:a16="http://schemas.microsoft.com/office/drawing/2014/main" id="{28CCB979-B7EE-C8AC-982B-3E8AEE508A4C}"/>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6" name="Rectangle 285">
                <a:extLst>
                  <a:ext uri="{FF2B5EF4-FFF2-40B4-BE49-F238E27FC236}">
                    <a16:creationId xmlns:a16="http://schemas.microsoft.com/office/drawing/2014/main" id="{9C595C52-4961-E3A4-3514-422ECD79751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7" name="Rectangle 286">
                <a:extLst>
                  <a:ext uri="{FF2B5EF4-FFF2-40B4-BE49-F238E27FC236}">
                    <a16:creationId xmlns:a16="http://schemas.microsoft.com/office/drawing/2014/main" id="{74F5E86F-752F-F6F6-F3D5-E695E12988BD}"/>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8" name="Rectangle 287">
                <a:extLst>
                  <a:ext uri="{FF2B5EF4-FFF2-40B4-BE49-F238E27FC236}">
                    <a16:creationId xmlns:a16="http://schemas.microsoft.com/office/drawing/2014/main" id="{E499437D-A8B8-AF98-1A62-D628DE278323}"/>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89" name="Rectangle 288">
                <a:extLst>
                  <a:ext uri="{FF2B5EF4-FFF2-40B4-BE49-F238E27FC236}">
                    <a16:creationId xmlns:a16="http://schemas.microsoft.com/office/drawing/2014/main" id="{D6917FAB-2C34-F2D0-9137-7B7C76CD66DE}"/>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259" name="Rectangle 258">
              <a:extLst>
                <a:ext uri="{FF2B5EF4-FFF2-40B4-BE49-F238E27FC236}">
                  <a16:creationId xmlns:a16="http://schemas.microsoft.com/office/drawing/2014/main" id="{F1091F6A-7908-9586-0834-404E38CEA3C0}"/>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0" name="Rectangle 259">
              <a:extLst>
                <a:ext uri="{FF2B5EF4-FFF2-40B4-BE49-F238E27FC236}">
                  <a16:creationId xmlns:a16="http://schemas.microsoft.com/office/drawing/2014/main" id="{04154A6E-0C9B-10B1-BE1D-60E985BBE4BE}"/>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1" name="Rectangle 260">
              <a:extLst>
                <a:ext uri="{FF2B5EF4-FFF2-40B4-BE49-F238E27FC236}">
                  <a16:creationId xmlns:a16="http://schemas.microsoft.com/office/drawing/2014/main" id="{4198D879-2BC0-DACD-1BC1-717D4C633AA0}"/>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2" name="Rectangle 261">
              <a:extLst>
                <a:ext uri="{FF2B5EF4-FFF2-40B4-BE49-F238E27FC236}">
                  <a16:creationId xmlns:a16="http://schemas.microsoft.com/office/drawing/2014/main" id="{60F55417-9B98-6E7F-A924-6F76272324BE}"/>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3" name="Rectangle 262">
              <a:extLst>
                <a:ext uri="{FF2B5EF4-FFF2-40B4-BE49-F238E27FC236}">
                  <a16:creationId xmlns:a16="http://schemas.microsoft.com/office/drawing/2014/main" id="{4251B0E7-9F70-A7EE-F507-9D6D224A6065}"/>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4" name="Rectangle 263">
              <a:extLst>
                <a:ext uri="{FF2B5EF4-FFF2-40B4-BE49-F238E27FC236}">
                  <a16:creationId xmlns:a16="http://schemas.microsoft.com/office/drawing/2014/main" id="{58F39ABA-A187-4816-363E-E7820A178788}"/>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5" name="Rectangle 264">
              <a:extLst>
                <a:ext uri="{FF2B5EF4-FFF2-40B4-BE49-F238E27FC236}">
                  <a16:creationId xmlns:a16="http://schemas.microsoft.com/office/drawing/2014/main" id="{101D9A3A-B33C-FD6A-28F0-2D4186EB470D}"/>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6" name="Rectangle 265">
              <a:extLst>
                <a:ext uri="{FF2B5EF4-FFF2-40B4-BE49-F238E27FC236}">
                  <a16:creationId xmlns:a16="http://schemas.microsoft.com/office/drawing/2014/main" id="{69F37231-AA6D-8914-EF98-526555BB0F1C}"/>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7" name="Rectangle 266">
              <a:extLst>
                <a:ext uri="{FF2B5EF4-FFF2-40B4-BE49-F238E27FC236}">
                  <a16:creationId xmlns:a16="http://schemas.microsoft.com/office/drawing/2014/main" id="{B8489C70-D8B2-15A5-59CD-1E3CD52643E3}"/>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8" name="Rectangle 267">
              <a:extLst>
                <a:ext uri="{FF2B5EF4-FFF2-40B4-BE49-F238E27FC236}">
                  <a16:creationId xmlns:a16="http://schemas.microsoft.com/office/drawing/2014/main" id="{D3440DBE-8116-90C4-DD08-6CF53CA2AF8C}"/>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69" name="Rectangle 268">
              <a:extLst>
                <a:ext uri="{FF2B5EF4-FFF2-40B4-BE49-F238E27FC236}">
                  <a16:creationId xmlns:a16="http://schemas.microsoft.com/office/drawing/2014/main" id="{6B773A0D-4F00-79B8-3657-E2B3320B40EF}"/>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0" name="Rectangle 269">
              <a:extLst>
                <a:ext uri="{FF2B5EF4-FFF2-40B4-BE49-F238E27FC236}">
                  <a16:creationId xmlns:a16="http://schemas.microsoft.com/office/drawing/2014/main" id="{A853EADD-DCDE-48C5-FC51-0D601351392B}"/>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1" name="Rectangle 270">
              <a:extLst>
                <a:ext uri="{FF2B5EF4-FFF2-40B4-BE49-F238E27FC236}">
                  <a16:creationId xmlns:a16="http://schemas.microsoft.com/office/drawing/2014/main" id="{2DEC4349-E8AD-92F9-9597-1064E84D5E47}"/>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2" name="Rectangle 271">
              <a:extLst>
                <a:ext uri="{FF2B5EF4-FFF2-40B4-BE49-F238E27FC236}">
                  <a16:creationId xmlns:a16="http://schemas.microsoft.com/office/drawing/2014/main" id="{E4374CCD-1AEF-B776-7E39-4B80EEC567DA}"/>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3" name="Rectangle 272">
              <a:extLst>
                <a:ext uri="{FF2B5EF4-FFF2-40B4-BE49-F238E27FC236}">
                  <a16:creationId xmlns:a16="http://schemas.microsoft.com/office/drawing/2014/main" id="{905E4B25-FD39-3E76-21F0-7AB1C6F6382C}"/>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4" name="Rectangle 273">
              <a:extLst>
                <a:ext uri="{FF2B5EF4-FFF2-40B4-BE49-F238E27FC236}">
                  <a16:creationId xmlns:a16="http://schemas.microsoft.com/office/drawing/2014/main" id="{76190C60-0BE6-9C91-485C-96CCB74AEFFE}"/>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5" name="Rectangle 274">
              <a:extLst>
                <a:ext uri="{FF2B5EF4-FFF2-40B4-BE49-F238E27FC236}">
                  <a16:creationId xmlns:a16="http://schemas.microsoft.com/office/drawing/2014/main" id="{810AF3D4-0976-F46E-B54C-71E226D1C677}"/>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76" name="Rectangle 275">
              <a:extLst>
                <a:ext uri="{FF2B5EF4-FFF2-40B4-BE49-F238E27FC236}">
                  <a16:creationId xmlns:a16="http://schemas.microsoft.com/office/drawing/2014/main" id="{121D5960-A81D-E8B2-EF13-2D4C5E6945C3}"/>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277" name="Straight Connector 276">
              <a:extLst>
                <a:ext uri="{FF2B5EF4-FFF2-40B4-BE49-F238E27FC236}">
                  <a16:creationId xmlns:a16="http://schemas.microsoft.com/office/drawing/2014/main" id="{03AD8CA2-F085-6090-BD17-877F48C735D0}"/>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78" name="Straight Connector 277">
              <a:extLst>
                <a:ext uri="{FF2B5EF4-FFF2-40B4-BE49-F238E27FC236}">
                  <a16:creationId xmlns:a16="http://schemas.microsoft.com/office/drawing/2014/main" id="{CAABCF14-38BA-56C9-AE5F-B08695744BB5}"/>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279" name="Straight Connector 278">
              <a:extLst>
                <a:ext uri="{FF2B5EF4-FFF2-40B4-BE49-F238E27FC236}">
                  <a16:creationId xmlns:a16="http://schemas.microsoft.com/office/drawing/2014/main" id="{A32031DB-AEFA-1059-C91D-448F5A990649}"/>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0" name="Straight Connector 279">
              <a:extLst>
                <a:ext uri="{FF2B5EF4-FFF2-40B4-BE49-F238E27FC236}">
                  <a16:creationId xmlns:a16="http://schemas.microsoft.com/office/drawing/2014/main" id="{28434767-87F3-082B-B817-1CC03506118D}"/>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1" name="Straight Connector 280">
              <a:extLst>
                <a:ext uri="{FF2B5EF4-FFF2-40B4-BE49-F238E27FC236}">
                  <a16:creationId xmlns:a16="http://schemas.microsoft.com/office/drawing/2014/main" id="{6A32FB0F-B484-6FD8-E828-C9E599B10E30}"/>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2" name="Straight Connector 281">
              <a:extLst>
                <a:ext uri="{FF2B5EF4-FFF2-40B4-BE49-F238E27FC236}">
                  <a16:creationId xmlns:a16="http://schemas.microsoft.com/office/drawing/2014/main" id="{DC7A9F0C-7D04-2835-0685-3E0A584E9D22}"/>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3" name="Straight Connector 282">
              <a:extLst>
                <a:ext uri="{FF2B5EF4-FFF2-40B4-BE49-F238E27FC236}">
                  <a16:creationId xmlns:a16="http://schemas.microsoft.com/office/drawing/2014/main" id="{5FF45B3C-3F32-8E22-F09C-94A97D552B0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FE9EA3F6-E257-B9FA-A6BA-D4775D7A7846}"/>
                  </a:ext>
                </a:extLst>
              </p:cNvPr>
              <p:cNvSpPr txBox="1"/>
              <p:nvPr/>
            </p:nvSpPr>
            <p:spPr>
              <a:xfrm>
                <a:off x="7086280" y="5403398"/>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m:oMathPara>
                </a14:m>
                <a:endParaRPr lang="en-US" dirty="0"/>
              </a:p>
            </p:txBody>
          </p:sp>
        </mc:Choice>
        <mc:Fallback xmlns="">
          <p:sp>
            <p:nvSpPr>
              <p:cNvPr id="290" name="TextBox 289">
                <a:extLst>
                  <a:ext uri="{FF2B5EF4-FFF2-40B4-BE49-F238E27FC236}">
                    <a16:creationId xmlns:a16="http://schemas.microsoft.com/office/drawing/2014/main" id="{FE9EA3F6-E257-B9FA-A6BA-D4775D7A7846}"/>
                  </a:ext>
                </a:extLst>
              </p:cNvPr>
              <p:cNvSpPr txBox="1">
                <a:spLocks noRot="1" noChangeAspect="1" noMove="1" noResize="1" noEditPoints="1" noAdjustHandles="1" noChangeArrowheads="1" noChangeShapeType="1" noTextEdit="1"/>
              </p:cNvSpPr>
              <p:nvPr/>
            </p:nvSpPr>
            <p:spPr>
              <a:xfrm>
                <a:off x="7086280" y="5403398"/>
                <a:ext cx="352243" cy="369332"/>
              </a:xfrm>
              <a:prstGeom prst="rect">
                <a:avLst/>
              </a:prstGeom>
              <a:blipFill>
                <a:blip r:embed="rId15"/>
                <a:stretch>
                  <a:fillRect r="-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F01307A5-50D2-4CF8-BF0F-1D09E8CA08DB}"/>
                  </a:ext>
                </a:extLst>
              </p:cNvPr>
              <p:cNvSpPr txBox="1"/>
              <p:nvPr/>
            </p:nvSpPr>
            <p:spPr>
              <a:xfrm>
                <a:off x="7346968" y="5555798"/>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m:oMathPara>
                </a14:m>
                <a:endParaRPr lang="en-US" dirty="0"/>
              </a:p>
            </p:txBody>
          </p:sp>
        </mc:Choice>
        <mc:Fallback xmlns="">
          <p:sp>
            <p:nvSpPr>
              <p:cNvPr id="291" name="TextBox 290">
                <a:extLst>
                  <a:ext uri="{FF2B5EF4-FFF2-40B4-BE49-F238E27FC236}">
                    <a16:creationId xmlns:a16="http://schemas.microsoft.com/office/drawing/2014/main" id="{F01307A5-50D2-4CF8-BF0F-1D09E8CA08DB}"/>
                  </a:ext>
                </a:extLst>
              </p:cNvPr>
              <p:cNvSpPr txBox="1">
                <a:spLocks noRot="1" noChangeAspect="1" noMove="1" noResize="1" noEditPoints="1" noAdjustHandles="1" noChangeArrowheads="1" noChangeShapeType="1" noTextEdit="1"/>
              </p:cNvSpPr>
              <p:nvPr/>
            </p:nvSpPr>
            <p:spPr>
              <a:xfrm>
                <a:off x="7346968" y="5555798"/>
                <a:ext cx="352243" cy="369332"/>
              </a:xfrm>
              <a:prstGeom prst="rect">
                <a:avLst/>
              </a:prstGeom>
              <a:blipFill>
                <a:blip r:embed="rId16"/>
                <a:stretch>
                  <a:fillRect r="-6897"/>
                </a:stretch>
              </a:blipFill>
            </p:spPr>
            <p:txBody>
              <a:bodyPr/>
              <a:lstStyle/>
              <a:p>
                <a:r>
                  <a:rPr lang="en-US">
                    <a:noFill/>
                  </a:rPr>
                  <a:t> </a:t>
                </a:r>
              </a:p>
            </p:txBody>
          </p:sp>
        </mc:Fallback>
      </mc:AlternateContent>
      <p:grpSp>
        <p:nvGrpSpPr>
          <p:cNvPr id="292" name="Group 291">
            <a:extLst>
              <a:ext uri="{FF2B5EF4-FFF2-40B4-BE49-F238E27FC236}">
                <a16:creationId xmlns:a16="http://schemas.microsoft.com/office/drawing/2014/main" id="{255423FF-7A6D-FF5F-606B-FE0D59098C2A}"/>
              </a:ext>
            </a:extLst>
          </p:cNvPr>
          <p:cNvGrpSpPr/>
          <p:nvPr/>
        </p:nvGrpSpPr>
        <p:grpSpPr>
          <a:xfrm>
            <a:off x="10817867" y="2049004"/>
            <a:ext cx="149900" cy="3316323"/>
            <a:chOff x="10524035" y="1699037"/>
            <a:chExt cx="193431" cy="4279392"/>
          </a:xfrm>
        </p:grpSpPr>
        <p:grpSp>
          <p:nvGrpSpPr>
            <p:cNvPr id="293" name="Group 292">
              <a:extLst>
                <a:ext uri="{FF2B5EF4-FFF2-40B4-BE49-F238E27FC236}">
                  <a16:creationId xmlns:a16="http://schemas.microsoft.com/office/drawing/2014/main" id="{78DB8D86-CF50-C071-8CE9-08D560851381}"/>
                </a:ext>
              </a:extLst>
            </p:cNvPr>
            <p:cNvGrpSpPr/>
            <p:nvPr/>
          </p:nvGrpSpPr>
          <p:grpSpPr>
            <a:xfrm>
              <a:off x="10531007" y="1707063"/>
              <a:ext cx="182042" cy="1067143"/>
              <a:chOff x="1138621" y="2711668"/>
              <a:chExt cx="156177" cy="915522"/>
            </a:xfrm>
          </p:grpSpPr>
          <p:sp>
            <p:nvSpPr>
              <p:cNvPr id="319" name="Rectangle 318">
                <a:extLst>
                  <a:ext uri="{FF2B5EF4-FFF2-40B4-BE49-F238E27FC236}">
                    <a16:creationId xmlns:a16="http://schemas.microsoft.com/office/drawing/2014/main" id="{B52D6F49-EA27-EDB1-3012-10251154B9C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0" name="Rectangle 319">
                <a:extLst>
                  <a:ext uri="{FF2B5EF4-FFF2-40B4-BE49-F238E27FC236}">
                    <a16:creationId xmlns:a16="http://schemas.microsoft.com/office/drawing/2014/main" id="{37CD42AB-E0D9-088F-2895-08EE1D1658E7}"/>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1" name="Rectangle 320">
                <a:extLst>
                  <a:ext uri="{FF2B5EF4-FFF2-40B4-BE49-F238E27FC236}">
                    <a16:creationId xmlns:a16="http://schemas.microsoft.com/office/drawing/2014/main" id="{BC57AEE4-6AF0-1C76-43B4-7939560FF527}"/>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2" name="Rectangle 321">
                <a:extLst>
                  <a:ext uri="{FF2B5EF4-FFF2-40B4-BE49-F238E27FC236}">
                    <a16:creationId xmlns:a16="http://schemas.microsoft.com/office/drawing/2014/main" id="{EB176760-FA67-37D6-DCE1-F574504AEB2A}"/>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3" name="Rectangle 322">
                <a:extLst>
                  <a:ext uri="{FF2B5EF4-FFF2-40B4-BE49-F238E27FC236}">
                    <a16:creationId xmlns:a16="http://schemas.microsoft.com/office/drawing/2014/main" id="{657FF1C1-141D-890E-E19E-57E86DB73D1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4" name="Rectangle 323">
                <a:extLst>
                  <a:ext uri="{FF2B5EF4-FFF2-40B4-BE49-F238E27FC236}">
                    <a16:creationId xmlns:a16="http://schemas.microsoft.com/office/drawing/2014/main" id="{EA4D72C7-2A8D-54EE-19CE-19C42DCA1FC1}"/>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294" name="Rectangle 293">
              <a:extLst>
                <a:ext uri="{FF2B5EF4-FFF2-40B4-BE49-F238E27FC236}">
                  <a16:creationId xmlns:a16="http://schemas.microsoft.com/office/drawing/2014/main" id="{B57EAADD-EF30-BB2B-5B4E-C40E63DD19E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5" name="Rectangle 294">
              <a:extLst>
                <a:ext uri="{FF2B5EF4-FFF2-40B4-BE49-F238E27FC236}">
                  <a16:creationId xmlns:a16="http://schemas.microsoft.com/office/drawing/2014/main" id="{A7E5EDC6-F5AA-9E26-3400-784068A3820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6" name="Rectangle 295">
              <a:extLst>
                <a:ext uri="{FF2B5EF4-FFF2-40B4-BE49-F238E27FC236}">
                  <a16:creationId xmlns:a16="http://schemas.microsoft.com/office/drawing/2014/main" id="{1B52952B-7E33-2A49-409C-72CA59ED5EC4}"/>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7" name="Rectangle 296">
              <a:extLst>
                <a:ext uri="{FF2B5EF4-FFF2-40B4-BE49-F238E27FC236}">
                  <a16:creationId xmlns:a16="http://schemas.microsoft.com/office/drawing/2014/main" id="{928BEA68-6541-D991-D33E-8F0C2A022787}"/>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8" name="Rectangle 297">
              <a:extLst>
                <a:ext uri="{FF2B5EF4-FFF2-40B4-BE49-F238E27FC236}">
                  <a16:creationId xmlns:a16="http://schemas.microsoft.com/office/drawing/2014/main" id="{B3F9A8A7-D84A-901C-2C50-2C455B2508E7}"/>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299" name="Rectangle 298">
              <a:extLst>
                <a:ext uri="{FF2B5EF4-FFF2-40B4-BE49-F238E27FC236}">
                  <a16:creationId xmlns:a16="http://schemas.microsoft.com/office/drawing/2014/main" id="{41380937-1703-4A60-8B2D-BE7DC2E28F5B}"/>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0" name="Rectangle 299">
              <a:extLst>
                <a:ext uri="{FF2B5EF4-FFF2-40B4-BE49-F238E27FC236}">
                  <a16:creationId xmlns:a16="http://schemas.microsoft.com/office/drawing/2014/main" id="{BC4B24D8-AA33-CFFD-DC30-FED6A250BB06}"/>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1" name="Rectangle 300">
              <a:extLst>
                <a:ext uri="{FF2B5EF4-FFF2-40B4-BE49-F238E27FC236}">
                  <a16:creationId xmlns:a16="http://schemas.microsoft.com/office/drawing/2014/main" id="{AE3BC820-C468-F010-54CF-1D6FFF15D822}"/>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2" name="Rectangle 301">
              <a:extLst>
                <a:ext uri="{FF2B5EF4-FFF2-40B4-BE49-F238E27FC236}">
                  <a16:creationId xmlns:a16="http://schemas.microsoft.com/office/drawing/2014/main" id="{0F66007F-3B3B-9303-F70E-FBEF491379D5}"/>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3" name="Rectangle 302">
              <a:extLst>
                <a:ext uri="{FF2B5EF4-FFF2-40B4-BE49-F238E27FC236}">
                  <a16:creationId xmlns:a16="http://schemas.microsoft.com/office/drawing/2014/main" id="{03367480-9CC1-170A-D9E6-86628F13CBB7}"/>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4" name="Rectangle 303">
              <a:extLst>
                <a:ext uri="{FF2B5EF4-FFF2-40B4-BE49-F238E27FC236}">
                  <a16:creationId xmlns:a16="http://schemas.microsoft.com/office/drawing/2014/main" id="{7FECE974-2821-9265-1579-D4E91D2F7228}"/>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5" name="Rectangle 304">
              <a:extLst>
                <a:ext uri="{FF2B5EF4-FFF2-40B4-BE49-F238E27FC236}">
                  <a16:creationId xmlns:a16="http://schemas.microsoft.com/office/drawing/2014/main" id="{C14E3F93-A83C-F268-88E5-A94D541C2B2F}"/>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6" name="Rectangle 305">
              <a:extLst>
                <a:ext uri="{FF2B5EF4-FFF2-40B4-BE49-F238E27FC236}">
                  <a16:creationId xmlns:a16="http://schemas.microsoft.com/office/drawing/2014/main" id="{0E36D99A-6262-D8A2-F17E-25263B4BA300}"/>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7" name="Rectangle 306">
              <a:extLst>
                <a:ext uri="{FF2B5EF4-FFF2-40B4-BE49-F238E27FC236}">
                  <a16:creationId xmlns:a16="http://schemas.microsoft.com/office/drawing/2014/main" id="{F9AEB659-2675-A251-CA9F-2EBAACB43A06}"/>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8" name="Rectangle 307">
              <a:extLst>
                <a:ext uri="{FF2B5EF4-FFF2-40B4-BE49-F238E27FC236}">
                  <a16:creationId xmlns:a16="http://schemas.microsoft.com/office/drawing/2014/main" id="{DF54E970-7292-5503-E246-B8C219E80E8F}"/>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09" name="Rectangle 308">
              <a:extLst>
                <a:ext uri="{FF2B5EF4-FFF2-40B4-BE49-F238E27FC236}">
                  <a16:creationId xmlns:a16="http://schemas.microsoft.com/office/drawing/2014/main" id="{00A7DA37-3CED-C6B6-D985-D71788A8CE1C}"/>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10" name="Rectangle 309">
              <a:extLst>
                <a:ext uri="{FF2B5EF4-FFF2-40B4-BE49-F238E27FC236}">
                  <a16:creationId xmlns:a16="http://schemas.microsoft.com/office/drawing/2014/main" id="{07934F3C-7F81-B33E-8FD6-94BB9BA859D3}"/>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11" name="Rectangle 310">
              <a:extLst>
                <a:ext uri="{FF2B5EF4-FFF2-40B4-BE49-F238E27FC236}">
                  <a16:creationId xmlns:a16="http://schemas.microsoft.com/office/drawing/2014/main" id="{B8633654-356C-7D24-847E-B5BB287B3C40}"/>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312" name="Straight Connector 311">
              <a:extLst>
                <a:ext uri="{FF2B5EF4-FFF2-40B4-BE49-F238E27FC236}">
                  <a16:creationId xmlns:a16="http://schemas.microsoft.com/office/drawing/2014/main" id="{3A0663A1-92C0-3DB6-A0C6-81D4EB1D7C70}"/>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13" name="Straight Connector 312">
              <a:extLst>
                <a:ext uri="{FF2B5EF4-FFF2-40B4-BE49-F238E27FC236}">
                  <a16:creationId xmlns:a16="http://schemas.microsoft.com/office/drawing/2014/main" id="{73C4E6F6-9DE1-72C8-B2EE-027C1F69AEAA}"/>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14" name="Straight Connector 313">
              <a:extLst>
                <a:ext uri="{FF2B5EF4-FFF2-40B4-BE49-F238E27FC236}">
                  <a16:creationId xmlns:a16="http://schemas.microsoft.com/office/drawing/2014/main" id="{B1D61E45-B8F4-4249-0AD5-D3E6B8C972D0}"/>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5" name="Straight Connector 314">
              <a:extLst>
                <a:ext uri="{FF2B5EF4-FFF2-40B4-BE49-F238E27FC236}">
                  <a16:creationId xmlns:a16="http://schemas.microsoft.com/office/drawing/2014/main" id="{CFBE85AA-2DA5-5E85-354D-0B66CCCFE936}"/>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6" name="Straight Connector 315">
              <a:extLst>
                <a:ext uri="{FF2B5EF4-FFF2-40B4-BE49-F238E27FC236}">
                  <a16:creationId xmlns:a16="http://schemas.microsoft.com/office/drawing/2014/main" id="{42816BE0-7A18-25C6-4054-21A32BC16796}"/>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7" name="Straight Connector 316">
              <a:extLst>
                <a:ext uri="{FF2B5EF4-FFF2-40B4-BE49-F238E27FC236}">
                  <a16:creationId xmlns:a16="http://schemas.microsoft.com/office/drawing/2014/main" id="{1FDA3A9E-2971-C9B8-32BD-5D873D95EEBB}"/>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8" name="Straight Connector 317">
              <a:extLst>
                <a:ext uri="{FF2B5EF4-FFF2-40B4-BE49-F238E27FC236}">
                  <a16:creationId xmlns:a16="http://schemas.microsoft.com/office/drawing/2014/main" id="{E699B2E1-D777-BFCE-00DC-0D11CEBC000E}"/>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25" name="Group 324">
            <a:extLst>
              <a:ext uri="{FF2B5EF4-FFF2-40B4-BE49-F238E27FC236}">
                <a16:creationId xmlns:a16="http://schemas.microsoft.com/office/drawing/2014/main" id="{23DA78C2-3CD7-42AD-FB79-2F4067A72F90}"/>
              </a:ext>
            </a:extLst>
          </p:cNvPr>
          <p:cNvGrpSpPr/>
          <p:nvPr/>
        </p:nvGrpSpPr>
        <p:grpSpPr>
          <a:xfrm>
            <a:off x="11030427" y="2201404"/>
            <a:ext cx="149900" cy="3316323"/>
            <a:chOff x="10524035" y="1699037"/>
            <a:chExt cx="193431" cy="4279392"/>
          </a:xfrm>
        </p:grpSpPr>
        <p:grpSp>
          <p:nvGrpSpPr>
            <p:cNvPr id="326" name="Group 325">
              <a:extLst>
                <a:ext uri="{FF2B5EF4-FFF2-40B4-BE49-F238E27FC236}">
                  <a16:creationId xmlns:a16="http://schemas.microsoft.com/office/drawing/2014/main" id="{2471C06B-3C3F-D6AF-B824-AC42BDC2DF78}"/>
                </a:ext>
              </a:extLst>
            </p:cNvPr>
            <p:cNvGrpSpPr/>
            <p:nvPr/>
          </p:nvGrpSpPr>
          <p:grpSpPr>
            <a:xfrm>
              <a:off x="10531007" y="1707063"/>
              <a:ext cx="182042" cy="1067143"/>
              <a:chOff x="1138621" y="2711668"/>
              <a:chExt cx="156177" cy="915522"/>
            </a:xfrm>
          </p:grpSpPr>
          <p:sp>
            <p:nvSpPr>
              <p:cNvPr id="352" name="Rectangle 351">
                <a:extLst>
                  <a:ext uri="{FF2B5EF4-FFF2-40B4-BE49-F238E27FC236}">
                    <a16:creationId xmlns:a16="http://schemas.microsoft.com/office/drawing/2014/main" id="{4B8CB75A-EEA6-9017-57C7-8606A2D0CBC1}"/>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3" name="Rectangle 352">
                <a:extLst>
                  <a:ext uri="{FF2B5EF4-FFF2-40B4-BE49-F238E27FC236}">
                    <a16:creationId xmlns:a16="http://schemas.microsoft.com/office/drawing/2014/main" id="{B8CDD0CC-8951-CE75-4335-D1C81BEB1FA7}"/>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4" name="Rectangle 353">
                <a:extLst>
                  <a:ext uri="{FF2B5EF4-FFF2-40B4-BE49-F238E27FC236}">
                    <a16:creationId xmlns:a16="http://schemas.microsoft.com/office/drawing/2014/main" id="{CBA2BE20-EECB-09F1-D736-12E8FA1F8B26}"/>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5" name="Rectangle 354">
                <a:extLst>
                  <a:ext uri="{FF2B5EF4-FFF2-40B4-BE49-F238E27FC236}">
                    <a16:creationId xmlns:a16="http://schemas.microsoft.com/office/drawing/2014/main" id="{B9247FA1-91E1-06BE-B901-75806C2ED1A1}"/>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6" name="Rectangle 355">
                <a:extLst>
                  <a:ext uri="{FF2B5EF4-FFF2-40B4-BE49-F238E27FC236}">
                    <a16:creationId xmlns:a16="http://schemas.microsoft.com/office/drawing/2014/main" id="{AC349EC3-7306-3D1E-7B96-EAA64BDF3EC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57" name="Rectangle 356">
                <a:extLst>
                  <a:ext uri="{FF2B5EF4-FFF2-40B4-BE49-F238E27FC236}">
                    <a16:creationId xmlns:a16="http://schemas.microsoft.com/office/drawing/2014/main" id="{FA069620-6AE0-9018-47A6-503874B6A319}"/>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327" name="Rectangle 326">
              <a:extLst>
                <a:ext uri="{FF2B5EF4-FFF2-40B4-BE49-F238E27FC236}">
                  <a16:creationId xmlns:a16="http://schemas.microsoft.com/office/drawing/2014/main" id="{F5BB3ED6-A067-A5D4-283B-97D574D99AD5}"/>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8" name="Rectangle 327">
              <a:extLst>
                <a:ext uri="{FF2B5EF4-FFF2-40B4-BE49-F238E27FC236}">
                  <a16:creationId xmlns:a16="http://schemas.microsoft.com/office/drawing/2014/main" id="{392E6F44-3E12-2599-6073-126656112DAA}"/>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29" name="Rectangle 328">
              <a:extLst>
                <a:ext uri="{FF2B5EF4-FFF2-40B4-BE49-F238E27FC236}">
                  <a16:creationId xmlns:a16="http://schemas.microsoft.com/office/drawing/2014/main" id="{52954224-37F7-A69A-A2BB-7AF036215FF8}"/>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0" name="Rectangle 329">
              <a:extLst>
                <a:ext uri="{FF2B5EF4-FFF2-40B4-BE49-F238E27FC236}">
                  <a16:creationId xmlns:a16="http://schemas.microsoft.com/office/drawing/2014/main" id="{9B558B27-B000-6077-39C8-8EC74C7269A0}"/>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1" name="Rectangle 330">
              <a:extLst>
                <a:ext uri="{FF2B5EF4-FFF2-40B4-BE49-F238E27FC236}">
                  <a16:creationId xmlns:a16="http://schemas.microsoft.com/office/drawing/2014/main" id="{3D2E9907-D33C-5907-D74F-ECEBA53D8713}"/>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2" name="Rectangle 331">
              <a:extLst>
                <a:ext uri="{FF2B5EF4-FFF2-40B4-BE49-F238E27FC236}">
                  <a16:creationId xmlns:a16="http://schemas.microsoft.com/office/drawing/2014/main" id="{DBBBA232-6B4E-BE07-4FFE-1E395BD51640}"/>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3" name="Rectangle 332">
              <a:extLst>
                <a:ext uri="{FF2B5EF4-FFF2-40B4-BE49-F238E27FC236}">
                  <a16:creationId xmlns:a16="http://schemas.microsoft.com/office/drawing/2014/main" id="{E3D92089-BB09-00AB-07E0-5A4E4F2C69F9}"/>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4" name="Rectangle 333">
              <a:extLst>
                <a:ext uri="{FF2B5EF4-FFF2-40B4-BE49-F238E27FC236}">
                  <a16:creationId xmlns:a16="http://schemas.microsoft.com/office/drawing/2014/main" id="{625E8A9B-2CB1-E391-C02F-DF953613217E}"/>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5" name="Rectangle 334">
              <a:extLst>
                <a:ext uri="{FF2B5EF4-FFF2-40B4-BE49-F238E27FC236}">
                  <a16:creationId xmlns:a16="http://schemas.microsoft.com/office/drawing/2014/main" id="{2AFFBF6A-16AA-4F62-C1B8-5C1CAD7019B8}"/>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6" name="Rectangle 335">
              <a:extLst>
                <a:ext uri="{FF2B5EF4-FFF2-40B4-BE49-F238E27FC236}">
                  <a16:creationId xmlns:a16="http://schemas.microsoft.com/office/drawing/2014/main" id="{0BA28EEA-2577-232D-2D7D-2F09CAC04DD6}"/>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7" name="Rectangle 336">
              <a:extLst>
                <a:ext uri="{FF2B5EF4-FFF2-40B4-BE49-F238E27FC236}">
                  <a16:creationId xmlns:a16="http://schemas.microsoft.com/office/drawing/2014/main" id="{6FDE6984-43A2-1DA7-A5FE-3FA56CB742E1}"/>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8" name="Rectangle 337">
              <a:extLst>
                <a:ext uri="{FF2B5EF4-FFF2-40B4-BE49-F238E27FC236}">
                  <a16:creationId xmlns:a16="http://schemas.microsoft.com/office/drawing/2014/main" id="{39CA88BF-A544-44A8-4857-B4FF05C94ACE}"/>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39" name="Rectangle 338">
              <a:extLst>
                <a:ext uri="{FF2B5EF4-FFF2-40B4-BE49-F238E27FC236}">
                  <a16:creationId xmlns:a16="http://schemas.microsoft.com/office/drawing/2014/main" id="{31010343-392A-106D-BD70-5FE10420508A}"/>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0" name="Rectangle 339">
              <a:extLst>
                <a:ext uri="{FF2B5EF4-FFF2-40B4-BE49-F238E27FC236}">
                  <a16:creationId xmlns:a16="http://schemas.microsoft.com/office/drawing/2014/main" id="{5EC44E49-5A35-0D86-9496-B859613DE6A8}"/>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1" name="Rectangle 340">
              <a:extLst>
                <a:ext uri="{FF2B5EF4-FFF2-40B4-BE49-F238E27FC236}">
                  <a16:creationId xmlns:a16="http://schemas.microsoft.com/office/drawing/2014/main" id="{A7A92878-4694-C894-F52A-6B5B3F087670}"/>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2" name="Rectangle 341">
              <a:extLst>
                <a:ext uri="{FF2B5EF4-FFF2-40B4-BE49-F238E27FC236}">
                  <a16:creationId xmlns:a16="http://schemas.microsoft.com/office/drawing/2014/main" id="{74AC025C-CCF0-B6F9-7F6A-E06349B607C8}"/>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3" name="Rectangle 342">
              <a:extLst>
                <a:ext uri="{FF2B5EF4-FFF2-40B4-BE49-F238E27FC236}">
                  <a16:creationId xmlns:a16="http://schemas.microsoft.com/office/drawing/2014/main" id="{526E4B06-93A8-DB97-0B98-308015162231}"/>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44" name="Rectangle 343">
              <a:extLst>
                <a:ext uri="{FF2B5EF4-FFF2-40B4-BE49-F238E27FC236}">
                  <a16:creationId xmlns:a16="http://schemas.microsoft.com/office/drawing/2014/main" id="{45444BB5-F124-15DF-A8A2-EA799467C141}"/>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345" name="Straight Connector 344">
              <a:extLst>
                <a:ext uri="{FF2B5EF4-FFF2-40B4-BE49-F238E27FC236}">
                  <a16:creationId xmlns:a16="http://schemas.microsoft.com/office/drawing/2014/main" id="{CE746CDD-1558-B030-04F6-24D7E711DF03}"/>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46" name="Straight Connector 345">
              <a:extLst>
                <a:ext uri="{FF2B5EF4-FFF2-40B4-BE49-F238E27FC236}">
                  <a16:creationId xmlns:a16="http://schemas.microsoft.com/office/drawing/2014/main" id="{846843CD-CB05-77AC-388B-C26E32D5C7BF}"/>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47" name="Straight Connector 346">
              <a:extLst>
                <a:ext uri="{FF2B5EF4-FFF2-40B4-BE49-F238E27FC236}">
                  <a16:creationId xmlns:a16="http://schemas.microsoft.com/office/drawing/2014/main" id="{24B95360-0B6F-CD15-95D0-525F8C7733A7}"/>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48" name="Straight Connector 347">
              <a:extLst>
                <a:ext uri="{FF2B5EF4-FFF2-40B4-BE49-F238E27FC236}">
                  <a16:creationId xmlns:a16="http://schemas.microsoft.com/office/drawing/2014/main" id="{C2908EA2-49D3-B93E-DA84-7CE783272676}"/>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49" name="Straight Connector 348">
              <a:extLst>
                <a:ext uri="{FF2B5EF4-FFF2-40B4-BE49-F238E27FC236}">
                  <a16:creationId xmlns:a16="http://schemas.microsoft.com/office/drawing/2014/main" id="{C7ABFF6F-0B77-8C35-816B-27257F036BA5}"/>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0" name="Straight Connector 349">
              <a:extLst>
                <a:ext uri="{FF2B5EF4-FFF2-40B4-BE49-F238E27FC236}">
                  <a16:creationId xmlns:a16="http://schemas.microsoft.com/office/drawing/2014/main" id="{329BCAF9-2203-DF04-0705-9192492778FB}"/>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1" name="Straight Connector 350">
              <a:extLst>
                <a:ext uri="{FF2B5EF4-FFF2-40B4-BE49-F238E27FC236}">
                  <a16:creationId xmlns:a16="http://schemas.microsoft.com/office/drawing/2014/main" id="{B5675327-F38A-1442-9F7B-69DE00B3C264}"/>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4D55B5C2-2284-C32C-3A4C-092B1BD82302}"/>
                  </a:ext>
                </a:extLst>
              </p:cNvPr>
              <p:cNvSpPr txBox="1"/>
              <p:nvPr/>
            </p:nvSpPr>
            <p:spPr>
              <a:xfrm>
                <a:off x="10950903" y="5557825"/>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4</m:t>
                          </m:r>
                        </m:sub>
                      </m:sSub>
                    </m:oMath>
                  </m:oMathPara>
                </a14:m>
                <a:endParaRPr lang="en-US" dirty="0"/>
              </a:p>
            </p:txBody>
          </p:sp>
        </mc:Choice>
        <mc:Fallback xmlns="">
          <p:sp>
            <p:nvSpPr>
              <p:cNvPr id="358" name="TextBox 357">
                <a:extLst>
                  <a:ext uri="{FF2B5EF4-FFF2-40B4-BE49-F238E27FC236}">
                    <a16:creationId xmlns:a16="http://schemas.microsoft.com/office/drawing/2014/main" id="{4D55B5C2-2284-C32C-3A4C-092B1BD82302}"/>
                  </a:ext>
                </a:extLst>
              </p:cNvPr>
              <p:cNvSpPr txBox="1">
                <a:spLocks noRot="1" noChangeAspect="1" noMove="1" noResize="1" noEditPoints="1" noAdjustHandles="1" noChangeArrowheads="1" noChangeShapeType="1" noTextEdit="1"/>
              </p:cNvSpPr>
              <p:nvPr/>
            </p:nvSpPr>
            <p:spPr>
              <a:xfrm>
                <a:off x="10950903" y="5557825"/>
                <a:ext cx="352243" cy="369332"/>
              </a:xfrm>
              <a:prstGeom prst="rect">
                <a:avLst/>
              </a:prstGeom>
              <a:blipFill>
                <a:blip r:embed="rId17"/>
                <a:stretch>
                  <a:fillRect/>
                </a:stretch>
              </a:blipFill>
            </p:spPr>
            <p:txBody>
              <a:bodyPr/>
              <a:lstStyle/>
              <a:p>
                <a:r>
                  <a:rPr lang="en-US">
                    <a:noFill/>
                  </a:rPr>
                  <a:t> </a:t>
                </a:r>
              </a:p>
            </p:txBody>
          </p:sp>
        </mc:Fallback>
      </mc:AlternateContent>
      <p:grpSp>
        <p:nvGrpSpPr>
          <p:cNvPr id="359" name="Group 358">
            <a:extLst>
              <a:ext uri="{FF2B5EF4-FFF2-40B4-BE49-F238E27FC236}">
                <a16:creationId xmlns:a16="http://schemas.microsoft.com/office/drawing/2014/main" id="{FCDBD0D1-A9A3-B948-2414-CE75B3E10140}"/>
              </a:ext>
            </a:extLst>
          </p:cNvPr>
          <p:cNvGrpSpPr/>
          <p:nvPr/>
        </p:nvGrpSpPr>
        <p:grpSpPr>
          <a:xfrm>
            <a:off x="11262875" y="2055100"/>
            <a:ext cx="149900" cy="3316323"/>
            <a:chOff x="10524035" y="1699037"/>
            <a:chExt cx="193431" cy="4279392"/>
          </a:xfrm>
        </p:grpSpPr>
        <p:grpSp>
          <p:nvGrpSpPr>
            <p:cNvPr id="360" name="Group 359">
              <a:extLst>
                <a:ext uri="{FF2B5EF4-FFF2-40B4-BE49-F238E27FC236}">
                  <a16:creationId xmlns:a16="http://schemas.microsoft.com/office/drawing/2014/main" id="{27BEFAC8-9CAD-BB9B-5AEE-7D4C54FEC948}"/>
                </a:ext>
              </a:extLst>
            </p:cNvPr>
            <p:cNvGrpSpPr/>
            <p:nvPr/>
          </p:nvGrpSpPr>
          <p:grpSpPr>
            <a:xfrm>
              <a:off x="10531007" y="1707063"/>
              <a:ext cx="182042" cy="1067143"/>
              <a:chOff x="1138621" y="2711668"/>
              <a:chExt cx="156177" cy="915522"/>
            </a:xfrm>
          </p:grpSpPr>
          <p:sp>
            <p:nvSpPr>
              <p:cNvPr id="386" name="Rectangle 385">
                <a:extLst>
                  <a:ext uri="{FF2B5EF4-FFF2-40B4-BE49-F238E27FC236}">
                    <a16:creationId xmlns:a16="http://schemas.microsoft.com/office/drawing/2014/main" id="{70765076-8BB6-E0B2-050C-1A7FE3F066FA}"/>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87" name="Rectangle 386">
                <a:extLst>
                  <a:ext uri="{FF2B5EF4-FFF2-40B4-BE49-F238E27FC236}">
                    <a16:creationId xmlns:a16="http://schemas.microsoft.com/office/drawing/2014/main" id="{BC97B616-CC2B-7D61-5AFC-C5C99E6D5BBB}"/>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88" name="Rectangle 387">
                <a:extLst>
                  <a:ext uri="{FF2B5EF4-FFF2-40B4-BE49-F238E27FC236}">
                    <a16:creationId xmlns:a16="http://schemas.microsoft.com/office/drawing/2014/main" id="{05A2B1CC-EE19-3B50-9F4C-B9E46F95B044}"/>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89" name="Rectangle 388">
                <a:extLst>
                  <a:ext uri="{FF2B5EF4-FFF2-40B4-BE49-F238E27FC236}">
                    <a16:creationId xmlns:a16="http://schemas.microsoft.com/office/drawing/2014/main" id="{33D87EBA-00AF-5C5C-C1CD-F0E54FE3B54F}"/>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0" name="Rectangle 389">
                <a:extLst>
                  <a:ext uri="{FF2B5EF4-FFF2-40B4-BE49-F238E27FC236}">
                    <a16:creationId xmlns:a16="http://schemas.microsoft.com/office/drawing/2014/main" id="{6CE92ED4-3AC9-8ECE-BBD5-FAB739915E66}"/>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1" name="Rectangle 390">
                <a:extLst>
                  <a:ext uri="{FF2B5EF4-FFF2-40B4-BE49-F238E27FC236}">
                    <a16:creationId xmlns:a16="http://schemas.microsoft.com/office/drawing/2014/main" id="{300FFF6F-DEDE-8CFE-E48A-1AFA4CF4F1FF}"/>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361" name="Rectangle 360">
              <a:extLst>
                <a:ext uri="{FF2B5EF4-FFF2-40B4-BE49-F238E27FC236}">
                  <a16:creationId xmlns:a16="http://schemas.microsoft.com/office/drawing/2014/main" id="{5756E712-5F5C-FD2D-CAAB-7E6291D163D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2" name="Rectangle 361">
              <a:extLst>
                <a:ext uri="{FF2B5EF4-FFF2-40B4-BE49-F238E27FC236}">
                  <a16:creationId xmlns:a16="http://schemas.microsoft.com/office/drawing/2014/main" id="{4D6B483E-B178-C160-A1E0-3C290AE54D4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3" name="Rectangle 362">
              <a:extLst>
                <a:ext uri="{FF2B5EF4-FFF2-40B4-BE49-F238E27FC236}">
                  <a16:creationId xmlns:a16="http://schemas.microsoft.com/office/drawing/2014/main" id="{D3EAAF13-E7EE-EEE9-2052-43FA98266A0A}"/>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4" name="Rectangle 363">
              <a:extLst>
                <a:ext uri="{FF2B5EF4-FFF2-40B4-BE49-F238E27FC236}">
                  <a16:creationId xmlns:a16="http://schemas.microsoft.com/office/drawing/2014/main" id="{F3B0F3BC-7906-D6A0-0065-917944B85AC8}"/>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5" name="Rectangle 364">
              <a:extLst>
                <a:ext uri="{FF2B5EF4-FFF2-40B4-BE49-F238E27FC236}">
                  <a16:creationId xmlns:a16="http://schemas.microsoft.com/office/drawing/2014/main" id="{59B001EB-45DC-ECA8-6BC5-6F6CBE730B0C}"/>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6" name="Rectangle 365">
              <a:extLst>
                <a:ext uri="{FF2B5EF4-FFF2-40B4-BE49-F238E27FC236}">
                  <a16:creationId xmlns:a16="http://schemas.microsoft.com/office/drawing/2014/main" id="{F639DD53-F2E9-71CA-9F55-A582AE96E99C}"/>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7" name="Rectangle 366">
              <a:extLst>
                <a:ext uri="{FF2B5EF4-FFF2-40B4-BE49-F238E27FC236}">
                  <a16:creationId xmlns:a16="http://schemas.microsoft.com/office/drawing/2014/main" id="{9C240289-8F96-8B72-5C7E-E0392327CD94}"/>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8" name="Rectangle 367">
              <a:extLst>
                <a:ext uri="{FF2B5EF4-FFF2-40B4-BE49-F238E27FC236}">
                  <a16:creationId xmlns:a16="http://schemas.microsoft.com/office/drawing/2014/main" id="{BDDE38C1-B7EB-273C-BA30-0272137EC36C}"/>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69" name="Rectangle 368">
              <a:extLst>
                <a:ext uri="{FF2B5EF4-FFF2-40B4-BE49-F238E27FC236}">
                  <a16:creationId xmlns:a16="http://schemas.microsoft.com/office/drawing/2014/main" id="{B6CBB229-764E-A14D-D160-CE3B9F35099F}"/>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0" name="Rectangle 369">
              <a:extLst>
                <a:ext uri="{FF2B5EF4-FFF2-40B4-BE49-F238E27FC236}">
                  <a16:creationId xmlns:a16="http://schemas.microsoft.com/office/drawing/2014/main" id="{50A4FE29-0837-CC3F-B15A-FC443352FAF3}"/>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1" name="Rectangle 370">
              <a:extLst>
                <a:ext uri="{FF2B5EF4-FFF2-40B4-BE49-F238E27FC236}">
                  <a16:creationId xmlns:a16="http://schemas.microsoft.com/office/drawing/2014/main" id="{A3EEBF32-5359-9D77-ED2D-CA50C7B8A266}"/>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2" name="Rectangle 371">
              <a:extLst>
                <a:ext uri="{FF2B5EF4-FFF2-40B4-BE49-F238E27FC236}">
                  <a16:creationId xmlns:a16="http://schemas.microsoft.com/office/drawing/2014/main" id="{6207036E-EA65-1025-5DE2-CF16C6F45B8A}"/>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3" name="Rectangle 372">
              <a:extLst>
                <a:ext uri="{FF2B5EF4-FFF2-40B4-BE49-F238E27FC236}">
                  <a16:creationId xmlns:a16="http://schemas.microsoft.com/office/drawing/2014/main" id="{1C6CFAF3-8139-CD30-6B88-FF060D0A4834}"/>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4" name="Rectangle 373">
              <a:extLst>
                <a:ext uri="{FF2B5EF4-FFF2-40B4-BE49-F238E27FC236}">
                  <a16:creationId xmlns:a16="http://schemas.microsoft.com/office/drawing/2014/main" id="{E4E2C87A-8A94-D3E8-87B0-702CC7021D97}"/>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5" name="Rectangle 374">
              <a:extLst>
                <a:ext uri="{FF2B5EF4-FFF2-40B4-BE49-F238E27FC236}">
                  <a16:creationId xmlns:a16="http://schemas.microsoft.com/office/drawing/2014/main" id="{10F7662F-BDED-C745-4CEB-B3786CC56922}"/>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6" name="Rectangle 375">
              <a:extLst>
                <a:ext uri="{FF2B5EF4-FFF2-40B4-BE49-F238E27FC236}">
                  <a16:creationId xmlns:a16="http://schemas.microsoft.com/office/drawing/2014/main" id="{06F040B9-92DB-7D6A-CDA2-C84F3E233D55}"/>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7" name="Rectangle 376">
              <a:extLst>
                <a:ext uri="{FF2B5EF4-FFF2-40B4-BE49-F238E27FC236}">
                  <a16:creationId xmlns:a16="http://schemas.microsoft.com/office/drawing/2014/main" id="{B3D10438-3C80-F6FC-FD5E-61A5EE24BFF7}"/>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78" name="Rectangle 377">
              <a:extLst>
                <a:ext uri="{FF2B5EF4-FFF2-40B4-BE49-F238E27FC236}">
                  <a16:creationId xmlns:a16="http://schemas.microsoft.com/office/drawing/2014/main" id="{B850EDF3-606D-61A9-EC7D-3A52803C49C0}"/>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379" name="Straight Connector 378">
              <a:extLst>
                <a:ext uri="{FF2B5EF4-FFF2-40B4-BE49-F238E27FC236}">
                  <a16:creationId xmlns:a16="http://schemas.microsoft.com/office/drawing/2014/main" id="{490C6CA9-47F1-24C6-EA29-044D71301018}"/>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80" name="Straight Connector 379">
              <a:extLst>
                <a:ext uri="{FF2B5EF4-FFF2-40B4-BE49-F238E27FC236}">
                  <a16:creationId xmlns:a16="http://schemas.microsoft.com/office/drawing/2014/main" id="{7801A06F-1850-2745-B984-495079BCF37A}"/>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381" name="Straight Connector 380">
              <a:extLst>
                <a:ext uri="{FF2B5EF4-FFF2-40B4-BE49-F238E27FC236}">
                  <a16:creationId xmlns:a16="http://schemas.microsoft.com/office/drawing/2014/main" id="{8AE4D0DA-E6C8-B6A4-DD4A-688FDD57542E}"/>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2" name="Straight Connector 381">
              <a:extLst>
                <a:ext uri="{FF2B5EF4-FFF2-40B4-BE49-F238E27FC236}">
                  <a16:creationId xmlns:a16="http://schemas.microsoft.com/office/drawing/2014/main" id="{F22F8AB9-D8EA-4234-0772-2894A49EA717}"/>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3" name="Straight Connector 382">
              <a:extLst>
                <a:ext uri="{FF2B5EF4-FFF2-40B4-BE49-F238E27FC236}">
                  <a16:creationId xmlns:a16="http://schemas.microsoft.com/office/drawing/2014/main" id="{18647BC7-9681-8EC3-6249-35702E04BAB4}"/>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4" name="Straight Connector 383">
              <a:extLst>
                <a:ext uri="{FF2B5EF4-FFF2-40B4-BE49-F238E27FC236}">
                  <a16:creationId xmlns:a16="http://schemas.microsoft.com/office/drawing/2014/main" id="{139A6027-B141-2B90-4C2A-69F8D419023A}"/>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5" name="Straight Connector 384">
              <a:extLst>
                <a:ext uri="{FF2B5EF4-FFF2-40B4-BE49-F238E27FC236}">
                  <a16:creationId xmlns:a16="http://schemas.microsoft.com/office/drawing/2014/main" id="{6A9AF8B9-094A-4F32-0022-F563FDD8EFC4}"/>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92" name="Group 391">
            <a:extLst>
              <a:ext uri="{FF2B5EF4-FFF2-40B4-BE49-F238E27FC236}">
                <a16:creationId xmlns:a16="http://schemas.microsoft.com/office/drawing/2014/main" id="{D8197FE3-948D-96BD-FFEC-04CA9D6B8242}"/>
              </a:ext>
            </a:extLst>
          </p:cNvPr>
          <p:cNvGrpSpPr/>
          <p:nvPr/>
        </p:nvGrpSpPr>
        <p:grpSpPr>
          <a:xfrm>
            <a:off x="11475435" y="2207500"/>
            <a:ext cx="149900" cy="3316323"/>
            <a:chOff x="10524035" y="1699037"/>
            <a:chExt cx="193431" cy="4279392"/>
          </a:xfrm>
        </p:grpSpPr>
        <p:grpSp>
          <p:nvGrpSpPr>
            <p:cNvPr id="393" name="Group 392">
              <a:extLst>
                <a:ext uri="{FF2B5EF4-FFF2-40B4-BE49-F238E27FC236}">
                  <a16:creationId xmlns:a16="http://schemas.microsoft.com/office/drawing/2014/main" id="{1523BF80-F67B-6EEC-3976-28BD91841048}"/>
                </a:ext>
              </a:extLst>
            </p:cNvPr>
            <p:cNvGrpSpPr/>
            <p:nvPr/>
          </p:nvGrpSpPr>
          <p:grpSpPr>
            <a:xfrm>
              <a:off x="10531007" y="1707063"/>
              <a:ext cx="182042" cy="1067143"/>
              <a:chOff x="1138621" y="2711668"/>
              <a:chExt cx="156177" cy="915522"/>
            </a:xfrm>
          </p:grpSpPr>
          <p:sp>
            <p:nvSpPr>
              <p:cNvPr id="419" name="Rectangle 418">
                <a:extLst>
                  <a:ext uri="{FF2B5EF4-FFF2-40B4-BE49-F238E27FC236}">
                    <a16:creationId xmlns:a16="http://schemas.microsoft.com/office/drawing/2014/main" id="{53943C23-39E2-C7E8-432B-9969614D92E7}"/>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0" name="Rectangle 419">
                <a:extLst>
                  <a:ext uri="{FF2B5EF4-FFF2-40B4-BE49-F238E27FC236}">
                    <a16:creationId xmlns:a16="http://schemas.microsoft.com/office/drawing/2014/main" id="{89CDF992-DDE7-670E-08B3-100D7F2A5530}"/>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1" name="Rectangle 420">
                <a:extLst>
                  <a:ext uri="{FF2B5EF4-FFF2-40B4-BE49-F238E27FC236}">
                    <a16:creationId xmlns:a16="http://schemas.microsoft.com/office/drawing/2014/main" id="{51652AA3-4264-2982-DBE5-A83314B444BB}"/>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2" name="Rectangle 421">
                <a:extLst>
                  <a:ext uri="{FF2B5EF4-FFF2-40B4-BE49-F238E27FC236}">
                    <a16:creationId xmlns:a16="http://schemas.microsoft.com/office/drawing/2014/main" id="{D49C97A3-D1EB-CFF8-6D8A-5C7A2BC9C81A}"/>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3" name="Rectangle 422">
                <a:extLst>
                  <a:ext uri="{FF2B5EF4-FFF2-40B4-BE49-F238E27FC236}">
                    <a16:creationId xmlns:a16="http://schemas.microsoft.com/office/drawing/2014/main" id="{03AB0804-480E-DD54-C1EA-C7402CC11712}"/>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24" name="Rectangle 423">
                <a:extLst>
                  <a:ext uri="{FF2B5EF4-FFF2-40B4-BE49-F238E27FC236}">
                    <a16:creationId xmlns:a16="http://schemas.microsoft.com/office/drawing/2014/main" id="{D1CC9461-41BF-8219-D551-E9969B31CCEA}"/>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grpSp>
        <p:sp>
          <p:nvSpPr>
            <p:cNvPr id="394" name="Rectangle 393">
              <a:extLst>
                <a:ext uri="{FF2B5EF4-FFF2-40B4-BE49-F238E27FC236}">
                  <a16:creationId xmlns:a16="http://schemas.microsoft.com/office/drawing/2014/main" id="{43CE053B-2F31-CF1B-99F3-74F0596AA526}"/>
                </a:ext>
              </a:extLst>
            </p:cNvPr>
            <p:cNvSpPr/>
            <p:nvPr/>
          </p:nvSpPr>
          <p:spPr>
            <a:xfrm>
              <a:off x="10531007" y="277420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5" name="Rectangle 394">
              <a:extLst>
                <a:ext uri="{FF2B5EF4-FFF2-40B4-BE49-F238E27FC236}">
                  <a16:creationId xmlns:a16="http://schemas.microsoft.com/office/drawing/2014/main" id="{E10E32CB-A36C-C4E9-2797-475A0080C0E0}"/>
                </a:ext>
              </a:extLst>
            </p:cNvPr>
            <p:cNvSpPr/>
            <p:nvPr/>
          </p:nvSpPr>
          <p:spPr>
            <a:xfrm>
              <a:off x="10531007" y="295206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6" name="Rectangle 395">
              <a:extLst>
                <a:ext uri="{FF2B5EF4-FFF2-40B4-BE49-F238E27FC236}">
                  <a16:creationId xmlns:a16="http://schemas.microsoft.com/office/drawing/2014/main" id="{F91C809D-790C-C21E-8158-9C9E42EA2C43}"/>
                </a:ext>
              </a:extLst>
            </p:cNvPr>
            <p:cNvSpPr/>
            <p:nvPr/>
          </p:nvSpPr>
          <p:spPr>
            <a:xfrm>
              <a:off x="10531007" y="312992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7" name="Rectangle 396">
              <a:extLst>
                <a:ext uri="{FF2B5EF4-FFF2-40B4-BE49-F238E27FC236}">
                  <a16:creationId xmlns:a16="http://schemas.microsoft.com/office/drawing/2014/main" id="{15E3D492-B591-1BF0-0C55-0CCD30F2E5D4}"/>
                </a:ext>
              </a:extLst>
            </p:cNvPr>
            <p:cNvSpPr/>
            <p:nvPr/>
          </p:nvSpPr>
          <p:spPr>
            <a:xfrm>
              <a:off x="10531007" y="330777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8" name="Rectangle 397">
              <a:extLst>
                <a:ext uri="{FF2B5EF4-FFF2-40B4-BE49-F238E27FC236}">
                  <a16:creationId xmlns:a16="http://schemas.microsoft.com/office/drawing/2014/main" id="{0A2E0FF2-05A2-2A0F-9254-E5D1BF45BD64}"/>
                </a:ext>
              </a:extLst>
            </p:cNvPr>
            <p:cNvSpPr/>
            <p:nvPr/>
          </p:nvSpPr>
          <p:spPr>
            <a:xfrm>
              <a:off x="10531007" y="348563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399" name="Rectangle 398">
              <a:extLst>
                <a:ext uri="{FF2B5EF4-FFF2-40B4-BE49-F238E27FC236}">
                  <a16:creationId xmlns:a16="http://schemas.microsoft.com/office/drawing/2014/main" id="{E858AA9B-B141-2703-CE4D-ADAD0D15BE11}"/>
                </a:ext>
              </a:extLst>
            </p:cNvPr>
            <p:cNvSpPr/>
            <p:nvPr/>
          </p:nvSpPr>
          <p:spPr>
            <a:xfrm>
              <a:off x="10531007" y="366349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0" name="Rectangle 399">
              <a:extLst>
                <a:ext uri="{FF2B5EF4-FFF2-40B4-BE49-F238E27FC236}">
                  <a16:creationId xmlns:a16="http://schemas.microsoft.com/office/drawing/2014/main" id="{8649AB01-E672-714D-E987-FC4A50EC26FF}"/>
                </a:ext>
              </a:extLst>
            </p:cNvPr>
            <p:cNvSpPr/>
            <p:nvPr/>
          </p:nvSpPr>
          <p:spPr>
            <a:xfrm>
              <a:off x="10531007" y="3836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1" name="Rectangle 400">
              <a:extLst>
                <a:ext uri="{FF2B5EF4-FFF2-40B4-BE49-F238E27FC236}">
                  <a16:creationId xmlns:a16="http://schemas.microsoft.com/office/drawing/2014/main" id="{8871159D-C2EC-8CDF-2C4D-629D5C203555}"/>
                </a:ext>
              </a:extLst>
            </p:cNvPr>
            <p:cNvSpPr/>
            <p:nvPr/>
          </p:nvSpPr>
          <p:spPr>
            <a:xfrm>
              <a:off x="10531007" y="4013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2" name="Rectangle 401">
              <a:extLst>
                <a:ext uri="{FF2B5EF4-FFF2-40B4-BE49-F238E27FC236}">
                  <a16:creationId xmlns:a16="http://schemas.microsoft.com/office/drawing/2014/main" id="{6CDC2C3F-8BAD-392C-0966-2DAD8AD87AF8}"/>
                </a:ext>
              </a:extLst>
            </p:cNvPr>
            <p:cNvSpPr/>
            <p:nvPr/>
          </p:nvSpPr>
          <p:spPr>
            <a:xfrm>
              <a:off x="10531007" y="4191832"/>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3" name="Rectangle 402">
              <a:extLst>
                <a:ext uri="{FF2B5EF4-FFF2-40B4-BE49-F238E27FC236}">
                  <a16:creationId xmlns:a16="http://schemas.microsoft.com/office/drawing/2014/main" id="{EEC89186-0F7A-2221-EFDA-2201E79E76DE}"/>
                </a:ext>
              </a:extLst>
            </p:cNvPr>
            <p:cNvSpPr/>
            <p:nvPr/>
          </p:nvSpPr>
          <p:spPr>
            <a:xfrm>
              <a:off x="10531007" y="4369689"/>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4" name="Rectangle 403">
              <a:extLst>
                <a:ext uri="{FF2B5EF4-FFF2-40B4-BE49-F238E27FC236}">
                  <a16:creationId xmlns:a16="http://schemas.microsoft.com/office/drawing/2014/main" id="{C14297FB-F05E-AAA4-5845-8CC7119B4834}"/>
                </a:ext>
              </a:extLst>
            </p:cNvPr>
            <p:cNvSpPr/>
            <p:nvPr/>
          </p:nvSpPr>
          <p:spPr>
            <a:xfrm>
              <a:off x="10531007" y="4547546"/>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5" name="Rectangle 404">
              <a:extLst>
                <a:ext uri="{FF2B5EF4-FFF2-40B4-BE49-F238E27FC236}">
                  <a16:creationId xmlns:a16="http://schemas.microsoft.com/office/drawing/2014/main" id="{D1D5BCCF-03FB-FAF5-5742-4A1937FC536C}"/>
                </a:ext>
              </a:extLst>
            </p:cNvPr>
            <p:cNvSpPr/>
            <p:nvPr/>
          </p:nvSpPr>
          <p:spPr>
            <a:xfrm>
              <a:off x="10531007" y="4725403"/>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6" name="Rectangle 405">
              <a:extLst>
                <a:ext uri="{FF2B5EF4-FFF2-40B4-BE49-F238E27FC236}">
                  <a16:creationId xmlns:a16="http://schemas.microsoft.com/office/drawing/2014/main" id="{A0EA2C46-A9E1-01F5-938C-FBF2CDE4F546}"/>
                </a:ext>
              </a:extLst>
            </p:cNvPr>
            <p:cNvSpPr/>
            <p:nvPr/>
          </p:nvSpPr>
          <p:spPr>
            <a:xfrm>
              <a:off x="10531007" y="4903260"/>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7" name="Rectangle 406">
              <a:extLst>
                <a:ext uri="{FF2B5EF4-FFF2-40B4-BE49-F238E27FC236}">
                  <a16:creationId xmlns:a16="http://schemas.microsoft.com/office/drawing/2014/main" id="{28820EA5-EFC9-D79C-A6FD-E9E3D4E60694}"/>
                </a:ext>
              </a:extLst>
            </p:cNvPr>
            <p:cNvSpPr/>
            <p:nvPr/>
          </p:nvSpPr>
          <p:spPr>
            <a:xfrm>
              <a:off x="10531007" y="5081117"/>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8" name="Rectangle 407">
              <a:extLst>
                <a:ext uri="{FF2B5EF4-FFF2-40B4-BE49-F238E27FC236}">
                  <a16:creationId xmlns:a16="http://schemas.microsoft.com/office/drawing/2014/main" id="{CFE7F080-4130-9F82-D2F9-DB2F19D2B06A}"/>
                </a:ext>
              </a:extLst>
            </p:cNvPr>
            <p:cNvSpPr/>
            <p:nvPr/>
          </p:nvSpPr>
          <p:spPr>
            <a:xfrm>
              <a:off x="10531007" y="5258974"/>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09" name="Rectangle 408">
              <a:extLst>
                <a:ext uri="{FF2B5EF4-FFF2-40B4-BE49-F238E27FC236}">
                  <a16:creationId xmlns:a16="http://schemas.microsoft.com/office/drawing/2014/main" id="{8A4DFAB4-DA07-AB69-2602-FC0270A4231E}"/>
                </a:ext>
              </a:extLst>
            </p:cNvPr>
            <p:cNvSpPr/>
            <p:nvPr/>
          </p:nvSpPr>
          <p:spPr>
            <a:xfrm>
              <a:off x="10531007" y="5436831"/>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10" name="Rectangle 409">
              <a:extLst>
                <a:ext uri="{FF2B5EF4-FFF2-40B4-BE49-F238E27FC236}">
                  <a16:creationId xmlns:a16="http://schemas.microsoft.com/office/drawing/2014/main" id="{E42B481A-77CF-0C38-04F6-29F0286F00D5}"/>
                </a:ext>
              </a:extLst>
            </p:cNvPr>
            <p:cNvSpPr/>
            <p:nvPr/>
          </p:nvSpPr>
          <p:spPr>
            <a:xfrm>
              <a:off x="10531007" y="5614688"/>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411" name="Rectangle 410">
              <a:extLst>
                <a:ext uri="{FF2B5EF4-FFF2-40B4-BE49-F238E27FC236}">
                  <a16:creationId xmlns:a16="http://schemas.microsoft.com/office/drawing/2014/main" id="{97D2AD24-FE05-567A-B3C1-1A1D6E26AAF8}"/>
                </a:ext>
              </a:extLst>
            </p:cNvPr>
            <p:cNvSpPr/>
            <p:nvPr/>
          </p:nvSpPr>
          <p:spPr>
            <a:xfrm>
              <a:off x="10531007" y="5792545"/>
              <a:ext cx="182042" cy="1778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cxnSp>
          <p:nvCxnSpPr>
            <p:cNvPr id="412" name="Straight Connector 411">
              <a:extLst>
                <a:ext uri="{FF2B5EF4-FFF2-40B4-BE49-F238E27FC236}">
                  <a16:creationId xmlns:a16="http://schemas.microsoft.com/office/drawing/2014/main" id="{1F4FD456-0671-7AFC-0E82-66AF1B236286}"/>
                </a:ext>
              </a:extLst>
            </p:cNvPr>
            <p:cNvCxnSpPr>
              <a:cxnSpLocks/>
            </p:cNvCxnSpPr>
            <p:nvPr/>
          </p:nvCxnSpPr>
          <p:spPr>
            <a:xfrm>
              <a:off x="10531007" y="1707063"/>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413" name="Straight Connector 412">
              <a:extLst>
                <a:ext uri="{FF2B5EF4-FFF2-40B4-BE49-F238E27FC236}">
                  <a16:creationId xmlns:a16="http://schemas.microsoft.com/office/drawing/2014/main" id="{6DB2E936-5E37-D68F-DF60-D28CCFE66E34}"/>
                </a:ext>
              </a:extLst>
            </p:cNvPr>
            <p:cNvCxnSpPr>
              <a:cxnSpLocks noChangeAspect="1"/>
            </p:cNvCxnSpPr>
            <p:nvPr/>
          </p:nvCxnSpPr>
          <p:spPr>
            <a:xfrm>
              <a:off x="10713048" y="1699037"/>
              <a:ext cx="0" cy="4271366"/>
            </a:xfrm>
            <a:prstGeom prst="line">
              <a:avLst/>
            </a:prstGeom>
            <a:ln w="38100"/>
          </p:spPr>
          <p:style>
            <a:lnRef idx="3">
              <a:schemeClr val="dk1"/>
            </a:lnRef>
            <a:fillRef idx="0">
              <a:schemeClr val="dk1"/>
            </a:fillRef>
            <a:effectRef idx="2">
              <a:schemeClr val="dk1"/>
            </a:effectRef>
            <a:fontRef idx="minor">
              <a:schemeClr val="tx1"/>
            </a:fontRef>
          </p:style>
        </p:cxnSp>
        <p:cxnSp>
          <p:nvCxnSpPr>
            <p:cNvPr id="414" name="Straight Connector 413">
              <a:extLst>
                <a:ext uri="{FF2B5EF4-FFF2-40B4-BE49-F238E27FC236}">
                  <a16:creationId xmlns:a16="http://schemas.microsoft.com/office/drawing/2014/main" id="{E1C2CDA4-3817-44FB-30FD-80D6884FB577}"/>
                </a:ext>
              </a:extLst>
            </p:cNvPr>
            <p:cNvCxnSpPr>
              <a:cxnSpLocks/>
            </p:cNvCxnSpPr>
            <p:nvPr/>
          </p:nvCxnSpPr>
          <p:spPr>
            <a:xfrm flipV="1">
              <a:off x="10536274" y="1699037"/>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15" name="Straight Connector 414">
              <a:extLst>
                <a:ext uri="{FF2B5EF4-FFF2-40B4-BE49-F238E27FC236}">
                  <a16:creationId xmlns:a16="http://schemas.microsoft.com/office/drawing/2014/main" id="{DE5E1671-D35E-D2F8-1774-5298673763C3}"/>
                </a:ext>
              </a:extLst>
            </p:cNvPr>
            <p:cNvCxnSpPr>
              <a:cxnSpLocks/>
            </p:cNvCxnSpPr>
            <p:nvPr/>
          </p:nvCxnSpPr>
          <p:spPr>
            <a:xfrm flipV="1">
              <a:off x="10530155" y="2758735"/>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16" name="Straight Connector 415">
              <a:extLst>
                <a:ext uri="{FF2B5EF4-FFF2-40B4-BE49-F238E27FC236}">
                  <a16:creationId xmlns:a16="http://schemas.microsoft.com/office/drawing/2014/main" id="{F8BCE3B7-FF0C-BFC6-4403-4A6B895E0690}"/>
                </a:ext>
              </a:extLst>
            </p:cNvPr>
            <p:cNvCxnSpPr>
              <a:cxnSpLocks/>
            </p:cNvCxnSpPr>
            <p:nvPr/>
          </p:nvCxnSpPr>
          <p:spPr>
            <a:xfrm flipV="1">
              <a:off x="10524035" y="3830690"/>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17" name="Straight Connector 416">
              <a:extLst>
                <a:ext uri="{FF2B5EF4-FFF2-40B4-BE49-F238E27FC236}">
                  <a16:creationId xmlns:a16="http://schemas.microsoft.com/office/drawing/2014/main" id="{A86A2DB2-36C0-8543-F7FD-5701FB00222E}"/>
                </a:ext>
              </a:extLst>
            </p:cNvPr>
            <p:cNvCxnSpPr>
              <a:cxnSpLocks/>
            </p:cNvCxnSpPr>
            <p:nvPr/>
          </p:nvCxnSpPr>
          <p:spPr>
            <a:xfrm flipV="1">
              <a:off x="10530165" y="4890393"/>
              <a:ext cx="18119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18" name="Straight Connector 417">
              <a:extLst>
                <a:ext uri="{FF2B5EF4-FFF2-40B4-BE49-F238E27FC236}">
                  <a16:creationId xmlns:a16="http://schemas.microsoft.com/office/drawing/2014/main" id="{32291C3D-B3F6-8C34-6BA9-2167A1D1AD13}"/>
                </a:ext>
              </a:extLst>
            </p:cNvPr>
            <p:cNvCxnSpPr>
              <a:cxnSpLocks/>
            </p:cNvCxnSpPr>
            <p:nvPr/>
          </p:nvCxnSpPr>
          <p:spPr>
            <a:xfrm flipV="1">
              <a:off x="10530163" y="5956223"/>
              <a:ext cx="181192" cy="0"/>
            </a:xfrm>
            <a:prstGeom prst="line">
              <a:avLst/>
            </a:prstGeom>
            <a:ln w="3810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425" name="TextBox 424">
                <a:extLst>
                  <a:ext uri="{FF2B5EF4-FFF2-40B4-BE49-F238E27FC236}">
                    <a16:creationId xmlns:a16="http://schemas.microsoft.com/office/drawing/2014/main" id="{A6FA894C-C266-30FA-E2F7-E926907BCEC0}"/>
                  </a:ext>
                </a:extLst>
              </p:cNvPr>
              <p:cNvSpPr txBox="1"/>
              <p:nvPr/>
            </p:nvSpPr>
            <p:spPr>
              <a:xfrm>
                <a:off x="11135223" y="5411521"/>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5</m:t>
                          </m:r>
                        </m:sub>
                      </m:sSub>
                    </m:oMath>
                  </m:oMathPara>
                </a14:m>
                <a:endParaRPr lang="en-US" dirty="0"/>
              </a:p>
            </p:txBody>
          </p:sp>
        </mc:Choice>
        <mc:Fallback xmlns="">
          <p:sp>
            <p:nvSpPr>
              <p:cNvPr id="425" name="TextBox 424">
                <a:extLst>
                  <a:ext uri="{FF2B5EF4-FFF2-40B4-BE49-F238E27FC236}">
                    <a16:creationId xmlns:a16="http://schemas.microsoft.com/office/drawing/2014/main" id="{A6FA894C-C266-30FA-E2F7-E926907BCEC0}"/>
                  </a:ext>
                </a:extLst>
              </p:cNvPr>
              <p:cNvSpPr txBox="1">
                <a:spLocks noRot="1" noChangeAspect="1" noMove="1" noResize="1" noEditPoints="1" noAdjustHandles="1" noChangeArrowheads="1" noChangeShapeType="1" noTextEdit="1"/>
              </p:cNvSpPr>
              <p:nvPr/>
            </p:nvSpPr>
            <p:spPr>
              <a:xfrm>
                <a:off x="11135223" y="5411521"/>
                <a:ext cx="352243"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6" name="TextBox 425">
                <a:extLst>
                  <a:ext uri="{FF2B5EF4-FFF2-40B4-BE49-F238E27FC236}">
                    <a16:creationId xmlns:a16="http://schemas.microsoft.com/office/drawing/2014/main" id="{EB801FE9-0E38-926A-BF4F-1E98CA31029E}"/>
                  </a:ext>
                </a:extLst>
              </p:cNvPr>
              <p:cNvSpPr txBox="1"/>
              <p:nvPr/>
            </p:nvSpPr>
            <p:spPr>
              <a:xfrm>
                <a:off x="11395911" y="5563921"/>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6</m:t>
                          </m:r>
                        </m:sub>
                      </m:sSub>
                    </m:oMath>
                  </m:oMathPara>
                </a14:m>
                <a:endParaRPr lang="en-US" dirty="0"/>
              </a:p>
            </p:txBody>
          </p:sp>
        </mc:Choice>
        <mc:Fallback xmlns="">
          <p:sp>
            <p:nvSpPr>
              <p:cNvPr id="426" name="TextBox 425">
                <a:extLst>
                  <a:ext uri="{FF2B5EF4-FFF2-40B4-BE49-F238E27FC236}">
                    <a16:creationId xmlns:a16="http://schemas.microsoft.com/office/drawing/2014/main" id="{EB801FE9-0E38-926A-BF4F-1E98CA31029E}"/>
                  </a:ext>
                </a:extLst>
              </p:cNvPr>
              <p:cNvSpPr txBox="1">
                <a:spLocks noRot="1" noChangeAspect="1" noMove="1" noResize="1" noEditPoints="1" noAdjustHandles="1" noChangeArrowheads="1" noChangeShapeType="1" noTextEdit="1"/>
              </p:cNvSpPr>
              <p:nvPr/>
            </p:nvSpPr>
            <p:spPr>
              <a:xfrm>
                <a:off x="11395911" y="5563921"/>
                <a:ext cx="352243"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7" name="TextBox 426">
                <a:extLst>
                  <a:ext uri="{FF2B5EF4-FFF2-40B4-BE49-F238E27FC236}">
                    <a16:creationId xmlns:a16="http://schemas.microsoft.com/office/drawing/2014/main" id="{610BD972-9E0E-6B31-5695-16510BCDE8BC}"/>
                  </a:ext>
                </a:extLst>
              </p:cNvPr>
              <p:cNvSpPr txBox="1"/>
              <p:nvPr/>
            </p:nvSpPr>
            <p:spPr>
              <a:xfrm>
                <a:off x="10719255" y="5426761"/>
                <a:ext cx="3522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3</m:t>
                          </m:r>
                        </m:sub>
                      </m:sSub>
                    </m:oMath>
                  </m:oMathPara>
                </a14:m>
                <a:endParaRPr lang="en-US" dirty="0"/>
              </a:p>
            </p:txBody>
          </p:sp>
        </mc:Choice>
        <mc:Fallback xmlns="">
          <p:sp>
            <p:nvSpPr>
              <p:cNvPr id="427" name="TextBox 426">
                <a:extLst>
                  <a:ext uri="{FF2B5EF4-FFF2-40B4-BE49-F238E27FC236}">
                    <a16:creationId xmlns:a16="http://schemas.microsoft.com/office/drawing/2014/main" id="{610BD972-9E0E-6B31-5695-16510BCDE8BC}"/>
                  </a:ext>
                </a:extLst>
              </p:cNvPr>
              <p:cNvSpPr txBox="1">
                <a:spLocks noRot="1" noChangeAspect="1" noMove="1" noResize="1" noEditPoints="1" noAdjustHandles="1" noChangeArrowheads="1" noChangeShapeType="1" noTextEdit="1"/>
              </p:cNvSpPr>
              <p:nvPr/>
            </p:nvSpPr>
            <p:spPr>
              <a:xfrm>
                <a:off x="10719255" y="5426761"/>
                <a:ext cx="352243" cy="369332"/>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41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bg/>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p:bldP spid="11" grpId="0"/>
      <p:bldP spid="12" grpId="0"/>
      <p:bldP spid="13" grpId="0"/>
      <p:bldP spid="222" grpId="0"/>
      <p:bldP spid="223" grpId="0"/>
      <p:bldP spid="290" grpId="0"/>
      <p:bldP spid="291" grpId="0"/>
      <p:bldP spid="358" grpId="0"/>
      <p:bldP spid="425" grpId="0"/>
      <p:bldP spid="426" grpId="0"/>
      <p:bldP spid="4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AC331B-3877-1796-92B7-89A020941BFB}"/>
              </a:ext>
            </a:extLst>
          </p:cNvPr>
          <p:cNvSpPr>
            <a:spLocks noGrp="1"/>
          </p:cNvSpPr>
          <p:nvPr>
            <p:ph type="title"/>
          </p:nvPr>
        </p:nvSpPr>
        <p:spPr/>
        <p:txBody>
          <a:bodyPr/>
          <a:lstStyle/>
          <a:p>
            <a:r>
              <a:rPr lang="en-US" dirty="0"/>
              <a:t>Part VI. Open questions</a:t>
            </a:r>
          </a:p>
        </p:txBody>
      </p:sp>
    </p:spTree>
    <p:extLst>
      <p:ext uri="{BB962C8B-B14F-4D97-AF65-F5344CB8AC3E}">
        <p14:creationId xmlns:p14="http://schemas.microsoft.com/office/powerpoint/2010/main" val="3318023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DA6868A-DA16-FCF8-3D17-13E7751DBB5F}"/>
                  </a:ext>
                </a:extLst>
              </p:cNvPr>
              <p:cNvSpPr>
                <a:spLocks noGrp="1"/>
              </p:cNvSpPr>
              <p:nvPr>
                <p:ph type="title"/>
              </p:nvPr>
            </p:nvSpPr>
            <p:spPr>
              <a:xfrm>
                <a:off x="838200" y="365125"/>
                <a:ext cx="6047232" cy="1325563"/>
              </a:xfrm>
            </p:spPr>
            <p:txBody>
              <a:bodyPr>
                <a:normAutofit fontScale="90000"/>
              </a:bodyPr>
              <a:lstStyle/>
              <a:p>
                <a:r>
                  <a:rPr lang="en-US" sz="4000" dirty="0"/>
                  <a:t>Many </a:t>
                </a:r>
                <a14:m>
                  <m:oMath xmlns:m="http://schemas.openxmlformats.org/officeDocument/2006/math">
                    <m:r>
                      <a:rPr lang="en-US" sz="4000" b="0" i="1" smtClean="0">
                        <a:latin typeface="Cambria Math" panose="02040503050406030204" pitchFamily="18" charset="0"/>
                      </a:rPr>
                      <m:t>𝑡</m:t>
                    </m:r>
                  </m:oMath>
                </a14:m>
                <a:r>
                  <a:rPr lang="en-US" sz="4000" dirty="0"/>
                  <a:t>-wise independence questions remain…</a:t>
                </a:r>
              </a:p>
            </p:txBody>
          </p:sp>
        </mc:Choice>
        <mc:Fallback xmlns="">
          <p:sp>
            <p:nvSpPr>
              <p:cNvPr id="2" name="Title 1">
                <a:extLst>
                  <a:ext uri="{FF2B5EF4-FFF2-40B4-BE49-F238E27FC236}">
                    <a16:creationId xmlns:a16="http://schemas.microsoft.com/office/drawing/2014/main" id="{BDA6868A-DA16-FCF8-3D17-13E7751DBB5F}"/>
                  </a:ext>
                </a:extLst>
              </p:cNvPr>
              <p:cNvSpPr>
                <a:spLocks noGrp="1" noRot="1" noChangeAspect="1" noMove="1" noResize="1" noEditPoints="1" noAdjustHandles="1" noChangeArrowheads="1" noChangeShapeType="1" noTextEdit="1"/>
              </p:cNvSpPr>
              <p:nvPr>
                <p:ph type="title"/>
              </p:nvPr>
            </p:nvSpPr>
            <p:spPr>
              <a:xfrm>
                <a:off x="838200" y="365125"/>
                <a:ext cx="6047232" cy="1325563"/>
              </a:xfrm>
              <a:blipFill>
                <a:blip r:embed="rId2"/>
                <a:stretch>
                  <a:fillRect l="-3145" t="-6667" b="-7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D8C6A2-7B2E-BF2E-A249-C73EF47A7FAC}"/>
                  </a:ext>
                </a:extLst>
              </p:cNvPr>
              <p:cNvSpPr>
                <a:spLocks noGrp="1"/>
              </p:cNvSpPr>
              <p:nvPr>
                <p:ph idx="1"/>
              </p:nvPr>
            </p:nvSpPr>
            <p:spPr>
              <a:xfrm>
                <a:off x="677334" y="2160589"/>
                <a:ext cx="9736666" cy="3880773"/>
              </a:xfrm>
            </p:spPr>
            <p:txBody>
              <a:bodyPr>
                <a:normAutofit/>
              </a:bodyPr>
              <a:lstStyle/>
              <a:p>
                <a14:m>
                  <m:oMath xmlns:m="http://schemas.openxmlformats.org/officeDocument/2006/math">
                    <m:r>
                      <a:rPr lang="en-US" sz="2400" b="0" i="1" smtClean="0">
                        <a:latin typeface="Cambria Math" panose="02040503050406030204" pitchFamily="18" charset="0"/>
                      </a:rPr>
                      <m:t>𝑡</m:t>
                    </m:r>
                  </m:oMath>
                </a14:m>
                <a:r>
                  <a:rPr lang="en-US" sz="2400" dirty="0"/>
                  <a:t>-wise independence of any (non-idealized) block cipher for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&gt;2</m:t>
                    </m:r>
                  </m:oMath>
                </a14:m>
                <a:r>
                  <a:rPr lang="en-US" sz="2400" dirty="0"/>
                  <a:t>?</a:t>
                </a:r>
              </a:p>
              <a:p>
                <a:r>
                  <a:rPr lang="en-US" sz="2400" dirty="0"/>
                  <a:t>Improved AES analysis?</a:t>
                </a:r>
              </a:p>
              <a:p>
                <a:pPr lvl="1"/>
                <a:r>
                  <a:rPr lang="en-US" sz="2000" dirty="0"/>
                  <a:t>Prove that real AES is at least as secure as censored AES?</a:t>
                </a:r>
              </a:p>
              <a:p>
                <a14:m>
                  <m:oMath xmlns:m="http://schemas.openxmlformats.org/officeDocument/2006/math">
                    <m:r>
                      <a:rPr lang="en-US" sz="2400" b="0" i="1" smtClean="0">
                        <a:latin typeface="Cambria Math" panose="02040503050406030204" pitchFamily="18" charset="0"/>
                      </a:rPr>
                      <m:t>𝑡</m:t>
                    </m:r>
                  </m:oMath>
                </a14:m>
                <a:r>
                  <a:rPr lang="en-US" sz="2400" dirty="0"/>
                  <a:t>-wise independence of SPN* beyond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sup>
                    </m:sSup>
                  </m:oMath>
                </a14:m>
                <a:r>
                  <a:rPr lang="en-US" sz="2400" dirty="0"/>
                  <a:t>.</a:t>
                </a:r>
              </a:p>
              <a:p>
                <a:pPr lvl="1"/>
                <a:r>
                  <a:rPr lang="en-US" sz="2000" dirty="0"/>
                  <a:t>Can we push </a:t>
                </a:r>
                <a14:m>
                  <m:oMath xmlns:m="http://schemas.openxmlformats.org/officeDocument/2006/math">
                    <m:r>
                      <a:rPr lang="en-US" sz="2000" b="0" i="1" smtClean="0">
                        <a:latin typeface="Cambria Math" panose="02040503050406030204" pitchFamily="18" charset="0"/>
                      </a:rPr>
                      <m:t>𝑡</m:t>
                    </m:r>
                  </m:oMath>
                </a14:m>
                <a:r>
                  <a:rPr lang="en-US" sz="2000" dirty="0"/>
                  <a:t> up to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r>
                          <a:rPr lang="en-US" sz="2000" b="0" i="1" smtClean="0">
                            <a:latin typeface="Cambria Math" panose="02040503050406030204" pitchFamily="18" charset="0"/>
                          </a:rPr>
                          <m:t>𝑘𝑏</m:t>
                        </m:r>
                        <m:r>
                          <a:rPr lang="en-US" sz="2000" b="0" i="1" smtClean="0">
                            <a:latin typeface="Cambria Math" panose="02040503050406030204" pitchFamily="18" charset="0"/>
                          </a:rPr>
                          <m:t>)</m:t>
                        </m:r>
                      </m:sup>
                    </m:sSup>
                  </m:oMath>
                </a14:m>
                <a:r>
                  <a:rPr lang="en-US" sz="2000" dirty="0"/>
                  <a:t>?</a:t>
                </a:r>
              </a:p>
              <a:p>
                <a:r>
                  <a:rPr lang="en-US" sz="2400" dirty="0"/>
                  <a:t>Prove the </a:t>
                </a:r>
                <a14:m>
                  <m:oMath xmlns:m="http://schemas.openxmlformats.org/officeDocument/2006/math">
                    <m:r>
                      <a:rPr lang="en-US" sz="2400" b="0" i="1" smtClean="0">
                        <a:latin typeface="Cambria Math" panose="02040503050406030204" pitchFamily="18" charset="0"/>
                      </a:rPr>
                      <m:t>𝑡</m:t>
                    </m:r>
                  </m:oMath>
                </a14:m>
                <a:r>
                  <a:rPr lang="en-US" sz="2400" dirty="0"/>
                  <a:t>-wise independence of SPN in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rounds.</a:t>
                </a:r>
              </a:p>
              <a:p>
                <a:pPr lvl="1"/>
                <a:r>
                  <a:rPr lang="en-US" sz="2000" dirty="0"/>
                  <a:t>Evidence from [LTV21].</a:t>
                </a:r>
              </a:p>
            </p:txBody>
          </p:sp>
        </mc:Choice>
        <mc:Fallback>
          <p:sp>
            <p:nvSpPr>
              <p:cNvPr id="3" name="Content Placeholder 2">
                <a:extLst>
                  <a:ext uri="{FF2B5EF4-FFF2-40B4-BE49-F238E27FC236}">
                    <a16:creationId xmlns:a16="http://schemas.microsoft.com/office/drawing/2014/main" id="{88D8C6A2-7B2E-BF2E-A249-C73EF47A7FAC}"/>
                  </a:ext>
                </a:extLst>
              </p:cNvPr>
              <p:cNvSpPr>
                <a:spLocks noGrp="1" noRot="1" noChangeAspect="1" noMove="1" noResize="1" noEditPoints="1" noAdjustHandles="1" noChangeArrowheads="1" noChangeShapeType="1" noTextEdit="1"/>
              </p:cNvSpPr>
              <p:nvPr>
                <p:ph idx="1"/>
              </p:nvPr>
            </p:nvSpPr>
            <p:spPr>
              <a:xfrm>
                <a:off x="677334" y="2160589"/>
                <a:ext cx="9736666" cy="3880773"/>
              </a:xfrm>
              <a:blipFill>
                <a:blip r:embed="rId3"/>
                <a:stretch>
                  <a:fillRect l="-522" t="-977" r="-130"/>
                </a:stretch>
              </a:blipFill>
            </p:spPr>
            <p:txBody>
              <a:bodyPr/>
              <a:lstStyle/>
              <a:p>
                <a:r>
                  <a:rPr lang="en-US">
                    <a:noFill/>
                  </a:rPr>
                  <a:t> </a:t>
                </a:r>
              </a:p>
            </p:txBody>
          </p:sp>
        </mc:Fallback>
      </mc:AlternateContent>
    </p:spTree>
    <p:extLst>
      <p:ext uri="{BB962C8B-B14F-4D97-AF65-F5344CB8AC3E}">
        <p14:creationId xmlns:p14="http://schemas.microsoft.com/office/powerpoint/2010/main" val="9860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868A-DA16-FCF8-3D17-13E7751DBB5F}"/>
              </a:ext>
            </a:extLst>
          </p:cNvPr>
          <p:cNvSpPr>
            <a:spLocks noGrp="1"/>
          </p:cNvSpPr>
          <p:nvPr>
            <p:ph type="title"/>
          </p:nvPr>
        </p:nvSpPr>
        <p:spPr>
          <a:xfrm>
            <a:off x="838200" y="365125"/>
            <a:ext cx="5910072" cy="1325563"/>
          </a:xfrm>
        </p:spPr>
        <p:txBody>
          <a:bodyPr>
            <a:normAutofit/>
          </a:bodyPr>
          <a:lstStyle/>
          <a:p>
            <a:r>
              <a:rPr lang="en-US" dirty="0"/>
              <a:t>… and many block cipher questions remain!</a:t>
            </a:r>
          </a:p>
        </p:txBody>
      </p:sp>
      <p:sp>
        <p:nvSpPr>
          <p:cNvPr id="3" name="Content Placeholder 2">
            <a:extLst>
              <a:ext uri="{FF2B5EF4-FFF2-40B4-BE49-F238E27FC236}">
                <a16:creationId xmlns:a16="http://schemas.microsoft.com/office/drawing/2014/main" id="{88D8C6A2-7B2E-BF2E-A249-C73EF47A7FAC}"/>
              </a:ext>
            </a:extLst>
          </p:cNvPr>
          <p:cNvSpPr>
            <a:spLocks noGrp="1"/>
          </p:cNvSpPr>
          <p:nvPr>
            <p:ph idx="1"/>
          </p:nvPr>
        </p:nvSpPr>
        <p:spPr/>
        <p:txBody>
          <a:bodyPr>
            <a:normAutofit/>
          </a:bodyPr>
          <a:lstStyle/>
          <a:p>
            <a:r>
              <a:rPr lang="en-US" sz="2400" dirty="0"/>
              <a:t>The role of key scheduling.</a:t>
            </a:r>
          </a:p>
          <a:p>
            <a:pPr lvl="1"/>
            <a:r>
              <a:rPr lang="en-US" sz="2000" dirty="0"/>
              <a:t>Given a secure block cipher with independent keys, what key scheduler preserves its security?</a:t>
            </a:r>
          </a:p>
          <a:p>
            <a:pPr lvl="1"/>
            <a:endParaRPr lang="en-US" sz="2000" dirty="0"/>
          </a:p>
          <a:p>
            <a:r>
              <a:rPr lang="en-US" sz="2400" dirty="0"/>
              <a:t>Study other classes of attacks.</a:t>
            </a:r>
          </a:p>
          <a:p>
            <a:pPr lvl="1"/>
            <a:r>
              <a:rPr lang="en-US" sz="2000" dirty="0"/>
              <a:t>e.g., algebraic attacks via the Polynomial Calculus proof system [AL15].</a:t>
            </a:r>
          </a:p>
          <a:p>
            <a:pPr lvl="1"/>
            <a:endParaRPr lang="en-US" sz="2000" dirty="0"/>
          </a:p>
          <a:p>
            <a:r>
              <a:rPr lang="en-US" sz="2400" dirty="0"/>
              <a:t>Security against adaptive queries?</a:t>
            </a:r>
          </a:p>
        </p:txBody>
      </p:sp>
    </p:spTree>
    <p:extLst>
      <p:ext uri="{BB962C8B-B14F-4D97-AF65-F5344CB8AC3E}">
        <p14:creationId xmlns:p14="http://schemas.microsoft.com/office/powerpoint/2010/main" val="13565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8501510-09A0-5371-50ED-FF69540BE6BF}"/>
                  </a:ext>
                </a:extLst>
              </p:cNvPr>
              <p:cNvSpPr txBox="1">
                <a:spLocks/>
              </p:cNvSpPr>
              <p:nvPr/>
            </p:nvSpPr>
            <p:spPr>
              <a:xfrm>
                <a:off x="838200" y="1825625"/>
                <a:ext cx="10515600" cy="4352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Continue a research program put forward by [LTV21].</a:t>
                </a:r>
              </a:p>
              <a:p>
                <a:endParaRPr lang="en-US" dirty="0"/>
              </a:p>
              <a:p>
                <a:r>
                  <a:rPr lang="en-US" dirty="0"/>
                  <a:t>Goal is to study concrete classes of block cipher attacks.</a:t>
                </a:r>
              </a:p>
              <a:p>
                <a:pPr lvl="1"/>
                <a14:m>
                  <m:oMath xmlns:m="http://schemas.openxmlformats.org/officeDocument/2006/math">
                    <m:r>
                      <a:rPr lang="en-US" b="0" i="1" smtClean="0">
                        <a:latin typeface="Cambria Math" panose="02040503050406030204" pitchFamily="18" charset="0"/>
                      </a:rPr>
                      <m:t>𝑡</m:t>
                    </m:r>
                  </m:oMath>
                </a14:m>
                <a:r>
                  <a:rPr lang="en-US" dirty="0"/>
                  <a:t>-wise independence rules out an important attack vector.</a:t>
                </a:r>
              </a:p>
              <a:p>
                <a:pPr lvl="1"/>
                <a:r>
                  <a:rPr lang="en-US" dirty="0"/>
                  <a:t>Many open problems remain.</a:t>
                </a:r>
              </a:p>
              <a:p>
                <a:pPr lvl="1"/>
                <a:endParaRPr lang="en-US" dirty="0"/>
              </a:p>
              <a:p>
                <a:r>
                  <a:rPr lang="en-US" dirty="0"/>
                  <a:t>Solving these problems is an important quest.</a:t>
                </a:r>
              </a:p>
              <a:p>
                <a:pPr lvl="1"/>
                <a:r>
                  <a:rPr lang="en-US" dirty="0"/>
                  <a:t>Likely requires new techniques from mathematics and TCS.</a:t>
                </a:r>
              </a:p>
            </p:txBody>
          </p:sp>
        </mc:Choice>
        <mc:Fallback xmlns="">
          <p:sp>
            <p:nvSpPr>
              <p:cNvPr id="9" name="Content Placeholder 2">
                <a:extLst>
                  <a:ext uri="{FF2B5EF4-FFF2-40B4-BE49-F238E27FC236}">
                    <a16:creationId xmlns:a16="http://schemas.microsoft.com/office/drawing/2014/main" id="{68501510-09A0-5371-50ED-FF69540BE6BF}"/>
                  </a:ext>
                </a:extLst>
              </p:cNvPr>
              <p:cNvSpPr txBox="1">
                <a:spLocks noRot="1" noChangeAspect="1" noMove="1" noResize="1" noEditPoints="1" noAdjustHandles="1" noChangeArrowheads="1" noChangeShapeType="1" noTextEdit="1"/>
              </p:cNvSpPr>
              <p:nvPr/>
            </p:nvSpPr>
            <p:spPr>
              <a:xfrm>
                <a:off x="838200" y="1825625"/>
                <a:ext cx="10515600" cy="4352544"/>
              </a:xfrm>
              <a:prstGeom prst="rect">
                <a:avLst/>
              </a:prstGeom>
              <a:blipFill>
                <a:blip r:embed="rId2"/>
                <a:stretch>
                  <a:fillRect l="-1086" t="-2326"/>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4B85A1E7-D447-7C0F-324A-33DD6CA53E2F}"/>
              </a:ext>
            </a:extLst>
          </p:cNvPr>
          <p:cNvSpPr/>
          <p:nvPr/>
        </p:nvSpPr>
        <p:spPr>
          <a:xfrm>
            <a:off x="2147684" y="2459052"/>
            <a:ext cx="7896632" cy="1939895"/>
          </a:xfrm>
          <a:prstGeom prst="roundRect">
            <a:avLst/>
          </a:prstGeom>
          <a:solidFill>
            <a:schemeClr val="accent3">
              <a:lumMod val="40000"/>
              <a:lumOff val="60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u="sng" dirty="0"/>
              <a:t>Goal</a:t>
            </a:r>
          </a:p>
          <a:p>
            <a:pPr algn="ctr"/>
            <a:endParaRPr lang="en-US" b="1" u="sng" dirty="0"/>
          </a:p>
          <a:p>
            <a:pPr algn="ctr"/>
            <a:r>
              <a:rPr lang="en-US" sz="2400" dirty="0"/>
              <a:t>Security of practical encryption schemes from a theoretical viewpoint</a:t>
            </a:r>
          </a:p>
        </p:txBody>
      </p:sp>
      <p:sp>
        <p:nvSpPr>
          <p:cNvPr id="10" name="Title 9">
            <a:extLst>
              <a:ext uri="{FF2B5EF4-FFF2-40B4-BE49-F238E27FC236}">
                <a16:creationId xmlns:a16="http://schemas.microsoft.com/office/drawing/2014/main" id="{977EFA74-BAD2-D7E8-2D0E-AFB1DE49130F}"/>
              </a:ext>
            </a:extLst>
          </p:cNvPr>
          <p:cNvSpPr>
            <a:spLocks noGrp="1"/>
          </p:cNvSpPr>
          <p:nvPr>
            <p:ph type="title"/>
          </p:nvPr>
        </p:nvSpPr>
        <p:spPr/>
        <p:txBody>
          <a:bodyPr/>
          <a:lstStyle/>
          <a:p>
            <a:r>
              <a:rPr lang="en-US" dirty="0"/>
              <a:t>Research Program Goals</a:t>
            </a:r>
          </a:p>
        </p:txBody>
      </p:sp>
    </p:spTree>
    <p:extLst>
      <p:ext uri="{BB962C8B-B14F-4D97-AF65-F5344CB8AC3E}">
        <p14:creationId xmlns:p14="http://schemas.microsoft.com/office/powerpoint/2010/main" val="42314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FD59D-6C66-F252-EB11-8830F11C30C9}"/>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FFD92DE-2704-5D9A-E9A3-A5948F690858}"/>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1761888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F1BE-952F-44D1-AAA3-CC345E15DD7C}"/>
              </a:ext>
            </a:extLst>
          </p:cNvPr>
          <p:cNvSpPr>
            <a:spLocks noGrp="1"/>
          </p:cNvSpPr>
          <p:nvPr>
            <p:ph type="title"/>
          </p:nvPr>
        </p:nvSpPr>
        <p:spPr/>
        <p:txBody>
          <a:bodyPr/>
          <a:lstStyle/>
          <a:p>
            <a:r>
              <a:rPr lang="en-US" dirty="0"/>
              <a:t>SPN* Results</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pPr algn="ctr"/>
                          <a:r>
                            <a:rPr lang="en-US" dirty="0"/>
                            <a:t>Rounds </a:t>
                          </a:r>
                          <a14:m>
                            <m:oMath xmlns:m="http://schemas.openxmlformats.org/officeDocument/2006/math">
                              <m:r>
                                <a:rPr lang="en-US" b="1" i="1" smtClean="0">
                                  <a:latin typeface="Cambria Math" panose="02040503050406030204" pitchFamily="18" charset="0"/>
                                </a:rPr>
                                <m:t>𝒓</m:t>
                              </m:r>
                            </m:oMath>
                          </a14:m>
                          <a:endParaRPr lang="en-US" dirty="0"/>
                        </a:p>
                      </a:txBody>
                      <a:tcPr/>
                    </a:tc>
                    <a:tc>
                      <a:txBody>
                        <a:bodyPr/>
                        <a:lstStyle/>
                        <a:p>
                          <a:pPr algn="ctr"/>
                          <a14:m>
                            <m:oMath xmlns:m="http://schemas.openxmlformats.org/officeDocument/2006/math">
                              <m:r>
                                <a:rPr lang="en-US" b="1" i="1" smtClean="0">
                                  <a:latin typeface="Cambria Math" panose="02040503050406030204" pitchFamily="18" charset="0"/>
                                </a:rPr>
                                <m:t>𝜺</m:t>
                              </m:r>
                            </m:oMath>
                          </a14:m>
                          <a:r>
                            <a:rPr lang="en-US" dirty="0"/>
                            <a:t>-Closeness</a:t>
                          </a:r>
                        </a:p>
                      </a:txBody>
                      <a:tcPr/>
                    </a:tc>
                    <a:tc>
                      <a:txBody>
                        <a:bodyPr/>
                        <a:lstStyle/>
                        <a:p>
                          <a:pPr/>
                          <a14:m>
                            <m:oMathPara xmlns:m="http://schemas.openxmlformats.org/officeDocument/2006/math">
                              <m:oMathParaPr>
                                <m:jc m:val="centerGroup"/>
                              </m:oMathParaPr>
                              <m:oMath xmlns:m="http://schemas.openxmlformats.org/officeDocument/2006/math">
                                <m:r>
                                  <a:rPr lang="en-US" b="1" smtClean="0">
                                    <a:latin typeface="Cambria Math" panose="02040503050406030204" pitchFamily="18" charset="0"/>
                                  </a:rPr>
                                  <m:t>𝒕</m:t>
                                </m:r>
                              </m:oMath>
                            </m:oMathPara>
                          </a14:m>
                          <a:endParaRPr lang="en-US" dirty="0"/>
                        </a:p>
                      </a:txBody>
                      <a:tcPr/>
                    </a:tc>
                    <a:extLst>
                      <a:ext uri="{0D108BD9-81ED-4DB2-BD59-A6C34878D82A}">
                        <a16:rowId xmlns:a16="http://schemas.microsoft.com/office/drawing/2014/main" val="22650877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r>
                                  <a:rPr lang="en-US" b="0" smtClean="0">
                                    <a:solidFill>
                                      <a:srgbClr val="FF0000"/>
                                    </a:solidFill>
                                    <a:latin typeface="Cambria Math" panose="02040503050406030204" pitchFamily="18" charset="0"/>
                                  </a:rPr>
                                  <m:t>𝑂</m:t>
                                </m:r>
                                <m:r>
                                  <a:rPr lang="en-US" b="0" smtClean="0">
                                    <a:solidFill>
                                      <a:srgbClr val="FF0000"/>
                                    </a:solidFill>
                                    <a:latin typeface="Cambria Math" panose="02040503050406030204" pitchFamily="18" charset="0"/>
                                  </a:rPr>
                                  <m:t>(1)</m:t>
                                </m:r>
                              </m:oMath>
                            </m:oMathPara>
                          </a14:m>
                          <a:endParaRPr lang="en-US" dirty="0">
                            <a:solidFill>
                              <a:srgbClr val="FF0000"/>
                            </a:solidFill>
                          </a:endParaRPr>
                        </a:p>
                      </a:txBody>
                      <a:tcPr anchor="ctr"/>
                    </a:tc>
                    <a:extLst>
                      <a:ext uri="{0D108BD9-81ED-4DB2-BD59-A6C34878D82A}">
                        <a16:rowId xmlns:a16="http://schemas.microsoft.com/office/drawing/2014/main" val="2478661599"/>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2</m:t>
                                </m:r>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smtClean="0">
                                        <a:solidFill>
                                          <a:srgbClr val="FF0000"/>
                                        </a:solidFill>
                                        <a:latin typeface="Cambria Math" panose="02040503050406030204" pitchFamily="18" charset="0"/>
                                      </a:rPr>
                                      <m:t>2</m:t>
                                    </m:r>
                                  </m:e>
                                  <m:sup>
                                    <m:r>
                                      <a:rPr lang="en-US" b="0" smtClean="0">
                                        <a:solidFill>
                                          <a:srgbClr val="FF0000"/>
                                        </a:solidFill>
                                        <a:latin typeface="Cambria Math" panose="02040503050406030204" pitchFamily="18" charset="0"/>
                                      </a:rPr>
                                      <m:t>−</m:t>
                                    </m:r>
                                    <m:r>
                                      <a:rPr lang="en-US" b="0" smtClean="0">
                                        <a:solidFill>
                                          <a:srgbClr val="FF0000"/>
                                        </a:solidFill>
                                        <a:latin typeface="Cambria Math" panose="02040503050406030204" pitchFamily="18" charset="0"/>
                                      </a:rPr>
                                      <m:t>𝑏</m:t>
                                    </m:r>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4081479027"/>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𝑂</m:t>
                                </m:r>
                                <m:r>
                                  <a:rPr lang="en-US" b="0" smtClean="0">
                                    <a:latin typeface="Cambria Math" panose="02040503050406030204" pitchFamily="18" charset="0"/>
                                  </a:rPr>
                                  <m:t>(</m:t>
                                </m:r>
                                <m:r>
                                  <a:rPr lang="en-US" b="0" smtClean="0">
                                    <a:latin typeface="Cambria Math" panose="02040503050406030204" pitchFamily="18" charset="0"/>
                                  </a:rPr>
                                  <m:t>𝑘</m:t>
                                </m:r>
                                <m:r>
                                  <a:rPr lang="en-US" b="0" smtClean="0">
                                    <a:latin typeface="Cambria Math" panose="02040503050406030204" pitchFamily="18" charset="0"/>
                                  </a:rPr>
                                  <m:t>)</m:t>
                                </m:r>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d>
                                      <m:dPr>
                                        <m:ctrlPr>
                                          <a:rPr lang="en-US" b="0" i="1" smtClean="0">
                                            <a:latin typeface="Cambria Math" panose="02040503050406030204" pitchFamily="18" charset="0"/>
                                          </a:rPr>
                                        </m:ctrlPr>
                                      </m:dPr>
                                      <m:e>
                                        <m:r>
                                          <a:rPr lang="en-US" b="0" smtClean="0">
                                            <a:latin typeface="Cambria Math" panose="02040503050406030204" pitchFamily="18" charset="0"/>
                                          </a:rPr>
                                          <m:t>0.499−</m:t>
                                        </m:r>
                                        <m:f>
                                          <m:fPr>
                                            <m:ctrlPr>
                                              <a:rPr lang="en-US" b="0" i="1" smtClean="0">
                                                <a:latin typeface="Cambria Math" panose="02040503050406030204" pitchFamily="18" charset="0"/>
                                              </a:rPr>
                                            </m:ctrlPr>
                                          </m:fPr>
                                          <m:num>
                                            <m:r>
                                              <a:rPr lang="en-US" b="0" smtClean="0">
                                                <a:latin typeface="Cambria Math" panose="02040503050406030204" pitchFamily="18" charset="0"/>
                                              </a:rPr>
                                              <m:t>1</m:t>
                                            </m:r>
                                          </m:num>
                                          <m:den>
                                            <m:r>
                                              <a:rPr lang="en-US" b="0" smtClean="0">
                                                <a:latin typeface="Cambria Math" panose="02040503050406030204" pitchFamily="18" charset="0"/>
                                              </a:rPr>
                                              <m:t>4</m:t>
                                            </m:r>
                                            <m:r>
                                              <a:rPr lang="en-US" b="0" smtClean="0">
                                                <a:latin typeface="Cambria Math" panose="02040503050406030204" pitchFamily="18" charset="0"/>
                                              </a:rPr>
                                              <m:t>𝑘</m:t>
                                            </m:r>
                                          </m:den>
                                        </m:f>
                                      </m:e>
                                    </m:d>
                                    <m:r>
                                      <a:rPr lang="en-US" b="0" smtClean="0">
                                        <a:latin typeface="Cambria Math" panose="02040503050406030204" pitchFamily="18" charset="0"/>
                                      </a:rPr>
                                      <m:t>𝑏</m:t>
                                    </m:r>
                                  </m:sup>
                                </m:sSup>
                              </m:oMath>
                            </m:oMathPara>
                          </a14:m>
                          <a:endParaRPr lang="en-US" dirty="0"/>
                        </a:p>
                      </a:txBody>
                      <a:tcPr anchor="ctr">
                        <a:solidFill>
                          <a:schemeClr val="bg1">
                            <a:lumMod val="85000"/>
                          </a:schemeClr>
                        </a:solidFill>
                      </a:tcPr>
                    </a:tc>
                    <a:extLst>
                      <a:ext uri="{0D108BD9-81ED-4DB2-BD59-A6C34878D82A}">
                        <a16:rowId xmlns:a16="http://schemas.microsoft.com/office/drawing/2014/main" val="110610243"/>
                      </a:ext>
                    </a:extLst>
                  </a:tr>
                  <a:tr h="370840">
                    <a:tc>
                      <a:txBody>
                        <a:bodyPr/>
                        <a:lstStyle/>
                        <a:p>
                          <a:pPr/>
                          <a14:m>
                            <m:oMathPara xmlns:m="http://schemas.openxmlformats.org/officeDocument/2006/math">
                              <m:oMathParaPr>
                                <m:jc m:val="centerGroup"/>
                              </m:oMathParaPr>
                              <m:oMath xmlns:m="http://schemas.openxmlformats.org/officeDocument/2006/math">
                                <m:r>
                                  <a:rPr lang="en-US" b="0" smtClean="0">
                                    <a:solidFill>
                                      <a:srgbClr val="FF0000"/>
                                    </a:solidFill>
                                    <a:latin typeface="Cambria Math" panose="02040503050406030204" pitchFamily="18" charset="0"/>
                                  </a:rPr>
                                  <m:t>𝑂</m:t>
                                </m:r>
                                <m:r>
                                  <a:rPr lang="en-US" b="0" smtClean="0">
                                    <a:solidFill>
                                      <a:srgbClr val="FF0000"/>
                                    </a:solidFill>
                                    <a:latin typeface="Cambria Math" panose="02040503050406030204" pitchFamily="18" charset="0"/>
                                  </a:rPr>
                                  <m:t>(</m:t>
                                </m:r>
                                <m:func>
                                  <m:funcPr>
                                    <m:ctrlPr>
                                      <a:rPr lang="en-US" b="0" i="1" smtClean="0">
                                        <a:solidFill>
                                          <a:srgbClr val="FF0000"/>
                                        </a:solidFill>
                                        <a:latin typeface="Cambria Math" panose="02040503050406030204" pitchFamily="18" charset="0"/>
                                      </a:rPr>
                                    </m:ctrlPr>
                                  </m:funcPr>
                                  <m:fName>
                                    <m:r>
                                      <m:rPr>
                                        <m:sty m:val="p"/>
                                      </m:rPr>
                                      <a:rPr lang="en-US" b="0" smtClean="0">
                                        <a:solidFill>
                                          <a:srgbClr val="FF0000"/>
                                        </a:solidFill>
                                        <a:latin typeface="Cambria Math" panose="02040503050406030204" pitchFamily="18" charset="0"/>
                                      </a:rPr>
                                      <m:t>log</m:t>
                                    </m:r>
                                  </m:fName>
                                  <m:e>
                                    <m:r>
                                      <a:rPr lang="en-US" b="0" smtClean="0">
                                        <a:solidFill>
                                          <a:srgbClr val="FF0000"/>
                                        </a:solidFill>
                                        <a:latin typeface="Cambria Math" panose="02040503050406030204" pitchFamily="18" charset="0"/>
                                      </a:rPr>
                                      <m:t>𝑡</m:t>
                                    </m:r>
                                  </m:e>
                                </m:func>
                                <m:r>
                                  <a:rPr lang="en-US" b="0" smtClean="0">
                                    <a:solidFill>
                                      <a:srgbClr val="FF0000"/>
                                    </a:solidFill>
                                    <a:latin typeface="Cambria Math" panose="02040503050406030204" pitchFamily="18" charset="0"/>
                                  </a:rPr>
                                  <m:t>)</m:t>
                                </m:r>
                              </m:oMath>
                            </m:oMathPara>
                          </a14:m>
                          <a:endParaRPr lang="en-US"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m:t>
                                    </m:r>
                                    <m:r>
                                      <m:rPr>
                                        <m:sty m:val="p"/>
                                      </m:rPr>
                                      <a:rPr lang="en-US" b="0" smtClean="0">
                                        <a:latin typeface="Cambria Math" panose="02040503050406030204" pitchFamily="18" charset="0"/>
                                      </a:rPr>
                                      <m:t>Ω</m:t>
                                    </m:r>
                                    <m:d>
                                      <m:dPr>
                                        <m:ctrlPr>
                                          <a:rPr lang="en-US" b="0" i="1" smtClean="0">
                                            <a:latin typeface="Cambria Math" panose="02040503050406030204" pitchFamily="18" charset="0"/>
                                          </a:rPr>
                                        </m:ctrlPr>
                                      </m:dPr>
                                      <m:e>
                                        <m:r>
                                          <a:rPr lang="en-US" b="0" smtClean="0">
                                            <a:latin typeface="Cambria Math" panose="02040503050406030204" pitchFamily="18" charset="0"/>
                                          </a:rPr>
                                          <m:t>𝑘𝑏</m:t>
                                        </m:r>
                                      </m:e>
                                    </m:d>
                                  </m:sup>
                                </m:sSup>
                              </m:oMath>
                            </m:oMathPara>
                          </a14:m>
                          <a:endParaRPr lang="en-U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smtClean="0">
                                        <a:latin typeface="Cambria Math" panose="02040503050406030204" pitchFamily="18" charset="0"/>
                                      </a:rPr>
                                      <m:t>2</m:t>
                                    </m:r>
                                  </m:e>
                                  <m:sup>
                                    <m:r>
                                      <a:rPr lang="en-US" b="0" smtClean="0">
                                        <a:latin typeface="Cambria Math" panose="02040503050406030204" pitchFamily="18" charset="0"/>
                                      </a:rPr>
                                      <m:t>0.499</m:t>
                                    </m:r>
                                    <m:r>
                                      <a:rPr lang="en-US" b="0" smtClean="0">
                                        <a:latin typeface="Cambria Math" panose="02040503050406030204" pitchFamily="18" charset="0"/>
                                      </a:rPr>
                                      <m:t>𝑏</m:t>
                                    </m:r>
                                  </m:sup>
                                </m:sSup>
                              </m:oMath>
                            </m:oMathPara>
                          </a14:m>
                          <a:endParaRPr lang="en-US" dirty="0"/>
                        </a:p>
                      </a:txBody>
                      <a:tcPr anchor="ctr"/>
                    </a:tc>
                    <a:extLst>
                      <a:ext uri="{0D108BD9-81ED-4DB2-BD59-A6C34878D82A}">
                        <a16:rowId xmlns:a16="http://schemas.microsoft.com/office/drawing/2014/main" val="2179196351"/>
                      </a:ext>
                    </a:extLst>
                  </a:tr>
                </a:tbl>
              </a:graphicData>
            </a:graphic>
          </p:graphicFrame>
        </mc:Choice>
        <mc:Fallback xmlns="">
          <p:graphicFrame>
            <p:nvGraphicFramePr>
              <p:cNvPr id="6" name="Table 6">
                <a:extLst>
                  <a:ext uri="{FF2B5EF4-FFF2-40B4-BE49-F238E27FC236}">
                    <a16:creationId xmlns:a16="http://schemas.microsoft.com/office/drawing/2014/main" id="{9813CD9A-B6DE-CC48-0AE4-7F0220E7D6A0}"/>
                  </a:ext>
                </a:extLst>
              </p:cNvPr>
              <p:cNvGraphicFramePr>
                <a:graphicFrameLocks noGrp="1"/>
              </p:cNvGraphicFramePr>
              <p:nvPr>
                <p:ph idx="1"/>
              </p:nvPr>
            </p:nvGraphicFramePr>
            <p:xfrm>
              <a:off x="940037" y="3591099"/>
              <a:ext cx="6464919" cy="2129156"/>
            </p:xfrm>
            <a:graphic>
              <a:graphicData uri="http://schemas.openxmlformats.org/drawingml/2006/table">
                <a:tbl>
                  <a:tblPr firstRow="1" bandRow="1">
                    <a:tableStyleId>{7E9639D4-E3E2-4D34-9284-5A2195B3D0D7}</a:tableStyleId>
                  </a:tblPr>
                  <a:tblGrid>
                    <a:gridCol w="2154973">
                      <a:extLst>
                        <a:ext uri="{9D8B030D-6E8A-4147-A177-3AD203B41FA5}">
                          <a16:colId xmlns:a16="http://schemas.microsoft.com/office/drawing/2014/main" val="2309492572"/>
                        </a:ext>
                      </a:extLst>
                    </a:gridCol>
                    <a:gridCol w="2154973">
                      <a:extLst>
                        <a:ext uri="{9D8B030D-6E8A-4147-A177-3AD203B41FA5}">
                          <a16:colId xmlns:a16="http://schemas.microsoft.com/office/drawing/2014/main" val="366335710"/>
                        </a:ext>
                      </a:extLst>
                    </a:gridCol>
                    <a:gridCol w="2154973">
                      <a:extLst>
                        <a:ext uri="{9D8B030D-6E8A-4147-A177-3AD203B41FA5}">
                          <a16:colId xmlns:a16="http://schemas.microsoft.com/office/drawing/2014/main" val="722331689"/>
                        </a:ext>
                      </a:extLst>
                    </a:gridCol>
                  </a:tblGrid>
                  <a:tr h="370840">
                    <a:tc>
                      <a:txBody>
                        <a:bodyPr/>
                        <a:lstStyle/>
                        <a:p>
                          <a:endParaRPr lang="en-US"/>
                        </a:p>
                      </a:txBody>
                      <a:tcPr>
                        <a:blipFill>
                          <a:blip r:embed="rId3"/>
                          <a:stretch>
                            <a:fillRect l="-1176" t="-6897" r="-200588" b="-496552"/>
                          </a:stretch>
                        </a:blipFill>
                      </a:tcPr>
                    </a:tc>
                    <a:tc>
                      <a:txBody>
                        <a:bodyPr/>
                        <a:lstStyle/>
                        <a:p>
                          <a:endParaRPr lang="en-US"/>
                        </a:p>
                      </a:txBody>
                      <a:tcPr>
                        <a:blipFill>
                          <a:blip r:embed="rId3"/>
                          <a:stretch>
                            <a:fillRect l="-101176" t="-6897" r="-100588" b="-496552"/>
                          </a:stretch>
                        </a:blipFill>
                      </a:tcPr>
                    </a:tc>
                    <a:tc>
                      <a:txBody>
                        <a:bodyPr/>
                        <a:lstStyle/>
                        <a:p>
                          <a:endParaRPr lang="en-US"/>
                        </a:p>
                      </a:txBody>
                      <a:tcPr>
                        <a:blipFill>
                          <a:blip r:embed="rId3"/>
                          <a:stretch>
                            <a:fillRect l="-201176" t="-6897" r="-588" b="-496552"/>
                          </a:stretch>
                        </a:blipFill>
                      </a:tcPr>
                    </a:tc>
                    <a:extLst>
                      <a:ext uri="{0D108BD9-81ED-4DB2-BD59-A6C34878D82A}">
                        <a16:rowId xmlns:a16="http://schemas.microsoft.com/office/drawing/2014/main" val="2265087743"/>
                      </a:ext>
                    </a:extLst>
                  </a:tr>
                  <a:tr h="384175">
                    <a:tc>
                      <a:txBody>
                        <a:bodyPr/>
                        <a:lstStyle/>
                        <a:p>
                          <a:endParaRPr lang="en-US"/>
                        </a:p>
                      </a:txBody>
                      <a:tcPr anchor="ctr">
                        <a:blipFill>
                          <a:blip r:embed="rId3"/>
                          <a:stretch>
                            <a:fillRect l="-1176" t="-100000" r="-200588" b="-364516"/>
                          </a:stretch>
                        </a:blipFill>
                      </a:tcPr>
                    </a:tc>
                    <a:tc>
                      <a:txBody>
                        <a:bodyPr/>
                        <a:lstStyle/>
                        <a:p>
                          <a:endParaRPr lang="en-US"/>
                        </a:p>
                      </a:txBody>
                      <a:tcPr anchor="ctr">
                        <a:blipFill>
                          <a:blip r:embed="rId3"/>
                          <a:stretch>
                            <a:fillRect l="-101176" t="-100000" r="-100588" b="-364516"/>
                          </a:stretch>
                        </a:blipFill>
                      </a:tcPr>
                    </a:tc>
                    <a:tc>
                      <a:txBody>
                        <a:bodyPr/>
                        <a:lstStyle/>
                        <a:p>
                          <a:endParaRPr lang="en-US"/>
                        </a:p>
                      </a:txBody>
                      <a:tcPr anchor="ctr">
                        <a:blipFill>
                          <a:blip r:embed="rId3"/>
                          <a:stretch>
                            <a:fillRect l="-201176" t="-100000" r="-588" b="-364516"/>
                          </a:stretch>
                        </a:blipFill>
                      </a:tcPr>
                    </a:tc>
                    <a:extLst>
                      <a:ext uri="{0D108BD9-81ED-4DB2-BD59-A6C34878D82A}">
                        <a16:rowId xmlns:a16="http://schemas.microsoft.com/office/drawing/2014/main" val="2478661599"/>
                      </a:ext>
                    </a:extLst>
                  </a:tr>
                  <a:tr h="494983">
                    <a:tc>
                      <a:txBody>
                        <a:bodyPr/>
                        <a:lstStyle/>
                        <a:p>
                          <a:endParaRPr lang="en-US"/>
                        </a:p>
                      </a:txBody>
                      <a:tcPr anchor="ctr">
                        <a:blipFill>
                          <a:blip r:embed="rId3"/>
                          <a:stretch>
                            <a:fillRect l="-1176" t="-158974" r="-200588" b="-189744"/>
                          </a:stretch>
                        </a:blipFill>
                      </a:tcPr>
                    </a:tc>
                    <a:tc>
                      <a:txBody>
                        <a:bodyPr/>
                        <a:lstStyle/>
                        <a:p>
                          <a:endParaRPr lang="en-US"/>
                        </a:p>
                      </a:txBody>
                      <a:tcPr anchor="ctr">
                        <a:blipFill>
                          <a:blip r:embed="rId3"/>
                          <a:stretch>
                            <a:fillRect l="-101176" t="-158974" r="-100588" b="-189744"/>
                          </a:stretch>
                        </a:blipFill>
                      </a:tcPr>
                    </a:tc>
                    <a:tc>
                      <a:txBody>
                        <a:bodyPr/>
                        <a:lstStyle/>
                        <a:p>
                          <a:endParaRPr lang="en-US"/>
                        </a:p>
                      </a:txBody>
                      <a:tcPr anchor="ctr">
                        <a:blipFill>
                          <a:blip r:embed="rId3"/>
                          <a:stretch>
                            <a:fillRect l="-201176" t="-158974" r="-588" b="-189744"/>
                          </a:stretch>
                        </a:blipFill>
                      </a:tcPr>
                    </a:tc>
                    <a:extLst>
                      <a:ext uri="{0D108BD9-81ED-4DB2-BD59-A6C34878D82A}">
                        <a16:rowId xmlns:a16="http://schemas.microsoft.com/office/drawing/2014/main" val="4081479027"/>
                      </a:ext>
                    </a:extLst>
                  </a:tr>
                  <a:tr h="494983">
                    <a:tc>
                      <a:txBody>
                        <a:bodyPr/>
                        <a:lstStyle/>
                        <a:p>
                          <a:endParaRPr lang="en-US"/>
                        </a:p>
                      </a:txBody>
                      <a:tcPr anchor="ctr">
                        <a:blipFill>
                          <a:blip r:embed="rId3"/>
                          <a:stretch>
                            <a:fillRect l="-1176" t="-252500" r="-200588" b="-85000"/>
                          </a:stretch>
                        </a:blipFill>
                      </a:tcPr>
                    </a:tc>
                    <a:tc>
                      <a:txBody>
                        <a:bodyPr/>
                        <a:lstStyle/>
                        <a:p>
                          <a:endParaRPr lang="en-US"/>
                        </a:p>
                      </a:txBody>
                      <a:tcPr anchor="ctr">
                        <a:blipFill>
                          <a:blip r:embed="rId3"/>
                          <a:stretch>
                            <a:fillRect l="-101176" t="-252500" r="-100588" b="-85000"/>
                          </a:stretch>
                        </a:blipFill>
                      </a:tcPr>
                    </a:tc>
                    <a:tc>
                      <a:txBody>
                        <a:bodyPr/>
                        <a:lstStyle/>
                        <a:p>
                          <a:endParaRPr lang="en-US"/>
                        </a:p>
                      </a:txBody>
                      <a:tcPr anchor="ctr">
                        <a:blipFill>
                          <a:blip r:embed="rId3"/>
                          <a:stretch>
                            <a:fillRect l="-201176" t="-252500" r="-588" b="-85000"/>
                          </a:stretch>
                        </a:blipFill>
                      </a:tcPr>
                    </a:tc>
                    <a:extLst>
                      <a:ext uri="{0D108BD9-81ED-4DB2-BD59-A6C34878D82A}">
                        <a16:rowId xmlns:a16="http://schemas.microsoft.com/office/drawing/2014/main" val="110610243"/>
                      </a:ext>
                    </a:extLst>
                  </a:tr>
                  <a:tr h="384175">
                    <a:tc>
                      <a:txBody>
                        <a:bodyPr/>
                        <a:lstStyle/>
                        <a:p>
                          <a:endParaRPr lang="en-US"/>
                        </a:p>
                      </a:txBody>
                      <a:tcPr anchor="ctr">
                        <a:blipFill>
                          <a:blip r:embed="rId3"/>
                          <a:stretch>
                            <a:fillRect l="-1176" t="-470000" r="-200588" b="-13333"/>
                          </a:stretch>
                        </a:blipFill>
                      </a:tcPr>
                    </a:tc>
                    <a:tc>
                      <a:txBody>
                        <a:bodyPr/>
                        <a:lstStyle/>
                        <a:p>
                          <a:endParaRPr lang="en-US"/>
                        </a:p>
                      </a:txBody>
                      <a:tcPr anchor="ctr">
                        <a:blipFill>
                          <a:blip r:embed="rId3"/>
                          <a:stretch>
                            <a:fillRect l="-101176" t="-470000" r="-100588" b="-13333"/>
                          </a:stretch>
                        </a:blipFill>
                      </a:tcPr>
                    </a:tc>
                    <a:tc>
                      <a:txBody>
                        <a:bodyPr/>
                        <a:lstStyle/>
                        <a:p>
                          <a:endParaRPr lang="en-US"/>
                        </a:p>
                      </a:txBody>
                      <a:tcPr anchor="ctr">
                        <a:blipFill>
                          <a:blip r:embed="rId3"/>
                          <a:stretch>
                            <a:fillRect l="-201176" t="-470000" r="-588" b="-13333"/>
                          </a:stretch>
                        </a:blipFill>
                      </a:tcPr>
                    </a:tc>
                    <a:extLst>
                      <a:ext uri="{0D108BD9-81ED-4DB2-BD59-A6C34878D82A}">
                        <a16:rowId xmlns:a16="http://schemas.microsoft.com/office/drawing/2014/main" val="2179196351"/>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AA2543-E062-9854-BAF8-2FE3FCE3E285}"/>
                  </a:ext>
                </a:extLst>
              </p:cNvPr>
              <p:cNvSpPr txBox="1"/>
              <p:nvPr/>
            </p:nvSpPr>
            <p:spPr>
              <a:xfrm>
                <a:off x="1115313" y="2271150"/>
                <a:ext cx="9961373" cy="613470"/>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Theorem</a:t>
                </a:r>
                <a:r>
                  <a:rPr lang="en-US" sz="2400" b="0" dirty="0"/>
                  <a:t>. </a:t>
                </a:r>
                <a14:m>
                  <m:oMath xmlns:m="http://schemas.openxmlformats.org/officeDocument/2006/math">
                    <m:r>
                      <a:rPr lang="en-US" sz="2400" b="0" i="1" smtClean="0">
                        <a:latin typeface="Cambria Math" panose="02040503050406030204" pitchFamily="18" charset="0"/>
                      </a:rPr>
                      <m:t>𝑟</m:t>
                    </m:r>
                  </m:oMath>
                </a14:m>
                <a:r>
                  <a:rPr lang="en-US" sz="2400" dirty="0"/>
                  <a:t> rounds suffice to reach </a:t>
                </a:r>
                <a14:m>
                  <m:oMath xmlns:m="http://schemas.openxmlformats.org/officeDocument/2006/math">
                    <m:r>
                      <a:rPr lang="en-US" sz="2400" b="0" i="1" smtClean="0">
                        <a:latin typeface="Cambria Math" panose="02040503050406030204" pitchFamily="18" charset="0"/>
                      </a:rPr>
                      <m:t>𝜀</m:t>
                    </m:r>
                  </m:oMath>
                </a14:m>
                <a:r>
                  <a:rPr lang="en-US" sz="2400" dirty="0"/>
                  <a:t>-close to </a:t>
                </a:r>
                <a14:m>
                  <m:oMath xmlns:m="http://schemas.openxmlformats.org/officeDocument/2006/math">
                    <m:r>
                      <a:rPr lang="en-US" sz="2400" b="0" i="1" smtClean="0">
                        <a:latin typeface="Cambria Math" panose="02040503050406030204" pitchFamily="18" charset="0"/>
                      </a:rPr>
                      <m:t>𝑡</m:t>
                    </m:r>
                  </m:oMath>
                </a14:m>
                <a:r>
                  <a:rPr lang="en-US" sz="2400" dirty="0"/>
                  <a:t>-wise independence</a:t>
                </a:r>
              </a:p>
            </p:txBody>
          </p:sp>
        </mc:Choice>
        <mc:Fallback xmlns="">
          <p:sp>
            <p:nvSpPr>
              <p:cNvPr id="8" name="TextBox 7">
                <a:extLst>
                  <a:ext uri="{FF2B5EF4-FFF2-40B4-BE49-F238E27FC236}">
                    <a16:creationId xmlns:a16="http://schemas.microsoft.com/office/drawing/2014/main" id="{ADAA2543-E062-9854-BAF8-2FE3FCE3E285}"/>
                  </a:ext>
                </a:extLst>
              </p:cNvPr>
              <p:cNvSpPr txBox="1">
                <a:spLocks noRot="1" noChangeAspect="1" noMove="1" noResize="1" noEditPoints="1" noAdjustHandles="1" noChangeArrowheads="1" noChangeShapeType="1" noTextEdit="1"/>
              </p:cNvSpPr>
              <p:nvPr/>
            </p:nvSpPr>
            <p:spPr>
              <a:xfrm>
                <a:off x="1115313" y="2271150"/>
                <a:ext cx="9961373" cy="613470"/>
              </a:xfrm>
              <a:prstGeom prst="horizontalScroll">
                <a:avLst/>
              </a:prstGeom>
              <a:blipFill>
                <a:blip r:embed="rId4"/>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Folded Corner 2">
                <a:extLst>
                  <a:ext uri="{FF2B5EF4-FFF2-40B4-BE49-F238E27FC236}">
                    <a16:creationId xmlns:a16="http://schemas.microsoft.com/office/drawing/2014/main" id="{94D198FC-F344-BD29-5E7F-4161D0A03CA7}"/>
                  </a:ext>
                </a:extLst>
              </p:cNvPr>
              <p:cNvSpPr/>
              <p:nvPr/>
            </p:nvSpPr>
            <p:spPr>
              <a:xfrm>
                <a:off x="8029488" y="3013583"/>
                <a:ext cx="2983831" cy="1155032"/>
              </a:xfrm>
              <a:prstGeom prst="foldedCorner">
                <a:avLst>
                  <a:gd name="adj" fmla="val 385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Constant </a:t>
                </a:r>
                <a14:m>
                  <m:oMath xmlns:m="http://schemas.openxmlformats.org/officeDocument/2006/math">
                    <m:r>
                      <a:rPr lang="en-US" b="0" i="1" smtClean="0">
                        <a:latin typeface="Cambria Math" panose="02040503050406030204" pitchFamily="18" charset="0"/>
                      </a:rPr>
                      <m:t>𝑡</m:t>
                    </m:r>
                  </m:oMath>
                </a14:m>
                <a:r>
                  <a:rPr lang="en-US" dirty="0"/>
                  <a:t>:</a:t>
                </a:r>
              </a:p>
              <a:p>
                <a:pPr algn="ctr"/>
                <a14:m>
                  <m:oMath xmlns:m="http://schemas.openxmlformats.org/officeDocument/2006/math">
                    <m:r>
                      <a:rPr lang="en-US" b="0" i="1" smtClean="0">
                        <a:latin typeface="Cambria Math" panose="02040503050406030204" pitchFamily="18" charset="0"/>
                      </a:rPr>
                      <m:t>2</m:t>
                    </m:r>
                  </m:oMath>
                </a14:m>
                <a:r>
                  <a:rPr lang="en-US" dirty="0"/>
                  <a:t> rounds suffice</a:t>
                </a:r>
              </a:p>
            </p:txBody>
          </p:sp>
        </mc:Choice>
        <mc:Fallback xmlns="">
          <p:sp>
            <p:nvSpPr>
              <p:cNvPr id="3" name="Folded Corner 2">
                <a:extLst>
                  <a:ext uri="{FF2B5EF4-FFF2-40B4-BE49-F238E27FC236}">
                    <a16:creationId xmlns:a16="http://schemas.microsoft.com/office/drawing/2014/main" id="{94D198FC-F344-BD29-5E7F-4161D0A03CA7}"/>
                  </a:ext>
                </a:extLst>
              </p:cNvPr>
              <p:cNvSpPr>
                <a:spLocks noRot="1" noChangeAspect="1" noMove="1" noResize="1" noEditPoints="1" noAdjustHandles="1" noChangeArrowheads="1" noChangeShapeType="1" noTextEdit="1"/>
              </p:cNvSpPr>
              <p:nvPr/>
            </p:nvSpPr>
            <p:spPr>
              <a:xfrm>
                <a:off x="8029488" y="3013583"/>
                <a:ext cx="2983831" cy="1155032"/>
              </a:xfrm>
              <a:prstGeom prst="foldedCorner">
                <a:avLst>
                  <a:gd name="adj" fmla="val 38542"/>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Folded Corner 3">
                <a:extLst>
                  <a:ext uri="{FF2B5EF4-FFF2-40B4-BE49-F238E27FC236}">
                    <a16:creationId xmlns:a16="http://schemas.microsoft.com/office/drawing/2014/main" id="{1A782D9A-F88A-47CA-AD7B-DCC7578FE31A}"/>
                  </a:ext>
                </a:extLst>
              </p:cNvPr>
              <p:cNvSpPr/>
              <p:nvPr/>
            </p:nvSpPr>
            <p:spPr>
              <a:xfrm>
                <a:off x="8029487" y="4337859"/>
                <a:ext cx="2983832" cy="1155032"/>
              </a:xfrm>
              <a:prstGeom prst="foldedCorner">
                <a:avLst>
                  <a:gd name="adj" fmla="val 333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Large </a:t>
                </a:r>
                <a14:m>
                  <m:oMath xmlns:m="http://schemas.openxmlformats.org/officeDocument/2006/math">
                    <m:r>
                      <a:rPr lang="en-US" b="0" i="1" smtClean="0">
                        <a:latin typeface="Cambria Math" panose="02040503050406030204" pitchFamily="18" charset="0"/>
                      </a:rPr>
                      <m:t>𝑡</m:t>
                    </m:r>
                  </m:oMath>
                </a14:m>
                <a:r>
                  <a:rPr lang="en-US" dirty="0"/>
                  <a:t>:</a:t>
                </a:r>
              </a:p>
              <a:p>
                <a:pPr algn="ct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m:rPr>
                            <m:lit/>
                          </m:rP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1" smtClean="0">
                            <a:latin typeface="Cambria Math" panose="02040503050406030204" pitchFamily="18" charset="0"/>
                          </a:rPr>
                          <m:t>log</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m:rPr>
                            <m:lit/>
                          </m:rPr>
                          <a:rPr lang="en-US" b="0" i="1" smtClean="0">
                            <a:latin typeface="Cambria Math" panose="02040503050406030204" pitchFamily="18" charset="0"/>
                          </a:rPr>
                          <m:t>}</m:t>
                        </m:r>
                      </m:e>
                    </m:func>
                  </m:oMath>
                </a14:m>
                <a:r>
                  <a:rPr lang="en-US" dirty="0"/>
                  <a:t> suffice</a:t>
                </a:r>
              </a:p>
            </p:txBody>
          </p:sp>
        </mc:Choice>
        <mc:Fallback xmlns="">
          <p:sp>
            <p:nvSpPr>
              <p:cNvPr id="4" name="Folded Corner 3">
                <a:extLst>
                  <a:ext uri="{FF2B5EF4-FFF2-40B4-BE49-F238E27FC236}">
                    <a16:creationId xmlns:a16="http://schemas.microsoft.com/office/drawing/2014/main" id="{1A782D9A-F88A-47CA-AD7B-DCC7578FE31A}"/>
                  </a:ext>
                </a:extLst>
              </p:cNvPr>
              <p:cNvSpPr>
                <a:spLocks noRot="1" noChangeAspect="1" noMove="1" noResize="1" noEditPoints="1" noAdjustHandles="1" noChangeArrowheads="1" noChangeShapeType="1" noTextEdit="1"/>
              </p:cNvSpPr>
              <p:nvPr/>
            </p:nvSpPr>
            <p:spPr>
              <a:xfrm>
                <a:off x="8029487" y="4337859"/>
                <a:ext cx="2983832" cy="1155032"/>
              </a:xfrm>
              <a:prstGeom prst="foldedCorner">
                <a:avLst>
                  <a:gd name="adj" fmla="val 33334"/>
                </a:avLst>
              </a:prstGeom>
              <a:blipFill>
                <a:blip r:embed="rId6"/>
                <a:stretch>
                  <a:fillRect/>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9D518C7D-BDB9-36C4-1718-528C17704109}"/>
              </a:ext>
            </a:extLst>
          </p:cNvPr>
          <p:cNvSpPr/>
          <p:nvPr/>
        </p:nvSpPr>
        <p:spPr>
          <a:xfrm>
            <a:off x="4585390" y="240613"/>
            <a:ext cx="4247714" cy="15783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(possibly) more comments:</a:t>
            </a:r>
          </a:p>
          <a:p>
            <a:pPr marL="285750" indent="-285750" algn="ctr">
              <a:buFont typeface="Arial" panose="020B0604020202020204" pitchFamily="34" charset="0"/>
              <a:buChar char="•"/>
            </a:pPr>
            <a:r>
              <a:rPr lang="en-US" dirty="0"/>
              <a:t>Each one of the rows sacrifices one parameter (the one in red)</a:t>
            </a:r>
          </a:p>
          <a:p>
            <a:pPr marL="285750" indent="-285750" algn="ctr">
              <a:buFont typeface="Arial" panose="020B0604020202020204" pitchFamily="34" charset="0"/>
              <a:buChar char="•"/>
            </a:pPr>
            <a:r>
              <a:rPr lang="en-US" dirty="0"/>
              <a:t>Gray row is via amplification </a:t>
            </a:r>
          </a:p>
        </p:txBody>
      </p:sp>
    </p:spTree>
    <p:extLst>
      <p:ext uri="{BB962C8B-B14F-4D97-AF65-F5344CB8AC3E}">
        <p14:creationId xmlns:p14="http://schemas.microsoft.com/office/powerpoint/2010/main" val="570927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0EA8-633F-AE2E-D0D7-27D1252D7EE4}"/>
              </a:ext>
            </a:extLst>
          </p:cNvPr>
          <p:cNvSpPr>
            <a:spLocks noGrp="1"/>
          </p:cNvSpPr>
          <p:nvPr>
            <p:ph type="title"/>
          </p:nvPr>
        </p:nvSpPr>
        <p:spPr/>
        <p:txBody>
          <a:bodyPr/>
          <a:lstStyle/>
          <a:p>
            <a:r>
              <a:rPr lang="en-US" dirty="0"/>
              <a:t>AES*</a:t>
            </a:r>
          </a:p>
        </p:txBody>
      </p:sp>
      <p:sp>
        <p:nvSpPr>
          <p:cNvPr id="3" name="Content Placeholder 2">
            <a:extLst>
              <a:ext uri="{FF2B5EF4-FFF2-40B4-BE49-F238E27FC236}">
                <a16:creationId xmlns:a16="http://schemas.microsoft.com/office/drawing/2014/main" id="{2FD05D47-DB24-6859-9E97-01DDAAA08745}"/>
              </a:ext>
            </a:extLst>
          </p:cNvPr>
          <p:cNvSpPr>
            <a:spLocks noGrp="1"/>
          </p:cNvSpPr>
          <p:nvPr>
            <p:ph idx="1"/>
          </p:nvPr>
        </p:nvSpPr>
        <p:spPr/>
        <p:txBody>
          <a:bodyPr>
            <a:normAutofit/>
          </a:bodyPr>
          <a:lstStyle/>
          <a:p>
            <a:r>
              <a:rPr lang="en-US" dirty="0"/>
              <a:t>We can consider the random S-box version of AES</a:t>
            </a:r>
          </a:p>
          <a:p>
            <a:endParaRPr lang="en-US" dirty="0"/>
          </a:p>
          <a:p>
            <a:endParaRPr lang="en-US" dirty="0"/>
          </a:p>
          <a:p>
            <a:endParaRPr lang="en-US" dirty="0"/>
          </a:p>
          <a:p>
            <a:r>
              <a:rPr lang="en-US" dirty="0"/>
              <a:t>A lot of work on that front was done before by [BV06]</a:t>
            </a:r>
          </a:p>
          <a:p>
            <a:r>
              <a:rPr lang="en-US" dirty="0"/>
              <a:t>Can simulate AES* using censored-AES:</a:t>
            </a:r>
          </a:p>
          <a:p>
            <a:pPr marL="0" indent="0">
              <a:buNone/>
            </a:pPr>
            <a:endParaRPr lang="en-US" dirty="0"/>
          </a:p>
        </p:txBody>
      </p:sp>
      <mc:AlternateContent xmlns:mc="http://schemas.openxmlformats.org/markup-compatibility/2006" xmlns:a14="http://schemas.microsoft.com/office/drawing/2010/main">
        <mc:Choice Requires="a14">
          <p:sp>
            <p:nvSpPr>
              <p:cNvPr id="4" name="Horizontal Scroll 3">
                <a:extLst>
                  <a:ext uri="{FF2B5EF4-FFF2-40B4-BE49-F238E27FC236}">
                    <a16:creationId xmlns:a16="http://schemas.microsoft.com/office/drawing/2014/main" id="{18DCD2EE-2E3E-DB67-5721-1FB48B47167D}"/>
                  </a:ext>
                </a:extLst>
              </p:cNvPr>
              <p:cNvSpPr/>
              <p:nvPr/>
            </p:nvSpPr>
            <p:spPr>
              <a:xfrm>
                <a:off x="2365761" y="2496791"/>
                <a:ext cx="7460478" cy="113659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Theorem</a:t>
                </a:r>
                <a:r>
                  <a:rPr lang="en-US" dirty="0"/>
                  <a:t>. </a:t>
                </a:r>
                <a14:m>
                  <m:oMath xmlns:m="http://schemas.openxmlformats.org/officeDocument/2006/math">
                    <m:r>
                      <a:rPr lang="en-US" b="0" i="1" smtClean="0">
                        <a:latin typeface="Cambria Math" panose="02040503050406030204" pitchFamily="18" charset="0"/>
                      </a:rPr>
                      <m:t>7</m:t>
                    </m:r>
                  </m:oMath>
                </a14:m>
                <a:r>
                  <a:rPr lang="en-US" dirty="0"/>
                  <a:t>-round AES*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-close to pairwise independent.</a:t>
                </a:r>
              </a:p>
            </p:txBody>
          </p:sp>
        </mc:Choice>
        <mc:Fallback xmlns="">
          <p:sp>
            <p:nvSpPr>
              <p:cNvPr id="4" name="Horizontal Scroll 3">
                <a:extLst>
                  <a:ext uri="{FF2B5EF4-FFF2-40B4-BE49-F238E27FC236}">
                    <a16:creationId xmlns:a16="http://schemas.microsoft.com/office/drawing/2014/main" id="{18DCD2EE-2E3E-DB67-5721-1FB48B47167D}"/>
                  </a:ext>
                </a:extLst>
              </p:cNvPr>
              <p:cNvSpPr>
                <a:spLocks noRot="1" noChangeAspect="1" noMove="1" noResize="1" noEditPoints="1" noAdjustHandles="1" noChangeArrowheads="1" noChangeShapeType="1" noTextEdit="1"/>
              </p:cNvSpPr>
              <p:nvPr/>
            </p:nvSpPr>
            <p:spPr>
              <a:xfrm>
                <a:off x="2365761" y="2496791"/>
                <a:ext cx="7460478" cy="1136591"/>
              </a:xfrm>
              <a:prstGeom prst="horizontalScroll">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orizontal Scroll 4">
                <a:extLst>
                  <a:ext uri="{FF2B5EF4-FFF2-40B4-BE49-F238E27FC236}">
                    <a16:creationId xmlns:a16="http://schemas.microsoft.com/office/drawing/2014/main" id="{0B67EB4E-79F2-EC58-88CF-43A224C7FF56}"/>
                  </a:ext>
                </a:extLst>
              </p:cNvPr>
              <p:cNvSpPr/>
              <p:nvPr/>
            </p:nvSpPr>
            <p:spPr>
              <a:xfrm>
                <a:off x="2365761" y="4552760"/>
                <a:ext cx="7460478" cy="113659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Theorem</a:t>
                </a:r>
                <a:r>
                  <a:rPr lang="en-US" dirty="0"/>
                  <a:t>. </a:t>
                </a:r>
                <a14:m>
                  <m:oMath xmlns:m="http://schemas.openxmlformats.org/officeDocument/2006/math">
                    <m:r>
                      <a:rPr lang="en-US" b="0" i="1" smtClean="0">
                        <a:latin typeface="Cambria Math" panose="02040503050406030204" pitchFamily="18" charset="0"/>
                      </a:rPr>
                      <m:t>192</m:t>
                    </m:r>
                  </m:oMath>
                </a14:m>
                <a:r>
                  <a:rPr lang="en-US" dirty="0"/>
                  <a:t>-round censored-AES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-close to pairwise independent.</a:t>
                </a:r>
              </a:p>
            </p:txBody>
          </p:sp>
        </mc:Choice>
        <mc:Fallback xmlns="">
          <p:sp>
            <p:nvSpPr>
              <p:cNvPr id="5" name="Horizontal Scroll 4">
                <a:extLst>
                  <a:ext uri="{FF2B5EF4-FFF2-40B4-BE49-F238E27FC236}">
                    <a16:creationId xmlns:a16="http://schemas.microsoft.com/office/drawing/2014/main" id="{0B67EB4E-79F2-EC58-88CF-43A224C7FF56}"/>
                  </a:ext>
                </a:extLst>
              </p:cNvPr>
              <p:cNvSpPr>
                <a:spLocks noRot="1" noChangeAspect="1" noMove="1" noResize="1" noEditPoints="1" noAdjustHandles="1" noChangeArrowheads="1" noChangeShapeType="1" noTextEdit="1"/>
              </p:cNvSpPr>
              <p:nvPr/>
            </p:nvSpPr>
            <p:spPr>
              <a:xfrm>
                <a:off x="2365761" y="4552760"/>
                <a:ext cx="7460478" cy="1136591"/>
              </a:xfrm>
              <a:prstGeom prst="horizontalScroll">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8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B012-09F1-7C0F-433E-7C871ACC600F}"/>
              </a:ext>
            </a:extLst>
          </p:cNvPr>
          <p:cNvSpPr>
            <a:spLocks noGrp="1"/>
          </p:cNvSpPr>
          <p:nvPr>
            <p:ph type="title"/>
          </p:nvPr>
        </p:nvSpPr>
        <p:spPr/>
        <p:txBody>
          <a:bodyPr/>
          <a:lstStyle/>
          <a:p>
            <a:r>
              <a:rPr lang="en-US" dirty="0"/>
              <a:t>Part I. What is AES?</a:t>
            </a:r>
          </a:p>
        </p:txBody>
      </p:sp>
      <p:pic>
        <p:nvPicPr>
          <p:cNvPr id="13" name="Content Placeholder 12" descr="A close-up of a diagram&#10;&#10;Description automatically generated">
            <a:extLst>
              <a:ext uri="{FF2B5EF4-FFF2-40B4-BE49-F238E27FC236}">
                <a16:creationId xmlns:a16="http://schemas.microsoft.com/office/drawing/2014/main" id="{48AA5138-F8FA-A016-50FE-EB6C97AF032C}"/>
              </a:ext>
            </a:extLst>
          </p:cNvPr>
          <p:cNvPicPr>
            <a:picLocks noGrp="1" noChangeAspect="1"/>
          </p:cNvPicPr>
          <p:nvPr>
            <p:ph sz="half" idx="1"/>
          </p:nvPr>
        </p:nvPicPr>
        <p:blipFill>
          <a:blip r:embed="rId3"/>
          <a:stretch>
            <a:fillRect/>
          </a:stretch>
        </p:blipFill>
        <p:spPr>
          <a:xfrm>
            <a:off x="3505200" y="1975759"/>
            <a:ext cx="5181600" cy="4051069"/>
          </a:xfrm>
        </p:spPr>
      </p:pic>
      <p:sp>
        <p:nvSpPr>
          <p:cNvPr id="3" name="TextBox 2">
            <a:extLst>
              <a:ext uri="{FF2B5EF4-FFF2-40B4-BE49-F238E27FC236}">
                <a16:creationId xmlns:a16="http://schemas.microsoft.com/office/drawing/2014/main" id="{DA7A60D4-E4A7-4B3D-04B2-6A5799531D1D}"/>
              </a:ext>
            </a:extLst>
          </p:cNvPr>
          <p:cNvSpPr txBox="1"/>
          <p:nvPr/>
        </p:nvSpPr>
        <p:spPr>
          <a:xfrm>
            <a:off x="6760464" y="5957656"/>
            <a:ext cx="1926336" cy="369332"/>
          </a:xfrm>
          <a:prstGeom prst="rect">
            <a:avLst/>
          </a:prstGeom>
          <a:noFill/>
        </p:spPr>
        <p:txBody>
          <a:bodyPr wrap="square" rtlCol="0">
            <a:spAutoFit/>
          </a:bodyPr>
          <a:lstStyle/>
          <a:p>
            <a:pPr algn="r"/>
            <a:r>
              <a:rPr lang="en-US" dirty="0" err="1"/>
              <a:t>moserware.com</a:t>
            </a:r>
            <a:endParaRPr lang="en-US" dirty="0"/>
          </a:p>
        </p:txBody>
      </p:sp>
    </p:spTree>
    <p:extLst>
      <p:ext uri="{BB962C8B-B14F-4D97-AF65-F5344CB8AC3E}">
        <p14:creationId xmlns:p14="http://schemas.microsoft.com/office/powerpoint/2010/main" val="3579890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CE83-8D02-6024-24F7-E0A1FBAAE1CE}"/>
              </a:ext>
            </a:extLst>
          </p:cNvPr>
          <p:cNvSpPr>
            <a:spLocks noGrp="1"/>
          </p:cNvSpPr>
          <p:nvPr>
            <p:ph type="title"/>
          </p:nvPr>
        </p:nvSpPr>
        <p:spPr/>
        <p:txBody>
          <a:bodyPr>
            <a:normAutofit/>
          </a:bodyPr>
          <a:lstStyle/>
          <a:p>
            <a:r>
              <a:rPr lang="en-US" dirty="0"/>
              <a:t>Two views on random-looking keyed permutations</a:t>
            </a:r>
          </a:p>
        </p:txBody>
      </p:sp>
      <p:sp>
        <p:nvSpPr>
          <p:cNvPr id="5" name="Text Placeholder 4">
            <a:extLst>
              <a:ext uri="{FF2B5EF4-FFF2-40B4-BE49-F238E27FC236}">
                <a16:creationId xmlns:a16="http://schemas.microsoft.com/office/drawing/2014/main" id="{220B8026-7CE9-D9B8-3E88-2727520DBB84}"/>
              </a:ext>
            </a:extLst>
          </p:cNvPr>
          <p:cNvSpPr>
            <a:spLocks noGrp="1"/>
          </p:cNvSpPr>
          <p:nvPr>
            <p:ph type="body" idx="4294967295"/>
          </p:nvPr>
        </p:nvSpPr>
        <p:spPr>
          <a:xfrm>
            <a:off x="0" y="2436813"/>
            <a:ext cx="5157788" cy="1160462"/>
          </a:xfrm>
          <a:prstGeom prst="round2Same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r>
              <a:rPr lang="en-US" sz="2400" dirty="0"/>
              <a:t>Theory</a:t>
            </a:r>
            <a:endParaRPr lang="en-US" dirty="0"/>
          </a:p>
          <a:p>
            <a:pPr marL="0" indent="0" algn="ctr">
              <a:buNone/>
            </a:pPr>
            <a:r>
              <a:rPr lang="en-US" dirty="0"/>
              <a:t>Pseudorandom Permutation</a:t>
            </a:r>
          </a:p>
        </p:txBody>
      </p:sp>
      <p:sp>
        <p:nvSpPr>
          <p:cNvPr id="6" name="Content Placeholder 5">
            <a:extLst>
              <a:ext uri="{FF2B5EF4-FFF2-40B4-BE49-F238E27FC236}">
                <a16:creationId xmlns:a16="http://schemas.microsoft.com/office/drawing/2014/main" id="{30E0D8D1-E0F0-9CBC-2A3D-40EA7864ECC3}"/>
              </a:ext>
            </a:extLst>
          </p:cNvPr>
          <p:cNvSpPr>
            <a:spLocks noGrp="1"/>
          </p:cNvSpPr>
          <p:nvPr>
            <p:ph sz="half" idx="4294967295"/>
          </p:nvPr>
        </p:nvSpPr>
        <p:spPr>
          <a:xfrm>
            <a:off x="0" y="3597275"/>
            <a:ext cx="5157788" cy="954088"/>
          </a:xfrm>
          <a:solidFill>
            <a:srgbClr val="FF2600">
              <a:alpha val="50196"/>
            </a:srgbClr>
          </a:solidFill>
        </p:spPr>
        <p:txBody>
          <a:bodyPr>
            <a:normAutofit/>
          </a:bodyPr>
          <a:lstStyle/>
          <a:p>
            <a:pPr marL="0" indent="0" algn="ctr">
              <a:buNone/>
            </a:pPr>
            <a:r>
              <a:rPr lang="en-US" dirty="0"/>
              <a:t>Provable security based on hardness assumptions</a:t>
            </a:r>
          </a:p>
        </p:txBody>
      </p:sp>
      <p:sp>
        <p:nvSpPr>
          <p:cNvPr id="7" name="Text Placeholder 6">
            <a:extLst>
              <a:ext uri="{FF2B5EF4-FFF2-40B4-BE49-F238E27FC236}">
                <a16:creationId xmlns:a16="http://schemas.microsoft.com/office/drawing/2014/main" id="{5ACD9E1A-AEDA-5E25-4847-8D26A56FFC7F}"/>
              </a:ext>
            </a:extLst>
          </p:cNvPr>
          <p:cNvSpPr>
            <a:spLocks noGrp="1"/>
          </p:cNvSpPr>
          <p:nvPr>
            <p:ph type="body" sz="quarter" idx="4294967295"/>
          </p:nvPr>
        </p:nvSpPr>
        <p:spPr>
          <a:xfrm>
            <a:off x="7008813" y="2436813"/>
            <a:ext cx="5183187" cy="1160462"/>
          </a:xfrm>
          <a:prstGeom prst="round2Same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r>
              <a:rPr lang="en-US" sz="2400" dirty="0"/>
              <a:t>Practice</a:t>
            </a:r>
          </a:p>
          <a:p>
            <a:pPr marL="0" indent="0" algn="ctr">
              <a:buNone/>
            </a:pPr>
            <a:r>
              <a:rPr lang="en-US" dirty="0"/>
              <a:t>Block Cipher</a:t>
            </a:r>
          </a:p>
        </p:txBody>
      </p:sp>
      <p:sp>
        <p:nvSpPr>
          <p:cNvPr id="8" name="Content Placeholder 7">
            <a:extLst>
              <a:ext uri="{FF2B5EF4-FFF2-40B4-BE49-F238E27FC236}">
                <a16:creationId xmlns:a16="http://schemas.microsoft.com/office/drawing/2014/main" id="{CA5A528D-BD54-0F18-9EA1-4471CDB89A81}"/>
              </a:ext>
            </a:extLst>
          </p:cNvPr>
          <p:cNvSpPr>
            <a:spLocks noGrp="1"/>
          </p:cNvSpPr>
          <p:nvPr>
            <p:ph sz="quarter" idx="4294967295"/>
          </p:nvPr>
        </p:nvSpPr>
        <p:spPr>
          <a:xfrm>
            <a:off x="7008813" y="3597275"/>
            <a:ext cx="5183187" cy="954088"/>
          </a:xfrm>
          <a:solidFill>
            <a:schemeClr val="accent1">
              <a:lumMod val="60000"/>
              <a:lumOff val="40000"/>
            </a:schemeClr>
          </a:solidFill>
        </p:spPr>
        <p:txBody>
          <a:bodyPr>
            <a:normAutofit/>
          </a:bodyPr>
          <a:lstStyle/>
          <a:p>
            <a:pPr marL="0" indent="0" algn="ctr">
              <a:buNone/>
            </a:pPr>
            <a:r>
              <a:rPr lang="en-US" dirty="0"/>
              <a:t>Heuristic security resisting known attacks</a:t>
            </a:r>
          </a:p>
        </p:txBody>
      </p:sp>
    </p:spTree>
    <p:extLst>
      <p:ext uri="{BB962C8B-B14F-4D97-AF65-F5344CB8AC3E}">
        <p14:creationId xmlns:p14="http://schemas.microsoft.com/office/powerpoint/2010/main" val="2013571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E0D8D1-E0F0-9CBC-2A3D-40EA7864ECC3}"/>
              </a:ext>
            </a:extLst>
          </p:cNvPr>
          <p:cNvSpPr>
            <a:spLocks noGrp="1"/>
          </p:cNvSpPr>
          <p:nvPr>
            <p:ph sz="half" idx="2"/>
          </p:nvPr>
        </p:nvSpPr>
        <p:spPr>
          <a:xfrm>
            <a:off x="839788" y="2505075"/>
            <a:ext cx="5157787" cy="923925"/>
          </a:xfrm>
          <a:solidFill>
            <a:srgbClr val="FF2600">
              <a:alpha val="50196"/>
            </a:srgbClr>
          </a:solidFill>
          <a:ln>
            <a:solidFill>
              <a:schemeClr val="tx1"/>
            </a:solidFill>
          </a:ln>
        </p:spPr>
        <p:txBody>
          <a:bodyPr>
            <a:normAutofit/>
          </a:bodyPr>
          <a:lstStyle/>
          <a:p>
            <a:pPr marL="0" indent="0" algn="ctr">
              <a:buNone/>
            </a:pPr>
            <a:r>
              <a:rPr lang="en-US" sz="2400" dirty="0"/>
              <a:t>Provable security based on hardness assumptions</a:t>
            </a:r>
          </a:p>
        </p:txBody>
      </p:sp>
      <p:sp>
        <p:nvSpPr>
          <p:cNvPr id="2" name="Round Same Side Corner Rectangle 1">
            <a:extLst>
              <a:ext uri="{FF2B5EF4-FFF2-40B4-BE49-F238E27FC236}">
                <a16:creationId xmlns:a16="http://schemas.microsoft.com/office/drawing/2014/main" id="{487C2AEC-F75C-0A11-6C23-BCC2AE1DF8F2}"/>
              </a:ext>
            </a:extLst>
          </p:cNvPr>
          <p:cNvSpPr/>
          <p:nvPr/>
        </p:nvSpPr>
        <p:spPr>
          <a:xfrm>
            <a:off x="839784" y="3429000"/>
            <a:ext cx="5157785" cy="1624926"/>
          </a:xfrm>
          <a:prstGeom prst="round2SameRect">
            <a:avLst>
              <a:gd name="adj1" fmla="val 0"/>
              <a:gd name="adj2" fmla="val 24878"/>
            </a:avLst>
          </a:prstGeom>
          <a:solidFill>
            <a:srgbClr val="FF2600">
              <a:alpha val="50196"/>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Feistel [LR88] plus</a:t>
            </a:r>
          </a:p>
          <a:p>
            <a:pPr marL="285750" indent="-285750">
              <a:buFont typeface="Arial" panose="020B0604020202020204" pitchFamily="34" charset="0"/>
              <a:buChar char="•"/>
            </a:pPr>
            <a:r>
              <a:rPr lang="en-US" dirty="0">
                <a:solidFill>
                  <a:sysClr val="windowText" lastClr="000000"/>
                </a:solidFill>
              </a:rPr>
              <a:t>One-way functions [GGM84]</a:t>
            </a:r>
          </a:p>
          <a:p>
            <a:pPr marL="285750" indent="-285750">
              <a:buFont typeface="Arial" panose="020B0604020202020204" pitchFamily="34" charset="0"/>
              <a:buChar char="•"/>
            </a:pPr>
            <a:r>
              <a:rPr lang="en-US" dirty="0">
                <a:solidFill>
                  <a:sysClr val="windowText" lastClr="000000"/>
                </a:solidFill>
              </a:rPr>
              <a:t>Factoring [NR04, …]</a:t>
            </a:r>
          </a:p>
          <a:p>
            <a:pPr marL="285750" indent="-285750">
              <a:buFont typeface="Arial" panose="020B0604020202020204" pitchFamily="34" charset="0"/>
              <a:buChar char="•"/>
            </a:pPr>
            <a:r>
              <a:rPr lang="en-US" dirty="0">
                <a:solidFill>
                  <a:sysClr val="windowText" lastClr="000000"/>
                </a:solidFill>
              </a:rPr>
              <a:t>Lattice problems [BPR12, …]</a:t>
            </a:r>
          </a:p>
        </p:txBody>
      </p:sp>
      <p:grpSp>
        <p:nvGrpSpPr>
          <p:cNvPr id="9" name="Group 8">
            <a:extLst>
              <a:ext uri="{FF2B5EF4-FFF2-40B4-BE49-F238E27FC236}">
                <a16:creationId xmlns:a16="http://schemas.microsoft.com/office/drawing/2014/main" id="{FEF20DCC-051E-53E9-4D1D-36385579DFF8}"/>
              </a:ext>
            </a:extLst>
          </p:cNvPr>
          <p:cNvGrpSpPr/>
          <p:nvPr/>
        </p:nvGrpSpPr>
        <p:grpSpPr>
          <a:xfrm>
            <a:off x="7672539" y="2093119"/>
            <a:ext cx="2427011" cy="2960807"/>
            <a:chOff x="2290267" y="1982624"/>
            <a:chExt cx="2888484" cy="3661561"/>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202075D-7572-0527-4085-D594BEA22C19}"/>
                    </a:ext>
                  </a:extLst>
                </p:cNvPr>
                <p:cNvSpPr/>
                <p:nvPr/>
              </p:nvSpPr>
              <p:spPr>
                <a:xfrm>
                  <a:off x="2290273" y="1982624"/>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p:txBody>
            </p:sp>
          </mc:Choice>
          <mc:Fallback xmlns="">
            <p:sp>
              <p:nvSpPr>
                <p:cNvPr id="10" name="Rectangle 9">
                  <a:extLst>
                    <a:ext uri="{FF2B5EF4-FFF2-40B4-BE49-F238E27FC236}">
                      <a16:creationId xmlns:a16="http://schemas.microsoft.com/office/drawing/2014/main" id="{C202075D-7572-0527-4085-D594BEA22C19}"/>
                    </a:ext>
                  </a:extLst>
                </p:cNvPr>
                <p:cNvSpPr>
                  <a:spLocks noRot="1" noChangeAspect="1" noMove="1" noResize="1" noEditPoints="1" noAdjustHandles="1" noChangeArrowheads="1" noChangeShapeType="1" noTextEdit="1"/>
                </p:cNvSpPr>
                <p:nvPr/>
              </p:nvSpPr>
              <p:spPr>
                <a:xfrm>
                  <a:off x="2290273" y="1982624"/>
                  <a:ext cx="1444239" cy="4614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A004CDD-E80C-D2EF-DBD7-25ADF2FE5F68}"/>
                    </a:ext>
                  </a:extLst>
                </p:cNvPr>
                <p:cNvSpPr/>
                <p:nvPr/>
              </p:nvSpPr>
              <p:spPr>
                <a:xfrm>
                  <a:off x="3734512" y="1982624"/>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p:txBody>
            </p:sp>
          </mc:Choice>
          <mc:Fallback xmlns="">
            <p:sp>
              <p:nvSpPr>
                <p:cNvPr id="11" name="Rectangle 10">
                  <a:extLst>
                    <a:ext uri="{FF2B5EF4-FFF2-40B4-BE49-F238E27FC236}">
                      <a16:creationId xmlns:a16="http://schemas.microsoft.com/office/drawing/2014/main" id="{8A004CDD-E80C-D2EF-DBD7-25ADF2FE5F68}"/>
                    </a:ext>
                  </a:extLst>
                </p:cNvPr>
                <p:cNvSpPr>
                  <a:spLocks noRot="1" noChangeAspect="1" noMove="1" noResize="1" noEditPoints="1" noAdjustHandles="1" noChangeArrowheads="1" noChangeShapeType="1" noTextEdit="1"/>
                </p:cNvSpPr>
                <p:nvPr/>
              </p:nvSpPr>
              <p:spPr>
                <a:xfrm>
                  <a:off x="3734512" y="1982624"/>
                  <a:ext cx="1444239" cy="461473"/>
                </a:xfrm>
                <a:prstGeom prst="rect">
                  <a:avLst/>
                </a:prstGeom>
                <a:blipFill>
                  <a:blip r:embed="rId3"/>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E19843C-8554-AB72-7287-A320AEF126DC}"/>
                </a:ext>
              </a:extLst>
            </p:cNvPr>
            <p:cNvCxnSpPr>
              <a:cxnSpLocks/>
              <a:stCxn id="10" idx="2"/>
            </p:cNvCxnSpPr>
            <p:nvPr/>
          </p:nvCxnSpPr>
          <p:spPr>
            <a:xfrm flipH="1">
              <a:off x="3012391" y="2444097"/>
              <a:ext cx="2" cy="615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F0F5AC2-4F67-F521-0C8A-2A088D209AEA}"/>
                    </a:ext>
                  </a:extLst>
                </p:cNvPr>
                <p:cNvSpPr/>
                <p:nvPr/>
              </p:nvSpPr>
              <p:spPr>
                <a:xfrm>
                  <a:off x="3503773" y="2967527"/>
                  <a:ext cx="461473"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13" name="Rectangle 12">
                  <a:extLst>
                    <a:ext uri="{FF2B5EF4-FFF2-40B4-BE49-F238E27FC236}">
                      <a16:creationId xmlns:a16="http://schemas.microsoft.com/office/drawing/2014/main" id="{8F0F5AC2-4F67-F521-0C8A-2A088D209AEA}"/>
                    </a:ext>
                  </a:extLst>
                </p:cNvPr>
                <p:cNvSpPr>
                  <a:spLocks noRot="1" noChangeAspect="1" noMove="1" noResize="1" noEditPoints="1" noAdjustHandles="1" noChangeArrowheads="1" noChangeShapeType="1" noTextEdit="1"/>
                </p:cNvSpPr>
                <p:nvPr/>
              </p:nvSpPr>
              <p:spPr>
                <a:xfrm>
                  <a:off x="3503773" y="2967527"/>
                  <a:ext cx="461473" cy="461473"/>
                </a:xfrm>
                <a:prstGeom prst="rect">
                  <a:avLst/>
                </a:prstGeom>
                <a:blipFill>
                  <a:blip r:embed="rId4"/>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CEDD73B8-B9CF-1E5F-C61E-9942746D15D9}"/>
                </a:ext>
              </a:extLst>
            </p:cNvPr>
            <p:cNvSpPr/>
            <p:nvPr/>
          </p:nvSpPr>
          <p:spPr>
            <a:xfrm>
              <a:off x="2862839" y="3044438"/>
              <a:ext cx="299103" cy="3076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cxnSp>
          <p:nvCxnSpPr>
            <p:cNvPr id="15" name="Straight Arrow Connector 14">
              <a:extLst>
                <a:ext uri="{FF2B5EF4-FFF2-40B4-BE49-F238E27FC236}">
                  <a16:creationId xmlns:a16="http://schemas.microsoft.com/office/drawing/2014/main" id="{E630F8AF-0700-193F-C5DF-6F4275EE8014}"/>
                </a:ext>
              </a:extLst>
            </p:cNvPr>
            <p:cNvCxnSpPr>
              <a:cxnSpLocks/>
              <a:stCxn id="13" idx="1"/>
              <a:endCxn id="14" idx="6"/>
            </p:cNvCxnSpPr>
            <p:nvPr/>
          </p:nvCxnSpPr>
          <p:spPr>
            <a:xfrm flipH="1" flipV="1">
              <a:off x="3161942" y="3198263"/>
              <a:ext cx="34183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5E7670-B4AE-A686-1F9E-AE33F4C8A4E1}"/>
                </a:ext>
              </a:extLst>
            </p:cNvPr>
            <p:cNvCxnSpPr>
              <a:stCxn id="11" idx="2"/>
            </p:cNvCxnSpPr>
            <p:nvPr/>
          </p:nvCxnSpPr>
          <p:spPr>
            <a:xfrm flipH="1">
              <a:off x="4456631" y="2444097"/>
              <a:ext cx="1" cy="140151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C47011E-6158-203C-A6C5-F3FA6AD75F47}"/>
                </a:ext>
              </a:extLst>
            </p:cNvPr>
            <p:cNvCxnSpPr>
              <a:cxnSpLocks/>
            </p:cNvCxnSpPr>
            <p:nvPr/>
          </p:nvCxnSpPr>
          <p:spPr>
            <a:xfrm flipH="1">
              <a:off x="3012390" y="3845607"/>
              <a:ext cx="1444236" cy="46147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69601BD-4658-4C13-45CA-802F1ABAED5D}"/>
                </a:ext>
              </a:extLst>
            </p:cNvPr>
            <p:cNvCxnSpPr>
              <a:cxnSpLocks/>
              <a:endCxn id="14" idx="4"/>
            </p:cNvCxnSpPr>
            <p:nvPr/>
          </p:nvCxnSpPr>
          <p:spPr>
            <a:xfrm flipV="1">
              <a:off x="3012391" y="3352087"/>
              <a:ext cx="0" cy="46147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0044EBB-3801-0521-403E-82D99C8A03C1}"/>
                </a:ext>
              </a:extLst>
            </p:cNvPr>
            <p:cNvCxnSpPr>
              <a:cxnSpLocks/>
            </p:cNvCxnSpPr>
            <p:nvPr/>
          </p:nvCxnSpPr>
          <p:spPr>
            <a:xfrm>
              <a:off x="3012385" y="3813560"/>
              <a:ext cx="1444241" cy="49107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DB1C1D0-A861-8894-07CB-83B0B04FD637}"/>
                    </a:ext>
                  </a:extLst>
                </p:cNvPr>
                <p:cNvSpPr/>
                <p:nvPr/>
              </p:nvSpPr>
              <p:spPr>
                <a:xfrm>
                  <a:off x="2290267" y="5182712"/>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m:oMathPara>
                  </a14:m>
                  <a:endParaRPr lang="en-US" dirty="0"/>
                </a:p>
              </p:txBody>
            </p:sp>
          </mc:Choice>
          <mc:Fallback xmlns="">
            <p:sp>
              <p:nvSpPr>
                <p:cNvPr id="20" name="Rectangle 19">
                  <a:extLst>
                    <a:ext uri="{FF2B5EF4-FFF2-40B4-BE49-F238E27FC236}">
                      <a16:creationId xmlns:a16="http://schemas.microsoft.com/office/drawing/2014/main" id="{DDB1C1D0-A861-8894-07CB-83B0B04FD637}"/>
                    </a:ext>
                  </a:extLst>
                </p:cNvPr>
                <p:cNvSpPr>
                  <a:spLocks noRot="1" noChangeAspect="1" noMove="1" noResize="1" noEditPoints="1" noAdjustHandles="1" noChangeArrowheads="1" noChangeShapeType="1" noTextEdit="1"/>
                </p:cNvSpPr>
                <p:nvPr/>
              </p:nvSpPr>
              <p:spPr>
                <a:xfrm>
                  <a:off x="2290267" y="5182712"/>
                  <a:ext cx="1444239" cy="4614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6C15E3C-4562-047B-0DEE-4970AE019349}"/>
                    </a:ext>
                  </a:extLst>
                </p:cNvPr>
                <p:cNvSpPr/>
                <p:nvPr/>
              </p:nvSpPr>
              <p:spPr>
                <a:xfrm>
                  <a:off x="3734506" y="5182712"/>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oMath>
                    </m:oMathPara>
                  </a14:m>
                  <a:endParaRPr lang="en-US" dirty="0"/>
                </a:p>
              </p:txBody>
            </p:sp>
          </mc:Choice>
          <mc:Fallback xmlns="">
            <p:sp>
              <p:nvSpPr>
                <p:cNvPr id="21" name="Rectangle 20">
                  <a:extLst>
                    <a:ext uri="{FF2B5EF4-FFF2-40B4-BE49-F238E27FC236}">
                      <a16:creationId xmlns:a16="http://schemas.microsoft.com/office/drawing/2014/main" id="{86C15E3C-4562-047B-0DEE-4970AE019349}"/>
                    </a:ext>
                  </a:extLst>
                </p:cNvPr>
                <p:cNvSpPr>
                  <a:spLocks noRot="1" noChangeAspect="1" noMove="1" noResize="1" noEditPoints="1" noAdjustHandles="1" noChangeArrowheads="1" noChangeShapeType="1" noTextEdit="1"/>
                </p:cNvSpPr>
                <p:nvPr/>
              </p:nvSpPr>
              <p:spPr>
                <a:xfrm>
                  <a:off x="3734506" y="5182712"/>
                  <a:ext cx="1444239" cy="461473"/>
                </a:xfrm>
                <a:prstGeom prst="rect">
                  <a:avLst/>
                </a:prstGeom>
                <a:blipFill>
                  <a:blip r:embed="rId6"/>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AFBE451A-7BC7-E68C-5153-22379BF45727}"/>
                </a:ext>
              </a:extLst>
            </p:cNvPr>
            <p:cNvCxnSpPr>
              <a:cxnSpLocks/>
              <a:endCxn id="13" idx="3"/>
            </p:cNvCxnSpPr>
            <p:nvPr/>
          </p:nvCxnSpPr>
          <p:spPr>
            <a:xfrm flipH="1">
              <a:off x="3965246" y="3198264"/>
              <a:ext cx="4913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FDB7E1D-2006-E0F2-DC47-FE020000FAE6}"/>
                </a:ext>
              </a:extLst>
            </p:cNvPr>
            <p:cNvCxnSpPr>
              <a:cxnSpLocks/>
              <a:endCxn id="20" idx="0"/>
            </p:cNvCxnSpPr>
            <p:nvPr/>
          </p:nvCxnSpPr>
          <p:spPr>
            <a:xfrm>
              <a:off x="3012387" y="4307080"/>
              <a:ext cx="0" cy="87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0A84F01-E9CC-2AF4-E413-E9A389ED2247}"/>
                </a:ext>
              </a:extLst>
            </p:cNvPr>
            <p:cNvCxnSpPr>
              <a:cxnSpLocks/>
            </p:cNvCxnSpPr>
            <p:nvPr/>
          </p:nvCxnSpPr>
          <p:spPr>
            <a:xfrm>
              <a:off x="4456626" y="4307080"/>
              <a:ext cx="0" cy="87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 name="Text Placeholder 4">
            <a:extLst>
              <a:ext uri="{FF2B5EF4-FFF2-40B4-BE49-F238E27FC236}">
                <a16:creationId xmlns:a16="http://schemas.microsoft.com/office/drawing/2014/main" id="{CF31DE71-535E-BBFF-B366-1C66DB99E815}"/>
              </a:ext>
            </a:extLst>
          </p:cNvPr>
          <p:cNvSpPr txBox="1">
            <a:spLocks/>
          </p:cNvSpPr>
          <p:nvPr/>
        </p:nvSpPr>
        <p:spPr>
          <a:xfrm>
            <a:off x="839788" y="1344430"/>
            <a:ext cx="5157788" cy="1160463"/>
          </a:xfrm>
          <a:prstGeom prst="round2SameRect">
            <a:avLst/>
          </a:prstGeom>
          <a:solidFill>
            <a:srgbClr val="FF0000"/>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t>Theory</a:t>
            </a:r>
            <a:endParaRPr lang="en-US" dirty="0"/>
          </a:p>
          <a:p>
            <a:pPr marL="0" indent="0" algn="ctr">
              <a:buFont typeface="Arial" panose="020B0604020202020204" pitchFamily="34" charset="0"/>
              <a:buNone/>
            </a:pPr>
            <a:r>
              <a:rPr lang="en-US" dirty="0"/>
              <a:t>Pseudorandom Permutation</a:t>
            </a:r>
          </a:p>
        </p:txBody>
      </p:sp>
    </p:spTree>
    <p:extLst>
      <p:ext uri="{BB962C8B-B14F-4D97-AF65-F5344CB8AC3E}">
        <p14:creationId xmlns:p14="http://schemas.microsoft.com/office/powerpoint/2010/main" val="57001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5A528D-BD54-0F18-9EA1-4471CDB89A81}"/>
              </a:ext>
            </a:extLst>
          </p:cNvPr>
          <p:cNvSpPr>
            <a:spLocks noGrp="1"/>
          </p:cNvSpPr>
          <p:nvPr>
            <p:ph sz="half" idx="2"/>
          </p:nvPr>
        </p:nvSpPr>
        <p:spPr>
          <a:xfrm>
            <a:off x="6172200" y="2505075"/>
            <a:ext cx="5183188" cy="893002"/>
          </a:xfrm>
          <a:solidFill>
            <a:schemeClr val="accent1">
              <a:lumMod val="60000"/>
              <a:lumOff val="40000"/>
            </a:schemeClr>
          </a:solidFill>
          <a:ln>
            <a:solidFill>
              <a:schemeClr val="tx1"/>
            </a:solidFill>
          </a:ln>
        </p:spPr>
        <p:txBody>
          <a:bodyPr>
            <a:normAutofit/>
          </a:bodyPr>
          <a:lstStyle/>
          <a:p>
            <a:pPr marL="0" indent="0" algn="ctr">
              <a:buNone/>
            </a:pPr>
            <a:r>
              <a:rPr lang="en-US" sz="2400" dirty="0"/>
              <a:t>Heuristic security resisting known attacks</a:t>
            </a:r>
          </a:p>
        </p:txBody>
      </p:sp>
      <p:sp>
        <p:nvSpPr>
          <p:cNvPr id="29" name="Round Same Side Corner Rectangle 28">
            <a:extLst>
              <a:ext uri="{FF2B5EF4-FFF2-40B4-BE49-F238E27FC236}">
                <a16:creationId xmlns:a16="http://schemas.microsoft.com/office/drawing/2014/main" id="{8DA48EE0-7097-F447-74A5-7A9CCA2F6263}"/>
              </a:ext>
            </a:extLst>
          </p:cNvPr>
          <p:cNvSpPr/>
          <p:nvPr/>
        </p:nvSpPr>
        <p:spPr>
          <a:xfrm>
            <a:off x="6172198" y="3398077"/>
            <a:ext cx="5184648" cy="1426171"/>
          </a:xfrm>
          <a:prstGeom prst="round2SameRect">
            <a:avLst>
              <a:gd name="adj1" fmla="val 0"/>
              <a:gd name="adj2" fmla="val 24878"/>
            </a:avLst>
          </a:prstGeom>
          <a:solidFill>
            <a:schemeClr val="accent1">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Very efficient ciphers</a:t>
            </a:r>
          </a:p>
          <a:p>
            <a:pPr marL="285750" indent="-285750">
              <a:buFont typeface="Arial" panose="020B0604020202020204" pitchFamily="34" charset="0"/>
              <a:buChar char="•"/>
            </a:pPr>
            <a:r>
              <a:rPr lang="en-US" dirty="0">
                <a:solidFill>
                  <a:sysClr val="windowText" lastClr="000000"/>
                </a:solidFill>
              </a:rPr>
              <a:t>AES</a:t>
            </a:r>
          </a:p>
          <a:p>
            <a:pPr marL="285750" indent="-285750">
              <a:buFont typeface="Arial" panose="020B0604020202020204" pitchFamily="34" charset="0"/>
              <a:buChar char="•"/>
            </a:pPr>
            <a:r>
              <a:rPr lang="en-US" dirty="0" err="1">
                <a:solidFill>
                  <a:sysClr val="windowText" lastClr="000000"/>
                </a:solidFill>
              </a:rPr>
              <a:t>MiMC</a:t>
            </a:r>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a:t>
            </a:r>
          </a:p>
        </p:txBody>
      </p:sp>
      <p:sp>
        <p:nvSpPr>
          <p:cNvPr id="30" name="TextBox 29">
            <a:extLst>
              <a:ext uri="{FF2B5EF4-FFF2-40B4-BE49-F238E27FC236}">
                <a16:creationId xmlns:a16="http://schemas.microsoft.com/office/drawing/2014/main" id="{B6D8FB89-B555-32C5-99DC-D62A88F4CD5E}"/>
              </a:ext>
            </a:extLst>
          </p:cNvPr>
          <p:cNvSpPr txBox="1"/>
          <p:nvPr/>
        </p:nvSpPr>
        <p:spPr>
          <a:xfrm>
            <a:off x="1914258" y="2751746"/>
            <a:ext cx="2811566" cy="646331"/>
          </a:xfrm>
          <a:prstGeom prst="rect">
            <a:avLst/>
          </a:prstGeom>
          <a:noFill/>
        </p:spPr>
        <p:txBody>
          <a:bodyPr wrap="square" rtlCol="0">
            <a:spAutoFit/>
          </a:bodyPr>
          <a:lstStyle/>
          <a:p>
            <a:r>
              <a:rPr lang="en-US" b="1" dirty="0"/>
              <a:t>TODO</a:t>
            </a:r>
            <a:r>
              <a:rPr lang="en-US" dirty="0"/>
              <a:t>: copy </a:t>
            </a:r>
            <a:r>
              <a:rPr lang="en-US" dirty="0" err="1"/>
              <a:t>Tianren’s</a:t>
            </a:r>
            <a:r>
              <a:rPr lang="en-US" dirty="0"/>
              <a:t> diagram</a:t>
            </a:r>
          </a:p>
        </p:txBody>
      </p:sp>
      <p:sp>
        <p:nvSpPr>
          <p:cNvPr id="4" name="Text Placeholder 6">
            <a:extLst>
              <a:ext uri="{FF2B5EF4-FFF2-40B4-BE49-F238E27FC236}">
                <a16:creationId xmlns:a16="http://schemas.microsoft.com/office/drawing/2014/main" id="{D59A506C-F21D-8F02-9B05-C253CF42E15A}"/>
              </a:ext>
            </a:extLst>
          </p:cNvPr>
          <p:cNvSpPr txBox="1">
            <a:spLocks/>
          </p:cNvSpPr>
          <p:nvPr/>
        </p:nvSpPr>
        <p:spPr>
          <a:xfrm>
            <a:off x="6172201" y="1344613"/>
            <a:ext cx="5183187" cy="1160462"/>
          </a:xfrm>
          <a:prstGeom prst="round2Same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a:t>Practice</a:t>
            </a:r>
          </a:p>
          <a:p>
            <a:pPr marL="0" indent="0" algn="ctr">
              <a:buFont typeface="Arial" panose="020B0604020202020204" pitchFamily="34" charset="0"/>
              <a:buNone/>
            </a:pPr>
            <a:r>
              <a:rPr lang="en-US"/>
              <a:t>Block Cipher</a:t>
            </a:r>
            <a:endParaRPr lang="en-US" dirty="0"/>
          </a:p>
        </p:txBody>
      </p:sp>
    </p:spTree>
    <p:extLst>
      <p:ext uri="{BB962C8B-B14F-4D97-AF65-F5344CB8AC3E}">
        <p14:creationId xmlns:p14="http://schemas.microsoft.com/office/powerpoint/2010/main" val="3008449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9E1505-25E5-C4F6-5C68-C48DF77897D9}"/>
              </a:ext>
            </a:extLst>
          </p:cNvPr>
          <p:cNvSpPr>
            <a:spLocks noGrp="1"/>
          </p:cNvSpPr>
          <p:nvPr>
            <p:ph sz="half" idx="2"/>
          </p:nvPr>
        </p:nvSpPr>
        <p:spPr>
          <a:xfrm>
            <a:off x="839788" y="2505075"/>
            <a:ext cx="5157787" cy="923925"/>
          </a:xfrm>
          <a:solidFill>
            <a:srgbClr val="FF2600">
              <a:alpha val="50196"/>
            </a:srgbClr>
          </a:solidFill>
          <a:ln>
            <a:solidFill>
              <a:schemeClr val="tx1"/>
            </a:solidFill>
          </a:ln>
        </p:spPr>
        <p:txBody>
          <a:bodyPr>
            <a:normAutofit/>
          </a:bodyPr>
          <a:lstStyle/>
          <a:p>
            <a:pPr marL="0" indent="0" algn="ctr">
              <a:buNone/>
            </a:pPr>
            <a:r>
              <a:rPr lang="en-US" sz="2400" dirty="0"/>
              <a:t>Provable security based on hardness assumptions</a:t>
            </a:r>
          </a:p>
        </p:txBody>
      </p:sp>
      <p:sp>
        <p:nvSpPr>
          <p:cNvPr id="8" name="Content Placeholder 7">
            <a:extLst>
              <a:ext uri="{FF2B5EF4-FFF2-40B4-BE49-F238E27FC236}">
                <a16:creationId xmlns:a16="http://schemas.microsoft.com/office/drawing/2014/main" id="{CA5A528D-BD54-0F18-9EA1-4471CDB89A81}"/>
              </a:ext>
            </a:extLst>
          </p:cNvPr>
          <p:cNvSpPr>
            <a:spLocks noGrp="1"/>
          </p:cNvSpPr>
          <p:nvPr>
            <p:ph sz="quarter" idx="4"/>
          </p:nvPr>
        </p:nvSpPr>
        <p:spPr>
          <a:xfrm>
            <a:off x="6172200" y="2505075"/>
            <a:ext cx="5183188" cy="893002"/>
          </a:xfrm>
          <a:solidFill>
            <a:schemeClr val="accent1">
              <a:lumMod val="60000"/>
              <a:lumOff val="40000"/>
            </a:schemeClr>
          </a:solidFill>
          <a:ln>
            <a:solidFill>
              <a:schemeClr val="tx1"/>
            </a:solidFill>
          </a:ln>
        </p:spPr>
        <p:txBody>
          <a:bodyPr>
            <a:normAutofit/>
          </a:bodyPr>
          <a:lstStyle/>
          <a:p>
            <a:pPr marL="0" indent="0" algn="ctr">
              <a:buNone/>
            </a:pPr>
            <a:r>
              <a:rPr lang="en-US" sz="2400" dirty="0"/>
              <a:t>Heuristic security resisting known attacks</a:t>
            </a:r>
          </a:p>
        </p:txBody>
      </p:sp>
      <p:sp>
        <p:nvSpPr>
          <p:cNvPr id="29" name="Round Same Side Corner Rectangle 28">
            <a:extLst>
              <a:ext uri="{FF2B5EF4-FFF2-40B4-BE49-F238E27FC236}">
                <a16:creationId xmlns:a16="http://schemas.microsoft.com/office/drawing/2014/main" id="{8DA48EE0-7097-F447-74A5-7A9CCA2F6263}"/>
              </a:ext>
            </a:extLst>
          </p:cNvPr>
          <p:cNvSpPr/>
          <p:nvPr/>
        </p:nvSpPr>
        <p:spPr>
          <a:xfrm>
            <a:off x="6172198" y="3398077"/>
            <a:ext cx="5184648" cy="1426171"/>
          </a:xfrm>
          <a:prstGeom prst="round2SameRect">
            <a:avLst>
              <a:gd name="adj1" fmla="val 0"/>
              <a:gd name="adj2" fmla="val 24878"/>
            </a:avLst>
          </a:prstGeom>
          <a:solidFill>
            <a:schemeClr val="accent1">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Very efficient ciphers</a:t>
            </a:r>
          </a:p>
          <a:p>
            <a:pPr marL="285750" indent="-285750">
              <a:buFont typeface="Arial" panose="020B0604020202020204" pitchFamily="34" charset="0"/>
              <a:buChar char="•"/>
            </a:pPr>
            <a:r>
              <a:rPr lang="en-US" dirty="0">
                <a:solidFill>
                  <a:sysClr val="windowText" lastClr="000000"/>
                </a:solidFill>
              </a:rPr>
              <a:t>AES</a:t>
            </a:r>
          </a:p>
          <a:p>
            <a:pPr marL="285750" indent="-285750">
              <a:buFont typeface="Arial" panose="020B0604020202020204" pitchFamily="34" charset="0"/>
              <a:buChar char="•"/>
            </a:pPr>
            <a:r>
              <a:rPr lang="en-US" dirty="0" err="1">
                <a:solidFill>
                  <a:sysClr val="windowText" lastClr="000000"/>
                </a:solidFill>
              </a:rPr>
              <a:t>MiMC</a:t>
            </a:r>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a:t>
            </a:r>
          </a:p>
        </p:txBody>
      </p:sp>
      <p:sp>
        <p:nvSpPr>
          <p:cNvPr id="4" name="Text Placeholder 6">
            <a:extLst>
              <a:ext uri="{FF2B5EF4-FFF2-40B4-BE49-F238E27FC236}">
                <a16:creationId xmlns:a16="http://schemas.microsoft.com/office/drawing/2014/main" id="{D59A506C-F21D-8F02-9B05-C253CF42E15A}"/>
              </a:ext>
            </a:extLst>
          </p:cNvPr>
          <p:cNvSpPr txBox="1">
            <a:spLocks/>
          </p:cNvSpPr>
          <p:nvPr/>
        </p:nvSpPr>
        <p:spPr>
          <a:xfrm>
            <a:off x="6172201" y="1344613"/>
            <a:ext cx="5183187" cy="1160462"/>
          </a:xfrm>
          <a:prstGeom prst="round2Same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a:t>Practice</a:t>
            </a:r>
          </a:p>
          <a:p>
            <a:pPr marL="0" indent="0" algn="ctr">
              <a:buFont typeface="Arial" panose="020B0604020202020204" pitchFamily="34" charset="0"/>
              <a:buNone/>
            </a:pPr>
            <a:r>
              <a:rPr lang="en-US"/>
              <a:t>Block Cipher</a:t>
            </a:r>
            <a:endParaRPr lang="en-US" dirty="0"/>
          </a:p>
        </p:txBody>
      </p:sp>
      <p:sp>
        <p:nvSpPr>
          <p:cNvPr id="7" name="Round Same Side Corner Rectangle 6">
            <a:extLst>
              <a:ext uri="{FF2B5EF4-FFF2-40B4-BE49-F238E27FC236}">
                <a16:creationId xmlns:a16="http://schemas.microsoft.com/office/drawing/2014/main" id="{05D63F13-C06D-2CFA-C6E8-68BD6AF61725}"/>
              </a:ext>
            </a:extLst>
          </p:cNvPr>
          <p:cNvSpPr/>
          <p:nvPr/>
        </p:nvSpPr>
        <p:spPr>
          <a:xfrm>
            <a:off x="839784" y="3429000"/>
            <a:ext cx="5157785" cy="1624926"/>
          </a:xfrm>
          <a:prstGeom prst="round2SameRect">
            <a:avLst>
              <a:gd name="adj1" fmla="val 0"/>
              <a:gd name="adj2" fmla="val 24878"/>
            </a:avLst>
          </a:prstGeom>
          <a:solidFill>
            <a:srgbClr val="FF2600">
              <a:alpha val="50196"/>
            </a:srgb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Feistel [LR88] plus</a:t>
            </a:r>
          </a:p>
          <a:p>
            <a:pPr marL="285750" indent="-285750">
              <a:buFont typeface="Arial" panose="020B0604020202020204" pitchFamily="34" charset="0"/>
              <a:buChar char="•"/>
            </a:pPr>
            <a:r>
              <a:rPr lang="en-US" dirty="0">
                <a:solidFill>
                  <a:sysClr val="windowText" lastClr="000000"/>
                </a:solidFill>
              </a:rPr>
              <a:t>One-way functions [GGM84]</a:t>
            </a:r>
          </a:p>
          <a:p>
            <a:pPr marL="285750" indent="-285750">
              <a:buFont typeface="Arial" panose="020B0604020202020204" pitchFamily="34" charset="0"/>
              <a:buChar char="•"/>
            </a:pPr>
            <a:r>
              <a:rPr lang="en-US" dirty="0">
                <a:solidFill>
                  <a:sysClr val="windowText" lastClr="000000"/>
                </a:solidFill>
              </a:rPr>
              <a:t>Factoring [NR04, …]</a:t>
            </a:r>
          </a:p>
          <a:p>
            <a:pPr marL="285750" indent="-285750">
              <a:buFont typeface="Arial" panose="020B0604020202020204" pitchFamily="34" charset="0"/>
              <a:buChar char="•"/>
            </a:pPr>
            <a:r>
              <a:rPr lang="en-US" dirty="0">
                <a:solidFill>
                  <a:sysClr val="windowText" lastClr="000000"/>
                </a:solidFill>
              </a:rPr>
              <a:t>Lattice problems [BPR12, …]</a:t>
            </a:r>
          </a:p>
        </p:txBody>
      </p:sp>
      <p:sp>
        <p:nvSpPr>
          <p:cNvPr id="9" name="Text Placeholder 4">
            <a:extLst>
              <a:ext uri="{FF2B5EF4-FFF2-40B4-BE49-F238E27FC236}">
                <a16:creationId xmlns:a16="http://schemas.microsoft.com/office/drawing/2014/main" id="{F139D3ED-07E3-4E20-2051-DDA776269B13}"/>
              </a:ext>
            </a:extLst>
          </p:cNvPr>
          <p:cNvSpPr txBox="1">
            <a:spLocks/>
          </p:cNvSpPr>
          <p:nvPr/>
        </p:nvSpPr>
        <p:spPr>
          <a:xfrm>
            <a:off x="839788" y="1344430"/>
            <a:ext cx="5157788" cy="1160463"/>
          </a:xfrm>
          <a:prstGeom prst="round2SameRect">
            <a:avLst/>
          </a:prstGeom>
          <a:solidFill>
            <a:srgbClr val="FF0000"/>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t>Theory</a:t>
            </a:r>
            <a:endParaRPr lang="en-US" dirty="0"/>
          </a:p>
          <a:p>
            <a:pPr marL="0" indent="0" algn="ctr">
              <a:buFont typeface="Arial" panose="020B0604020202020204" pitchFamily="34" charset="0"/>
              <a:buNone/>
            </a:pPr>
            <a:r>
              <a:rPr lang="en-US" dirty="0"/>
              <a:t>Pseudorandom Permutation</a:t>
            </a:r>
          </a:p>
        </p:txBody>
      </p:sp>
      <p:sp>
        <p:nvSpPr>
          <p:cNvPr id="10" name="Text Placeholder 4">
            <a:extLst>
              <a:ext uri="{FF2B5EF4-FFF2-40B4-BE49-F238E27FC236}">
                <a16:creationId xmlns:a16="http://schemas.microsoft.com/office/drawing/2014/main" id="{75E9D264-996E-FF10-8B42-166ECBC473B8}"/>
              </a:ext>
            </a:extLst>
          </p:cNvPr>
          <p:cNvSpPr txBox="1">
            <a:spLocks/>
          </p:cNvSpPr>
          <p:nvPr/>
        </p:nvSpPr>
        <p:spPr>
          <a:xfrm>
            <a:off x="839784" y="5513570"/>
            <a:ext cx="5157788" cy="540389"/>
          </a:xfrm>
          <a:prstGeom prst="round2SameRect">
            <a:avLst/>
          </a:prstGeom>
          <a:solidFill>
            <a:srgbClr val="FF0000"/>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t>Is AES secure?</a:t>
            </a:r>
          </a:p>
        </p:txBody>
      </p:sp>
      <p:sp>
        <p:nvSpPr>
          <p:cNvPr id="11" name="Text Placeholder 6">
            <a:extLst>
              <a:ext uri="{FF2B5EF4-FFF2-40B4-BE49-F238E27FC236}">
                <a16:creationId xmlns:a16="http://schemas.microsoft.com/office/drawing/2014/main" id="{EE4DFBFA-4AA7-1536-D53B-165E3D6144A5}"/>
              </a:ext>
            </a:extLst>
          </p:cNvPr>
          <p:cNvSpPr txBox="1">
            <a:spLocks/>
          </p:cNvSpPr>
          <p:nvPr/>
        </p:nvSpPr>
        <p:spPr>
          <a:xfrm>
            <a:off x="6169029" y="5513387"/>
            <a:ext cx="5183187" cy="540389"/>
          </a:xfrm>
          <a:prstGeom prst="round2Same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t>Is AES secure?</a:t>
            </a:r>
          </a:p>
        </p:txBody>
      </p:sp>
    </p:spTree>
    <p:extLst>
      <p:ext uri="{BB962C8B-B14F-4D97-AF65-F5344CB8AC3E}">
        <p14:creationId xmlns:p14="http://schemas.microsoft.com/office/powerpoint/2010/main" val="4176864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E0D8D1-E0F0-9CBC-2A3D-40EA7864ECC3}"/>
              </a:ext>
            </a:extLst>
          </p:cNvPr>
          <p:cNvSpPr>
            <a:spLocks noGrp="1"/>
          </p:cNvSpPr>
          <p:nvPr>
            <p:ph sz="half" idx="2"/>
          </p:nvPr>
        </p:nvSpPr>
        <p:spPr>
          <a:xfrm>
            <a:off x="839788" y="1611708"/>
            <a:ext cx="5157787" cy="4337146"/>
          </a:xfrm>
          <a:solidFill>
            <a:srgbClr val="FF2600">
              <a:alpha val="50196"/>
            </a:srgbClr>
          </a:solidFill>
        </p:spPr>
        <p:txBody>
          <a:bodyPr>
            <a:normAutofit/>
          </a:bodyPr>
          <a:lstStyle/>
          <a:p>
            <a:r>
              <a:rPr lang="en-US" dirty="0"/>
              <a:t>Can we base AES on assumptions?</a:t>
            </a:r>
          </a:p>
          <a:p>
            <a:r>
              <a:rPr lang="en-US" dirty="0"/>
              <a:t>Idealized model</a:t>
            </a:r>
          </a:p>
          <a:p>
            <a:pPr lvl="1"/>
            <a:r>
              <a:rPr lang="en-US" dirty="0"/>
              <a:t>BKL+12, Ste12, ABD+13, LS14, CS14, CLL+14, HT16, DSSL16, GL15, DKS+17, CDK+18, CL18, WYCD20, </a:t>
            </a:r>
            <a:r>
              <a:rPr lang="en-US" dirty="0" err="1"/>
              <a:t>etc</a:t>
            </a:r>
            <a:endParaRPr lang="en-US" dirty="0"/>
          </a:p>
        </p:txBody>
      </p:sp>
      <p:sp>
        <p:nvSpPr>
          <p:cNvPr id="11" name="Content Placeholder 7">
            <a:extLst>
              <a:ext uri="{FF2B5EF4-FFF2-40B4-BE49-F238E27FC236}">
                <a16:creationId xmlns:a16="http://schemas.microsoft.com/office/drawing/2014/main" id="{7A85186B-B860-BC9B-58F9-86200CCFC16A}"/>
              </a:ext>
            </a:extLst>
          </p:cNvPr>
          <p:cNvSpPr>
            <a:spLocks noGrp="1"/>
          </p:cNvSpPr>
          <p:nvPr>
            <p:ph sz="quarter" idx="4"/>
          </p:nvPr>
        </p:nvSpPr>
        <p:spPr>
          <a:xfrm>
            <a:off x="6194425" y="1611707"/>
            <a:ext cx="5183188" cy="4337147"/>
          </a:xfrm>
          <a:solidFill>
            <a:schemeClr val="accent1">
              <a:lumMod val="60000"/>
              <a:lumOff val="40000"/>
            </a:schemeClr>
          </a:solidFill>
        </p:spPr>
        <p:txBody>
          <a:bodyPr>
            <a:normAutofit/>
          </a:bodyPr>
          <a:lstStyle/>
          <a:p>
            <a:r>
              <a:rPr lang="en-US" dirty="0"/>
              <a:t>Cryptanalysis</a:t>
            </a:r>
          </a:p>
          <a:p>
            <a:pPr lvl="1"/>
            <a:r>
              <a:rPr lang="en-US" dirty="0"/>
              <a:t>Linear [MY92] and differential [BS91] cryptanalysis</a:t>
            </a:r>
          </a:p>
          <a:p>
            <a:pPr lvl="1"/>
            <a:r>
              <a:rPr lang="en-US" dirty="0"/>
              <a:t>Many more: Lai94, Knu94, Knu98, JK97, KW02, BKR11</a:t>
            </a:r>
          </a:p>
          <a:p>
            <a:r>
              <a:rPr lang="en-US" dirty="0"/>
              <a:t>Provable bounds on the advantage of known attacks</a:t>
            </a:r>
          </a:p>
          <a:p>
            <a:pPr lvl="1"/>
            <a:r>
              <a:rPr lang="en-US" dirty="0"/>
              <a:t>NK95, KMT01, PSC+02, PSLL03, Kel04, KS07</a:t>
            </a:r>
          </a:p>
        </p:txBody>
      </p:sp>
      <p:sp>
        <p:nvSpPr>
          <p:cNvPr id="4" name="Text Placeholder 4">
            <a:extLst>
              <a:ext uri="{FF2B5EF4-FFF2-40B4-BE49-F238E27FC236}">
                <a16:creationId xmlns:a16="http://schemas.microsoft.com/office/drawing/2014/main" id="{B6EFB5D6-8246-8359-C21A-009A3C8FB931}"/>
              </a:ext>
            </a:extLst>
          </p:cNvPr>
          <p:cNvSpPr txBox="1">
            <a:spLocks/>
          </p:cNvSpPr>
          <p:nvPr/>
        </p:nvSpPr>
        <p:spPr>
          <a:xfrm>
            <a:off x="839788" y="451063"/>
            <a:ext cx="5157788" cy="1160463"/>
          </a:xfrm>
          <a:prstGeom prst="round2SameRect">
            <a:avLst/>
          </a:prstGeom>
          <a:solidFill>
            <a:srgbClr val="FF0000"/>
          </a:solidFill>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dirty="0"/>
              <a:t>Theory</a:t>
            </a:r>
            <a:endParaRPr lang="en-US" dirty="0"/>
          </a:p>
          <a:p>
            <a:pPr marL="0" indent="0" algn="ctr">
              <a:buFont typeface="Arial" panose="020B0604020202020204" pitchFamily="34" charset="0"/>
              <a:buNone/>
            </a:pPr>
            <a:r>
              <a:rPr lang="en-US" dirty="0"/>
              <a:t>Pseudorandom Permutation</a:t>
            </a:r>
          </a:p>
        </p:txBody>
      </p:sp>
      <p:sp>
        <p:nvSpPr>
          <p:cNvPr id="10" name="Text Placeholder 6">
            <a:extLst>
              <a:ext uri="{FF2B5EF4-FFF2-40B4-BE49-F238E27FC236}">
                <a16:creationId xmlns:a16="http://schemas.microsoft.com/office/drawing/2014/main" id="{2F833B18-5F20-BA15-B5AD-A072EED67B73}"/>
              </a:ext>
            </a:extLst>
          </p:cNvPr>
          <p:cNvSpPr txBox="1">
            <a:spLocks/>
          </p:cNvSpPr>
          <p:nvPr/>
        </p:nvSpPr>
        <p:spPr>
          <a:xfrm>
            <a:off x="6194426" y="451246"/>
            <a:ext cx="5183187" cy="1160462"/>
          </a:xfrm>
          <a:prstGeom prst="round2Same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400"/>
              <a:t>Practice</a:t>
            </a:r>
          </a:p>
          <a:p>
            <a:pPr marL="0" indent="0" algn="ctr">
              <a:buFont typeface="Arial" panose="020B0604020202020204" pitchFamily="34" charset="0"/>
              <a:buNone/>
            </a:pPr>
            <a:r>
              <a:rPr lang="en-US"/>
              <a:t>Block Cipher</a:t>
            </a:r>
            <a:endParaRPr lang="en-US" dirty="0"/>
          </a:p>
        </p:txBody>
      </p:sp>
    </p:spTree>
    <p:extLst>
      <p:ext uri="{BB962C8B-B14F-4D97-AF65-F5344CB8AC3E}">
        <p14:creationId xmlns:p14="http://schemas.microsoft.com/office/powerpoint/2010/main" val="1192173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52F8-AC92-B424-E9DF-A339B46BD89C}"/>
              </a:ext>
            </a:extLst>
          </p:cNvPr>
          <p:cNvSpPr>
            <a:spLocks noGrp="1"/>
          </p:cNvSpPr>
          <p:nvPr>
            <p:ph type="title"/>
          </p:nvPr>
        </p:nvSpPr>
        <p:spPr/>
        <p:txBody>
          <a:bodyPr/>
          <a:lstStyle/>
          <a:p>
            <a:r>
              <a:rPr lang="en-US" dirty="0"/>
              <a:t>Security game</a:t>
            </a:r>
          </a:p>
        </p:txBody>
      </p:sp>
      <p:sp>
        <p:nvSpPr>
          <p:cNvPr id="7" name="Text Placeholder 6">
            <a:extLst>
              <a:ext uri="{FF2B5EF4-FFF2-40B4-BE49-F238E27FC236}">
                <a16:creationId xmlns:a16="http://schemas.microsoft.com/office/drawing/2014/main" id="{07D45849-A44A-7AEC-F016-F9E08C67062F}"/>
              </a:ext>
            </a:extLst>
          </p:cNvPr>
          <p:cNvSpPr txBox="1">
            <a:spLocks/>
          </p:cNvSpPr>
          <p:nvPr/>
        </p:nvSpPr>
        <p:spPr>
          <a:xfrm>
            <a:off x="836612" y="1681163"/>
            <a:ext cx="10518776" cy="655910"/>
          </a:xfrm>
          <a:prstGeom prst="round2SameRect">
            <a:avLst/>
          </a:prstGeom>
          <a:solidFill>
            <a:schemeClr val="accent1"/>
          </a:solidFill>
        </p:spPr>
        <p:style>
          <a:lnRef idx="0">
            <a:scrgbClr r="0" g="0" b="0"/>
          </a:lnRef>
          <a:fillRef idx="0">
            <a:scrgbClr r="0" g="0" b="0"/>
          </a:fillRef>
          <a:effectRef idx="0">
            <a:scrgbClr r="0" g="0" b="0"/>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dirty="0"/>
              <a:t>Practice</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3F062C95-247A-5FB1-10D9-49B1302C10F3}"/>
                  </a:ext>
                </a:extLst>
              </p:cNvPr>
              <p:cNvSpPr txBox="1">
                <a:spLocks/>
              </p:cNvSpPr>
              <p:nvPr/>
            </p:nvSpPr>
            <p:spPr>
              <a:xfrm>
                <a:off x="835024" y="2337073"/>
                <a:ext cx="10518776" cy="1678042"/>
              </a:xfrm>
              <a:prstGeom prst="rect">
                <a:avLst/>
              </a:prstGeom>
              <a:solidFill>
                <a:schemeClr val="accent1">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Security against known attacks, e.g., differential cryptanalysis</a:t>
                </a: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ℙ</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𝐴𝐸𝑆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𝑘𝑒𝑦</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𝐴𝐸𝑆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𝑘𝑒𝑦</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Δ</m:t>
                          </m:r>
                        </m:e>
                      </m:d>
                    </m:oMath>
                  </m:oMathPara>
                </a14:m>
                <a:endParaRPr lang="en-US" dirty="0"/>
              </a:p>
            </p:txBody>
          </p:sp>
        </mc:Choice>
        <mc:Fallback xmlns="">
          <p:sp>
            <p:nvSpPr>
              <p:cNvPr id="8" name="Content Placeholder 7">
                <a:extLst>
                  <a:ext uri="{FF2B5EF4-FFF2-40B4-BE49-F238E27FC236}">
                    <a16:creationId xmlns:a16="http://schemas.microsoft.com/office/drawing/2014/main" id="{3F062C95-247A-5FB1-10D9-49B1302C10F3}"/>
                  </a:ext>
                </a:extLst>
              </p:cNvPr>
              <p:cNvSpPr txBox="1">
                <a:spLocks noRot="1" noChangeAspect="1" noMove="1" noResize="1" noEditPoints="1" noAdjustHandles="1" noChangeArrowheads="1" noChangeShapeType="1" noTextEdit="1"/>
              </p:cNvSpPr>
              <p:nvPr/>
            </p:nvSpPr>
            <p:spPr>
              <a:xfrm>
                <a:off x="835024" y="2337073"/>
                <a:ext cx="10518776" cy="1678042"/>
              </a:xfrm>
              <a:prstGeom prst="rect">
                <a:avLst/>
              </a:prstGeom>
              <a:blipFill>
                <a:blip r:embed="rId2"/>
                <a:stretch>
                  <a:fillRect t="-597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D9EA3CF-6A4A-004A-88B2-C9D8902E8F87}"/>
              </a:ext>
            </a:extLst>
          </p:cNvPr>
          <p:cNvSpPr/>
          <p:nvPr/>
        </p:nvSpPr>
        <p:spPr>
          <a:xfrm>
            <a:off x="3195326" y="4604121"/>
            <a:ext cx="1645920" cy="1645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grpSp>
        <p:nvGrpSpPr>
          <p:cNvPr id="16" name="Group 15">
            <a:extLst>
              <a:ext uri="{FF2B5EF4-FFF2-40B4-BE49-F238E27FC236}">
                <a16:creationId xmlns:a16="http://schemas.microsoft.com/office/drawing/2014/main" id="{A0324BD3-880A-C2C2-4738-8EC468FF8F4A}"/>
              </a:ext>
            </a:extLst>
          </p:cNvPr>
          <p:cNvGrpSpPr/>
          <p:nvPr/>
        </p:nvGrpSpPr>
        <p:grpSpPr>
          <a:xfrm>
            <a:off x="1863665" y="4943967"/>
            <a:ext cx="1251017" cy="369332"/>
            <a:chOff x="3941379" y="5007029"/>
            <a:chExt cx="1251017" cy="36933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20D12-A85A-5DDC-E82D-5F7F6CE6CFAC}"/>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82E20D12-A85A-5DDC-E82D-5F7F6CE6CFAC}"/>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3"/>
                  <a:stretch>
                    <a:fillRect r="-1600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80CB971-D960-7C06-D76F-44365AF6E64A}"/>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7" name="Group 16">
            <a:extLst>
              <a:ext uri="{FF2B5EF4-FFF2-40B4-BE49-F238E27FC236}">
                <a16:creationId xmlns:a16="http://schemas.microsoft.com/office/drawing/2014/main" id="{D0FB2EA6-A4D4-BA97-6462-7C60F81374F4}"/>
              </a:ext>
            </a:extLst>
          </p:cNvPr>
          <p:cNvGrpSpPr/>
          <p:nvPr/>
        </p:nvGrpSpPr>
        <p:grpSpPr>
          <a:xfrm>
            <a:off x="1863665" y="5590353"/>
            <a:ext cx="1251017" cy="369332"/>
            <a:chOff x="3941379" y="5007029"/>
            <a:chExt cx="1251017" cy="369332"/>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ED0D108-7B33-1984-2DD3-BFBB02593870}"/>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8" name="TextBox 17">
                  <a:extLst>
                    <a:ext uri="{FF2B5EF4-FFF2-40B4-BE49-F238E27FC236}">
                      <a16:creationId xmlns:a16="http://schemas.microsoft.com/office/drawing/2014/main" id="{AED0D108-7B33-1984-2DD3-BFBB02593870}"/>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4"/>
                  <a:stretch>
                    <a:fillRect r="-20000"/>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ACCCA924-2DDC-E040-D127-0F3179B78136}"/>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708FB75-89A1-C5C6-B7EF-80BA930F4AB4}"/>
                  </a:ext>
                </a:extLst>
              </p:cNvPr>
              <p:cNvSpPr txBox="1"/>
              <p:nvPr/>
            </p:nvSpPr>
            <p:spPr>
              <a:xfrm>
                <a:off x="5791200" y="4943967"/>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7708FB75-89A1-C5C6-B7EF-80BA930F4AB4}"/>
                  </a:ext>
                </a:extLst>
              </p:cNvPr>
              <p:cNvSpPr txBox="1">
                <a:spLocks noRot="1" noChangeAspect="1" noMove="1" noResize="1" noEditPoints="1" noAdjustHandles="1" noChangeArrowheads="1" noChangeShapeType="1" noTextEdit="1"/>
              </p:cNvSpPr>
              <p:nvPr/>
            </p:nvSpPr>
            <p:spPr>
              <a:xfrm>
                <a:off x="5791200" y="4943967"/>
                <a:ext cx="304800" cy="369332"/>
              </a:xfrm>
              <a:prstGeom prst="rect">
                <a:avLst/>
              </a:prstGeom>
              <a:blipFill>
                <a:blip r:embed="rId5"/>
                <a:stretch>
                  <a:fillRect r="-16000" b="-6667"/>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238490D0-A855-1F53-19DC-C00F5D240862}"/>
              </a:ext>
            </a:extLst>
          </p:cNvPr>
          <p:cNvCxnSpPr>
            <a:cxnSpLocks/>
          </p:cNvCxnSpPr>
          <p:nvPr/>
        </p:nvCxnSpPr>
        <p:spPr>
          <a:xfrm>
            <a:off x="4923759" y="5128633"/>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00EE90D-19C2-D586-36AD-071504EE5DCD}"/>
                  </a:ext>
                </a:extLst>
              </p:cNvPr>
              <p:cNvSpPr txBox="1"/>
              <p:nvPr/>
            </p:nvSpPr>
            <p:spPr>
              <a:xfrm>
                <a:off x="5791200" y="5620734"/>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dirty="0"/>
              </a:p>
            </p:txBody>
          </p:sp>
        </mc:Choice>
        <mc:Fallback xmlns="">
          <p:sp>
            <p:nvSpPr>
              <p:cNvPr id="24" name="TextBox 23">
                <a:extLst>
                  <a:ext uri="{FF2B5EF4-FFF2-40B4-BE49-F238E27FC236}">
                    <a16:creationId xmlns:a16="http://schemas.microsoft.com/office/drawing/2014/main" id="{700EE90D-19C2-D586-36AD-071504EE5DCD}"/>
                  </a:ext>
                </a:extLst>
              </p:cNvPr>
              <p:cNvSpPr txBox="1">
                <a:spLocks noRot="1" noChangeAspect="1" noMove="1" noResize="1" noEditPoints="1" noAdjustHandles="1" noChangeArrowheads="1" noChangeShapeType="1" noTextEdit="1"/>
              </p:cNvSpPr>
              <p:nvPr/>
            </p:nvSpPr>
            <p:spPr>
              <a:xfrm>
                <a:off x="5791200" y="5620734"/>
                <a:ext cx="304800" cy="369332"/>
              </a:xfrm>
              <a:prstGeom prst="rect">
                <a:avLst/>
              </a:prstGeom>
              <a:blipFill>
                <a:blip r:embed="rId6"/>
                <a:stretch>
                  <a:fillRect r="-16000" b="-6667"/>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FD2C0C2F-DA13-ABDE-4BB9-494533DCEA50}"/>
              </a:ext>
            </a:extLst>
          </p:cNvPr>
          <p:cNvCxnSpPr>
            <a:cxnSpLocks/>
          </p:cNvCxnSpPr>
          <p:nvPr/>
        </p:nvCxnSpPr>
        <p:spPr>
          <a:xfrm>
            <a:off x="4923759" y="5775019"/>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Cloud 25">
                <a:extLst>
                  <a:ext uri="{FF2B5EF4-FFF2-40B4-BE49-F238E27FC236}">
                    <a16:creationId xmlns:a16="http://schemas.microsoft.com/office/drawing/2014/main" id="{61113ECB-08F2-2C02-5980-1E5CDB0FE373}"/>
                  </a:ext>
                </a:extLst>
              </p:cNvPr>
              <p:cNvSpPr/>
              <p:nvPr/>
            </p:nvSpPr>
            <p:spPr>
              <a:xfrm>
                <a:off x="7045955" y="4393323"/>
                <a:ext cx="4307846" cy="209955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 difference must be </a:t>
                </a:r>
                <a14:m>
                  <m:oMath xmlns:m="http://schemas.openxmlformats.org/officeDocument/2006/math">
                    <m:r>
                      <a:rPr lang="en-US" b="0" i="1" smtClean="0">
                        <a:latin typeface="Cambria Math" panose="02040503050406030204" pitchFamily="18" charset="0"/>
                      </a:rPr>
                      <m:t>≈</m:t>
                    </m:r>
                  </m:oMath>
                </a14:m>
                <a:r>
                  <a:rPr lang="en-US" dirty="0"/>
                  <a:t> uniform over all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 possible values, for all input pairs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dirty="0"/>
              </a:p>
            </p:txBody>
          </p:sp>
        </mc:Choice>
        <mc:Fallback xmlns="">
          <p:sp>
            <p:nvSpPr>
              <p:cNvPr id="26" name="Cloud 25">
                <a:extLst>
                  <a:ext uri="{FF2B5EF4-FFF2-40B4-BE49-F238E27FC236}">
                    <a16:creationId xmlns:a16="http://schemas.microsoft.com/office/drawing/2014/main" id="{61113ECB-08F2-2C02-5980-1E5CDB0FE373}"/>
                  </a:ext>
                </a:extLst>
              </p:cNvPr>
              <p:cNvSpPr>
                <a:spLocks noRot="1" noChangeAspect="1" noMove="1" noResize="1" noEditPoints="1" noAdjustHandles="1" noChangeArrowheads="1" noChangeShapeType="1" noTextEdit="1"/>
              </p:cNvSpPr>
              <p:nvPr/>
            </p:nvSpPr>
            <p:spPr>
              <a:xfrm>
                <a:off x="7045955" y="4393323"/>
                <a:ext cx="4307846" cy="2099551"/>
              </a:xfrm>
              <a:prstGeom prst="cloud">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510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6572D16-1D8E-9BAE-D6ED-402C62D4B011}"/>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𝑡</m:t>
                    </m:r>
                  </m:oMath>
                </a14:m>
                <a:r>
                  <a:rPr lang="en-US" dirty="0"/>
                  <a:t>-wise independence</a:t>
                </a:r>
              </a:p>
            </p:txBody>
          </p:sp>
        </mc:Choice>
        <mc:Fallback xmlns="">
          <p:sp>
            <p:nvSpPr>
              <p:cNvPr id="2" name="Title 1">
                <a:extLst>
                  <a:ext uri="{FF2B5EF4-FFF2-40B4-BE49-F238E27FC236}">
                    <a16:creationId xmlns:a16="http://schemas.microsoft.com/office/drawing/2014/main" id="{66572D16-1D8E-9BAE-D6ED-402C62D4B011}"/>
                  </a:ext>
                </a:extLst>
              </p:cNvPr>
              <p:cNvSpPr>
                <a:spLocks noGrp="1" noRot="1" noChangeAspect="1" noMove="1" noResize="1" noEditPoints="1" noAdjustHandles="1" noChangeArrowheads="1" noChangeShapeType="1" noTextEdit="1"/>
              </p:cNvSpPr>
              <p:nvPr>
                <p:ph type="title"/>
              </p:nvPr>
            </p:nvSpPr>
            <p:spPr>
              <a:blipFill>
                <a:blip r:embed="rId2"/>
                <a:stretch>
                  <a:fillRect l="-590" t="-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203D5A-CD6D-392C-6F03-C743662B659E}"/>
                  </a:ext>
                </a:extLst>
              </p:cNvPr>
              <p:cNvSpPr>
                <a:spLocks noGrp="1"/>
              </p:cNvSpPr>
              <p:nvPr>
                <p:ph idx="1"/>
              </p:nvPr>
            </p:nvSpPr>
            <p:spPr>
              <a:xfrm>
                <a:off x="838200" y="3659309"/>
                <a:ext cx="10515600" cy="2517653"/>
              </a:xfrm>
            </p:spPr>
            <p:txBody>
              <a:bodyPr>
                <a:normAutofit/>
              </a:bodyPr>
              <a:lstStyle/>
              <a:p>
                <a:pPr marL="0" indent="0">
                  <a:buNone/>
                </a:pPr>
                <a:r>
                  <a:rPr lang="en-US" dirty="0"/>
                  <a:t>For all </a:t>
                </a:r>
                <a14:m>
                  <m:oMath xmlns:m="http://schemas.openxmlformats.org/officeDocument/2006/math">
                    <m:r>
                      <a:rPr lang="en-US" b="0" i="1" smtClean="0">
                        <a:latin typeface="Cambria Math" panose="02040503050406030204" pitchFamily="18" charset="0"/>
                      </a:rPr>
                      <m:t>𝑡</m:t>
                    </m:r>
                  </m:oMath>
                </a14:m>
                <a:r>
                  <a:rPr lang="en-US" dirty="0"/>
                  <a:t> inputs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a14:m>
                <a:r>
                  <a:rPr lang="en-US" dirty="0"/>
                  <a:t> their outputs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a14:m>
                <a:r>
                  <a:rPr lang="en-US" dirty="0"/>
                  <a:t> are i.i.d. uniform</a:t>
                </a:r>
              </a:p>
              <a:p>
                <a:r>
                  <a:rPr lang="en-US" b="1" dirty="0"/>
                  <a:t>Theory</a:t>
                </a:r>
                <a:r>
                  <a:rPr lang="en-US" dirty="0"/>
                  <a:t>.</a:t>
                </a:r>
              </a:p>
              <a:p>
                <a:pPr lvl="1"/>
                <a:r>
                  <a:rPr lang="en-US" dirty="0"/>
                  <a:t>Inspired by the PRP security game</a:t>
                </a:r>
              </a:p>
              <a:p>
                <a:pPr lvl="1"/>
                <a:r>
                  <a:rPr lang="en-US" dirty="0"/>
                  <a:t>Can formally prove security bounds</a:t>
                </a:r>
              </a:p>
              <a:p>
                <a:r>
                  <a:rPr lang="en-US" b="1" dirty="0"/>
                  <a:t>Practice</a:t>
                </a:r>
                <a:r>
                  <a:rPr lang="en-US" dirty="0"/>
                  <a:t>.</a:t>
                </a:r>
              </a:p>
              <a:p>
                <a:pPr lvl="1"/>
                <a:r>
                  <a:rPr lang="en-US" dirty="0"/>
                  <a:t>Captures many classes of known attacks</a:t>
                </a:r>
              </a:p>
            </p:txBody>
          </p:sp>
        </mc:Choice>
        <mc:Fallback xmlns="">
          <p:sp>
            <p:nvSpPr>
              <p:cNvPr id="3" name="Content Placeholder 2">
                <a:extLst>
                  <a:ext uri="{FF2B5EF4-FFF2-40B4-BE49-F238E27FC236}">
                    <a16:creationId xmlns:a16="http://schemas.microsoft.com/office/drawing/2014/main" id="{6D203D5A-CD6D-392C-6F03-C743662B659E}"/>
                  </a:ext>
                </a:extLst>
              </p:cNvPr>
              <p:cNvSpPr>
                <a:spLocks noGrp="1" noRot="1" noChangeAspect="1" noMove="1" noResize="1" noEditPoints="1" noAdjustHandles="1" noChangeArrowheads="1" noChangeShapeType="1" noTextEdit="1"/>
              </p:cNvSpPr>
              <p:nvPr>
                <p:ph idx="1"/>
              </p:nvPr>
            </p:nvSpPr>
            <p:spPr>
              <a:xfrm>
                <a:off x="838200" y="3659309"/>
                <a:ext cx="10515600" cy="2517653"/>
              </a:xfrm>
              <a:blipFill>
                <a:blip r:embed="rId3"/>
                <a:stretch>
                  <a:fillRect l="-603" t="-100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4F2ED63-1F96-7BAF-5C10-4A49DD8A2496}"/>
              </a:ext>
            </a:extLst>
          </p:cNvPr>
          <p:cNvSpPr/>
          <p:nvPr/>
        </p:nvSpPr>
        <p:spPr>
          <a:xfrm>
            <a:off x="5188958" y="1559351"/>
            <a:ext cx="1645920" cy="1645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AES</a:t>
            </a:r>
          </a:p>
        </p:txBody>
      </p:sp>
      <p:grpSp>
        <p:nvGrpSpPr>
          <p:cNvPr id="6" name="Group 5">
            <a:extLst>
              <a:ext uri="{FF2B5EF4-FFF2-40B4-BE49-F238E27FC236}">
                <a16:creationId xmlns:a16="http://schemas.microsoft.com/office/drawing/2014/main" id="{80C16F83-8C1E-A35D-AA37-786CC725258E}"/>
              </a:ext>
            </a:extLst>
          </p:cNvPr>
          <p:cNvGrpSpPr/>
          <p:nvPr/>
        </p:nvGrpSpPr>
        <p:grpSpPr>
          <a:xfrm>
            <a:off x="3857297" y="1594400"/>
            <a:ext cx="1251017" cy="369332"/>
            <a:chOff x="3941379" y="5007029"/>
            <a:chExt cx="1251017" cy="36933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63E570-9EFD-21BA-A3EC-4A3616FF67CA}"/>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3D63E570-9EFD-21BA-A3EC-4A3616FF67CA}"/>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4"/>
                  <a:stretch>
                    <a:fillRect r="-16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022733E-BDA6-3F02-1A2A-38604EC36746}"/>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A3960536-75AD-5A18-35D1-1A27E6406FB1}"/>
              </a:ext>
            </a:extLst>
          </p:cNvPr>
          <p:cNvGrpSpPr/>
          <p:nvPr/>
        </p:nvGrpSpPr>
        <p:grpSpPr>
          <a:xfrm>
            <a:off x="3857297" y="2829359"/>
            <a:ext cx="1251017" cy="369332"/>
            <a:chOff x="3941379" y="5007029"/>
            <a:chExt cx="1251017" cy="36933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602920-5C72-82EA-C200-68EE136ABA18}"/>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oMath>
                    </m:oMathPara>
                  </a14:m>
                  <a:endParaRPr lang="en-US" dirty="0"/>
                </a:p>
              </p:txBody>
            </p:sp>
          </mc:Choice>
          <mc:Fallback xmlns="">
            <p:sp>
              <p:nvSpPr>
                <p:cNvPr id="10" name="TextBox 9">
                  <a:extLst>
                    <a:ext uri="{FF2B5EF4-FFF2-40B4-BE49-F238E27FC236}">
                      <a16:creationId xmlns:a16="http://schemas.microsoft.com/office/drawing/2014/main" id="{0C602920-5C72-82EA-C200-68EE136ABA18}"/>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5"/>
                  <a:stretch>
                    <a:fillRect r="-1200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FE714E90-7676-74EA-9553-94D91E9AA4F5}"/>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238AE2-8A76-697D-D838-581F4D58E5CB}"/>
                  </a:ext>
                </a:extLst>
              </p:cNvPr>
              <p:cNvSpPr txBox="1"/>
              <p:nvPr/>
            </p:nvSpPr>
            <p:spPr>
              <a:xfrm>
                <a:off x="7784832" y="157337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BF238AE2-8A76-697D-D838-581F4D58E5CB}"/>
                  </a:ext>
                </a:extLst>
              </p:cNvPr>
              <p:cNvSpPr txBox="1">
                <a:spLocks noRot="1" noChangeAspect="1" noMove="1" noResize="1" noEditPoints="1" noAdjustHandles="1" noChangeArrowheads="1" noChangeShapeType="1" noTextEdit="1"/>
              </p:cNvSpPr>
              <p:nvPr/>
            </p:nvSpPr>
            <p:spPr>
              <a:xfrm>
                <a:off x="7784832" y="1573379"/>
                <a:ext cx="304800" cy="369332"/>
              </a:xfrm>
              <a:prstGeom prst="rect">
                <a:avLst/>
              </a:prstGeom>
              <a:blipFill>
                <a:blip r:embed="rId6"/>
                <a:stretch>
                  <a:fillRect r="-20000" b="-6452"/>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AE09A13-2B97-92B9-A1FB-AB828F951707}"/>
              </a:ext>
            </a:extLst>
          </p:cNvPr>
          <p:cNvCxnSpPr>
            <a:cxnSpLocks/>
          </p:cNvCxnSpPr>
          <p:nvPr/>
        </p:nvCxnSpPr>
        <p:spPr>
          <a:xfrm>
            <a:off x="6917391" y="1779066"/>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10AD82-07AE-39A3-85B9-6581726B5559}"/>
                  </a:ext>
                </a:extLst>
              </p:cNvPr>
              <p:cNvSpPr txBox="1"/>
              <p:nvPr/>
            </p:nvSpPr>
            <p:spPr>
              <a:xfrm>
                <a:off x="7784832" y="2838722"/>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FE10AD82-07AE-39A3-85B9-6581726B5559}"/>
                  </a:ext>
                </a:extLst>
              </p:cNvPr>
              <p:cNvSpPr txBox="1">
                <a:spLocks noRot="1" noChangeAspect="1" noMove="1" noResize="1" noEditPoints="1" noAdjustHandles="1" noChangeArrowheads="1" noChangeShapeType="1" noTextEdit="1"/>
              </p:cNvSpPr>
              <p:nvPr/>
            </p:nvSpPr>
            <p:spPr>
              <a:xfrm>
                <a:off x="7784832" y="2838722"/>
                <a:ext cx="304800" cy="369332"/>
              </a:xfrm>
              <a:prstGeom prst="rect">
                <a:avLst/>
              </a:prstGeom>
              <a:blipFill>
                <a:blip r:embed="rId7"/>
                <a:stretch>
                  <a:fillRect r="-12000" b="-6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6FAA7AB-59A1-5310-B61B-7CE0C4437E51}"/>
              </a:ext>
            </a:extLst>
          </p:cNvPr>
          <p:cNvCxnSpPr>
            <a:cxnSpLocks/>
          </p:cNvCxnSpPr>
          <p:nvPr/>
        </p:nvCxnSpPr>
        <p:spPr>
          <a:xfrm>
            <a:off x="6917391" y="3040671"/>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B0AAC38E-20BD-B770-E5EC-FE5314214386}"/>
              </a:ext>
            </a:extLst>
          </p:cNvPr>
          <p:cNvGrpSpPr/>
          <p:nvPr/>
        </p:nvGrpSpPr>
        <p:grpSpPr>
          <a:xfrm>
            <a:off x="3855428" y="2012979"/>
            <a:ext cx="1251017" cy="369332"/>
            <a:chOff x="3941379" y="5007029"/>
            <a:chExt cx="1251017" cy="369332"/>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548F3E-6265-6911-50A0-E07D99E90E56}"/>
                    </a:ext>
                  </a:extLst>
                </p:cNvPr>
                <p:cNvSpPr txBox="1"/>
                <p:nvPr/>
              </p:nvSpPr>
              <p:spPr>
                <a:xfrm>
                  <a:off x="3941379" y="5007029"/>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96548F3E-6265-6911-50A0-E07D99E90E56}"/>
                    </a:ext>
                  </a:extLst>
                </p:cNvPr>
                <p:cNvSpPr txBox="1">
                  <a:spLocks noRot="1" noChangeAspect="1" noMove="1" noResize="1" noEditPoints="1" noAdjustHandles="1" noChangeArrowheads="1" noChangeShapeType="1" noTextEdit="1"/>
                </p:cNvSpPr>
                <p:nvPr/>
              </p:nvSpPr>
              <p:spPr>
                <a:xfrm>
                  <a:off x="3941379" y="5007029"/>
                  <a:ext cx="304800" cy="369332"/>
                </a:xfrm>
                <a:prstGeom prst="rect">
                  <a:avLst/>
                </a:prstGeom>
                <a:blipFill>
                  <a:blip r:embed="rId8"/>
                  <a:stretch>
                    <a:fillRect r="-20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E9A5576-0F21-1978-8383-6DB26CC8CAF9}"/>
                </a:ext>
              </a:extLst>
            </p:cNvPr>
            <p:cNvCxnSpPr>
              <a:cxnSpLocks/>
            </p:cNvCxnSpPr>
            <p:nvPr/>
          </p:nvCxnSpPr>
          <p:spPr>
            <a:xfrm>
              <a:off x="4407468" y="5191695"/>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A3115DC-BBE6-BC09-681C-06BFA6FEACF1}"/>
                  </a:ext>
                </a:extLst>
              </p:cNvPr>
              <p:cNvSpPr txBox="1"/>
              <p:nvPr/>
            </p:nvSpPr>
            <p:spPr>
              <a:xfrm>
                <a:off x="7774322" y="1979064"/>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a:extLst>
                  <a:ext uri="{FF2B5EF4-FFF2-40B4-BE49-F238E27FC236}">
                    <a16:creationId xmlns:a16="http://schemas.microsoft.com/office/drawing/2014/main" id="{4A3115DC-BBE6-BC09-681C-06BFA6FEACF1}"/>
                  </a:ext>
                </a:extLst>
              </p:cNvPr>
              <p:cNvSpPr txBox="1">
                <a:spLocks noRot="1" noChangeAspect="1" noMove="1" noResize="1" noEditPoints="1" noAdjustHandles="1" noChangeArrowheads="1" noChangeShapeType="1" noTextEdit="1"/>
              </p:cNvSpPr>
              <p:nvPr/>
            </p:nvSpPr>
            <p:spPr>
              <a:xfrm>
                <a:off x="7774322" y="1979064"/>
                <a:ext cx="304800" cy="369332"/>
              </a:xfrm>
              <a:prstGeom prst="rect">
                <a:avLst/>
              </a:prstGeom>
              <a:blipFill>
                <a:blip r:embed="rId9"/>
                <a:stretch>
                  <a:fillRect r="-20833" b="-10345"/>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B02AEA92-DB96-4F4C-602D-FA61114BBE16}"/>
              </a:ext>
            </a:extLst>
          </p:cNvPr>
          <p:cNvCxnSpPr>
            <a:cxnSpLocks/>
          </p:cNvCxnSpPr>
          <p:nvPr/>
        </p:nvCxnSpPr>
        <p:spPr>
          <a:xfrm>
            <a:off x="6906881" y="2181013"/>
            <a:ext cx="7849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6908F6E7-2819-AC07-90BE-1F29C1A6A833}"/>
              </a:ext>
            </a:extLst>
          </p:cNvPr>
          <p:cNvCxnSpPr>
            <a:cxnSpLocks/>
          </p:cNvCxnSpPr>
          <p:nvPr/>
        </p:nvCxnSpPr>
        <p:spPr>
          <a:xfrm>
            <a:off x="4672540" y="2490599"/>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A7C6CDBE-8755-1E8D-483B-9A95D0DD39FE}"/>
              </a:ext>
            </a:extLst>
          </p:cNvPr>
          <p:cNvCxnSpPr>
            <a:cxnSpLocks/>
          </p:cNvCxnSpPr>
          <p:nvPr/>
        </p:nvCxnSpPr>
        <p:spPr>
          <a:xfrm>
            <a:off x="7279387" y="2498619"/>
            <a:ext cx="0" cy="276668"/>
          </a:xfrm>
          <a:prstGeom prst="line">
            <a:avLst/>
          </a:prstGeom>
          <a:ln w="2857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25161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a:extLst>
                  <a:ext uri="{FF2B5EF4-FFF2-40B4-BE49-F238E27FC236}">
                    <a16:creationId xmlns:a16="http://schemas.microsoft.com/office/drawing/2014/main" id="{166D81E0-6EB4-BF84-6C70-E4CF9750D98B}"/>
                  </a:ext>
                </a:extLst>
              </p:cNvPr>
              <p:cNvSpPr>
                <a:spLocks noGrp="1"/>
              </p:cNvSpPr>
              <p:nvPr>
                <p:ph type="title"/>
              </p:nvPr>
            </p:nvSpPr>
            <p:spPr/>
            <p:txBody>
              <a:bodyPr/>
              <a:lstStyle/>
              <a:p>
                <a:r>
                  <a:rPr lang="en-US" dirty="0"/>
                  <a:t>Why </a:t>
                </a:r>
                <a14:m>
                  <m:oMath xmlns:m="http://schemas.openxmlformats.org/officeDocument/2006/math">
                    <m:r>
                      <a:rPr lang="en-US" b="0" i="1" smtClean="0">
                        <a:latin typeface="Cambria Math" panose="02040503050406030204" pitchFamily="18" charset="0"/>
                      </a:rPr>
                      <m:t>𝑡</m:t>
                    </m:r>
                  </m:oMath>
                </a14:m>
                <a:r>
                  <a:rPr lang="en-US" dirty="0"/>
                  <a:t>-wise independence?</a:t>
                </a:r>
              </a:p>
            </p:txBody>
          </p:sp>
        </mc:Choice>
        <mc:Fallback xmlns="">
          <p:sp>
            <p:nvSpPr>
              <p:cNvPr id="7" name="Title 6">
                <a:extLst>
                  <a:ext uri="{FF2B5EF4-FFF2-40B4-BE49-F238E27FC236}">
                    <a16:creationId xmlns:a16="http://schemas.microsoft.com/office/drawing/2014/main" id="{166D81E0-6EB4-BF84-6C70-E4CF9750D98B}"/>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46BB229E-B290-D533-CB4A-D567063138C5}"/>
                  </a:ext>
                </a:extLst>
              </p:cNvPr>
              <p:cNvSpPr>
                <a:spLocks noGrp="1"/>
              </p:cNvSpPr>
              <p:nvPr>
                <p:ph idx="1"/>
              </p:nvPr>
            </p:nvSpPr>
            <p:spPr/>
            <p:txBody>
              <a:bodyPr/>
              <a:lstStyle/>
              <a:p>
                <a:r>
                  <a:rPr lang="en-US" dirty="0"/>
                  <a:t>Captures a wide range of attacks, including</a:t>
                </a:r>
              </a:p>
              <a:p>
                <a:pPr lvl="1"/>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Differential attacks [BS91]</a:t>
                </a:r>
              </a:p>
              <a:p>
                <a:pPr lvl="1"/>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Linear attacks [MY92]</a:t>
                </a:r>
              </a:p>
              <a:p>
                <a:pPr lvl="1"/>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𝑑</m:t>
                        </m:r>
                      </m:sup>
                    </m:sSup>
                  </m:oMath>
                </a14:m>
                <a:r>
                  <a:rPr lang="en-US" dirty="0"/>
                  <a:t>: Degree-</a:t>
                </a:r>
                <a14:m>
                  <m:oMath xmlns:m="http://schemas.openxmlformats.org/officeDocument/2006/math">
                    <m:r>
                      <a:rPr lang="en-US" b="0" i="1" smtClean="0">
                        <a:latin typeface="Cambria Math" panose="02040503050406030204" pitchFamily="18" charset="0"/>
                      </a:rPr>
                      <m:t>𝑑</m:t>
                    </m:r>
                  </m:oMath>
                </a14:m>
                <a:r>
                  <a:rPr lang="en-US" dirty="0"/>
                  <a:t> higher-order differential attacks [Lai94]</a:t>
                </a:r>
              </a:p>
            </p:txBody>
          </p:sp>
        </mc:Choice>
        <mc:Fallback xmlns="">
          <p:sp>
            <p:nvSpPr>
              <p:cNvPr id="8" name="Content Placeholder 7">
                <a:extLst>
                  <a:ext uri="{FF2B5EF4-FFF2-40B4-BE49-F238E27FC236}">
                    <a16:creationId xmlns:a16="http://schemas.microsoft.com/office/drawing/2014/main" id="{46BB229E-B290-D533-CB4A-D567063138C5}"/>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769459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solidFill>
                  <a:schemeClr val="bg2">
                    <a:lumMod val="75000"/>
                  </a:schemeClr>
                </a:solidFill>
              </a:rPr>
              <a:t>Introduction</a:t>
            </a:r>
          </a:p>
          <a:p>
            <a:endParaRPr lang="en-US" dirty="0">
              <a:solidFill>
                <a:schemeClr val="bg2">
                  <a:lumMod val="75000"/>
                </a:schemeClr>
              </a:solidFill>
            </a:endParaRPr>
          </a:p>
          <a:p>
            <a:r>
              <a:rPr lang="en-US" dirty="0"/>
              <a:t>Preliminaries</a:t>
            </a:r>
          </a:p>
          <a:p>
            <a:pPr marL="0" indent="0">
              <a:buNone/>
            </a:pPr>
            <a:endParaRPr lang="en-US" dirty="0"/>
          </a:p>
          <a:p>
            <a:r>
              <a:rPr lang="en-US" dirty="0"/>
              <a:t>Prior Work [LTV21]</a:t>
            </a:r>
          </a:p>
          <a:p>
            <a:endParaRPr lang="en-US" dirty="0"/>
          </a:p>
          <a:p>
            <a:r>
              <a:rPr lang="en-US" dirty="0"/>
              <a:t>Results</a:t>
            </a:r>
          </a:p>
        </p:txBody>
      </p:sp>
    </p:spTree>
    <p:extLst>
      <p:ext uri="{BB962C8B-B14F-4D97-AF65-F5344CB8AC3E}">
        <p14:creationId xmlns:p14="http://schemas.microsoft.com/office/powerpoint/2010/main" val="2468148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solidFill>
                  <a:schemeClr val="bg2">
                    <a:lumMod val="75000"/>
                  </a:schemeClr>
                </a:solidFill>
              </a:rPr>
              <a:t>Introduction</a:t>
            </a:r>
          </a:p>
          <a:p>
            <a:endParaRPr lang="en-US" dirty="0">
              <a:solidFill>
                <a:schemeClr val="bg2">
                  <a:lumMod val="75000"/>
                </a:schemeClr>
              </a:solidFill>
            </a:endParaRPr>
          </a:p>
          <a:p>
            <a:r>
              <a:rPr lang="en-US" dirty="0"/>
              <a:t>Preliminaries</a:t>
            </a:r>
          </a:p>
          <a:p>
            <a:pPr lvl="1"/>
            <a:r>
              <a:rPr lang="en-US" dirty="0"/>
              <a:t>KAC</a:t>
            </a:r>
          </a:p>
          <a:p>
            <a:pPr lvl="1"/>
            <a:r>
              <a:rPr lang="en-US" dirty="0"/>
              <a:t>SPN</a:t>
            </a:r>
          </a:p>
          <a:p>
            <a:pPr marL="0" indent="0">
              <a:buNone/>
            </a:pPr>
            <a:endParaRPr lang="en-US" dirty="0"/>
          </a:p>
          <a:p>
            <a:r>
              <a:rPr lang="en-US" dirty="0"/>
              <a:t>Prior Work [LTV21]</a:t>
            </a:r>
          </a:p>
          <a:p>
            <a:endParaRPr lang="en-US" dirty="0"/>
          </a:p>
          <a:p>
            <a:r>
              <a:rPr lang="en-US" dirty="0"/>
              <a:t>Results</a:t>
            </a:r>
          </a:p>
        </p:txBody>
      </p:sp>
    </p:spTree>
    <p:extLst>
      <p:ext uri="{BB962C8B-B14F-4D97-AF65-F5344CB8AC3E}">
        <p14:creationId xmlns:p14="http://schemas.microsoft.com/office/powerpoint/2010/main" val="338338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Key-Alternating Cipher (KAC)</a:t>
            </a:r>
          </a:p>
        </p:txBody>
      </p:sp>
      <p:grpSp>
        <p:nvGrpSpPr>
          <p:cNvPr id="71" name="Group 70">
            <a:extLst>
              <a:ext uri="{FF2B5EF4-FFF2-40B4-BE49-F238E27FC236}">
                <a16:creationId xmlns:a16="http://schemas.microsoft.com/office/drawing/2014/main" id="{B1EF1F53-B186-6289-394E-3656BF8DCC06}"/>
              </a:ext>
            </a:extLst>
          </p:cNvPr>
          <p:cNvGrpSpPr/>
          <p:nvPr/>
        </p:nvGrpSpPr>
        <p:grpSpPr>
          <a:xfrm>
            <a:off x="1138620" y="1912882"/>
            <a:ext cx="182880" cy="4282969"/>
            <a:chOff x="1303283" y="1881352"/>
            <a:chExt cx="182880" cy="4282969"/>
          </a:xfrm>
        </p:grpSpPr>
        <p:sp>
          <p:nvSpPr>
            <p:cNvPr id="4" name="Rectangle 3">
              <a:extLst>
                <a:ext uri="{FF2B5EF4-FFF2-40B4-BE49-F238E27FC236}">
                  <a16:creationId xmlns:a16="http://schemas.microsoft.com/office/drawing/2014/main" id="{F24993FC-199C-CA34-4608-0BF69D20C654}"/>
                </a:ext>
              </a:extLst>
            </p:cNvPr>
            <p:cNvSpPr/>
            <p:nvPr/>
          </p:nvSpPr>
          <p:spPr>
            <a:xfrm>
              <a:off x="1303283" y="188135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5" name="Rectangle 4">
              <a:extLst>
                <a:ext uri="{FF2B5EF4-FFF2-40B4-BE49-F238E27FC236}">
                  <a16:creationId xmlns:a16="http://schemas.microsoft.com/office/drawing/2014/main" id="{76A7DD4D-BFA9-589A-BB69-800728E93E4C}"/>
                </a:ext>
              </a:extLst>
            </p:cNvPr>
            <p:cNvSpPr/>
            <p:nvPr/>
          </p:nvSpPr>
          <p:spPr>
            <a:xfrm>
              <a:off x="1303283" y="206002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6" name="Rectangle 5">
              <a:extLst>
                <a:ext uri="{FF2B5EF4-FFF2-40B4-BE49-F238E27FC236}">
                  <a16:creationId xmlns:a16="http://schemas.microsoft.com/office/drawing/2014/main" id="{731C4E53-F368-8442-05B9-AC8EA0E41CC7}"/>
                </a:ext>
              </a:extLst>
            </p:cNvPr>
            <p:cNvSpPr/>
            <p:nvPr/>
          </p:nvSpPr>
          <p:spPr>
            <a:xfrm>
              <a:off x="1303283" y="223870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 name="Rectangle 6">
              <a:extLst>
                <a:ext uri="{FF2B5EF4-FFF2-40B4-BE49-F238E27FC236}">
                  <a16:creationId xmlns:a16="http://schemas.microsoft.com/office/drawing/2014/main" id="{F2D2512B-5684-4600-B148-0CECA0D990B8}"/>
                </a:ext>
              </a:extLst>
            </p:cNvPr>
            <p:cNvSpPr/>
            <p:nvPr/>
          </p:nvSpPr>
          <p:spPr>
            <a:xfrm>
              <a:off x="1303283" y="241738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 name="Rectangle 7">
              <a:extLst>
                <a:ext uri="{FF2B5EF4-FFF2-40B4-BE49-F238E27FC236}">
                  <a16:creationId xmlns:a16="http://schemas.microsoft.com/office/drawing/2014/main" id="{D0A4968E-F372-5E11-14B5-AA53110CD561}"/>
                </a:ext>
              </a:extLst>
            </p:cNvPr>
            <p:cNvSpPr/>
            <p:nvPr/>
          </p:nvSpPr>
          <p:spPr>
            <a:xfrm>
              <a:off x="1303283" y="259605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 name="Rectangle 8">
              <a:extLst>
                <a:ext uri="{FF2B5EF4-FFF2-40B4-BE49-F238E27FC236}">
                  <a16:creationId xmlns:a16="http://schemas.microsoft.com/office/drawing/2014/main" id="{3BECE5CE-9FC1-25B4-C72A-0052A96F72CB}"/>
                </a:ext>
              </a:extLst>
            </p:cNvPr>
            <p:cNvSpPr/>
            <p:nvPr/>
          </p:nvSpPr>
          <p:spPr>
            <a:xfrm>
              <a:off x="1303283" y="277473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0" name="Rectangle 9">
              <a:extLst>
                <a:ext uri="{FF2B5EF4-FFF2-40B4-BE49-F238E27FC236}">
                  <a16:creationId xmlns:a16="http://schemas.microsoft.com/office/drawing/2014/main" id="{3D80E642-FE02-7F7C-8AE6-22FFC96E60F7}"/>
                </a:ext>
              </a:extLst>
            </p:cNvPr>
            <p:cNvSpPr/>
            <p:nvPr/>
          </p:nvSpPr>
          <p:spPr>
            <a:xfrm>
              <a:off x="1303283" y="295340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B19CBB4B-9195-32A2-4637-E62EA76A8D27}"/>
                </a:ext>
              </a:extLst>
            </p:cNvPr>
            <p:cNvSpPr/>
            <p:nvPr/>
          </p:nvSpPr>
          <p:spPr>
            <a:xfrm>
              <a:off x="1303283" y="313208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2" name="Rectangle 11">
              <a:extLst>
                <a:ext uri="{FF2B5EF4-FFF2-40B4-BE49-F238E27FC236}">
                  <a16:creationId xmlns:a16="http://schemas.microsoft.com/office/drawing/2014/main" id="{17CD2198-40C3-4CA0-9BF4-BA4B91252A87}"/>
                </a:ext>
              </a:extLst>
            </p:cNvPr>
            <p:cNvSpPr/>
            <p:nvPr/>
          </p:nvSpPr>
          <p:spPr>
            <a:xfrm>
              <a:off x="1303283" y="331076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2D07D76C-F556-D956-E6CC-D707FAFE8C24}"/>
                </a:ext>
              </a:extLst>
            </p:cNvPr>
            <p:cNvSpPr/>
            <p:nvPr/>
          </p:nvSpPr>
          <p:spPr>
            <a:xfrm>
              <a:off x="1303283" y="348943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7A1A2734-91EF-D4DF-107F-B67E26C7FF33}"/>
                </a:ext>
              </a:extLst>
            </p:cNvPr>
            <p:cNvSpPr/>
            <p:nvPr/>
          </p:nvSpPr>
          <p:spPr>
            <a:xfrm>
              <a:off x="1303283" y="366811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2FCA010A-2FFE-4737-97C8-D62FBD97756A}"/>
                </a:ext>
              </a:extLst>
            </p:cNvPr>
            <p:cNvSpPr/>
            <p:nvPr/>
          </p:nvSpPr>
          <p:spPr>
            <a:xfrm>
              <a:off x="1303283" y="384678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C5D0806C-0F9E-F206-4995-269BB1853715}"/>
                </a:ext>
              </a:extLst>
            </p:cNvPr>
            <p:cNvSpPr/>
            <p:nvPr/>
          </p:nvSpPr>
          <p:spPr>
            <a:xfrm>
              <a:off x="1303283" y="402020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AD38F7B8-88BD-9C52-D8E0-649FC1C46A14}"/>
                </a:ext>
              </a:extLst>
            </p:cNvPr>
            <p:cNvSpPr/>
            <p:nvPr/>
          </p:nvSpPr>
          <p:spPr>
            <a:xfrm>
              <a:off x="1303283" y="419888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0C0BE12C-A05E-D738-6D4E-A798C96FC82E}"/>
                </a:ext>
              </a:extLst>
            </p:cNvPr>
            <p:cNvSpPr/>
            <p:nvPr/>
          </p:nvSpPr>
          <p:spPr>
            <a:xfrm>
              <a:off x="1303283" y="437756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C8173B25-40D5-B484-43BD-3FE999138A0E}"/>
                </a:ext>
              </a:extLst>
            </p:cNvPr>
            <p:cNvSpPr/>
            <p:nvPr/>
          </p:nvSpPr>
          <p:spPr>
            <a:xfrm>
              <a:off x="1303283" y="455623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DB6F1E6D-A90F-4231-B26C-06372F6AC1FC}"/>
                </a:ext>
              </a:extLst>
            </p:cNvPr>
            <p:cNvSpPr/>
            <p:nvPr/>
          </p:nvSpPr>
          <p:spPr>
            <a:xfrm>
              <a:off x="1303283" y="473491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 name="Rectangle 20">
              <a:extLst>
                <a:ext uri="{FF2B5EF4-FFF2-40B4-BE49-F238E27FC236}">
                  <a16:creationId xmlns:a16="http://schemas.microsoft.com/office/drawing/2014/main" id="{739671F0-07E6-5696-2451-C2D93E31C45D}"/>
                </a:ext>
              </a:extLst>
            </p:cNvPr>
            <p:cNvSpPr/>
            <p:nvPr/>
          </p:nvSpPr>
          <p:spPr>
            <a:xfrm>
              <a:off x="1303283" y="491358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 name="Rectangle 21">
              <a:extLst>
                <a:ext uri="{FF2B5EF4-FFF2-40B4-BE49-F238E27FC236}">
                  <a16:creationId xmlns:a16="http://schemas.microsoft.com/office/drawing/2014/main" id="{3DA7094B-6E49-7F60-F5DF-371B99A8E127}"/>
                </a:ext>
              </a:extLst>
            </p:cNvPr>
            <p:cNvSpPr/>
            <p:nvPr/>
          </p:nvSpPr>
          <p:spPr>
            <a:xfrm>
              <a:off x="1303283" y="509226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185CAB4-C1DE-0513-4A91-C0059064C9D3}"/>
                </a:ext>
              </a:extLst>
            </p:cNvPr>
            <p:cNvSpPr/>
            <p:nvPr/>
          </p:nvSpPr>
          <p:spPr>
            <a:xfrm>
              <a:off x="1303283" y="527094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059024A8-2E10-9D2A-0BEF-3F859062E4F1}"/>
                </a:ext>
              </a:extLst>
            </p:cNvPr>
            <p:cNvSpPr/>
            <p:nvPr/>
          </p:nvSpPr>
          <p:spPr>
            <a:xfrm>
              <a:off x="1303283" y="544961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8BC9B673-58AB-309A-DDD1-25225AD503F2}"/>
                </a:ext>
              </a:extLst>
            </p:cNvPr>
            <p:cNvSpPr/>
            <p:nvPr/>
          </p:nvSpPr>
          <p:spPr>
            <a:xfrm>
              <a:off x="1303283" y="562829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C6E1466A-0E66-EB91-9EC4-69B5B12F1C8E}"/>
                </a:ext>
              </a:extLst>
            </p:cNvPr>
            <p:cNvSpPr/>
            <p:nvPr/>
          </p:nvSpPr>
          <p:spPr>
            <a:xfrm>
              <a:off x="1303283" y="580696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7" name="Rectangle 26">
              <a:extLst>
                <a:ext uri="{FF2B5EF4-FFF2-40B4-BE49-F238E27FC236}">
                  <a16:creationId xmlns:a16="http://schemas.microsoft.com/office/drawing/2014/main" id="{4C1E5432-C45C-EFC9-1633-B5652501C252}"/>
                </a:ext>
              </a:extLst>
            </p:cNvPr>
            <p:cNvSpPr/>
            <p:nvPr/>
          </p:nvSpPr>
          <p:spPr>
            <a:xfrm>
              <a:off x="1303283" y="598564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C3B94AE-6C5F-274C-CBB5-40E00D29FF94}"/>
                  </a:ext>
                </a:extLst>
              </p:cNvPr>
              <p:cNvSpPr txBox="1"/>
              <p:nvPr/>
            </p:nvSpPr>
            <p:spPr>
              <a:xfrm rot="16200000">
                <a:off x="713565" y="3750328"/>
                <a:ext cx="557048" cy="276999"/>
              </a:xfrm>
              <a:prstGeom prst="rect">
                <a:avLst/>
              </a:prstGeom>
              <a:noFill/>
            </p:spPr>
            <p:txBody>
              <a:bodyPr wrap="square" rtlCol="0">
                <a:spAutoFit/>
              </a:bodyPr>
              <a:lstStyle/>
              <a:p>
                <a14:m>
                  <m:oMath xmlns:m="http://schemas.openxmlformats.org/officeDocument/2006/math">
                    <m:r>
                      <a:rPr lang="en-US" sz="1200" b="0" i="1" smtClean="0">
                        <a:latin typeface="Cambria Math" panose="02040503050406030204" pitchFamily="18" charset="0"/>
                      </a:rPr>
                      <m:t>𝑛</m:t>
                    </m:r>
                  </m:oMath>
                </a14:m>
                <a:r>
                  <a:rPr lang="en-US" sz="1200" dirty="0"/>
                  <a:t>-bit</a:t>
                </a:r>
              </a:p>
            </p:txBody>
          </p:sp>
        </mc:Choice>
        <mc:Fallback xmlns="">
          <p:sp>
            <p:nvSpPr>
              <p:cNvPr id="28" name="TextBox 27">
                <a:extLst>
                  <a:ext uri="{FF2B5EF4-FFF2-40B4-BE49-F238E27FC236}">
                    <a16:creationId xmlns:a16="http://schemas.microsoft.com/office/drawing/2014/main" id="{8C3B94AE-6C5F-274C-CBB5-40E00D29FF94}"/>
                  </a:ext>
                </a:extLst>
              </p:cNvPr>
              <p:cNvSpPr txBox="1">
                <a:spLocks noRot="1" noChangeAspect="1" noMove="1" noResize="1" noEditPoints="1" noAdjustHandles="1" noChangeArrowheads="1" noChangeShapeType="1" noTextEdit="1"/>
              </p:cNvSpPr>
              <p:nvPr/>
            </p:nvSpPr>
            <p:spPr>
              <a:xfrm rot="16200000">
                <a:off x="713565" y="3750328"/>
                <a:ext cx="557048" cy="276999"/>
              </a:xfrm>
              <a:prstGeom prst="rect">
                <a:avLst/>
              </a:prstGeom>
              <a:blipFill>
                <a:blip r:embed="rId3"/>
                <a:stretch>
                  <a:fillRect r="-22727"/>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AA45D73F-6A25-D9D0-D1AD-50264943F189}"/>
              </a:ext>
            </a:extLst>
          </p:cNvPr>
          <p:cNvGrpSpPr/>
          <p:nvPr/>
        </p:nvGrpSpPr>
        <p:grpSpPr>
          <a:xfrm>
            <a:off x="1411888" y="3253004"/>
            <a:ext cx="1511841" cy="1075734"/>
            <a:chOff x="1576551" y="3221474"/>
            <a:chExt cx="1511841" cy="1075734"/>
          </a:xfrm>
        </p:grpSpPr>
        <p:cxnSp>
          <p:nvCxnSpPr>
            <p:cNvPr id="30" name="Straight Arrow Connector 29">
              <a:extLst>
                <a:ext uri="{FF2B5EF4-FFF2-40B4-BE49-F238E27FC236}">
                  <a16:creationId xmlns:a16="http://schemas.microsoft.com/office/drawing/2014/main" id="{120A9DFE-42AC-B660-B604-A3AD8F116572}"/>
                </a:ext>
              </a:extLst>
            </p:cNvPr>
            <p:cNvCxnSpPr/>
            <p:nvPr/>
          </p:nvCxnSpPr>
          <p:spPr>
            <a:xfrm>
              <a:off x="1576551" y="384678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B0B3773-0E5C-EB45-6657-825D64EFF651}"/>
                    </a:ext>
                  </a:extLst>
                </p:cNvPr>
                <p:cNvSpPr txBox="1"/>
                <p:nvPr/>
              </p:nvSpPr>
              <p:spPr>
                <a:xfrm>
                  <a:off x="1923393" y="3708288"/>
                  <a:ext cx="2660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31" name="TextBox 30">
                  <a:extLst>
                    <a:ext uri="{FF2B5EF4-FFF2-40B4-BE49-F238E27FC236}">
                      <a16:creationId xmlns:a16="http://schemas.microsoft.com/office/drawing/2014/main" id="{AB0B3773-0E5C-EB45-6657-825D64EFF651}"/>
                    </a:ext>
                  </a:extLst>
                </p:cNvPr>
                <p:cNvSpPr txBox="1">
                  <a:spLocks noRot="1" noChangeAspect="1" noMove="1" noResize="1" noEditPoints="1" noAdjustHandles="1" noChangeArrowheads="1" noChangeShapeType="1" noTextEdit="1"/>
                </p:cNvSpPr>
                <p:nvPr/>
              </p:nvSpPr>
              <p:spPr>
                <a:xfrm>
                  <a:off x="1923393" y="3708288"/>
                  <a:ext cx="266098" cy="246221"/>
                </a:xfrm>
                <a:prstGeom prst="rect">
                  <a:avLst/>
                </a:prstGeom>
                <a:blipFill>
                  <a:blip r:embed="rId4"/>
                  <a:stretch>
                    <a:fillRect l="-18182" r="-18182" b="-30000"/>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EB885E09-D538-2F0E-6F67-701C9944C5B5}"/>
                </a:ext>
              </a:extLst>
            </p:cNvPr>
            <p:cNvCxnSpPr>
              <a:cxnSpLocks/>
            </p:cNvCxnSpPr>
            <p:nvPr/>
          </p:nvCxnSpPr>
          <p:spPr>
            <a:xfrm>
              <a:off x="2064457" y="353410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C21D353-E21B-1CD0-7836-2EF371AAB099}"/>
                    </a:ext>
                  </a:extLst>
                </p:cNvPr>
                <p:cNvSpPr txBox="1"/>
                <p:nvPr/>
              </p:nvSpPr>
              <p:spPr>
                <a:xfrm>
                  <a:off x="1822306" y="3221474"/>
                  <a:ext cx="484302"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0</m:t>
                            </m:r>
                          </m:sub>
                        </m:sSub>
                      </m:oMath>
                    </m:oMathPara>
                  </a14:m>
                  <a:endParaRPr lang="en-US" sz="1200" dirty="0"/>
                </a:p>
              </p:txBody>
            </p:sp>
          </mc:Choice>
          <mc:Fallback xmlns="">
            <p:sp>
              <p:nvSpPr>
                <p:cNvPr id="34" name="TextBox 33">
                  <a:extLst>
                    <a:ext uri="{FF2B5EF4-FFF2-40B4-BE49-F238E27FC236}">
                      <a16:creationId xmlns:a16="http://schemas.microsoft.com/office/drawing/2014/main" id="{AC21D353-E21B-1CD0-7836-2EF371AAB099}"/>
                    </a:ext>
                  </a:extLst>
                </p:cNvPr>
                <p:cNvSpPr txBox="1">
                  <a:spLocks noRot="1" noChangeAspect="1" noMove="1" noResize="1" noEditPoints="1" noAdjustHandles="1" noChangeArrowheads="1" noChangeShapeType="1" noTextEdit="1"/>
                </p:cNvSpPr>
                <p:nvPr/>
              </p:nvSpPr>
              <p:spPr>
                <a:xfrm>
                  <a:off x="1822306" y="3221474"/>
                  <a:ext cx="484302" cy="276999"/>
                </a:xfrm>
                <a:prstGeom prst="rect">
                  <a:avLst/>
                </a:prstGeom>
                <a:blipFill>
                  <a:blip r:embed="rId5"/>
                  <a:stretch>
                    <a:fillRect b="-9091"/>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08856FFC-26D1-0CC7-6C34-F49C5F8B85A2}"/>
                </a:ext>
              </a:extLst>
            </p:cNvPr>
            <p:cNvCxnSpPr/>
            <p:nvPr/>
          </p:nvCxnSpPr>
          <p:spPr>
            <a:xfrm>
              <a:off x="2205522" y="385729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57E4BC9-DDB5-ED98-0DAA-1F1E75528A51}"/>
                    </a:ext>
                  </a:extLst>
                </p:cNvPr>
                <p:cNvSpPr/>
                <p:nvPr/>
              </p:nvSpPr>
              <p:spPr>
                <a:xfrm>
                  <a:off x="2642752" y="3663907"/>
                  <a:ext cx="365760" cy="365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𝜋</m:t>
                        </m:r>
                      </m:oMath>
                    </m:oMathPara>
                  </a14:m>
                  <a:endParaRPr lang="en-US" sz="1600" dirty="0"/>
                </a:p>
              </p:txBody>
            </p:sp>
          </mc:Choice>
          <mc:Fallback xmlns="">
            <p:sp>
              <p:nvSpPr>
                <p:cNvPr id="36" name="Rectangle 35">
                  <a:extLst>
                    <a:ext uri="{FF2B5EF4-FFF2-40B4-BE49-F238E27FC236}">
                      <a16:creationId xmlns:a16="http://schemas.microsoft.com/office/drawing/2014/main" id="{357E4BC9-DDB5-ED98-0DAA-1F1E75528A51}"/>
                    </a:ext>
                  </a:extLst>
                </p:cNvPr>
                <p:cNvSpPr>
                  <a:spLocks noRot="1" noChangeAspect="1" noMove="1" noResize="1" noEditPoints="1" noAdjustHandles="1" noChangeArrowheads="1" noChangeShapeType="1" noTextEdit="1"/>
                </p:cNvSpPr>
                <p:nvPr/>
              </p:nvSpPr>
              <p:spPr>
                <a:xfrm>
                  <a:off x="2642752" y="3663907"/>
                  <a:ext cx="365760" cy="365760"/>
                </a:xfrm>
                <a:prstGeom prst="rect">
                  <a:avLst/>
                </a:prstGeom>
                <a:blipFill>
                  <a:blip r:embed="rId6"/>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B5FE03D9-9B27-2E3D-718A-BA0188393D2C}"/>
                </a:ext>
              </a:extLst>
            </p:cNvPr>
            <p:cNvSpPr txBox="1"/>
            <p:nvPr/>
          </p:nvSpPr>
          <p:spPr>
            <a:xfrm>
              <a:off x="2552364" y="4020209"/>
              <a:ext cx="536028" cy="276999"/>
            </a:xfrm>
            <a:prstGeom prst="rect">
              <a:avLst/>
            </a:prstGeom>
            <a:noFill/>
          </p:spPr>
          <p:txBody>
            <a:bodyPr wrap="square" rtlCol="0">
              <a:spAutoFit/>
            </a:bodyPr>
            <a:lstStyle/>
            <a:p>
              <a:pPr algn="ctr"/>
              <a:r>
                <a:rPr lang="en-US" sz="1200" dirty="0">
                  <a:solidFill>
                    <a:schemeClr val="bg2">
                      <a:lumMod val="50000"/>
                    </a:schemeClr>
                  </a:solidFill>
                </a:rPr>
                <a:t>fixed</a:t>
              </a:r>
              <a:endParaRPr lang="en-US" sz="1600" dirty="0">
                <a:solidFill>
                  <a:schemeClr val="bg2">
                    <a:lumMod val="50000"/>
                  </a:schemeClr>
                </a:solidFill>
              </a:endParaRPr>
            </a:p>
          </p:txBody>
        </p:sp>
      </p:grpSp>
      <p:grpSp>
        <p:nvGrpSpPr>
          <p:cNvPr id="39" name="Group 38">
            <a:extLst>
              <a:ext uri="{FF2B5EF4-FFF2-40B4-BE49-F238E27FC236}">
                <a16:creationId xmlns:a16="http://schemas.microsoft.com/office/drawing/2014/main" id="{858F67DE-3372-EB0B-458F-F371D929636B}"/>
              </a:ext>
            </a:extLst>
          </p:cNvPr>
          <p:cNvGrpSpPr/>
          <p:nvPr/>
        </p:nvGrpSpPr>
        <p:grpSpPr>
          <a:xfrm>
            <a:off x="2934237" y="3253004"/>
            <a:ext cx="1511841" cy="1075734"/>
            <a:chOff x="1576551" y="3221474"/>
            <a:chExt cx="1511841" cy="1075734"/>
          </a:xfrm>
        </p:grpSpPr>
        <p:cxnSp>
          <p:nvCxnSpPr>
            <p:cNvPr id="40" name="Straight Arrow Connector 39">
              <a:extLst>
                <a:ext uri="{FF2B5EF4-FFF2-40B4-BE49-F238E27FC236}">
                  <a16:creationId xmlns:a16="http://schemas.microsoft.com/office/drawing/2014/main" id="{5C3BBF27-8F59-D418-4B5A-CB37C27535C7}"/>
                </a:ext>
              </a:extLst>
            </p:cNvPr>
            <p:cNvCxnSpPr/>
            <p:nvPr/>
          </p:nvCxnSpPr>
          <p:spPr>
            <a:xfrm>
              <a:off x="1576551" y="384678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6F1C026-FEF6-99CE-C5D6-198A6F5F2E8A}"/>
                    </a:ext>
                  </a:extLst>
                </p:cNvPr>
                <p:cNvSpPr txBox="1"/>
                <p:nvPr/>
              </p:nvSpPr>
              <p:spPr>
                <a:xfrm>
                  <a:off x="1923393" y="3708288"/>
                  <a:ext cx="2660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41" name="TextBox 40">
                  <a:extLst>
                    <a:ext uri="{FF2B5EF4-FFF2-40B4-BE49-F238E27FC236}">
                      <a16:creationId xmlns:a16="http://schemas.microsoft.com/office/drawing/2014/main" id="{26F1C026-FEF6-99CE-C5D6-198A6F5F2E8A}"/>
                    </a:ext>
                  </a:extLst>
                </p:cNvPr>
                <p:cNvSpPr txBox="1">
                  <a:spLocks noRot="1" noChangeAspect="1" noMove="1" noResize="1" noEditPoints="1" noAdjustHandles="1" noChangeArrowheads="1" noChangeShapeType="1" noTextEdit="1"/>
                </p:cNvSpPr>
                <p:nvPr/>
              </p:nvSpPr>
              <p:spPr>
                <a:xfrm>
                  <a:off x="1923393" y="3708288"/>
                  <a:ext cx="266098" cy="246221"/>
                </a:xfrm>
                <a:prstGeom prst="rect">
                  <a:avLst/>
                </a:prstGeom>
                <a:blipFill>
                  <a:blip r:embed="rId7"/>
                  <a:stretch>
                    <a:fillRect l="-22727" r="-18182" b="-30000"/>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34B7E0-6069-6C7E-B1ED-558B792C7F0F}"/>
                </a:ext>
              </a:extLst>
            </p:cNvPr>
            <p:cNvCxnSpPr>
              <a:cxnSpLocks/>
            </p:cNvCxnSpPr>
            <p:nvPr/>
          </p:nvCxnSpPr>
          <p:spPr>
            <a:xfrm>
              <a:off x="2064457" y="353410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7AF95F6-32A9-D0E2-DD79-5C2CD3DA7E62}"/>
                    </a:ext>
                  </a:extLst>
                </p:cNvPr>
                <p:cNvSpPr txBox="1"/>
                <p:nvPr/>
              </p:nvSpPr>
              <p:spPr>
                <a:xfrm>
                  <a:off x="1822306" y="3221474"/>
                  <a:ext cx="484302"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1</m:t>
                            </m:r>
                          </m:sub>
                        </m:sSub>
                      </m:oMath>
                    </m:oMathPara>
                  </a14:m>
                  <a:endParaRPr lang="en-US" sz="1200" dirty="0"/>
                </a:p>
              </p:txBody>
            </p:sp>
          </mc:Choice>
          <mc:Fallback xmlns="">
            <p:sp>
              <p:nvSpPr>
                <p:cNvPr id="43" name="TextBox 42">
                  <a:extLst>
                    <a:ext uri="{FF2B5EF4-FFF2-40B4-BE49-F238E27FC236}">
                      <a16:creationId xmlns:a16="http://schemas.microsoft.com/office/drawing/2014/main" id="{47AF95F6-32A9-D0E2-DD79-5C2CD3DA7E62}"/>
                    </a:ext>
                  </a:extLst>
                </p:cNvPr>
                <p:cNvSpPr txBox="1">
                  <a:spLocks noRot="1" noChangeAspect="1" noMove="1" noResize="1" noEditPoints="1" noAdjustHandles="1" noChangeArrowheads="1" noChangeShapeType="1" noTextEdit="1"/>
                </p:cNvSpPr>
                <p:nvPr/>
              </p:nvSpPr>
              <p:spPr>
                <a:xfrm>
                  <a:off x="1822306" y="3221474"/>
                  <a:ext cx="484302" cy="276999"/>
                </a:xfrm>
                <a:prstGeom prst="rect">
                  <a:avLst/>
                </a:prstGeom>
                <a:blipFill>
                  <a:blip r:embed="rId8"/>
                  <a:stretch>
                    <a:fillRect b="-9091"/>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BE0BD3E3-1C5D-F965-19F5-68AD9063D9CD}"/>
                </a:ext>
              </a:extLst>
            </p:cNvPr>
            <p:cNvCxnSpPr/>
            <p:nvPr/>
          </p:nvCxnSpPr>
          <p:spPr>
            <a:xfrm>
              <a:off x="2205522" y="385729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4B9B3E2A-80E6-14B8-C0A3-714C2C15F61F}"/>
                    </a:ext>
                  </a:extLst>
                </p:cNvPr>
                <p:cNvSpPr/>
                <p:nvPr/>
              </p:nvSpPr>
              <p:spPr>
                <a:xfrm>
                  <a:off x="2642752" y="3663907"/>
                  <a:ext cx="365760" cy="365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𝜋</m:t>
                        </m:r>
                      </m:oMath>
                    </m:oMathPara>
                  </a14:m>
                  <a:endParaRPr lang="en-US" sz="1600" dirty="0"/>
                </a:p>
              </p:txBody>
            </p:sp>
          </mc:Choice>
          <mc:Fallback xmlns="">
            <p:sp>
              <p:nvSpPr>
                <p:cNvPr id="45" name="Rectangle 44">
                  <a:extLst>
                    <a:ext uri="{FF2B5EF4-FFF2-40B4-BE49-F238E27FC236}">
                      <a16:creationId xmlns:a16="http://schemas.microsoft.com/office/drawing/2014/main" id="{4B9B3E2A-80E6-14B8-C0A3-714C2C15F61F}"/>
                    </a:ext>
                  </a:extLst>
                </p:cNvPr>
                <p:cNvSpPr>
                  <a:spLocks noRot="1" noChangeAspect="1" noMove="1" noResize="1" noEditPoints="1" noAdjustHandles="1" noChangeArrowheads="1" noChangeShapeType="1" noTextEdit="1"/>
                </p:cNvSpPr>
                <p:nvPr/>
              </p:nvSpPr>
              <p:spPr>
                <a:xfrm>
                  <a:off x="2642752" y="3663907"/>
                  <a:ext cx="365760" cy="365760"/>
                </a:xfrm>
                <a:prstGeom prst="rect">
                  <a:avLst/>
                </a:prstGeom>
                <a:blipFill>
                  <a:blip r:embed="rId9"/>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2DDB7716-AB4B-294E-3F1F-8C2FF28D0FC7}"/>
                </a:ext>
              </a:extLst>
            </p:cNvPr>
            <p:cNvSpPr txBox="1"/>
            <p:nvPr/>
          </p:nvSpPr>
          <p:spPr>
            <a:xfrm>
              <a:off x="2552364" y="4020209"/>
              <a:ext cx="536028" cy="276999"/>
            </a:xfrm>
            <a:prstGeom prst="rect">
              <a:avLst/>
            </a:prstGeom>
            <a:noFill/>
          </p:spPr>
          <p:txBody>
            <a:bodyPr wrap="square" rtlCol="0">
              <a:spAutoFit/>
            </a:bodyPr>
            <a:lstStyle/>
            <a:p>
              <a:pPr algn="ctr"/>
              <a:r>
                <a:rPr lang="en-US" sz="1200" dirty="0">
                  <a:solidFill>
                    <a:schemeClr val="bg2">
                      <a:lumMod val="50000"/>
                    </a:schemeClr>
                  </a:solidFill>
                </a:rPr>
                <a:t>fixed</a:t>
              </a:r>
              <a:endParaRPr lang="en-US" sz="1600" dirty="0">
                <a:solidFill>
                  <a:schemeClr val="bg2">
                    <a:lumMod val="50000"/>
                  </a:schemeClr>
                </a:solidFill>
              </a:endParaRPr>
            </a:p>
          </p:txBody>
        </p:sp>
      </p:grpSp>
      <p:grpSp>
        <p:nvGrpSpPr>
          <p:cNvPr id="47" name="Group 46">
            <a:extLst>
              <a:ext uri="{FF2B5EF4-FFF2-40B4-BE49-F238E27FC236}">
                <a16:creationId xmlns:a16="http://schemas.microsoft.com/office/drawing/2014/main" id="{DD976EB8-410F-FE3F-361D-2BEA220EB3EB}"/>
              </a:ext>
            </a:extLst>
          </p:cNvPr>
          <p:cNvGrpSpPr/>
          <p:nvPr/>
        </p:nvGrpSpPr>
        <p:grpSpPr>
          <a:xfrm>
            <a:off x="4498853" y="3253004"/>
            <a:ext cx="1511841" cy="1075734"/>
            <a:chOff x="1576551" y="3221474"/>
            <a:chExt cx="1511841" cy="1075734"/>
          </a:xfrm>
        </p:grpSpPr>
        <p:cxnSp>
          <p:nvCxnSpPr>
            <p:cNvPr id="48" name="Straight Arrow Connector 47">
              <a:extLst>
                <a:ext uri="{FF2B5EF4-FFF2-40B4-BE49-F238E27FC236}">
                  <a16:creationId xmlns:a16="http://schemas.microsoft.com/office/drawing/2014/main" id="{57968442-3923-DDEF-83C8-4A7A112EA10C}"/>
                </a:ext>
              </a:extLst>
            </p:cNvPr>
            <p:cNvCxnSpPr/>
            <p:nvPr/>
          </p:nvCxnSpPr>
          <p:spPr>
            <a:xfrm>
              <a:off x="1576551" y="384678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16F8E6C-C330-3AC3-1E60-D387DAACA0EF}"/>
                    </a:ext>
                  </a:extLst>
                </p:cNvPr>
                <p:cNvSpPr txBox="1"/>
                <p:nvPr/>
              </p:nvSpPr>
              <p:spPr>
                <a:xfrm>
                  <a:off x="1923393" y="3708288"/>
                  <a:ext cx="2660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49" name="TextBox 48">
                  <a:extLst>
                    <a:ext uri="{FF2B5EF4-FFF2-40B4-BE49-F238E27FC236}">
                      <a16:creationId xmlns:a16="http://schemas.microsoft.com/office/drawing/2014/main" id="{916F8E6C-C330-3AC3-1E60-D387DAACA0EF}"/>
                    </a:ext>
                  </a:extLst>
                </p:cNvPr>
                <p:cNvSpPr txBox="1">
                  <a:spLocks noRot="1" noChangeAspect="1" noMove="1" noResize="1" noEditPoints="1" noAdjustHandles="1" noChangeArrowheads="1" noChangeShapeType="1" noTextEdit="1"/>
                </p:cNvSpPr>
                <p:nvPr/>
              </p:nvSpPr>
              <p:spPr>
                <a:xfrm>
                  <a:off x="1923393" y="3708288"/>
                  <a:ext cx="266098" cy="246221"/>
                </a:xfrm>
                <a:prstGeom prst="rect">
                  <a:avLst/>
                </a:prstGeom>
                <a:blipFill>
                  <a:blip r:embed="rId4"/>
                  <a:stretch>
                    <a:fillRect l="-18182" r="-18182" b="-30000"/>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70BE2655-BBD1-D081-138A-0527B8A68600}"/>
                </a:ext>
              </a:extLst>
            </p:cNvPr>
            <p:cNvCxnSpPr>
              <a:cxnSpLocks/>
            </p:cNvCxnSpPr>
            <p:nvPr/>
          </p:nvCxnSpPr>
          <p:spPr>
            <a:xfrm>
              <a:off x="2064457" y="353410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727D488-75CA-022E-10AB-E128E3D6865F}"/>
                    </a:ext>
                  </a:extLst>
                </p:cNvPr>
                <p:cNvSpPr txBox="1"/>
                <p:nvPr/>
              </p:nvSpPr>
              <p:spPr>
                <a:xfrm>
                  <a:off x="1822306" y="3221474"/>
                  <a:ext cx="484302"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2</m:t>
                            </m:r>
                          </m:sub>
                        </m:sSub>
                      </m:oMath>
                    </m:oMathPara>
                  </a14:m>
                  <a:endParaRPr lang="en-US" sz="1200" dirty="0"/>
                </a:p>
              </p:txBody>
            </p:sp>
          </mc:Choice>
          <mc:Fallback xmlns="">
            <p:sp>
              <p:nvSpPr>
                <p:cNvPr id="51" name="TextBox 50">
                  <a:extLst>
                    <a:ext uri="{FF2B5EF4-FFF2-40B4-BE49-F238E27FC236}">
                      <a16:creationId xmlns:a16="http://schemas.microsoft.com/office/drawing/2014/main" id="{C727D488-75CA-022E-10AB-E128E3D6865F}"/>
                    </a:ext>
                  </a:extLst>
                </p:cNvPr>
                <p:cNvSpPr txBox="1">
                  <a:spLocks noRot="1" noChangeAspect="1" noMove="1" noResize="1" noEditPoints="1" noAdjustHandles="1" noChangeArrowheads="1" noChangeShapeType="1" noTextEdit="1"/>
                </p:cNvSpPr>
                <p:nvPr/>
              </p:nvSpPr>
              <p:spPr>
                <a:xfrm>
                  <a:off x="1822306" y="3221474"/>
                  <a:ext cx="484302" cy="276999"/>
                </a:xfrm>
                <a:prstGeom prst="rect">
                  <a:avLst/>
                </a:prstGeom>
                <a:blipFill>
                  <a:blip r:embed="rId10"/>
                  <a:stretch>
                    <a:fillRect b="-9091"/>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D446C438-8B7D-4ED7-FFF8-A01A96B3EAA5}"/>
                </a:ext>
              </a:extLst>
            </p:cNvPr>
            <p:cNvCxnSpPr/>
            <p:nvPr/>
          </p:nvCxnSpPr>
          <p:spPr>
            <a:xfrm>
              <a:off x="2205522" y="385729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C92D8653-3A1C-13E3-CD09-3C60136D6E18}"/>
                    </a:ext>
                  </a:extLst>
                </p:cNvPr>
                <p:cNvSpPr/>
                <p:nvPr/>
              </p:nvSpPr>
              <p:spPr>
                <a:xfrm>
                  <a:off x="2642752" y="3663907"/>
                  <a:ext cx="365760" cy="365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𝜋</m:t>
                        </m:r>
                      </m:oMath>
                    </m:oMathPara>
                  </a14:m>
                  <a:endParaRPr lang="en-US" sz="1600" dirty="0"/>
                </a:p>
              </p:txBody>
            </p:sp>
          </mc:Choice>
          <mc:Fallback xmlns="">
            <p:sp>
              <p:nvSpPr>
                <p:cNvPr id="53" name="Rectangle 52">
                  <a:extLst>
                    <a:ext uri="{FF2B5EF4-FFF2-40B4-BE49-F238E27FC236}">
                      <a16:creationId xmlns:a16="http://schemas.microsoft.com/office/drawing/2014/main" id="{C92D8653-3A1C-13E3-CD09-3C60136D6E18}"/>
                    </a:ext>
                  </a:extLst>
                </p:cNvPr>
                <p:cNvSpPr>
                  <a:spLocks noRot="1" noChangeAspect="1" noMove="1" noResize="1" noEditPoints="1" noAdjustHandles="1" noChangeArrowheads="1" noChangeShapeType="1" noTextEdit="1"/>
                </p:cNvSpPr>
                <p:nvPr/>
              </p:nvSpPr>
              <p:spPr>
                <a:xfrm>
                  <a:off x="2642752" y="3663907"/>
                  <a:ext cx="365760" cy="365760"/>
                </a:xfrm>
                <a:prstGeom prst="rect">
                  <a:avLst/>
                </a:prstGeom>
                <a:blipFill>
                  <a:blip r:embed="rId11"/>
                  <a:stretch>
                    <a:fillRect/>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18648E58-0DCB-0F74-1B75-EEAD86A4A373}"/>
                </a:ext>
              </a:extLst>
            </p:cNvPr>
            <p:cNvSpPr txBox="1"/>
            <p:nvPr/>
          </p:nvSpPr>
          <p:spPr>
            <a:xfrm>
              <a:off x="2552364" y="4020209"/>
              <a:ext cx="536028" cy="276999"/>
            </a:xfrm>
            <a:prstGeom prst="rect">
              <a:avLst/>
            </a:prstGeom>
            <a:noFill/>
          </p:spPr>
          <p:txBody>
            <a:bodyPr wrap="square" rtlCol="0">
              <a:spAutoFit/>
            </a:bodyPr>
            <a:lstStyle/>
            <a:p>
              <a:pPr algn="ctr"/>
              <a:r>
                <a:rPr lang="en-US" sz="1200" dirty="0">
                  <a:solidFill>
                    <a:schemeClr val="bg2">
                      <a:lumMod val="50000"/>
                    </a:schemeClr>
                  </a:solidFill>
                </a:rPr>
                <a:t>fixed</a:t>
              </a:r>
              <a:endParaRPr lang="en-US" sz="1600" dirty="0">
                <a:solidFill>
                  <a:schemeClr val="bg2">
                    <a:lumMod val="50000"/>
                  </a:schemeClr>
                </a:solidFill>
              </a:endParaRPr>
            </a:p>
          </p:txBody>
        </p:sp>
      </p:grpSp>
      <p:grpSp>
        <p:nvGrpSpPr>
          <p:cNvPr id="55" name="Group 54">
            <a:extLst>
              <a:ext uri="{FF2B5EF4-FFF2-40B4-BE49-F238E27FC236}">
                <a16:creationId xmlns:a16="http://schemas.microsoft.com/office/drawing/2014/main" id="{7975F9C9-3ED7-C720-877C-82C9FE3C44FE}"/>
              </a:ext>
            </a:extLst>
          </p:cNvPr>
          <p:cNvGrpSpPr/>
          <p:nvPr/>
        </p:nvGrpSpPr>
        <p:grpSpPr>
          <a:xfrm>
            <a:off x="5966626" y="3253004"/>
            <a:ext cx="1511841" cy="1075734"/>
            <a:chOff x="1576551" y="3221474"/>
            <a:chExt cx="1511841" cy="1075734"/>
          </a:xfrm>
        </p:grpSpPr>
        <p:cxnSp>
          <p:nvCxnSpPr>
            <p:cNvPr id="56" name="Straight Arrow Connector 55">
              <a:extLst>
                <a:ext uri="{FF2B5EF4-FFF2-40B4-BE49-F238E27FC236}">
                  <a16:creationId xmlns:a16="http://schemas.microsoft.com/office/drawing/2014/main" id="{16DD9F5D-4799-EA49-0BC9-A4EB891C9D88}"/>
                </a:ext>
              </a:extLst>
            </p:cNvPr>
            <p:cNvCxnSpPr/>
            <p:nvPr/>
          </p:nvCxnSpPr>
          <p:spPr>
            <a:xfrm>
              <a:off x="1576551" y="384678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2C76200-8E4B-8D21-653B-353A8ECE58FC}"/>
                    </a:ext>
                  </a:extLst>
                </p:cNvPr>
                <p:cNvSpPr txBox="1"/>
                <p:nvPr/>
              </p:nvSpPr>
              <p:spPr>
                <a:xfrm>
                  <a:off x="1923393" y="3708288"/>
                  <a:ext cx="2660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57" name="TextBox 56">
                  <a:extLst>
                    <a:ext uri="{FF2B5EF4-FFF2-40B4-BE49-F238E27FC236}">
                      <a16:creationId xmlns:a16="http://schemas.microsoft.com/office/drawing/2014/main" id="{E2C76200-8E4B-8D21-653B-353A8ECE58FC}"/>
                    </a:ext>
                  </a:extLst>
                </p:cNvPr>
                <p:cNvSpPr txBox="1">
                  <a:spLocks noRot="1" noChangeAspect="1" noMove="1" noResize="1" noEditPoints="1" noAdjustHandles="1" noChangeArrowheads="1" noChangeShapeType="1" noTextEdit="1"/>
                </p:cNvSpPr>
                <p:nvPr/>
              </p:nvSpPr>
              <p:spPr>
                <a:xfrm>
                  <a:off x="1923393" y="3708288"/>
                  <a:ext cx="266098" cy="246221"/>
                </a:xfrm>
                <a:prstGeom prst="rect">
                  <a:avLst/>
                </a:prstGeom>
                <a:blipFill>
                  <a:blip r:embed="rId12"/>
                  <a:stretch>
                    <a:fillRect l="-23810" r="-23810" b="-30000"/>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AC8C8D56-FA7C-DD41-C7FB-9A0A18EA1629}"/>
                </a:ext>
              </a:extLst>
            </p:cNvPr>
            <p:cNvCxnSpPr>
              <a:cxnSpLocks/>
            </p:cNvCxnSpPr>
            <p:nvPr/>
          </p:nvCxnSpPr>
          <p:spPr>
            <a:xfrm>
              <a:off x="2064457" y="3534102"/>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E39235B-53C2-4EFC-5772-21BC6DCA7A7C}"/>
                    </a:ext>
                  </a:extLst>
                </p:cNvPr>
                <p:cNvSpPr txBox="1"/>
                <p:nvPr/>
              </p:nvSpPr>
              <p:spPr>
                <a:xfrm>
                  <a:off x="1822306" y="3221474"/>
                  <a:ext cx="484302"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3</m:t>
                            </m:r>
                          </m:sub>
                        </m:sSub>
                      </m:oMath>
                    </m:oMathPara>
                  </a14:m>
                  <a:endParaRPr lang="en-US" sz="1200" dirty="0"/>
                </a:p>
              </p:txBody>
            </p:sp>
          </mc:Choice>
          <mc:Fallback xmlns="">
            <p:sp>
              <p:nvSpPr>
                <p:cNvPr id="59" name="TextBox 58">
                  <a:extLst>
                    <a:ext uri="{FF2B5EF4-FFF2-40B4-BE49-F238E27FC236}">
                      <a16:creationId xmlns:a16="http://schemas.microsoft.com/office/drawing/2014/main" id="{FE39235B-53C2-4EFC-5772-21BC6DCA7A7C}"/>
                    </a:ext>
                  </a:extLst>
                </p:cNvPr>
                <p:cNvSpPr txBox="1">
                  <a:spLocks noRot="1" noChangeAspect="1" noMove="1" noResize="1" noEditPoints="1" noAdjustHandles="1" noChangeArrowheads="1" noChangeShapeType="1" noTextEdit="1"/>
                </p:cNvSpPr>
                <p:nvPr/>
              </p:nvSpPr>
              <p:spPr>
                <a:xfrm>
                  <a:off x="1822306" y="3221474"/>
                  <a:ext cx="484302" cy="276999"/>
                </a:xfrm>
                <a:prstGeom prst="rect">
                  <a:avLst/>
                </a:prstGeom>
                <a:blipFill>
                  <a:blip r:embed="rId13"/>
                  <a:stretch>
                    <a:fillRect b="-9091"/>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95DEE080-39D2-CF93-841D-344C983C82FC}"/>
                </a:ext>
              </a:extLst>
            </p:cNvPr>
            <p:cNvCxnSpPr/>
            <p:nvPr/>
          </p:nvCxnSpPr>
          <p:spPr>
            <a:xfrm>
              <a:off x="2205522" y="3857297"/>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B4D6EF31-AEB6-9AE2-DD6A-C1C5F1E3D058}"/>
                    </a:ext>
                  </a:extLst>
                </p:cNvPr>
                <p:cNvSpPr/>
                <p:nvPr/>
              </p:nvSpPr>
              <p:spPr>
                <a:xfrm>
                  <a:off x="2642752" y="3663907"/>
                  <a:ext cx="365760" cy="365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𝜋</m:t>
                        </m:r>
                      </m:oMath>
                    </m:oMathPara>
                  </a14:m>
                  <a:endParaRPr lang="en-US" sz="1600" dirty="0"/>
                </a:p>
              </p:txBody>
            </p:sp>
          </mc:Choice>
          <mc:Fallback xmlns="">
            <p:sp>
              <p:nvSpPr>
                <p:cNvPr id="61" name="Rectangle 60">
                  <a:extLst>
                    <a:ext uri="{FF2B5EF4-FFF2-40B4-BE49-F238E27FC236}">
                      <a16:creationId xmlns:a16="http://schemas.microsoft.com/office/drawing/2014/main" id="{B4D6EF31-AEB6-9AE2-DD6A-C1C5F1E3D058}"/>
                    </a:ext>
                  </a:extLst>
                </p:cNvPr>
                <p:cNvSpPr>
                  <a:spLocks noRot="1" noChangeAspect="1" noMove="1" noResize="1" noEditPoints="1" noAdjustHandles="1" noChangeArrowheads="1" noChangeShapeType="1" noTextEdit="1"/>
                </p:cNvSpPr>
                <p:nvPr/>
              </p:nvSpPr>
              <p:spPr>
                <a:xfrm>
                  <a:off x="2642752" y="3663907"/>
                  <a:ext cx="365760" cy="365760"/>
                </a:xfrm>
                <a:prstGeom prst="rect">
                  <a:avLst/>
                </a:prstGeom>
                <a:blipFill>
                  <a:blip r:embed="rId14"/>
                  <a:stretch>
                    <a:fillRect/>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6645E10C-EB8D-2859-5A9C-347BF85B30B0}"/>
                </a:ext>
              </a:extLst>
            </p:cNvPr>
            <p:cNvSpPr txBox="1"/>
            <p:nvPr/>
          </p:nvSpPr>
          <p:spPr>
            <a:xfrm>
              <a:off x="2552364" y="4020209"/>
              <a:ext cx="536028" cy="276999"/>
            </a:xfrm>
            <a:prstGeom prst="rect">
              <a:avLst/>
            </a:prstGeom>
            <a:noFill/>
          </p:spPr>
          <p:txBody>
            <a:bodyPr wrap="square" rtlCol="0">
              <a:spAutoFit/>
            </a:bodyPr>
            <a:lstStyle/>
            <a:p>
              <a:pPr algn="ctr"/>
              <a:r>
                <a:rPr lang="en-US" sz="1200" dirty="0">
                  <a:solidFill>
                    <a:schemeClr val="bg2">
                      <a:lumMod val="50000"/>
                    </a:schemeClr>
                  </a:solidFill>
                </a:rPr>
                <a:t>fixed</a:t>
              </a:r>
              <a:endParaRPr lang="en-US" sz="1600" dirty="0">
                <a:solidFill>
                  <a:schemeClr val="bg2">
                    <a:lumMod val="50000"/>
                  </a:schemeClr>
                </a:solidFill>
              </a:endParaRPr>
            </a:p>
          </p:txBody>
        </p:sp>
      </p:grpSp>
      <p:cxnSp>
        <p:nvCxnSpPr>
          <p:cNvPr id="64" name="Straight Arrow Connector 63">
            <a:extLst>
              <a:ext uri="{FF2B5EF4-FFF2-40B4-BE49-F238E27FC236}">
                <a16:creationId xmlns:a16="http://schemas.microsoft.com/office/drawing/2014/main" id="{A7459B25-B9DD-8B89-14D8-0B1FF23C0481}"/>
              </a:ext>
            </a:extLst>
          </p:cNvPr>
          <p:cNvCxnSpPr/>
          <p:nvPr/>
        </p:nvCxnSpPr>
        <p:spPr>
          <a:xfrm>
            <a:off x="7488975" y="3878745"/>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B249E4D-D203-6FD0-2F8C-8B85E3BEC0A8}"/>
                  </a:ext>
                </a:extLst>
              </p:cNvPr>
              <p:cNvSpPr txBox="1"/>
              <p:nvPr/>
            </p:nvSpPr>
            <p:spPr>
              <a:xfrm>
                <a:off x="7835817" y="3740245"/>
                <a:ext cx="2660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65" name="TextBox 64">
                <a:extLst>
                  <a:ext uri="{FF2B5EF4-FFF2-40B4-BE49-F238E27FC236}">
                    <a16:creationId xmlns:a16="http://schemas.microsoft.com/office/drawing/2014/main" id="{2B249E4D-D203-6FD0-2F8C-8B85E3BEC0A8}"/>
                  </a:ext>
                </a:extLst>
              </p:cNvPr>
              <p:cNvSpPr txBox="1">
                <a:spLocks noRot="1" noChangeAspect="1" noMove="1" noResize="1" noEditPoints="1" noAdjustHandles="1" noChangeArrowheads="1" noChangeShapeType="1" noTextEdit="1"/>
              </p:cNvSpPr>
              <p:nvPr/>
            </p:nvSpPr>
            <p:spPr>
              <a:xfrm>
                <a:off x="7835817" y="3740245"/>
                <a:ext cx="266098" cy="246221"/>
              </a:xfrm>
              <a:prstGeom prst="rect">
                <a:avLst/>
              </a:prstGeom>
              <a:blipFill>
                <a:blip r:embed="rId12"/>
                <a:stretch>
                  <a:fillRect l="-18182" r="-22727" b="-30000"/>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20F722CA-F1F1-C4B6-5E29-9FD86CAEFFDF}"/>
              </a:ext>
            </a:extLst>
          </p:cNvPr>
          <p:cNvCxnSpPr>
            <a:cxnSpLocks/>
          </p:cNvCxnSpPr>
          <p:nvPr/>
        </p:nvCxnSpPr>
        <p:spPr>
          <a:xfrm>
            <a:off x="7976881" y="3566059"/>
            <a:ext cx="0" cy="22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07E49B2-20F2-7CFC-2D40-32D3DA0DDA13}"/>
                  </a:ext>
                </a:extLst>
              </p:cNvPr>
              <p:cNvSpPr txBox="1"/>
              <p:nvPr/>
            </p:nvSpPr>
            <p:spPr>
              <a:xfrm>
                <a:off x="7734730" y="3253431"/>
                <a:ext cx="484302" cy="276999"/>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𝑘𝑒</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4</m:t>
                          </m:r>
                        </m:sub>
                      </m:sSub>
                    </m:oMath>
                  </m:oMathPara>
                </a14:m>
                <a:endParaRPr lang="en-US" sz="1200" dirty="0"/>
              </a:p>
            </p:txBody>
          </p:sp>
        </mc:Choice>
        <mc:Fallback xmlns="">
          <p:sp>
            <p:nvSpPr>
              <p:cNvPr id="67" name="TextBox 66">
                <a:extLst>
                  <a:ext uri="{FF2B5EF4-FFF2-40B4-BE49-F238E27FC236}">
                    <a16:creationId xmlns:a16="http://schemas.microsoft.com/office/drawing/2014/main" id="{207E49B2-20F2-7CFC-2D40-32D3DA0DDA13}"/>
                  </a:ext>
                </a:extLst>
              </p:cNvPr>
              <p:cNvSpPr txBox="1">
                <a:spLocks noRot="1" noChangeAspect="1" noMove="1" noResize="1" noEditPoints="1" noAdjustHandles="1" noChangeArrowheads="1" noChangeShapeType="1" noTextEdit="1"/>
              </p:cNvSpPr>
              <p:nvPr/>
            </p:nvSpPr>
            <p:spPr>
              <a:xfrm>
                <a:off x="7734730" y="3253431"/>
                <a:ext cx="484302" cy="276999"/>
              </a:xfrm>
              <a:prstGeom prst="rect">
                <a:avLst/>
              </a:prstGeom>
              <a:blipFill>
                <a:blip r:embed="rId15"/>
                <a:stretch>
                  <a:fillRect b="-9091"/>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8DAC82C5-3162-DEC0-3ED5-A86B61A3480B}"/>
              </a:ext>
            </a:extLst>
          </p:cNvPr>
          <p:cNvCxnSpPr/>
          <p:nvPr/>
        </p:nvCxnSpPr>
        <p:spPr>
          <a:xfrm>
            <a:off x="8117946" y="3889254"/>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72" name="Group 71">
            <a:extLst>
              <a:ext uri="{FF2B5EF4-FFF2-40B4-BE49-F238E27FC236}">
                <a16:creationId xmlns:a16="http://schemas.microsoft.com/office/drawing/2014/main" id="{475E4136-9FA0-C3D9-179A-2C705F5EF7B0}"/>
              </a:ext>
            </a:extLst>
          </p:cNvPr>
          <p:cNvGrpSpPr/>
          <p:nvPr/>
        </p:nvGrpSpPr>
        <p:grpSpPr>
          <a:xfrm>
            <a:off x="8495904" y="1910254"/>
            <a:ext cx="182880" cy="4282969"/>
            <a:chOff x="1303283" y="1881352"/>
            <a:chExt cx="182880" cy="4282969"/>
          </a:xfrm>
        </p:grpSpPr>
        <p:sp>
          <p:nvSpPr>
            <p:cNvPr id="73" name="Rectangle 72">
              <a:extLst>
                <a:ext uri="{FF2B5EF4-FFF2-40B4-BE49-F238E27FC236}">
                  <a16:creationId xmlns:a16="http://schemas.microsoft.com/office/drawing/2014/main" id="{85583D7E-43B5-E35E-159F-1D9B59838D3A}"/>
                </a:ext>
              </a:extLst>
            </p:cNvPr>
            <p:cNvSpPr/>
            <p:nvPr/>
          </p:nvSpPr>
          <p:spPr>
            <a:xfrm>
              <a:off x="1303283" y="188135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4" name="Rectangle 73">
              <a:extLst>
                <a:ext uri="{FF2B5EF4-FFF2-40B4-BE49-F238E27FC236}">
                  <a16:creationId xmlns:a16="http://schemas.microsoft.com/office/drawing/2014/main" id="{A69E672C-01B0-A1D3-0B09-317CDBEDEBAF}"/>
                </a:ext>
              </a:extLst>
            </p:cNvPr>
            <p:cNvSpPr/>
            <p:nvPr/>
          </p:nvSpPr>
          <p:spPr>
            <a:xfrm>
              <a:off x="1303283" y="206002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5" name="Rectangle 74">
              <a:extLst>
                <a:ext uri="{FF2B5EF4-FFF2-40B4-BE49-F238E27FC236}">
                  <a16:creationId xmlns:a16="http://schemas.microsoft.com/office/drawing/2014/main" id="{4D71146B-F6DC-B57D-D94E-F714F4B62C3E}"/>
                </a:ext>
              </a:extLst>
            </p:cNvPr>
            <p:cNvSpPr/>
            <p:nvPr/>
          </p:nvSpPr>
          <p:spPr>
            <a:xfrm>
              <a:off x="1303283" y="223870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6" name="Rectangle 75">
              <a:extLst>
                <a:ext uri="{FF2B5EF4-FFF2-40B4-BE49-F238E27FC236}">
                  <a16:creationId xmlns:a16="http://schemas.microsoft.com/office/drawing/2014/main" id="{BC7F880B-C8B1-3C63-BAFF-62DCAFA87151}"/>
                </a:ext>
              </a:extLst>
            </p:cNvPr>
            <p:cNvSpPr/>
            <p:nvPr/>
          </p:nvSpPr>
          <p:spPr>
            <a:xfrm>
              <a:off x="1303283" y="241738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7" name="Rectangle 76">
              <a:extLst>
                <a:ext uri="{FF2B5EF4-FFF2-40B4-BE49-F238E27FC236}">
                  <a16:creationId xmlns:a16="http://schemas.microsoft.com/office/drawing/2014/main" id="{942A2620-3E5F-8689-A6A2-B7575049EB6D}"/>
                </a:ext>
              </a:extLst>
            </p:cNvPr>
            <p:cNvSpPr/>
            <p:nvPr/>
          </p:nvSpPr>
          <p:spPr>
            <a:xfrm>
              <a:off x="1303283" y="259605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8" name="Rectangle 77">
              <a:extLst>
                <a:ext uri="{FF2B5EF4-FFF2-40B4-BE49-F238E27FC236}">
                  <a16:creationId xmlns:a16="http://schemas.microsoft.com/office/drawing/2014/main" id="{8CFE2DDC-A9B7-2B88-06E2-2B5C1F3012F9}"/>
                </a:ext>
              </a:extLst>
            </p:cNvPr>
            <p:cNvSpPr/>
            <p:nvPr/>
          </p:nvSpPr>
          <p:spPr>
            <a:xfrm>
              <a:off x="1303283" y="277473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79" name="Rectangle 78">
              <a:extLst>
                <a:ext uri="{FF2B5EF4-FFF2-40B4-BE49-F238E27FC236}">
                  <a16:creationId xmlns:a16="http://schemas.microsoft.com/office/drawing/2014/main" id="{586D8045-E563-B7FF-AB8F-9F211F10BF20}"/>
                </a:ext>
              </a:extLst>
            </p:cNvPr>
            <p:cNvSpPr/>
            <p:nvPr/>
          </p:nvSpPr>
          <p:spPr>
            <a:xfrm>
              <a:off x="1303283" y="295340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0" name="Rectangle 79">
              <a:extLst>
                <a:ext uri="{FF2B5EF4-FFF2-40B4-BE49-F238E27FC236}">
                  <a16:creationId xmlns:a16="http://schemas.microsoft.com/office/drawing/2014/main" id="{641A6118-9A6D-862C-16AE-E5BC6D00D9A6}"/>
                </a:ext>
              </a:extLst>
            </p:cNvPr>
            <p:cNvSpPr/>
            <p:nvPr/>
          </p:nvSpPr>
          <p:spPr>
            <a:xfrm>
              <a:off x="1303283" y="313208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1" name="Rectangle 80">
              <a:extLst>
                <a:ext uri="{FF2B5EF4-FFF2-40B4-BE49-F238E27FC236}">
                  <a16:creationId xmlns:a16="http://schemas.microsoft.com/office/drawing/2014/main" id="{DB735C65-5EFD-FD17-B3CA-DE3930C6917C}"/>
                </a:ext>
              </a:extLst>
            </p:cNvPr>
            <p:cNvSpPr/>
            <p:nvPr/>
          </p:nvSpPr>
          <p:spPr>
            <a:xfrm>
              <a:off x="1303283" y="331076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2" name="Rectangle 81">
              <a:extLst>
                <a:ext uri="{FF2B5EF4-FFF2-40B4-BE49-F238E27FC236}">
                  <a16:creationId xmlns:a16="http://schemas.microsoft.com/office/drawing/2014/main" id="{AA8ECB0D-27C4-7F8B-663A-ACFADE6DC836}"/>
                </a:ext>
              </a:extLst>
            </p:cNvPr>
            <p:cNvSpPr/>
            <p:nvPr/>
          </p:nvSpPr>
          <p:spPr>
            <a:xfrm>
              <a:off x="1303283" y="348943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3" name="Rectangle 82">
              <a:extLst>
                <a:ext uri="{FF2B5EF4-FFF2-40B4-BE49-F238E27FC236}">
                  <a16:creationId xmlns:a16="http://schemas.microsoft.com/office/drawing/2014/main" id="{1BA641E9-C66C-3DE9-6CB9-674CFE840B00}"/>
                </a:ext>
              </a:extLst>
            </p:cNvPr>
            <p:cNvSpPr/>
            <p:nvPr/>
          </p:nvSpPr>
          <p:spPr>
            <a:xfrm>
              <a:off x="1303283" y="366811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4" name="Rectangle 83">
              <a:extLst>
                <a:ext uri="{FF2B5EF4-FFF2-40B4-BE49-F238E27FC236}">
                  <a16:creationId xmlns:a16="http://schemas.microsoft.com/office/drawing/2014/main" id="{686F5890-E466-2A8B-76B6-F8773509A263}"/>
                </a:ext>
              </a:extLst>
            </p:cNvPr>
            <p:cNvSpPr/>
            <p:nvPr/>
          </p:nvSpPr>
          <p:spPr>
            <a:xfrm>
              <a:off x="1303283" y="384678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5" name="Rectangle 84">
              <a:extLst>
                <a:ext uri="{FF2B5EF4-FFF2-40B4-BE49-F238E27FC236}">
                  <a16:creationId xmlns:a16="http://schemas.microsoft.com/office/drawing/2014/main" id="{EEFCEA5D-167F-7AA0-4342-E622F8743195}"/>
                </a:ext>
              </a:extLst>
            </p:cNvPr>
            <p:cNvSpPr/>
            <p:nvPr/>
          </p:nvSpPr>
          <p:spPr>
            <a:xfrm>
              <a:off x="1303283" y="402020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6" name="Rectangle 85">
              <a:extLst>
                <a:ext uri="{FF2B5EF4-FFF2-40B4-BE49-F238E27FC236}">
                  <a16:creationId xmlns:a16="http://schemas.microsoft.com/office/drawing/2014/main" id="{EB3740A8-96A5-193A-5B0D-A4FE8F2339F2}"/>
                </a:ext>
              </a:extLst>
            </p:cNvPr>
            <p:cNvSpPr/>
            <p:nvPr/>
          </p:nvSpPr>
          <p:spPr>
            <a:xfrm>
              <a:off x="1303283" y="419888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CE67536D-8109-1F73-1EFB-7C8C5A34E8ED}"/>
                </a:ext>
              </a:extLst>
            </p:cNvPr>
            <p:cNvSpPr/>
            <p:nvPr/>
          </p:nvSpPr>
          <p:spPr>
            <a:xfrm>
              <a:off x="1303283" y="437756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8" name="Rectangle 87">
              <a:extLst>
                <a:ext uri="{FF2B5EF4-FFF2-40B4-BE49-F238E27FC236}">
                  <a16:creationId xmlns:a16="http://schemas.microsoft.com/office/drawing/2014/main" id="{8CB1158E-6C35-9F30-9D0C-BE35AEF1670B}"/>
                </a:ext>
              </a:extLst>
            </p:cNvPr>
            <p:cNvSpPr/>
            <p:nvPr/>
          </p:nvSpPr>
          <p:spPr>
            <a:xfrm>
              <a:off x="1303283" y="455623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89" name="Rectangle 88">
              <a:extLst>
                <a:ext uri="{FF2B5EF4-FFF2-40B4-BE49-F238E27FC236}">
                  <a16:creationId xmlns:a16="http://schemas.microsoft.com/office/drawing/2014/main" id="{8013E3B5-756D-B8AB-CE9B-7D9037701E48}"/>
                </a:ext>
              </a:extLst>
            </p:cNvPr>
            <p:cNvSpPr/>
            <p:nvPr/>
          </p:nvSpPr>
          <p:spPr>
            <a:xfrm>
              <a:off x="1303283" y="473491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0" name="Rectangle 89">
              <a:extLst>
                <a:ext uri="{FF2B5EF4-FFF2-40B4-BE49-F238E27FC236}">
                  <a16:creationId xmlns:a16="http://schemas.microsoft.com/office/drawing/2014/main" id="{0EF3DF34-7A9D-5B0E-4201-C381FF1EFE89}"/>
                </a:ext>
              </a:extLst>
            </p:cNvPr>
            <p:cNvSpPr/>
            <p:nvPr/>
          </p:nvSpPr>
          <p:spPr>
            <a:xfrm>
              <a:off x="1303283" y="491358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1" name="Rectangle 90">
              <a:extLst>
                <a:ext uri="{FF2B5EF4-FFF2-40B4-BE49-F238E27FC236}">
                  <a16:creationId xmlns:a16="http://schemas.microsoft.com/office/drawing/2014/main" id="{9C4D0178-D823-1E37-2818-CEC7666A9E7F}"/>
                </a:ext>
              </a:extLst>
            </p:cNvPr>
            <p:cNvSpPr/>
            <p:nvPr/>
          </p:nvSpPr>
          <p:spPr>
            <a:xfrm>
              <a:off x="1303283" y="509226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2" name="Rectangle 91">
              <a:extLst>
                <a:ext uri="{FF2B5EF4-FFF2-40B4-BE49-F238E27FC236}">
                  <a16:creationId xmlns:a16="http://schemas.microsoft.com/office/drawing/2014/main" id="{62DF4170-AE3D-6DE3-D493-AE67AE58FB72}"/>
                </a:ext>
              </a:extLst>
            </p:cNvPr>
            <p:cNvSpPr/>
            <p:nvPr/>
          </p:nvSpPr>
          <p:spPr>
            <a:xfrm>
              <a:off x="1303283" y="527094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3" name="Rectangle 92">
              <a:extLst>
                <a:ext uri="{FF2B5EF4-FFF2-40B4-BE49-F238E27FC236}">
                  <a16:creationId xmlns:a16="http://schemas.microsoft.com/office/drawing/2014/main" id="{707BCA43-6374-3E0C-B66B-9FBE96A960DF}"/>
                </a:ext>
              </a:extLst>
            </p:cNvPr>
            <p:cNvSpPr/>
            <p:nvPr/>
          </p:nvSpPr>
          <p:spPr>
            <a:xfrm>
              <a:off x="1303283" y="544961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4" name="Rectangle 93">
              <a:extLst>
                <a:ext uri="{FF2B5EF4-FFF2-40B4-BE49-F238E27FC236}">
                  <a16:creationId xmlns:a16="http://schemas.microsoft.com/office/drawing/2014/main" id="{36240888-5E82-192B-C438-23F64F255AF2}"/>
                </a:ext>
              </a:extLst>
            </p:cNvPr>
            <p:cNvSpPr/>
            <p:nvPr/>
          </p:nvSpPr>
          <p:spPr>
            <a:xfrm>
              <a:off x="1303283" y="562829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5" name="Rectangle 94">
              <a:extLst>
                <a:ext uri="{FF2B5EF4-FFF2-40B4-BE49-F238E27FC236}">
                  <a16:creationId xmlns:a16="http://schemas.microsoft.com/office/drawing/2014/main" id="{4556B232-E99A-355A-C087-5D6F3E5CBFA9}"/>
                </a:ext>
              </a:extLst>
            </p:cNvPr>
            <p:cNvSpPr/>
            <p:nvPr/>
          </p:nvSpPr>
          <p:spPr>
            <a:xfrm>
              <a:off x="1303283" y="580696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96" name="Rectangle 95">
              <a:extLst>
                <a:ext uri="{FF2B5EF4-FFF2-40B4-BE49-F238E27FC236}">
                  <a16:creationId xmlns:a16="http://schemas.microsoft.com/office/drawing/2014/main" id="{58065041-2041-983E-17B9-AD487965A650}"/>
                </a:ext>
              </a:extLst>
            </p:cNvPr>
            <p:cNvSpPr/>
            <p:nvPr/>
          </p:nvSpPr>
          <p:spPr>
            <a:xfrm>
              <a:off x="1303283" y="598564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A2B5BDC-A56A-E106-A38A-5068C9072277}"/>
                  </a:ext>
                </a:extLst>
              </p:cNvPr>
              <p:cNvSpPr txBox="1"/>
              <p:nvPr/>
            </p:nvSpPr>
            <p:spPr>
              <a:xfrm>
                <a:off x="3470876" y="5210505"/>
                <a:ext cx="2875651" cy="369332"/>
              </a:xfrm>
              <a:prstGeom prst="rect">
                <a:avLst/>
              </a:prstGeom>
              <a:noFill/>
            </p:spPr>
            <p:txBody>
              <a:bodyPr wrap="square" rtlCol="0">
                <a:spAutoFit/>
              </a:bodyPr>
              <a:lstStyle/>
              <a:p>
                <a:r>
                  <a:rPr lang="en-US" dirty="0"/>
                  <a:t>Key length: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r>
                      <m:rPr>
                        <m:lit/>
                      </m:rPr>
                      <a:rPr lang="en-US" b="0" i="1" smtClean="0">
                        <a:latin typeface="Cambria Math" panose="02040503050406030204" pitchFamily="18" charset="0"/>
                      </a:rPr>
                      <m:t>#</m:t>
                    </m:r>
                    <m:r>
                      <a:rPr lang="en-US" b="0" i="1" smtClean="0">
                        <a:latin typeface="Cambria Math" panose="02040503050406030204" pitchFamily="18" charset="0"/>
                      </a:rPr>
                      <m:t> </m:t>
                    </m:r>
                    <m:r>
                      <m:rPr>
                        <m:nor/>
                      </m:rPr>
                      <a:rPr lang="en-US" b="0" i="0" smtClean="0">
                        <a:latin typeface="Cambria Math" panose="02040503050406030204" pitchFamily="18" charset="0"/>
                      </a:rPr>
                      <m:t>rounds</m:t>
                    </m:r>
                    <m:r>
                      <a:rPr lang="en-US" b="0" i="1" smtClean="0">
                        <a:latin typeface="Cambria Math" panose="02040503050406030204" pitchFamily="18" charset="0"/>
                      </a:rPr>
                      <m:t>)</m:t>
                    </m:r>
                  </m:oMath>
                </a14:m>
                <a:endParaRPr lang="en-US" dirty="0"/>
              </a:p>
            </p:txBody>
          </p:sp>
        </mc:Choice>
        <mc:Fallback xmlns="">
          <p:sp>
            <p:nvSpPr>
              <p:cNvPr id="98" name="TextBox 97">
                <a:extLst>
                  <a:ext uri="{FF2B5EF4-FFF2-40B4-BE49-F238E27FC236}">
                    <a16:creationId xmlns:a16="http://schemas.microsoft.com/office/drawing/2014/main" id="{2A2B5BDC-A56A-E106-A38A-5068C9072277}"/>
                  </a:ext>
                </a:extLst>
              </p:cNvPr>
              <p:cNvSpPr txBox="1">
                <a:spLocks noRot="1" noChangeAspect="1" noMove="1" noResize="1" noEditPoints="1" noAdjustHandles="1" noChangeArrowheads="1" noChangeShapeType="1" noTextEdit="1"/>
              </p:cNvSpPr>
              <p:nvPr/>
            </p:nvSpPr>
            <p:spPr>
              <a:xfrm>
                <a:off x="3470876" y="5210505"/>
                <a:ext cx="2875651" cy="369332"/>
              </a:xfrm>
              <a:prstGeom prst="rect">
                <a:avLst/>
              </a:prstGeom>
              <a:blipFill>
                <a:blip r:embed="rId16"/>
                <a:stretch>
                  <a:fillRect l="-1762" t="-6667" b="-20000"/>
                </a:stretch>
              </a:blipFill>
            </p:spPr>
            <p:txBody>
              <a:bodyPr/>
              <a:lstStyle/>
              <a:p>
                <a:r>
                  <a:rPr lang="en-US">
                    <a:noFill/>
                  </a:rPr>
                  <a:t> </a:t>
                </a:r>
              </a:p>
            </p:txBody>
          </p:sp>
        </mc:Fallback>
      </mc:AlternateContent>
    </p:spTree>
    <p:extLst>
      <p:ext uri="{BB962C8B-B14F-4D97-AF65-F5344CB8AC3E}">
        <p14:creationId xmlns:p14="http://schemas.microsoft.com/office/powerpoint/2010/main" val="2253410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SPNs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BAD48D2-3F71-CF06-1BBB-6CC85921FF04}"/>
                  </a:ext>
                </a:extLst>
              </p:cNvPr>
              <p:cNvSpPr>
                <a:spLocks noGrp="1"/>
              </p:cNvSpPr>
              <p:nvPr>
                <p:ph sz="half" idx="1"/>
              </p:nvPr>
            </p:nvSpPr>
            <p:spPr>
              <a:xfrm>
                <a:off x="673526" y="2723815"/>
                <a:ext cx="5181600" cy="3576554"/>
              </a:xfrm>
            </p:spPr>
            <p:txBody>
              <a:bodyPr>
                <a:normAutofit/>
              </a:bodyPr>
              <a:lstStyle/>
              <a:p>
                <a:pPr marL="0" indent="0">
                  <a:buNone/>
                </a:pPr>
                <a:r>
                  <a:rPr lang="en-US" b="0" dirty="0"/>
                  <a:t>Parameters</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𝑘𝑏</m:t>
                    </m:r>
                    <m:r>
                      <a:rPr lang="en-US" b="0" i="1" smtClean="0">
                        <a:latin typeface="Cambria Math" panose="02040503050406030204" pitchFamily="18" charset="0"/>
                      </a:rPr>
                      <m:t>=</m:t>
                    </m:r>
                  </m:oMath>
                </a14:m>
                <a:r>
                  <a:rPr lang="en-US" dirty="0"/>
                  <a:t> input length</a:t>
                </a:r>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oMath>
                </a14:m>
                <a:r>
                  <a:rPr lang="en-US" dirty="0"/>
                  <a:t>S-box input length</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number of blocks</a:t>
                </a:r>
              </a:p>
              <a:p>
                <a:r>
                  <a:rPr lang="en-US" dirty="0"/>
                  <a:t>number of rounds</a:t>
                </a:r>
              </a:p>
              <a:p>
                <a:r>
                  <a:rPr lang="en-US" dirty="0"/>
                  <a:t>S-box</a:t>
                </a:r>
              </a:p>
              <a:p>
                <a:r>
                  <a:rPr lang="en-US" dirty="0"/>
                  <a:t>linear mixing</a:t>
                </a:r>
              </a:p>
            </p:txBody>
          </p:sp>
        </mc:Choice>
        <mc:Fallback xmlns="">
          <p:sp>
            <p:nvSpPr>
              <p:cNvPr id="7" name="Content Placeholder 6">
                <a:extLst>
                  <a:ext uri="{FF2B5EF4-FFF2-40B4-BE49-F238E27FC236}">
                    <a16:creationId xmlns:a16="http://schemas.microsoft.com/office/drawing/2014/main" id="{EBAD48D2-3F71-CF06-1BBB-6CC85921FF04}"/>
                  </a:ext>
                </a:extLst>
              </p:cNvPr>
              <p:cNvSpPr>
                <a:spLocks noGrp="1" noRot="1" noChangeAspect="1" noMove="1" noResize="1" noEditPoints="1" noAdjustHandles="1" noChangeArrowheads="1" noChangeShapeType="1" noTextEdit="1"/>
              </p:cNvSpPr>
              <p:nvPr>
                <p:ph sz="half" idx="1"/>
              </p:nvPr>
            </p:nvSpPr>
            <p:spPr>
              <a:xfrm>
                <a:off x="673526" y="2723815"/>
                <a:ext cx="5181600" cy="3576554"/>
              </a:xfrm>
              <a:blipFill>
                <a:blip r:embed="rId2"/>
                <a:stretch>
                  <a:fillRect l="-978" t="-707"/>
                </a:stretch>
              </a:blipFill>
            </p:spPr>
            <p:txBody>
              <a:bodyPr/>
              <a:lstStyle/>
              <a:p>
                <a:r>
                  <a:rPr lang="en-US">
                    <a:noFill/>
                  </a:rPr>
                  <a:t> </a:t>
                </a:r>
              </a:p>
            </p:txBody>
          </p:sp>
        </mc:Fallback>
      </mc:AlternateContent>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6336875" y="323767"/>
            <a:ext cx="5566367" cy="2592554"/>
          </a:xfrm>
          <a:prstGeom prst="rect">
            <a:avLst/>
          </a:prstGeom>
        </p:spPr>
      </p:pic>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1BA546E-C4E8-80DD-EBE2-F56307D2C893}"/>
                  </a:ext>
                </a:extLst>
              </p:cNvPr>
              <p:cNvSpPr/>
              <p:nvPr/>
            </p:nvSpPr>
            <p:spPr>
              <a:xfrm>
                <a:off x="4981074" y="3019926"/>
                <a:ext cx="2959768" cy="3561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=128</m:t>
                      </m:r>
                    </m:oMath>
                  </m:oMathPara>
                </a14:m>
                <a:endParaRPr lang="en-US" dirty="0"/>
              </a:p>
              <a:p>
                <a:pPr algn="ctr"/>
                <a:endParaRPr lang="en-US" dirty="0"/>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m:t>
                      </m:r>
                    </m:oMath>
                  </m:oMathPara>
                </a14:m>
                <a:endParaRPr lang="en-US" b="0" dirty="0"/>
              </a:p>
              <a:p>
                <a:pPr algn="ctr"/>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=16</m:t>
                      </m:r>
                    </m:oMath>
                  </m:oMathPara>
                </a14:m>
                <a:endParaRPr lang="en-US" dirty="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 </m:t>
                      </m:r>
                      <m:r>
                        <m:rPr>
                          <m:nor/>
                        </m:rPr>
                        <a:rPr lang="en-US" b="0" i="0" smtClean="0">
                          <a:latin typeface="Cambria Math" panose="02040503050406030204" pitchFamily="18" charset="0"/>
                        </a:rPr>
                        <m:t>or</m:t>
                      </m:r>
                      <m:r>
                        <a:rPr lang="en-US" b="0" i="1" smtClean="0">
                          <a:latin typeface="Cambria Math" panose="02040503050406030204" pitchFamily="18" charset="0"/>
                        </a:rPr>
                        <m:t> 12 </m:t>
                      </m:r>
                      <m:r>
                        <m:rPr>
                          <m:nor/>
                        </m:rPr>
                        <a:rPr lang="en-US" b="0" i="0" smtClean="0">
                          <a:latin typeface="Cambria Math" panose="02040503050406030204" pitchFamily="18" charset="0"/>
                        </a:rPr>
                        <m:t>or</m:t>
                      </m:r>
                      <m:r>
                        <m:rPr>
                          <m:nor/>
                        </m:rPr>
                        <a:rPr lang="en-US" b="0" i="0" smtClean="0">
                          <a:latin typeface="Cambria Math" panose="02040503050406030204" pitchFamily="18" charset="0"/>
                        </a:rPr>
                        <m:t> 14</m:t>
                      </m:r>
                    </m:oMath>
                  </m:oMathPara>
                </a14:m>
                <a:endParaRPr lang="en-US" dirty="0"/>
              </a:p>
              <a:p>
                <a:endParaRPr lang="en-US" dirty="0"/>
              </a:p>
              <a:p>
                <a:r>
                  <a:rPr lang="en-US" dirty="0"/>
                  <a:t>inversion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a:p>
                <a:endParaRPr lang="en-US" dirty="0"/>
              </a:p>
              <a:p>
                <a:r>
                  <a:rPr lang="en-US" dirty="0"/>
                  <a:t>linear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p:txBody>
          </p:sp>
        </mc:Choice>
        <mc:Fallback xmlns="">
          <p:sp>
            <p:nvSpPr>
              <p:cNvPr id="3" name="Rounded Rectangle 2">
                <a:extLst>
                  <a:ext uri="{FF2B5EF4-FFF2-40B4-BE49-F238E27FC236}">
                    <a16:creationId xmlns:a16="http://schemas.microsoft.com/office/drawing/2014/main" id="{D1BA546E-C4E8-80DD-EBE2-F56307D2C893}"/>
                  </a:ext>
                </a:extLst>
              </p:cNvPr>
              <p:cNvSpPr>
                <a:spLocks noRot="1" noChangeAspect="1" noMove="1" noResize="1" noEditPoints="1" noAdjustHandles="1" noChangeArrowheads="1" noChangeShapeType="1" noTextEdit="1"/>
              </p:cNvSpPr>
              <p:nvPr/>
            </p:nvSpPr>
            <p:spPr>
              <a:xfrm>
                <a:off x="4981074" y="3019926"/>
                <a:ext cx="2959768" cy="3561348"/>
              </a:xfrm>
              <a:prstGeom prst="round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9A783E4-C61C-20D8-5FC2-7E6DA6EFD238}"/>
              </a:ext>
            </a:extLst>
          </p:cNvPr>
          <p:cNvSpPr txBox="1"/>
          <p:nvPr/>
        </p:nvSpPr>
        <p:spPr>
          <a:xfrm>
            <a:off x="6336876" y="3228945"/>
            <a:ext cx="1279114" cy="400110"/>
          </a:xfrm>
          <a:prstGeom prst="rect">
            <a:avLst/>
          </a:prstGeom>
          <a:noFill/>
        </p:spPr>
        <p:txBody>
          <a:bodyPr wrap="square" rtlCol="0">
            <a:spAutoFit/>
          </a:bodyPr>
          <a:lstStyle/>
          <a:p>
            <a:pPr algn="ctr"/>
            <a:r>
              <a:rPr lang="en-US" sz="2000" u="sng" dirty="0"/>
              <a:t>true AES</a:t>
            </a:r>
          </a:p>
        </p:txBody>
      </p:sp>
      <mc:AlternateContent xmlns:mc="http://schemas.openxmlformats.org/markup-compatibility/2006" xmlns:a14="http://schemas.microsoft.com/office/drawing/2010/main">
        <mc:Choice Requires="a14">
          <p:graphicFrame>
            <p:nvGraphicFramePr>
              <p:cNvPr id="5" name="Table 9">
                <a:extLst>
                  <a:ext uri="{FF2B5EF4-FFF2-40B4-BE49-F238E27FC236}">
                    <a16:creationId xmlns:a16="http://schemas.microsoft.com/office/drawing/2014/main" id="{FC1DF8A3-4E0B-6A08-51F4-9B980713139F}"/>
                  </a:ext>
                </a:extLst>
              </p:cNvPr>
              <p:cNvGraphicFramePr>
                <a:graphicFrameLocks noGrp="1"/>
              </p:cNvGraphicFramePr>
              <p:nvPr/>
            </p:nvGraphicFramePr>
            <p:xfrm>
              <a:off x="1624385" y="1193525"/>
              <a:ext cx="3926306" cy="2758440"/>
            </p:xfrm>
            <a:graphic>
              <a:graphicData uri="http://schemas.openxmlformats.org/drawingml/2006/table">
                <a:tbl>
                  <a:tblPr firstRow="1" bandRow="1">
                    <a:tableStyleId>{5940675A-B579-460E-94D1-54222C63F5DA}</a:tableStyleId>
                  </a:tblPr>
                  <a:tblGrid>
                    <a:gridCol w="1963153">
                      <a:extLst>
                        <a:ext uri="{9D8B030D-6E8A-4147-A177-3AD203B41FA5}">
                          <a16:colId xmlns:a16="http://schemas.microsoft.com/office/drawing/2014/main" val="1939551820"/>
                        </a:ext>
                      </a:extLst>
                    </a:gridCol>
                    <a:gridCol w="1963153">
                      <a:extLst>
                        <a:ext uri="{9D8B030D-6E8A-4147-A177-3AD203B41FA5}">
                          <a16:colId xmlns:a16="http://schemas.microsoft.com/office/drawing/2014/main" val="3907126811"/>
                        </a:ext>
                      </a:extLst>
                    </a:gridCol>
                  </a:tblGrid>
                  <a:tr h="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𝑘𝑏</m:t>
                                </m:r>
                              </m:oMath>
                            </m:oMathPara>
                          </a14:m>
                          <a:endParaRPr lang="en-US" dirty="0"/>
                        </a:p>
                      </a:txBody>
                      <a:tcPr/>
                    </a:tc>
                    <a:tc>
                      <a:txBody>
                        <a:bodyPr/>
                        <a:lstStyle/>
                        <a:p>
                          <a:pPr algn="ctr"/>
                          <a:r>
                            <a:rPr lang="en-US" dirty="0"/>
                            <a:t>Input length</a:t>
                          </a:r>
                        </a:p>
                      </a:txBody>
                      <a:tcPr/>
                    </a:tc>
                    <a:extLst>
                      <a:ext uri="{0D108BD9-81ED-4DB2-BD59-A6C34878D82A}">
                        <a16:rowId xmlns:a16="http://schemas.microsoft.com/office/drawing/2014/main" val="109013335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a:txBody>
                      <a:tcPr/>
                    </a:tc>
                    <a:tc>
                      <a:txBody>
                        <a:bodyPr/>
                        <a:lstStyle/>
                        <a:p>
                          <a:pPr algn="ctr"/>
                          <a:r>
                            <a:rPr lang="en-US" dirty="0"/>
                            <a:t>S-box input length</a:t>
                          </a:r>
                        </a:p>
                      </a:txBody>
                      <a:tcPr/>
                    </a:tc>
                    <a:extLst>
                      <a:ext uri="{0D108BD9-81ED-4DB2-BD59-A6C34878D82A}">
                        <a16:rowId xmlns:a16="http://schemas.microsoft.com/office/drawing/2014/main" val="314772181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US" dirty="0"/>
                        </a:p>
                      </a:txBody>
                      <a:tcPr/>
                    </a:tc>
                    <a:tc>
                      <a:txBody>
                        <a:bodyPr/>
                        <a:lstStyle/>
                        <a:p>
                          <a:pPr algn="ctr"/>
                          <a:r>
                            <a:rPr lang="en-US" dirty="0"/>
                            <a:t>Number of blocks</a:t>
                          </a:r>
                        </a:p>
                      </a:txBody>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tc>
                    <a:tc hMerge="1">
                      <a:txBody>
                        <a:bodyPr/>
                        <a:lstStyle/>
                        <a:p>
                          <a:endParaRPr lang="en-US" dirty="0"/>
                        </a:p>
                      </a:txBody>
                      <a:tcPr/>
                    </a:tc>
                    <a:extLst>
                      <a:ext uri="{0D108BD9-81ED-4DB2-BD59-A6C34878D82A}">
                        <a16:rowId xmlns:a16="http://schemas.microsoft.com/office/drawing/2014/main" val="1480027308"/>
                      </a:ext>
                    </a:extLst>
                  </a:tr>
                  <a:tr h="370840">
                    <a:tc gridSpan="2">
                      <a:txBody>
                        <a:bodyPr/>
                        <a:lstStyle/>
                        <a:p>
                          <a:pPr algn="ctr"/>
                          <a:r>
                            <a:rPr lang="en-US" dirty="0"/>
                            <a:t>S-box</a:t>
                          </a:r>
                        </a:p>
                      </a:txBody>
                      <a:tcPr/>
                    </a:tc>
                    <a:tc hMerge="1">
                      <a:txBody>
                        <a:bodyPr/>
                        <a:lstStyle/>
                        <a:p>
                          <a:endParaRPr lang="en-US" dirty="0"/>
                        </a:p>
                      </a:txBody>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tc>
                    <a:tc hMerge="1">
                      <a:txBody>
                        <a:bodyPr/>
                        <a:lstStyle/>
                        <a:p>
                          <a:endParaRPr lang="en-US" dirty="0"/>
                        </a:p>
                      </a:txBody>
                      <a:tcPr/>
                    </a:tc>
                    <a:extLst>
                      <a:ext uri="{0D108BD9-81ED-4DB2-BD59-A6C34878D82A}">
                        <a16:rowId xmlns:a16="http://schemas.microsoft.com/office/drawing/2014/main" val="2164394688"/>
                      </a:ext>
                    </a:extLst>
                  </a:tr>
                </a:tbl>
              </a:graphicData>
            </a:graphic>
          </p:graphicFrame>
        </mc:Choice>
        <mc:Fallback xmlns="">
          <p:graphicFrame>
            <p:nvGraphicFramePr>
              <p:cNvPr id="5" name="Table 9">
                <a:extLst>
                  <a:ext uri="{FF2B5EF4-FFF2-40B4-BE49-F238E27FC236}">
                    <a16:creationId xmlns:a16="http://schemas.microsoft.com/office/drawing/2014/main" id="{FC1DF8A3-4E0B-6A08-51F4-9B980713139F}"/>
                  </a:ext>
                </a:extLst>
              </p:cNvPr>
              <p:cNvGraphicFramePr>
                <a:graphicFrameLocks noGrp="1"/>
              </p:cNvGraphicFramePr>
              <p:nvPr/>
            </p:nvGraphicFramePr>
            <p:xfrm>
              <a:off x="1624385" y="1193525"/>
              <a:ext cx="3926306" cy="2758440"/>
            </p:xfrm>
            <a:graphic>
              <a:graphicData uri="http://schemas.openxmlformats.org/drawingml/2006/table">
                <a:tbl>
                  <a:tblPr firstRow="1" bandRow="1">
                    <a:tableStyleId>{5940675A-B579-460E-94D1-54222C63F5DA}</a:tableStyleId>
                  </a:tblPr>
                  <a:tblGrid>
                    <a:gridCol w="1963153">
                      <a:extLst>
                        <a:ext uri="{9D8B030D-6E8A-4147-A177-3AD203B41FA5}">
                          <a16:colId xmlns:a16="http://schemas.microsoft.com/office/drawing/2014/main" val="1939551820"/>
                        </a:ext>
                      </a:extLst>
                    </a:gridCol>
                    <a:gridCol w="1963153">
                      <a:extLst>
                        <a:ext uri="{9D8B030D-6E8A-4147-A177-3AD203B41FA5}">
                          <a16:colId xmlns:a16="http://schemas.microsoft.com/office/drawing/2014/main" val="3907126811"/>
                        </a:ext>
                      </a:extLst>
                    </a:gridCol>
                  </a:tblGrid>
                  <a:tr h="365760">
                    <a:tc>
                      <a:txBody>
                        <a:bodyPr/>
                        <a:lstStyle/>
                        <a:p>
                          <a:endParaRPr lang="en-US"/>
                        </a:p>
                      </a:txBody>
                      <a:tcPr>
                        <a:blipFill>
                          <a:blip r:embed="rId5"/>
                          <a:stretch>
                            <a:fillRect t="-6897" r="-100000" b="-675862"/>
                          </a:stretch>
                        </a:blipFill>
                      </a:tcPr>
                    </a:tc>
                    <a:tc>
                      <a:txBody>
                        <a:bodyPr/>
                        <a:lstStyle/>
                        <a:p>
                          <a:pPr algn="ctr"/>
                          <a:r>
                            <a:rPr lang="en-US" dirty="0"/>
                            <a:t>Input length</a:t>
                          </a:r>
                        </a:p>
                      </a:txBody>
                      <a:tcPr/>
                    </a:tc>
                    <a:extLst>
                      <a:ext uri="{0D108BD9-81ED-4DB2-BD59-A6C34878D82A}">
                        <a16:rowId xmlns:a16="http://schemas.microsoft.com/office/drawing/2014/main" val="1090133359"/>
                      </a:ext>
                    </a:extLst>
                  </a:tr>
                  <a:tr h="640080">
                    <a:tc>
                      <a:txBody>
                        <a:bodyPr/>
                        <a:lstStyle/>
                        <a:p>
                          <a:endParaRPr lang="en-US"/>
                        </a:p>
                      </a:txBody>
                      <a:tcPr>
                        <a:blipFill>
                          <a:blip r:embed="rId5"/>
                          <a:stretch>
                            <a:fillRect t="-60784" r="-100000" b="-284314"/>
                          </a:stretch>
                        </a:blipFill>
                      </a:tcPr>
                    </a:tc>
                    <a:tc>
                      <a:txBody>
                        <a:bodyPr/>
                        <a:lstStyle/>
                        <a:p>
                          <a:pPr algn="ctr"/>
                          <a:r>
                            <a:rPr lang="en-US" dirty="0"/>
                            <a:t>S-box input length</a:t>
                          </a:r>
                        </a:p>
                      </a:txBody>
                      <a:tcPr/>
                    </a:tc>
                    <a:extLst>
                      <a:ext uri="{0D108BD9-81ED-4DB2-BD59-A6C34878D82A}">
                        <a16:rowId xmlns:a16="http://schemas.microsoft.com/office/drawing/2014/main" val="3147721814"/>
                      </a:ext>
                    </a:extLst>
                  </a:tr>
                  <a:tr h="640080">
                    <a:tc>
                      <a:txBody>
                        <a:bodyPr/>
                        <a:lstStyle/>
                        <a:p>
                          <a:endParaRPr lang="en-US"/>
                        </a:p>
                      </a:txBody>
                      <a:tcPr>
                        <a:blipFill>
                          <a:blip r:embed="rId5"/>
                          <a:stretch>
                            <a:fillRect t="-160784" r="-100000" b="-184314"/>
                          </a:stretch>
                        </a:blipFill>
                      </a:tcPr>
                    </a:tc>
                    <a:tc>
                      <a:txBody>
                        <a:bodyPr/>
                        <a:lstStyle/>
                        <a:p>
                          <a:pPr algn="ctr"/>
                          <a:r>
                            <a:rPr lang="en-US" dirty="0"/>
                            <a:t>Number of blocks</a:t>
                          </a:r>
                        </a:p>
                      </a:txBody>
                      <a:tcPr/>
                    </a:tc>
                    <a:extLst>
                      <a:ext uri="{0D108BD9-81ED-4DB2-BD59-A6C34878D82A}">
                        <a16:rowId xmlns:a16="http://schemas.microsoft.com/office/drawing/2014/main" val="791806858"/>
                      </a:ext>
                    </a:extLst>
                  </a:tr>
                  <a:tr h="370840">
                    <a:tc gridSpan="2">
                      <a:txBody>
                        <a:bodyPr/>
                        <a:lstStyle/>
                        <a:p>
                          <a:pPr algn="ctr"/>
                          <a:r>
                            <a:rPr lang="en-US" dirty="0"/>
                            <a:t>Number of rounds</a:t>
                          </a:r>
                        </a:p>
                      </a:txBody>
                      <a:tcPr/>
                    </a:tc>
                    <a:tc hMerge="1">
                      <a:txBody>
                        <a:bodyPr/>
                        <a:lstStyle/>
                        <a:p>
                          <a:endParaRPr lang="en-US" dirty="0"/>
                        </a:p>
                      </a:txBody>
                      <a:tcPr/>
                    </a:tc>
                    <a:extLst>
                      <a:ext uri="{0D108BD9-81ED-4DB2-BD59-A6C34878D82A}">
                        <a16:rowId xmlns:a16="http://schemas.microsoft.com/office/drawing/2014/main" val="1480027308"/>
                      </a:ext>
                    </a:extLst>
                  </a:tr>
                  <a:tr h="370840">
                    <a:tc gridSpan="2">
                      <a:txBody>
                        <a:bodyPr/>
                        <a:lstStyle/>
                        <a:p>
                          <a:pPr algn="ctr"/>
                          <a:r>
                            <a:rPr lang="en-US" dirty="0"/>
                            <a:t>S-box</a:t>
                          </a:r>
                        </a:p>
                      </a:txBody>
                      <a:tcPr/>
                    </a:tc>
                    <a:tc hMerge="1">
                      <a:txBody>
                        <a:bodyPr/>
                        <a:lstStyle/>
                        <a:p>
                          <a:endParaRPr lang="en-US" dirty="0"/>
                        </a:p>
                      </a:txBody>
                      <a:tcPr/>
                    </a:tc>
                    <a:extLst>
                      <a:ext uri="{0D108BD9-81ED-4DB2-BD59-A6C34878D82A}">
                        <a16:rowId xmlns:a16="http://schemas.microsoft.com/office/drawing/2014/main" val="2598245884"/>
                      </a:ext>
                    </a:extLst>
                  </a:tr>
                  <a:tr h="370840">
                    <a:tc gridSpan="2">
                      <a:txBody>
                        <a:bodyPr/>
                        <a:lstStyle/>
                        <a:p>
                          <a:pPr algn="ctr"/>
                          <a:r>
                            <a:rPr lang="en-US" dirty="0"/>
                            <a:t>Linear mixing</a:t>
                          </a:r>
                        </a:p>
                      </a:txBody>
                      <a:tcPr/>
                    </a:tc>
                    <a:tc hMerge="1">
                      <a:txBody>
                        <a:bodyPr/>
                        <a:lstStyle/>
                        <a:p>
                          <a:endParaRPr lang="en-US" dirty="0"/>
                        </a:p>
                      </a:txBody>
                      <a:tcPr/>
                    </a:tc>
                    <a:extLst>
                      <a:ext uri="{0D108BD9-81ED-4DB2-BD59-A6C34878D82A}">
                        <a16:rowId xmlns:a16="http://schemas.microsoft.com/office/drawing/2014/main" val="2164394688"/>
                      </a:ext>
                    </a:extLst>
                  </a:tr>
                </a:tbl>
              </a:graphicData>
            </a:graphic>
          </p:graphicFrame>
        </mc:Fallback>
      </mc:AlternateContent>
    </p:spTree>
    <p:extLst>
      <p:ext uri="{BB962C8B-B14F-4D97-AF65-F5344CB8AC3E}">
        <p14:creationId xmlns:p14="http://schemas.microsoft.com/office/powerpoint/2010/main" val="936495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SPNs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BAD48D2-3F71-CF06-1BBB-6CC85921FF04}"/>
                  </a:ext>
                </a:extLst>
              </p:cNvPr>
              <p:cNvSpPr>
                <a:spLocks noGrp="1"/>
              </p:cNvSpPr>
              <p:nvPr>
                <p:ph sz="half" idx="1"/>
              </p:nvPr>
            </p:nvSpPr>
            <p:spPr>
              <a:xfrm>
                <a:off x="673526" y="2723815"/>
                <a:ext cx="5181600" cy="3576554"/>
              </a:xfrm>
            </p:spPr>
            <p:txBody>
              <a:bodyPr>
                <a:normAutofit/>
              </a:bodyPr>
              <a:lstStyle/>
              <a:p>
                <a:pPr marL="0" indent="0">
                  <a:buNone/>
                </a:pPr>
                <a:r>
                  <a:rPr lang="en-US" b="0" dirty="0"/>
                  <a:t>Parameters</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𝑘𝑏</m:t>
                    </m:r>
                    <m:r>
                      <a:rPr lang="en-US" b="0" i="1" smtClean="0">
                        <a:latin typeface="Cambria Math" panose="02040503050406030204" pitchFamily="18" charset="0"/>
                      </a:rPr>
                      <m:t>=</m:t>
                    </m:r>
                  </m:oMath>
                </a14:m>
                <a:r>
                  <a:rPr lang="en-US" dirty="0"/>
                  <a:t> input length</a:t>
                </a:r>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oMath>
                </a14:m>
                <a:r>
                  <a:rPr lang="en-US" dirty="0"/>
                  <a:t>S-box input length</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number of blocks</a:t>
                </a:r>
              </a:p>
              <a:p>
                <a:r>
                  <a:rPr lang="en-US" dirty="0"/>
                  <a:t>number of rounds</a:t>
                </a:r>
              </a:p>
              <a:p>
                <a:r>
                  <a:rPr lang="en-US" dirty="0"/>
                  <a:t>S-box</a:t>
                </a:r>
              </a:p>
              <a:p>
                <a:r>
                  <a:rPr lang="en-US" dirty="0"/>
                  <a:t>linear mixing</a:t>
                </a:r>
              </a:p>
            </p:txBody>
          </p:sp>
        </mc:Choice>
        <mc:Fallback xmlns="">
          <p:sp>
            <p:nvSpPr>
              <p:cNvPr id="7" name="Content Placeholder 6">
                <a:extLst>
                  <a:ext uri="{FF2B5EF4-FFF2-40B4-BE49-F238E27FC236}">
                    <a16:creationId xmlns:a16="http://schemas.microsoft.com/office/drawing/2014/main" id="{EBAD48D2-3F71-CF06-1BBB-6CC85921FF04}"/>
                  </a:ext>
                </a:extLst>
              </p:cNvPr>
              <p:cNvSpPr>
                <a:spLocks noGrp="1" noRot="1" noChangeAspect="1" noMove="1" noResize="1" noEditPoints="1" noAdjustHandles="1" noChangeArrowheads="1" noChangeShapeType="1" noTextEdit="1"/>
              </p:cNvSpPr>
              <p:nvPr>
                <p:ph sz="half" idx="1"/>
              </p:nvPr>
            </p:nvSpPr>
            <p:spPr>
              <a:xfrm>
                <a:off x="673526" y="2723815"/>
                <a:ext cx="5181600" cy="3576554"/>
              </a:xfrm>
              <a:blipFill>
                <a:blip r:embed="rId2"/>
                <a:stretch>
                  <a:fillRect l="-978" t="-707"/>
                </a:stretch>
              </a:blipFill>
            </p:spPr>
            <p:txBody>
              <a:bodyPr/>
              <a:lstStyle/>
              <a:p>
                <a:r>
                  <a:rPr lang="en-US">
                    <a:noFill/>
                  </a:rPr>
                  <a:t> </a:t>
                </a:r>
              </a:p>
            </p:txBody>
          </p:sp>
        </mc:Fallback>
      </mc:AlternateContent>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6336875" y="323767"/>
            <a:ext cx="5566367" cy="2592554"/>
          </a:xfrm>
          <a:prstGeom prst="rect">
            <a:avLst/>
          </a:prstGeom>
        </p:spPr>
      </p:pic>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1BA546E-C4E8-80DD-EBE2-F56307D2C893}"/>
                  </a:ext>
                </a:extLst>
              </p:cNvPr>
              <p:cNvSpPr/>
              <p:nvPr/>
            </p:nvSpPr>
            <p:spPr>
              <a:xfrm>
                <a:off x="4981074" y="3019926"/>
                <a:ext cx="2959768" cy="3561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=128</m:t>
                      </m:r>
                    </m:oMath>
                  </m:oMathPara>
                </a14:m>
                <a:endParaRPr lang="en-US" dirty="0"/>
              </a:p>
              <a:p>
                <a:pPr algn="ctr"/>
                <a:endParaRPr lang="en-US" dirty="0"/>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m:t>
                      </m:r>
                    </m:oMath>
                  </m:oMathPara>
                </a14:m>
                <a:endParaRPr lang="en-US" b="0" dirty="0"/>
              </a:p>
              <a:p>
                <a:pPr algn="ctr"/>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=16</m:t>
                      </m:r>
                    </m:oMath>
                  </m:oMathPara>
                </a14:m>
                <a:endParaRPr lang="en-US" dirty="0"/>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=10 </m:t>
                      </m:r>
                      <m:r>
                        <m:rPr>
                          <m:nor/>
                        </m:rPr>
                        <a:rPr lang="en-US" b="0" i="0" smtClean="0">
                          <a:latin typeface="Cambria Math" panose="02040503050406030204" pitchFamily="18" charset="0"/>
                        </a:rPr>
                        <m:t>or</m:t>
                      </m:r>
                      <m:r>
                        <a:rPr lang="en-US" b="0" i="1" smtClean="0">
                          <a:latin typeface="Cambria Math" panose="02040503050406030204" pitchFamily="18" charset="0"/>
                        </a:rPr>
                        <m:t> 12 </m:t>
                      </m:r>
                      <m:r>
                        <m:rPr>
                          <m:nor/>
                        </m:rPr>
                        <a:rPr lang="en-US" b="0" i="0" smtClean="0">
                          <a:latin typeface="Cambria Math" panose="02040503050406030204" pitchFamily="18" charset="0"/>
                        </a:rPr>
                        <m:t>or</m:t>
                      </m:r>
                      <m:r>
                        <m:rPr>
                          <m:nor/>
                        </m:rPr>
                        <a:rPr lang="en-US" b="0" i="0" smtClean="0">
                          <a:latin typeface="Cambria Math" panose="02040503050406030204" pitchFamily="18" charset="0"/>
                        </a:rPr>
                        <m:t> 14</m:t>
                      </m:r>
                    </m:oMath>
                  </m:oMathPara>
                </a14:m>
                <a:endParaRPr lang="en-US" dirty="0"/>
              </a:p>
              <a:p>
                <a:endParaRPr lang="en-US" dirty="0"/>
              </a:p>
              <a:p>
                <a:r>
                  <a:rPr lang="en-US" dirty="0"/>
                  <a:t>inversion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a:p>
                <a:endParaRPr lang="en-US" dirty="0"/>
              </a:p>
              <a:p>
                <a:r>
                  <a:rPr lang="en-US" dirty="0"/>
                  <a:t>linear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p:txBody>
          </p:sp>
        </mc:Choice>
        <mc:Fallback xmlns="">
          <p:sp>
            <p:nvSpPr>
              <p:cNvPr id="3" name="Rounded Rectangle 2">
                <a:extLst>
                  <a:ext uri="{FF2B5EF4-FFF2-40B4-BE49-F238E27FC236}">
                    <a16:creationId xmlns:a16="http://schemas.microsoft.com/office/drawing/2014/main" id="{D1BA546E-C4E8-80DD-EBE2-F56307D2C893}"/>
                  </a:ext>
                </a:extLst>
              </p:cNvPr>
              <p:cNvSpPr>
                <a:spLocks noRot="1" noChangeAspect="1" noMove="1" noResize="1" noEditPoints="1" noAdjustHandles="1" noChangeArrowheads="1" noChangeShapeType="1" noTextEdit="1"/>
              </p:cNvSpPr>
              <p:nvPr/>
            </p:nvSpPr>
            <p:spPr>
              <a:xfrm>
                <a:off x="4981074" y="3019926"/>
                <a:ext cx="2959768" cy="3561348"/>
              </a:xfrm>
              <a:prstGeom prst="round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9A783E4-C61C-20D8-5FC2-7E6DA6EFD238}"/>
              </a:ext>
            </a:extLst>
          </p:cNvPr>
          <p:cNvSpPr txBox="1"/>
          <p:nvPr/>
        </p:nvSpPr>
        <p:spPr>
          <a:xfrm>
            <a:off x="6336876" y="3228945"/>
            <a:ext cx="1279114" cy="400110"/>
          </a:xfrm>
          <a:prstGeom prst="rect">
            <a:avLst/>
          </a:prstGeom>
          <a:noFill/>
        </p:spPr>
        <p:txBody>
          <a:bodyPr wrap="square" rtlCol="0">
            <a:spAutoFit/>
          </a:bodyPr>
          <a:lstStyle/>
          <a:p>
            <a:pPr algn="ctr"/>
            <a:r>
              <a:rPr lang="en-US" sz="2000" u="sng" dirty="0"/>
              <a:t>true AES</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7A7F4-FF15-13D2-FF0C-A07038BF61CA}"/>
                  </a:ext>
                </a:extLst>
              </p:cNvPr>
              <p:cNvSpPr/>
              <p:nvPr/>
            </p:nvSpPr>
            <p:spPr>
              <a:xfrm>
                <a:off x="8273716" y="3019926"/>
                <a:ext cx="2959768" cy="3561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=128</m:t>
                      </m:r>
                    </m:oMath>
                  </m:oMathPara>
                </a14:m>
                <a:endParaRPr lang="en-US" dirty="0"/>
              </a:p>
              <a:p>
                <a:pPr algn="ctr"/>
                <a:endParaRPr lang="en-US" dirty="0"/>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m:t>
                      </m:r>
                    </m:oMath>
                  </m:oMathPara>
                </a14:m>
                <a:endParaRPr lang="en-US" b="0" dirty="0"/>
              </a:p>
              <a:p>
                <a:pPr algn="ctr"/>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=16</m:t>
                      </m:r>
                    </m:oMath>
                  </m:oMathPara>
                </a14:m>
                <a:endParaRPr lang="en-US" dirty="0"/>
              </a:p>
              <a:p>
                <a:endParaRPr lang="en-US" dirty="0"/>
              </a:p>
              <a:p>
                <a:r>
                  <a:rPr lang="en-US" dirty="0">
                    <a:solidFill>
                      <a:srgbClr val="FF0000"/>
                    </a:solidFill>
                  </a:rPr>
                  <a:t>parameter</a:t>
                </a:r>
              </a:p>
              <a:p>
                <a:endParaRPr lang="en-US" dirty="0"/>
              </a:p>
              <a:p>
                <a:r>
                  <a:rPr lang="en-US" dirty="0"/>
                  <a:t>inversion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a:p>
                <a:endParaRPr lang="en-US" dirty="0"/>
              </a:p>
              <a:p>
                <a:r>
                  <a:rPr lang="en-US" dirty="0"/>
                  <a:t>linear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p:txBody>
          </p:sp>
        </mc:Choice>
        <mc:Fallback xmlns="">
          <p:sp>
            <p:nvSpPr>
              <p:cNvPr id="5" name="Rounded Rectangle 4">
                <a:extLst>
                  <a:ext uri="{FF2B5EF4-FFF2-40B4-BE49-F238E27FC236}">
                    <a16:creationId xmlns:a16="http://schemas.microsoft.com/office/drawing/2014/main" id="{82A7A7F4-FF15-13D2-FF0C-A07038BF61CA}"/>
                  </a:ext>
                </a:extLst>
              </p:cNvPr>
              <p:cNvSpPr>
                <a:spLocks noRot="1" noChangeAspect="1" noMove="1" noResize="1" noEditPoints="1" noAdjustHandles="1" noChangeArrowheads="1" noChangeShapeType="1" noTextEdit="1"/>
              </p:cNvSpPr>
              <p:nvPr/>
            </p:nvSpPr>
            <p:spPr>
              <a:xfrm>
                <a:off x="8273716" y="3019926"/>
                <a:ext cx="2959768" cy="3561348"/>
              </a:xfrm>
              <a:prstGeom prst="round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11EA596-1742-7B1D-B071-447EA0958443}"/>
              </a:ext>
            </a:extLst>
          </p:cNvPr>
          <p:cNvSpPr txBox="1"/>
          <p:nvPr/>
        </p:nvSpPr>
        <p:spPr>
          <a:xfrm>
            <a:off x="9348537" y="3228945"/>
            <a:ext cx="1548063" cy="400110"/>
          </a:xfrm>
          <a:prstGeom prst="rect">
            <a:avLst/>
          </a:prstGeom>
          <a:noFill/>
        </p:spPr>
        <p:txBody>
          <a:bodyPr wrap="square" rtlCol="0">
            <a:spAutoFit/>
          </a:bodyPr>
          <a:lstStyle/>
          <a:p>
            <a:pPr algn="ctr"/>
            <a:r>
              <a:rPr lang="en-US" sz="2000" u="sng" dirty="0"/>
              <a:t>SPN analysis</a:t>
            </a:r>
          </a:p>
        </p:txBody>
      </p:sp>
      <p:sp>
        <p:nvSpPr>
          <p:cNvPr id="9" name="TextBox 8">
            <a:extLst>
              <a:ext uri="{FF2B5EF4-FFF2-40B4-BE49-F238E27FC236}">
                <a16:creationId xmlns:a16="http://schemas.microsoft.com/office/drawing/2014/main" id="{7D6839CF-7FB5-5D8A-BFAC-7BCC010E3B72}"/>
              </a:ext>
            </a:extLst>
          </p:cNvPr>
          <p:cNvSpPr txBox="1"/>
          <p:nvPr/>
        </p:nvSpPr>
        <p:spPr>
          <a:xfrm>
            <a:off x="9484894" y="3877270"/>
            <a:ext cx="14117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assume independent round keys</a:t>
            </a:r>
          </a:p>
        </p:txBody>
      </p:sp>
    </p:spTree>
    <p:extLst>
      <p:ext uri="{BB962C8B-B14F-4D97-AF65-F5344CB8AC3E}">
        <p14:creationId xmlns:p14="http://schemas.microsoft.com/office/powerpoint/2010/main" val="3392856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SPN*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BAD48D2-3F71-CF06-1BBB-6CC85921FF04}"/>
                  </a:ext>
                </a:extLst>
              </p:cNvPr>
              <p:cNvSpPr>
                <a:spLocks noGrp="1"/>
              </p:cNvSpPr>
              <p:nvPr>
                <p:ph sz="half" idx="1"/>
              </p:nvPr>
            </p:nvSpPr>
            <p:spPr>
              <a:xfrm>
                <a:off x="673526" y="2723815"/>
                <a:ext cx="5181600" cy="3576554"/>
              </a:xfrm>
            </p:spPr>
            <p:txBody>
              <a:bodyPr>
                <a:normAutofit/>
              </a:bodyPr>
              <a:lstStyle/>
              <a:p>
                <a:pPr marL="0" indent="0">
                  <a:buNone/>
                </a:pPr>
                <a:r>
                  <a:rPr lang="en-US" b="0" dirty="0"/>
                  <a:t>Parameters</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𝑘𝑏</m:t>
                    </m:r>
                    <m:r>
                      <a:rPr lang="en-US" b="0" i="1" smtClean="0">
                        <a:latin typeface="Cambria Math" panose="02040503050406030204" pitchFamily="18" charset="0"/>
                      </a:rPr>
                      <m:t>=</m:t>
                    </m:r>
                  </m:oMath>
                </a14:m>
                <a:r>
                  <a:rPr lang="en-US" dirty="0"/>
                  <a:t> input length</a:t>
                </a:r>
              </a:p>
              <a:p>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oMath>
                </a14:m>
                <a:r>
                  <a:rPr lang="en-US" dirty="0"/>
                  <a:t>S-box input length</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number of blocks</a:t>
                </a:r>
              </a:p>
              <a:p>
                <a:r>
                  <a:rPr lang="en-US" dirty="0"/>
                  <a:t>number of rounds</a:t>
                </a:r>
              </a:p>
              <a:p>
                <a:r>
                  <a:rPr lang="en-US" dirty="0"/>
                  <a:t>S-box</a:t>
                </a:r>
              </a:p>
              <a:p>
                <a:r>
                  <a:rPr lang="en-US" dirty="0"/>
                  <a:t>linear mixing</a:t>
                </a:r>
              </a:p>
            </p:txBody>
          </p:sp>
        </mc:Choice>
        <mc:Fallback xmlns="">
          <p:sp>
            <p:nvSpPr>
              <p:cNvPr id="7" name="Content Placeholder 6">
                <a:extLst>
                  <a:ext uri="{FF2B5EF4-FFF2-40B4-BE49-F238E27FC236}">
                    <a16:creationId xmlns:a16="http://schemas.microsoft.com/office/drawing/2014/main" id="{EBAD48D2-3F71-CF06-1BBB-6CC85921FF04}"/>
                  </a:ext>
                </a:extLst>
              </p:cNvPr>
              <p:cNvSpPr>
                <a:spLocks noGrp="1" noRot="1" noChangeAspect="1" noMove="1" noResize="1" noEditPoints="1" noAdjustHandles="1" noChangeArrowheads="1" noChangeShapeType="1" noTextEdit="1"/>
              </p:cNvSpPr>
              <p:nvPr>
                <p:ph sz="half" idx="1"/>
              </p:nvPr>
            </p:nvSpPr>
            <p:spPr>
              <a:xfrm>
                <a:off x="673526" y="2723815"/>
                <a:ext cx="5181600" cy="3576554"/>
              </a:xfrm>
              <a:blipFill>
                <a:blip r:embed="rId2"/>
                <a:stretch>
                  <a:fillRect l="-978" t="-707"/>
                </a:stretch>
              </a:blipFill>
            </p:spPr>
            <p:txBody>
              <a:bodyPr/>
              <a:lstStyle/>
              <a:p>
                <a:r>
                  <a:rPr lang="en-US">
                    <a:noFill/>
                  </a:rPr>
                  <a:t> </a:t>
                </a:r>
              </a:p>
            </p:txBody>
          </p:sp>
        </mc:Fallback>
      </mc:AlternateContent>
      <p:pic>
        <p:nvPicPr>
          <p:cNvPr id="6" name="Picture 5" descr="A black background with white squares&#10;&#10;Description automatically generated">
            <a:extLst>
              <a:ext uri="{FF2B5EF4-FFF2-40B4-BE49-F238E27FC236}">
                <a16:creationId xmlns:a16="http://schemas.microsoft.com/office/drawing/2014/main" id="{5BE5211A-EA3D-2F85-4995-B8C0258664BD}"/>
              </a:ext>
            </a:extLst>
          </p:cNvPr>
          <p:cNvPicPr>
            <a:picLocks noChangeAspect="1"/>
          </p:cNvPicPr>
          <p:nvPr/>
        </p:nvPicPr>
        <p:blipFill>
          <a:blip r:embed="rId3"/>
          <a:stretch>
            <a:fillRect/>
          </a:stretch>
        </p:blipFill>
        <p:spPr>
          <a:xfrm>
            <a:off x="6336875" y="323767"/>
            <a:ext cx="5566367" cy="2592554"/>
          </a:xfrm>
          <a:prstGeom prst="rect">
            <a:avLst/>
          </a:prstGeom>
        </p:spPr>
      </p:pic>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2A7A7F4-FF15-13D2-FF0C-A07038BF61CA}"/>
                  </a:ext>
                </a:extLst>
              </p:cNvPr>
              <p:cNvSpPr/>
              <p:nvPr/>
            </p:nvSpPr>
            <p:spPr>
              <a:xfrm>
                <a:off x="8273716" y="3019926"/>
                <a:ext cx="2959768" cy="3561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=128</m:t>
                      </m:r>
                    </m:oMath>
                  </m:oMathPara>
                </a14:m>
                <a:endParaRPr lang="en-US" dirty="0"/>
              </a:p>
              <a:p>
                <a:pPr algn="ctr"/>
                <a:endParaRPr lang="en-US" dirty="0"/>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m:t>
                      </m:r>
                    </m:oMath>
                  </m:oMathPara>
                </a14:m>
                <a:endParaRPr lang="en-US" b="0" dirty="0"/>
              </a:p>
              <a:p>
                <a:pPr algn="ctr"/>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=16</m:t>
                      </m:r>
                    </m:oMath>
                  </m:oMathPara>
                </a14:m>
                <a:endParaRPr lang="en-US" dirty="0"/>
              </a:p>
              <a:p>
                <a:endParaRPr lang="en-US" dirty="0"/>
              </a:p>
              <a:p>
                <a:r>
                  <a:rPr lang="en-US" dirty="0">
                    <a:solidFill>
                      <a:srgbClr val="FF0000"/>
                    </a:solidFill>
                  </a:rPr>
                  <a:t>parameter</a:t>
                </a:r>
              </a:p>
              <a:p>
                <a:endParaRPr lang="en-US" dirty="0"/>
              </a:p>
              <a:p>
                <a:r>
                  <a:rPr lang="en-US" dirty="0"/>
                  <a:t>random permutation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a:p>
                <a:endParaRPr lang="en-US" dirty="0"/>
              </a:p>
              <a:p>
                <a:r>
                  <a:rPr lang="en-US" dirty="0"/>
                  <a:t>linear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p:txBody>
          </p:sp>
        </mc:Choice>
        <mc:Fallback xmlns="">
          <p:sp>
            <p:nvSpPr>
              <p:cNvPr id="5" name="Rounded Rectangle 4">
                <a:extLst>
                  <a:ext uri="{FF2B5EF4-FFF2-40B4-BE49-F238E27FC236}">
                    <a16:creationId xmlns:a16="http://schemas.microsoft.com/office/drawing/2014/main" id="{82A7A7F4-FF15-13D2-FF0C-A07038BF61CA}"/>
                  </a:ext>
                </a:extLst>
              </p:cNvPr>
              <p:cNvSpPr>
                <a:spLocks noRot="1" noChangeAspect="1" noMove="1" noResize="1" noEditPoints="1" noAdjustHandles="1" noChangeArrowheads="1" noChangeShapeType="1" noTextEdit="1"/>
              </p:cNvSpPr>
              <p:nvPr/>
            </p:nvSpPr>
            <p:spPr>
              <a:xfrm>
                <a:off x="8273716" y="3019926"/>
                <a:ext cx="2959768" cy="3561348"/>
              </a:xfrm>
              <a:prstGeom prst="round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11EA596-1742-7B1D-B071-447EA0958443}"/>
              </a:ext>
            </a:extLst>
          </p:cNvPr>
          <p:cNvSpPr txBox="1"/>
          <p:nvPr/>
        </p:nvSpPr>
        <p:spPr>
          <a:xfrm>
            <a:off x="9344526" y="3232829"/>
            <a:ext cx="1692442" cy="400110"/>
          </a:xfrm>
          <a:prstGeom prst="rect">
            <a:avLst/>
          </a:prstGeom>
          <a:noFill/>
        </p:spPr>
        <p:txBody>
          <a:bodyPr wrap="square" rtlCol="0">
            <a:spAutoFit/>
          </a:bodyPr>
          <a:lstStyle/>
          <a:p>
            <a:pPr algn="ctr"/>
            <a:r>
              <a:rPr lang="en-US" sz="2000" u="sng" dirty="0"/>
              <a:t>SPN* analysis</a:t>
            </a:r>
          </a:p>
        </p:txBody>
      </p:sp>
      <p:sp>
        <p:nvSpPr>
          <p:cNvPr id="9" name="TextBox 8">
            <a:extLst>
              <a:ext uri="{FF2B5EF4-FFF2-40B4-BE49-F238E27FC236}">
                <a16:creationId xmlns:a16="http://schemas.microsoft.com/office/drawing/2014/main" id="{7D6839CF-7FB5-5D8A-BFAC-7BCC010E3B72}"/>
              </a:ext>
            </a:extLst>
          </p:cNvPr>
          <p:cNvSpPr txBox="1"/>
          <p:nvPr/>
        </p:nvSpPr>
        <p:spPr>
          <a:xfrm>
            <a:off x="9484894" y="3877270"/>
            <a:ext cx="14117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assume independent round keys</a:t>
            </a: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B477FFE2-D0D3-3266-FBB7-FE36A62F3F7B}"/>
                  </a:ext>
                </a:extLst>
              </p:cNvPr>
              <p:cNvSpPr/>
              <p:nvPr/>
            </p:nvSpPr>
            <p:spPr>
              <a:xfrm>
                <a:off x="4985069" y="3027942"/>
                <a:ext cx="2959768" cy="35613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=128</m:t>
                      </m:r>
                    </m:oMath>
                  </m:oMathPara>
                </a14:m>
                <a:endParaRPr lang="en-US" dirty="0"/>
              </a:p>
              <a:p>
                <a:pPr algn="ctr"/>
                <a:endParaRPr lang="en-US" dirty="0"/>
              </a:p>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=8</m:t>
                      </m:r>
                    </m:oMath>
                  </m:oMathPara>
                </a14:m>
                <a:endParaRPr lang="en-US" b="0" dirty="0"/>
              </a:p>
              <a:p>
                <a:pPr algn="ctr"/>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=16</m:t>
                      </m:r>
                    </m:oMath>
                  </m:oMathPara>
                </a14:m>
                <a:endParaRPr lang="en-US" dirty="0"/>
              </a:p>
              <a:p>
                <a:endParaRPr lang="en-US" dirty="0"/>
              </a:p>
              <a:p>
                <a:r>
                  <a:rPr lang="en-US" dirty="0">
                    <a:solidFill>
                      <a:srgbClr val="FF0000"/>
                    </a:solidFill>
                  </a:rPr>
                  <a:t>parameter</a:t>
                </a:r>
              </a:p>
              <a:p>
                <a:endParaRPr lang="en-US" dirty="0"/>
              </a:p>
              <a:p>
                <a:r>
                  <a:rPr lang="en-US" dirty="0"/>
                  <a:t>inversion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a:p>
                <a:endParaRPr lang="en-US" dirty="0"/>
              </a:p>
              <a:p>
                <a:r>
                  <a:rPr lang="en-US" dirty="0"/>
                  <a:t>linear over </a:t>
                </a:r>
                <a14:m>
                  <m:oMath xmlns:m="http://schemas.openxmlformats.org/officeDocument/2006/math">
                    <m:r>
                      <a:rPr lang="en-US" b="0" i="1" smtClean="0">
                        <a:latin typeface="Cambria Math" panose="02040503050406030204" pitchFamily="18" charset="0"/>
                      </a:rPr>
                      <m:t>𝐺𝐹</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e>
                    </m:d>
                  </m:oMath>
                </a14:m>
                <a:endParaRPr lang="en-US" dirty="0"/>
              </a:p>
            </p:txBody>
          </p:sp>
        </mc:Choice>
        <mc:Fallback xmlns="">
          <p:sp>
            <p:nvSpPr>
              <p:cNvPr id="10" name="Rounded Rectangle 9">
                <a:extLst>
                  <a:ext uri="{FF2B5EF4-FFF2-40B4-BE49-F238E27FC236}">
                    <a16:creationId xmlns:a16="http://schemas.microsoft.com/office/drawing/2014/main" id="{B477FFE2-D0D3-3266-FBB7-FE36A62F3F7B}"/>
                  </a:ext>
                </a:extLst>
              </p:cNvPr>
              <p:cNvSpPr>
                <a:spLocks noRot="1" noChangeAspect="1" noMove="1" noResize="1" noEditPoints="1" noAdjustHandles="1" noChangeArrowheads="1" noChangeShapeType="1" noTextEdit="1"/>
              </p:cNvSpPr>
              <p:nvPr/>
            </p:nvSpPr>
            <p:spPr>
              <a:xfrm>
                <a:off x="4985069" y="3027942"/>
                <a:ext cx="2959768" cy="3561348"/>
              </a:xfrm>
              <a:prstGeom prst="round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D3A674F-9FCE-A866-D6F7-8B46A4C69A39}"/>
              </a:ext>
            </a:extLst>
          </p:cNvPr>
          <p:cNvSpPr txBox="1"/>
          <p:nvPr/>
        </p:nvSpPr>
        <p:spPr>
          <a:xfrm>
            <a:off x="6023806" y="3224929"/>
            <a:ext cx="1548063" cy="400110"/>
          </a:xfrm>
          <a:prstGeom prst="rect">
            <a:avLst/>
          </a:prstGeom>
          <a:noFill/>
        </p:spPr>
        <p:txBody>
          <a:bodyPr wrap="square" rtlCol="0">
            <a:spAutoFit/>
          </a:bodyPr>
          <a:lstStyle/>
          <a:p>
            <a:pPr algn="ctr"/>
            <a:r>
              <a:rPr lang="en-US" sz="2000" u="sng" dirty="0"/>
              <a:t>SPN analysis</a:t>
            </a:r>
          </a:p>
        </p:txBody>
      </p:sp>
      <p:sp>
        <p:nvSpPr>
          <p:cNvPr id="12" name="TextBox 11">
            <a:extLst>
              <a:ext uri="{FF2B5EF4-FFF2-40B4-BE49-F238E27FC236}">
                <a16:creationId xmlns:a16="http://schemas.microsoft.com/office/drawing/2014/main" id="{4001D0C4-44AE-D8C2-6128-46BF3FD41AB3}"/>
              </a:ext>
            </a:extLst>
          </p:cNvPr>
          <p:cNvSpPr txBox="1"/>
          <p:nvPr/>
        </p:nvSpPr>
        <p:spPr>
          <a:xfrm>
            <a:off x="6003750" y="3873254"/>
            <a:ext cx="14117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assume independent round keys</a:t>
            </a:r>
          </a:p>
        </p:txBody>
      </p:sp>
    </p:spTree>
    <p:extLst>
      <p:ext uri="{BB962C8B-B14F-4D97-AF65-F5344CB8AC3E}">
        <p14:creationId xmlns:p14="http://schemas.microsoft.com/office/powerpoint/2010/main" val="4079897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solidFill>
                  <a:schemeClr val="bg2">
                    <a:lumMod val="75000"/>
                  </a:schemeClr>
                </a:solidFill>
              </a:rPr>
              <a:t>Introduction</a:t>
            </a:r>
          </a:p>
          <a:p>
            <a:endParaRPr lang="en-US" dirty="0">
              <a:solidFill>
                <a:schemeClr val="bg2">
                  <a:lumMod val="75000"/>
                </a:schemeClr>
              </a:solidFill>
            </a:endParaRPr>
          </a:p>
          <a:p>
            <a:r>
              <a:rPr lang="en-US" dirty="0">
                <a:solidFill>
                  <a:schemeClr val="bg2">
                    <a:lumMod val="75000"/>
                  </a:schemeClr>
                </a:solidFill>
              </a:rPr>
              <a:t>Preliminaries</a:t>
            </a:r>
          </a:p>
          <a:p>
            <a:endParaRPr lang="en-US" dirty="0"/>
          </a:p>
          <a:p>
            <a:r>
              <a:rPr lang="en-US" dirty="0"/>
              <a:t>Prior Work [LTV21]</a:t>
            </a:r>
          </a:p>
          <a:p>
            <a:endParaRPr lang="en-US" dirty="0"/>
          </a:p>
          <a:p>
            <a:r>
              <a:rPr lang="en-US" dirty="0"/>
              <a:t>Results</a:t>
            </a:r>
          </a:p>
        </p:txBody>
      </p:sp>
    </p:spTree>
    <p:extLst>
      <p:ext uri="{BB962C8B-B14F-4D97-AF65-F5344CB8AC3E}">
        <p14:creationId xmlns:p14="http://schemas.microsoft.com/office/powerpoint/2010/main" val="315880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6E36C-98C2-8332-B585-AC9AA7753C83}"/>
              </a:ext>
            </a:extLst>
          </p:cNvPr>
          <p:cNvSpPr>
            <a:spLocks noGrp="1"/>
          </p:cNvSpPr>
          <p:nvPr>
            <p:ph type="title"/>
          </p:nvPr>
        </p:nvSpPr>
        <p:spPr/>
        <p:txBody>
          <a:bodyPr/>
          <a:lstStyle/>
          <a:p>
            <a:r>
              <a:rPr lang="en-US" dirty="0"/>
              <a:t>Prior work</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BEA464D-6E4B-7FBB-88DC-DD0F6F68E3CC}"/>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2</m:t>
                    </m:r>
                  </m:oMath>
                </a14:m>
                <a:r>
                  <a:rPr lang="en-US" dirty="0"/>
                  <a:t>-round SPN is </a:t>
                </a:r>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𝑘</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den>
                            </m:f>
                          </m:e>
                        </m:rad>
                      </m:e>
                    </m:d>
                  </m:oMath>
                </a14:m>
                <a:r>
                  <a:rPr lang="en-US" dirty="0"/>
                  <a:t>-close to </a:t>
                </a:r>
                <a14:m>
                  <m:oMath xmlns:m="http://schemas.openxmlformats.org/officeDocument/2006/math">
                    <m:r>
                      <a:rPr lang="en-US" b="0" i="1" smtClean="0">
                        <a:latin typeface="Cambria Math" panose="02040503050406030204" pitchFamily="18" charset="0"/>
                      </a:rPr>
                      <m:t>2</m:t>
                    </m:r>
                  </m:oMath>
                </a14:m>
                <a:r>
                  <a:rPr lang="en-US" dirty="0"/>
                  <a:t>-wise independent.</a:t>
                </a:r>
              </a:p>
              <a:p>
                <a14:m>
                  <m:oMath xmlns:m="http://schemas.openxmlformats.org/officeDocument/2006/math">
                    <m:r>
                      <a:rPr lang="en-US" b="0" i="1" smtClean="0">
                        <a:latin typeface="Cambria Math" panose="02040503050406030204" pitchFamily="18" charset="0"/>
                      </a:rPr>
                      <m:t>3</m:t>
                    </m:r>
                  </m:oMath>
                </a14:m>
                <a:r>
                  <a:rPr lang="en-US" dirty="0"/>
                  <a:t>-round SPN is </a:t>
                </a:r>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8</m:t>
                            </m:r>
                            <m:r>
                              <a:rPr lang="en-US" b="0" i="1" smtClean="0">
                                <a:latin typeface="Cambria Math" panose="02040503050406030204" pitchFamily="18" charset="0"/>
                              </a:rPr>
                              <m:t>𝑘</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𝑏</m:t>
                                    </m:r>
                                  </m:sup>
                                </m:sSup>
                              </m:den>
                            </m:f>
                          </m:e>
                        </m:rad>
                      </m:e>
                    </m:d>
                  </m:oMath>
                </a14:m>
                <a:r>
                  <a:rPr lang="en-US" dirty="0"/>
                  <a:t>-close to </a:t>
                </a:r>
                <a14:m>
                  <m:oMath xmlns:m="http://schemas.openxmlformats.org/officeDocument/2006/math">
                    <m:r>
                      <a:rPr lang="en-US" b="0" i="1" smtClean="0">
                        <a:latin typeface="Cambria Math" panose="02040503050406030204" pitchFamily="18" charset="0"/>
                      </a:rPr>
                      <m:t>2</m:t>
                    </m:r>
                  </m:oMath>
                </a14:m>
                <a:r>
                  <a:rPr lang="en-US" dirty="0"/>
                  <a:t>-wise independent.</a:t>
                </a:r>
              </a:p>
              <a:p>
                <a14:m>
                  <m:oMath xmlns:m="http://schemas.openxmlformats.org/officeDocument/2006/math">
                    <m:r>
                      <a:rPr lang="en-US" b="0" i="1" smtClean="0">
                        <a:latin typeface="Cambria Math" panose="02040503050406030204" pitchFamily="18" charset="0"/>
                      </a:rPr>
                      <m:t>6</m:t>
                    </m:r>
                  </m:oMath>
                </a14:m>
                <a:r>
                  <a:rPr lang="en-US" dirty="0"/>
                  <a:t>-round AES is </a:t>
                </a:r>
                <a14:m>
                  <m:oMath xmlns:m="http://schemas.openxmlformats.org/officeDocument/2006/math">
                    <m:r>
                      <a:rPr lang="en-US" b="0" i="1" smtClean="0">
                        <a:latin typeface="Cambria Math" panose="02040503050406030204" pitchFamily="18" charset="0"/>
                      </a:rPr>
                      <m:t>0.472</m:t>
                    </m:r>
                  </m:oMath>
                </a14:m>
                <a:r>
                  <a:rPr lang="en-US" dirty="0"/>
                  <a:t>-close to </a:t>
                </a:r>
                <a14:m>
                  <m:oMath xmlns:m="http://schemas.openxmlformats.org/officeDocument/2006/math">
                    <m:r>
                      <a:rPr lang="en-US" b="0" i="1" smtClean="0">
                        <a:latin typeface="Cambria Math" panose="02040503050406030204" pitchFamily="18" charset="0"/>
                      </a:rPr>
                      <m:t>2</m:t>
                    </m:r>
                  </m:oMath>
                </a14:m>
                <a:r>
                  <a:rPr lang="en-US" dirty="0"/>
                  <a:t>-wise independent.</a:t>
                </a:r>
              </a:p>
              <a:p>
                <a:r>
                  <a:rPr lang="en-US" b="1" dirty="0"/>
                  <a:t>Amplification</a:t>
                </a:r>
                <a:r>
                  <a:rPr lang="en-US" dirty="0"/>
                  <a:t>.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𝑟</m:t>
                    </m:r>
                  </m:oMath>
                </a14:m>
                <a:r>
                  <a:rPr lang="en-US" dirty="0"/>
                  <a:t>-round AES is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0.472</m:t>
                        </m:r>
                      </m:e>
                      <m:sup>
                        <m:r>
                          <a:rPr lang="en-US" b="0" i="1" smtClean="0">
                            <a:latin typeface="Cambria Math" panose="02040503050406030204" pitchFamily="18" charset="0"/>
                          </a:rPr>
                          <m:t>𝑟</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𝑟</m:t>
                        </m:r>
                        <m:r>
                          <a:rPr lang="en-US" b="0" i="1" smtClean="0">
                            <a:latin typeface="Cambria Math" panose="02040503050406030204" pitchFamily="18" charset="0"/>
                          </a:rPr>
                          <m:t>−1</m:t>
                        </m:r>
                      </m:sup>
                    </m:sSup>
                    <m:r>
                      <a:rPr lang="en-US" b="0" i="1" smtClean="0">
                        <a:latin typeface="Cambria Math" panose="02040503050406030204" pitchFamily="18" charset="0"/>
                      </a:rPr>
                      <m:t>)</m:t>
                    </m:r>
                  </m:oMath>
                </a14:m>
                <a:r>
                  <a:rPr lang="en-US" dirty="0"/>
                  <a:t>-close to </a:t>
                </a:r>
                <a14:m>
                  <m:oMath xmlns:m="http://schemas.openxmlformats.org/officeDocument/2006/math">
                    <m:r>
                      <a:rPr lang="en-US" b="0" i="1" smtClean="0">
                        <a:latin typeface="Cambria Math" panose="02040503050406030204" pitchFamily="18" charset="0"/>
                      </a:rPr>
                      <m:t>2</m:t>
                    </m:r>
                  </m:oMath>
                </a14:m>
                <a:r>
                  <a:rPr lang="en-US" dirty="0"/>
                  <a:t>-wise independent.</a:t>
                </a:r>
              </a:p>
              <a:p>
                <a:pPr lvl="1"/>
                <a:r>
                  <a:rPr lang="en-US" dirty="0"/>
                  <a:t>If we want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 security, then we want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≥1500</m:t>
                    </m:r>
                  </m:oMath>
                </a14:m>
                <a:r>
                  <a:rPr lang="en-US" dirty="0"/>
                  <a:t>, which means more than </a:t>
                </a:r>
                <a14:m>
                  <m:oMath xmlns:m="http://schemas.openxmlformats.org/officeDocument/2006/math">
                    <m:r>
                      <a:rPr lang="en-US" b="0" i="1" smtClean="0">
                        <a:latin typeface="Cambria Math" panose="02040503050406030204" pitchFamily="18" charset="0"/>
                      </a:rPr>
                      <m:t>9000</m:t>
                    </m:r>
                  </m:oMath>
                </a14:m>
                <a:r>
                  <a:rPr lang="en-US" dirty="0"/>
                  <a:t> rounds!</a:t>
                </a:r>
              </a:p>
              <a:p>
                <a:endParaRPr lang="en-US" dirty="0"/>
              </a:p>
            </p:txBody>
          </p:sp>
        </mc:Choice>
        <mc:Fallback xmlns="">
          <p:sp>
            <p:nvSpPr>
              <p:cNvPr id="8" name="Content Placeholder 7">
                <a:extLst>
                  <a:ext uri="{FF2B5EF4-FFF2-40B4-BE49-F238E27FC236}">
                    <a16:creationId xmlns:a16="http://schemas.microsoft.com/office/drawing/2014/main" id="{DBEA464D-6E4B-7FBB-88DC-DD0F6F68E3CC}"/>
                  </a:ext>
                </a:extLst>
              </p:cNvPr>
              <p:cNvSpPr>
                <a:spLocks noGrp="1" noRot="1" noChangeAspect="1" noMove="1" noResize="1" noEditPoints="1" noAdjustHandles="1" noChangeArrowheads="1" noChangeShapeType="1" noTextEdit="1"/>
              </p:cNvSpPr>
              <p:nvPr>
                <p:ph idx="1"/>
              </p:nvPr>
            </p:nvSpPr>
            <p:spPr>
              <a:blipFill>
                <a:blip r:embed="rId2"/>
                <a:stretch>
                  <a:fillRect l="-147"/>
                </a:stretch>
              </a:blipFill>
            </p:spPr>
            <p:txBody>
              <a:bodyPr/>
              <a:lstStyle/>
              <a:p>
                <a:r>
                  <a:rPr lang="en-US">
                    <a:noFill/>
                  </a:rPr>
                  <a:t> </a:t>
                </a:r>
              </a:p>
            </p:txBody>
          </p:sp>
        </mc:Fallback>
      </mc:AlternateContent>
    </p:spTree>
    <p:extLst>
      <p:ext uri="{BB962C8B-B14F-4D97-AF65-F5344CB8AC3E}">
        <p14:creationId xmlns:p14="http://schemas.microsoft.com/office/powerpoint/2010/main" val="422888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solidFill>
                  <a:schemeClr val="bg2">
                    <a:lumMod val="75000"/>
                  </a:schemeClr>
                </a:solidFill>
              </a:rPr>
              <a:t>Introduction</a:t>
            </a:r>
          </a:p>
          <a:p>
            <a:endParaRPr lang="en-US" dirty="0">
              <a:solidFill>
                <a:schemeClr val="bg2">
                  <a:lumMod val="75000"/>
                </a:schemeClr>
              </a:solidFill>
            </a:endParaRPr>
          </a:p>
          <a:p>
            <a:r>
              <a:rPr lang="en-US" dirty="0">
                <a:solidFill>
                  <a:schemeClr val="bg2">
                    <a:lumMod val="75000"/>
                  </a:schemeClr>
                </a:solidFill>
              </a:rPr>
              <a:t>Preliminaries</a:t>
            </a:r>
          </a:p>
          <a:p>
            <a:endParaRPr lang="en-US" dirty="0">
              <a:solidFill>
                <a:schemeClr val="bg2">
                  <a:lumMod val="75000"/>
                </a:schemeClr>
              </a:solidFill>
            </a:endParaRPr>
          </a:p>
          <a:p>
            <a:r>
              <a:rPr lang="en-US" dirty="0">
                <a:solidFill>
                  <a:schemeClr val="bg2">
                    <a:lumMod val="75000"/>
                  </a:schemeClr>
                </a:solidFill>
              </a:rPr>
              <a:t>Prior Work [LTV21]</a:t>
            </a:r>
          </a:p>
          <a:p>
            <a:endParaRPr lang="en-US" dirty="0"/>
          </a:p>
          <a:p>
            <a:r>
              <a:rPr lang="en-US" dirty="0"/>
              <a:t>Results</a:t>
            </a:r>
          </a:p>
        </p:txBody>
      </p:sp>
    </p:spTree>
    <p:extLst>
      <p:ext uri="{BB962C8B-B14F-4D97-AF65-F5344CB8AC3E}">
        <p14:creationId xmlns:p14="http://schemas.microsoft.com/office/powerpoint/2010/main" val="2850277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8CF-16D9-C3A6-DE26-09E99DF36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8163D61-E8E8-3955-10A9-10BEBA0B9B8D}"/>
              </a:ext>
            </a:extLst>
          </p:cNvPr>
          <p:cNvSpPr>
            <a:spLocks noGrp="1"/>
          </p:cNvSpPr>
          <p:nvPr>
            <p:ph idx="1"/>
          </p:nvPr>
        </p:nvSpPr>
        <p:spPr/>
        <p:txBody>
          <a:bodyPr>
            <a:normAutofit/>
          </a:bodyPr>
          <a:lstStyle/>
          <a:p>
            <a:r>
              <a:rPr lang="en-US" dirty="0">
                <a:solidFill>
                  <a:schemeClr val="bg2">
                    <a:lumMod val="75000"/>
                  </a:schemeClr>
                </a:solidFill>
              </a:rPr>
              <a:t>Introduction</a:t>
            </a:r>
          </a:p>
          <a:p>
            <a:r>
              <a:rPr lang="en-US" dirty="0">
                <a:solidFill>
                  <a:schemeClr val="bg2">
                    <a:lumMod val="75000"/>
                  </a:schemeClr>
                </a:solidFill>
              </a:rPr>
              <a:t>Preliminaries</a:t>
            </a:r>
          </a:p>
          <a:p>
            <a:r>
              <a:rPr lang="en-US" dirty="0">
                <a:solidFill>
                  <a:schemeClr val="bg2">
                    <a:lumMod val="75000"/>
                  </a:schemeClr>
                </a:solidFill>
              </a:rPr>
              <a:t>Prior Work [LTV21]</a:t>
            </a:r>
          </a:p>
          <a:p>
            <a:endParaRPr lang="en-US" dirty="0"/>
          </a:p>
          <a:p>
            <a:r>
              <a:rPr lang="en-US" dirty="0"/>
              <a:t>Results</a:t>
            </a:r>
          </a:p>
          <a:p>
            <a:pPr lvl="1"/>
            <a:r>
              <a:rPr lang="en-US" dirty="0"/>
              <a:t>New model: random S-box SPN / SPN*</a:t>
            </a:r>
          </a:p>
          <a:p>
            <a:pPr lvl="1"/>
            <a:r>
              <a:rPr lang="en-US" dirty="0"/>
              <a:t>SPN* results</a:t>
            </a:r>
          </a:p>
          <a:p>
            <a:pPr lvl="1"/>
            <a:r>
              <a:rPr lang="en-US" dirty="0"/>
              <a:t>AES* results</a:t>
            </a:r>
          </a:p>
          <a:p>
            <a:pPr lvl="1"/>
            <a:r>
              <a:rPr lang="en-US" dirty="0"/>
              <a:t>New model: Censored-SPN</a:t>
            </a:r>
          </a:p>
          <a:p>
            <a:pPr lvl="1"/>
            <a:r>
              <a:rPr lang="en-US" dirty="0"/>
              <a:t>Censored-AES results</a:t>
            </a:r>
          </a:p>
          <a:p>
            <a:endParaRPr lang="en-US" dirty="0"/>
          </a:p>
        </p:txBody>
      </p:sp>
    </p:spTree>
    <p:extLst>
      <p:ext uri="{BB962C8B-B14F-4D97-AF65-F5344CB8AC3E}">
        <p14:creationId xmlns:p14="http://schemas.microsoft.com/office/powerpoint/2010/main" val="1614403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83FE-AA23-0D68-F86A-428D800CC736}"/>
              </a:ext>
            </a:extLst>
          </p:cNvPr>
          <p:cNvSpPr>
            <a:spLocks noGrp="1"/>
          </p:cNvSpPr>
          <p:nvPr>
            <p:ph type="title"/>
          </p:nvPr>
        </p:nvSpPr>
        <p:spPr/>
        <p:txBody>
          <a:bodyPr>
            <a:normAutofit/>
          </a:bodyPr>
          <a:lstStyle/>
          <a:p>
            <a:r>
              <a:rPr lang="en-US" dirty="0"/>
              <a:t>How does censored-SPN compare to SPN?</a:t>
            </a:r>
          </a:p>
        </p:txBody>
      </p:sp>
      <p:sp>
        <p:nvSpPr>
          <p:cNvPr id="3" name="Content Placeholder 2">
            <a:extLst>
              <a:ext uri="{FF2B5EF4-FFF2-40B4-BE49-F238E27FC236}">
                <a16:creationId xmlns:a16="http://schemas.microsoft.com/office/drawing/2014/main" id="{F39D9FA0-9F75-9529-08C0-38A7EBA12E96}"/>
              </a:ext>
            </a:extLst>
          </p:cNvPr>
          <p:cNvSpPr>
            <a:spLocks noGrp="1"/>
          </p:cNvSpPr>
          <p:nvPr>
            <p:ph idx="1"/>
          </p:nvPr>
        </p:nvSpPr>
        <p:spPr/>
        <p:txBody>
          <a:bodyPr/>
          <a:lstStyle/>
          <a:p>
            <a:r>
              <a:rPr lang="en-US" dirty="0"/>
              <a:t>(TODO) I may say that rem</a:t>
            </a:r>
          </a:p>
        </p:txBody>
      </p:sp>
    </p:spTree>
    <p:extLst>
      <p:ext uri="{BB962C8B-B14F-4D97-AF65-F5344CB8AC3E}">
        <p14:creationId xmlns:p14="http://schemas.microsoft.com/office/powerpoint/2010/main" val="198346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EB89-0F44-28F1-9964-C49891DA8D64}"/>
              </a:ext>
            </a:extLst>
          </p:cNvPr>
          <p:cNvSpPr>
            <a:spLocks noGrp="1"/>
          </p:cNvSpPr>
          <p:nvPr>
            <p:ph type="title"/>
          </p:nvPr>
        </p:nvSpPr>
        <p:spPr/>
        <p:txBody>
          <a:bodyPr/>
          <a:lstStyle/>
          <a:p>
            <a:r>
              <a:rPr lang="en-US" dirty="0"/>
              <a:t>(Draft) Feistel Network</a:t>
            </a:r>
          </a:p>
        </p:txBody>
      </p:sp>
      <p:grpSp>
        <p:nvGrpSpPr>
          <p:cNvPr id="43" name="Group 42">
            <a:extLst>
              <a:ext uri="{FF2B5EF4-FFF2-40B4-BE49-F238E27FC236}">
                <a16:creationId xmlns:a16="http://schemas.microsoft.com/office/drawing/2014/main" id="{502871A6-B750-811D-4313-F9FD6F6BCBB5}"/>
              </a:ext>
            </a:extLst>
          </p:cNvPr>
          <p:cNvGrpSpPr/>
          <p:nvPr/>
        </p:nvGrpSpPr>
        <p:grpSpPr>
          <a:xfrm>
            <a:off x="2290267" y="1982624"/>
            <a:ext cx="2888484" cy="3661561"/>
            <a:chOff x="2290267" y="1982624"/>
            <a:chExt cx="2888484" cy="366156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ED0B0CB-A2DA-9E53-708A-7C1C6327B84B}"/>
                    </a:ext>
                  </a:extLst>
                </p:cNvPr>
                <p:cNvSpPr/>
                <p:nvPr/>
              </p:nvSpPr>
              <p:spPr>
                <a:xfrm>
                  <a:off x="2290273" y="1982624"/>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p:txBody>
            </p:sp>
          </mc:Choice>
          <mc:Fallback xmlns="">
            <p:sp>
              <p:nvSpPr>
                <p:cNvPr id="4" name="Rectangle 3">
                  <a:extLst>
                    <a:ext uri="{FF2B5EF4-FFF2-40B4-BE49-F238E27FC236}">
                      <a16:creationId xmlns:a16="http://schemas.microsoft.com/office/drawing/2014/main" id="{1ED0B0CB-A2DA-9E53-708A-7C1C6327B84B}"/>
                    </a:ext>
                  </a:extLst>
                </p:cNvPr>
                <p:cNvSpPr>
                  <a:spLocks noRot="1" noChangeAspect="1" noMove="1" noResize="1" noEditPoints="1" noAdjustHandles="1" noChangeArrowheads="1" noChangeShapeType="1" noTextEdit="1"/>
                </p:cNvSpPr>
                <p:nvPr/>
              </p:nvSpPr>
              <p:spPr>
                <a:xfrm>
                  <a:off x="2290273" y="1982624"/>
                  <a:ext cx="1444239" cy="4614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1D6F957-17C8-3234-D93E-D5E4F5910C44}"/>
                    </a:ext>
                  </a:extLst>
                </p:cNvPr>
                <p:cNvSpPr/>
                <p:nvPr/>
              </p:nvSpPr>
              <p:spPr>
                <a:xfrm>
                  <a:off x="3734512" y="1982624"/>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p:txBody>
            </p:sp>
          </mc:Choice>
          <mc:Fallback xmlns="">
            <p:sp>
              <p:nvSpPr>
                <p:cNvPr id="5" name="Rectangle 4">
                  <a:extLst>
                    <a:ext uri="{FF2B5EF4-FFF2-40B4-BE49-F238E27FC236}">
                      <a16:creationId xmlns:a16="http://schemas.microsoft.com/office/drawing/2014/main" id="{B1D6F957-17C8-3234-D93E-D5E4F5910C44}"/>
                    </a:ext>
                  </a:extLst>
                </p:cNvPr>
                <p:cNvSpPr>
                  <a:spLocks noRot="1" noChangeAspect="1" noMove="1" noResize="1" noEditPoints="1" noAdjustHandles="1" noChangeArrowheads="1" noChangeShapeType="1" noTextEdit="1"/>
                </p:cNvSpPr>
                <p:nvPr/>
              </p:nvSpPr>
              <p:spPr>
                <a:xfrm>
                  <a:off x="3734512" y="1982624"/>
                  <a:ext cx="1444239" cy="461473"/>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EEC7369-CB00-E124-6FCD-F286BDDE13BE}"/>
                </a:ext>
              </a:extLst>
            </p:cNvPr>
            <p:cNvCxnSpPr>
              <a:cxnSpLocks/>
              <a:stCxn id="4" idx="2"/>
            </p:cNvCxnSpPr>
            <p:nvPr/>
          </p:nvCxnSpPr>
          <p:spPr>
            <a:xfrm flipH="1">
              <a:off x="3012391" y="2444097"/>
              <a:ext cx="2" cy="615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80E8718-7212-A408-8141-AFB85058893D}"/>
                    </a:ext>
                  </a:extLst>
                </p:cNvPr>
                <p:cNvSpPr/>
                <p:nvPr/>
              </p:nvSpPr>
              <p:spPr>
                <a:xfrm>
                  <a:off x="3503773" y="2967527"/>
                  <a:ext cx="461473"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p:txBody>
            </p:sp>
          </mc:Choice>
          <mc:Fallback xmlns="">
            <p:sp>
              <p:nvSpPr>
                <p:cNvPr id="12" name="Rectangle 11">
                  <a:extLst>
                    <a:ext uri="{FF2B5EF4-FFF2-40B4-BE49-F238E27FC236}">
                      <a16:creationId xmlns:a16="http://schemas.microsoft.com/office/drawing/2014/main" id="{680E8718-7212-A408-8141-AFB85058893D}"/>
                    </a:ext>
                  </a:extLst>
                </p:cNvPr>
                <p:cNvSpPr>
                  <a:spLocks noRot="1" noChangeAspect="1" noMove="1" noResize="1" noEditPoints="1" noAdjustHandles="1" noChangeArrowheads="1" noChangeShapeType="1" noTextEdit="1"/>
                </p:cNvSpPr>
                <p:nvPr/>
              </p:nvSpPr>
              <p:spPr>
                <a:xfrm>
                  <a:off x="3503773" y="2967527"/>
                  <a:ext cx="461473" cy="461473"/>
                </a:xfrm>
                <a:prstGeom prst="rect">
                  <a:avLst/>
                </a:prstGeom>
                <a:blipFill>
                  <a:blip r:embed="rId4"/>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10CD2317-1A00-3782-9452-AE8341D6A8F2}"/>
                </a:ext>
              </a:extLst>
            </p:cNvPr>
            <p:cNvSpPr/>
            <p:nvPr/>
          </p:nvSpPr>
          <p:spPr>
            <a:xfrm>
              <a:off x="2862839" y="3044438"/>
              <a:ext cx="299103" cy="3076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cxnSp>
          <p:nvCxnSpPr>
            <p:cNvPr id="15" name="Straight Arrow Connector 14">
              <a:extLst>
                <a:ext uri="{FF2B5EF4-FFF2-40B4-BE49-F238E27FC236}">
                  <a16:creationId xmlns:a16="http://schemas.microsoft.com/office/drawing/2014/main" id="{D4B9F497-E00D-0533-C7CD-5F5BCB64DE44}"/>
                </a:ext>
              </a:extLst>
            </p:cNvPr>
            <p:cNvCxnSpPr>
              <a:cxnSpLocks/>
              <a:stCxn id="12" idx="1"/>
              <a:endCxn id="14" idx="6"/>
            </p:cNvCxnSpPr>
            <p:nvPr/>
          </p:nvCxnSpPr>
          <p:spPr>
            <a:xfrm flipH="1" flipV="1">
              <a:off x="3161942" y="3198263"/>
              <a:ext cx="34183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622677E-FEAC-FA1D-A767-E2C268026C01}"/>
                </a:ext>
              </a:extLst>
            </p:cNvPr>
            <p:cNvCxnSpPr>
              <a:stCxn id="5" idx="2"/>
            </p:cNvCxnSpPr>
            <p:nvPr/>
          </p:nvCxnSpPr>
          <p:spPr>
            <a:xfrm flipH="1">
              <a:off x="4456631" y="2444097"/>
              <a:ext cx="1" cy="140151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02ADB46-E044-B021-A452-0DF8AF5E91FE}"/>
                </a:ext>
              </a:extLst>
            </p:cNvPr>
            <p:cNvCxnSpPr>
              <a:cxnSpLocks/>
            </p:cNvCxnSpPr>
            <p:nvPr/>
          </p:nvCxnSpPr>
          <p:spPr>
            <a:xfrm flipH="1">
              <a:off x="3012390" y="3845607"/>
              <a:ext cx="1444236" cy="46147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2EB2AFE-3F97-84B0-5EC4-5C9EC404763C}"/>
                </a:ext>
              </a:extLst>
            </p:cNvPr>
            <p:cNvCxnSpPr>
              <a:cxnSpLocks/>
              <a:endCxn id="14" idx="4"/>
            </p:cNvCxnSpPr>
            <p:nvPr/>
          </p:nvCxnSpPr>
          <p:spPr>
            <a:xfrm flipV="1">
              <a:off x="3012391" y="3352087"/>
              <a:ext cx="0" cy="461473"/>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E031A2F-4E23-0508-304C-B475590DD927}"/>
                </a:ext>
              </a:extLst>
            </p:cNvPr>
            <p:cNvCxnSpPr>
              <a:cxnSpLocks/>
            </p:cNvCxnSpPr>
            <p:nvPr/>
          </p:nvCxnSpPr>
          <p:spPr>
            <a:xfrm>
              <a:off x="3012385" y="3813560"/>
              <a:ext cx="1444241" cy="49107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E7230E7-8E74-2EAE-9C60-9FFD75531694}"/>
                    </a:ext>
                  </a:extLst>
                </p:cNvPr>
                <p:cNvSpPr/>
                <p:nvPr/>
              </p:nvSpPr>
              <p:spPr>
                <a:xfrm>
                  <a:off x="2290267" y="5182712"/>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oMath>
                    </m:oMathPara>
                  </a14:m>
                  <a:endParaRPr lang="en-US" dirty="0"/>
                </a:p>
              </p:txBody>
            </p:sp>
          </mc:Choice>
          <mc:Fallback xmlns="">
            <p:sp>
              <p:nvSpPr>
                <p:cNvPr id="29" name="Rectangle 28">
                  <a:extLst>
                    <a:ext uri="{FF2B5EF4-FFF2-40B4-BE49-F238E27FC236}">
                      <a16:creationId xmlns:a16="http://schemas.microsoft.com/office/drawing/2014/main" id="{8E7230E7-8E74-2EAE-9C60-9FFD75531694}"/>
                    </a:ext>
                  </a:extLst>
                </p:cNvPr>
                <p:cNvSpPr>
                  <a:spLocks noRot="1" noChangeAspect="1" noMove="1" noResize="1" noEditPoints="1" noAdjustHandles="1" noChangeArrowheads="1" noChangeShapeType="1" noTextEdit="1"/>
                </p:cNvSpPr>
                <p:nvPr/>
              </p:nvSpPr>
              <p:spPr>
                <a:xfrm>
                  <a:off x="2290267" y="5182712"/>
                  <a:ext cx="1444239" cy="4614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18B5C601-3088-205D-AAFC-AD7C4589A22F}"/>
                    </a:ext>
                  </a:extLst>
                </p:cNvPr>
                <p:cNvSpPr/>
                <p:nvPr/>
              </p:nvSpPr>
              <p:spPr>
                <a:xfrm>
                  <a:off x="3734506" y="5182712"/>
                  <a:ext cx="1444239" cy="461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oMath>
                    </m:oMathPara>
                  </a14:m>
                  <a:endParaRPr lang="en-US" dirty="0"/>
                </a:p>
              </p:txBody>
            </p:sp>
          </mc:Choice>
          <mc:Fallback xmlns="">
            <p:sp>
              <p:nvSpPr>
                <p:cNvPr id="30" name="Rectangle 29">
                  <a:extLst>
                    <a:ext uri="{FF2B5EF4-FFF2-40B4-BE49-F238E27FC236}">
                      <a16:creationId xmlns:a16="http://schemas.microsoft.com/office/drawing/2014/main" id="{18B5C601-3088-205D-AAFC-AD7C4589A22F}"/>
                    </a:ext>
                  </a:extLst>
                </p:cNvPr>
                <p:cNvSpPr>
                  <a:spLocks noRot="1" noChangeAspect="1" noMove="1" noResize="1" noEditPoints="1" noAdjustHandles="1" noChangeArrowheads="1" noChangeShapeType="1" noTextEdit="1"/>
                </p:cNvSpPr>
                <p:nvPr/>
              </p:nvSpPr>
              <p:spPr>
                <a:xfrm>
                  <a:off x="3734506" y="5182712"/>
                  <a:ext cx="1444239" cy="461473"/>
                </a:xfrm>
                <a:prstGeom prst="rect">
                  <a:avLst/>
                </a:prstGeom>
                <a:blipFill>
                  <a:blip r:embed="rId6"/>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012116F0-0ABE-E273-0FFE-F2712FC3ACC8}"/>
                </a:ext>
              </a:extLst>
            </p:cNvPr>
            <p:cNvCxnSpPr>
              <a:cxnSpLocks/>
              <a:endCxn id="12" idx="3"/>
            </p:cNvCxnSpPr>
            <p:nvPr/>
          </p:nvCxnSpPr>
          <p:spPr>
            <a:xfrm flipH="1">
              <a:off x="3965246" y="3198264"/>
              <a:ext cx="4913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8D9233C-1379-A6F3-0F4A-A6479AE93E17}"/>
                </a:ext>
              </a:extLst>
            </p:cNvPr>
            <p:cNvCxnSpPr>
              <a:cxnSpLocks/>
              <a:endCxn id="29" idx="0"/>
            </p:cNvCxnSpPr>
            <p:nvPr/>
          </p:nvCxnSpPr>
          <p:spPr>
            <a:xfrm>
              <a:off x="3012387" y="4307080"/>
              <a:ext cx="0" cy="87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C00DB57-5B67-266F-2EBC-65FD9C2B3B27}"/>
                </a:ext>
              </a:extLst>
            </p:cNvPr>
            <p:cNvCxnSpPr>
              <a:cxnSpLocks/>
            </p:cNvCxnSpPr>
            <p:nvPr/>
          </p:nvCxnSpPr>
          <p:spPr>
            <a:xfrm>
              <a:off x="4456626" y="4307080"/>
              <a:ext cx="0" cy="875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370094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2CBE-37DE-A92C-5093-D6049F1FA2A4}"/>
              </a:ext>
            </a:extLst>
          </p:cNvPr>
          <p:cNvSpPr>
            <a:spLocks noGrp="1"/>
          </p:cNvSpPr>
          <p:nvPr>
            <p:ph type="title"/>
          </p:nvPr>
        </p:nvSpPr>
        <p:spPr/>
        <p:txBody>
          <a:bodyPr/>
          <a:lstStyle/>
          <a:p>
            <a:r>
              <a:rPr lang="en-US" dirty="0"/>
              <a:t>(Draft) SPN*</a:t>
            </a:r>
          </a:p>
        </p:txBody>
      </p:sp>
      <p:grpSp>
        <p:nvGrpSpPr>
          <p:cNvPr id="15" name="Group 14">
            <a:extLst>
              <a:ext uri="{FF2B5EF4-FFF2-40B4-BE49-F238E27FC236}">
                <a16:creationId xmlns:a16="http://schemas.microsoft.com/office/drawing/2014/main" id="{483D081B-2967-DD97-B1C1-FBEB251E43C0}"/>
              </a:ext>
            </a:extLst>
          </p:cNvPr>
          <p:cNvGrpSpPr/>
          <p:nvPr/>
        </p:nvGrpSpPr>
        <p:grpSpPr>
          <a:xfrm>
            <a:off x="838200" y="1883229"/>
            <a:ext cx="457200" cy="2743200"/>
            <a:chOff x="838200" y="1883229"/>
            <a:chExt cx="457200" cy="2743200"/>
          </a:xfrm>
        </p:grpSpPr>
        <p:sp>
          <p:nvSpPr>
            <p:cNvPr id="4" name="Rectangle 3">
              <a:extLst>
                <a:ext uri="{FF2B5EF4-FFF2-40B4-BE49-F238E27FC236}">
                  <a16:creationId xmlns:a16="http://schemas.microsoft.com/office/drawing/2014/main" id="{CEDE6157-7081-CDB0-EFCF-F2DF69F69DF8}"/>
                </a:ext>
              </a:extLst>
            </p:cNvPr>
            <p:cNvSpPr/>
            <p:nvPr/>
          </p:nvSpPr>
          <p:spPr>
            <a:xfrm>
              <a:off x="838200" y="18832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261216F-D6A3-3BB8-C4B4-E3BE725CF111}"/>
                </a:ext>
              </a:extLst>
            </p:cNvPr>
            <p:cNvSpPr/>
            <p:nvPr/>
          </p:nvSpPr>
          <p:spPr>
            <a:xfrm>
              <a:off x="838200" y="23404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D57B794-888B-600B-1E31-75899B5DEFC7}"/>
                </a:ext>
              </a:extLst>
            </p:cNvPr>
            <p:cNvSpPr/>
            <p:nvPr/>
          </p:nvSpPr>
          <p:spPr>
            <a:xfrm>
              <a:off x="838200" y="27976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7C34841-EEDF-D8B7-B61A-47C2975CF409}"/>
                </a:ext>
              </a:extLst>
            </p:cNvPr>
            <p:cNvSpPr/>
            <p:nvPr/>
          </p:nvSpPr>
          <p:spPr>
            <a:xfrm>
              <a:off x="838200" y="32548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CD46237-AE76-49EC-AAB1-6CF7426DEAB7}"/>
                </a:ext>
              </a:extLst>
            </p:cNvPr>
            <p:cNvSpPr/>
            <p:nvPr/>
          </p:nvSpPr>
          <p:spPr>
            <a:xfrm>
              <a:off x="838200" y="37120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DC9C808-52D4-ED8B-896F-9A46B0FF0D93}"/>
                </a:ext>
              </a:extLst>
            </p:cNvPr>
            <p:cNvSpPr/>
            <p:nvPr/>
          </p:nvSpPr>
          <p:spPr>
            <a:xfrm>
              <a:off x="838200" y="41692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8975589-9919-0197-81CA-750B24789CF0}"/>
              </a:ext>
            </a:extLst>
          </p:cNvPr>
          <p:cNvGrpSpPr/>
          <p:nvPr/>
        </p:nvGrpSpPr>
        <p:grpSpPr>
          <a:xfrm>
            <a:off x="2401366" y="1887809"/>
            <a:ext cx="457200" cy="2743200"/>
            <a:chOff x="838200" y="1883229"/>
            <a:chExt cx="457200" cy="2743200"/>
          </a:xfrm>
        </p:grpSpPr>
        <p:sp>
          <p:nvSpPr>
            <p:cNvPr id="17" name="Rectangle 16">
              <a:extLst>
                <a:ext uri="{FF2B5EF4-FFF2-40B4-BE49-F238E27FC236}">
                  <a16:creationId xmlns:a16="http://schemas.microsoft.com/office/drawing/2014/main" id="{878A4B2D-0BA3-8A28-7C54-B8AD40E65F4C}"/>
                </a:ext>
              </a:extLst>
            </p:cNvPr>
            <p:cNvSpPr/>
            <p:nvPr/>
          </p:nvSpPr>
          <p:spPr>
            <a:xfrm>
              <a:off x="838200" y="18832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E849C75-ABC0-FCEF-1A23-7C0B6249E0EB}"/>
                </a:ext>
              </a:extLst>
            </p:cNvPr>
            <p:cNvSpPr/>
            <p:nvPr/>
          </p:nvSpPr>
          <p:spPr>
            <a:xfrm>
              <a:off x="838200" y="23404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7C6DF41-1F0F-4718-DB9A-F5E62A3A75F0}"/>
                </a:ext>
              </a:extLst>
            </p:cNvPr>
            <p:cNvSpPr/>
            <p:nvPr/>
          </p:nvSpPr>
          <p:spPr>
            <a:xfrm>
              <a:off x="838200" y="27976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0" dirty="0"/>
            </a:p>
          </p:txBody>
        </p:sp>
        <p:sp>
          <p:nvSpPr>
            <p:cNvPr id="20" name="Rectangle 19">
              <a:extLst>
                <a:ext uri="{FF2B5EF4-FFF2-40B4-BE49-F238E27FC236}">
                  <a16:creationId xmlns:a16="http://schemas.microsoft.com/office/drawing/2014/main" id="{544D3B98-415A-BA12-DF16-88753E63FAC7}"/>
                </a:ext>
              </a:extLst>
            </p:cNvPr>
            <p:cNvSpPr/>
            <p:nvPr/>
          </p:nvSpPr>
          <p:spPr>
            <a:xfrm>
              <a:off x="838200" y="32548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D5F9B6-8033-EEA3-62B7-594FE4D4DFCB}"/>
                </a:ext>
              </a:extLst>
            </p:cNvPr>
            <p:cNvSpPr/>
            <p:nvPr/>
          </p:nvSpPr>
          <p:spPr>
            <a:xfrm>
              <a:off x="838200" y="37120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0CA6517-E9A8-F12A-92DC-133620A8F9D0}"/>
                </a:ext>
              </a:extLst>
            </p:cNvPr>
            <p:cNvSpPr/>
            <p:nvPr/>
          </p:nvSpPr>
          <p:spPr>
            <a:xfrm>
              <a:off x="838200" y="4169229"/>
              <a:ext cx="457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B2CD9C3-3A83-1965-3B49-54DB9964DDCB}"/>
              </a:ext>
            </a:extLst>
          </p:cNvPr>
          <p:cNvGrpSpPr/>
          <p:nvPr/>
        </p:nvGrpSpPr>
        <p:grpSpPr>
          <a:xfrm>
            <a:off x="1299672" y="1778556"/>
            <a:ext cx="1093861" cy="369332"/>
            <a:chOff x="4332718" y="2770930"/>
            <a:chExt cx="1093861" cy="369332"/>
          </a:xfrm>
        </p:grpSpPr>
        <p:cxnSp>
          <p:nvCxnSpPr>
            <p:cNvPr id="24" name="Straight Arrow Connector 23">
              <a:extLst>
                <a:ext uri="{FF2B5EF4-FFF2-40B4-BE49-F238E27FC236}">
                  <a16:creationId xmlns:a16="http://schemas.microsoft.com/office/drawing/2014/main" id="{DC322F21-5DBF-BEB0-EF4F-C0ABA3670B8A}"/>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6E40EDC-FA75-EBDF-E797-EC2F76EE75C0}"/>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A6E40EDC-FA75-EBDF-E797-EC2F76EE75C0}"/>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2"/>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7E59631E-8D11-73C5-381A-B0E12C6D3F4A}"/>
              </a:ext>
            </a:extLst>
          </p:cNvPr>
          <p:cNvGrpSpPr/>
          <p:nvPr/>
        </p:nvGrpSpPr>
        <p:grpSpPr>
          <a:xfrm>
            <a:off x="1299672" y="2223255"/>
            <a:ext cx="1093861" cy="369332"/>
            <a:chOff x="4332718" y="2770930"/>
            <a:chExt cx="1093861" cy="369332"/>
          </a:xfrm>
        </p:grpSpPr>
        <p:cxnSp>
          <p:nvCxnSpPr>
            <p:cNvPr id="28" name="Straight Arrow Connector 27">
              <a:extLst>
                <a:ext uri="{FF2B5EF4-FFF2-40B4-BE49-F238E27FC236}">
                  <a16:creationId xmlns:a16="http://schemas.microsoft.com/office/drawing/2014/main" id="{F08F97C2-993B-1BE2-DECF-06B4657241D2}"/>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23E05-5591-7913-B625-FD5C31B243DE}"/>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xmlns="">
            <p:sp>
              <p:nvSpPr>
                <p:cNvPr id="29" name="TextBox 28">
                  <a:extLst>
                    <a:ext uri="{FF2B5EF4-FFF2-40B4-BE49-F238E27FC236}">
                      <a16:creationId xmlns:a16="http://schemas.microsoft.com/office/drawing/2014/main" id="{C0323E05-5591-7913-B625-FD5C31B243DE}"/>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3"/>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5E34B1D3-5F1E-CB5A-A1DF-60830DCCA5D2}"/>
              </a:ext>
            </a:extLst>
          </p:cNvPr>
          <p:cNvGrpSpPr/>
          <p:nvPr/>
        </p:nvGrpSpPr>
        <p:grpSpPr>
          <a:xfrm>
            <a:off x="1295400" y="2697260"/>
            <a:ext cx="1093861" cy="369332"/>
            <a:chOff x="4332718" y="2770930"/>
            <a:chExt cx="1093861" cy="369332"/>
          </a:xfrm>
        </p:grpSpPr>
        <p:cxnSp>
          <p:nvCxnSpPr>
            <p:cNvPr id="31" name="Straight Arrow Connector 30">
              <a:extLst>
                <a:ext uri="{FF2B5EF4-FFF2-40B4-BE49-F238E27FC236}">
                  <a16:creationId xmlns:a16="http://schemas.microsoft.com/office/drawing/2014/main" id="{D43769D7-3C80-213A-3DA8-F0E7A746AB77}"/>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D2C416E-C492-4658-87EE-21BB94EE638A}"/>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oMath>
                    </m:oMathPara>
                  </a14:m>
                  <a:endParaRPr lang="en-US" dirty="0"/>
                </a:p>
              </p:txBody>
            </p:sp>
          </mc:Choice>
          <mc:Fallback xmlns="">
            <p:sp>
              <p:nvSpPr>
                <p:cNvPr id="32" name="TextBox 31">
                  <a:extLst>
                    <a:ext uri="{FF2B5EF4-FFF2-40B4-BE49-F238E27FC236}">
                      <a16:creationId xmlns:a16="http://schemas.microsoft.com/office/drawing/2014/main" id="{5D2C416E-C492-4658-87EE-21BB94EE638A}"/>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08310FB6-BCE6-C978-94EC-16FF6A49811C}"/>
              </a:ext>
            </a:extLst>
          </p:cNvPr>
          <p:cNvGrpSpPr/>
          <p:nvPr/>
        </p:nvGrpSpPr>
        <p:grpSpPr>
          <a:xfrm>
            <a:off x="1295400" y="3141959"/>
            <a:ext cx="1093861" cy="369332"/>
            <a:chOff x="4332718" y="2770930"/>
            <a:chExt cx="1093861" cy="369332"/>
          </a:xfrm>
        </p:grpSpPr>
        <p:cxnSp>
          <p:nvCxnSpPr>
            <p:cNvPr id="34" name="Straight Arrow Connector 33">
              <a:extLst>
                <a:ext uri="{FF2B5EF4-FFF2-40B4-BE49-F238E27FC236}">
                  <a16:creationId xmlns:a16="http://schemas.microsoft.com/office/drawing/2014/main" id="{D0F5B1DB-31C2-416F-97B2-0EF4FC0AC11A}"/>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ED2D90E-A115-B803-B068-334EB2EED3B6}"/>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4</m:t>
                            </m:r>
                          </m:sub>
                        </m:sSub>
                      </m:oMath>
                    </m:oMathPara>
                  </a14:m>
                  <a:endParaRPr lang="en-US" dirty="0"/>
                </a:p>
              </p:txBody>
            </p:sp>
          </mc:Choice>
          <mc:Fallback xmlns="">
            <p:sp>
              <p:nvSpPr>
                <p:cNvPr id="35" name="TextBox 34">
                  <a:extLst>
                    <a:ext uri="{FF2B5EF4-FFF2-40B4-BE49-F238E27FC236}">
                      <a16:creationId xmlns:a16="http://schemas.microsoft.com/office/drawing/2014/main" id="{9ED2D90E-A115-B803-B068-334EB2EED3B6}"/>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5"/>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27CFFB1C-F56A-146D-CC0A-F6B2FE3036A7}"/>
              </a:ext>
            </a:extLst>
          </p:cNvPr>
          <p:cNvGrpSpPr/>
          <p:nvPr/>
        </p:nvGrpSpPr>
        <p:grpSpPr>
          <a:xfrm>
            <a:off x="1295400" y="3595588"/>
            <a:ext cx="1093861" cy="369332"/>
            <a:chOff x="4332718" y="2770930"/>
            <a:chExt cx="1093861" cy="369332"/>
          </a:xfrm>
        </p:grpSpPr>
        <p:cxnSp>
          <p:nvCxnSpPr>
            <p:cNvPr id="37" name="Straight Arrow Connector 36">
              <a:extLst>
                <a:ext uri="{FF2B5EF4-FFF2-40B4-BE49-F238E27FC236}">
                  <a16:creationId xmlns:a16="http://schemas.microsoft.com/office/drawing/2014/main" id="{F5DA9B51-C99B-16FC-2701-E5616733AD41}"/>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D98C834-9DD5-2B7A-8078-B464BE82C048}"/>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5</m:t>
                            </m:r>
                          </m:sub>
                        </m:sSub>
                      </m:oMath>
                    </m:oMathPara>
                  </a14:m>
                  <a:endParaRPr lang="en-US" dirty="0"/>
                </a:p>
              </p:txBody>
            </p:sp>
          </mc:Choice>
          <mc:Fallback xmlns="">
            <p:sp>
              <p:nvSpPr>
                <p:cNvPr id="38" name="TextBox 37">
                  <a:extLst>
                    <a:ext uri="{FF2B5EF4-FFF2-40B4-BE49-F238E27FC236}">
                      <a16:creationId xmlns:a16="http://schemas.microsoft.com/office/drawing/2014/main" id="{6D98C834-9DD5-2B7A-8078-B464BE82C048}"/>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6"/>
                  <a:stretch>
                    <a:fillRect/>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18C366EC-EEBD-5CF1-6198-446938BFDE0C}"/>
              </a:ext>
            </a:extLst>
          </p:cNvPr>
          <p:cNvGrpSpPr/>
          <p:nvPr/>
        </p:nvGrpSpPr>
        <p:grpSpPr>
          <a:xfrm>
            <a:off x="1295400" y="4040287"/>
            <a:ext cx="1093861" cy="369332"/>
            <a:chOff x="4332718" y="2770930"/>
            <a:chExt cx="1093861" cy="369332"/>
          </a:xfrm>
        </p:grpSpPr>
        <p:cxnSp>
          <p:nvCxnSpPr>
            <p:cNvPr id="40" name="Straight Arrow Connector 39">
              <a:extLst>
                <a:ext uri="{FF2B5EF4-FFF2-40B4-BE49-F238E27FC236}">
                  <a16:creationId xmlns:a16="http://schemas.microsoft.com/office/drawing/2014/main" id="{C1D63937-E35C-6F9A-42CF-DD13A51354B8}"/>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B0EB962-092A-A933-122A-458EF4DD3A14}"/>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6</m:t>
                            </m:r>
                          </m:sub>
                        </m:sSub>
                      </m:oMath>
                    </m:oMathPara>
                  </a14:m>
                  <a:endParaRPr lang="en-US" dirty="0"/>
                </a:p>
              </p:txBody>
            </p:sp>
          </mc:Choice>
          <mc:Fallback xmlns="">
            <p:sp>
              <p:nvSpPr>
                <p:cNvPr id="41" name="TextBox 40">
                  <a:extLst>
                    <a:ext uri="{FF2B5EF4-FFF2-40B4-BE49-F238E27FC236}">
                      <a16:creationId xmlns:a16="http://schemas.microsoft.com/office/drawing/2014/main" id="{2B0EB962-092A-A933-122A-458EF4DD3A14}"/>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7"/>
                  <a:stretch>
                    <a:fillRect/>
                  </a:stretch>
                </a:blipFill>
              </p:spPr>
              <p:txBody>
                <a:bodyPr/>
                <a:lstStyle/>
                <a:p>
                  <a:r>
                    <a:rPr lang="en-US">
                      <a:noFill/>
                    </a:rPr>
                    <a:t> </a:t>
                  </a:r>
                </a:p>
              </p:txBody>
            </p:sp>
          </mc:Fallback>
        </mc:AlternateContent>
      </p:grpSp>
      <p:sp>
        <p:nvSpPr>
          <p:cNvPr id="42" name="Right Brace 41">
            <a:extLst>
              <a:ext uri="{FF2B5EF4-FFF2-40B4-BE49-F238E27FC236}">
                <a16:creationId xmlns:a16="http://schemas.microsoft.com/office/drawing/2014/main" id="{977A98F3-561D-F6E1-144F-01BD502B9F39}"/>
              </a:ext>
            </a:extLst>
          </p:cNvPr>
          <p:cNvSpPr/>
          <p:nvPr/>
        </p:nvSpPr>
        <p:spPr>
          <a:xfrm>
            <a:off x="2991024" y="1883229"/>
            <a:ext cx="299103" cy="27432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nvGrpSpPr>
          <p:cNvPr id="43" name="Group 42">
            <a:extLst>
              <a:ext uri="{FF2B5EF4-FFF2-40B4-BE49-F238E27FC236}">
                <a16:creationId xmlns:a16="http://schemas.microsoft.com/office/drawing/2014/main" id="{D3611AFE-36DF-D21B-49E8-22C98A7C3342}"/>
              </a:ext>
            </a:extLst>
          </p:cNvPr>
          <p:cNvGrpSpPr/>
          <p:nvPr/>
        </p:nvGrpSpPr>
        <p:grpSpPr>
          <a:xfrm>
            <a:off x="3339619" y="2890171"/>
            <a:ext cx="1093861" cy="369332"/>
            <a:chOff x="4332718" y="2770930"/>
            <a:chExt cx="1093861" cy="369332"/>
          </a:xfrm>
        </p:grpSpPr>
        <p:cxnSp>
          <p:nvCxnSpPr>
            <p:cNvPr id="44" name="Straight Arrow Connector 43">
              <a:extLst>
                <a:ext uri="{FF2B5EF4-FFF2-40B4-BE49-F238E27FC236}">
                  <a16:creationId xmlns:a16="http://schemas.microsoft.com/office/drawing/2014/main" id="{493805BE-D605-3FC0-1003-B61BB1B5FA13}"/>
                </a:ext>
              </a:extLst>
            </p:cNvPr>
            <p:cNvCxnSpPr/>
            <p:nvPr/>
          </p:nvCxnSpPr>
          <p:spPr>
            <a:xfrm>
              <a:off x="4332718" y="3127761"/>
              <a:ext cx="10938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8FB4D3D-1CD5-A936-CA4D-FB498C563434}"/>
                    </a:ext>
                  </a:extLst>
                </p:cNvPr>
                <p:cNvSpPr txBox="1"/>
                <p:nvPr/>
              </p:nvSpPr>
              <p:spPr>
                <a:xfrm>
                  <a:off x="4687367" y="2770930"/>
                  <a:ext cx="384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oMath>
                    </m:oMathPara>
                  </a14:m>
                  <a:endParaRPr lang="en-US" dirty="0"/>
                </a:p>
              </p:txBody>
            </p:sp>
          </mc:Choice>
          <mc:Fallback xmlns="">
            <p:sp>
              <p:nvSpPr>
                <p:cNvPr id="45" name="TextBox 44">
                  <a:extLst>
                    <a:ext uri="{FF2B5EF4-FFF2-40B4-BE49-F238E27FC236}">
                      <a16:creationId xmlns:a16="http://schemas.microsoft.com/office/drawing/2014/main" id="{78FB4D3D-1CD5-A936-CA4D-FB498C563434}"/>
                    </a:ext>
                  </a:extLst>
                </p:cNvPr>
                <p:cNvSpPr txBox="1">
                  <a:spLocks noRot="1" noChangeAspect="1" noMove="1" noResize="1" noEditPoints="1" noAdjustHandles="1" noChangeArrowheads="1" noChangeShapeType="1" noTextEdit="1"/>
                </p:cNvSpPr>
                <p:nvPr/>
              </p:nvSpPr>
              <p:spPr>
                <a:xfrm>
                  <a:off x="4687367" y="2770930"/>
                  <a:ext cx="384561" cy="369332"/>
                </a:xfrm>
                <a:prstGeom prst="rect">
                  <a:avLst/>
                </a:prstGeom>
                <a:blipFill>
                  <a:blip r:embed="rId8"/>
                  <a:stretch>
                    <a:fillRect/>
                  </a:stretch>
                </a:blipFill>
              </p:spPr>
              <p:txBody>
                <a:bodyPr/>
                <a:lstStyle/>
                <a:p>
                  <a:r>
                    <a:rPr lang="en-US">
                      <a:noFill/>
                    </a:rPr>
                    <a:t> </a:t>
                  </a:r>
                </a:p>
              </p:txBody>
            </p:sp>
          </mc:Fallback>
        </mc:AlternateContent>
      </p:grpSp>
      <p:pic>
        <p:nvPicPr>
          <p:cNvPr id="47" name="Picture 46" descr="A diagram of a mathematical equation&#10;&#10;Description automatically generated">
            <a:extLst>
              <a:ext uri="{FF2B5EF4-FFF2-40B4-BE49-F238E27FC236}">
                <a16:creationId xmlns:a16="http://schemas.microsoft.com/office/drawing/2014/main" id="{9E9E0838-2C2D-64D9-E7F7-8A2FE71F200E}"/>
              </a:ext>
            </a:extLst>
          </p:cNvPr>
          <p:cNvPicPr>
            <a:picLocks noChangeAspect="1"/>
          </p:cNvPicPr>
          <p:nvPr/>
        </p:nvPicPr>
        <p:blipFill>
          <a:blip r:embed="rId9"/>
          <a:stretch>
            <a:fillRect/>
          </a:stretch>
        </p:blipFill>
        <p:spPr>
          <a:xfrm>
            <a:off x="4930804" y="1648490"/>
            <a:ext cx="5765800" cy="1447800"/>
          </a:xfrm>
          <a:prstGeom prst="rect">
            <a:avLst/>
          </a:prstGeom>
        </p:spPr>
      </p:pic>
    </p:spTree>
    <p:extLst>
      <p:ext uri="{BB962C8B-B14F-4D97-AF65-F5344CB8AC3E}">
        <p14:creationId xmlns:p14="http://schemas.microsoft.com/office/powerpoint/2010/main" val="210563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Substitution-Permutation Network (SPN)</a:t>
            </a:r>
          </a:p>
        </p:txBody>
      </p:sp>
      <p:pic>
        <p:nvPicPr>
          <p:cNvPr id="29" name="Picture 28" descr="A group of white squares with black text&#10;&#10;Description automatically generated">
            <a:extLst>
              <a:ext uri="{FF2B5EF4-FFF2-40B4-BE49-F238E27FC236}">
                <a16:creationId xmlns:a16="http://schemas.microsoft.com/office/drawing/2014/main" id="{6675CC69-5017-6151-BE47-B5937E355759}"/>
              </a:ext>
            </a:extLst>
          </p:cNvPr>
          <p:cNvPicPr>
            <a:picLocks noChangeAspect="1"/>
          </p:cNvPicPr>
          <p:nvPr/>
        </p:nvPicPr>
        <p:blipFill>
          <a:blip r:embed="rId3"/>
          <a:stretch>
            <a:fillRect/>
          </a:stretch>
        </p:blipFill>
        <p:spPr>
          <a:xfrm>
            <a:off x="8124580" y="1543045"/>
            <a:ext cx="3438114" cy="1885955"/>
          </a:xfrm>
          <a:prstGeom prst="rect">
            <a:avLst/>
          </a:prstGeom>
        </p:spPr>
      </p:pic>
      <p:grpSp>
        <p:nvGrpSpPr>
          <p:cNvPr id="268" name="Group 267">
            <a:extLst>
              <a:ext uri="{FF2B5EF4-FFF2-40B4-BE49-F238E27FC236}">
                <a16:creationId xmlns:a16="http://schemas.microsoft.com/office/drawing/2014/main" id="{9549B905-A2FA-FAA4-7048-915AD1A94D1E}"/>
              </a:ext>
            </a:extLst>
          </p:cNvPr>
          <p:cNvGrpSpPr/>
          <p:nvPr/>
        </p:nvGrpSpPr>
        <p:grpSpPr>
          <a:xfrm>
            <a:off x="838201" y="2711668"/>
            <a:ext cx="5442376" cy="3657600"/>
            <a:chOff x="838201" y="1912882"/>
            <a:chExt cx="5442376" cy="3657600"/>
          </a:xfrm>
        </p:grpSpPr>
        <p:grpSp>
          <p:nvGrpSpPr>
            <p:cNvPr id="208" name="Group 207">
              <a:extLst>
                <a:ext uri="{FF2B5EF4-FFF2-40B4-BE49-F238E27FC236}">
                  <a16:creationId xmlns:a16="http://schemas.microsoft.com/office/drawing/2014/main" id="{E2107121-0322-77BD-C34C-5BB998AE3342}"/>
                </a:ext>
              </a:extLst>
            </p:cNvPr>
            <p:cNvGrpSpPr>
              <a:grpSpLocks noChangeAspect="1"/>
            </p:cNvGrpSpPr>
            <p:nvPr/>
          </p:nvGrpSpPr>
          <p:grpSpPr>
            <a:xfrm>
              <a:off x="1138621" y="1912882"/>
              <a:ext cx="156177" cy="3657600"/>
              <a:chOff x="1303283" y="1881352"/>
              <a:chExt cx="182880" cy="4282969"/>
            </a:xfrm>
          </p:grpSpPr>
          <p:sp>
            <p:nvSpPr>
              <p:cNvPr id="209" name="Rectangle 208">
                <a:extLst>
                  <a:ext uri="{FF2B5EF4-FFF2-40B4-BE49-F238E27FC236}">
                    <a16:creationId xmlns:a16="http://schemas.microsoft.com/office/drawing/2014/main" id="{752CB74A-FD2C-9706-B79C-917BE986B62D}"/>
                  </a:ext>
                </a:extLst>
              </p:cNvPr>
              <p:cNvSpPr/>
              <p:nvPr/>
            </p:nvSpPr>
            <p:spPr>
              <a:xfrm>
                <a:off x="1303283" y="188135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Rectangle 209">
                <a:extLst>
                  <a:ext uri="{FF2B5EF4-FFF2-40B4-BE49-F238E27FC236}">
                    <a16:creationId xmlns:a16="http://schemas.microsoft.com/office/drawing/2014/main" id="{C537897E-47AA-1F94-A614-7565EF19E519}"/>
                  </a:ext>
                </a:extLst>
              </p:cNvPr>
              <p:cNvSpPr/>
              <p:nvPr/>
            </p:nvSpPr>
            <p:spPr>
              <a:xfrm>
                <a:off x="1303283" y="206002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1" name="Rectangle 210">
                <a:extLst>
                  <a:ext uri="{FF2B5EF4-FFF2-40B4-BE49-F238E27FC236}">
                    <a16:creationId xmlns:a16="http://schemas.microsoft.com/office/drawing/2014/main" id="{0723D250-EB10-9547-EF40-7D4EE3C04DF3}"/>
                  </a:ext>
                </a:extLst>
              </p:cNvPr>
              <p:cNvSpPr/>
              <p:nvPr/>
            </p:nvSpPr>
            <p:spPr>
              <a:xfrm>
                <a:off x="1303283" y="223870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2" name="Rectangle 211">
                <a:extLst>
                  <a:ext uri="{FF2B5EF4-FFF2-40B4-BE49-F238E27FC236}">
                    <a16:creationId xmlns:a16="http://schemas.microsoft.com/office/drawing/2014/main" id="{C76E5755-E9E3-91FE-A2D7-648979ABE9A0}"/>
                  </a:ext>
                </a:extLst>
              </p:cNvPr>
              <p:cNvSpPr/>
              <p:nvPr/>
            </p:nvSpPr>
            <p:spPr>
              <a:xfrm>
                <a:off x="1303283" y="241738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Rectangle 212">
                <a:extLst>
                  <a:ext uri="{FF2B5EF4-FFF2-40B4-BE49-F238E27FC236}">
                    <a16:creationId xmlns:a16="http://schemas.microsoft.com/office/drawing/2014/main" id="{0E4DF344-D7F8-36C6-5CBD-59CBCC3D69FC}"/>
                  </a:ext>
                </a:extLst>
              </p:cNvPr>
              <p:cNvSpPr/>
              <p:nvPr/>
            </p:nvSpPr>
            <p:spPr>
              <a:xfrm>
                <a:off x="1303283" y="259605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Rectangle 213">
                <a:extLst>
                  <a:ext uri="{FF2B5EF4-FFF2-40B4-BE49-F238E27FC236}">
                    <a16:creationId xmlns:a16="http://schemas.microsoft.com/office/drawing/2014/main" id="{EFB1AB61-3DBC-767C-5111-96BC8CA59985}"/>
                  </a:ext>
                </a:extLst>
              </p:cNvPr>
              <p:cNvSpPr/>
              <p:nvPr/>
            </p:nvSpPr>
            <p:spPr>
              <a:xfrm>
                <a:off x="1303283" y="277473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5" name="Rectangle 214">
                <a:extLst>
                  <a:ext uri="{FF2B5EF4-FFF2-40B4-BE49-F238E27FC236}">
                    <a16:creationId xmlns:a16="http://schemas.microsoft.com/office/drawing/2014/main" id="{C8C0D18E-4F21-FCB9-90F8-71F6D3842C90}"/>
                  </a:ext>
                </a:extLst>
              </p:cNvPr>
              <p:cNvSpPr/>
              <p:nvPr/>
            </p:nvSpPr>
            <p:spPr>
              <a:xfrm>
                <a:off x="1303283" y="295340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6" name="Rectangle 215">
                <a:extLst>
                  <a:ext uri="{FF2B5EF4-FFF2-40B4-BE49-F238E27FC236}">
                    <a16:creationId xmlns:a16="http://schemas.microsoft.com/office/drawing/2014/main" id="{F8EAA779-0CC2-2DDD-21F3-9419AE156105}"/>
                  </a:ext>
                </a:extLst>
              </p:cNvPr>
              <p:cNvSpPr/>
              <p:nvPr/>
            </p:nvSpPr>
            <p:spPr>
              <a:xfrm>
                <a:off x="1303283" y="313208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7" name="Rectangle 216">
                <a:extLst>
                  <a:ext uri="{FF2B5EF4-FFF2-40B4-BE49-F238E27FC236}">
                    <a16:creationId xmlns:a16="http://schemas.microsoft.com/office/drawing/2014/main" id="{07528C86-D16D-4268-9F2B-7BD9B3BA3A5D}"/>
                  </a:ext>
                </a:extLst>
              </p:cNvPr>
              <p:cNvSpPr/>
              <p:nvPr/>
            </p:nvSpPr>
            <p:spPr>
              <a:xfrm>
                <a:off x="1303283" y="331076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66FFEACE-4C0B-CFAD-5400-CBF8CCC61963}"/>
                  </a:ext>
                </a:extLst>
              </p:cNvPr>
              <p:cNvSpPr/>
              <p:nvPr/>
            </p:nvSpPr>
            <p:spPr>
              <a:xfrm>
                <a:off x="1303283" y="348943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Rectangle 218">
                <a:extLst>
                  <a:ext uri="{FF2B5EF4-FFF2-40B4-BE49-F238E27FC236}">
                    <a16:creationId xmlns:a16="http://schemas.microsoft.com/office/drawing/2014/main" id="{223626C3-0ABA-D607-52BE-371506E4272B}"/>
                  </a:ext>
                </a:extLst>
              </p:cNvPr>
              <p:cNvSpPr/>
              <p:nvPr/>
            </p:nvSpPr>
            <p:spPr>
              <a:xfrm>
                <a:off x="1303283" y="366811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0" name="Rectangle 219">
                <a:extLst>
                  <a:ext uri="{FF2B5EF4-FFF2-40B4-BE49-F238E27FC236}">
                    <a16:creationId xmlns:a16="http://schemas.microsoft.com/office/drawing/2014/main" id="{FD9E6167-BD1F-0053-2183-3CCF50C4F17F}"/>
                  </a:ext>
                </a:extLst>
              </p:cNvPr>
              <p:cNvSpPr/>
              <p:nvPr/>
            </p:nvSpPr>
            <p:spPr>
              <a:xfrm>
                <a:off x="1303283" y="384678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1" name="Rectangle 220">
                <a:extLst>
                  <a:ext uri="{FF2B5EF4-FFF2-40B4-BE49-F238E27FC236}">
                    <a16:creationId xmlns:a16="http://schemas.microsoft.com/office/drawing/2014/main" id="{39174C09-D1F5-4884-44B0-EC0F38C22293}"/>
                  </a:ext>
                </a:extLst>
              </p:cNvPr>
              <p:cNvSpPr/>
              <p:nvPr/>
            </p:nvSpPr>
            <p:spPr>
              <a:xfrm>
                <a:off x="1303283" y="402020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2" name="Rectangle 221">
                <a:extLst>
                  <a:ext uri="{FF2B5EF4-FFF2-40B4-BE49-F238E27FC236}">
                    <a16:creationId xmlns:a16="http://schemas.microsoft.com/office/drawing/2014/main" id="{C733326E-0BFE-C539-FDD7-BBF7B9722D6B}"/>
                  </a:ext>
                </a:extLst>
              </p:cNvPr>
              <p:cNvSpPr/>
              <p:nvPr/>
            </p:nvSpPr>
            <p:spPr>
              <a:xfrm>
                <a:off x="1303283" y="419888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3" name="Rectangle 222">
                <a:extLst>
                  <a:ext uri="{FF2B5EF4-FFF2-40B4-BE49-F238E27FC236}">
                    <a16:creationId xmlns:a16="http://schemas.microsoft.com/office/drawing/2014/main" id="{2F36BEE6-DE88-536E-0AAA-68AA5E615AC2}"/>
                  </a:ext>
                </a:extLst>
              </p:cNvPr>
              <p:cNvSpPr/>
              <p:nvPr/>
            </p:nvSpPr>
            <p:spPr>
              <a:xfrm>
                <a:off x="1303283" y="437756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4" name="Rectangle 223">
                <a:extLst>
                  <a:ext uri="{FF2B5EF4-FFF2-40B4-BE49-F238E27FC236}">
                    <a16:creationId xmlns:a16="http://schemas.microsoft.com/office/drawing/2014/main" id="{FF30BFF2-ED36-45BB-D809-276984C72F03}"/>
                  </a:ext>
                </a:extLst>
              </p:cNvPr>
              <p:cNvSpPr/>
              <p:nvPr/>
            </p:nvSpPr>
            <p:spPr>
              <a:xfrm>
                <a:off x="1303283" y="455623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Rectangle 224">
                <a:extLst>
                  <a:ext uri="{FF2B5EF4-FFF2-40B4-BE49-F238E27FC236}">
                    <a16:creationId xmlns:a16="http://schemas.microsoft.com/office/drawing/2014/main" id="{3B92DEE2-B691-8873-D977-E1F1697AB5B6}"/>
                  </a:ext>
                </a:extLst>
              </p:cNvPr>
              <p:cNvSpPr/>
              <p:nvPr/>
            </p:nvSpPr>
            <p:spPr>
              <a:xfrm>
                <a:off x="1303283" y="473491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6" name="Rectangle 225">
                <a:extLst>
                  <a:ext uri="{FF2B5EF4-FFF2-40B4-BE49-F238E27FC236}">
                    <a16:creationId xmlns:a16="http://schemas.microsoft.com/office/drawing/2014/main" id="{E54F9557-1D27-FCB0-A89C-52E5133E1404}"/>
                  </a:ext>
                </a:extLst>
              </p:cNvPr>
              <p:cNvSpPr/>
              <p:nvPr/>
            </p:nvSpPr>
            <p:spPr>
              <a:xfrm>
                <a:off x="1303283" y="491358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Rectangle 226">
                <a:extLst>
                  <a:ext uri="{FF2B5EF4-FFF2-40B4-BE49-F238E27FC236}">
                    <a16:creationId xmlns:a16="http://schemas.microsoft.com/office/drawing/2014/main" id="{01A6CD3F-C27F-72FE-122B-3D92D6FF300F}"/>
                  </a:ext>
                </a:extLst>
              </p:cNvPr>
              <p:cNvSpPr/>
              <p:nvPr/>
            </p:nvSpPr>
            <p:spPr>
              <a:xfrm>
                <a:off x="1303283" y="509226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8" name="Rectangle 227">
                <a:extLst>
                  <a:ext uri="{FF2B5EF4-FFF2-40B4-BE49-F238E27FC236}">
                    <a16:creationId xmlns:a16="http://schemas.microsoft.com/office/drawing/2014/main" id="{9F58EDF6-053F-CE7F-FF34-D361B68C5E55}"/>
                  </a:ext>
                </a:extLst>
              </p:cNvPr>
              <p:cNvSpPr/>
              <p:nvPr/>
            </p:nvSpPr>
            <p:spPr>
              <a:xfrm>
                <a:off x="1303283" y="527094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9" name="Rectangle 228">
                <a:extLst>
                  <a:ext uri="{FF2B5EF4-FFF2-40B4-BE49-F238E27FC236}">
                    <a16:creationId xmlns:a16="http://schemas.microsoft.com/office/drawing/2014/main" id="{27E08CB9-7F9E-7C23-1EDF-19A300D00092}"/>
                  </a:ext>
                </a:extLst>
              </p:cNvPr>
              <p:cNvSpPr/>
              <p:nvPr/>
            </p:nvSpPr>
            <p:spPr>
              <a:xfrm>
                <a:off x="1303283" y="544961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0" name="Rectangle 229">
                <a:extLst>
                  <a:ext uri="{FF2B5EF4-FFF2-40B4-BE49-F238E27FC236}">
                    <a16:creationId xmlns:a16="http://schemas.microsoft.com/office/drawing/2014/main" id="{CF9F00B0-7BB8-91BA-1666-A50D27576A36}"/>
                  </a:ext>
                </a:extLst>
              </p:cNvPr>
              <p:cNvSpPr/>
              <p:nvPr/>
            </p:nvSpPr>
            <p:spPr>
              <a:xfrm>
                <a:off x="1303283" y="562829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1" name="Rectangle 230">
                <a:extLst>
                  <a:ext uri="{FF2B5EF4-FFF2-40B4-BE49-F238E27FC236}">
                    <a16:creationId xmlns:a16="http://schemas.microsoft.com/office/drawing/2014/main" id="{20113DB0-BE88-82D6-B10A-AE611BB01291}"/>
                  </a:ext>
                </a:extLst>
              </p:cNvPr>
              <p:cNvSpPr/>
              <p:nvPr/>
            </p:nvSpPr>
            <p:spPr>
              <a:xfrm>
                <a:off x="1303283" y="580696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2" name="Rectangle 231">
                <a:extLst>
                  <a:ext uri="{FF2B5EF4-FFF2-40B4-BE49-F238E27FC236}">
                    <a16:creationId xmlns:a16="http://schemas.microsoft.com/office/drawing/2014/main" id="{C48139CF-CFEB-176E-EED1-14698EFEC88E}"/>
                  </a:ext>
                </a:extLst>
              </p:cNvPr>
              <p:cNvSpPr/>
              <p:nvPr/>
            </p:nvSpPr>
            <p:spPr>
              <a:xfrm>
                <a:off x="1303283" y="598564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F8F6862D-A236-D864-3EC4-AA38186B2686}"/>
                    </a:ext>
                  </a:extLst>
                </p:cNvPr>
                <p:cNvSpPr txBox="1"/>
                <p:nvPr/>
              </p:nvSpPr>
              <p:spPr>
                <a:xfrm rot="16200000">
                  <a:off x="627790" y="3649163"/>
                  <a:ext cx="728600" cy="307777"/>
                </a:xfrm>
                <a:prstGeom prst="rect">
                  <a:avLst/>
                </a:prstGeom>
                <a:noFill/>
              </p:spPr>
              <p:txBody>
                <a:bodyPr wrap="square" rtlCol="0">
                  <a:spAutoFit/>
                </a:bodyPr>
                <a:lstStyle/>
                <a:p>
                  <a14:m>
                    <m:oMath xmlns:m="http://schemas.openxmlformats.org/officeDocument/2006/math">
                      <m:r>
                        <a:rPr lang="en-US" sz="1400" b="0" i="1" smtClean="0">
                          <a:latin typeface="Cambria Math" panose="02040503050406030204" pitchFamily="18" charset="0"/>
                        </a:rPr>
                        <m:t>𝑛</m:t>
                      </m:r>
                    </m:oMath>
                  </a14:m>
                  <a:r>
                    <a:rPr lang="en-US" sz="1400" dirty="0"/>
                    <a:t>-bit</a:t>
                  </a:r>
                </a:p>
              </p:txBody>
            </p:sp>
          </mc:Choice>
          <mc:Fallback xmlns="">
            <p:sp>
              <p:nvSpPr>
                <p:cNvPr id="233" name="TextBox 232">
                  <a:extLst>
                    <a:ext uri="{FF2B5EF4-FFF2-40B4-BE49-F238E27FC236}">
                      <a16:creationId xmlns:a16="http://schemas.microsoft.com/office/drawing/2014/main" id="{F8F6862D-A236-D864-3EC4-AA38186B2686}"/>
                    </a:ext>
                  </a:extLst>
                </p:cNvPr>
                <p:cNvSpPr txBox="1">
                  <a:spLocks noRot="1" noChangeAspect="1" noMove="1" noResize="1" noEditPoints="1" noAdjustHandles="1" noChangeArrowheads="1" noChangeShapeType="1" noTextEdit="1"/>
                </p:cNvSpPr>
                <p:nvPr/>
              </p:nvSpPr>
              <p:spPr>
                <a:xfrm rot="16200000">
                  <a:off x="627790" y="3649163"/>
                  <a:ext cx="728600" cy="307777"/>
                </a:xfrm>
                <a:prstGeom prst="rect">
                  <a:avLst/>
                </a:prstGeom>
                <a:blipFill>
                  <a:blip r:embed="rId4"/>
                  <a:stretch>
                    <a:fillRect l="-4000" r="-20000"/>
                  </a:stretch>
                </a:blipFill>
              </p:spPr>
              <p:txBody>
                <a:bodyPr/>
                <a:lstStyle/>
                <a:p>
                  <a:r>
                    <a:rPr lang="en-US">
                      <a:noFill/>
                    </a:rPr>
                    <a:t> </a:t>
                  </a:r>
                </a:p>
              </p:txBody>
            </p:sp>
          </mc:Fallback>
        </mc:AlternateContent>
        <p:cxnSp>
          <p:nvCxnSpPr>
            <p:cNvPr id="235" name="Straight Arrow Connector 234">
              <a:extLst>
                <a:ext uri="{FF2B5EF4-FFF2-40B4-BE49-F238E27FC236}">
                  <a16:creationId xmlns:a16="http://schemas.microsoft.com/office/drawing/2014/main" id="{EE9D64A0-E3F4-E456-CE0F-2384EA1139CA}"/>
                </a:ext>
              </a:extLst>
            </p:cNvPr>
            <p:cNvCxnSpPr/>
            <p:nvPr/>
          </p:nvCxnSpPr>
          <p:spPr>
            <a:xfrm>
              <a:off x="1411888" y="3878318"/>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0" name="Rectangle 239">
                  <a:extLst>
                    <a:ext uri="{FF2B5EF4-FFF2-40B4-BE49-F238E27FC236}">
                      <a16:creationId xmlns:a16="http://schemas.microsoft.com/office/drawing/2014/main" id="{2052FCB5-04A8-EFE5-8A50-88AF805F8018}"/>
                    </a:ext>
                  </a:extLst>
                </p:cNvPr>
                <p:cNvSpPr>
                  <a:spLocks noChangeAspect="1"/>
                </p:cNvSpPr>
                <p:nvPr/>
              </p:nvSpPr>
              <p:spPr>
                <a:xfrm>
                  <a:off x="1875820" y="1912882"/>
                  <a:ext cx="3657600" cy="36576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r>
                    <a:rPr lang="en-US" b="0" dirty="0"/>
                    <a:t>ixed</a:t>
                  </a:r>
                </a:p>
                <a:p>
                  <a:pPr algn="ctr"/>
                  <a:r>
                    <a:rPr lang="en-US" b="0" dirty="0"/>
                    <a:t>permutation</a:t>
                  </a:r>
                </a:p>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𝜋</m:t>
                        </m:r>
                      </m:oMath>
                    </m:oMathPara>
                  </a14:m>
                  <a:endParaRPr lang="en-US" dirty="0"/>
                </a:p>
              </p:txBody>
            </p:sp>
          </mc:Choice>
          <mc:Fallback xmlns="">
            <p:sp>
              <p:nvSpPr>
                <p:cNvPr id="240" name="Rectangle 239">
                  <a:extLst>
                    <a:ext uri="{FF2B5EF4-FFF2-40B4-BE49-F238E27FC236}">
                      <a16:creationId xmlns:a16="http://schemas.microsoft.com/office/drawing/2014/main" id="{2052FCB5-04A8-EFE5-8A50-88AF805F8018}"/>
                    </a:ext>
                  </a:extLst>
                </p:cNvPr>
                <p:cNvSpPr>
                  <a:spLocks noRot="1" noChangeAspect="1" noMove="1" noResize="1" noEditPoints="1" noAdjustHandles="1" noChangeArrowheads="1" noChangeShapeType="1" noTextEdit="1"/>
                </p:cNvSpPr>
                <p:nvPr/>
              </p:nvSpPr>
              <p:spPr>
                <a:xfrm>
                  <a:off x="1875820" y="1912882"/>
                  <a:ext cx="3657600" cy="3657600"/>
                </a:xfrm>
                <a:prstGeom prst="rect">
                  <a:avLst/>
                </a:prstGeom>
                <a:blipFill>
                  <a:blip r:embed="rId5"/>
                  <a:stretch>
                    <a:fillRect/>
                  </a:stretch>
                </a:blipFill>
                <a:ln w="19050"/>
              </p:spPr>
              <p:txBody>
                <a:bodyPr/>
                <a:lstStyle/>
                <a:p>
                  <a:r>
                    <a:rPr lang="en-US">
                      <a:noFill/>
                    </a:rPr>
                    <a:t> </a:t>
                  </a:r>
                </a:p>
              </p:txBody>
            </p:sp>
          </mc:Fallback>
        </mc:AlternateContent>
        <p:cxnSp>
          <p:nvCxnSpPr>
            <p:cNvPr id="242" name="Straight Arrow Connector 241">
              <a:extLst>
                <a:ext uri="{FF2B5EF4-FFF2-40B4-BE49-F238E27FC236}">
                  <a16:creationId xmlns:a16="http://schemas.microsoft.com/office/drawing/2014/main" id="{0E34C4F0-07EB-2180-ED9C-37740F191F19}"/>
                </a:ext>
              </a:extLst>
            </p:cNvPr>
            <p:cNvCxnSpPr/>
            <p:nvPr/>
          </p:nvCxnSpPr>
          <p:spPr>
            <a:xfrm>
              <a:off x="5654565" y="3873063"/>
              <a:ext cx="34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43" name="Group 242">
              <a:extLst>
                <a:ext uri="{FF2B5EF4-FFF2-40B4-BE49-F238E27FC236}">
                  <a16:creationId xmlns:a16="http://schemas.microsoft.com/office/drawing/2014/main" id="{79A64329-CBF2-9208-5380-ECC62640649A}"/>
                </a:ext>
              </a:extLst>
            </p:cNvPr>
            <p:cNvGrpSpPr>
              <a:grpSpLocks noChangeAspect="1"/>
            </p:cNvGrpSpPr>
            <p:nvPr/>
          </p:nvGrpSpPr>
          <p:grpSpPr>
            <a:xfrm>
              <a:off x="6124400" y="1912882"/>
              <a:ext cx="156177" cy="3657600"/>
              <a:chOff x="1303283" y="1881352"/>
              <a:chExt cx="182880" cy="4282969"/>
            </a:xfrm>
          </p:grpSpPr>
          <p:sp>
            <p:nvSpPr>
              <p:cNvPr id="244" name="Rectangle 243">
                <a:extLst>
                  <a:ext uri="{FF2B5EF4-FFF2-40B4-BE49-F238E27FC236}">
                    <a16:creationId xmlns:a16="http://schemas.microsoft.com/office/drawing/2014/main" id="{657A05C6-6399-1426-D168-307F0F0498CA}"/>
                  </a:ext>
                </a:extLst>
              </p:cNvPr>
              <p:cNvSpPr/>
              <p:nvPr/>
            </p:nvSpPr>
            <p:spPr>
              <a:xfrm>
                <a:off x="1303283" y="188135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5" name="Rectangle 244">
                <a:extLst>
                  <a:ext uri="{FF2B5EF4-FFF2-40B4-BE49-F238E27FC236}">
                    <a16:creationId xmlns:a16="http://schemas.microsoft.com/office/drawing/2014/main" id="{F3CA6861-DC07-6962-D335-522C3A3BF4A1}"/>
                  </a:ext>
                </a:extLst>
              </p:cNvPr>
              <p:cNvSpPr/>
              <p:nvPr/>
            </p:nvSpPr>
            <p:spPr>
              <a:xfrm>
                <a:off x="1303283" y="206002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6" name="Rectangle 245">
                <a:extLst>
                  <a:ext uri="{FF2B5EF4-FFF2-40B4-BE49-F238E27FC236}">
                    <a16:creationId xmlns:a16="http://schemas.microsoft.com/office/drawing/2014/main" id="{EC42EBE6-78B7-B685-A91C-602C4FF450BC}"/>
                  </a:ext>
                </a:extLst>
              </p:cNvPr>
              <p:cNvSpPr/>
              <p:nvPr/>
            </p:nvSpPr>
            <p:spPr>
              <a:xfrm>
                <a:off x="1303283" y="223870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7" name="Rectangle 246">
                <a:extLst>
                  <a:ext uri="{FF2B5EF4-FFF2-40B4-BE49-F238E27FC236}">
                    <a16:creationId xmlns:a16="http://schemas.microsoft.com/office/drawing/2014/main" id="{3FABE06B-D6CD-9434-87F6-F81AB3BAE0B8}"/>
                  </a:ext>
                </a:extLst>
              </p:cNvPr>
              <p:cNvSpPr/>
              <p:nvPr/>
            </p:nvSpPr>
            <p:spPr>
              <a:xfrm>
                <a:off x="1303283" y="241738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8" name="Rectangle 247">
                <a:extLst>
                  <a:ext uri="{FF2B5EF4-FFF2-40B4-BE49-F238E27FC236}">
                    <a16:creationId xmlns:a16="http://schemas.microsoft.com/office/drawing/2014/main" id="{B2E50E23-2092-C526-39FC-CED0C6FF0287}"/>
                  </a:ext>
                </a:extLst>
              </p:cNvPr>
              <p:cNvSpPr/>
              <p:nvPr/>
            </p:nvSpPr>
            <p:spPr>
              <a:xfrm>
                <a:off x="1303283" y="259605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9" name="Rectangle 248">
                <a:extLst>
                  <a:ext uri="{FF2B5EF4-FFF2-40B4-BE49-F238E27FC236}">
                    <a16:creationId xmlns:a16="http://schemas.microsoft.com/office/drawing/2014/main" id="{40DB7DF4-313E-5C70-2770-14EC5D9D26F8}"/>
                  </a:ext>
                </a:extLst>
              </p:cNvPr>
              <p:cNvSpPr/>
              <p:nvPr/>
            </p:nvSpPr>
            <p:spPr>
              <a:xfrm>
                <a:off x="1303283" y="277473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0" name="Rectangle 249">
                <a:extLst>
                  <a:ext uri="{FF2B5EF4-FFF2-40B4-BE49-F238E27FC236}">
                    <a16:creationId xmlns:a16="http://schemas.microsoft.com/office/drawing/2014/main" id="{9C3FD3A1-33B9-A970-1C36-126757A41A34}"/>
                  </a:ext>
                </a:extLst>
              </p:cNvPr>
              <p:cNvSpPr/>
              <p:nvPr/>
            </p:nvSpPr>
            <p:spPr>
              <a:xfrm>
                <a:off x="1303283" y="295340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1" name="Rectangle 250">
                <a:extLst>
                  <a:ext uri="{FF2B5EF4-FFF2-40B4-BE49-F238E27FC236}">
                    <a16:creationId xmlns:a16="http://schemas.microsoft.com/office/drawing/2014/main" id="{193AC174-70F0-7DC4-CF90-7C3D9028C347}"/>
                  </a:ext>
                </a:extLst>
              </p:cNvPr>
              <p:cNvSpPr/>
              <p:nvPr/>
            </p:nvSpPr>
            <p:spPr>
              <a:xfrm>
                <a:off x="1303283" y="313208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2" name="Rectangle 251">
                <a:extLst>
                  <a:ext uri="{FF2B5EF4-FFF2-40B4-BE49-F238E27FC236}">
                    <a16:creationId xmlns:a16="http://schemas.microsoft.com/office/drawing/2014/main" id="{007A70FC-D776-C988-E18E-30A6FFB3D294}"/>
                  </a:ext>
                </a:extLst>
              </p:cNvPr>
              <p:cNvSpPr/>
              <p:nvPr/>
            </p:nvSpPr>
            <p:spPr>
              <a:xfrm>
                <a:off x="1303283" y="331076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3" name="Rectangle 252">
                <a:extLst>
                  <a:ext uri="{FF2B5EF4-FFF2-40B4-BE49-F238E27FC236}">
                    <a16:creationId xmlns:a16="http://schemas.microsoft.com/office/drawing/2014/main" id="{674FE52B-F6AF-B48D-A704-D19E094F5979}"/>
                  </a:ext>
                </a:extLst>
              </p:cNvPr>
              <p:cNvSpPr/>
              <p:nvPr/>
            </p:nvSpPr>
            <p:spPr>
              <a:xfrm>
                <a:off x="1303283" y="348943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4" name="Rectangle 253">
                <a:extLst>
                  <a:ext uri="{FF2B5EF4-FFF2-40B4-BE49-F238E27FC236}">
                    <a16:creationId xmlns:a16="http://schemas.microsoft.com/office/drawing/2014/main" id="{8E6E3FE8-56B0-2D6D-3C0D-D89625754B18}"/>
                  </a:ext>
                </a:extLst>
              </p:cNvPr>
              <p:cNvSpPr/>
              <p:nvPr/>
            </p:nvSpPr>
            <p:spPr>
              <a:xfrm>
                <a:off x="1303283" y="366811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5" name="Rectangle 254">
                <a:extLst>
                  <a:ext uri="{FF2B5EF4-FFF2-40B4-BE49-F238E27FC236}">
                    <a16:creationId xmlns:a16="http://schemas.microsoft.com/office/drawing/2014/main" id="{4649A204-548A-5629-08CD-CCF14D285FD5}"/>
                  </a:ext>
                </a:extLst>
              </p:cNvPr>
              <p:cNvSpPr/>
              <p:nvPr/>
            </p:nvSpPr>
            <p:spPr>
              <a:xfrm>
                <a:off x="1303283" y="384678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6" name="Rectangle 255">
                <a:extLst>
                  <a:ext uri="{FF2B5EF4-FFF2-40B4-BE49-F238E27FC236}">
                    <a16:creationId xmlns:a16="http://schemas.microsoft.com/office/drawing/2014/main" id="{970615DF-C9F8-104A-C905-1D2E142486D7}"/>
                  </a:ext>
                </a:extLst>
              </p:cNvPr>
              <p:cNvSpPr/>
              <p:nvPr/>
            </p:nvSpPr>
            <p:spPr>
              <a:xfrm>
                <a:off x="1303283" y="402020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7" name="Rectangle 256">
                <a:extLst>
                  <a:ext uri="{FF2B5EF4-FFF2-40B4-BE49-F238E27FC236}">
                    <a16:creationId xmlns:a16="http://schemas.microsoft.com/office/drawing/2014/main" id="{D6A53ECA-FEE1-CF1E-B8FE-B6993A873382}"/>
                  </a:ext>
                </a:extLst>
              </p:cNvPr>
              <p:cNvSpPr/>
              <p:nvPr/>
            </p:nvSpPr>
            <p:spPr>
              <a:xfrm>
                <a:off x="1303283" y="419888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8" name="Rectangle 257">
                <a:extLst>
                  <a:ext uri="{FF2B5EF4-FFF2-40B4-BE49-F238E27FC236}">
                    <a16:creationId xmlns:a16="http://schemas.microsoft.com/office/drawing/2014/main" id="{19BFDEDA-76CF-8B25-2EB0-BC6D6D67E5BE}"/>
                  </a:ext>
                </a:extLst>
              </p:cNvPr>
              <p:cNvSpPr/>
              <p:nvPr/>
            </p:nvSpPr>
            <p:spPr>
              <a:xfrm>
                <a:off x="1303283" y="437756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9" name="Rectangle 258">
                <a:extLst>
                  <a:ext uri="{FF2B5EF4-FFF2-40B4-BE49-F238E27FC236}">
                    <a16:creationId xmlns:a16="http://schemas.microsoft.com/office/drawing/2014/main" id="{EC41215E-03E4-2359-587D-3141ACA52C24}"/>
                  </a:ext>
                </a:extLst>
              </p:cNvPr>
              <p:cNvSpPr/>
              <p:nvPr/>
            </p:nvSpPr>
            <p:spPr>
              <a:xfrm>
                <a:off x="1303283" y="455623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0" name="Rectangle 259">
                <a:extLst>
                  <a:ext uri="{FF2B5EF4-FFF2-40B4-BE49-F238E27FC236}">
                    <a16:creationId xmlns:a16="http://schemas.microsoft.com/office/drawing/2014/main" id="{0B63B7DC-ADAF-7116-0B30-8E325A6F9119}"/>
                  </a:ext>
                </a:extLst>
              </p:cNvPr>
              <p:cNvSpPr/>
              <p:nvPr/>
            </p:nvSpPr>
            <p:spPr>
              <a:xfrm>
                <a:off x="1303283" y="473491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1" name="Rectangle 260">
                <a:extLst>
                  <a:ext uri="{FF2B5EF4-FFF2-40B4-BE49-F238E27FC236}">
                    <a16:creationId xmlns:a16="http://schemas.microsoft.com/office/drawing/2014/main" id="{815AF36F-2363-DF00-758D-6AE1BD6E538C}"/>
                  </a:ext>
                </a:extLst>
              </p:cNvPr>
              <p:cNvSpPr/>
              <p:nvPr/>
            </p:nvSpPr>
            <p:spPr>
              <a:xfrm>
                <a:off x="1303283" y="491358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2" name="Rectangle 261">
                <a:extLst>
                  <a:ext uri="{FF2B5EF4-FFF2-40B4-BE49-F238E27FC236}">
                    <a16:creationId xmlns:a16="http://schemas.microsoft.com/office/drawing/2014/main" id="{218F9AF9-9CE8-3720-0953-D7400C9902D4}"/>
                  </a:ext>
                </a:extLst>
              </p:cNvPr>
              <p:cNvSpPr/>
              <p:nvPr/>
            </p:nvSpPr>
            <p:spPr>
              <a:xfrm>
                <a:off x="1303283" y="509226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3" name="Rectangle 262">
                <a:extLst>
                  <a:ext uri="{FF2B5EF4-FFF2-40B4-BE49-F238E27FC236}">
                    <a16:creationId xmlns:a16="http://schemas.microsoft.com/office/drawing/2014/main" id="{EF71D1BC-BC61-A5D0-4AD7-D45B9487432B}"/>
                  </a:ext>
                </a:extLst>
              </p:cNvPr>
              <p:cNvSpPr/>
              <p:nvPr/>
            </p:nvSpPr>
            <p:spPr>
              <a:xfrm>
                <a:off x="1303283" y="527094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4" name="Rectangle 263">
                <a:extLst>
                  <a:ext uri="{FF2B5EF4-FFF2-40B4-BE49-F238E27FC236}">
                    <a16:creationId xmlns:a16="http://schemas.microsoft.com/office/drawing/2014/main" id="{DDB2706C-DB9C-1E4C-B627-49E97A76FB66}"/>
                  </a:ext>
                </a:extLst>
              </p:cNvPr>
              <p:cNvSpPr/>
              <p:nvPr/>
            </p:nvSpPr>
            <p:spPr>
              <a:xfrm>
                <a:off x="1303283" y="544961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5" name="Rectangle 264">
                <a:extLst>
                  <a:ext uri="{FF2B5EF4-FFF2-40B4-BE49-F238E27FC236}">
                    <a16:creationId xmlns:a16="http://schemas.microsoft.com/office/drawing/2014/main" id="{A75082D5-816F-A836-F7A5-169E6E4AB453}"/>
                  </a:ext>
                </a:extLst>
              </p:cNvPr>
              <p:cNvSpPr/>
              <p:nvPr/>
            </p:nvSpPr>
            <p:spPr>
              <a:xfrm>
                <a:off x="1303283" y="562829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6" name="Rectangle 265">
                <a:extLst>
                  <a:ext uri="{FF2B5EF4-FFF2-40B4-BE49-F238E27FC236}">
                    <a16:creationId xmlns:a16="http://schemas.microsoft.com/office/drawing/2014/main" id="{AB76732C-E0FB-DDE0-6B04-693D0C9DCDB6}"/>
                  </a:ext>
                </a:extLst>
              </p:cNvPr>
              <p:cNvSpPr/>
              <p:nvPr/>
            </p:nvSpPr>
            <p:spPr>
              <a:xfrm>
                <a:off x="1303283" y="580696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a:extLst>
                  <a:ext uri="{FF2B5EF4-FFF2-40B4-BE49-F238E27FC236}">
                    <a16:creationId xmlns:a16="http://schemas.microsoft.com/office/drawing/2014/main" id="{7961E898-F439-ACE4-999E-9D212036BF63}"/>
                  </a:ext>
                </a:extLst>
              </p:cNvPr>
              <p:cNvSpPr/>
              <p:nvPr/>
            </p:nvSpPr>
            <p:spPr>
              <a:xfrm>
                <a:off x="1303283" y="598564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cxnSp>
        <p:nvCxnSpPr>
          <p:cNvPr id="270" name="Straight Connector 269">
            <a:extLst>
              <a:ext uri="{FF2B5EF4-FFF2-40B4-BE49-F238E27FC236}">
                <a16:creationId xmlns:a16="http://schemas.microsoft.com/office/drawing/2014/main" id="{5CD3EEF2-71D9-CE88-4272-AFEA9A120AFC}"/>
              </a:ext>
            </a:extLst>
          </p:cNvPr>
          <p:cNvCxnSpPr>
            <a:cxnSpLocks/>
          </p:cNvCxnSpPr>
          <p:nvPr/>
        </p:nvCxnSpPr>
        <p:spPr>
          <a:xfrm flipV="1">
            <a:off x="1885778" y="2326549"/>
            <a:ext cx="6942912" cy="393459"/>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3" name="Straight Connector 272">
            <a:extLst>
              <a:ext uri="{FF2B5EF4-FFF2-40B4-BE49-F238E27FC236}">
                <a16:creationId xmlns:a16="http://schemas.microsoft.com/office/drawing/2014/main" id="{1F534A51-5E6E-C9B9-9D8F-BF32B2075F21}"/>
              </a:ext>
            </a:extLst>
          </p:cNvPr>
          <p:cNvCxnSpPr>
            <a:cxnSpLocks/>
          </p:cNvCxnSpPr>
          <p:nvPr/>
        </p:nvCxnSpPr>
        <p:spPr>
          <a:xfrm flipV="1">
            <a:off x="1885778" y="2486022"/>
            <a:ext cx="6942912" cy="3883246"/>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8" name="Straight Connector 277">
            <a:extLst>
              <a:ext uri="{FF2B5EF4-FFF2-40B4-BE49-F238E27FC236}">
                <a16:creationId xmlns:a16="http://schemas.microsoft.com/office/drawing/2014/main" id="{39D41B5B-1782-E6F0-8020-458D005178D8}"/>
              </a:ext>
            </a:extLst>
          </p:cNvPr>
          <p:cNvCxnSpPr>
            <a:cxnSpLocks/>
          </p:cNvCxnSpPr>
          <p:nvPr/>
        </p:nvCxnSpPr>
        <p:spPr>
          <a:xfrm flipV="1">
            <a:off x="5533420" y="2322436"/>
            <a:ext cx="3511690" cy="397572"/>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1" name="Straight Connector 280">
            <a:extLst>
              <a:ext uri="{FF2B5EF4-FFF2-40B4-BE49-F238E27FC236}">
                <a16:creationId xmlns:a16="http://schemas.microsoft.com/office/drawing/2014/main" id="{76392B61-2874-061C-7CE1-F39EBA4C8BF3}"/>
              </a:ext>
            </a:extLst>
          </p:cNvPr>
          <p:cNvCxnSpPr>
            <a:cxnSpLocks/>
          </p:cNvCxnSpPr>
          <p:nvPr/>
        </p:nvCxnSpPr>
        <p:spPr>
          <a:xfrm flipV="1">
            <a:off x="5533420" y="2486022"/>
            <a:ext cx="3511690" cy="3890132"/>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531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E54A-D681-DEB2-FE2C-52F315E784E0}"/>
              </a:ext>
            </a:extLst>
          </p:cNvPr>
          <p:cNvSpPr>
            <a:spLocks noGrp="1"/>
          </p:cNvSpPr>
          <p:nvPr>
            <p:ph type="title"/>
          </p:nvPr>
        </p:nvSpPr>
        <p:spPr/>
        <p:txBody>
          <a:bodyPr/>
          <a:lstStyle/>
          <a:p>
            <a:r>
              <a:rPr lang="en-US" dirty="0"/>
              <a:t>Substitution-Permutation Network (SPN)</a:t>
            </a:r>
          </a:p>
        </p:txBody>
      </p:sp>
      <p:pic>
        <p:nvPicPr>
          <p:cNvPr id="29" name="Picture 28" descr="A group of white squares with black text&#10;&#10;Description automatically generated">
            <a:extLst>
              <a:ext uri="{FF2B5EF4-FFF2-40B4-BE49-F238E27FC236}">
                <a16:creationId xmlns:a16="http://schemas.microsoft.com/office/drawing/2014/main" id="{6675CC69-5017-6151-BE47-B5937E355759}"/>
              </a:ext>
            </a:extLst>
          </p:cNvPr>
          <p:cNvPicPr>
            <a:picLocks noChangeAspect="1"/>
          </p:cNvPicPr>
          <p:nvPr/>
        </p:nvPicPr>
        <p:blipFill>
          <a:blip r:embed="rId3"/>
          <a:stretch>
            <a:fillRect/>
          </a:stretch>
        </p:blipFill>
        <p:spPr>
          <a:xfrm>
            <a:off x="8124580" y="1543045"/>
            <a:ext cx="3438114" cy="1885955"/>
          </a:xfrm>
          <a:prstGeom prst="rect">
            <a:avLst/>
          </a:prstGeom>
        </p:spPr>
      </p:pic>
      <p:cxnSp>
        <p:nvCxnSpPr>
          <p:cNvPr id="235" name="Straight Arrow Connector 234">
            <a:extLst>
              <a:ext uri="{FF2B5EF4-FFF2-40B4-BE49-F238E27FC236}">
                <a16:creationId xmlns:a16="http://schemas.microsoft.com/office/drawing/2014/main" id="{EE9D64A0-E3F4-E456-CE0F-2384EA1139CA}"/>
              </a:ext>
            </a:extLst>
          </p:cNvPr>
          <p:cNvCxnSpPr/>
          <p:nvPr/>
        </p:nvCxnSpPr>
        <p:spPr>
          <a:xfrm>
            <a:off x="1411888" y="4677104"/>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0" name="Rectangle 239">
                <a:extLst>
                  <a:ext uri="{FF2B5EF4-FFF2-40B4-BE49-F238E27FC236}">
                    <a16:creationId xmlns:a16="http://schemas.microsoft.com/office/drawing/2014/main" id="{2052FCB5-04A8-EFE5-8A50-88AF805F8018}"/>
                  </a:ext>
                </a:extLst>
              </p:cNvPr>
              <p:cNvSpPr>
                <a:spLocks noChangeAspect="1"/>
              </p:cNvSpPr>
              <p:nvPr/>
            </p:nvSpPr>
            <p:spPr>
              <a:xfrm>
                <a:off x="1875820" y="2711668"/>
                <a:ext cx="3657600" cy="3657600"/>
              </a:xfrm>
              <a:prstGeom prst="rect">
                <a:avLst/>
              </a:prstGeom>
              <a:ln w="1905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75000"/>
                      </a:schemeClr>
                    </a:solidFill>
                  </a:rPr>
                  <a:t>f</a:t>
                </a:r>
                <a:r>
                  <a:rPr lang="en-US" b="0" dirty="0">
                    <a:solidFill>
                      <a:schemeClr val="bg2">
                        <a:lumMod val="75000"/>
                      </a:schemeClr>
                    </a:solidFill>
                  </a:rPr>
                  <a:t>ixed</a:t>
                </a:r>
              </a:p>
              <a:p>
                <a:pPr algn="ctr"/>
                <a:r>
                  <a:rPr lang="en-US" b="0" dirty="0">
                    <a:solidFill>
                      <a:schemeClr val="bg2">
                        <a:lumMod val="75000"/>
                      </a:schemeClr>
                    </a:solidFill>
                  </a:rPr>
                  <a:t>permutation</a:t>
                </a:r>
              </a:p>
              <a:p>
                <a:pPr algn="ctr"/>
                <a14:m>
                  <m:oMathPara xmlns:m="http://schemas.openxmlformats.org/officeDocument/2006/math">
                    <m:oMathParaPr>
                      <m:jc m:val="center"/>
                    </m:oMathParaPr>
                    <m:oMath xmlns:m="http://schemas.openxmlformats.org/officeDocument/2006/math">
                      <m:r>
                        <a:rPr lang="en-US" b="0" i="1" smtClean="0">
                          <a:solidFill>
                            <a:schemeClr val="bg2">
                              <a:lumMod val="75000"/>
                            </a:schemeClr>
                          </a:solidFill>
                          <a:latin typeface="Cambria Math" panose="02040503050406030204" pitchFamily="18" charset="0"/>
                        </a:rPr>
                        <m:t>𝜋</m:t>
                      </m:r>
                    </m:oMath>
                  </m:oMathPara>
                </a14:m>
                <a:endParaRPr lang="en-US" dirty="0">
                  <a:solidFill>
                    <a:schemeClr val="bg2">
                      <a:lumMod val="75000"/>
                    </a:schemeClr>
                  </a:solidFill>
                </a:endParaRPr>
              </a:p>
            </p:txBody>
          </p:sp>
        </mc:Choice>
        <mc:Fallback xmlns="">
          <p:sp>
            <p:nvSpPr>
              <p:cNvPr id="240" name="Rectangle 239">
                <a:extLst>
                  <a:ext uri="{FF2B5EF4-FFF2-40B4-BE49-F238E27FC236}">
                    <a16:creationId xmlns:a16="http://schemas.microsoft.com/office/drawing/2014/main" id="{2052FCB5-04A8-EFE5-8A50-88AF805F8018}"/>
                  </a:ext>
                </a:extLst>
              </p:cNvPr>
              <p:cNvSpPr>
                <a:spLocks noRot="1" noChangeAspect="1" noMove="1" noResize="1" noEditPoints="1" noAdjustHandles="1" noChangeArrowheads="1" noChangeShapeType="1" noTextEdit="1"/>
              </p:cNvSpPr>
              <p:nvPr/>
            </p:nvSpPr>
            <p:spPr>
              <a:xfrm>
                <a:off x="1875820" y="2711668"/>
                <a:ext cx="3657600" cy="3657600"/>
              </a:xfrm>
              <a:prstGeom prst="rect">
                <a:avLst/>
              </a:prstGeom>
              <a:blipFill>
                <a:blip r:embed="rId4"/>
                <a:stretch>
                  <a:fillRect/>
                </a:stretch>
              </a:blipFill>
              <a:ln w="19050">
                <a:solidFill>
                  <a:schemeClr val="bg2">
                    <a:lumMod val="75000"/>
                  </a:schemeClr>
                </a:solidFill>
              </a:ln>
            </p:spPr>
            <p:txBody>
              <a:bodyPr/>
              <a:lstStyle/>
              <a:p>
                <a:r>
                  <a:rPr lang="en-US">
                    <a:noFill/>
                  </a:rPr>
                  <a:t> </a:t>
                </a:r>
              </a:p>
            </p:txBody>
          </p:sp>
        </mc:Fallback>
      </mc:AlternateContent>
      <p:cxnSp>
        <p:nvCxnSpPr>
          <p:cNvPr id="242" name="Straight Arrow Connector 241">
            <a:extLst>
              <a:ext uri="{FF2B5EF4-FFF2-40B4-BE49-F238E27FC236}">
                <a16:creationId xmlns:a16="http://schemas.microsoft.com/office/drawing/2014/main" id="{0E34C4F0-07EB-2180-ED9C-37740F191F19}"/>
              </a:ext>
            </a:extLst>
          </p:cNvPr>
          <p:cNvCxnSpPr/>
          <p:nvPr/>
        </p:nvCxnSpPr>
        <p:spPr>
          <a:xfrm>
            <a:off x="5654565" y="4671849"/>
            <a:ext cx="346842" cy="0"/>
          </a:xfrm>
          <a:prstGeom prst="straightConnector1">
            <a:avLst/>
          </a:prstGeom>
          <a:ln>
            <a:solidFill>
              <a:schemeClr val="bg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243" name="Group 242">
            <a:extLst>
              <a:ext uri="{FF2B5EF4-FFF2-40B4-BE49-F238E27FC236}">
                <a16:creationId xmlns:a16="http://schemas.microsoft.com/office/drawing/2014/main" id="{79A64329-CBF2-9208-5380-ECC62640649A}"/>
              </a:ext>
            </a:extLst>
          </p:cNvPr>
          <p:cNvGrpSpPr>
            <a:grpSpLocks noChangeAspect="1"/>
          </p:cNvGrpSpPr>
          <p:nvPr/>
        </p:nvGrpSpPr>
        <p:grpSpPr>
          <a:xfrm>
            <a:off x="6124400" y="2711668"/>
            <a:ext cx="156177" cy="3657600"/>
            <a:chOff x="1303283" y="1881352"/>
            <a:chExt cx="182880" cy="4282969"/>
          </a:xfrm>
        </p:grpSpPr>
        <p:sp>
          <p:nvSpPr>
            <p:cNvPr id="244" name="Rectangle 243">
              <a:extLst>
                <a:ext uri="{FF2B5EF4-FFF2-40B4-BE49-F238E27FC236}">
                  <a16:creationId xmlns:a16="http://schemas.microsoft.com/office/drawing/2014/main" id="{657A05C6-6399-1426-D168-307F0F0498CA}"/>
                </a:ext>
              </a:extLst>
            </p:cNvPr>
            <p:cNvSpPr/>
            <p:nvPr/>
          </p:nvSpPr>
          <p:spPr>
            <a:xfrm>
              <a:off x="1303283" y="188135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5" name="Rectangle 244">
              <a:extLst>
                <a:ext uri="{FF2B5EF4-FFF2-40B4-BE49-F238E27FC236}">
                  <a16:creationId xmlns:a16="http://schemas.microsoft.com/office/drawing/2014/main" id="{F3CA6861-DC07-6962-D335-522C3A3BF4A1}"/>
                </a:ext>
              </a:extLst>
            </p:cNvPr>
            <p:cNvSpPr/>
            <p:nvPr/>
          </p:nvSpPr>
          <p:spPr>
            <a:xfrm>
              <a:off x="1303283" y="206002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6" name="Rectangle 245">
              <a:extLst>
                <a:ext uri="{FF2B5EF4-FFF2-40B4-BE49-F238E27FC236}">
                  <a16:creationId xmlns:a16="http://schemas.microsoft.com/office/drawing/2014/main" id="{EC42EBE6-78B7-B685-A91C-602C4FF450BC}"/>
                </a:ext>
              </a:extLst>
            </p:cNvPr>
            <p:cNvSpPr/>
            <p:nvPr/>
          </p:nvSpPr>
          <p:spPr>
            <a:xfrm>
              <a:off x="1303283" y="223870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7" name="Rectangle 246">
              <a:extLst>
                <a:ext uri="{FF2B5EF4-FFF2-40B4-BE49-F238E27FC236}">
                  <a16:creationId xmlns:a16="http://schemas.microsoft.com/office/drawing/2014/main" id="{3FABE06B-D6CD-9434-87F6-F81AB3BAE0B8}"/>
                </a:ext>
              </a:extLst>
            </p:cNvPr>
            <p:cNvSpPr/>
            <p:nvPr/>
          </p:nvSpPr>
          <p:spPr>
            <a:xfrm>
              <a:off x="1303283" y="241738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8" name="Rectangle 247">
              <a:extLst>
                <a:ext uri="{FF2B5EF4-FFF2-40B4-BE49-F238E27FC236}">
                  <a16:creationId xmlns:a16="http://schemas.microsoft.com/office/drawing/2014/main" id="{B2E50E23-2092-C526-39FC-CED0C6FF0287}"/>
                </a:ext>
              </a:extLst>
            </p:cNvPr>
            <p:cNvSpPr/>
            <p:nvPr/>
          </p:nvSpPr>
          <p:spPr>
            <a:xfrm>
              <a:off x="1303283" y="259605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9" name="Rectangle 248">
              <a:extLst>
                <a:ext uri="{FF2B5EF4-FFF2-40B4-BE49-F238E27FC236}">
                  <a16:creationId xmlns:a16="http://schemas.microsoft.com/office/drawing/2014/main" id="{40DB7DF4-313E-5C70-2770-14EC5D9D26F8}"/>
                </a:ext>
              </a:extLst>
            </p:cNvPr>
            <p:cNvSpPr/>
            <p:nvPr/>
          </p:nvSpPr>
          <p:spPr>
            <a:xfrm>
              <a:off x="1303283" y="277473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0" name="Rectangle 249">
              <a:extLst>
                <a:ext uri="{FF2B5EF4-FFF2-40B4-BE49-F238E27FC236}">
                  <a16:creationId xmlns:a16="http://schemas.microsoft.com/office/drawing/2014/main" id="{9C3FD3A1-33B9-A970-1C36-126757A41A34}"/>
                </a:ext>
              </a:extLst>
            </p:cNvPr>
            <p:cNvSpPr/>
            <p:nvPr/>
          </p:nvSpPr>
          <p:spPr>
            <a:xfrm>
              <a:off x="1303283" y="295340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1" name="Rectangle 250">
              <a:extLst>
                <a:ext uri="{FF2B5EF4-FFF2-40B4-BE49-F238E27FC236}">
                  <a16:creationId xmlns:a16="http://schemas.microsoft.com/office/drawing/2014/main" id="{193AC174-70F0-7DC4-CF90-7C3D9028C347}"/>
                </a:ext>
              </a:extLst>
            </p:cNvPr>
            <p:cNvSpPr/>
            <p:nvPr/>
          </p:nvSpPr>
          <p:spPr>
            <a:xfrm>
              <a:off x="1303283" y="3132084"/>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2" name="Rectangle 251">
              <a:extLst>
                <a:ext uri="{FF2B5EF4-FFF2-40B4-BE49-F238E27FC236}">
                  <a16:creationId xmlns:a16="http://schemas.microsoft.com/office/drawing/2014/main" id="{007A70FC-D776-C988-E18E-30A6FFB3D294}"/>
                </a:ext>
              </a:extLst>
            </p:cNvPr>
            <p:cNvSpPr/>
            <p:nvPr/>
          </p:nvSpPr>
          <p:spPr>
            <a:xfrm>
              <a:off x="1303283" y="3310760"/>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3" name="Rectangle 252">
              <a:extLst>
                <a:ext uri="{FF2B5EF4-FFF2-40B4-BE49-F238E27FC236}">
                  <a16:creationId xmlns:a16="http://schemas.microsoft.com/office/drawing/2014/main" id="{674FE52B-F6AF-B48D-A704-D19E094F5979}"/>
                </a:ext>
              </a:extLst>
            </p:cNvPr>
            <p:cNvSpPr/>
            <p:nvPr/>
          </p:nvSpPr>
          <p:spPr>
            <a:xfrm>
              <a:off x="1303283" y="3489436"/>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4" name="Rectangle 253">
              <a:extLst>
                <a:ext uri="{FF2B5EF4-FFF2-40B4-BE49-F238E27FC236}">
                  <a16:creationId xmlns:a16="http://schemas.microsoft.com/office/drawing/2014/main" id="{8E6E3FE8-56B0-2D6D-3C0D-D89625754B18}"/>
                </a:ext>
              </a:extLst>
            </p:cNvPr>
            <p:cNvSpPr/>
            <p:nvPr/>
          </p:nvSpPr>
          <p:spPr>
            <a:xfrm>
              <a:off x="1303283" y="3668112"/>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5" name="Rectangle 254">
              <a:extLst>
                <a:ext uri="{FF2B5EF4-FFF2-40B4-BE49-F238E27FC236}">
                  <a16:creationId xmlns:a16="http://schemas.microsoft.com/office/drawing/2014/main" id="{4649A204-548A-5629-08CD-CCF14D285FD5}"/>
                </a:ext>
              </a:extLst>
            </p:cNvPr>
            <p:cNvSpPr/>
            <p:nvPr/>
          </p:nvSpPr>
          <p:spPr>
            <a:xfrm>
              <a:off x="1303283" y="3846788"/>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6" name="Rectangle 255">
              <a:extLst>
                <a:ext uri="{FF2B5EF4-FFF2-40B4-BE49-F238E27FC236}">
                  <a16:creationId xmlns:a16="http://schemas.microsoft.com/office/drawing/2014/main" id="{970615DF-C9F8-104A-C905-1D2E142486D7}"/>
                </a:ext>
              </a:extLst>
            </p:cNvPr>
            <p:cNvSpPr/>
            <p:nvPr/>
          </p:nvSpPr>
          <p:spPr>
            <a:xfrm>
              <a:off x="1303283" y="402020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7" name="Rectangle 256">
              <a:extLst>
                <a:ext uri="{FF2B5EF4-FFF2-40B4-BE49-F238E27FC236}">
                  <a16:creationId xmlns:a16="http://schemas.microsoft.com/office/drawing/2014/main" id="{D6A53ECA-FEE1-CF1E-B8FE-B6993A873382}"/>
                </a:ext>
              </a:extLst>
            </p:cNvPr>
            <p:cNvSpPr/>
            <p:nvPr/>
          </p:nvSpPr>
          <p:spPr>
            <a:xfrm>
              <a:off x="1303283" y="419888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8" name="Rectangle 257">
              <a:extLst>
                <a:ext uri="{FF2B5EF4-FFF2-40B4-BE49-F238E27FC236}">
                  <a16:creationId xmlns:a16="http://schemas.microsoft.com/office/drawing/2014/main" id="{19BFDEDA-76CF-8B25-2EB0-BC6D6D67E5BE}"/>
                </a:ext>
              </a:extLst>
            </p:cNvPr>
            <p:cNvSpPr/>
            <p:nvPr/>
          </p:nvSpPr>
          <p:spPr>
            <a:xfrm>
              <a:off x="1303283" y="437756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9" name="Rectangle 258">
              <a:extLst>
                <a:ext uri="{FF2B5EF4-FFF2-40B4-BE49-F238E27FC236}">
                  <a16:creationId xmlns:a16="http://schemas.microsoft.com/office/drawing/2014/main" id="{EC41215E-03E4-2359-587D-3141ACA52C24}"/>
                </a:ext>
              </a:extLst>
            </p:cNvPr>
            <p:cNvSpPr/>
            <p:nvPr/>
          </p:nvSpPr>
          <p:spPr>
            <a:xfrm>
              <a:off x="1303283" y="455623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0" name="Rectangle 259">
              <a:extLst>
                <a:ext uri="{FF2B5EF4-FFF2-40B4-BE49-F238E27FC236}">
                  <a16:creationId xmlns:a16="http://schemas.microsoft.com/office/drawing/2014/main" id="{0B63B7DC-ADAF-7116-0B30-8E325A6F9119}"/>
                </a:ext>
              </a:extLst>
            </p:cNvPr>
            <p:cNvSpPr/>
            <p:nvPr/>
          </p:nvSpPr>
          <p:spPr>
            <a:xfrm>
              <a:off x="1303283" y="473491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1" name="Rectangle 260">
              <a:extLst>
                <a:ext uri="{FF2B5EF4-FFF2-40B4-BE49-F238E27FC236}">
                  <a16:creationId xmlns:a16="http://schemas.microsoft.com/office/drawing/2014/main" id="{815AF36F-2363-DF00-758D-6AE1BD6E538C}"/>
                </a:ext>
              </a:extLst>
            </p:cNvPr>
            <p:cNvSpPr/>
            <p:nvPr/>
          </p:nvSpPr>
          <p:spPr>
            <a:xfrm>
              <a:off x="1303283" y="491358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2" name="Rectangle 261">
              <a:extLst>
                <a:ext uri="{FF2B5EF4-FFF2-40B4-BE49-F238E27FC236}">
                  <a16:creationId xmlns:a16="http://schemas.microsoft.com/office/drawing/2014/main" id="{218F9AF9-9CE8-3720-0953-D7400C9902D4}"/>
                </a:ext>
              </a:extLst>
            </p:cNvPr>
            <p:cNvSpPr/>
            <p:nvPr/>
          </p:nvSpPr>
          <p:spPr>
            <a:xfrm>
              <a:off x="1303283" y="509226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3" name="Rectangle 262">
              <a:extLst>
                <a:ext uri="{FF2B5EF4-FFF2-40B4-BE49-F238E27FC236}">
                  <a16:creationId xmlns:a16="http://schemas.microsoft.com/office/drawing/2014/main" id="{EF71D1BC-BC61-A5D0-4AD7-D45B9487432B}"/>
                </a:ext>
              </a:extLst>
            </p:cNvPr>
            <p:cNvSpPr/>
            <p:nvPr/>
          </p:nvSpPr>
          <p:spPr>
            <a:xfrm>
              <a:off x="1303283" y="5270941"/>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4" name="Rectangle 263">
              <a:extLst>
                <a:ext uri="{FF2B5EF4-FFF2-40B4-BE49-F238E27FC236}">
                  <a16:creationId xmlns:a16="http://schemas.microsoft.com/office/drawing/2014/main" id="{DDB2706C-DB9C-1E4C-B627-49E97A76FB66}"/>
                </a:ext>
              </a:extLst>
            </p:cNvPr>
            <p:cNvSpPr/>
            <p:nvPr/>
          </p:nvSpPr>
          <p:spPr>
            <a:xfrm>
              <a:off x="1303283" y="5449617"/>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5" name="Rectangle 264">
              <a:extLst>
                <a:ext uri="{FF2B5EF4-FFF2-40B4-BE49-F238E27FC236}">
                  <a16:creationId xmlns:a16="http://schemas.microsoft.com/office/drawing/2014/main" id="{A75082D5-816F-A836-F7A5-169E6E4AB453}"/>
                </a:ext>
              </a:extLst>
            </p:cNvPr>
            <p:cNvSpPr/>
            <p:nvPr/>
          </p:nvSpPr>
          <p:spPr>
            <a:xfrm>
              <a:off x="1303283" y="5628293"/>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6" name="Rectangle 265">
              <a:extLst>
                <a:ext uri="{FF2B5EF4-FFF2-40B4-BE49-F238E27FC236}">
                  <a16:creationId xmlns:a16="http://schemas.microsoft.com/office/drawing/2014/main" id="{AB76732C-E0FB-DDE0-6B04-693D0C9DCDB6}"/>
                </a:ext>
              </a:extLst>
            </p:cNvPr>
            <p:cNvSpPr/>
            <p:nvPr/>
          </p:nvSpPr>
          <p:spPr>
            <a:xfrm>
              <a:off x="1303283" y="5806969"/>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a:extLst>
                <a:ext uri="{FF2B5EF4-FFF2-40B4-BE49-F238E27FC236}">
                  <a16:creationId xmlns:a16="http://schemas.microsoft.com/office/drawing/2014/main" id="{7961E898-F439-ACE4-999E-9D212036BF63}"/>
                </a:ext>
              </a:extLst>
            </p:cNvPr>
            <p:cNvSpPr/>
            <p:nvPr/>
          </p:nvSpPr>
          <p:spPr>
            <a:xfrm>
              <a:off x="1303283" y="5985645"/>
              <a:ext cx="182880" cy="178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270" name="Straight Connector 269">
            <a:extLst>
              <a:ext uri="{FF2B5EF4-FFF2-40B4-BE49-F238E27FC236}">
                <a16:creationId xmlns:a16="http://schemas.microsoft.com/office/drawing/2014/main" id="{5CD3EEF2-71D9-CE88-4272-AFEA9A120AFC}"/>
              </a:ext>
            </a:extLst>
          </p:cNvPr>
          <p:cNvCxnSpPr>
            <a:cxnSpLocks/>
          </p:cNvCxnSpPr>
          <p:nvPr/>
        </p:nvCxnSpPr>
        <p:spPr>
          <a:xfrm flipV="1">
            <a:off x="1885778" y="2326549"/>
            <a:ext cx="6942912" cy="393459"/>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3" name="Straight Connector 272">
            <a:extLst>
              <a:ext uri="{FF2B5EF4-FFF2-40B4-BE49-F238E27FC236}">
                <a16:creationId xmlns:a16="http://schemas.microsoft.com/office/drawing/2014/main" id="{1F534A51-5E6E-C9B9-9D8F-BF32B2075F21}"/>
              </a:ext>
            </a:extLst>
          </p:cNvPr>
          <p:cNvCxnSpPr>
            <a:cxnSpLocks/>
          </p:cNvCxnSpPr>
          <p:nvPr/>
        </p:nvCxnSpPr>
        <p:spPr>
          <a:xfrm flipV="1">
            <a:off x="1885778" y="2486022"/>
            <a:ext cx="6942912" cy="3883246"/>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8" name="Straight Connector 277">
            <a:extLst>
              <a:ext uri="{FF2B5EF4-FFF2-40B4-BE49-F238E27FC236}">
                <a16:creationId xmlns:a16="http://schemas.microsoft.com/office/drawing/2014/main" id="{39D41B5B-1782-E6F0-8020-458D005178D8}"/>
              </a:ext>
            </a:extLst>
          </p:cNvPr>
          <p:cNvCxnSpPr>
            <a:cxnSpLocks/>
          </p:cNvCxnSpPr>
          <p:nvPr/>
        </p:nvCxnSpPr>
        <p:spPr>
          <a:xfrm flipV="1">
            <a:off x="5533420" y="2322436"/>
            <a:ext cx="3511690" cy="397572"/>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1" name="Straight Connector 280">
            <a:extLst>
              <a:ext uri="{FF2B5EF4-FFF2-40B4-BE49-F238E27FC236}">
                <a16:creationId xmlns:a16="http://schemas.microsoft.com/office/drawing/2014/main" id="{76392B61-2874-061C-7CE1-F39EBA4C8BF3}"/>
              </a:ext>
            </a:extLst>
          </p:cNvPr>
          <p:cNvCxnSpPr>
            <a:cxnSpLocks/>
          </p:cNvCxnSpPr>
          <p:nvPr/>
        </p:nvCxnSpPr>
        <p:spPr>
          <a:xfrm flipV="1">
            <a:off x="5533420" y="2486022"/>
            <a:ext cx="3511690" cy="3890132"/>
          </a:xfrm>
          <a:prstGeom prst="line">
            <a:avLst/>
          </a:prstGeom>
          <a:ln w="19050" cap="flat" cmpd="sng" algn="ctr">
            <a:solidFill>
              <a:schemeClr val="bg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2" name="Group 51">
            <a:extLst>
              <a:ext uri="{FF2B5EF4-FFF2-40B4-BE49-F238E27FC236}">
                <a16:creationId xmlns:a16="http://schemas.microsoft.com/office/drawing/2014/main" id="{F8CAC39F-AC01-AA3D-9362-01A7B4334D0E}"/>
              </a:ext>
            </a:extLst>
          </p:cNvPr>
          <p:cNvGrpSpPr/>
          <p:nvPr/>
        </p:nvGrpSpPr>
        <p:grpSpPr>
          <a:xfrm>
            <a:off x="444440" y="2704782"/>
            <a:ext cx="854148" cy="3671372"/>
            <a:chOff x="444440" y="2704782"/>
            <a:chExt cx="854148" cy="3671372"/>
          </a:xfrm>
        </p:grpSpPr>
        <p:grpSp>
          <p:nvGrpSpPr>
            <p:cNvPr id="3" name="Group 2">
              <a:extLst>
                <a:ext uri="{FF2B5EF4-FFF2-40B4-BE49-F238E27FC236}">
                  <a16:creationId xmlns:a16="http://schemas.microsoft.com/office/drawing/2014/main" id="{B32B5A3E-3F68-50C1-6BC9-D96219232EF9}"/>
                </a:ext>
              </a:extLst>
            </p:cNvPr>
            <p:cNvGrpSpPr/>
            <p:nvPr/>
          </p:nvGrpSpPr>
          <p:grpSpPr>
            <a:xfrm>
              <a:off x="1138621" y="2711668"/>
              <a:ext cx="156177" cy="915522"/>
              <a:chOff x="1138621" y="2711668"/>
              <a:chExt cx="156177" cy="915522"/>
            </a:xfrm>
          </p:grpSpPr>
          <p:sp>
            <p:nvSpPr>
              <p:cNvPr id="209" name="Rectangle 208">
                <a:extLst>
                  <a:ext uri="{FF2B5EF4-FFF2-40B4-BE49-F238E27FC236}">
                    <a16:creationId xmlns:a16="http://schemas.microsoft.com/office/drawing/2014/main" id="{752CB74A-FD2C-9706-B79C-917BE986B62D}"/>
                  </a:ext>
                </a:extLst>
              </p:cNvPr>
              <p:cNvSpPr/>
              <p:nvPr/>
            </p:nvSpPr>
            <p:spPr>
              <a:xfrm>
                <a:off x="1138621" y="2711668"/>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0" name="Rectangle 209">
                <a:extLst>
                  <a:ext uri="{FF2B5EF4-FFF2-40B4-BE49-F238E27FC236}">
                    <a16:creationId xmlns:a16="http://schemas.microsoft.com/office/drawing/2014/main" id="{C537897E-47AA-1F94-A614-7565EF19E519}"/>
                  </a:ext>
                </a:extLst>
              </p:cNvPr>
              <p:cNvSpPr/>
              <p:nvPr/>
            </p:nvSpPr>
            <p:spPr>
              <a:xfrm>
                <a:off x="1138621" y="2864255"/>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1" name="Rectangle 210">
                <a:extLst>
                  <a:ext uri="{FF2B5EF4-FFF2-40B4-BE49-F238E27FC236}">
                    <a16:creationId xmlns:a16="http://schemas.microsoft.com/office/drawing/2014/main" id="{0723D250-EB10-9547-EF40-7D4EE3C04DF3}"/>
                  </a:ext>
                </a:extLst>
              </p:cNvPr>
              <p:cNvSpPr/>
              <p:nvPr/>
            </p:nvSpPr>
            <p:spPr>
              <a:xfrm>
                <a:off x="1138621" y="3016842"/>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2" name="Rectangle 211">
                <a:extLst>
                  <a:ext uri="{FF2B5EF4-FFF2-40B4-BE49-F238E27FC236}">
                    <a16:creationId xmlns:a16="http://schemas.microsoft.com/office/drawing/2014/main" id="{C76E5755-E9E3-91FE-A2D7-648979ABE9A0}"/>
                  </a:ext>
                </a:extLst>
              </p:cNvPr>
              <p:cNvSpPr/>
              <p:nvPr/>
            </p:nvSpPr>
            <p:spPr>
              <a:xfrm>
                <a:off x="1138621" y="3169429"/>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3" name="Rectangle 212">
                <a:extLst>
                  <a:ext uri="{FF2B5EF4-FFF2-40B4-BE49-F238E27FC236}">
                    <a16:creationId xmlns:a16="http://schemas.microsoft.com/office/drawing/2014/main" id="{0E4DF344-D7F8-36C6-5CBD-59CBCC3D69FC}"/>
                  </a:ext>
                </a:extLst>
              </p:cNvPr>
              <p:cNvSpPr/>
              <p:nvPr/>
            </p:nvSpPr>
            <p:spPr>
              <a:xfrm>
                <a:off x="1138621" y="3322016"/>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4" name="Rectangle 213">
                <a:extLst>
                  <a:ext uri="{FF2B5EF4-FFF2-40B4-BE49-F238E27FC236}">
                    <a16:creationId xmlns:a16="http://schemas.microsoft.com/office/drawing/2014/main" id="{EFB1AB61-3DBC-767C-5111-96BC8CA59985}"/>
                  </a:ext>
                </a:extLst>
              </p:cNvPr>
              <p:cNvSpPr/>
              <p:nvPr/>
            </p:nvSpPr>
            <p:spPr>
              <a:xfrm>
                <a:off x="1138621" y="3474603"/>
                <a:ext cx="156177" cy="152587"/>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sp>
          <p:nvSpPr>
            <p:cNvPr id="215" name="Rectangle 214">
              <a:extLst>
                <a:ext uri="{FF2B5EF4-FFF2-40B4-BE49-F238E27FC236}">
                  <a16:creationId xmlns:a16="http://schemas.microsoft.com/office/drawing/2014/main" id="{C8C0D18E-4F21-FCB9-90F8-71F6D3842C90}"/>
                </a:ext>
              </a:extLst>
            </p:cNvPr>
            <p:cNvSpPr/>
            <p:nvPr/>
          </p:nvSpPr>
          <p:spPr>
            <a:xfrm>
              <a:off x="1138621" y="362719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6" name="Rectangle 215">
              <a:extLst>
                <a:ext uri="{FF2B5EF4-FFF2-40B4-BE49-F238E27FC236}">
                  <a16:creationId xmlns:a16="http://schemas.microsoft.com/office/drawing/2014/main" id="{F8EAA779-0CC2-2DDD-21F3-9419AE156105}"/>
                </a:ext>
              </a:extLst>
            </p:cNvPr>
            <p:cNvSpPr/>
            <p:nvPr/>
          </p:nvSpPr>
          <p:spPr>
            <a:xfrm>
              <a:off x="1138621" y="377977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7" name="Rectangle 216">
              <a:extLst>
                <a:ext uri="{FF2B5EF4-FFF2-40B4-BE49-F238E27FC236}">
                  <a16:creationId xmlns:a16="http://schemas.microsoft.com/office/drawing/2014/main" id="{07528C86-D16D-4268-9F2B-7BD9B3BA3A5D}"/>
                </a:ext>
              </a:extLst>
            </p:cNvPr>
            <p:cNvSpPr/>
            <p:nvPr/>
          </p:nvSpPr>
          <p:spPr>
            <a:xfrm>
              <a:off x="1138621" y="393236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8" name="Rectangle 217">
              <a:extLst>
                <a:ext uri="{FF2B5EF4-FFF2-40B4-BE49-F238E27FC236}">
                  <a16:creationId xmlns:a16="http://schemas.microsoft.com/office/drawing/2014/main" id="{66FFEACE-4C0B-CFAD-5400-CBF8CCC61963}"/>
                </a:ext>
              </a:extLst>
            </p:cNvPr>
            <p:cNvSpPr/>
            <p:nvPr/>
          </p:nvSpPr>
          <p:spPr>
            <a:xfrm>
              <a:off x="1138621" y="408495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9" name="Rectangle 218">
              <a:extLst>
                <a:ext uri="{FF2B5EF4-FFF2-40B4-BE49-F238E27FC236}">
                  <a16:creationId xmlns:a16="http://schemas.microsoft.com/office/drawing/2014/main" id="{223626C3-0ABA-D607-52BE-371506E4272B}"/>
                </a:ext>
              </a:extLst>
            </p:cNvPr>
            <p:cNvSpPr/>
            <p:nvPr/>
          </p:nvSpPr>
          <p:spPr>
            <a:xfrm>
              <a:off x="1138621" y="423753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0" name="Rectangle 219">
              <a:extLst>
                <a:ext uri="{FF2B5EF4-FFF2-40B4-BE49-F238E27FC236}">
                  <a16:creationId xmlns:a16="http://schemas.microsoft.com/office/drawing/2014/main" id="{FD9E6167-BD1F-0053-2183-3CCF50C4F17F}"/>
                </a:ext>
              </a:extLst>
            </p:cNvPr>
            <p:cNvSpPr/>
            <p:nvPr/>
          </p:nvSpPr>
          <p:spPr>
            <a:xfrm>
              <a:off x="1138621" y="439012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1" name="Rectangle 220">
              <a:extLst>
                <a:ext uri="{FF2B5EF4-FFF2-40B4-BE49-F238E27FC236}">
                  <a16:creationId xmlns:a16="http://schemas.microsoft.com/office/drawing/2014/main" id="{39174C09-D1F5-4884-44B0-EC0F38C22293}"/>
                </a:ext>
              </a:extLst>
            </p:cNvPr>
            <p:cNvSpPr/>
            <p:nvPr/>
          </p:nvSpPr>
          <p:spPr>
            <a:xfrm>
              <a:off x="1138621" y="453822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2" name="Rectangle 221">
              <a:extLst>
                <a:ext uri="{FF2B5EF4-FFF2-40B4-BE49-F238E27FC236}">
                  <a16:creationId xmlns:a16="http://schemas.microsoft.com/office/drawing/2014/main" id="{C733326E-0BFE-C539-FDD7-BBF7B9722D6B}"/>
                </a:ext>
              </a:extLst>
            </p:cNvPr>
            <p:cNvSpPr/>
            <p:nvPr/>
          </p:nvSpPr>
          <p:spPr>
            <a:xfrm>
              <a:off x="1138621" y="469081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3" name="Rectangle 222">
              <a:extLst>
                <a:ext uri="{FF2B5EF4-FFF2-40B4-BE49-F238E27FC236}">
                  <a16:creationId xmlns:a16="http://schemas.microsoft.com/office/drawing/2014/main" id="{2F36BEE6-DE88-536E-0AAA-68AA5E615AC2}"/>
                </a:ext>
              </a:extLst>
            </p:cNvPr>
            <p:cNvSpPr/>
            <p:nvPr/>
          </p:nvSpPr>
          <p:spPr>
            <a:xfrm>
              <a:off x="1138621" y="4843398"/>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4" name="Rectangle 223">
              <a:extLst>
                <a:ext uri="{FF2B5EF4-FFF2-40B4-BE49-F238E27FC236}">
                  <a16:creationId xmlns:a16="http://schemas.microsoft.com/office/drawing/2014/main" id="{FF30BFF2-ED36-45BB-D809-276984C72F03}"/>
                </a:ext>
              </a:extLst>
            </p:cNvPr>
            <p:cNvSpPr/>
            <p:nvPr/>
          </p:nvSpPr>
          <p:spPr>
            <a:xfrm>
              <a:off x="1138621" y="4995985"/>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5" name="Rectangle 224">
              <a:extLst>
                <a:ext uri="{FF2B5EF4-FFF2-40B4-BE49-F238E27FC236}">
                  <a16:creationId xmlns:a16="http://schemas.microsoft.com/office/drawing/2014/main" id="{3B92DEE2-B691-8873-D977-E1F1697AB5B6}"/>
                </a:ext>
              </a:extLst>
            </p:cNvPr>
            <p:cNvSpPr/>
            <p:nvPr/>
          </p:nvSpPr>
          <p:spPr>
            <a:xfrm>
              <a:off x="1138621" y="5148572"/>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6" name="Rectangle 225">
              <a:extLst>
                <a:ext uri="{FF2B5EF4-FFF2-40B4-BE49-F238E27FC236}">
                  <a16:creationId xmlns:a16="http://schemas.microsoft.com/office/drawing/2014/main" id="{E54F9557-1D27-FCB0-A89C-52E5133E1404}"/>
                </a:ext>
              </a:extLst>
            </p:cNvPr>
            <p:cNvSpPr/>
            <p:nvPr/>
          </p:nvSpPr>
          <p:spPr>
            <a:xfrm>
              <a:off x="1138621" y="5301159"/>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7" name="Rectangle 226">
              <a:extLst>
                <a:ext uri="{FF2B5EF4-FFF2-40B4-BE49-F238E27FC236}">
                  <a16:creationId xmlns:a16="http://schemas.microsoft.com/office/drawing/2014/main" id="{01A6CD3F-C27F-72FE-122B-3D92D6FF300F}"/>
                </a:ext>
              </a:extLst>
            </p:cNvPr>
            <p:cNvSpPr/>
            <p:nvPr/>
          </p:nvSpPr>
          <p:spPr>
            <a:xfrm>
              <a:off x="1138621" y="5453746"/>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8" name="Rectangle 227">
              <a:extLst>
                <a:ext uri="{FF2B5EF4-FFF2-40B4-BE49-F238E27FC236}">
                  <a16:creationId xmlns:a16="http://schemas.microsoft.com/office/drawing/2014/main" id="{9F58EDF6-053F-CE7F-FF34-D361B68C5E55}"/>
                </a:ext>
              </a:extLst>
            </p:cNvPr>
            <p:cNvSpPr/>
            <p:nvPr/>
          </p:nvSpPr>
          <p:spPr>
            <a:xfrm>
              <a:off x="1138621" y="5606333"/>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29" name="Rectangle 228">
              <a:extLst>
                <a:ext uri="{FF2B5EF4-FFF2-40B4-BE49-F238E27FC236}">
                  <a16:creationId xmlns:a16="http://schemas.microsoft.com/office/drawing/2014/main" id="{27E08CB9-7F9E-7C23-1EDF-19A300D00092}"/>
                </a:ext>
              </a:extLst>
            </p:cNvPr>
            <p:cNvSpPr/>
            <p:nvPr/>
          </p:nvSpPr>
          <p:spPr>
            <a:xfrm>
              <a:off x="1138621" y="5758920"/>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30" name="Rectangle 229">
              <a:extLst>
                <a:ext uri="{FF2B5EF4-FFF2-40B4-BE49-F238E27FC236}">
                  <a16:creationId xmlns:a16="http://schemas.microsoft.com/office/drawing/2014/main" id="{CF9F00B0-7BB8-91BA-1666-A50D27576A36}"/>
                </a:ext>
              </a:extLst>
            </p:cNvPr>
            <p:cNvSpPr/>
            <p:nvPr/>
          </p:nvSpPr>
          <p:spPr>
            <a:xfrm>
              <a:off x="1138621" y="5911507"/>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31" name="Rectangle 230">
              <a:extLst>
                <a:ext uri="{FF2B5EF4-FFF2-40B4-BE49-F238E27FC236}">
                  <a16:creationId xmlns:a16="http://schemas.microsoft.com/office/drawing/2014/main" id="{20113DB0-BE88-82D6-B10A-AE611BB01291}"/>
                </a:ext>
              </a:extLst>
            </p:cNvPr>
            <p:cNvSpPr/>
            <p:nvPr/>
          </p:nvSpPr>
          <p:spPr>
            <a:xfrm>
              <a:off x="1138621" y="6064094"/>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32" name="Rectangle 231">
              <a:extLst>
                <a:ext uri="{FF2B5EF4-FFF2-40B4-BE49-F238E27FC236}">
                  <a16:creationId xmlns:a16="http://schemas.microsoft.com/office/drawing/2014/main" id="{C48139CF-CFEB-176E-EED1-14698EFEC88E}"/>
                </a:ext>
              </a:extLst>
            </p:cNvPr>
            <p:cNvSpPr/>
            <p:nvPr/>
          </p:nvSpPr>
          <p:spPr>
            <a:xfrm>
              <a:off x="1138621" y="6216681"/>
              <a:ext cx="156177" cy="1525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F8F6862D-A236-D864-3EC4-AA38186B2686}"/>
                    </a:ext>
                  </a:extLst>
                </p:cNvPr>
                <p:cNvSpPr txBox="1"/>
                <p:nvPr/>
              </p:nvSpPr>
              <p:spPr>
                <a:xfrm rot="16200000">
                  <a:off x="142347" y="4401968"/>
                  <a:ext cx="881186" cy="276999"/>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𝑘</m:t>
                      </m:r>
                    </m:oMath>
                  </a14:m>
                  <a:r>
                    <a:rPr lang="en-US" sz="1200" dirty="0"/>
                    <a:t> blocks</a:t>
                  </a:r>
                </a:p>
              </p:txBody>
            </p:sp>
          </mc:Choice>
          <mc:Fallback xmlns="">
            <p:sp>
              <p:nvSpPr>
                <p:cNvPr id="233" name="TextBox 232">
                  <a:extLst>
                    <a:ext uri="{FF2B5EF4-FFF2-40B4-BE49-F238E27FC236}">
                      <a16:creationId xmlns:a16="http://schemas.microsoft.com/office/drawing/2014/main" id="{F8F6862D-A236-D864-3EC4-AA38186B2686}"/>
                    </a:ext>
                  </a:extLst>
                </p:cNvPr>
                <p:cNvSpPr txBox="1">
                  <a:spLocks noRot="1" noChangeAspect="1" noMove="1" noResize="1" noEditPoints="1" noAdjustHandles="1" noChangeArrowheads="1" noChangeShapeType="1" noTextEdit="1"/>
                </p:cNvSpPr>
                <p:nvPr/>
              </p:nvSpPr>
              <p:spPr>
                <a:xfrm rot="16200000">
                  <a:off x="142347" y="4401968"/>
                  <a:ext cx="881186" cy="276999"/>
                </a:xfrm>
                <a:prstGeom prst="rect">
                  <a:avLst/>
                </a:prstGeom>
                <a:blipFill>
                  <a:blip r:embed="rId5"/>
                  <a:stretch>
                    <a:fillRect r="-1818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77B5B0E7-893E-96B2-8F1D-BAD6620112EA}"/>
                </a:ext>
              </a:extLst>
            </p:cNvPr>
            <p:cNvCxnSpPr>
              <a:cxnSpLocks/>
            </p:cNvCxnSpPr>
            <p:nvPr/>
          </p:nvCxnSpPr>
          <p:spPr>
            <a:xfrm>
              <a:off x="1138621" y="2711668"/>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F7ACB71-00C8-4E2D-81A0-46F12F4EA3FD}"/>
                </a:ext>
              </a:extLst>
            </p:cNvPr>
            <p:cNvCxnSpPr>
              <a:cxnSpLocks/>
            </p:cNvCxnSpPr>
            <p:nvPr/>
          </p:nvCxnSpPr>
          <p:spPr>
            <a:xfrm>
              <a:off x="1294798" y="2704782"/>
              <a:ext cx="0" cy="3664486"/>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C270773-BDD4-95AA-6B2E-F4FD3A146160}"/>
                </a:ext>
              </a:extLst>
            </p:cNvPr>
            <p:cNvCxnSpPr>
              <a:cxnSpLocks/>
            </p:cNvCxnSpPr>
            <p:nvPr/>
          </p:nvCxnSpPr>
          <p:spPr>
            <a:xfrm flipV="1">
              <a:off x="1143140" y="2704782"/>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9D31C5AE-CD9E-8DB1-6E3C-AE071363177B}"/>
                </a:ext>
              </a:extLst>
            </p:cNvPr>
            <p:cNvCxnSpPr>
              <a:cxnSpLocks/>
            </p:cNvCxnSpPr>
            <p:nvPr/>
          </p:nvCxnSpPr>
          <p:spPr>
            <a:xfrm flipV="1">
              <a:off x="1137890" y="361391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980C4AB3-6DEC-B270-5B60-29051A6F0E30}"/>
                </a:ext>
              </a:extLst>
            </p:cNvPr>
            <p:cNvCxnSpPr>
              <a:cxnSpLocks/>
            </p:cNvCxnSpPr>
            <p:nvPr/>
          </p:nvCxnSpPr>
          <p:spPr>
            <a:xfrm flipV="1">
              <a:off x="1132640" y="4533568"/>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318CE03C-ACC4-B629-3A59-EA517D5D2527}"/>
                </a:ext>
              </a:extLst>
            </p:cNvPr>
            <p:cNvCxnSpPr>
              <a:cxnSpLocks/>
            </p:cNvCxnSpPr>
            <p:nvPr/>
          </p:nvCxnSpPr>
          <p:spPr>
            <a:xfrm flipV="1">
              <a:off x="1137899" y="5442707"/>
              <a:ext cx="15544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C579EC5B-445B-E261-3A4A-7B8AA38DE53C}"/>
                </a:ext>
              </a:extLst>
            </p:cNvPr>
            <p:cNvCxnSpPr>
              <a:cxnSpLocks/>
            </p:cNvCxnSpPr>
            <p:nvPr/>
          </p:nvCxnSpPr>
          <p:spPr>
            <a:xfrm flipV="1">
              <a:off x="1137897" y="6357103"/>
              <a:ext cx="155448"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8060B2A-8D27-A57D-6B31-0B8E4DAB36E1}"/>
                    </a:ext>
                  </a:extLst>
                </p:cNvPr>
                <p:cNvSpPr txBox="1"/>
                <p:nvPr/>
              </p:nvSpPr>
              <p:spPr>
                <a:xfrm rot="16200000">
                  <a:off x="648218" y="3106635"/>
                  <a:ext cx="555963" cy="276999"/>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27" name="TextBox 26">
                  <a:extLst>
                    <a:ext uri="{FF2B5EF4-FFF2-40B4-BE49-F238E27FC236}">
                      <a16:creationId xmlns:a16="http://schemas.microsoft.com/office/drawing/2014/main" id="{E8060B2A-8D27-A57D-6B31-0B8E4DAB36E1}"/>
                    </a:ext>
                  </a:extLst>
                </p:cNvPr>
                <p:cNvSpPr txBox="1">
                  <a:spLocks noRot="1" noChangeAspect="1" noMove="1" noResize="1" noEditPoints="1" noAdjustHandles="1" noChangeArrowheads="1" noChangeShapeType="1" noTextEdit="1"/>
                </p:cNvSpPr>
                <p:nvPr/>
              </p:nvSpPr>
              <p:spPr>
                <a:xfrm rot="16200000">
                  <a:off x="648218" y="3106635"/>
                  <a:ext cx="555963" cy="276999"/>
                </a:xfrm>
                <a:prstGeom prst="rect">
                  <a:avLst/>
                </a:prstGeom>
                <a:blipFill>
                  <a:blip r:embed="rId6"/>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F4E004E-3941-DA65-F187-EF48104FC586}"/>
                    </a:ext>
                  </a:extLst>
                </p:cNvPr>
                <p:cNvSpPr txBox="1"/>
                <p:nvPr/>
              </p:nvSpPr>
              <p:spPr>
                <a:xfrm rot="16200000">
                  <a:off x="652831" y="3973644"/>
                  <a:ext cx="555963" cy="276999"/>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28" name="TextBox 27">
                  <a:extLst>
                    <a:ext uri="{FF2B5EF4-FFF2-40B4-BE49-F238E27FC236}">
                      <a16:creationId xmlns:a16="http://schemas.microsoft.com/office/drawing/2014/main" id="{4F4E004E-3941-DA65-F187-EF48104FC586}"/>
                    </a:ext>
                  </a:extLst>
                </p:cNvPr>
                <p:cNvSpPr txBox="1">
                  <a:spLocks noRot="1" noChangeAspect="1" noMove="1" noResize="1" noEditPoints="1" noAdjustHandles="1" noChangeArrowheads="1" noChangeShapeType="1" noTextEdit="1"/>
                </p:cNvSpPr>
                <p:nvPr/>
              </p:nvSpPr>
              <p:spPr>
                <a:xfrm rot="16200000">
                  <a:off x="652831" y="3973644"/>
                  <a:ext cx="555963" cy="276999"/>
                </a:xfrm>
                <a:prstGeom prst="rect">
                  <a:avLst/>
                </a:prstGeom>
                <a:blipFill>
                  <a:blip r:embed="rId7"/>
                  <a:stretch>
                    <a:fillRect r="-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7306B5B-11B9-E0D2-14DA-D66689CC5A6C}"/>
                    </a:ext>
                  </a:extLst>
                </p:cNvPr>
                <p:cNvSpPr txBox="1"/>
                <p:nvPr/>
              </p:nvSpPr>
              <p:spPr>
                <a:xfrm rot="16200000">
                  <a:off x="643099" y="4809466"/>
                  <a:ext cx="555963" cy="276999"/>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0" name="TextBox 29">
                  <a:extLst>
                    <a:ext uri="{FF2B5EF4-FFF2-40B4-BE49-F238E27FC236}">
                      <a16:creationId xmlns:a16="http://schemas.microsoft.com/office/drawing/2014/main" id="{27306B5B-11B9-E0D2-14DA-D66689CC5A6C}"/>
                    </a:ext>
                  </a:extLst>
                </p:cNvPr>
                <p:cNvSpPr txBox="1">
                  <a:spLocks noRot="1" noChangeAspect="1" noMove="1" noResize="1" noEditPoints="1" noAdjustHandles="1" noChangeArrowheads="1" noChangeShapeType="1" noTextEdit="1"/>
                </p:cNvSpPr>
                <p:nvPr/>
              </p:nvSpPr>
              <p:spPr>
                <a:xfrm rot="16200000">
                  <a:off x="643099" y="4809466"/>
                  <a:ext cx="555963" cy="276999"/>
                </a:xfrm>
                <a:prstGeom prst="rect">
                  <a:avLst/>
                </a:prstGeom>
                <a:blipFill>
                  <a:blip r:embed="rId8"/>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A893C26-35B8-2D50-036C-346DACBCA40E}"/>
                    </a:ext>
                  </a:extLst>
                </p:cNvPr>
                <p:cNvSpPr txBox="1"/>
                <p:nvPr/>
              </p:nvSpPr>
              <p:spPr>
                <a:xfrm rot="16200000">
                  <a:off x="648884" y="5722821"/>
                  <a:ext cx="555963" cy="276999"/>
                </a:xfrm>
                <a:prstGeom prst="rect">
                  <a:avLst/>
                </a:prstGeom>
                <a:noFill/>
              </p:spPr>
              <p:txBody>
                <a:bodyPr wrap="square" rtlCol="0">
                  <a:spAutoFit/>
                </a:bodyPr>
                <a:lstStyle/>
                <a:p>
                  <a:pPr algn="ctr"/>
                  <a14:m>
                    <m:oMath xmlns:m="http://schemas.openxmlformats.org/officeDocument/2006/math">
                      <m:r>
                        <a:rPr lang="en-US" sz="1200" b="0" i="1" smtClean="0">
                          <a:latin typeface="Cambria Math" panose="02040503050406030204" pitchFamily="18" charset="0"/>
                        </a:rPr>
                        <m:t>𝑏</m:t>
                      </m:r>
                    </m:oMath>
                  </a14:m>
                  <a:r>
                    <a:rPr lang="en-US" sz="1200" dirty="0"/>
                    <a:t>-bit</a:t>
                  </a:r>
                </a:p>
              </p:txBody>
            </p:sp>
          </mc:Choice>
          <mc:Fallback xmlns="">
            <p:sp>
              <p:nvSpPr>
                <p:cNvPr id="31" name="TextBox 30">
                  <a:extLst>
                    <a:ext uri="{FF2B5EF4-FFF2-40B4-BE49-F238E27FC236}">
                      <a16:creationId xmlns:a16="http://schemas.microsoft.com/office/drawing/2014/main" id="{FA893C26-35B8-2D50-036C-346DACBCA40E}"/>
                    </a:ext>
                  </a:extLst>
                </p:cNvPr>
                <p:cNvSpPr txBox="1">
                  <a:spLocks noRot="1" noChangeAspect="1" noMove="1" noResize="1" noEditPoints="1" noAdjustHandles="1" noChangeArrowheads="1" noChangeShapeType="1" noTextEdit="1"/>
                </p:cNvSpPr>
                <p:nvPr/>
              </p:nvSpPr>
              <p:spPr>
                <a:xfrm rot="16200000">
                  <a:off x="648884" y="5722821"/>
                  <a:ext cx="555963" cy="276999"/>
                </a:xfrm>
                <a:prstGeom prst="rect">
                  <a:avLst/>
                </a:prstGeom>
                <a:blipFill>
                  <a:blip r:embed="rId6"/>
                  <a:stretch>
                    <a:fillRect r="-17391"/>
                  </a:stretch>
                </a:blipFill>
              </p:spPr>
              <p:txBody>
                <a:bodyPr/>
                <a:lstStyle/>
                <a:p>
                  <a:r>
                    <a:rPr lang="en-US">
                      <a:noFill/>
                    </a:rPr>
                    <a:t> </a:t>
                  </a:r>
                </a:p>
              </p:txBody>
            </p:sp>
          </mc:Fallback>
        </mc:AlternateContent>
      </p:grpSp>
      <p:cxnSp>
        <p:nvCxnSpPr>
          <p:cNvPr id="32" name="Straight Arrow Connector 31">
            <a:extLst>
              <a:ext uri="{FF2B5EF4-FFF2-40B4-BE49-F238E27FC236}">
                <a16:creationId xmlns:a16="http://schemas.microsoft.com/office/drawing/2014/main" id="{DAE6AB2C-BD6B-29C7-AC60-28CB2B5C6680}"/>
              </a:ext>
            </a:extLst>
          </p:cNvPr>
          <p:cNvCxnSpPr>
            <a:cxnSpLocks/>
          </p:cNvCxnSpPr>
          <p:nvPr/>
        </p:nvCxnSpPr>
        <p:spPr>
          <a:xfrm flipV="1">
            <a:off x="1294798" y="3163104"/>
            <a:ext cx="855244"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F78E5994-1411-1B24-F429-9E3CB0D5ACC5}"/>
              </a:ext>
            </a:extLst>
          </p:cNvPr>
          <p:cNvCxnSpPr>
            <a:cxnSpLocks/>
          </p:cNvCxnSpPr>
          <p:nvPr/>
        </p:nvCxnSpPr>
        <p:spPr>
          <a:xfrm>
            <a:off x="1279221" y="4083824"/>
            <a:ext cx="8808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EEAA8466-A92F-4612-E2B8-35860EEEA455}"/>
              </a:ext>
            </a:extLst>
          </p:cNvPr>
          <p:cNvCxnSpPr>
            <a:cxnSpLocks/>
          </p:cNvCxnSpPr>
          <p:nvPr/>
        </p:nvCxnSpPr>
        <p:spPr>
          <a:xfrm>
            <a:off x="1269199" y="4992410"/>
            <a:ext cx="8808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CCCBBF24-FA16-DDFE-5E9E-858112018F7E}"/>
              </a:ext>
            </a:extLst>
          </p:cNvPr>
          <p:cNvCxnSpPr>
            <a:cxnSpLocks/>
          </p:cNvCxnSpPr>
          <p:nvPr/>
        </p:nvCxnSpPr>
        <p:spPr>
          <a:xfrm>
            <a:off x="1273778" y="5912333"/>
            <a:ext cx="8808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E93EC2D9-F534-B0FC-8CF2-C648AA9C3C78}"/>
              </a:ext>
            </a:extLst>
          </p:cNvPr>
          <p:cNvSpPr/>
          <p:nvPr/>
        </p:nvSpPr>
        <p:spPr>
          <a:xfrm>
            <a:off x="2157174" y="288878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38" name="Rectangle 37">
            <a:extLst>
              <a:ext uri="{FF2B5EF4-FFF2-40B4-BE49-F238E27FC236}">
                <a16:creationId xmlns:a16="http://schemas.microsoft.com/office/drawing/2014/main" id="{47E7C3DB-0343-9CD1-6267-1F9AA1D0D9EC}"/>
              </a:ext>
            </a:extLst>
          </p:cNvPr>
          <p:cNvSpPr/>
          <p:nvPr/>
        </p:nvSpPr>
        <p:spPr>
          <a:xfrm>
            <a:off x="2164349" y="3811654"/>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39" name="Rectangle 38">
            <a:extLst>
              <a:ext uri="{FF2B5EF4-FFF2-40B4-BE49-F238E27FC236}">
                <a16:creationId xmlns:a16="http://schemas.microsoft.com/office/drawing/2014/main" id="{FD986373-0488-E17F-844C-64046CA7016E}"/>
              </a:ext>
            </a:extLst>
          </p:cNvPr>
          <p:cNvSpPr/>
          <p:nvPr/>
        </p:nvSpPr>
        <p:spPr>
          <a:xfrm>
            <a:off x="2160553" y="4723813"/>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sp>
        <p:nvSpPr>
          <p:cNvPr id="40" name="Rectangle 39">
            <a:extLst>
              <a:ext uri="{FF2B5EF4-FFF2-40B4-BE49-F238E27FC236}">
                <a16:creationId xmlns:a16="http://schemas.microsoft.com/office/drawing/2014/main" id="{8F6D5A96-36DE-3850-9E66-62EC0FD3487A}"/>
              </a:ext>
            </a:extLst>
          </p:cNvPr>
          <p:cNvSpPr/>
          <p:nvPr/>
        </p:nvSpPr>
        <p:spPr>
          <a:xfrm>
            <a:off x="2154477" y="5637187"/>
            <a:ext cx="548640" cy="5486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
            </a:r>
          </a:p>
        </p:txBody>
      </p:sp>
      <p:cxnSp>
        <p:nvCxnSpPr>
          <p:cNvPr id="45" name="Straight Arrow Connector 44">
            <a:extLst>
              <a:ext uri="{FF2B5EF4-FFF2-40B4-BE49-F238E27FC236}">
                <a16:creationId xmlns:a16="http://schemas.microsoft.com/office/drawing/2014/main" id="{B1EA5EAD-1F71-12A1-87AF-DF33AF190CDB}"/>
              </a:ext>
            </a:extLst>
          </p:cNvPr>
          <p:cNvCxnSpPr>
            <a:cxnSpLocks/>
          </p:cNvCxnSpPr>
          <p:nvPr/>
        </p:nvCxnSpPr>
        <p:spPr>
          <a:xfrm flipV="1">
            <a:off x="2697918" y="3168364"/>
            <a:ext cx="855244"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ABDA04EE-46B9-25DE-1F48-6270210F695E}"/>
              </a:ext>
            </a:extLst>
          </p:cNvPr>
          <p:cNvCxnSpPr>
            <a:cxnSpLocks/>
          </p:cNvCxnSpPr>
          <p:nvPr/>
        </p:nvCxnSpPr>
        <p:spPr>
          <a:xfrm flipV="1">
            <a:off x="2703174" y="4077505"/>
            <a:ext cx="855244" cy="1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01E909C0-1113-48CC-7647-C708A7203DF4}"/>
              </a:ext>
            </a:extLst>
          </p:cNvPr>
          <p:cNvCxnSpPr>
            <a:cxnSpLocks/>
          </p:cNvCxnSpPr>
          <p:nvPr/>
        </p:nvCxnSpPr>
        <p:spPr>
          <a:xfrm>
            <a:off x="2703852" y="4997670"/>
            <a:ext cx="8808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064D2730-7322-F1DF-4000-0F5908F45AE7}"/>
              </a:ext>
            </a:extLst>
          </p:cNvPr>
          <p:cNvCxnSpPr>
            <a:cxnSpLocks/>
          </p:cNvCxnSpPr>
          <p:nvPr/>
        </p:nvCxnSpPr>
        <p:spPr>
          <a:xfrm>
            <a:off x="2687414" y="5907083"/>
            <a:ext cx="8808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Rectangle 48">
            <a:extLst>
              <a:ext uri="{FF2B5EF4-FFF2-40B4-BE49-F238E27FC236}">
                <a16:creationId xmlns:a16="http://schemas.microsoft.com/office/drawing/2014/main" id="{260497A3-2C00-BA4D-4311-CF7E86AFB4BE}"/>
              </a:ext>
            </a:extLst>
          </p:cNvPr>
          <p:cNvSpPr/>
          <p:nvPr/>
        </p:nvSpPr>
        <p:spPr>
          <a:xfrm>
            <a:off x="3570384" y="2872968"/>
            <a:ext cx="1743205" cy="331071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linear</a:t>
            </a:r>
          </a:p>
          <a:p>
            <a:pPr algn="ctr"/>
            <a:r>
              <a:rPr lang="en-US" dirty="0"/>
              <a:t>mixing</a:t>
            </a:r>
          </a:p>
        </p:txBody>
      </p:sp>
      <p:cxnSp>
        <p:nvCxnSpPr>
          <p:cNvPr id="50" name="Straight Arrow Connector 49">
            <a:extLst>
              <a:ext uri="{FF2B5EF4-FFF2-40B4-BE49-F238E27FC236}">
                <a16:creationId xmlns:a16="http://schemas.microsoft.com/office/drawing/2014/main" id="{03360373-94B1-D9F2-DBAF-774BA51EE356}"/>
              </a:ext>
            </a:extLst>
          </p:cNvPr>
          <p:cNvCxnSpPr>
            <a:cxnSpLocks/>
          </p:cNvCxnSpPr>
          <p:nvPr/>
        </p:nvCxnSpPr>
        <p:spPr>
          <a:xfrm flipV="1">
            <a:off x="5304479" y="4548133"/>
            <a:ext cx="8046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54313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{1425640F-824B-2047-87D1-F667D558C09A}tf10001060</Template>
  <TotalTime>23355</TotalTime>
  <Words>6788</Words>
  <Application>Microsoft Macintosh PowerPoint</Application>
  <PresentationFormat>Widescreen</PresentationFormat>
  <Paragraphs>1429</Paragraphs>
  <Slides>79</Slides>
  <Notes>39</Notes>
  <HiddenSlides>34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-apple-system</vt:lpstr>
      <vt:lpstr>Arial</vt:lpstr>
      <vt:lpstr>Calibri</vt:lpstr>
      <vt:lpstr>Cambria Math</vt:lpstr>
      <vt:lpstr>Slack-Lato</vt:lpstr>
      <vt:lpstr>System Font Regular</vt:lpstr>
      <vt:lpstr>Trebuchet MS</vt:lpstr>
      <vt:lpstr>Wingdings 3</vt:lpstr>
      <vt:lpstr>Facet</vt:lpstr>
      <vt:lpstr>Layout Graphs, Random Walks, and the t-wise Independence of SPN Block Ciphers</vt:lpstr>
      <vt:lpstr>Outline</vt:lpstr>
      <vt:lpstr>Outline</vt:lpstr>
      <vt:lpstr>Outline</vt:lpstr>
      <vt:lpstr>Motivating question: Is AES Secure?</vt:lpstr>
      <vt:lpstr>Part I. What is AES?</vt:lpstr>
      <vt:lpstr>Key-Alternating Cipher (KAC)</vt:lpstr>
      <vt:lpstr>Substitution-Permutation Network (SPN)</vt:lpstr>
      <vt:lpstr>Substitution-Permutation Network (SPN)</vt:lpstr>
      <vt:lpstr>Substitution-Permutation Network (SPN)</vt:lpstr>
      <vt:lpstr>Substitution-Permutation Network (SPN)</vt:lpstr>
      <vt:lpstr>SPNs</vt:lpstr>
      <vt:lpstr>Part II. What does it mean to be secure?</vt:lpstr>
      <vt:lpstr>t-wise independence</vt:lpstr>
      <vt:lpstr>t-wise independence</vt:lpstr>
      <vt:lpstr>ε-close to t-wise independence</vt:lpstr>
      <vt:lpstr>Part III. Preliminaries</vt:lpstr>
      <vt:lpstr>Prior work [LTV21]</vt:lpstr>
      <vt:lpstr>Prior AES result [LTV21]</vt:lpstr>
      <vt:lpstr>Idealized model: SPN* [BV06]</vt:lpstr>
      <vt:lpstr>Random S-box Substitution-Permutation Network (SPN*)</vt:lpstr>
      <vt:lpstr>PowerPoint Presentation</vt:lpstr>
      <vt:lpstr>PowerPoint Presentation</vt:lpstr>
      <vt:lpstr>Usefulness of random S-box model</vt:lpstr>
      <vt:lpstr>Usefulness of random S-box model</vt:lpstr>
      <vt:lpstr>Part IV. Our results</vt:lpstr>
      <vt:lpstr>SPN* Results</vt:lpstr>
      <vt:lpstr>SPN* Results</vt:lpstr>
      <vt:lpstr>AES*</vt:lpstr>
      <vt:lpstr>Censored SPN</vt:lpstr>
      <vt:lpstr>Censored SPN</vt:lpstr>
      <vt:lpstr>Censored AES</vt:lpstr>
      <vt:lpstr>Related work</vt:lpstr>
      <vt:lpstr>Limitations of prior work</vt:lpstr>
      <vt:lpstr>Related work</vt:lpstr>
      <vt:lpstr>Part V. Technical Details</vt:lpstr>
      <vt:lpstr>What is the barrier?</vt:lpstr>
      <vt:lpstr>Layouts (2-wise)</vt:lpstr>
      <vt:lpstr>Layouts: example</vt:lpstr>
      <vt:lpstr>Layout Graph</vt:lpstr>
      <vt:lpstr>Layout Graph</vt:lpstr>
      <vt:lpstr>Layout Graph</vt:lpstr>
      <vt:lpstr>Layout Walk</vt:lpstr>
      <vt:lpstr>Layout Transition Probability</vt:lpstr>
      <vt:lpstr>Layout Transition Probability example</vt:lpstr>
      <vt:lpstr>Layout Transition Probability</vt:lpstr>
      <vt:lpstr>Layout Transition Probability</vt:lpstr>
      <vt:lpstr>Layout Transition Probability</vt:lpstr>
      <vt:lpstr>Layout Transition Probability</vt:lpstr>
      <vt:lpstr>Layout Transition Probability</vt:lpstr>
      <vt:lpstr>Proof Overview (2-wise)</vt:lpstr>
      <vt:lpstr>Proof Overview (t-wise)</vt:lpstr>
      <vt:lpstr>Part VI. Open questions</vt:lpstr>
      <vt:lpstr>Many t-wise independence questions remain…</vt:lpstr>
      <vt:lpstr>… and many block cipher questions remain!</vt:lpstr>
      <vt:lpstr>Research Program Goals</vt:lpstr>
      <vt:lpstr>Thank you!</vt:lpstr>
      <vt:lpstr>SPN* Results</vt:lpstr>
      <vt:lpstr>AES*</vt:lpstr>
      <vt:lpstr>Two views on random-looking keyed permutations</vt:lpstr>
      <vt:lpstr>PowerPoint Presentation</vt:lpstr>
      <vt:lpstr>PowerPoint Presentation</vt:lpstr>
      <vt:lpstr>PowerPoint Presentation</vt:lpstr>
      <vt:lpstr>PowerPoint Presentation</vt:lpstr>
      <vt:lpstr>Security game</vt:lpstr>
      <vt:lpstr>t-wise independence</vt:lpstr>
      <vt:lpstr>Why t-wise independence?</vt:lpstr>
      <vt:lpstr>Outline</vt:lpstr>
      <vt:lpstr>Outline</vt:lpstr>
      <vt:lpstr>SPNs</vt:lpstr>
      <vt:lpstr>SPNs</vt:lpstr>
      <vt:lpstr>SPN*</vt:lpstr>
      <vt:lpstr>Outline</vt:lpstr>
      <vt:lpstr>Prior work</vt:lpstr>
      <vt:lpstr>Outline</vt:lpstr>
      <vt:lpstr>Outline</vt:lpstr>
      <vt:lpstr>How does censored-SPN compare to SPN?</vt:lpstr>
      <vt:lpstr>(Draft) Feistel Network</vt:lpstr>
      <vt:lpstr>(Draft) SPN*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Angelos Pelecanos</dc:creator>
  <cp:lastModifiedBy>Angelos Pelecanos</cp:lastModifiedBy>
  <cp:revision>24</cp:revision>
  <dcterms:created xsi:type="dcterms:W3CDTF">2023-07-19T16:57:53Z</dcterms:created>
  <dcterms:modified xsi:type="dcterms:W3CDTF">2023-08-24T18:20:53Z</dcterms:modified>
</cp:coreProperties>
</file>