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3"/>
  </p:notesMasterIdLst>
  <p:sldIdLst>
    <p:sldId id="256" r:id="rId2"/>
    <p:sldId id="453" r:id="rId3"/>
    <p:sldId id="455" r:id="rId4"/>
    <p:sldId id="456" r:id="rId5"/>
    <p:sldId id="457" r:id="rId6"/>
    <p:sldId id="458" r:id="rId7"/>
    <p:sldId id="459" r:id="rId8"/>
    <p:sldId id="460" r:id="rId9"/>
    <p:sldId id="461" r:id="rId10"/>
    <p:sldId id="462" r:id="rId11"/>
    <p:sldId id="454" r:id="rId12"/>
    <p:sldId id="464" r:id="rId13"/>
    <p:sldId id="465" r:id="rId14"/>
    <p:sldId id="466" r:id="rId15"/>
    <p:sldId id="467" r:id="rId16"/>
    <p:sldId id="468" r:id="rId17"/>
    <p:sldId id="469" r:id="rId18"/>
    <p:sldId id="473" r:id="rId19"/>
    <p:sldId id="470" r:id="rId20"/>
    <p:sldId id="471" r:id="rId21"/>
    <p:sldId id="475" r:id="rId22"/>
    <p:sldId id="477" r:id="rId23"/>
    <p:sldId id="476" r:id="rId24"/>
    <p:sldId id="497" r:id="rId25"/>
    <p:sldId id="529" r:id="rId26"/>
    <p:sldId id="530" r:id="rId27"/>
    <p:sldId id="531" r:id="rId28"/>
    <p:sldId id="533" r:id="rId29"/>
    <p:sldId id="532" r:id="rId30"/>
    <p:sldId id="496" r:id="rId31"/>
    <p:sldId id="500" r:id="rId32"/>
    <p:sldId id="506" r:id="rId33"/>
    <p:sldId id="501" r:id="rId34"/>
    <p:sldId id="508" r:id="rId35"/>
    <p:sldId id="509" r:id="rId36"/>
    <p:sldId id="513" r:id="rId37"/>
    <p:sldId id="514" r:id="rId38"/>
    <p:sldId id="515" r:id="rId39"/>
    <p:sldId id="516" r:id="rId40"/>
    <p:sldId id="517" r:id="rId41"/>
    <p:sldId id="518" r:id="rId42"/>
    <p:sldId id="519" r:id="rId43"/>
    <p:sldId id="520" r:id="rId44"/>
    <p:sldId id="521" r:id="rId45"/>
    <p:sldId id="522" r:id="rId46"/>
    <p:sldId id="523" r:id="rId47"/>
    <p:sldId id="524" r:id="rId48"/>
    <p:sldId id="525" r:id="rId49"/>
    <p:sldId id="526" r:id="rId50"/>
    <p:sldId id="527" r:id="rId51"/>
    <p:sldId id="528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2C54A70-4CDE-4217-87D9-3F20BDD8511D}">
          <p14:sldIdLst>
            <p14:sldId id="256"/>
            <p14:sldId id="453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54"/>
            <p14:sldId id="464"/>
            <p14:sldId id="465"/>
            <p14:sldId id="466"/>
            <p14:sldId id="467"/>
            <p14:sldId id="468"/>
            <p14:sldId id="469"/>
            <p14:sldId id="473"/>
            <p14:sldId id="470"/>
            <p14:sldId id="471"/>
            <p14:sldId id="475"/>
            <p14:sldId id="477"/>
            <p14:sldId id="476"/>
            <p14:sldId id="497"/>
            <p14:sldId id="529"/>
            <p14:sldId id="530"/>
            <p14:sldId id="531"/>
            <p14:sldId id="533"/>
            <p14:sldId id="532"/>
            <p14:sldId id="496"/>
            <p14:sldId id="500"/>
            <p14:sldId id="506"/>
            <p14:sldId id="501"/>
            <p14:sldId id="508"/>
            <p14:sldId id="509"/>
            <p14:sldId id="513"/>
            <p14:sldId id="514"/>
            <p14:sldId id="515"/>
            <p14:sldId id="516"/>
            <p14:sldId id="517"/>
            <p14:sldId id="518"/>
            <p14:sldId id="519"/>
            <p14:sldId id="520"/>
            <p14:sldId id="521"/>
            <p14:sldId id="522"/>
            <p14:sldId id="523"/>
            <p14:sldId id="524"/>
            <p14:sldId id="525"/>
            <p14:sldId id="526"/>
            <p14:sldId id="527"/>
            <p14:sldId id="52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03FEE-5B51-4433-AF1F-69279999B127}" type="datetimeFigureOut">
              <a:rPr lang="LID4096" smtClean="0"/>
              <a:t>08/18/2023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8D0AF-0937-4179-9EA8-5BDA96DF34E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9147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4898A-41A8-49D6-8E48-9D853EBFDD6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0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4898A-41A8-49D6-8E48-9D853EBFDD6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38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4898A-41A8-49D6-8E48-9D853EBFDD6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502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4898A-41A8-49D6-8E48-9D853EBFDD60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07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4898A-41A8-49D6-8E48-9D853EBFDD60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464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4898A-41A8-49D6-8E48-9D853EBFDD60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265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4898A-41A8-49D6-8E48-9D853EBFDD6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373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4898A-41A8-49D6-8E48-9D853EBFDD60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7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4898A-41A8-49D6-8E48-9D853EBFDD60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699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4898A-41A8-49D6-8E48-9D853EBFDD60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146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4898A-41A8-49D6-8E48-9D853EBFDD60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8751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4898A-41A8-49D6-8E48-9D853EBFDD60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405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4898A-41A8-49D6-8E48-9D853EBFDD60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6618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4898A-41A8-49D6-8E48-9D853EBFDD60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596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4898A-41A8-49D6-8E48-9D853EBFDD60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1725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4898A-41A8-49D6-8E48-9D853EBFDD60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923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4898A-41A8-49D6-8E48-9D853EBFDD60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1241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4898A-41A8-49D6-8E48-9D853EBFDD60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7071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4898A-41A8-49D6-8E48-9D853EBFDD60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178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4898A-41A8-49D6-8E48-9D853EBFDD60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08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505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CEDED-8C14-41D4-BF42-828175B23925}" type="datetimeFigureOut">
              <a:rPr lang="LID4096" smtClean="0"/>
              <a:t>08/18/2023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8D06-2F7E-442F-9610-F37BAB1A79BE}" type="slidenum">
              <a:rPr lang="LID4096" smtClean="0"/>
              <a:t>‹#›</a:t>
            </a:fld>
            <a:endParaRPr lang="LID4096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84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CEDED-8C14-41D4-BF42-828175B23925}" type="datetimeFigureOut">
              <a:rPr lang="LID4096" smtClean="0"/>
              <a:t>08/18/2023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8D06-2F7E-442F-9610-F37BAB1A79B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62268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CEDED-8C14-41D4-BF42-828175B23925}" type="datetimeFigureOut">
              <a:rPr lang="LID4096" smtClean="0"/>
              <a:t>08/18/2023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8D06-2F7E-442F-9610-F37BAB1A79B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736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CEDED-8C14-41D4-BF42-828175B23925}" type="datetimeFigureOut">
              <a:rPr lang="LID4096" smtClean="0"/>
              <a:t>08/18/2023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8D06-2F7E-442F-9610-F37BAB1A79B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0738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CEDED-8C14-41D4-BF42-828175B23925}" type="datetimeFigureOut">
              <a:rPr lang="LID4096" smtClean="0"/>
              <a:t>08/18/2023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8D06-2F7E-442F-9610-F37BAB1A79BE}" type="slidenum">
              <a:rPr lang="LID4096" smtClean="0"/>
              <a:t>‹#›</a:t>
            </a:fld>
            <a:endParaRPr lang="LID4096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69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CEDED-8C14-41D4-BF42-828175B23925}" type="datetimeFigureOut">
              <a:rPr lang="LID4096" smtClean="0"/>
              <a:t>08/18/2023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8D06-2F7E-442F-9610-F37BAB1A79B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8726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CEDED-8C14-41D4-BF42-828175B23925}" type="datetimeFigureOut">
              <a:rPr lang="LID4096" smtClean="0"/>
              <a:t>08/18/2023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8D06-2F7E-442F-9610-F37BAB1A79B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3563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CEDED-8C14-41D4-BF42-828175B23925}" type="datetimeFigureOut">
              <a:rPr lang="LID4096" smtClean="0"/>
              <a:t>08/18/2023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8D06-2F7E-442F-9610-F37BAB1A79B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61656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CEDED-8C14-41D4-BF42-828175B23925}" type="datetimeFigureOut">
              <a:rPr lang="LID4096" smtClean="0"/>
              <a:t>08/18/2023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8D06-2F7E-442F-9610-F37BAB1A79B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0470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D0CEDED-8C14-41D4-BF42-828175B23925}" type="datetimeFigureOut">
              <a:rPr lang="LID4096" smtClean="0"/>
              <a:t>08/18/2023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198D06-2F7E-442F-9610-F37BAB1A79B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4484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CEDED-8C14-41D4-BF42-828175B23925}" type="datetimeFigureOut">
              <a:rPr lang="LID4096" smtClean="0"/>
              <a:t>08/18/2023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8D06-2F7E-442F-9610-F37BAB1A79B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7965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D0CEDED-8C14-41D4-BF42-828175B23925}" type="datetimeFigureOut">
              <a:rPr lang="LID4096" smtClean="0"/>
              <a:t>08/18/2023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5198D06-2F7E-442F-9610-F37BAB1A79BE}" type="slidenum">
              <a:rPr lang="LID4096" smtClean="0"/>
              <a:t>‹#›</a:t>
            </a:fld>
            <a:endParaRPr lang="LID4096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45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44.png"/><Relationship Id="rId5" Type="http://schemas.openxmlformats.org/officeDocument/2006/relationships/image" Target="../media/image4.png"/><Relationship Id="rId10" Type="http://schemas.openxmlformats.org/officeDocument/2006/relationships/image" Target="../media/image43.png"/><Relationship Id="rId4" Type="http://schemas.openxmlformats.org/officeDocument/2006/relationships/image" Target="../media/image28.svg"/><Relationship Id="rId9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2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44.png"/><Relationship Id="rId5" Type="http://schemas.openxmlformats.org/officeDocument/2006/relationships/image" Target="../media/image4.png"/><Relationship Id="rId10" Type="http://schemas.openxmlformats.org/officeDocument/2006/relationships/image" Target="../media/image43.png"/><Relationship Id="rId4" Type="http://schemas.openxmlformats.org/officeDocument/2006/relationships/image" Target="../media/image28.svg"/><Relationship Id="rId9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D74A7-A151-4FA6-8365-D4803A1D1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981198"/>
            <a:ext cx="10058400" cy="2047579"/>
          </a:xfrm>
        </p:spPr>
        <p:txBody>
          <a:bodyPr>
            <a:normAutofit/>
          </a:bodyPr>
          <a:lstStyle/>
          <a:p>
            <a:pPr algn="ctr"/>
            <a:r>
              <a:rPr lang="en-GB" sz="5000" b="1" dirty="0">
                <a:effectLst/>
                <a:latin typeface="Speak Pro Light" panose="020B0304020101020102" pitchFamily="34" charset="0"/>
              </a:rPr>
              <a:t>A Framework for Practical Anonymous Credentials from Lattices</a:t>
            </a:r>
            <a:endParaRPr lang="LID4096" sz="5000" b="1" dirty="0">
              <a:latin typeface="Speak Pro Light" panose="020B0304020101020102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14281-1328-4045-B191-A61A8E5CE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333" y="4514887"/>
            <a:ext cx="12132733" cy="1767380"/>
          </a:xfrm>
        </p:spPr>
        <p:txBody>
          <a:bodyPr>
            <a:normAutofit/>
          </a:bodyPr>
          <a:lstStyle/>
          <a:p>
            <a:r>
              <a:rPr lang="en-GB" sz="1800" dirty="0"/>
              <a:t>Jonathan </a:t>
            </a:r>
            <a:r>
              <a:rPr lang="en-GB" sz="1800" dirty="0" err="1"/>
              <a:t>bootle</a:t>
            </a:r>
            <a:r>
              <a:rPr lang="en-GB" sz="1800" dirty="0"/>
              <a:t>	Vadim </a:t>
            </a:r>
            <a:r>
              <a:rPr lang="en-GB" sz="1800" dirty="0" err="1"/>
              <a:t>lyubashevsky</a:t>
            </a:r>
            <a:r>
              <a:rPr lang="en-GB" sz="1800" dirty="0"/>
              <a:t>	</a:t>
            </a:r>
            <a:r>
              <a:rPr lang="en-GB" sz="1800" b="1" dirty="0"/>
              <a:t>Ngoc </a:t>
            </a:r>
            <a:r>
              <a:rPr lang="en-GB" sz="1800" b="1" dirty="0" err="1"/>
              <a:t>khanh</a:t>
            </a:r>
            <a:r>
              <a:rPr lang="en-GB" sz="1800" b="1" dirty="0"/>
              <a:t> Nguyen	</a:t>
            </a:r>
            <a:r>
              <a:rPr lang="en-GB" sz="1800" dirty="0"/>
              <a:t>Alessandro </a:t>
            </a:r>
            <a:r>
              <a:rPr lang="en-GB" sz="1800" dirty="0" err="1"/>
              <a:t>sorniotti</a:t>
            </a:r>
            <a:endParaRPr lang="LID4096" sz="1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B0D8316-331B-4963-B024-3163C66CB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038" y="5211610"/>
            <a:ext cx="1803400" cy="52481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8E9FF4A5-7A48-4188-9320-E0BAC4C27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44434" y="5211610"/>
            <a:ext cx="1308776" cy="52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82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EA4621-BE40-47AA-9250-62E9B3196F86}"/>
              </a:ext>
            </a:extLst>
          </p:cNvPr>
          <p:cNvSpPr/>
          <p:nvPr/>
        </p:nvSpPr>
        <p:spPr bwMode="auto">
          <a:xfrm>
            <a:off x="475946" y="1223667"/>
            <a:ext cx="1574800" cy="1335313"/>
          </a:xfrm>
          <a:prstGeom prst="rect">
            <a:avLst/>
          </a:prstGeom>
          <a:noFill/>
          <a:ln w="38100" cap="flat" cmpd="sng" algn="ctr">
            <a:solidFill>
              <a:srgbClr val="AB1A8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667" dirty="0">
              <a:solidFill>
                <a:srgbClr val="191919"/>
              </a:solidFill>
              <a:latin typeface="IBM Plex Sans Light" pitchFamily="34" charset="0"/>
            </a:endParaRPr>
          </a:p>
          <a:p>
            <a:pPr algn="ctr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733" dirty="0">
                <a:solidFill>
                  <a:srgbClr val="191919"/>
                </a:solidFill>
                <a:latin typeface="IBM Plex Sans Light" pitchFamily="34" charset="0"/>
              </a:rPr>
              <a:t>Issuer</a:t>
            </a:r>
            <a:endParaRPr lang="en-CH" sz="3733" dirty="0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B85464D5-73E8-436E-9743-0169B569956F}"/>
              </a:ext>
            </a:extLst>
          </p:cNvPr>
          <p:cNvSpPr/>
          <p:nvPr/>
        </p:nvSpPr>
        <p:spPr bwMode="auto">
          <a:xfrm>
            <a:off x="2179560" y="636080"/>
            <a:ext cx="2333173" cy="377372"/>
          </a:xfrm>
          <a:prstGeom prst="leftArrow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CH" sz="2667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30A29BA4-AF96-4489-B0DE-0F571086186F}"/>
              </a:ext>
            </a:extLst>
          </p:cNvPr>
          <p:cNvSpPr/>
          <p:nvPr/>
        </p:nvSpPr>
        <p:spPr bwMode="auto">
          <a:xfrm rot="10800000">
            <a:off x="2252132" y="1513951"/>
            <a:ext cx="2333173" cy="377372"/>
          </a:xfrm>
          <a:prstGeom prst="leftArrow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CH" sz="2667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61464F-CD6C-45EE-A475-2EBEB644DE37}"/>
              </a:ext>
            </a:extLst>
          </p:cNvPr>
          <p:cNvSpPr/>
          <p:nvPr/>
        </p:nvSpPr>
        <p:spPr bwMode="auto">
          <a:xfrm>
            <a:off x="4806646" y="2005622"/>
            <a:ext cx="1574800" cy="1335313"/>
          </a:xfrm>
          <a:prstGeom prst="rect">
            <a:avLst/>
          </a:prstGeom>
          <a:noFill/>
          <a:ln w="38100" cap="flat" cmpd="sng" algn="ctr">
            <a:solidFill>
              <a:srgbClr val="AB1A8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667" dirty="0">
              <a:solidFill>
                <a:srgbClr val="191919"/>
              </a:solidFill>
              <a:latin typeface="IBM Plex Sans Light" pitchFamily="34" charset="0"/>
            </a:endParaRPr>
          </a:p>
          <a:p>
            <a:pPr algn="ctr"/>
            <a:r>
              <a:rPr lang="en-GB" sz="3733" dirty="0">
                <a:solidFill>
                  <a:srgbClr val="191919"/>
                </a:solidFill>
                <a:latin typeface="IBM Plex Sans Light" pitchFamily="34" charset="0"/>
              </a:rPr>
              <a:t>User</a:t>
            </a:r>
            <a:endParaRPr lang="en-CH" sz="3733" dirty="0">
              <a:solidFill>
                <a:srgbClr val="191919"/>
              </a:solidFill>
              <a:latin typeface="IBM Plex Sans Light" pitchFamily="34" charset="0"/>
            </a:endParaRPr>
          </a:p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IBM Plex Sans Light" pitchFamily="34" charset="0"/>
            </a:endParaRPr>
          </a:p>
          <a:p>
            <a:pPr algn="ctr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CH" sz="3733" dirty="0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1298F6A2-C4B2-4022-BFBE-6174BB8CA306}"/>
              </a:ext>
            </a:extLst>
          </p:cNvPr>
          <p:cNvSpPr/>
          <p:nvPr/>
        </p:nvSpPr>
        <p:spPr bwMode="auto">
          <a:xfrm rot="10800000">
            <a:off x="6747933" y="2484589"/>
            <a:ext cx="2910115" cy="377372"/>
          </a:xfrm>
          <a:prstGeom prst="leftArrow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CH" sz="2667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D57E52-BB67-464B-B4C9-EF1B653632E4}"/>
              </a:ext>
            </a:extLst>
          </p:cNvPr>
          <p:cNvSpPr/>
          <p:nvPr/>
        </p:nvSpPr>
        <p:spPr bwMode="auto">
          <a:xfrm>
            <a:off x="9817705" y="2005622"/>
            <a:ext cx="1574800" cy="1335313"/>
          </a:xfrm>
          <a:prstGeom prst="rect">
            <a:avLst/>
          </a:prstGeom>
          <a:noFill/>
          <a:ln w="38100" cap="flat" cmpd="sng" algn="ctr">
            <a:solidFill>
              <a:srgbClr val="AB1A8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667" dirty="0">
              <a:solidFill>
                <a:srgbClr val="191919"/>
              </a:solidFill>
              <a:latin typeface="IBM Plex Sans Light" pitchFamily="34" charset="0"/>
            </a:endParaRPr>
          </a:p>
          <a:p>
            <a:pPr algn="ctr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733" dirty="0">
                <a:solidFill>
                  <a:srgbClr val="191919"/>
                </a:solidFill>
                <a:latin typeface="IBM Plex Sans Light" pitchFamily="34" charset="0"/>
              </a:rPr>
              <a:t>Verifier</a:t>
            </a:r>
            <a:endParaRPr lang="en-CH" sz="3733" dirty="0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222961-DB5F-4958-9E51-0B690BC3F505}"/>
              </a:ext>
            </a:extLst>
          </p:cNvPr>
          <p:cNvSpPr txBox="1"/>
          <p:nvPr/>
        </p:nvSpPr>
        <p:spPr>
          <a:xfrm>
            <a:off x="2206775" y="128882"/>
            <a:ext cx="2423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highlight>
                  <a:srgbClr val="00FF00"/>
                </a:highlight>
              </a:rPr>
              <a:t>blind(c</a:t>
            </a:r>
            <a:r>
              <a:rPr lang="en-GB" sz="2400" baseline="-25000" dirty="0">
                <a:highlight>
                  <a:srgbClr val="00FF00"/>
                </a:highlight>
              </a:rPr>
              <a:t>1</a:t>
            </a:r>
            <a:r>
              <a:rPr lang="en-GB" sz="2400" dirty="0">
                <a:highlight>
                  <a:srgbClr val="00FF00"/>
                </a:highlight>
              </a:rPr>
              <a:t>,…,c</a:t>
            </a:r>
            <a:r>
              <a:rPr lang="en-GB" sz="2400" baseline="-25000" dirty="0">
                <a:highlight>
                  <a:srgbClr val="00FF00"/>
                </a:highlight>
              </a:rPr>
              <a:t>k</a:t>
            </a:r>
            <a:r>
              <a:rPr lang="en-GB" sz="2400" dirty="0">
                <a:highlight>
                  <a:srgbClr val="00FF00"/>
                </a:highlight>
              </a:rPr>
              <a:t>)</a:t>
            </a:r>
            <a:endParaRPr lang="en-CH" sz="2400" dirty="0">
              <a:highlight>
                <a:srgbClr val="00FF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2E0F49-F603-456F-AD2A-C29DC437ECC4}"/>
              </a:ext>
            </a:extLst>
          </p:cNvPr>
          <p:cNvSpPr txBox="1"/>
          <p:nvPr/>
        </p:nvSpPr>
        <p:spPr>
          <a:xfrm>
            <a:off x="2216753" y="1032869"/>
            <a:ext cx="2423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cred=</a:t>
            </a:r>
            <a:r>
              <a:rPr lang="en-GB" sz="2400" dirty="0">
                <a:highlight>
                  <a:srgbClr val="FF00FF"/>
                </a:highlight>
              </a:rPr>
              <a:t>sign(c</a:t>
            </a:r>
            <a:r>
              <a:rPr lang="en-GB" sz="2400" baseline="-25000" dirty="0">
                <a:highlight>
                  <a:srgbClr val="FF00FF"/>
                </a:highlight>
              </a:rPr>
              <a:t>1</a:t>
            </a:r>
            <a:r>
              <a:rPr lang="en-GB" sz="2400" dirty="0">
                <a:highlight>
                  <a:srgbClr val="FF00FF"/>
                </a:highlight>
              </a:rPr>
              <a:t>,…,c</a:t>
            </a:r>
            <a:r>
              <a:rPr lang="en-GB" sz="2400" baseline="-25000" dirty="0">
                <a:highlight>
                  <a:srgbClr val="FF00FF"/>
                </a:highlight>
              </a:rPr>
              <a:t>k</a:t>
            </a:r>
            <a:r>
              <a:rPr lang="en-GB" sz="2400" dirty="0">
                <a:highlight>
                  <a:srgbClr val="FF00FF"/>
                </a:highlight>
              </a:rPr>
              <a:t>)</a:t>
            </a:r>
            <a:endParaRPr lang="en-CH" sz="2400" dirty="0">
              <a:highlight>
                <a:srgbClr val="FF00FF"/>
              </a:highlight>
            </a:endParaRPr>
          </a:p>
        </p:txBody>
      </p:sp>
      <p:pic>
        <p:nvPicPr>
          <p:cNvPr id="10" name="Graphic 9" descr="Bank outline">
            <a:extLst>
              <a:ext uri="{FF2B5EF4-FFF2-40B4-BE49-F238E27FC236}">
                <a16:creationId xmlns:a16="http://schemas.microsoft.com/office/drawing/2014/main" id="{408B6D60-13C2-439A-B0D7-C8BCD47E7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478" y="0"/>
            <a:ext cx="1407735" cy="14077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C3A5FF-1665-40D1-8349-18D7651F2B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501" y="577122"/>
            <a:ext cx="1293089" cy="1293089"/>
          </a:xfrm>
          <a:prstGeom prst="rect">
            <a:avLst/>
          </a:prstGeom>
        </p:spPr>
      </p:pic>
      <p:sp>
        <p:nvSpPr>
          <p:cNvPr id="12" name="Scroll: Vertical 11">
            <a:extLst>
              <a:ext uri="{FF2B5EF4-FFF2-40B4-BE49-F238E27FC236}">
                <a16:creationId xmlns:a16="http://schemas.microsoft.com/office/drawing/2014/main" id="{9D62BEBC-848C-408F-A124-04CA4422BEB8}"/>
              </a:ext>
            </a:extLst>
          </p:cNvPr>
          <p:cNvSpPr/>
          <p:nvPr/>
        </p:nvSpPr>
        <p:spPr>
          <a:xfrm>
            <a:off x="7095973" y="824766"/>
            <a:ext cx="2214034" cy="1585442"/>
          </a:xfrm>
          <a:prstGeom prst="verticalScroll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highlight>
                  <a:srgbClr val="00FFFF"/>
                </a:highlight>
              </a:rPr>
              <a:t>“I have a cred from</a:t>
            </a:r>
          </a:p>
          <a:p>
            <a:pPr algn="ctr"/>
            <a:r>
              <a:rPr lang="en-GB" sz="1600" dirty="0">
                <a:highlight>
                  <a:srgbClr val="00FFFF"/>
                </a:highlight>
              </a:rPr>
              <a:t>The issuer saying:</a:t>
            </a:r>
          </a:p>
          <a:p>
            <a:pPr algn="ctr"/>
            <a:r>
              <a:rPr lang="en-GB" sz="1600" dirty="0">
                <a:highlight>
                  <a:srgbClr val="00FFFF"/>
                </a:highlight>
              </a:rPr>
              <a:t>Age &gt;21”</a:t>
            </a:r>
            <a:endParaRPr lang="LID4096" sz="1600" dirty="0">
              <a:highlight>
                <a:srgbClr val="00FFFF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B1D717-2C3A-4358-84AB-5A4A01336F94}"/>
              </a:ext>
            </a:extLst>
          </p:cNvPr>
          <p:cNvSpPr txBox="1"/>
          <p:nvPr/>
        </p:nvSpPr>
        <p:spPr>
          <a:xfrm>
            <a:off x="5793013" y="3784600"/>
            <a:ext cx="33854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Ingredients: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highlight>
                  <a:srgbClr val="FF00FF"/>
                </a:highlight>
              </a:rPr>
              <a:t>Signature scheme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highlight>
                  <a:srgbClr val="00FFFF"/>
                </a:highlight>
              </a:rPr>
              <a:t>Zero-knowledge proof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highlight>
                  <a:srgbClr val="FFFF00"/>
                </a:highlight>
              </a:rPr>
              <a:t>Commitment scheme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highlight>
                <a:srgbClr val="00FFFF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/>
          </a:p>
          <a:p>
            <a:endParaRPr lang="LID4096" sz="2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9AE9FA-5A78-4FFC-95BE-4548C31149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82" y="3784600"/>
            <a:ext cx="3276600" cy="21844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291DAFB-D422-41C1-ADD9-A1A96060AC99}"/>
              </a:ext>
            </a:extLst>
          </p:cNvPr>
          <p:cNvSpPr/>
          <p:nvPr/>
        </p:nvSpPr>
        <p:spPr>
          <a:xfrm>
            <a:off x="9499937" y="3784600"/>
            <a:ext cx="2615863" cy="2489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Frameworks: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solidFill>
                  <a:schemeClr val="tx1"/>
                </a:solidFill>
              </a:rPr>
              <a:t>Signatures with protocols [CL02,LLM+16,JRS23]</a:t>
            </a:r>
          </a:p>
          <a:p>
            <a:r>
              <a:rPr lang="en-GB" sz="1600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solidFill>
                  <a:schemeClr val="tx1"/>
                </a:solidFill>
              </a:rPr>
              <a:t>Commit-transferrable signatures [LLL+23]</a:t>
            </a:r>
            <a:endParaRPr lang="LID4096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978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1D9F5-256A-4F99-9670-260C49230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Lattice-based signatures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1804F8-1CB1-4E08-B315-F2737412E4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4998720" cy="4023360"/>
              </a:xfrm>
            </p:spPr>
            <p:txBody>
              <a:bodyPr/>
              <a:lstStyle/>
              <a:p>
                <a:r>
                  <a:rPr lang="en-GB" dirty="0" err="1"/>
                  <a:t>Dilithium</a:t>
                </a:r>
                <a:r>
                  <a:rPr lang="en-GB" dirty="0"/>
                  <a:t>:</a:t>
                </a:r>
              </a:p>
              <a:p>
                <a:endParaRPr lang="en-GB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GB" dirty="0"/>
                  <a:t>-protocol for proving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is short.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GB" dirty="0"/>
                  <a:t>Make it non-interactive using Fiat-Shamir transform, and append a message in the hash function</a:t>
                </a:r>
                <a:endParaRPr lang="LID4096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1804F8-1CB1-4E08-B315-F2737412E4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4998720" cy="4023360"/>
              </a:xfrm>
              <a:blipFill>
                <a:blip r:embed="rId2"/>
                <a:stretch>
                  <a:fillRect l="-2927" t="-1667" r="-12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5227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1D9F5-256A-4F99-9670-260C49230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Lattice-based signatures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1804F8-1CB1-4E08-B315-F2737412E4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4998720" cy="4023360"/>
              </a:xfrm>
            </p:spPr>
            <p:txBody>
              <a:bodyPr/>
              <a:lstStyle/>
              <a:p>
                <a:r>
                  <a:rPr lang="en-GB" dirty="0" err="1"/>
                  <a:t>Dilithium</a:t>
                </a:r>
                <a:r>
                  <a:rPr lang="en-GB" dirty="0"/>
                  <a:t>:</a:t>
                </a:r>
              </a:p>
              <a:p>
                <a:endParaRPr lang="en-GB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GB" dirty="0"/>
                  <a:t>-protocol for proving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is short.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GB" dirty="0"/>
                  <a:t>Make it non-interactive using Fiat-Shamir transform, and append a message in the hash function</a:t>
                </a:r>
                <a:endParaRPr lang="LID4096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1804F8-1CB1-4E08-B315-F2737412E4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4998720" cy="4023360"/>
              </a:xfrm>
              <a:blipFill>
                <a:blip r:embed="rId2"/>
                <a:stretch>
                  <a:fillRect l="-2927" t="-1667" r="-12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E9E14D3-3B2D-4653-A9A8-F51BF31700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7346" y="1905001"/>
                <a:ext cx="4998720" cy="402336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Falcon ([GPV08] + NTRU):</a:t>
                </a:r>
              </a:p>
              <a:p>
                <a:endParaRPr lang="en-GB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GB" dirty="0"/>
                  <a:t> Using a trapdoor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/>
                  <a:t>, sample a short vector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such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is a random salt.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GB" dirty="0"/>
                  <a:t>The signature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.</a:t>
                </a:r>
                <a:endParaRPr lang="LID4096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E9E14D3-3B2D-4653-A9A8-F51BF3170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346" y="1905001"/>
                <a:ext cx="4998720" cy="4023360"/>
              </a:xfrm>
              <a:prstGeom prst="rect">
                <a:avLst/>
              </a:prstGeom>
              <a:blipFill>
                <a:blip r:embed="rId3"/>
                <a:stretch>
                  <a:fillRect l="-2927" t="-1667" r="-36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2876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1D9F5-256A-4F99-9670-260C49230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Lattice-based signatures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1804F8-1CB1-4E08-B315-F2737412E4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4998720" cy="4023360"/>
              </a:xfrm>
            </p:spPr>
            <p:txBody>
              <a:bodyPr/>
              <a:lstStyle/>
              <a:p>
                <a:r>
                  <a:rPr lang="en-GB" dirty="0" err="1"/>
                  <a:t>Dilithium</a:t>
                </a:r>
                <a:r>
                  <a:rPr lang="en-GB" dirty="0"/>
                  <a:t>:</a:t>
                </a:r>
              </a:p>
              <a:p>
                <a:endParaRPr lang="en-GB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GB" dirty="0"/>
                  <a:t>-protocol for proving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is short.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GB" dirty="0"/>
                  <a:t>Make it non-interactive using Fiat-Shamir transform, and append a message in the hash function</a:t>
                </a:r>
                <a:endParaRPr lang="LID4096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1804F8-1CB1-4E08-B315-F2737412E4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4998720" cy="4023360"/>
              </a:xfrm>
              <a:blipFill>
                <a:blip r:embed="rId2"/>
                <a:stretch>
                  <a:fillRect l="-2927" t="-1667" r="-12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E9E14D3-3B2D-4653-A9A8-F51BF31700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7346" y="1905001"/>
                <a:ext cx="4998720" cy="402336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Falcon ([GPV08] + NTRU):</a:t>
                </a:r>
              </a:p>
              <a:p>
                <a:endParaRPr lang="en-GB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GB" dirty="0"/>
                  <a:t> Using a trapdoor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/>
                  <a:t>, sample a short vector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such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is a random salt.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GB" dirty="0"/>
                  <a:t>The signature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.</a:t>
                </a:r>
                <a:endParaRPr lang="LID4096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E9E14D3-3B2D-4653-A9A8-F51BF3170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346" y="1905001"/>
                <a:ext cx="4998720" cy="4023360"/>
              </a:xfrm>
              <a:prstGeom prst="rect">
                <a:avLst/>
              </a:prstGeom>
              <a:blipFill>
                <a:blip r:embed="rId3"/>
                <a:stretch>
                  <a:fillRect l="-2927" t="-1667" r="-36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AB4E392-F582-4A37-989F-A1AEBE7F25B1}"/>
              </a:ext>
            </a:extLst>
          </p:cNvPr>
          <p:cNvSpPr/>
          <p:nvPr/>
        </p:nvSpPr>
        <p:spPr>
          <a:xfrm>
            <a:off x="482600" y="4478867"/>
            <a:ext cx="5249333" cy="176106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Can we provide a ZK proof of knowledge of a signature?</a:t>
            </a:r>
            <a:endParaRPr lang="LID4096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454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1D9F5-256A-4F99-9670-260C49230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Lattice-based signatures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1804F8-1CB1-4E08-B315-F2737412E4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4998720" cy="4023360"/>
              </a:xfrm>
            </p:spPr>
            <p:txBody>
              <a:bodyPr/>
              <a:lstStyle/>
              <a:p>
                <a:r>
                  <a:rPr lang="en-GB" dirty="0" err="1"/>
                  <a:t>Dilithium</a:t>
                </a:r>
                <a:r>
                  <a:rPr lang="en-GB" dirty="0"/>
                  <a:t>:</a:t>
                </a:r>
              </a:p>
              <a:p>
                <a:endParaRPr lang="en-GB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GB" dirty="0"/>
                  <a:t>-protocol for proving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is short.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GB" dirty="0"/>
                  <a:t>Make it non-interactive using Fiat-Shamir transform, and append a message in the </a:t>
                </a:r>
                <a:r>
                  <a:rPr lang="en-GB" dirty="0">
                    <a:highlight>
                      <a:srgbClr val="FFFF00"/>
                    </a:highlight>
                  </a:rPr>
                  <a:t>hash function</a:t>
                </a:r>
                <a:endParaRPr lang="LID4096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1804F8-1CB1-4E08-B315-F2737412E4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4998720" cy="4023360"/>
              </a:xfrm>
              <a:blipFill>
                <a:blip r:embed="rId2"/>
                <a:stretch>
                  <a:fillRect l="-2927" t="-1667" r="-12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E9E14D3-3B2D-4653-A9A8-F51BF31700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7346" y="1905001"/>
                <a:ext cx="4998720" cy="402336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Falcon ([GPV08] + NTRU):</a:t>
                </a:r>
              </a:p>
              <a:p>
                <a:endParaRPr lang="en-GB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GB" dirty="0"/>
                  <a:t> Using a trapdoor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/>
                  <a:t>, sample a short vector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such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is a random salt.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GB" dirty="0"/>
                  <a:t>The signature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.</a:t>
                </a:r>
                <a:endParaRPr lang="LID4096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E9E14D3-3B2D-4653-A9A8-F51BF3170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346" y="1905001"/>
                <a:ext cx="4998720" cy="4023360"/>
              </a:xfrm>
              <a:prstGeom prst="rect">
                <a:avLst/>
              </a:prstGeom>
              <a:blipFill>
                <a:blip r:embed="rId3"/>
                <a:stretch>
                  <a:fillRect l="-2927" t="-1667" r="-36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AB4E392-F582-4A37-989F-A1AEBE7F25B1}"/>
              </a:ext>
            </a:extLst>
          </p:cNvPr>
          <p:cNvSpPr/>
          <p:nvPr/>
        </p:nvSpPr>
        <p:spPr>
          <a:xfrm>
            <a:off x="482600" y="4478867"/>
            <a:ext cx="5249333" cy="176106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Can we provide a ZK proof of knowledge of a signature?</a:t>
            </a:r>
            <a:endParaRPr lang="LID4096" sz="3200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78663C-7373-4E9C-933B-F10168A6410B}"/>
              </a:ext>
            </a:extLst>
          </p:cNvPr>
          <p:cNvSpPr/>
          <p:nvPr/>
        </p:nvSpPr>
        <p:spPr>
          <a:xfrm>
            <a:off x="6346613" y="4478867"/>
            <a:ext cx="5249333" cy="176106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Doable, but painful (e.g. use Labrador [BS23])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The problem lies in the </a:t>
            </a:r>
            <a:r>
              <a:rPr lang="en-GB" sz="2000" dirty="0">
                <a:solidFill>
                  <a:schemeClr val="tx1"/>
                </a:solidFill>
                <a:highlight>
                  <a:srgbClr val="FFFF00"/>
                </a:highlight>
              </a:rPr>
              <a:t>hash function</a:t>
            </a:r>
            <a:endParaRPr lang="LID4096" sz="20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3408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1D9F5-256A-4F99-9670-260C49230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Lattice-based signatures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1804F8-1CB1-4E08-B315-F2737412E4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4998720" cy="4023360"/>
              </a:xfrm>
            </p:spPr>
            <p:txBody>
              <a:bodyPr/>
              <a:lstStyle/>
              <a:p>
                <a:r>
                  <a:rPr lang="en-GB" dirty="0" err="1"/>
                  <a:t>Dilithium</a:t>
                </a:r>
                <a:r>
                  <a:rPr lang="en-GB" dirty="0"/>
                  <a:t>:</a:t>
                </a:r>
              </a:p>
              <a:p>
                <a:endParaRPr lang="en-GB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GB" dirty="0"/>
                  <a:t>-protocol for proving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is short.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GB" dirty="0"/>
                  <a:t>Make it non-interactive using Fiat-Shamir transform, and append a message in the </a:t>
                </a:r>
                <a:r>
                  <a:rPr lang="en-GB" dirty="0">
                    <a:highlight>
                      <a:srgbClr val="FFFF00"/>
                    </a:highlight>
                  </a:rPr>
                  <a:t>hash function</a:t>
                </a:r>
                <a:endParaRPr lang="LID4096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1804F8-1CB1-4E08-B315-F2737412E4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4998720" cy="4023360"/>
              </a:xfrm>
              <a:blipFill>
                <a:blip r:embed="rId2"/>
                <a:stretch>
                  <a:fillRect l="-2927" t="-1667" r="-12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E9E14D3-3B2D-4653-A9A8-F51BF31700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7346" y="1905001"/>
                <a:ext cx="4998720" cy="402336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Falcon ([GPV08] + NTRU):</a:t>
                </a:r>
              </a:p>
              <a:p>
                <a:endParaRPr lang="en-GB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GB" dirty="0"/>
                  <a:t> Using a trapdoor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/>
                  <a:t>, sample a short vector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such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is a random salt.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GB" dirty="0"/>
                  <a:t>The signature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.</a:t>
                </a:r>
                <a:endParaRPr lang="LID4096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E9E14D3-3B2D-4653-A9A8-F51BF3170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346" y="1905001"/>
                <a:ext cx="4998720" cy="4023360"/>
              </a:xfrm>
              <a:prstGeom prst="rect">
                <a:avLst/>
              </a:prstGeom>
              <a:blipFill>
                <a:blip r:embed="rId3"/>
                <a:stretch>
                  <a:fillRect l="-2927" t="-1667" r="-36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AB4E392-F582-4A37-989F-A1AEBE7F25B1}"/>
              </a:ext>
            </a:extLst>
          </p:cNvPr>
          <p:cNvSpPr/>
          <p:nvPr/>
        </p:nvSpPr>
        <p:spPr>
          <a:xfrm>
            <a:off x="482600" y="4478867"/>
            <a:ext cx="5249333" cy="176106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What happens if we swap the hash function with some other function?</a:t>
            </a:r>
            <a:endParaRPr lang="LID4096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034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F5F4D0-1EDD-E9C5-5B16-934700930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[GPV08] signature scheme</a:t>
            </a:r>
            <a:endParaRPr lang="en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0AB2170-6C0E-040F-6176-CE24FBB34F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8153" y="2283435"/>
                <a:ext cx="11273367" cy="229113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      An oracle that:</a:t>
                </a:r>
              </a:p>
              <a:p>
                <a:pPr marL="905911" lvl="1" indent="-457189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2"/>
                    </a:solidFill>
                  </a:rPr>
                  <a:t>Given any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b="1" dirty="0">
                  <a:solidFill>
                    <a:schemeClr val="tx2"/>
                  </a:solidFill>
                </a:endParaRPr>
              </a:p>
              <a:p>
                <a:pPr marL="905911" lvl="1" indent="-457189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2"/>
                    </a:solidFill>
                  </a:rPr>
                  <a:t>Generates a small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from distribution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𝐴𝑠</m:t>
                    </m:r>
                    <m:r>
                      <a:rPr lang="en-US" sz="2400" b="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b="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b="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sz="2400" b="0" dirty="0">
                  <a:solidFill>
                    <a:schemeClr val="tx2"/>
                  </a:solidFill>
                </a:endParaRPr>
              </a:p>
              <a:p>
                <a:pPr marL="905911" lvl="1" indent="-457189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2"/>
                    </a:solidFill>
                  </a:rPr>
                  <a:t>Outputs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GB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2"/>
                  </a:solidFill>
                </a:endParaRPr>
              </a:p>
              <a:p>
                <a:pPr marL="448722" lvl="1" indent="0">
                  <a:buNone/>
                </a:pPr>
                <a:endParaRPr lang="en-US" sz="2400" dirty="0">
                  <a:solidFill>
                    <a:schemeClr val="tx2"/>
                  </a:solidFill>
                </a:endParaRPr>
              </a:p>
              <a:p>
                <a:pPr marL="448722" lvl="1" indent="0"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is useless because the same distribution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can be generated by</a:t>
                </a:r>
              </a:p>
              <a:p>
                <a:pPr marL="905911" lvl="1" indent="-457189">
                  <a:buFont typeface="+mj-lt"/>
                  <a:buAutoNum type="arabicPeriod"/>
                </a:pPr>
                <a:endParaRPr lang="en-US" sz="2400" dirty="0">
                  <a:solidFill>
                    <a:schemeClr val="tx2"/>
                  </a:solidFill>
                </a:endParaRPr>
              </a:p>
              <a:p>
                <a:pPr marL="905911" lvl="1" indent="-457189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2"/>
                    </a:solidFill>
                  </a:rPr>
                  <a:t>Generate a small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from distribution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400" dirty="0">
                  <a:solidFill>
                    <a:schemeClr val="tx2"/>
                  </a:solidFill>
                </a:endParaRPr>
              </a:p>
              <a:p>
                <a:pPr marL="905911" lvl="1" indent="-457189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2"/>
                    </a:solidFill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𝐴𝑠</m:t>
                    </m:r>
                    <m:r>
                      <a:rPr lang="en-US" sz="2400" b="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400" b="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400" dirty="0">
                  <a:solidFill>
                    <a:schemeClr val="tx2"/>
                  </a:solidFill>
                </a:endParaRPr>
              </a:p>
              <a:p>
                <a:pPr marL="905911" lvl="1" indent="-457189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2"/>
                    </a:solidFill>
                  </a:rPr>
                  <a:t>Program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0AB2170-6C0E-040F-6176-CE24FBB34F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153" y="2283435"/>
                <a:ext cx="11273367" cy="2291131"/>
              </a:xfrm>
              <a:blipFill>
                <a:blip r:embed="rId3"/>
                <a:stretch>
                  <a:fillRect t="-3733" b="-8293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DDC88B-B866-484F-FF76-1E400C1496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6F9A1-9B46-4608-B497-7E101192DDC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6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26F5F4D0-1EDD-E9C5-5B16-9347009308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GB" dirty="0"/>
                  <a:t>What 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GB" dirty="0"/>
                  <a:t> is not a random oracle?</a:t>
                </a:r>
                <a:endParaRPr lang="en-CH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26F5F4D0-1EDD-E9C5-5B16-9347009308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2268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0AB2170-6C0E-040F-6176-CE24FBB34F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8153" y="2283435"/>
                <a:ext cx="11273367" cy="229113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      Is an oracle that:</a:t>
                </a:r>
              </a:p>
              <a:p>
                <a:pPr marL="905911" lvl="1" indent="-457189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2"/>
                    </a:solidFill>
                  </a:rPr>
                  <a:t>Given any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400" b="1" dirty="0">
                  <a:solidFill>
                    <a:schemeClr val="tx2"/>
                  </a:solidFill>
                </a:endParaRPr>
              </a:p>
              <a:p>
                <a:pPr marL="905911" lvl="1" indent="-457189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2"/>
                    </a:solidFill>
                  </a:rPr>
                  <a:t>Generates a small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from distribution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𝐴𝑠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2"/>
                  </a:solidFill>
                </a:endParaRPr>
              </a:p>
              <a:p>
                <a:pPr marL="905911" lvl="1" indent="-457189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2"/>
                    </a:solidFill>
                  </a:rPr>
                  <a:t>Outputs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400" dirty="0">
                  <a:solidFill>
                    <a:schemeClr val="tx2"/>
                  </a:solidFill>
                </a:endParaRPr>
              </a:p>
              <a:p>
                <a:pPr marL="448722" lvl="1" indent="0">
                  <a:buNone/>
                </a:pPr>
                <a:endParaRPr lang="en-US" sz="2400" dirty="0">
                  <a:solidFill>
                    <a:schemeClr val="tx2"/>
                  </a:solidFill>
                </a:endParaRPr>
              </a:p>
              <a:p>
                <a:pPr marL="448722" lvl="1" indent="0"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useful for generating a new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is short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such that:</a:t>
                </a:r>
              </a:p>
              <a:p>
                <a:pPr marL="448722" lvl="1" indent="0"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</a:p>
              <a:p>
                <a:pPr marL="448722" lvl="1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GB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?</a:t>
                </a:r>
              </a:p>
              <a:p>
                <a:pPr marL="448722" lvl="1" indent="0" algn="ctr">
                  <a:buNone/>
                </a:pP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0AB2170-6C0E-040F-6176-CE24FBB34F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153" y="2283435"/>
                <a:ext cx="11273367" cy="2291131"/>
              </a:xfrm>
              <a:blipFill>
                <a:blip r:embed="rId4"/>
                <a:stretch>
                  <a:fillRect t="-3733" b="-4746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DDC88B-B866-484F-FF76-1E400C1496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6F9A1-9B46-4608-B497-7E101192DDC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7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26F5F4D0-1EDD-E9C5-5B16-9347009308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GB" dirty="0"/>
                  <a:t>What 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GB" dirty="0"/>
                  <a:t> is not a random oracle?</a:t>
                </a:r>
                <a:endParaRPr lang="en-CH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26F5F4D0-1EDD-E9C5-5B16-9347009308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2268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0AB2170-6C0E-040F-6176-CE24FBB34F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8153" y="2283435"/>
                <a:ext cx="11273367" cy="229113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      Is an oracle that:</a:t>
                </a:r>
              </a:p>
              <a:p>
                <a:pPr marL="905911" lvl="1" indent="-457189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B050"/>
                    </a:solidFill>
                  </a:rPr>
                  <a:t>Generates a </a:t>
                </a:r>
                <a:r>
                  <a:rPr lang="en-US" sz="2400" i="1" dirty="0">
                    <a:solidFill>
                      <a:srgbClr val="00B050"/>
                    </a:solidFill>
                  </a:rPr>
                  <a:t>random</a:t>
                </a:r>
                <a:r>
                  <a:rPr lang="en-US" sz="24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</a:rPr>
                  <a:t>in some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400" b="1" dirty="0">
                  <a:solidFill>
                    <a:schemeClr val="tx2"/>
                  </a:solidFill>
                </a:endParaRPr>
              </a:p>
              <a:p>
                <a:pPr marL="905911" lvl="1" indent="-457189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2"/>
                    </a:solidFill>
                  </a:rPr>
                  <a:t>Generates a small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from distribution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𝐴𝑠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2"/>
                  </a:solidFill>
                </a:endParaRPr>
              </a:p>
              <a:p>
                <a:pPr marL="905911" lvl="1" indent="-457189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2"/>
                    </a:solidFill>
                  </a:rPr>
                  <a:t>Outputs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2"/>
                  </a:solidFill>
                </a:endParaRPr>
              </a:p>
              <a:p>
                <a:pPr marL="448722" lvl="1" indent="0">
                  <a:buNone/>
                </a:pPr>
                <a:endParaRPr lang="en-US" sz="2400" dirty="0">
                  <a:solidFill>
                    <a:schemeClr val="tx2"/>
                  </a:solidFill>
                </a:endParaRPr>
              </a:p>
              <a:p>
                <a:pPr marL="448722" lvl="1" indent="0"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useful for generating a new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is short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such that:</a:t>
                </a:r>
              </a:p>
              <a:p>
                <a:pPr marL="448722" lvl="1" indent="0"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</a:p>
              <a:p>
                <a:pPr marL="448722" lvl="1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GB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?</a:t>
                </a:r>
              </a:p>
              <a:p>
                <a:pPr marL="448722" lvl="1" indent="0" algn="ctr">
                  <a:buNone/>
                </a:pPr>
                <a:endParaRPr lang="en-US" sz="2400" dirty="0">
                  <a:solidFill>
                    <a:schemeClr val="tx2"/>
                  </a:solidFill>
                </a:endParaRPr>
              </a:p>
              <a:p>
                <a:pPr marL="448722" lvl="1" indent="0" algn="ctr"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Even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is a </a:t>
                </a:r>
                <a:r>
                  <a:rPr lang="en-US" sz="2400" i="1" dirty="0">
                    <a:solidFill>
                      <a:schemeClr val="tx2"/>
                    </a:solidFill>
                  </a:rPr>
                  <a:t>linear</a:t>
                </a:r>
                <a:r>
                  <a:rPr lang="en-US" sz="2400" dirty="0">
                    <a:solidFill>
                      <a:schemeClr val="tx2"/>
                    </a:solidFill>
                  </a:rPr>
                  <a:t> function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0AB2170-6C0E-040F-6176-CE24FBB34F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153" y="2283435"/>
                <a:ext cx="11273367" cy="2291131"/>
              </a:xfrm>
              <a:blipFill>
                <a:blip r:embed="rId4"/>
                <a:stretch>
                  <a:fillRect t="-3733" b="-8293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DDC88B-B866-484F-FF76-1E400C1496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6F9A1-9B46-4608-B497-7E101192DDC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0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238125-D06C-FB2B-DFDC-D5D0C62B30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9316" y="2156166"/>
                <a:ext cx="11273367" cy="3656012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ctr">
                  <a:buNone/>
                </a:pPr>
                <a:r>
                  <a:rPr lang="en-GB" sz="2667" dirty="0">
                    <a:solidFill>
                      <a:schemeClr val="tx2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GB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𝐴𝑠</m:t>
                    </m:r>
                    <m:r>
                      <a:rPr lang="en-GB" sz="2667" i="1" baseline="-250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667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sz="2667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667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67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667" i="1" baseline="-250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667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667" dirty="0">
                    <a:solidFill>
                      <a:schemeClr val="tx2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𝐴𝑠</m:t>
                    </m:r>
                    <m:r>
                      <a:rPr lang="en-GB" sz="2667" i="1" baseline="-250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667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sz="2667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667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67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667" i="1" baseline="-250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667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67" dirty="0">
                    <a:solidFill>
                      <a:schemeClr val="tx2"/>
                    </a:solidFill>
                  </a:rPr>
                  <a:t>, we have </a:t>
                </a:r>
                <a14:m>
                  <m:oMath xmlns:m="http://schemas.openxmlformats.org/officeDocument/2006/math">
                    <m:r>
                      <a:rPr lang="en-GB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667" i="1" baseline="-250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667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667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667" i="1" baseline="-250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667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GB" sz="2667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667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67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667" i="1" baseline="-250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667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667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667" i="1" baseline="-250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667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67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:endParaRPr lang="en-GB" sz="2667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667" i="1" baseline="-250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667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667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667" i="1" baseline="-250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667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67" dirty="0">
                    <a:solidFill>
                      <a:schemeClr val="tx2"/>
                    </a:solidFill>
                  </a:rPr>
                  <a:t>is still small … but </a:t>
                </a:r>
                <a14:m>
                  <m:oMath xmlns:m="http://schemas.openxmlformats.org/officeDocument/2006/math">
                    <m:r>
                      <a:rPr lang="en-GB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667" i="1" baseline="-250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667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667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667" i="1" baseline="-250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667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67" dirty="0">
                    <a:solidFill>
                      <a:schemeClr val="tx2"/>
                    </a:solidFill>
                  </a:rPr>
                  <a:t>is not necessarily in </a:t>
                </a:r>
                <a14:m>
                  <m:oMath xmlns:m="http://schemas.openxmlformats.org/officeDocument/2006/math">
                    <m:r>
                      <a:rPr lang="en-GB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667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:r>
                  <a:rPr lang="en-GB" sz="2667" dirty="0">
                    <a:solidFill>
                      <a:schemeClr val="tx2"/>
                    </a:solidFill>
                  </a:rPr>
                  <a:t>(and </a:t>
                </a:r>
                <a14:m>
                  <m:oMath xmlns:m="http://schemas.openxmlformats.org/officeDocument/2006/math">
                    <m:r>
                      <a:rPr lang="en-GB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667" i="1" baseline="-250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667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667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667" i="1" baseline="-250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667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67" dirty="0">
                    <a:solidFill>
                      <a:schemeClr val="tx2"/>
                    </a:solidFill>
                  </a:rPr>
                  <a:t>is small, but larger)</a:t>
                </a:r>
              </a:p>
              <a:p>
                <a:pPr marL="0" indent="0" algn="ctr">
                  <a:buNone/>
                </a:pPr>
                <a:endParaRPr lang="en-GB" sz="2667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:r>
                  <a:rPr lang="en-GB" sz="2667" u="sng" dirty="0">
                    <a:solidFill>
                      <a:schemeClr val="tx2"/>
                    </a:solidFill>
                  </a:rPr>
                  <a:t>Example</a:t>
                </a:r>
                <a:r>
                  <a:rPr lang="en-GB" sz="2667" dirty="0">
                    <a:solidFill>
                      <a:schemeClr val="tx2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GB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667" dirty="0">
                    <a:solidFill>
                      <a:schemeClr val="tx2"/>
                    </a:solidFill>
                  </a:rPr>
                  <a:t> is the set of binary vectors, </a:t>
                </a:r>
                <a14:m>
                  <m:oMath xmlns:m="http://schemas.openxmlformats.org/officeDocument/2006/math">
                    <m:r>
                      <a:rPr lang="en-GB" sz="2667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667" dirty="0">
                    <a:solidFill>
                      <a:schemeClr val="tx2"/>
                    </a:solidFill>
                  </a:rPr>
                  <a:t> is an identity function.  </a:t>
                </a:r>
              </a:p>
              <a:p>
                <a:pPr marL="0" indent="0" algn="ctr">
                  <a:buNone/>
                </a:pPr>
                <a:r>
                  <a:rPr lang="en-GB" sz="2667" dirty="0">
                    <a:solidFill>
                      <a:schemeClr val="tx2"/>
                    </a:solidFill>
                  </a:rPr>
                  <a:t>Very low probability that for random </a:t>
                </a:r>
                <a14:m>
                  <m:oMath xmlns:m="http://schemas.openxmlformats.org/officeDocument/2006/math">
                    <m:r>
                      <a:rPr lang="en-GB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667" i="1" baseline="-250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2667" dirty="0">
                    <a:solidFill>
                      <a:schemeClr val="tx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667" i="1" baseline="-250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2667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667" i="1" baseline="-250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667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667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667" i="1" baseline="-250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667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67" dirty="0">
                    <a:solidFill>
                      <a:schemeClr val="tx2"/>
                    </a:solidFill>
                  </a:rPr>
                  <a:t>is in </a:t>
                </a:r>
                <a14:m>
                  <m:oMath xmlns:m="http://schemas.openxmlformats.org/officeDocument/2006/math">
                    <m:r>
                      <a:rPr lang="en-GB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GB" sz="2667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:r>
                  <a:rPr lang="en-GB" sz="2667" dirty="0">
                    <a:solidFill>
                      <a:schemeClr val="tx2"/>
                    </a:solidFill>
                  </a:rPr>
                  <a:t>Can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67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67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667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667" i="1" baseline="-250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667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+ … + </m:t>
                    </m:r>
                    <m:r>
                      <a:rPr lang="en-GB" sz="2667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667" i="1" baseline="-25000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667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667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667" dirty="0">
                    <a:solidFill>
                      <a:schemeClr val="tx2"/>
                    </a:solidFill>
                  </a:rPr>
                  <a:t>, 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67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67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667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667" i="1" baseline="-250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667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+ … + </m:t>
                    </m:r>
                    <m:r>
                      <a:rPr lang="en-GB" sz="2667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667" i="1" baseline="-25000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667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67" dirty="0">
                    <a:solidFill>
                      <a:schemeClr val="tx2"/>
                    </a:solidFill>
                  </a:rPr>
                  <a:t>is much larger now </a:t>
                </a:r>
              </a:p>
              <a:p>
                <a:pPr marL="0" indent="0" algn="ctr">
                  <a:buNone/>
                </a:pPr>
                <a:r>
                  <a:rPr lang="en-GB" sz="2667" dirty="0">
                    <a:solidFill>
                      <a:schemeClr val="tx2"/>
                    </a:solidFill>
                  </a:rPr>
                  <a:t>(even if </a:t>
                </a:r>
                <a14:m>
                  <m:oMath xmlns:m="http://schemas.openxmlformats.org/officeDocument/2006/math">
                    <m:r>
                      <a:rPr lang="en-GB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2667" dirty="0">
                    <a:solidFill>
                      <a:schemeClr val="tx2"/>
                    </a:solidFill>
                  </a:rPr>
                  <a:t>).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238125-D06C-FB2B-DFDC-D5D0C62B30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9316" y="2156166"/>
                <a:ext cx="11273367" cy="3656012"/>
              </a:xfrm>
              <a:blipFill>
                <a:blip r:embed="rId3"/>
                <a:stretch>
                  <a:fillRect t="-3339" b="-33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E67C1A8-BCD0-A4CC-EF42-A61392313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136970"/>
            <a:ext cx="10058400" cy="1450757"/>
          </a:xfrm>
        </p:spPr>
        <p:txBody>
          <a:bodyPr/>
          <a:lstStyle/>
          <a:p>
            <a:pPr algn="ctr"/>
            <a:r>
              <a:rPr lang="en-GB" dirty="0"/>
              <a:t>Seems dangerous … at first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C693C-06EA-6D10-0EDC-3B5753BF36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8601F1-90B2-B0E4-F939-8267B9B34BCB}"/>
              </a:ext>
            </a:extLst>
          </p:cNvPr>
          <p:cNvCxnSpPr>
            <a:cxnSpLocks/>
          </p:cNvCxnSpPr>
          <p:nvPr/>
        </p:nvCxnSpPr>
        <p:spPr bwMode="auto">
          <a:xfrm>
            <a:off x="275771" y="3984172"/>
            <a:ext cx="1180737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9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3CA78C-78C6-C624-E204-29E3E7CAE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92102"/>
            <a:ext cx="12020551" cy="1034129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Anonymous Credentials [CL02]</a:t>
            </a:r>
            <a:endParaRPr lang="en-CH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68D194-84DD-D055-FF3D-DD28F77E3BE8}"/>
              </a:ext>
            </a:extLst>
          </p:cNvPr>
          <p:cNvSpPr/>
          <p:nvPr/>
        </p:nvSpPr>
        <p:spPr bwMode="auto">
          <a:xfrm>
            <a:off x="577546" y="3098801"/>
            <a:ext cx="1574800" cy="1335313"/>
          </a:xfrm>
          <a:prstGeom prst="rect">
            <a:avLst/>
          </a:prstGeom>
          <a:noFill/>
          <a:ln w="38100" cap="flat" cmpd="sng" algn="ctr">
            <a:solidFill>
              <a:srgbClr val="AB1A8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667" dirty="0">
              <a:solidFill>
                <a:srgbClr val="191919"/>
              </a:solidFill>
              <a:latin typeface="IBM Plex Sans Light" pitchFamily="34" charset="0"/>
            </a:endParaRPr>
          </a:p>
          <a:p>
            <a:pPr algn="ctr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733" dirty="0">
                <a:solidFill>
                  <a:srgbClr val="191919"/>
                </a:solidFill>
                <a:latin typeface="IBM Plex Sans Light" pitchFamily="34" charset="0"/>
              </a:rPr>
              <a:t>Issuer</a:t>
            </a:r>
            <a:endParaRPr lang="en-CH" sz="3733" dirty="0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8882E0-CDE5-D224-1978-9ED141980496}"/>
              </a:ext>
            </a:extLst>
          </p:cNvPr>
          <p:cNvSpPr/>
          <p:nvPr/>
        </p:nvSpPr>
        <p:spPr bwMode="auto">
          <a:xfrm>
            <a:off x="4908246" y="3880756"/>
            <a:ext cx="1574800" cy="1335313"/>
          </a:xfrm>
          <a:prstGeom prst="rect">
            <a:avLst/>
          </a:prstGeom>
          <a:noFill/>
          <a:ln w="38100" cap="flat" cmpd="sng" algn="ctr">
            <a:solidFill>
              <a:srgbClr val="AB1A8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667" dirty="0">
              <a:solidFill>
                <a:srgbClr val="191919"/>
              </a:solidFill>
              <a:latin typeface="IBM Plex Sans Light" pitchFamily="34" charset="0"/>
            </a:endParaRPr>
          </a:p>
          <a:p>
            <a:pPr algn="ctr"/>
            <a:r>
              <a:rPr lang="en-GB" sz="3733" dirty="0">
                <a:solidFill>
                  <a:srgbClr val="191919"/>
                </a:solidFill>
                <a:latin typeface="IBM Plex Sans Light" pitchFamily="34" charset="0"/>
              </a:rPr>
              <a:t>User</a:t>
            </a:r>
            <a:endParaRPr lang="en-CH" sz="3733" dirty="0">
              <a:solidFill>
                <a:srgbClr val="191919"/>
              </a:solidFill>
              <a:latin typeface="IBM Plex Sans Light" pitchFamily="34" charset="0"/>
            </a:endParaRPr>
          </a:p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IBM Plex Sans Light" pitchFamily="34" charset="0"/>
            </a:endParaRPr>
          </a:p>
          <a:p>
            <a:pPr algn="ctr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CH" sz="3733" dirty="0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582A11-DCBA-7AFE-4C5E-7CD32899DF59}"/>
              </a:ext>
            </a:extLst>
          </p:cNvPr>
          <p:cNvSpPr/>
          <p:nvPr/>
        </p:nvSpPr>
        <p:spPr bwMode="auto">
          <a:xfrm>
            <a:off x="9919305" y="3880756"/>
            <a:ext cx="1574800" cy="1335313"/>
          </a:xfrm>
          <a:prstGeom prst="rect">
            <a:avLst/>
          </a:prstGeom>
          <a:noFill/>
          <a:ln w="38100" cap="flat" cmpd="sng" algn="ctr">
            <a:solidFill>
              <a:srgbClr val="AB1A8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667" dirty="0">
              <a:solidFill>
                <a:srgbClr val="191919"/>
              </a:solidFill>
              <a:latin typeface="IBM Plex Sans Light" pitchFamily="34" charset="0"/>
            </a:endParaRPr>
          </a:p>
          <a:p>
            <a:pPr algn="ctr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733" dirty="0">
                <a:solidFill>
                  <a:srgbClr val="191919"/>
                </a:solidFill>
                <a:latin typeface="IBM Plex Sans Light" pitchFamily="34" charset="0"/>
              </a:rPr>
              <a:t>Verifier</a:t>
            </a:r>
            <a:endParaRPr lang="en-CH" sz="3733" dirty="0">
              <a:solidFill>
                <a:srgbClr val="191919"/>
              </a:solidFill>
              <a:latin typeface="IBM Plex Sans Light" pitchFamily="34" charset="0"/>
            </a:endParaRPr>
          </a:p>
        </p:txBody>
      </p:sp>
      <p:pic>
        <p:nvPicPr>
          <p:cNvPr id="17" name="Graphic 16" descr="Bank outline">
            <a:extLst>
              <a:ext uri="{FF2B5EF4-FFF2-40B4-BE49-F238E27FC236}">
                <a16:creationId xmlns:a16="http://schemas.microsoft.com/office/drawing/2014/main" id="{8BE2DEEA-D562-4E2D-8907-023703D97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1078" y="1875134"/>
            <a:ext cx="1407735" cy="14077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898456A-73E5-4A4F-B4B4-1BA102F71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101" y="2452256"/>
            <a:ext cx="1293089" cy="129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63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26F5F4D0-1EDD-E9C5-5B16-9347009308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38151" y="292102"/>
                <a:ext cx="11582400" cy="849463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GB" dirty="0"/>
                  <a:t>The </a:t>
                </a:r>
                <a:r>
                  <a:rPr lang="en-GB" dirty="0" err="1"/>
                  <a:t>ISIS</a:t>
                </a:r>
                <a14:m>
                  <m:oMath xmlns:m="http://schemas.openxmlformats.org/officeDocument/2006/math">
                    <m:r>
                      <a:rPr lang="en-GB" i="1" baseline="-25000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assumption</a:t>
                </a:r>
                <a:endParaRPr lang="en-CH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26F5F4D0-1EDD-E9C5-5B16-9347009308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8151" y="292102"/>
                <a:ext cx="11582400" cy="849463"/>
              </a:xfrm>
              <a:blipFill>
                <a:blip r:embed="rId3"/>
                <a:stretch>
                  <a:fillRect t="-12230" b="-3956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0AB2170-6C0E-040F-6176-CE24FBB34F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8153" y="2283435"/>
                <a:ext cx="11273367" cy="229113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      Given an oracle that:</a:t>
                </a:r>
              </a:p>
              <a:p>
                <a:pPr marL="905911" lvl="1" indent="-457189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2"/>
                    </a:solidFill>
                  </a:rPr>
                  <a:t>Generates a </a:t>
                </a:r>
                <a:r>
                  <a:rPr lang="en-US" sz="2400" i="1" dirty="0">
                    <a:solidFill>
                      <a:schemeClr val="tx2"/>
                    </a:solidFill>
                  </a:rPr>
                  <a:t>random</a:t>
                </a:r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in some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400" b="1" dirty="0">
                  <a:solidFill>
                    <a:schemeClr val="tx2"/>
                  </a:solidFill>
                </a:endParaRPr>
              </a:p>
              <a:p>
                <a:pPr marL="905911" lvl="1" indent="-457189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2"/>
                    </a:solidFill>
                  </a:rPr>
                  <a:t>Generates a small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from distribution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𝐴𝑠</m:t>
                    </m:r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2"/>
                  </a:solidFill>
                </a:endParaRPr>
              </a:p>
              <a:p>
                <a:pPr marL="905911" lvl="1" indent="-457189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2"/>
                    </a:solidFill>
                  </a:rPr>
                  <a:t>Outputs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2"/>
                  </a:solidFill>
                </a:endParaRPr>
              </a:p>
              <a:p>
                <a:pPr marL="448722" lvl="1" indent="0">
                  <a:buNone/>
                </a:pPr>
                <a:endParaRPr lang="en-US" sz="2400" dirty="0">
                  <a:solidFill>
                    <a:schemeClr val="tx2"/>
                  </a:solidFill>
                </a:endParaRPr>
              </a:p>
              <a:p>
                <a:pPr marL="448722" lvl="1" indent="0"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Find a new pair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is short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such that </a:t>
                </a:r>
              </a:p>
              <a:p>
                <a:pPr marL="448722" lvl="1" indent="0" algn="ctr">
                  <a:buNone/>
                </a:pPr>
                <a:endParaRPr lang="en-US" sz="2400" dirty="0">
                  <a:solidFill>
                    <a:schemeClr val="tx2"/>
                  </a:solidFill>
                </a:endParaRPr>
              </a:p>
              <a:p>
                <a:pPr marL="448722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GB" sz="24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4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4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</a:endParaRPr>
              </a:p>
              <a:p>
                <a:pPr marL="448722" lvl="1" indent="0" algn="ctr">
                  <a:buNone/>
                </a:pP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0AB2170-6C0E-040F-6176-CE24FBB34F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153" y="2283435"/>
                <a:ext cx="11273367" cy="2291131"/>
              </a:xfrm>
              <a:blipFill>
                <a:blip r:embed="rId4"/>
                <a:stretch>
                  <a:fillRect t="-3733" b="-4400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DDC88B-B866-484F-FF76-1E400C1496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6F9A1-9B46-4608-B497-7E101192DDCD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FDB3A8-E4B7-FA06-FDB1-A621E0774883}"/>
                  </a:ext>
                </a:extLst>
              </p:cNvPr>
              <p:cNvSpPr txBox="1"/>
              <p:nvPr/>
            </p:nvSpPr>
            <p:spPr>
              <a:xfrm>
                <a:off x="1551710" y="1209965"/>
                <a:ext cx="9180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Random matrix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CH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FDB3A8-E4B7-FA06-FDB1-A621E0774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710" y="1209965"/>
                <a:ext cx="9180945" cy="461665"/>
              </a:xfrm>
              <a:prstGeom prst="rect">
                <a:avLst/>
              </a:prstGeom>
              <a:blipFill>
                <a:blip r:embed="rId5"/>
                <a:stretch>
                  <a:fillRect l="-1062" t="-10526" b="-2894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852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7B0EEA9-FCB3-4DC0-822D-09AABC2AF79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GB" dirty="0"/>
                  <a:t>Standard model signatures from the ISIS</a:t>
                </a:r>
                <a14:m>
                  <m:oMath xmlns:m="http://schemas.openxmlformats.org/officeDocument/2006/math">
                    <m:r>
                      <a:rPr lang="en-GB" i="1" baseline="-25000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assumption </a:t>
                </a:r>
                <a:endParaRPr lang="LID4096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7B0EEA9-FCB3-4DC0-822D-09AABC2AF7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03" t="-8824" b="-2268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57ADD5-4547-4374-9898-D373251727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GB" sz="2400" b="0" dirty="0"/>
                  <a:t>KeyGen: Sample random matrices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GB" sz="2400" b="0" i="0" dirty="0">
                    <a:latin typeface="Cambria Math" panose="02040503050406030204" pitchFamily="18" charset="0"/>
                  </a:rPr>
                  <a:t>, along with the trapdoor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400" b="0" i="0" dirty="0">
                    <a:latin typeface="Cambria Math" panose="020405030504060302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b="0" dirty="0"/>
                  <a:t>Then,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GB" sz="2400" dirty="0"/>
              </a:p>
              <a:p>
                <a:pPr marL="0" indent="0">
                  <a:buNone/>
                </a:pPr>
                <a:endParaRPr lang="en-GB" sz="2400" dirty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LID4096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57ADD5-4547-4374-9898-D373251727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97" t="-2424" r="-175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1214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7B0EEA9-FCB3-4DC0-822D-09AABC2AF79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GB" dirty="0"/>
                  <a:t>Standard model signatures from the ISIS</a:t>
                </a:r>
                <a14:m>
                  <m:oMath xmlns:m="http://schemas.openxmlformats.org/officeDocument/2006/math">
                    <m:r>
                      <a:rPr lang="en-GB" i="1" baseline="-25000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assumption </a:t>
                </a:r>
                <a:endParaRPr lang="LID4096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7B0EEA9-FCB3-4DC0-822D-09AABC2AF7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03" t="-8824" b="-2268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57ADD5-4547-4374-9898-D373251727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GB" sz="2400" b="0" dirty="0"/>
                  <a:t>KeyGen: Sample random matrices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GB" sz="2400" b="0" i="0" dirty="0">
                    <a:latin typeface="Cambria Math" panose="02040503050406030204" pitchFamily="18" charset="0"/>
                  </a:rPr>
                  <a:t>, along with the trapdoor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400" b="0" i="0" dirty="0">
                    <a:latin typeface="Cambria Math" panose="020405030504060302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b="0" dirty="0"/>
                  <a:t>Then,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GB" sz="2400" dirty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𝑆𝑖𝑔𝑛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i="1" dirty="0" err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GB" sz="24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r>
                  <a:rPr lang="en-GB" sz="2400" dirty="0"/>
                  <a:t> pick random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400" dirty="0"/>
                  <a:t>, and use the trapdoor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400" dirty="0"/>
                  <a:t> to sample short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400" dirty="0"/>
                  <a:t> such that</a:t>
                </a:r>
              </a:p>
              <a:p>
                <a:pPr marL="0" indent="0">
                  <a:buNone/>
                </a:pPr>
                <a:r>
                  <a:rPr lang="en-GB" sz="2400" dirty="0"/>
                  <a:t>				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𝐴𝑠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𝐵𝑚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pPr marL="0" indent="0">
                  <a:buNone/>
                </a:pPr>
                <a:r>
                  <a:rPr lang="en-GB" sz="2400" dirty="0"/>
                  <a:t>The signature is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pPr marL="0" indent="0">
                  <a:buNone/>
                </a:pPr>
                <a:endParaRPr lang="en-GB" sz="2400" dirty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LID4096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57ADD5-4547-4374-9898-D373251727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18" t="-2424" r="-175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5129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7B0EEA9-FCB3-4DC0-822D-09AABC2AF79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GB" dirty="0"/>
                  <a:t>Standard model signatures from the ISIS</a:t>
                </a:r>
                <a14:m>
                  <m:oMath xmlns:m="http://schemas.openxmlformats.org/officeDocument/2006/math">
                    <m:r>
                      <a:rPr lang="en-GB" i="1" baseline="-25000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assumption </a:t>
                </a:r>
                <a:endParaRPr lang="LID4096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7B0EEA9-FCB3-4DC0-822D-09AABC2AF7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03" t="-8824" b="-2268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57ADD5-4547-4374-9898-D373251727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GB" sz="2400" b="0" dirty="0"/>
                  <a:t>KeyGen: Sample random matrices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GB" sz="2400" b="0" i="0" dirty="0">
                    <a:latin typeface="Cambria Math" panose="02040503050406030204" pitchFamily="18" charset="0"/>
                  </a:rPr>
                  <a:t>, along with the trapdoor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400" b="0" i="0" dirty="0">
                    <a:latin typeface="Cambria Math" panose="020405030504060302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b="0" dirty="0"/>
                  <a:t>Then,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GB" sz="2400" dirty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𝑆𝑖𝑔𝑛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i="1" dirty="0" err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GB" sz="24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r>
                  <a:rPr lang="en-GB" sz="2400" dirty="0"/>
                  <a:t> pick random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400" dirty="0"/>
                  <a:t>, and use the trapdoor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400" dirty="0"/>
                  <a:t> to sample short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400" dirty="0"/>
                  <a:t> such that</a:t>
                </a:r>
              </a:p>
              <a:p>
                <a:pPr marL="0" indent="0">
                  <a:buNone/>
                </a:pPr>
                <a:r>
                  <a:rPr lang="en-GB" sz="2400" dirty="0"/>
                  <a:t>				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𝐴𝑠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𝐵𝑚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pPr marL="0" indent="0">
                  <a:buNone/>
                </a:pPr>
                <a:r>
                  <a:rPr lang="en-GB" sz="2400" dirty="0"/>
                  <a:t>The signature is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𝑉𝑒𝑟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400" dirty="0"/>
                  <a:t> check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𝐴𝑠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400" dirty="0"/>
                  <a:t>,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400" dirty="0"/>
                  <a:t> is short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GB" sz="2400" dirty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LID4096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57ADD5-4547-4374-9898-D373251727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18" t="-2424" r="-175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0275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7B0EEA9-FCB3-4DC0-822D-09AABC2AF79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GB" dirty="0"/>
                  <a:t>Standard model signatures from the ISIS</a:t>
                </a:r>
                <a14:m>
                  <m:oMath xmlns:m="http://schemas.openxmlformats.org/officeDocument/2006/math">
                    <m:r>
                      <a:rPr lang="en-GB" i="1" baseline="-25000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assumption </a:t>
                </a:r>
                <a:endParaRPr lang="LID4096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7B0EEA9-FCB3-4DC0-822D-09AABC2AF7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03" t="-8824" b="-2268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57ADD5-4547-4374-9898-D373251727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GB" sz="2400" b="0" dirty="0"/>
                  <a:t>KeyGen: Sample random matrices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GB" sz="2400" b="0" i="0" dirty="0">
                    <a:latin typeface="Cambria Math" panose="02040503050406030204" pitchFamily="18" charset="0"/>
                  </a:rPr>
                  <a:t>, along with the trapdoor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400" b="0" i="0" dirty="0">
                    <a:latin typeface="Cambria Math" panose="020405030504060302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b="0" dirty="0"/>
                  <a:t>Then,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GB" sz="2400" dirty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𝑆𝑖𝑔𝑛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i="1" dirty="0" err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GB" sz="24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r>
                  <a:rPr lang="en-GB" sz="2400" dirty="0"/>
                  <a:t> pick random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400" dirty="0"/>
                  <a:t>, and use the trapdoor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400" dirty="0"/>
                  <a:t> to sample short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400" dirty="0"/>
                  <a:t> such that</a:t>
                </a:r>
              </a:p>
              <a:p>
                <a:pPr marL="0" indent="0">
                  <a:buNone/>
                </a:pPr>
                <a:r>
                  <a:rPr lang="en-GB" sz="2400" dirty="0"/>
                  <a:t>				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𝐴𝑠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𝐵𝑚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pPr marL="0" indent="0">
                  <a:buNone/>
                </a:pPr>
                <a:r>
                  <a:rPr lang="en-GB" sz="2400" dirty="0"/>
                  <a:t>The signature is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𝑉𝑒𝑟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400" dirty="0"/>
                  <a:t> check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𝐴𝑠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400" dirty="0"/>
                  <a:t>,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400" dirty="0"/>
                  <a:t> is short and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GB" sz="2400" dirty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LID4096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57ADD5-4547-4374-9898-D373251727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18" t="-2424" r="-175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loud 3">
                <a:extLst>
                  <a:ext uri="{FF2B5EF4-FFF2-40B4-BE49-F238E27FC236}">
                    <a16:creationId xmlns:a16="http://schemas.microsoft.com/office/drawing/2014/main" id="{652DFBFB-ED72-441D-9E93-85C0E1342F19}"/>
                  </a:ext>
                </a:extLst>
              </p:cNvPr>
              <p:cNvSpPr/>
              <p:nvPr/>
            </p:nvSpPr>
            <p:spPr>
              <a:xfrm>
                <a:off x="9169400" y="3581400"/>
                <a:ext cx="3022600" cy="1794933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BTW: think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𝐵𝑚</m:t>
                    </m:r>
                  </m:oMath>
                </a14:m>
                <a:r>
                  <a:rPr lang="en-GB" dirty="0"/>
                  <a:t> as a standard SIS commitment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 </a:t>
                </a:r>
                <a:endParaRPr lang="LID4096" dirty="0"/>
              </a:p>
            </p:txBody>
          </p:sp>
        </mc:Choice>
        <mc:Fallback>
          <p:sp>
            <p:nvSpPr>
              <p:cNvPr id="4" name="Cloud 3">
                <a:extLst>
                  <a:ext uri="{FF2B5EF4-FFF2-40B4-BE49-F238E27FC236}">
                    <a16:creationId xmlns:a16="http://schemas.microsoft.com/office/drawing/2014/main" id="{652DFBFB-ED72-441D-9E93-85C0E1342F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400" y="3581400"/>
                <a:ext cx="3022600" cy="1794933"/>
              </a:xfrm>
              <a:prstGeom prst="cloud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8819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0EEA9-FCB3-4DC0-822D-09AABC2A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Unforgeability proof sketch</a:t>
            </a:r>
            <a:endParaRPr lang="LID4096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57ADD5-4547-4374-9898-D373251727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GB" sz="2400" b="0" dirty="0"/>
                  <a:t>KeyGen: Sample random matrices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GB" sz="2400" b="0" i="0" dirty="0">
                    <a:latin typeface="Cambria Math" panose="02040503050406030204" pitchFamily="18" charset="0"/>
                  </a:rPr>
                  <a:t>, along with the trapdoor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400" b="0" i="0" dirty="0">
                    <a:latin typeface="Cambria Math" panose="020405030504060302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b="0" dirty="0"/>
                  <a:t>Then,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GB" sz="2400" dirty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𝑆𝑖𝑔𝑛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i="1" dirty="0" err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GB" sz="24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r>
                  <a:rPr lang="en-GB" sz="2400" dirty="0"/>
                  <a:t> pick random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400" dirty="0"/>
                  <a:t>, and use the trapdoor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400" dirty="0"/>
                  <a:t> to sample short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400" dirty="0"/>
                  <a:t> such that</a:t>
                </a:r>
              </a:p>
              <a:p>
                <a:pPr marL="0" indent="0">
                  <a:buNone/>
                </a:pPr>
                <a:r>
                  <a:rPr lang="en-GB" sz="2400" dirty="0"/>
                  <a:t>				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𝐴𝑠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𝐵𝑚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pPr marL="0" indent="0">
                  <a:buNone/>
                </a:pPr>
                <a:r>
                  <a:rPr lang="en-GB" sz="2400" dirty="0"/>
                  <a:t>The signature is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𝑉𝑒𝑟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400" dirty="0"/>
                  <a:t> check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𝐴𝑠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400" dirty="0"/>
                  <a:t>,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400" dirty="0"/>
                  <a:t> is short and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GB" sz="2400" dirty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LID4096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57ADD5-4547-4374-9898-D373251727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8" t="-2424" r="-175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9252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0EEA9-FCB3-4DC0-822D-09AABC2A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Unforgeability proof sketch</a:t>
            </a:r>
            <a:endParaRPr lang="LID4096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57ADD5-4547-4374-9898-D373251727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GB" sz="2400" b="0" dirty="0"/>
                  <a:t>KeyGen: Sample random matrices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GB" sz="2400" b="0" i="0" dirty="0">
                    <a:latin typeface="Cambria Math" panose="02040503050406030204" pitchFamily="18" charset="0"/>
                  </a:rPr>
                  <a:t>, along with the trapdoor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400" b="0" i="0" dirty="0">
                    <a:latin typeface="Cambria Math" panose="020405030504060302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b="0" dirty="0"/>
                  <a:t>Then,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GB" sz="2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GB" sz="2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2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AR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GB" sz="2400" dirty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𝑆𝑖𝑔𝑛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i="1" dirty="0" err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GB" sz="24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r>
                  <a:rPr lang="en-GB" sz="2400" dirty="0"/>
                  <a:t> pick random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400" dirty="0"/>
                  <a:t>, and use the trapdoor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400" dirty="0"/>
                  <a:t> to sample short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400" dirty="0"/>
                  <a:t> such that</a:t>
                </a:r>
              </a:p>
              <a:p>
                <a:pPr marL="0" indent="0">
                  <a:buNone/>
                </a:pPr>
                <a:r>
                  <a:rPr lang="en-GB" sz="2400" dirty="0"/>
                  <a:t>				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𝐴𝑠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𝐴𝑅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pPr marL="0" indent="0">
                  <a:buNone/>
                </a:pPr>
                <a:r>
                  <a:rPr lang="en-GB" sz="2400" dirty="0"/>
                  <a:t>The signature is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𝑉𝑒𝑟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400" dirty="0"/>
                  <a:t> check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𝐴𝑠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𝐴𝑅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400" dirty="0"/>
                  <a:t>,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400" dirty="0"/>
                  <a:t> is short and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GB" sz="2400" dirty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LID4096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57ADD5-4547-4374-9898-D373251727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8" t="-242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613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0EEA9-FCB3-4DC0-822D-09AABC2A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Unforgeability proof sketch</a:t>
            </a:r>
            <a:endParaRPr lang="LID4096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57ADD5-4547-4374-9898-D373251727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GB" sz="2400" b="0" dirty="0"/>
                  <a:t>KeyGen: Sample random matrices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GB" sz="2400" b="0" i="0" dirty="0">
                    <a:latin typeface="Cambria Math" panose="02040503050406030204" pitchFamily="18" charset="0"/>
                  </a:rPr>
                  <a:t>, along with the trapdoor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400" b="0" i="0" dirty="0">
                    <a:latin typeface="Cambria Math" panose="020405030504060302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b="0" dirty="0"/>
                  <a:t>Then,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GB" sz="2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GB" sz="2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2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AR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GB" sz="2400" dirty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𝑆𝑖𝑔𝑛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i="1" dirty="0" err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GB" sz="24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r>
                  <a:rPr lang="en-GB" sz="2400" dirty="0"/>
                  <a:t> pick random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400" dirty="0"/>
                  <a:t>, and use the trapdoor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400" dirty="0"/>
                  <a:t> to sample short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400" dirty="0"/>
                  <a:t> such that</a:t>
                </a:r>
              </a:p>
              <a:p>
                <a:pPr marL="0" indent="0">
                  <a:buNone/>
                </a:pPr>
                <a:r>
                  <a:rPr lang="en-GB" sz="2400" dirty="0"/>
                  <a:t>				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𝑅𝑚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400" dirty="0"/>
                  <a:t>.</a:t>
                </a:r>
              </a:p>
              <a:p>
                <a:pPr marL="0" indent="0">
                  <a:buNone/>
                </a:pPr>
                <a:r>
                  <a:rPr lang="en-GB" sz="2400" dirty="0"/>
                  <a:t>The signature is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𝑉𝑒𝑟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400" dirty="0"/>
                  <a:t> check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𝐴𝑠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𝐴𝑅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400" dirty="0"/>
                  <a:t>,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400" dirty="0"/>
                  <a:t> is short and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GB" sz="2400" dirty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LID4096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57ADD5-4547-4374-9898-D373251727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8" t="-242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141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0EEA9-FCB3-4DC0-822D-09AABC2A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Unforgeability proof sketch</a:t>
            </a:r>
            <a:endParaRPr lang="LID4096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57ADD5-4547-4374-9898-D373251727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GB" sz="2400" b="0" dirty="0"/>
                  <a:t>KeyGen: Sample random matrices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GB" sz="2400" b="0" i="0" dirty="0">
                    <a:latin typeface="Cambria Math" panose="02040503050406030204" pitchFamily="18" charset="0"/>
                  </a:rPr>
                  <a:t>, along with the trapdoor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400" b="0" i="0" dirty="0">
                    <a:latin typeface="Cambria Math" panose="020405030504060302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b="0" dirty="0"/>
                  <a:t>Then,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GB" sz="2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GB" sz="2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2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AR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GB" sz="2400" dirty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𝑆𝑖𝑔𝑛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i="1" dirty="0" err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GB" sz="24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r>
                  <a:rPr lang="en-GB" sz="2400" dirty="0"/>
                  <a:t> pick random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400" dirty="0"/>
                  <a:t>, and use the trapdoor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400" dirty="0"/>
                  <a:t> to sample short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400" dirty="0"/>
                  <a:t> such that</a:t>
                </a:r>
              </a:p>
              <a:p>
                <a:pPr marL="0" indent="0">
                  <a:buNone/>
                </a:pPr>
                <a:r>
                  <a:rPr lang="en-GB" sz="2400" dirty="0"/>
                  <a:t>				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𝑅𝑚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400" dirty="0"/>
                  <a:t>.</a:t>
                </a:r>
              </a:p>
              <a:p>
                <a:pPr marL="0" indent="0">
                  <a:buNone/>
                </a:pPr>
                <a:r>
                  <a:rPr lang="en-GB" sz="2400" dirty="0"/>
                  <a:t>The signature is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𝑉𝑒𝑟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400" dirty="0"/>
                  <a:t> check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𝐴𝑠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𝐴𝑅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400" dirty="0"/>
                  <a:t>,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400" dirty="0"/>
                  <a:t> is short and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GB" sz="2400" dirty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LID4096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57ADD5-4547-4374-9898-D373251727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8" t="-242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0819429-D723-4433-98A5-7C2F08802F61}"/>
              </a:ext>
            </a:extLst>
          </p:cNvPr>
          <p:cNvCxnSpPr>
            <a:cxnSpLocks/>
          </p:cNvCxnSpPr>
          <p:nvPr/>
        </p:nvCxnSpPr>
        <p:spPr>
          <a:xfrm flipV="1">
            <a:off x="7755041" y="4343829"/>
            <a:ext cx="230335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D121BDA-E42B-4037-B05B-5EF310FB9E56}"/>
              </a:ext>
            </a:extLst>
          </p:cNvPr>
          <p:cNvCxnSpPr>
            <a:cxnSpLocks/>
          </p:cNvCxnSpPr>
          <p:nvPr/>
        </p:nvCxnSpPr>
        <p:spPr>
          <a:xfrm flipH="1">
            <a:off x="7755041" y="4493380"/>
            <a:ext cx="23033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C1AFC7B-2084-4664-A1EA-43668D355A99}"/>
                  </a:ext>
                </a:extLst>
              </p:cNvPr>
              <p:cNvSpPr/>
              <p:nvPr/>
            </p:nvSpPr>
            <p:spPr bwMode="auto">
              <a:xfrm>
                <a:off x="10307320" y="3676226"/>
                <a:ext cx="1574800" cy="1545287"/>
              </a:xfrm>
              <a:prstGeom prst="rect">
                <a:avLst/>
              </a:prstGeom>
              <a:noFill/>
              <a:ln w="38100" cap="flat" cmpd="sng" algn="ctr">
                <a:solidFill>
                  <a:srgbClr val="AB1A8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21917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4000" dirty="0"/>
              </a:p>
              <a:p>
                <a:pPr algn="ctr" defTabSz="121917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000" dirty="0"/>
                  <a:t>ISIS</a:t>
                </a:r>
                <a14:m>
                  <m:oMath xmlns:m="http://schemas.openxmlformats.org/officeDocument/2006/math">
                    <m:r>
                      <a:rPr lang="en-US" sz="4000" i="1" baseline="-25000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CH" sz="4000" dirty="0">
                  <a:solidFill>
                    <a:srgbClr val="191919"/>
                  </a:solidFill>
                  <a:latin typeface="IBM Plex Sans Light" pitchFamily="34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C1AFC7B-2084-4664-A1EA-43668D355A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07320" y="3676226"/>
                <a:ext cx="1574800" cy="15452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 cap="flat" cmpd="sng" algn="ctr">
                <a:solidFill>
                  <a:srgbClr val="AB1A8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E944B13-6E7D-4D91-A8A5-7E969F1A869A}"/>
              </a:ext>
            </a:extLst>
          </p:cNvPr>
          <p:cNvSpPr txBox="1"/>
          <p:nvPr/>
        </p:nvSpPr>
        <p:spPr>
          <a:xfrm>
            <a:off x="8115193" y="3853322"/>
            <a:ext cx="20358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New instance please</a:t>
            </a:r>
            <a:endParaRPr lang="LID4096" sz="15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026459-6131-4197-944C-56BB5CD4753A}"/>
                  </a:ext>
                </a:extLst>
              </p:cNvPr>
              <p:cNvSpPr txBox="1"/>
              <p:nvPr/>
            </p:nvSpPr>
            <p:spPr>
              <a:xfrm>
                <a:off x="8119320" y="4601755"/>
                <a:ext cx="15747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LID4096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026459-6131-4197-944C-56BB5CD47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320" y="4601755"/>
                <a:ext cx="1574799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9754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0EEA9-FCB3-4DC0-822D-09AABC2A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Unforgeability proof sketch</a:t>
            </a:r>
            <a:endParaRPr lang="LID4096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57ADD5-4547-4374-9898-D373251727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GB" sz="2400" b="0" dirty="0"/>
                  <a:t>KeyGen: Sample random matrices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GB" sz="2400" b="0" i="0" dirty="0">
                    <a:latin typeface="Cambria Math" panose="02040503050406030204" pitchFamily="18" charset="0"/>
                  </a:rPr>
                  <a:t>, along with the trapdoor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400" b="0" i="0" dirty="0">
                    <a:latin typeface="Cambria Math" panose="020405030504060302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b="0" dirty="0"/>
                  <a:t>Then,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GB" sz="2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GB" sz="2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2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AR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GB" sz="2400" dirty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𝑆𝑖𝑔𝑛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i="1" dirty="0" err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GB" sz="24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r>
                  <a:rPr lang="en-GB" sz="2400" dirty="0"/>
                  <a:t> pick random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400" dirty="0"/>
                  <a:t>, and use the trapdoor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400" dirty="0"/>
                  <a:t> to sample short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400" dirty="0"/>
                  <a:t> such that</a:t>
                </a:r>
              </a:p>
              <a:p>
                <a:pPr marL="0" indent="0">
                  <a:buNone/>
                </a:pPr>
                <a:r>
                  <a:rPr lang="en-GB" sz="2400" dirty="0"/>
                  <a:t>				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𝑅𝑚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400" dirty="0"/>
                  <a:t>.</a:t>
                </a:r>
              </a:p>
              <a:p>
                <a:pPr marL="0" indent="0">
                  <a:buNone/>
                </a:pPr>
                <a:r>
                  <a:rPr lang="en-GB" sz="2400" dirty="0"/>
                  <a:t>The signature is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𝑉𝑒𝑟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400" dirty="0"/>
                  <a:t> check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𝐴𝑠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𝐴𝑅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400" dirty="0"/>
                  <a:t>,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400" dirty="0"/>
                  <a:t> is short and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GB" sz="2400" dirty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LID4096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57ADD5-4547-4374-9898-D373251727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8" t="-242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0819429-D723-4433-98A5-7C2F08802F61}"/>
              </a:ext>
            </a:extLst>
          </p:cNvPr>
          <p:cNvCxnSpPr>
            <a:cxnSpLocks/>
          </p:cNvCxnSpPr>
          <p:nvPr/>
        </p:nvCxnSpPr>
        <p:spPr>
          <a:xfrm flipV="1">
            <a:off x="7755041" y="4343829"/>
            <a:ext cx="230335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D121BDA-E42B-4037-B05B-5EF310FB9E56}"/>
              </a:ext>
            </a:extLst>
          </p:cNvPr>
          <p:cNvCxnSpPr>
            <a:cxnSpLocks/>
          </p:cNvCxnSpPr>
          <p:nvPr/>
        </p:nvCxnSpPr>
        <p:spPr>
          <a:xfrm flipH="1">
            <a:off x="7755041" y="4493380"/>
            <a:ext cx="23033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C1AFC7B-2084-4664-A1EA-43668D355A99}"/>
                  </a:ext>
                </a:extLst>
              </p:cNvPr>
              <p:cNvSpPr/>
              <p:nvPr/>
            </p:nvSpPr>
            <p:spPr bwMode="auto">
              <a:xfrm>
                <a:off x="10307320" y="3676226"/>
                <a:ext cx="1574800" cy="1545287"/>
              </a:xfrm>
              <a:prstGeom prst="rect">
                <a:avLst/>
              </a:prstGeom>
              <a:noFill/>
              <a:ln w="38100" cap="flat" cmpd="sng" algn="ctr">
                <a:solidFill>
                  <a:srgbClr val="AB1A8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21917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4000" dirty="0"/>
              </a:p>
              <a:p>
                <a:pPr algn="ctr" defTabSz="121917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000" dirty="0"/>
                  <a:t>ISIS</a:t>
                </a:r>
                <a14:m>
                  <m:oMath xmlns:m="http://schemas.openxmlformats.org/officeDocument/2006/math">
                    <m:r>
                      <a:rPr lang="en-US" sz="4000" i="1" baseline="-25000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CH" sz="4000" dirty="0">
                  <a:solidFill>
                    <a:srgbClr val="191919"/>
                  </a:solidFill>
                  <a:latin typeface="IBM Plex Sans Light" pitchFamily="34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C1AFC7B-2084-4664-A1EA-43668D355A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07320" y="3676226"/>
                <a:ext cx="1574800" cy="15452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 cap="flat" cmpd="sng" algn="ctr">
                <a:solidFill>
                  <a:srgbClr val="AB1A8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E944B13-6E7D-4D91-A8A5-7E969F1A869A}"/>
              </a:ext>
            </a:extLst>
          </p:cNvPr>
          <p:cNvSpPr txBox="1"/>
          <p:nvPr/>
        </p:nvSpPr>
        <p:spPr>
          <a:xfrm>
            <a:off x="8115193" y="3853322"/>
            <a:ext cx="20358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New instance please</a:t>
            </a:r>
            <a:endParaRPr lang="LID4096" sz="15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026459-6131-4197-944C-56BB5CD4753A}"/>
                  </a:ext>
                </a:extLst>
              </p:cNvPr>
              <p:cNvSpPr txBox="1"/>
              <p:nvPr/>
            </p:nvSpPr>
            <p:spPr>
              <a:xfrm>
                <a:off x="8119320" y="4601755"/>
                <a:ext cx="15747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LID4096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026459-6131-4197-944C-56BB5CD47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320" y="4601755"/>
                <a:ext cx="1574799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loud 12">
            <a:extLst>
              <a:ext uri="{FF2B5EF4-FFF2-40B4-BE49-F238E27FC236}">
                <a16:creationId xmlns:a16="http://schemas.microsoft.com/office/drawing/2014/main" id="{F23D0E53-F64B-42FF-AF79-E2541A892084}"/>
              </a:ext>
            </a:extLst>
          </p:cNvPr>
          <p:cNvSpPr/>
          <p:nvPr/>
        </p:nvSpPr>
        <p:spPr>
          <a:xfrm>
            <a:off x="9853613" y="4971087"/>
            <a:ext cx="2147039" cy="135356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Rejection sampling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863265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3CA78C-78C6-C624-E204-29E3E7CAE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92102"/>
            <a:ext cx="12020551" cy="1034129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Anonymous Credentials [CL02]</a:t>
            </a:r>
            <a:endParaRPr lang="en-CH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68D194-84DD-D055-FF3D-DD28F77E3BE8}"/>
              </a:ext>
            </a:extLst>
          </p:cNvPr>
          <p:cNvSpPr/>
          <p:nvPr/>
        </p:nvSpPr>
        <p:spPr bwMode="auto">
          <a:xfrm>
            <a:off x="577546" y="3098801"/>
            <a:ext cx="1574800" cy="1335313"/>
          </a:xfrm>
          <a:prstGeom prst="rect">
            <a:avLst/>
          </a:prstGeom>
          <a:noFill/>
          <a:ln w="38100" cap="flat" cmpd="sng" algn="ctr">
            <a:solidFill>
              <a:srgbClr val="AB1A8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667" dirty="0">
              <a:solidFill>
                <a:srgbClr val="191919"/>
              </a:solidFill>
              <a:latin typeface="IBM Plex Sans Light" pitchFamily="34" charset="0"/>
            </a:endParaRPr>
          </a:p>
          <a:p>
            <a:pPr algn="ctr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733" dirty="0">
                <a:solidFill>
                  <a:srgbClr val="191919"/>
                </a:solidFill>
                <a:latin typeface="IBM Plex Sans Light" pitchFamily="34" charset="0"/>
              </a:rPr>
              <a:t>Issuer</a:t>
            </a:r>
            <a:endParaRPr lang="en-CH" sz="3733" dirty="0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DD5670E1-2526-A37C-B5D6-28A958CD481C}"/>
              </a:ext>
            </a:extLst>
          </p:cNvPr>
          <p:cNvSpPr/>
          <p:nvPr/>
        </p:nvSpPr>
        <p:spPr bwMode="auto">
          <a:xfrm>
            <a:off x="2281160" y="2511214"/>
            <a:ext cx="2333173" cy="377372"/>
          </a:xfrm>
          <a:prstGeom prst="leftArrow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CH" sz="2667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40E7AC46-916C-C8A5-DA08-319155477518}"/>
              </a:ext>
            </a:extLst>
          </p:cNvPr>
          <p:cNvSpPr/>
          <p:nvPr/>
        </p:nvSpPr>
        <p:spPr bwMode="auto">
          <a:xfrm rot="10800000">
            <a:off x="2353732" y="3389085"/>
            <a:ext cx="2333173" cy="377372"/>
          </a:xfrm>
          <a:prstGeom prst="leftArrow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CH" sz="2667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8882E0-CDE5-D224-1978-9ED141980496}"/>
              </a:ext>
            </a:extLst>
          </p:cNvPr>
          <p:cNvSpPr/>
          <p:nvPr/>
        </p:nvSpPr>
        <p:spPr bwMode="auto">
          <a:xfrm>
            <a:off x="4908246" y="3880756"/>
            <a:ext cx="1574800" cy="1335313"/>
          </a:xfrm>
          <a:prstGeom prst="rect">
            <a:avLst/>
          </a:prstGeom>
          <a:noFill/>
          <a:ln w="38100" cap="flat" cmpd="sng" algn="ctr">
            <a:solidFill>
              <a:srgbClr val="AB1A8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667" dirty="0">
              <a:solidFill>
                <a:srgbClr val="191919"/>
              </a:solidFill>
              <a:latin typeface="IBM Plex Sans Light" pitchFamily="34" charset="0"/>
            </a:endParaRPr>
          </a:p>
          <a:p>
            <a:pPr algn="ctr"/>
            <a:r>
              <a:rPr lang="en-GB" sz="3733" dirty="0">
                <a:solidFill>
                  <a:srgbClr val="191919"/>
                </a:solidFill>
                <a:latin typeface="IBM Plex Sans Light" pitchFamily="34" charset="0"/>
              </a:rPr>
              <a:t>User</a:t>
            </a:r>
            <a:endParaRPr lang="en-CH" sz="3733" dirty="0">
              <a:solidFill>
                <a:srgbClr val="191919"/>
              </a:solidFill>
              <a:latin typeface="IBM Plex Sans Light" pitchFamily="34" charset="0"/>
            </a:endParaRPr>
          </a:p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IBM Plex Sans Light" pitchFamily="34" charset="0"/>
            </a:endParaRPr>
          </a:p>
          <a:p>
            <a:pPr algn="ctr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CH" sz="3733" dirty="0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582A11-DCBA-7AFE-4C5E-7CD32899DF59}"/>
              </a:ext>
            </a:extLst>
          </p:cNvPr>
          <p:cNvSpPr/>
          <p:nvPr/>
        </p:nvSpPr>
        <p:spPr bwMode="auto">
          <a:xfrm>
            <a:off x="9919305" y="3880756"/>
            <a:ext cx="1574800" cy="1335313"/>
          </a:xfrm>
          <a:prstGeom prst="rect">
            <a:avLst/>
          </a:prstGeom>
          <a:noFill/>
          <a:ln w="38100" cap="flat" cmpd="sng" algn="ctr">
            <a:solidFill>
              <a:srgbClr val="AB1A8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667" dirty="0">
              <a:solidFill>
                <a:srgbClr val="191919"/>
              </a:solidFill>
              <a:latin typeface="IBM Plex Sans Light" pitchFamily="34" charset="0"/>
            </a:endParaRPr>
          </a:p>
          <a:p>
            <a:pPr algn="ctr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733" dirty="0">
                <a:solidFill>
                  <a:srgbClr val="191919"/>
                </a:solidFill>
                <a:latin typeface="IBM Plex Sans Light" pitchFamily="34" charset="0"/>
              </a:rPr>
              <a:t>Verifier</a:t>
            </a:r>
            <a:endParaRPr lang="en-CH" sz="3733" dirty="0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61ED0C-FEAE-D773-F00B-8F7E6DD804D0}"/>
              </a:ext>
            </a:extLst>
          </p:cNvPr>
          <p:cNvSpPr txBox="1"/>
          <p:nvPr/>
        </p:nvSpPr>
        <p:spPr>
          <a:xfrm>
            <a:off x="2308375" y="2004016"/>
            <a:ext cx="2423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blind(c</a:t>
            </a:r>
            <a:r>
              <a:rPr lang="en-GB" sz="2400" baseline="-25000" dirty="0"/>
              <a:t>1</a:t>
            </a:r>
            <a:r>
              <a:rPr lang="en-GB" sz="2400" dirty="0"/>
              <a:t>,…,c</a:t>
            </a:r>
            <a:r>
              <a:rPr lang="en-GB" sz="2400" baseline="-25000" dirty="0"/>
              <a:t>k</a:t>
            </a:r>
            <a:r>
              <a:rPr lang="en-GB" sz="2400" dirty="0"/>
              <a:t>)</a:t>
            </a:r>
            <a:endParaRPr lang="en-CH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90CE71-7AD7-80A2-C594-2C8EEAE10295}"/>
              </a:ext>
            </a:extLst>
          </p:cNvPr>
          <p:cNvSpPr txBox="1"/>
          <p:nvPr/>
        </p:nvSpPr>
        <p:spPr>
          <a:xfrm>
            <a:off x="2318353" y="2908003"/>
            <a:ext cx="2423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cred=sign(c</a:t>
            </a:r>
            <a:r>
              <a:rPr lang="en-GB" sz="2400" baseline="-25000" dirty="0"/>
              <a:t>1</a:t>
            </a:r>
            <a:r>
              <a:rPr lang="en-GB" sz="2400" dirty="0"/>
              <a:t>,…,c</a:t>
            </a:r>
            <a:r>
              <a:rPr lang="en-GB" sz="2400" baseline="-25000" dirty="0"/>
              <a:t>k</a:t>
            </a:r>
            <a:r>
              <a:rPr lang="en-GB" sz="2400" dirty="0"/>
              <a:t>)</a:t>
            </a:r>
            <a:endParaRPr lang="en-CH" sz="2400" dirty="0"/>
          </a:p>
        </p:txBody>
      </p:sp>
      <p:pic>
        <p:nvPicPr>
          <p:cNvPr id="17" name="Graphic 16" descr="Bank outline">
            <a:extLst>
              <a:ext uri="{FF2B5EF4-FFF2-40B4-BE49-F238E27FC236}">
                <a16:creationId xmlns:a16="http://schemas.microsoft.com/office/drawing/2014/main" id="{8BE2DEEA-D562-4E2D-8907-023703D97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1078" y="1875134"/>
            <a:ext cx="1407735" cy="14077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898456A-73E5-4A4F-B4B4-1BA102F71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101" y="2452256"/>
            <a:ext cx="1293089" cy="129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970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A37D5-4D0D-482E-A2A4-EF33BC77F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76269"/>
            <a:ext cx="10058400" cy="1450757"/>
          </a:xfrm>
        </p:spPr>
        <p:txBody>
          <a:bodyPr>
            <a:noAutofit/>
          </a:bodyPr>
          <a:lstStyle/>
          <a:p>
            <a:r>
              <a:rPr lang="en-GB" sz="7000" dirty="0"/>
              <a:t>Anonymous credentials construction</a:t>
            </a:r>
            <a:endParaRPr lang="LID4096" sz="7000" dirty="0"/>
          </a:p>
        </p:txBody>
      </p:sp>
    </p:spTree>
    <p:extLst>
      <p:ext uri="{BB962C8B-B14F-4D97-AF65-F5344CB8AC3E}">
        <p14:creationId xmlns:p14="http://schemas.microsoft.com/office/powerpoint/2010/main" val="3083972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Internet Banking with solid fill">
            <a:extLst>
              <a:ext uri="{FF2B5EF4-FFF2-40B4-BE49-F238E27FC236}">
                <a16:creationId xmlns:a16="http://schemas.microsoft.com/office/drawing/2014/main" id="{E6CDE00C-B63B-9972-64D6-3C2DBA2EA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6179" y="330428"/>
            <a:ext cx="1219200" cy="1219200"/>
          </a:xfrm>
          <a:prstGeom prst="rect">
            <a:avLst/>
          </a:prstGeom>
        </p:spPr>
      </p:pic>
      <p:pic>
        <p:nvPicPr>
          <p:cNvPr id="9" name="Graphic 8" descr="Bank outline">
            <a:extLst>
              <a:ext uri="{FF2B5EF4-FFF2-40B4-BE49-F238E27FC236}">
                <a16:creationId xmlns:a16="http://schemas.microsoft.com/office/drawing/2014/main" id="{9BE27AEF-11FE-C986-9DA5-331BAB0469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08646" y="-154050"/>
            <a:ext cx="2064327" cy="2064327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3E581CD6-678C-9288-CE43-851592C8973A}"/>
              </a:ext>
            </a:extLst>
          </p:cNvPr>
          <p:cNvSpPr/>
          <p:nvPr/>
        </p:nvSpPr>
        <p:spPr bwMode="auto">
          <a:xfrm>
            <a:off x="4158896" y="3762057"/>
            <a:ext cx="2223432" cy="113879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40"/>
            <a:endParaRPr lang="en-CH" sz="2400">
              <a:solidFill>
                <a:srgbClr val="191919"/>
              </a:solidFill>
              <a:latin typeface="IBM Plex Sans Ligh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303E63-0707-A997-4BFD-2008F1DEE99A}"/>
                  </a:ext>
                </a:extLst>
              </p:cNvPr>
              <p:cNvSpPr txBox="1"/>
              <p:nvPr/>
            </p:nvSpPr>
            <p:spPr>
              <a:xfrm>
                <a:off x="3996366" y="2831320"/>
                <a:ext cx="57204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𝐵𝑐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/>
                  <a:t>(commitment to the attributes)</a:t>
                </a:r>
              </a:p>
              <a:p>
                <a:r>
                  <a:rPr lang="en-US" sz="2400" dirty="0" err="1"/>
                  <a:t>ZKPoK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is of the right form</a:t>
                </a:r>
                <a:endParaRPr lang="en-CH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303E63-0707-A997-4BFD-2008F1DEE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366" y="2831320"/>
                <a:ext cx="5720433" cy="830997"/>
              </a:xfrm>
              <a:prstGeom prst="rect">
                <a:avLst/>
              </a:prstGeom>
              <a:blipFill>
                <a:blip r:embed="rId7"/>
                <a:stretch>
                  <a:fillRect l="-1706" t="-5839" b="-1532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1FD489-41D6-50DF-3762-4B7125A9D018}"/>
                  </a:ext>
                </a:extLst>
              </p:cNvPr>
              <p:cNvSpPr txBox="1"/>
              <p:nvPr/>
            </p:nvSpPr>
            <p:spPr>
              <a:xfrm>
                <a:off x="6290733" y="4028457"/>
                <a:ext cx="581202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178" indent="-457178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Check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baseline="-25000" dirty="0"/>
              </a:p>
              <a:p>
                <a:pPr marL="457178" indent="-457178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Choose random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  <a:p>
                <a:pPr marL="457178" indent="-457178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Use the trapdoor to compute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with small norm such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+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1FD489-41D6-50DF-3762-4B7125A9D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733" y="4028457"/>
                <a:ext cx="5812029" cy="1569660"/>
              </a:xfrm>
              <a:prstGeom prst="rect">
                <a:avLst/>
              </a:prstGeom>
              <a:blipFill>
                <a:blip r:embed="rId8"/>
                <a:stretch>
                  <a:fillRect l="-1469" t="-3113" r="-2518" b="-8171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Left 12">
            <a:extLst>
              <a:ext uri="{FF2B5EF4-FFF2-40B4-BE49-F238E27FC236}">
                <a16:creationId xmlns:a16="http://schemas.microsoft.com/office/drawing/2014/main" id="{343382CF-7E49-3E49-A8FE-D2431E1CCCF1}"/>
              </a:ext>
            </a:extLst>
          </p:cNvPr>
          <p:cNvSpPr/>
          <p:nvPr/>
        </p:nvSpPr>
        <p:spPr bwMode="auto">
          <a:xfrm>
            <a:off x="4158895" y="5286463"/>
            <a:ext cx="2223435" cy="118547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40"/>
            <a:endParaRPr lang="en-CH" sz="2400">
              <a:solidFill>
                <a:srgbClr val="191919"/>
              </a:solidFill>
              <a:latin typeface="IBM Plex Sans Ligh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4A1C19-C00B-D648-9100-22C62FBC15D6}"/>
                  </a:ext>
                </a:extLst>
              </p:cNvPr>
              <p:cNvSpPr txBox="1"/>
              <p:nvPr/>
            </p:nvSpPr>
            <p:spPr>
              <a:xfrm>
                <a:off x="4248628" y="4794022"/>
                <a:ext cx="18473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4A1C19-C00B-D648-9100-22C62FBC1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628" y="4794022"/>
                <a:ext cx="1847373" cy="461665"/>
              </a:xfrm>
              <a:prstGeom prst="rect">
                <a:avLst/>
              </a:prstGeom>
              <a:blipFill>
                <a:blip r:embed="rId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AF744E-F514-E661-587F-08B10698246C}"/>
                  </a:ext>
                </a:extLst>
              </p:cNvPr>
              <p:cNvSpPr txBox="1"/>
              <p:nvPr/>
            </p:nvSpPr>
            <p:spPr>
              <a:xfrm>
                <a:off x="316304" y="4741121"/>
                <a:ext cx="736012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(want to reveal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marL="457178" indent="-457178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/>
              </a:p>
              <a:p>
                <a:pPr marL="457178" indent="-457178">
                  <a:buFont typeface="Arial" panose="020B0604020202020204" pitchFamily="34" charset="0"/>
                  <a:buChar char="•"/>
                </a:pPr>
                <a:r>
                  <a:rPr lang="en-US" sz="2400" dirty="0" err="1"/>
                  <a:t>ZKPoK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of correct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 satisfying </a:t>
                </a:r>
              </a:p>
              <a:p>
                <a:pPr marL="457178" indent="-457178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H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AF744E-F514-E661-587F-08B106982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04" y="4741121"/>
                <a:ext cx="7360124" cy="1569660"/>
              </a:xfrm>
              <a:prstGeom prst="rect">
                <a:avLst/>
              </a:prstGeom>
              <a:blipFill>
                <a:blip r:embed="rId10"/>
                <a:stretch>
                  <a:fillRect l="-1160" t="-3113" b="-661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44CBA76-13F1-BA4D-8CAD-F42B48F837AD}"/>
                  </a:ext>
                </a:extLst>
              </p:cNvPr>
              <p:cNvSpPr txBox="1"/>
              <p:nvPr/>
            </p:nvSpPr>
            <p:spPr>
              <a:xfrm>
                <a:off x="2065870" y="343808"/>
                <a:ext cx="572043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Public key: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2400" dirty="0"/>
              </a:p>
              <a:p>
                <a:r>
                  <a:rPr lang="en-GB" sz="2400" dirty="0"/>
                  <a:t>Secret Key: Trapdoor for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2400" dirty="0"/>
              </a:p>
              <a:p>
                <a:r>
                  <a:rPr lang="en-GB" sz="2400" dirty="0"/>
                  <a:t>Public Randomness: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/>
                  <a:t>, linear function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44CBA76-13F1-BA4D-8CAD-F42B48F83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870" y="343808"/>
                <a:ext cx="5720433" cy="1200329"/>
              </a:xfrm>
              <a:prstGeom prst="rect">
                <a:avLst/>
              </a:prstGeom>
              <a:blipFill>
                <a:blip r:embed="rId11"/>
                <a:stretch>
                  <a:fillRect l="-1706" t="-4061" b="-1066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88E5C9-BBD2-D17F-1149-B1792D3EDE31}"/>
                  </a:ext>
                </a:extLst>
              </p:cNvPr>
              <p:cNvSpPr txBox="1"/>
              <p:nvPr/>
            </p:nvSpPr>
            <p:spPr>
              <a:xfrm>
                <a:off x="81735" y="2619749"/>
                <a:ext cx="395047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Small-norm vector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400" dirty="0"/>
                  <a:t> containing the attributes and the commitment randomness </a:t>
                </a:r>
                <a:endParaRPr lang="en-CH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88E5C9-BBD2-D17F-1149-B1792D3ED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5" y="2619749"/>
                <a:ext cx="3950479" cy="1200329"/>
              </a:xfrm>
              <a:prstGeom prst="rect">
                <a:avLst/>
              </a:prstGeom>
              <a:blipFill>
                <a:blip r:embed="rId12"/>
                <a:stretch>
                  <a:fillRect l="-2315" t="-4061" r="-1698" b="-1066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42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animBg="1"/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Internet Banking with solid fill">
            <a:extLst>
              <a:ext uri="{FF2B5EF4-FFF2-40B4-BE49-F238E27FC236}">
                <a16:creationId xmlns:a16="http://schemas.microsoft.com/office/drawing/2014/main" id="{E6CDE00C-B63B-9972-64D6-3C2DBA2EA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6179" y="330428"/>
            <a:ext cx="1219200" cy="1219200"/>
          </a:xfrm>
          <a:prstGeom prst="rect">
            <a:avLst/>
          </a:prstGeom>
        </p:spPr>
      </p:pic>
      <p:pic>
        <p:nvPicPr>
          <p:cNvPr id="9" name="Graphic 8" descr="Bank outline">
            <a:extLst>
              <a:ext uri="{FF2B5EF4-FFF2-40B4-BE49-F238E27FC236}">
                <a16:creationId xmlns:a16="http://schemas.microsoft.com/office/drawing/2014/main" id="{9BE27AEF-11FE-C986-9DA5-331BAB0469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08646" y="-154050"/>
            <a:ext cx="2064327" cy="2064327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3E581CD6-678C-9288-CE43-851592C8973A}"/>
              </a:ext>
            </a:extLst>
          </p:cNvPr>
          <p:cNvSpPr/>
          <p:nvPr/>
        </p:nvSpPr>
        <p:spPr bwMode="auto">
          <a:xfrm>
            <a:off x="4158896" y="3762057"/>
            <a:ext cx="2223432" cy="113879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40"/>
            <a:endParaRPr lang="en-CH" sz="2400">
              <a:solidFill>
                <a:srgbClr val="191919"/>
              </a:solidFill>
              <a:latin typeface="IBM Plex Sans Ligh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303E63-0707-A997-4BFD-2008F1DEE99A}"/>
                  </a:ext>
                </a:extLst>
              </p:cNvPr>
              <p:cNvSpPr txBox="1"/>
              <p:nvPr/>
            </p:nvSpPr>
            <p:spPr>
              <a:xfrm>
                <a:off x="3996366" y="2831320"/>
                <a:ext cx="57204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𝐵𝑐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/>
                  <a:t>(commitment to the attributes)</a:t>
                </a:r>
              </a:p>
              <a:p>
                <a:r>
                  <a:rPr lang="en-US" sz="2400" dirty="0" err="1"/>
                  <a:t>ZKPoK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is of the right form</a:t>
                </a:r>
                <a:endParaRPr lang="en-CH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303E63-0707-A997-4BFD-2008F1DEE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366" y="2831320"/>
                <a:ext cx="5720433" cy="830997"/>
              </a:xfrm>
              <a:prstGeom prst="rect">
                <a:avLst/>
              </a:prstGeom>
              <a:blipFill>
                <a:blip r:embed="rId7"/>
                <a:stretch>
                  <a:fillRect l="-1706" t="-5839" b="-1532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1FD489-41D6-50DF-3762-4B7125A9D018}"/>
                  </a:ext>
                </a:extLst>
              </p:cNvPr>
              <p:cNvSpPr txBox="1"/>
              <p:nvPr/>
            </p:nvSpPr>
            <p:spPr>
              <a:xfrm>
                <a:off x="6290733" y="4028457"/>
                <a:ext cx="581202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178" indent="-457178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Check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baseline="-25000" dirty="0"/>
              </a:p>
              <a:p>
                <a:pPr marL="457178" indent="-457178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Choose random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  <a:p>
                <a:pPr marL="457178" indent="-457178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Use the trapdoor to compute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with small norm such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+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1FD489-41D6-50DF-3762-4B7125A9D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733" y="4028457"/>
                <a:ext cx="5812029" cy="1569660"/>
              </a:xfrm>
              <a:prstGeom prst="rect">
                <a:avLst/>
              </a:prstGeom>
              <a:blipFill>
                <a:blip r:embed="rId8"/>
                <a:stretch>
                  <a:fillRect l="-1469" t="-3113" r="-2518" b="-8171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Left 12">
            <a:extLst>
              <a:ext uri="{FF2B5EF4-FFF2-40B4-BE49-F238E27FC236}">
                <a16:creationId xmlns:a16="http://schemas.microsoft.com/office/drawing/2014/main" id="{343382CF-7E49-3E49-A8FE-D2431E1CCCF1}"/>
              </a:ext>
            </a:extLst>
          </p:cNvPr>
          <p:cNvSpPr/>
          <p:nvPr/>
        </p:nvSpPr>
        <p:spPr bwMode="auto">
          <a:xfrm>
            <a:off x="4158895" y="5286463"/>
            <a:ext cx="2223435" cy="118547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40"/>
            <a:endParaRPr lang="en-CH" sz="2400">
              <a:solidFill>
                <a:srgbClr val="191919"/>
              </a:solidFill>
              <a:latin typeface="IBM Plex Sans Ligh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4A1C19-C00B-D648-9100-22C62FBC15D6}"/>
                  </a:ext>
                </a:extLst>
              </p:cNvPr>
              <p:cNvSpPr txBox="1"/>
              <p:nvPr/>
            </p:nvSpPr>
            <p:spPr>
              <a:xfrm>
                <a:off x="4248628" y="4794022"/>
                <a:ext cx="18473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4A1C19-C00B-D648-9100-22C62FBC1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628" y="4794022"/>
                <a:ext cx="1847373" cy="461665"/>
              </a:xfrm>
              <a:prstGeom prst="rect">
                <a:avLst/>
              </a:prstGeom>
              <a:blipFill>
                <a:blip r:embed="rId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AF744E-F514-E661-587F-08B10698246C}"/>
                  </a:ext>
                </a:extLst>
              </p:cNvPr>
              <p:cNvSpPr txBox="1"/>
              <p:nvPr/>
            </p:nvSpPr>
            <p:spPr>
              <a:xfrm>
                <a:off x="316304" y="4741121"/>
                <a:ext cx="736012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(want to reveal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marL="457178" indent="-457178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/>
              </a:p>
              <a:p>
                <a:pPr marL="457178" indent="-457178">
                  <a:buFont typeface="Arial" panose="020B0604020202020204" pitchFamily="34" charset="0"/>
                  <a:buChar char="•"/>
                </a:pPr>
                <a:r>
                  <a:rPr lang="en-US" sz="2400" dirty="0" err="1"/>
                  <a:t>ZKPoK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of correct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 satisfying </a:t>
                </a:r>
              </a:p>
              <a:p>
                <a:pPr marL="457178" indent="-457178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H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AF744E-F514-E661-587F-08B106982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04" y="4741121"/>
                <a:ext cx="7360124" cy="1569660"/>
              </a:xfrm>
              <a:prstGeom prst="rect">
                <a:avLst/>
              </a:prstGeom>
              <a:blipFill>
                <a:blip r:embed="rId10"/>
                <a:stretch>
                  <a:fillRect l="-1160" t="-3113" b="-661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44CBA76-13F1-BA4D-8CAD-F42B48F837AD}"/>
                  </a:ext>
                </a:extLst>
              </p:cNvPr>
              <p:cNvSpPr txBox="1"/>
              <p:nvPr/>
            </p:nvSpPr>
            <p:spPr>
              <a:xfrm>
                <a:off x="2065870" y="343808"/>
                <a:ext cx="572043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Public key: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2400" dirty="0"/>
              </a:p>
              <a:p>
                <a:r>
                  <a:rPr lang="en-GB" sz="2400" dirty="0"/>
                  <a:t>Secret Key: Trapdoor for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2400" dirty="0"/>
              </a:p>
              <a:p>
                <a:r>
                  <a:rPr lang="en-GB" sz="2400" dirty="0"/>
                  <a:t>Public Randomness: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/>
                  <a:t>, linear function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44CBA76-13F1-BA4D-8CAD-F42B48F83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870" y="343808"/>
                <a:ext cx="5720433" cy="1200329"/>
              </a:xfrm>
              <a:prstGeom prst="rect">
                <a:avLst/>
              </a:prstGeom>
              <a:blipFill>
                <a:blip r:embed="rId11"/>
                <a:stretch>
                  <a:fillRect l="-1706" t="-4061" b="-1066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88E5C9-BBD2-D17F-1149-B1792D3EDE31}"/>
                  </a:ext>
                </a:extLst>
              </p:cNvPr>
              <p:cNvSpPr txBox="1"/>
              <p:nvPr/>
            </p:nvSpPr>
            <p:spPr>
              <a:xfrm>
                <a:off x="81735" y="2619749"/>
                <a:ext cx="395047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Small-norm vector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400" dirty="0"/>
                  <a:t> containing the attributes and the commitment randomness </a:t>
                </a:r>
                <a:endParaRPr lang="en-CH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88E5C9-BBD2-D17F-1149-B1792D3ED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5" y="2619749"/>
                <a:ext cx="3950479" cy="1200329"/>
              </a:xfrm>
              <a:prstGeom prst="rect">
                <a:avLst/>
              </a:prstGeom>
              <a:blipFill>
                <a:blip r:embed="rId12"/>
                <a:stretch>
                  <a:fillRect l="-2315" t="-4061" r="-1698" b="-1066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7F0D047-99C6-40F4-A835-E60976340CD9}"/>
                  </a:ext>
                </a:extLst>
              </p:cNvPr>
              <p:cNvSpPr/>
              <p:nvPr/>
            </p:nvSpPr>
            <p:spPr>
              <a:xfrm>
                <a:off x="8159788" y="2159000"/>
                <a:ext cx="3688849" cy="2302933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GB" sz="1800" dirty="0"/>
                  <a:t>Ingredients: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GB" sz="1800" dirty="0">
                    <a:highlight>
                      <a:srgbClr val="FF00FF"/>
                    </a:highlight>
                  </a:rPr>
                  <a:t>Signature scheme: ISIS_f signature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highlight>
                          <a:srgbClr val="FF00FF"/>
                        </a:highligh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1800" dirty="0">
                  <a:highlight>
                    <a:srgbClr val="FF00FF"/>
                  </a:highlight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GB" sz="1800" dirty="0">
                    <a:highlight>
                      <a:srgbClr val="00FFFF"/>
                    </a:highlight>
                  </a:rPr>
                  <a:t>Zero-knowledge proof: [LNP22]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GB" sz="1800" dirty="0">
                    <a:highlight>
                      <a:srgbClr val="FFFF00"/>
                    </a:highlight>
                  </a:rPr>
                  <a:t>Commitment scheme: SIS commitment [Ajt96]</a:t>
                </a:r>
              </a:p>
              <a:p>
                <a:pPr algn="ctr"/>
                <a:endParaRPr lang="LID4096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7F0D047-99C6-40F4-A835-E60976340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788" y="2159000"/>
                <a:ext cx="3688849" cy="2302933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06402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CC8666-2A0B-CF47-4091-02C9A252E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Efficiency for 8 attributes</a:t>
            </a:r>
            <a:endParaRPr lang="en-CH" dirty="0">
              <a:solidFill>
                <a:schemeClr val="tx2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6797EC9-E8B8-4589-8A29-C9F3318CF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4271"/>
              </p:ext>
            </p:extLst>
          </p:nvPr>
        </p:nvGraphicFramePr>
        <p:xfrm>
          <a:off x="2403760" y="2116788"/>
          <a:ext cx="7445439" cy="154081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81813">
                  <a:extLst>
                    <a:ext uri="{9D8B030D-6E8A-4147-A177-3AD203B41FA5}">
                      <a16:colId xmlns:a16="http://schemas.microsoft.com/office/drawing/2014/main" val="2970605238"/>
                    </a:ext>
                  </a:extLst>
                </a:gridCol>
                <a:gridCol w="2481813">
                  <a:extLst>
                    <a:ext uri="{9D8B030D-6E8A-4147-A177-3AD203B41FA5}">
                      <a16:colId xmlns:a16="http://schemas.microsoft.com/office/drawing/2014/main" val="3091025525"/>
                    </a:ext>
                  </a:extLst>
                </a:gridCol>
                <a:gridCol w="2481813">
                  <a:extLst>
                    <a:ext uri="{9D8B030D-6E8A-4147-A177-3AD203B41FA5}">
                      <a16:colId xmlns:a16="http://schemas.microsoft.com/office/drawing/2014/main" val="2827195900"/>
                    </a:ext>
                  </a:extLst>
                </a:gridCol>
              </a:tblGrid>
              <a:tr h="51360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Heuristic approach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ISIS_f</a:t>
                      </a:r>
                      <a:r>
                        <a:rPr lang="en-GB" dirty="0"/>
                        <a:t> 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Interactive </a:t>
                      </a:r>
                      <a:r>
                        <a:rPr lang="en-GB" dirty="0" err="1"/>
                        <a:t>ISIS_f</a:t>
                      </a:r>
                      <a:r>
                        <a:rPr lang="en-GB" dirty="0"/>
                        <a:t> 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411364"/>
                  </a:ext>
                </a:extLst>
              </a:tr>
              <a:tr h="5136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b="1" dirty="0"/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243KB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62KB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541693"/>
                  </a:ext>
                </a:extLst>
              </a:tr>
              <a:tr h="5136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b="1" dirty="0"/>
                        <a:t>✔️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122KB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26KB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023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6398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CC8666-2A0B-CF47-4091-02C9A252E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Efficiency for 8 attributes</a:t>
            </a:r>
            <a:endParaRPr lang="en-CH" dirty="0">
              <a:solidFill>
                <a:schemeClr val="tx2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6797EC9-E8B8-4589-8A29-C9F3318CF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860285"/>
              </p:ext>
            </p:extLst>
          </p:nvPr>
        </p:nvGraphicFramePr>
        <p:xfrm>
          <a:off x="2403760" y="2116788"/>
          <a:ext cx="7445439" cy="154081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81813">
                  <a:extLst>
                    <a:ext uri="{9D8B030D-6E8A-4147-A177-3AD203B41FA5}">
                      <a16:colId xmlns:a16="http://schemas.microsoft.com/office/drawing/2014/main" val="2970605238"/>
                    </a:ext>
                  </a:extLst>
                </a:gridCol>
                <a:gridCol w="2481813">
                  <a:extLst>
                    <a:ext uri="{9D8B030D-6E8A-4147-A177-3AD203B41FA5}">
                      <a16:colId xmlns:a16="http://schemas.microsoft.com/office/drawing/2014/main" val="3091025525"/>
                    </a:ext>
                  </a:extLst>
                </a:gridCol>
                <a:gridCol w="2481813">
                  <a:extLst>
                    <a:ext uri="{9D8B030D-6E8A-4147-A177-3AD203B41FA5}">
                      <a16:colId xmlns:a16="http://schemas.microsoft.com/office/drawing/2014/main" val="2827195900"/>
                    </a:ext>
                  </a:extLst>
                </a:gridCol>
              </a:tblGrid>
              <a:tr h="51360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Heuristic approach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ISIS_f</a:t>
                      </a:r>
                      <a:r>
                        <a:rPr lang="en-GB" dirty="0"/>
                        <a:t> 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Interactive </a:t>
                      </a:r>
                      <a:r>
                        <a:rPr lang="en-GB" dirty="0" err="1"/>
                        <a:t>ISIS_f</a:t>
                      </a:r>
                      <a:r>
                        <a:rPr lang="en-GB" dirty="0"/>
                        <a:t> 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411364"/>
                  </a:ext>
                </a:extLst>
              </a:tr>
              <a:tr h="5136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b="1" dirty="0"/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243KB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62KB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541693"/>
                  </a:ext>
                </a:extLst>
              </a:tr>
              <a:tr h="5136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b="1" dirty="0"/>
                        <a:t>✔️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122KB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26KB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02352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B020875-B9AB-46BB-A65F-43FEA09B2DCB}"/>
                  </a:ext>
                </a:extLst>
              </p:cNvPr>
              <p:cNvSpPr/>
              <p:nvPr/>
            </p:nvSpPr>
            <p:spPr>
              <a:xfrm>
                <a:off x="245533" y="4030133"/>
                <a:ext cx="4207934" cy="222673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500" u="sng" dirty="0"/>
                  <a:t>Future works</a:t>
                </a:r>
                <a:r>
                  <a:rPr lang="en-GB" sz="2500" dirty="0"/>
                  <a:t>: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GB" sz="2500" dirty="0"/>
                  <a:t>Cryptanalysis of </a:t>
                </a:r>
                <a:r>
                  <a:rPr lang="en-GB" sz="2500" dirty="0" err="1"/>
                  <a:t>ISIS_f</a:t>
                </a:r>
                <a:endParaRPr lang="en-GB" sz="2500" dirty="0"/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GB" sz="2500" dirty="0"/>
                  <a:t>Better candidates for </a:t>
                </a:r>
                <a14:m>
                  <m:oMath xmlns:m="http://schemas.openxmlformats.org/officeDocument/2006/math">
                    <m:r>
                      <a:rPr lang="en-GB" sz="25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500" dirty="0"/>
                  <a:t>? 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GB" sz="2500" dirty="0"/>
                  <a:t>Aggregate signatures? Threshold?</a:t>
                </a:r>
                <a:endParaRPr lang="LID4096" sz="2500" dirty="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B020875-B9AB-46BB-A65F-43FEA09B2D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33" y="4030133"/>
                <a:ext cx="4207934" cy="2226734"/>
              </a:xfrm>
              <a:prstGeom prst="roundRect">
                <a:avLst/>
              </a:prstGeom>
              <a:blipFill>
                <a:blip r:embed="rId3"/>
                <a:stretch>
                  <a:fillRect b="-108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307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CC8666-2A0B-CF47-4091-02C9A252E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Efficiency for 8 attributes</a:t>
            </a:r>
            <a:endParaRPr lang="en-CH" dirty="0">
              <a:solidFill>
                <a:schemeClr val="tx2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6797EC9-E8B8-4589-8A29-C9F3318CF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017201"/>
              </p:ext>
            </p:extLst>
          </p:nvPr>
        </p:nvGraphicFramePr>
        <p:xfrm>
          <a:off x="2403760" y="2116788"/>
          <a:ext cx="7445439" cy="154081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81813">
                  <a:extLst>
                    <a:ext uri="{9D8B030D-6E8A-4147-A177-3AD203B41FA5}">
                      <a16:colId xmlns:a16="http://schemas.microsoft.com/office/drawing/2014/main" val="2970605238"/>
                    </a:ext>
                  </a:extLst>
                </a:gridCol>
                <a:gridCol w="2481813">
                  <a:extLst>
                    <a:ext uri="{9D8B030D-6E8A-4147-A177-3AD203B41FA5}">
                      <a16:colId xmlns:a16="http://schemas.microsoft.com/office/drawing/2014/main" val="3091025525"/>
                    </a:ext>
                  </a:extLst>
                </a:gridCol>
                <a:gridCol w="2481813">
                  <a:extLst>
                    <a:ext uri="{9D8B030D-6E8A-4147-A177-3AD203B41FA5}">
                      <a16:colId xmlns:a16="http://schemas.microsoft.com/office/drawing/2014/main" val="2827195900"/>
                    </a:ext>
                  </a:extLst>
                </a:gridCol>
              </a:tblGrid>
              <a:tr h="51360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Heuristic approach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ISIS_f</a:t>
                      </a:r>
                      <a:r>
                        <a:rPr lang="en-GB" dirty="0"/>
                        <a:t> 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Interactive </a:t>
                      </a:r>
                      <a:r>
                        <a:rPr lang="en-GB" dirty="0" err="1"/>
                        <a:t>ISIS_f</a:t>
                      </a:r>
                      <a:r>
                        <a:rPr lang="en-GB" dirty="0"/>
                        <a:t> 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411364"/>
                  </a:ext>
                </a:extLst>
              </a:tr>
              <a:tr h="5136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b="1" dirty="0"/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243KB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62KB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541693"/>
                  </a:ext>
                </a:extLst>
              </a:tr>
              <a:tr h="5136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b="1" dirty="0"/>
                        <a:t>✔️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122KB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26KB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02352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627C4FE9-E73A-4ED9-95B1-9EBA2BF081AA}"/>
                  </a:ext>
                </a:extLst>
              </p:cNvPr>
              <p:cNvSpPr/>
              <p:nvPr/>
            </p:nvSpPr>
            <p:spPr>
              <a:xfrm>
                <a:off x="245533" y="4030133"/>
                <a:ext cx="4207934" cy="222673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500" u="sng" dirty="0"/>
                  <a:t>Future works</a:t>
                </a:r>
                <a:r>
                  <a:rPr lang="en-GB" sz="2500" dirty="0"/>
                  <a:t>: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GB" sz="2500" dirty="0"/>
                  <a:t>Cryptanalysis of </a:t>
                </a:r>
                <a:r>
                  <a:rPr lang="en-GB" sz="2500" dirty="0" err="1"/>
                  <a:t>ISIS_f</a:t>
                </a:r>
                <a:endParaRPr lang="en-GB" sz="2500" dirty="0"/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GB" sz="2500" dirty="0"/>
                  <a:t>Better candidates for </a:t>
                </a:r>
                <a14:m>
                  <m:oMath xmlns:m="http://schemas.openxmlformats.org/officeDocument/2006/math">
                    <m:r>
                      <a:rPr lang="en-GB" sz="25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500" dirty="0"/>
                  <a:t>? 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GB" sz="2500" dirty="0"/>
                  <a:t>Aggregate signatures? Threshold?</a:t>
                </a:r>
                <a:endParaRPr lang="LID4096" sz="2500" dirty="0"/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627C4FE9-E73A-4ED9-95B1-9EBA2BF081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33" y="4030133"/>
                <a:ext cx="4207934" cy="2226734"/>
              </a:xfrm>
              <a:prstGeom prst="roundRect">
                <a:avLst/>
              </a:prstGeom>
              <a:blipFill>
                <a:blip r:embed="rId3"/>
                <a:stretch>
                  <a:fillRect b="-108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C48D86B-07B2-4226-846A-3807C7123723}"/>
              </a:ext>
            </a:extLst>
          </p:cNvPr>
          <p:cNvSpPr txBox="1"/>
          <p:nvPr/>
        </p:nvSpPr>
        <p:spPr>
          <a:xfrm>
            <a:off x="4304028" y="4272495"/>
            <a:ext cx="3644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Thank you for your attention!</a:t>
            </a:r>
            <a:endParaRPr lang="LID4096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99591A-4C6B-4C64-9048-7CEB4640D8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03" y="3730628"/>
            <a:ext cx="3932764" cy="2949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57585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12351-EEFA-4F14-B20A-2C64E1D6F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Unused slides: unforgeability proof sketch</a:t>
            </a:r>
            <a:endParaRPr lang="LID4096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5F20DE-A6F2-4DD4-A669-6162D1A8BF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92" y="1837796"/>
            <a:ext cx="6049210" cy="402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39591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318A650D-9992-6E0C-7254-8DB63912E39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Unforgeability proof (aka Interactive ISIS</a:t>
                </a:r>
                <a14:m>
                  <m:oMath xmlns:m="http://schemas.openxmlformats.org/officeDocument/2006/math"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assumption)</a:t>
                </a:r>
                <a:endParaRPr lang="en-CH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318A650D-9992-6E0C-7254-8DB63912E3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82" t="-8824" b="-2268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1D671442-3945-2695-1E9B-C88AAA61F2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8151" y="1826684"/>
                <a:ext cx="11273367" cy="462687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500" dirty="0">
                    <a:solidFill>
                      <a:schemeClr val="tx2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5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dirty="0">
                    <a:solidFill>
                      <a:schemeClr val="tx2"/>
                    </a:solidFill>
                  </a:rPr>
                  <a:t>are random matrices. </a:t>
                </a:r>
              </a:p>
              <a:p>
                <a:pPr marL="0" indent="0">
                  <a:buNone/>
                </a:pPr>
                <a:r>
                  <a:rPr lang="en-US" sz="2500" dirty="0">
                    <a:solidFill>
                      <a:schemeClr val="tx2"/>
                    </a:solidFill>
                  </a:rPr>
                  <a:t>     Given access to an oracle that:</a:t>
                </a:r>
              </a:p>
              <a:p>
                <a:pPr marL="1058307" lvl="1" indent="-609585">
                  <a:buFont typeface="+mj-lt"/>
                  <a:buAutoNum type="arabicPeriod"/>
                </a:pPr>
                <a:r>
                  <a:rPr lang="en-US" sz="2500" dirty="0">
                    <a:solidFill>
                      <a:schemeClr val="tx2"/>
                    </a:solidFill>
                  </a:rPr>
                  <a:t>When given a low-norm vector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500" dirty="0">
                    <a:solidFill>
                      <a:schemeClr val="tx2"/>
                    </a:solidFill>
                  </a:rPr>
                  <a:t> </a:t>
                </a:r>
              </a:p>
              <a:p>
                <a:pPr marL="905911" lvl="1" indent="-457189">
                  <a:buFont typeface="+mj-lt"/>
                  <a:buAutoNum type="arabicPeriod"/>
                </a:pPr>
                <a:r>
                  <a:rPr lang="en-US" sz="2500" dirty="0">
                    <a:solidFill>
                      <a:schemeClr val="tx2"/>
                    </a:solidFill>
                  </a:rPr>
                  <a:t> Generates a </a:t>
                </a:r>
                <a:r>
                  <a:rPr lang="en-US" sz="2500" i="1" dirty="0">
                    <a:solidFill>
                      <a:schemeClr val="tx2"/>
                    </a:solidFill>
                  </a:rPr>
                  <a:t>random</a:t>
                </a:r>
                <a:r>
                  <a:rPr lang="en-US" sz="25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500" dirty="0">
                    <a:solidFill>
                      <a:schemeClr val="tx2"/>
                    </a:solidFill>
                  </a:rPr>
                  <a:t> in some set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500" b="1" dirty="0">
                  <a:solidFill>
                    <a:schemeClr val="tx2"/>
                  </a:solidFill>
                </a:endParaRPr>
              </a:p>
              <a:p>
                <a:pPr marL="905911" lvl="1" indent="-457189">
                  <a:buFont typeface="+mj-lt"/>
                  <a:buAutoNum type="arabicPeriod"/>
                </a:pPr>
                <a:r>
                  <a:rPr lang="en-US" sz="2500" dirty="0">
                    <a:solidFill>
                      <a:schemeClr val="tx2"/>
                    </a:solidFill>
                  </a:rPr>
                  <a:t> Generates a small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500" dirty="0">
                    <a:solidFill>
                      <a:schemeClr val="tx2"/>
                    </a:solidFill>
                  </a:rPr>
                  <a:t> from distribution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500" dirty="0">
                    <a:solidFill>
                      <a:schemeClr val="tx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𝐴𝑠</m:t>
                    </m:r>
                    <m:r>
                      <a:rPr lang="en-US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500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5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5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5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𝐵𝑚</m:t>
                    </m:r>
                  </m:oMath>
                </a14:m>
                <a:endParaRPr lang="en-US" sz="2500" dirty="0">
                  <a:solidFill>
                    <a:schemeClr val="tx2"/>
                  </a:solidFill>
                </a:endParaRPr>
              </a:p>
              <a:p>
                <a:pPr marL="905911" lvl="1" indent="-457189">
                  <a:buFont typeface="+mj-lt"/>
                  <a:buAutoNum type="arabicPeriod"/>
                </a:pPr>
                <a:r>
                  <a:rPr lang="en-US" sz="2500" dirty="0">
                    <a:solidFill>
                      <a:schemeClr val="tx2"/>
                    </a:solidFill>
                  </a:rPr>
                  <a:t>Outputs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5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5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5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500" dirty="0">
                  <a:solidFill>
                    <a:schemeClr val="tx2"/>
                  </a:solidFill>
                </a:endParaRPr>
              </a:p>
              <a:p>
                <a:pPr marL="905911" lvl="1" indent="-457189">
                  <a:buFont typeface="+mj-lt"/>
                  <a:buAutoNum type="arabicPeriod"/>
                </a:pPr>
                <a:endParaRPr lang="en-US" sz="2500" dirty="0">
                  <a:solidFill>
                    <a:schemeClr val="tx2"/>
                  </a:solidFill>
                </a:endParaRPr>
              </a:p>
              <a:p>
                <a:pPr marL="448722" lvl="1" indent="0" algn="ctr">
                  <a:buNone/>
                </a:pPr>
                <a:endParaRPr lang="en-US" sz="25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1D671442-3945-2695-1E9B-C88AAA61F2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151" y="1826684"/>
                <a:ext cx="11273367" cy="4626870"/>
              </a:xfrm>
              <a:blipFill>
                <a:blip r:embed="rId4"/>
                <a:stretch>
                  <a:fillRect t="-184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2559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318A650D-9992-6E0C-7254-8DB63912E39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Unforgeability proof (aka Interactive ISIS</a:t>
                </a:r>
                <a14:m>
                  <m:oMath xmlns:m="http://schemas.openxmlformats.org/officeDocument/2006/math"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assumption)</a:t>
                </a:r>
                <a:endParaRPr lang="en-CH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318A650D-9992-6E0C-7254-8DB63912E3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82" t="-8824" b="-2268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1D671442-3945-2695-1E9B-C88AAA61F2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8151" y="1826684"/>
                <a:ext cx="11273367" cy="433672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500" dirty="0">
                    <a:solidFill>
                      <a:schemeClr val="tx2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5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dirty="0">
                    <a:solidFill>
                      <a:schemeClr val="tx2"/>
                    </a:solidFill>
                  </a:rPr>
                  <a:t>are random matrices. </a:t>
                </a:r>
              </a:p>
              <a:p>
                <a:pPr marL="0" indent="0">
                  <a:buNone/>
                </a:pPr>
                <a:r>
                  <a:rPr lang="en-US" sz="2500" dirty="0">
                    <a:solidFill>
                      <a:schemeClr val="tx2"/>
                    </a:solidFill>
                  </a:rPr>
                  <a:t>     Given access to an oracle that:</a:t>
                </a:r>
              </a:p>
              <a:p>
                <a:pPr marL="1058307" lvl="1" indent="-609585">
                  <a:buFont typeface="+mj-lt"/>
                  <a:buAutoNum type="arabicPeriod"/>
                </a:pPr>
                <a:r>
                  <a:rPr lang="en-US" sz="2500" dirty="0">
                    <a:solidFill>
                      <a:schemeClr val="tx2"/>
                    </a:solidFill>
                  </a:rPr>
                  <a:t>When given a low-norm vector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500" dirty="0">
                    <a:solidFill>
                      <a:schemeClr val="tx2"/>
                    </a:solidFill>
                  </a:rPr>
                  <a:t> </a:t>
                </a:r>
              </a:p>
              <a:p>
                <a:pPr marL="905911" lvl="1" indent="-457189">
                  <a:buFont typeface="+mj-lt"/>
                  <a:buAutoNum type="arabicPeriod"/>
                </a:pPr>
                <a:r>
                  <a:rPr lang="en-US" sz="2500" dirty="0">
                    <a:solidFill>
                      <a:schemeClr val="tx2"/>
                    </a:solidFill>
                  </a:rPr>
                  <a:t> Generates a </a:t>
                </a:r>
                <a:r>
                  <a:rPr lang="en-US" sz="2500" i="1" dirty="0">
                    <a:solidFill>
                      <a:schemeClr val="tx2"/>
                    </a:solidFill>
                  </a:rPr>
                  <a:t>random</a:t>
                </a:r>
                <a:r>
                  <a:rPr lang="en-US" sz="25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500" dirty="0">
                    <a:solidFill>
                      <a:schemeClr val="tx2"/>
                    </a:solidFill>
                  </a:rPr>
                  <a:t> in some set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500" b="1" dirty="0">
                  <a:solidFill>
                    <a:schemeClr val="tx2"/>
                  </a:solidFill>
                </a:endParaRPr>
              </a:p>
              <a:p>
                <a:pPr marL="905911" lvl="1" indent="-457189">
                  <a:buFont typeface="+mj-lt"/>
                  <a:buAutoNum type="arabicPeriod"/>
                </a:pPr>
                <a:r>
                  <a:rPr lang="en-US" sz="2500" dirty="0">
                    <a:solidFill>
                      <a:schemeClr val="tx2"/>
                    </a:solidFill>
                  </a:rPr>
                  <a:t> Generates a small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500" dirty="0">
                    <a:solidFill>
                      <a:schemeClr val="tx2"/>
                    </a:solidFill>
                  </a:rPr>
                  <a:t> from distribution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500" dirty="0">
                    <a:solidFill>
                      <a:schemeClr val="tx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𝐴𝑠</m:t>
                    </m:r>
                    <m:r>
                      <a:rPr lang="en-US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500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5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5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5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𝐵𝑚</m:t>
                    </m:r>
                  </m:oMath>
                </a14:m>
                <a:endParaRPr lang="en-US" sz="2500" dirty="0">
                  <a:solidFill>
                    <a:schemeClr val="tx2"/>
                  </a:solidFill>
                </a:endParaRPr>
              </a:p>
              <a:p>
                <a:pPr marL="905911" lvl="1" indent="-457189">
                  <a:buFont typeface="+mj-lt"/>
                  <a:buAutoNum type="arabicPeriod"/>
                </a:pPr>
                <a:r>
                  <a:rPr lang="en-US" sz="2500" dirty="0">
                    <a:solidFill>
                      <a:schemeClr val="tx2"/>
                    </a:solidFill>
                  </a:rPr>
                  <a:t>Outputs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5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5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5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500" dirty="0">
                  <a:solidFill>
                    <a:schemeClr val="tx2"/>
                  </a:solidFill>
                </a:endParaRPr>
              </a:p>
              <a:p>
                <a:pPr marL="448722" lvl="1" indent="0">
                  <a:buNone/>
                </a:pPr>
                <a:endParaRPr lang="en-US" sz="2500" dirty="0">
                  <a:solidFill>
                    <a:schemeClr val="tx2"/>
                  </a:solidFill>
                </a:endParaRPr>
              </a:p>
              <a:p>
                <a:pPr marL="448722" lvl="1" indent="0">
                  <a:buNone/>
                </a:pPr>
                <a:r>
                  <a:rPr lang="en-US" sz="2500" dirty="0">
                    <a:solidFill>
                      <a:schemeClr val="tx2"/>
                    </a:solidFill>
                  </a:rPr>
                  <a:t>Find a fresh low-norm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5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5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500" dirty="0">
                    <a:solidFill>
                      <a:schemeClr val="tx2"/>
                    </a:solidFill>
                  </a:rPr>
                  <a:t>, along with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5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5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25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5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500" dirty="0">
                    <a:solidFill>
                      <a:schemeClr val="tx2"/>
                    </a:solidFill>
                  </a:rPr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5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5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500" dirty="0">
                    <a:solidFill>
                      <a:schemeClr val="tx2"/>
                    </a:solidFill>
                  </a:rPr>
                  <a:t> is short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5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5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5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5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500" dirty="0">
                    <a:solidFill>
                      <a:schemeClr val="tx2"/>
                    </a:solidFill>
                  </a:rPr>
                  <a:t>  </a:t>
                </a:r>
                <a:r>
                  <a:rPr lang="en-US" sz="2500" dirty="0" err="1">
                    <a:solidFill>
                      <a:schemeClr val="tx2"/>
                    </a:solidFill>
                  </a:rPr>
                  <a:t>s.t.</a:t>
                </a:r>
                <a:r>
                  <a:rPr lang="en-US" sz="2500" dirty="0">
                    <a:solidFill>
                      <a:schemeClr val="tx2"/>
                    </a:solidFill>
                  </a:rPr>
                  <a:t> </a:t>
                </a:r>
              </a:p>
              <a:p>
                <a:pPr marL="448722" lvl="1" indent="0" algn="ctr">
                  <a:buNone/>
                </a:pPr>
                <a:endParaRPr lang="en-US" sz="2500" dirty="0">
                  <a:solidFill>
                    <a:schemeClr val="tx2"/>
                  </a:solidFill>
                </a:endParaRPr>
              </a:p>
              <a:p>
                <a:pPr marL="448722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GB" sz="25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5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5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5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5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5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5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50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5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GB" sz="25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5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GB" sz="25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5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25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500" dirty="0">
                  <a:solidFill>
                    <a:schemeClr val="tx2"/>
                  </a:solidFill>
                </a:endParaRPr>
              </a:p>
              <a:p>
                <a:pPr marL="448722" lvl="1" indent="0" algn="ctr">
                  <a:buNone/>
                </a:pPr>
                <a:endParaRPr lang="en-US" sz="25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1D671442-3945-2695-1E9B-C88AAA61F2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151" y="1826684"/>
                <a:ext cx="11273367" cy="4336724"/>
              </a:xfrm>
              <a:blipFill>
                <a:blip r:embed="rId4"/>
                <a:stretch>
                  <a:fillRect t="-196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12069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8A650D-9992-6E0C-7254-8DB63912E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Unforgeability Proof</a:t>
            </a:r>
            <a:endParaRPr lang="en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1D671442-3945-2695-1E9B-C88AAA61F2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8151" y="1826684"/>
                <a:ext cx="11273367" cy="454871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500" dirty="0">
                    <a:solidFill>
                      <a:schemeClr val="tx2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5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5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𝐴𝑅</m:t>
                    </m:r>
                    <m:r>
                      <a:rPr lang="en-US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dirty="0">
                    <a:solidFill>
                      <a:schemeClr val="tx2"/>
                    </a:solidFill>
                  </a:rPr>
                  <a:t>are (pseudo-)random matrices. </a:t>
                </a:r>
              </a:p>
              <a:p>
                <a:pPr marL="0" indent="0">
                  <a:buNone/>
                </a:pPr>
                <a:r>
                  <a:rPr lang="en-US" sz="2500" dirty="0">
                    <a:solidFill>
                      <a:schemeClr val="tx2"/>
                    </a:solidFill>
                  </a:rPr>
                  <a:t>     Given access to an oracle that:</a:t>
                </a:r>
              </a:p>
              <a:p>
                <a:pPr marL="1058307" lvl="1" indent="-609585">
                  <a:buFont typeface="+mj-lt"/>
                  <a:buAutoNum type="arabicPeriod"/>
                </a:pPr>
                <a:r>
                  <a:rPr lang="en-US" sz="2500" dirty="0">
                    <a:solidFill>
                      <a:schemeClr val="tx2"/>
                    </a:solidFill>
                  </a:rPr>
                  <a:t>When given a low-norm vector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500" dirty="0">
                    <a:solidFill>
                      <a:schemeClr val="tx2"/>
                    </a:solidFill>
                  </a:rPr>
                  <a:t> </a:t>
                </a:r>
              </a:p>
              <a:p>
                <a:pPr marL="905911" lvl="1" indent="-457189">
                  <a:buFont typeface="+mj-lt"/>
                  <a:buAutoNum type="arabicPeriod"/>
                </a:pPr>
                <a:r>
                  <a:rPr lang="en-US" sz="2500" dirty="0">
                    <a:solidFill>
                      <a:schemeClr val="tx2"/>
                    </a:solidFill>
                  </a:rPr>
                  <a:t> Generates a </a:t>
                </a:r>
                <a:r>
                  <a:rPr lang="en-US" sz="2500" i="1" dirty="0">
                    <a:solidFill>
                      <a:schemeClr val="tx2"/>
                    </a:solidFill>
                  </a:rPr>
                  <a:t>random</a:t>
                </a:r>
                <a:r>
                  <a:rPr lang="en-US" sz="25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500" dirty="0">
                    <a:solidFill>
                      <a:schemeClr val="tx2"/>
                    </a:solidFill>
                  </a:rPr>
                  <a:t> in some set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500" b="1" dirty="0">
                  <a:solidFill>
                    <a:schemeClr val="tx2"/>
                  </a:solidFill>
                </a:endParaRPr>
              </a:p>
              <a:p>
                <a:pPr marL="905911" lvl="1" indent="-457189">
                  <a:buFont typeface="+mj-lt"/>
                  <a:buAutoNum type="arabicPeriod"/>
                </a:pPr>
                <a:r>
                  <a:rPr lang="en-US" sz="2500" dirty="0">
                    <a:solidFill>
                      <a:schemeClr val="tx2"/>
                    </a:solidFill>
                  </a:rPr>
                  <a:t> Generates a small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500" dirty="0">
                    <a:solidFill>
                      <a:schemeClr val="tx2"/>
                    </a:solidFill>
                  </a:rPr>
                  <a:t> from distribution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500" dirty="0">
                    <a:solidFill>
                      <a:schemeClr val="tx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𝐴𝑠</m:t>
                    </m:r>
                    <m:r>
                      <a:rPr lang="en-US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500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5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5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5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𝐵𝑚</m:t>
                    </m:r>
                  </m:oMath>
                </a14:m>
                <a:endParaRPr lang="en-US" sz="2500" dirty="0">
                  <a:solidFill>
                    <a:schemeClr val="tx2"/>
                  </a:solidFill>
                </a:endParaRPr>
              </a:p>
              <a:p>
                <a:pPr marL="905911" lvl="1" indent="-457189">
                  <a:buFont typeface="+mj-lt"/>
                  <a:buAutoNum type="arabicPeriod"/>
                </a:pPr>
                <a:r>
                  <a:rPr lang="en-US" sz="2500" dirty="0">
                    <a:solidFill>
                      <a:schemeClr val="tx2"/>
                    </a:solidFill>
                  </a:rPr>
                  <a:t>Outputs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5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5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5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500" dirty="0">
                  <a:solidFill>
                    <a:schemeClr val="tx2"/>
                  </a:solidFill>
                </a:endParaRPr>
              </a:p>
              <a:p>
                <a:pPr marL="448722" lvl="1" indent="0">
                  <a:buNone/>
                </a:pPr>
                <a:endParaRPr lang="en-US" sz="2500" dirty="0">
                  <a:solidFill>
                    <a:schemeClr val="tx2"/>
                  </a:solidFill>
                </a:endParaRPr>
              </a:p>
              <a:p>
                <a:pPr marL="448722" lvl="1" indent="0">
                  <a:buNone/>
                </a:pPr>
                <a:r>
                  <a:rPr lang="en-US" sz="2500" dirty="0">
                    <a:solidFill>
                      <a:schemeClr val="tx2"/>
                    </a:solidFill>
                  </a:rPr>
                  <a:t>Find a fresh low-norm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5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5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500" dirty="0">
                    <a:solidFill>
                      <a:schemeClr val="tx2"/>
                    </a:solidFill>
                  </a:rPr>
                  <a:t>, along with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5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5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25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5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500" dirty="0">
                    <a:solidFill>
                      <a:schemeClr val="tx2"/>
                    </a:solidFill>
                  </a:rPr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5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5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500" dirty="0">
                    <a:solidFill>
                      <a:schemeClr val="tx2"/>
                    </a:solidFill>
                  </a:rPr>
                  <a:t> is short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5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5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5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5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500" dirty="0">
                    <a:solidFill>
                      <a:schemeClr val="tx2"/>
                    </a:solidFill>
                  </a:rPr>
                  <a:t>  </a:t>
                </a:r>
                <a:r>
                  <a:rPr lang="en-US" sz="2500" dirty="0" err="1">
                    <a:solidFill>
                      <a:schemeClr val="tx2"/>
                    </a:solidFill>
                  </a:rPr>
                  <a:t>s.t.</a:t>
                </a:r>
                <a:r>
                  <a:rPr lang="en-US" sz="2500" dirty="0">
                    <a:solidFill>
                      <a:schemeClr val="tx2"/>
                    </a:solidFill>
                  </a:rPr>
                  <a:t> </a:t>
                </a:r>
              </a:p>
              <a:p>
                <a:pPr marL="448722" lvl="1" indent="0" algn="ctr">
                  <a:buNone/>
                </a:pPr>
                <a:endParaRPr lang="en-US" sz="2500" dirty="0">
                  <a:solidFill>
                    <a:schemeClr val="tx2"/>
                  </a:solidFill>
                </a:endParaRPr>
              </a:p>
              <a:p>
                <a:pPr marL="448722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GB" sz="25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5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5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5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5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5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5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50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5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GB" sz="25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5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GB" sz="25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5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25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500" dirty="0">
                  <a:solidFill>
                    <a:schemeClr val="tx2"/>
                  </a:solidFill>
                </a:endParaRPr>
              </a:p>
              <a:p>
                <a:pPr marL="448722" lvl="1" indent="0" algn="ctr">
                  <a:buNone/>
                </a:pPr>
                <a:endParaRPr lang="en-US" sz="25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1D671442-3945-2695-1E9B-C88AAA61F2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151" y="1826684"/>
                <a:ext cx="11273367" cy="4548716"/>
              </a:xfrm>
              <a:blipFill>
                <a:blip r:embed="rId3"/>
                <a:stretch>
                  <a:fillRect t="-187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589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3CA78C-78C6-C624-E204-29E3E7CAE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92102"/>
            <a:ext cx="12020551" cy="1034129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Anonymous Credentials [CL02]</a:t>
            </a:r>
            <a:endParaRPr lang="en-CH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68D194-84DD-D055-FF3D-DD28F77E3BE8}"/>
              </a:ext>
            </a:extLst>
          </p:cNvPr>
          <p:cNvSpPr/>
          <p:nvPr/>
        </p:nvSpPr>
        <p:spPr bwMode="auto">
          <a:xfrm>
            <a:off x="577546" y="3098801"/>
            <a:ext cx="1574800" cy="1335313"/>
          </a:xfrm>
          <a:prstGeom prst="rect">
            <a:avLst/>
          </a:prstGeom>
          <a:noFill/>
          <a:ln w="38100" cap="flat" cmpd="sng" algn="ctr">
            <a:solidFill>
              <a:srgbClr val="AB1A8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667" dirty="0">
              <a:solidFill>
                <a:srgbClr val="191919"/>
              </a:solidFill>
              <a:latin typeface="IBM Plex Sans Light" pitchFamily="34" charset="0"/>
            </a:endParaRPr>
          </a:p>
          <a:p>
            <a:pPr algn="ctr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733" dirty="0">
                <a:solidFill>
                  <a:srgbClr val="191919"/>
                </a:solidFill>
                <a:latin typeface="IBM Plex Sans Light" pitchFamily="34" charset="0"/>
              </a:rPr>
              <a:t>Issuer</a:t>
            </a:r>
            <a:endParaRPr lang="en-CH" sz="3733" dirty="0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DD5670E1-2526-A37C-B5D6-28A958CD481C}"/>
              </a:ext>
            </a:extLst>
          </p:cNvPr>
          <p:cNvSpPr/>
          <p:nvPr/>
        </p:nvSpPr>
        <p:spPr bwMode="auto">
          <a:xfrm>
            <a:off x="2281160" y="2511214"/>
            <a:ext cx="2333173" cy="377372"/>
          </a:xfrm>
          <a:prstGeom prst="leftArrow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CH" sz="2667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40E7AC46-916C-C8A5-DA08-319155477518}"/>
              </a:ext>
            </a:extLst>
          </p:cNvPr>
          <p:cNvSpPr/>
          <p:nvPr/>
        </p:nvSpPr>
        <p:spPr bwMode="auto">
          <a:xfrm rot="10800000">
            <a:off x="2353732" y="3389085"/>
            <a:ext cx="2333173" cy="377372"/>
          </a:xfrm>
          <a:prstGeom prst="leftArrow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CH" sz="2667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8882E0-CDE5-D224-1978-9ED141980496}"/>
              </a:ext>
            </a:extLst>
          </p:cNvPr>
          <p:cNvSpPr/>
          <p:nvPr/>
        </p:nvSpPr>
        <p:spPr bwMode="auto">
          <a:xfrm>
            <a:off x="4908246" y="3880756"/>
            <a:ext cx="1574800" cy="1335313"/>
          </a:xfrm>
          <a:prstGeom prst="rect">
            <a:avLst/>
          </a:prstGeom>
          <a:noFill/>
          <a:ln w="38100" cap="flat" cmpd="sng" algn="ctr">
            <a:solidFill>
              <a:srgbClr val="AB1A8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667" dirty="0">
              <a:solidFill>
                <a:srgbClr val="191919"/>
              </a:solidFill>
              <a:latin typeface="IBM Plex Sans Light" pitchFamily="34" charset="0"/>
            </a:endParaRPr>
          </a:p>
          <a:p>
            <a:pPr algn="ctr"/>
            <a:r>
              <a:rPr lang="en-GB" sz="3733" dirty="0">
                <a:solidFill>
                  <a:srgbClr val="191919"/>
                </a:solidFill>
                <a:latin typeface="IBM Plex Sans Light" pitchFamily="34" charset="0"/>
              </a:rPr>
              <a:t>User</a:t>
            </a:r>
            <a:endParaRPr lang="en-CH" sz="3733" dirty="0">
              <a:solidFill>
                <a:srgbClr val="191919"/>
              </a:solidFill>
              <a:latin typeface="IBM Plex Sans Light" pitchFamily="34" charset="0"/>
            </a:endParaRPr>
          </a:p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IBM Plex Sans Light" pitchFamily="34" charset="0"/>
            </a:endParaRPr>
          </a:p>
          <a:p>
            <a:pPr algn="ctr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CH" sz="3733" dirty="0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5D97F1F5-0EA1-25F6-DF99-F887BD98C220}"/>
              </a:ext>
            </a:extLst>
          </p:cNvPr>
          <p:cNvSpPr/>
          <p:nvPr/>
        </p:nvSpPr>
        <p:spPr bwMode="auto">
          <a:xfrm rot="10800000">
            <a:off x="6849533" y="4359723"/>
            <a:ext cx="2910115" cy="377372"/>
          </a:xfrm>
          <a:prstGeom prst="leftArrow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CH" sz="2667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582A11-DCBA-7AFE-4C5E-7CD32899DF59}"/>
              </a:ext>
            </a:extLst>
          </p:cNvPr>
          <p:cNvSpPr/>
          <p:nvPr/>
        </p:nvSpPr>
        <p:spPr bwMode="auto">
          <a:xfrm>
            <a:off x="9919305" y="3880756"/>
            <a:ext cx="1574800" cy="1335313"/>
          </a:xfrm>
          <a:prstGeom prst="rect">
            <a:avLst/>
          </a:prstGeom>
          <a:noFill/>
          <a:ln w="38100" cap="flat" cmpd="sng" algn="ctr">
            <a:solidFill>
              <a:srgbClr val="AB1A8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667" dirty="0">
              <a:solidFill>
                <a:srgbClr val="191919"/>
              </a:solidFill>
              <a:latin typeface="IBM Plex Sans Light" pitchFamily="34" charset="0"/>
            </a:endParaRPr>
          </a:p>
          <a:p>
            <a:pPr algn="ctr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733" dirty="0">
                <a:solidFill>
                  <a:srgbClr val="191919"/>
                </a:solidFill>
                <a:latin typeface="IBM Plex Sans Light" pitchFamily="34" charset="0"/>
              </a:rPr>
              <a:t>Verifier</a:t>
            </a:r>
            <a:endParaRPr lang="en-CH" sz="3733" dirty="0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61ED0C-FEAE-D773-F00B-8F7E6DD804D0}"/>
              </a:ext>
            </a:extLst>
          </p:cNvPr>
          <p:cNvSpPr txBox="1"/>
          <p:nvPr/>
        </p:nvSpPr>
        <p:spPr>
          <a:xfrm>
            <a:off x="2308375" y="2004016"/>
            <a:ext cx="2423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blind(c</a:t>
            </a:r>
            <a:r>
              <a:rPr lang="en-GB" sz="2400" baseline="-25000" dirty="0"/>
              <a:t>1</a:t>
            </a:r>
            <a:r>
              <a:rPr lang="en-GB" sz="2400" dirty="0"/>
              <a:t>,…,c</a:t>
            </a:r>
            <a:r>
              <a:rPr lang="en-GB" sz="2400" baseline="-25000" dirty="0"/>
              <a:t>k</a:t>
            </a:r>
            <a:r>
              <a:rPr lang="en-GB" sz="2400" dirty="0"/>
              <a:t>)</a:t>
            </a:r>
            <a:endParaRPr lang="en-CH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90CE71-7AD7-80A2-C594-2C8EEAE10295}"/>
              </a:ext>
            </a:extLst>
          </p:cNvPr>
          <p:cNvSpPr txBox="1"/>
          <p:nvPr/>
        </p:nvSpPr>
        <p:spPr>
          <a:xfrm>
            <a:off x="2318353" y="2908003"/>
            <a:ext cx="2423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cred=sign(c</a:t>
            </a:r>
            <a:r>
              <a:rPr lang="en-GB" sz="2400" baseline="-25000" dirty="0"/>
              <a:t>1</a:t>
            </a:r>
            <a:r>
              <a:rPr lang="en-GB" sz="2400" dirty="0"/>
              <a:t>,…,c</a:t>
            </a:r>
            <a:r>
              <a:rPr lang="en-GB" sz="2400" baseline="-25000" dirty="0"/>
              <a:t>k</a:t>
            </a:r>
            <a:r>
              <a:rPr lang="en-GB" sz="2400" dirty="0"/>
              <a:t>)</a:t>
            </a:r>
            <a:endParaRPr lang="en-CH" sz="2400" dirty="0"/>
          </a:p>
        </p:txBody>
      </p:sp>
      <p:pic>
        <p:nvPicPr>
          <p:cNvPr id="17" name="Graphic 16" descr="Bank outline">
            <a:extLst>
              <a:ext uri="{FF2B5EF4-FFF2-40B4-BE49-F238E27FC236}">
                <a16:creationId xmlns:a16="http://schemas.microsoft.com/office/drawing/2014/main" id="{8BE2DEEA-D562-4E2D-8907-023703D97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1078" y="1875134"/>
            <a:ext cx="1407735" cy="14077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898456A-73E5-4A4F-B4B4-1BA102F71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101" y="2452256"/>
            <a:ext cx="1293089" cy="1293089"/>
          </a:xfrm>
          <a:prstGeom prst="rect">
            <a:avLst/>
          </a:prstGeom>
        </p:spPr>
      </p:pic>
      <p:sp>
        <p:nvSpPr>
          <p:cNvPr id="20" name="Scroll: Vertical 19">
            <a:extLst>
              <a:ext uri="{FF2B5EF4-FFF2-40B4-BE49-F238E27FC236}">
                <a16:creationId xmlns:a16="http://schemas.microsoft.com/office/drawing/2014/main" id="{241F6A37-2B16-422B-8A43-2F73F9C09294}"/>
              </a:ext>
            </a:extLst>
          </p:cNvPr>
          <p:cNvSpPr/>
          <p:nvPr/>
        </p:nvSpPr>
        <p:spPr>
          <a:xfrm>
            <a:off x="7197573" y="2699900"/>
            <a:ext cx="2214034" cy="1585442"/>
          </a:xfrm>
          <a:prstGeom prst="verticalScroll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“I have a cred from</a:t>
            </a:r>
          </a:p>
          <a:p>
            <a:pPr algn="ctr"/>
            <a:r>
              <a:rPr lang="en-GB" sz="1600" dirty="0"/>
              <a:t>The issuer saying:</a:t>
            </a:r>
          </a:p>
          <a:p>
            <a:pPr algn="ctr"/>
            <a:r>
              <a:rPr lang="en-GB" sz="1600" dirty="0"/>
              <a:t>Age &gt;21”</a:t>
            </a:r>
            <a:endParaRPr lang="LID4096" sz="1600" dirty="0"/>
          </a:p>
        </p:txBody>
      </p:sp>
    </p:spTree>
    <p:extLst>
      <p:ext uri="{BB962C8B-B14F-4D97-AF65-F5344CB8AC3E}">
        <p14:creationId xmlns:p14="http://schemas.microsoft.com/office/powerpoint/2010/main" val="36335914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8A650D-9992-6E0C-7254-8DB63912E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Unforgeability Proof</a:t>
            </a:r>
            <a:endParaRPr lang="en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1D671442-3945-2695-1E9B-C88AAA61F2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8151" y="1826684"/>
                <a:ext cx="11273367" cy="409151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667" dirty="0">
                    <a:solidFill>
                      <a:schemeClr val="tx2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667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667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667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𝐴𝑅</m:t>
                    </m:r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are (pseudo-)random matrices. </a:t>
                </a:r>
              </a:p>
              <a:p>
                <a:pPr marL="0" indent="0">
                  <a:buNone/>
                </a:pPr>
                <a:r>
                  <a:rPr lang="en-US" sz="2667" dirty="0">
                    <a:solidFill>
                      <a:schemeClr val="tx2"/>
                    </a:solidFill>
                  </a:rPr>
                  <a:t>     Given access to an oracle that:</a:t>
                </a:r>
              </a:p>
              <a:p>
                <a:pPr marL="1058307" lvl="1" indent="-609585">
                  <a:buFont typeface="+mj-lt"/>
                  <a:buAutoNum type="arabicPeriod"/>
                </a:pPr>
                <a:r>
                  <a:rPr lang="en-US" sz="2667" dirty="0">
                    <a:solidFill>
                      <a:schemeClr val="tx2"/>
                    </a:solidFill>
                  </a:rPr>
                  <a:t>When given a low-norm vector </a:t>
                </a:r>
                <a14:m>
                  <m:oMath xmlns:m="http://schemas.openxmlformats.org/officeDocument/2006/math">
                    <m:r>
                      <a:rPr lang="en-GB" sz="2667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 </a:t>
                </a:r>
              </a:p>
              <a:p>
                <a:pPr marL="905911" lvl="1" indent="-457189">
                  <a:buFont typeface="+mj-lt"/>
                  <a:buAutoNum type="arabicPeriod"/>
                </a:pPr>
                <a:r>
                  <a:rPr lang="en-US" sz="2667" dirty="0">
                    <a:solidFill>
                      <a:schemeClr val="tx2"/>
                    </a:solidFill>
                  </a:rPr>
                  <a:t> Generates a </a:t>
                </a:r>
                <a:r>
                  <a:rPr lang="en-US" sz="2667" i="1" dirty="0">
                    <a:solidFill>
                      <a:schemeClr val="tx2"/>
                    </a:solidFill>
                  </a:rPr>
                  <a:t>random</a:t>
                </a:r>
                <a:r>
                  <a:rPr lang="en-US" sz="2667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 in some set </a:t>
                </a:r>
                <a14:m>
                  <m:oMath xmlns:m="http://schemas.openxmlformats.org/officeDocument/2006/math"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667" b="1" dirty="0">
                  <a:solidFill>
                    <a:schemeClr val="tx2"/>
                  </a:solidFill>
                </a:endParaRPr>
              </a:p>
              <a:p>
                <a:pPr marL="905911" lvl="1" indent="-457189">
                  <a:buFont typeface="+mj-lt"/>
                  <a:buAutoNum type="arabicPeriod"/>
                </a:pPr>
                <a:r>
                  <a:rPr lang="en-US" sz="2667" dirty="0">
                    <a:solidFill>
                      <a:schemeClr val="tx2"/>
                    </a:solidFill>
                  </a:rPr>
                  <a:t> Generates a small </a:t>
                </a:r>
                <a14:m>
                  <m:oMath xmlns:m="http://schemas.openxmlformats.org/officeDocument/2006/math"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 from distribution </a:t>
                </a:r>
                <a14:m>
                  <m:oMath xmlns:m="http://schemas.openxmlformats.org/officeDocument/2006/math"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𝐴𝑠</m:t>
                    </m:r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667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67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67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667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667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𝐴𝑅</m:t>
                    </m:r>
                    <m:r>
                      <a:rPr lang="en-GB" sz="2667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667" dirty="0">
                  <a:solidFill>
                    <a:schemeClr val="tx2"/>
                  </a:solidFill>
                </a:endParaRPr>
              </a:p>
              <a:p>
                <a:pPr marL="905911" lvl="1" indent="-457189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tx2"/>
                    </a:solidFill>
                  </a:rPr>
                  <a:t>Outputs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67" dirty="0">
                  <a:solidFill>
                    <a:schemeClr val="tx2"/>
                  </a:solidFill>
                </a:endParaRPr>
              </a:p>
              <a:p>
                <a:pPr marL="448722" lvl="1" indent="0">
                  <a:buNone/>
                </a:pPr>
                <a:endParaRPr lang="en-US" sz="2667" dirty="0">
                  <a:solidFill>
                    <a:schemeClr val="tx2"/>
                  </a:solidFill>
                </a:endParaRPr>
              </a:p>
              <a:p>
                <a:pPr marL="448722" lvl="1" indent="0">
                  <a:buNone/>
                </a:pPr>
                <a:r>
                  <a:rPr lang="en-US" sz="2667" dirty="0">
                    <a:solidFill>
                      <a:schemeClr val="tx2"/>
                    </a:solidFill>
                  </a:rPr>
                  <a:t>Find a fresh low-norm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, along with </a:t>
                </a:r>
                <a14:m>
                  <m:oMath xmlns:m="http://schemas.openxmlformats.org/officeDocument/2006/math"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667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67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667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2667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67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667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 is short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667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667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  </a:t>
                </a:r>
                <a:r>
                  <a:rPr lang="en-US" sz="2667" dirty="0" err="1">
                    <a:solidFill>
                      <a:schemeClr val="tx2"/>
                    </a:solidFill>
                  </a:rPr>
                  <a:t>s.t.</a:t>
                </a:r>
                <a:r>
                  <a:rPr lang="en-US" sz="2667" dirty="0">
                    <a:solidFill>
                      <a:schemeClr val="tx2"/>
                    </a:solidFill>
                  </a:rPr>
                  <a:t> </a:t>
                </a:r>
              </a:p>
              <a:p>
                <a:pPr marL="448722" lvl="1" indent="0" algn="ctr">
                  <a:buNone/>
                </a:pPr>
                <a:endParaRPr lang="en-US" sz="2667" dirty="0">
                  <a:solidFill>
                    <a:schemeClr val="tx2"/>
                  </a:solidFill>
                </a:endParaRPr>
              </a:p>
              <a:p>
                <a:pPr marL="448722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GB" sz="2667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67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667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667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67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667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667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67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667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GB" sz="2667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667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GB" sz="2667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667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2667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667" dirty="0">
                  <a:solidFill>
                    <a:schemeClr val="tx2"/>
                  </a:solidFill>
                </a:endParaRPr>
              </a:p>
              <a:p>
                <a:pPr marL="448722" lvl="1" indent="0" algn="ctr">
                  <a:buNone/>
                </a:pPr>
                <a:endParaRPr lang="en-US" sz="2667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1D671442-3945-2695-1E9B-C88AAA61F2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151" y="1826684"/>
                <a:ext cx="11273367" cy="4091516"/>
              </a:xfrm>
              <a:blipFill>
                <a:blip r:embed="rId3"/>
                <a:stretch>
                  <a:fillRect t="-283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3131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8A650D-9992-6E0C-7254-8DB63912E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Unforgeability Proof</a:t>
            </a:r>
            <a:endParaRPr lang="en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1D671442-3945-2695-1E9B-C88AAA61F2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8151" y="1826683"/>
                <a:ext cx="11273367" cy="402378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667" dirty="0">
                    <a:solidFill>
                      <a:schemeClr val="tx2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667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667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667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𝐴𝑅</m:t>
                    </m:r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are (pseudo-)random matrices. </a:t>
                </a:r>
              </a:p>
              <a:p>
                <a:pPr marL="0" indent="0">
                  <a:buNone/>
                </a:pPr>
                <a:r>
                  <a:rPr lang="en-US" sz="2667" dirty="0">
                    <a:solidFill>
                      <a:schemeClr val="tx2"/>
                    </a:solidFill>
                  </a:rPr>
                  <a:t>     Given access to an oracle that:</a:t>
                </a:r>
              </a:p>
              <a:p>
                <a:pPr marL="1058307" lvl="1" indent="-609585">
                  <a:buFont typeface="+mj-lt"/>
                  <a:buAutoNum type="arabicPeriod"/>
                </a:pPr>
                <a:r>
                  <a:rPr lang="en-US" sz="2667" dirty="0">
                    <a:solidFill>
                      <a:schemeClr val="tx2"/>
                    </a:solidFill>
                  </a:rPr>
                  <a:t>When given a low-norm vector </a:t>
                </a:r>
                <a14:m>
                  <m:oMath xmlns:m="http://schemas.openxmlformats.org/officeDocument/2006/math">
                    <m:r>
                      <a:rPr lang="en-GB" sz="2667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 </a:t>
                </a:r>
              </a:p>
              <a:p>
                <a:pPr marL="905911" lvl="1" indent="-457189">
                  <a:buFont typeface="+mj-lt"/>
                  <a:buAutoNum type="arabicPeriod"/>
                </a:pPr>
                <a:r>
                  <a:rPr lang="en-US" sz="2667" dirty="0">
                    <a:solidFill>
                      <a:schemeClr val="tx2"/>
                    </a:solidFill>
                  </a:rPr>
                  <a:t> Generates a </a:t>
                </a:r>
                <a:r>
                  <a:rPr lang="en-US" sz="2667" i="1" dirty="0">
                    <a:solidFill>
                      <a:schemeClr val="tx2"/>
                    </a:solidFill>
                  </a:rPr>
                  <a:t>random</a:t>
                </a:r>
                <a:r>
                  <a:rPr lang="en-US" sz="2667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 in some set </a:t>
                </a:r>
                <a14:m>
                  <m:oMath xmlns:m="http://schemas.openxmlformats.org/officeDocument/2006/math"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667" b="1" dirty="0">
                  <a:solidFill>
                    <a:schemeClr val="tx2"/>
                  </a:solidFill>
                </a:endParaRPr>
              </a:p>
              <a:p>
                <a:pPr marL="905911" lvl="1" indent="-457189">
                  <a:buFont typeface="+mj-lt"/>
                  <a:buAutoNum type="arabicPeriod"/>
                </a:pPr>
                <a:r>
                  <a:rPr lang="en-US" sz="2667" dirty="0">
                    <a:solidFill>
                      <a:schemeClr val="tx2"/>
                    </a:solidFill>
                  </a:rPr>
                  <a:t> Generates a small </a:t>
                </a:r>
                <a14:m>
                  <m:oMath xmlns:m="http://schemas.openxmlformats.org/officeDocument/2006/math"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 from distribution </a:t>
                </a:r>
                <a14:m>
                  <m:oMath xmlns:m="http://schemas.openxmlformats.org/officeDocument/2006/math"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667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67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667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667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𝑅𝑚</m:t>
                    </m:r>
                    <m:r>
                      <a:rPr lang="en-GB" sz="2667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 =</m:t>
                    </m:r>
                    <m:r>
                      <a:rPr lang="en-US" sz="2667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67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67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667" dirty="0">
                  <a:solidFill>
                    <a:schemeClr val="tx2"/>
                  </a:solidFill>
                </a:endParaRPr>
              </a:p>
              <a:p>
                <a:pPr marL="905911" lvl="1" indent="-457189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tx2"/>
                    </a:solidFill>
                  </a:rPr>
                  <a:t>Outputs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67" dirty="0">
                  <a:solidFill>
                    <a:schemeClr val="tx2"/>
                  </a:solidFill>
                </a:endParaRPr>
              </a:p>
              <a:p>
                <a:pPr marL="448722" lvl="1" indent="0">
                  <a:buNone/>
                </a:pPr>
                <a:endParaRPr lang="en-US" sz="2667" dirty="0">
                  <a:solidFill>
                    <a:schemeClr val="tx2"/>
                  </a:solidFill>
                </a:endParaRPr>
              </a:p>
              <a:p>
                <a:pPr marL="448722" lvl="1" indent="0">
                  <a:buNone/>
                </a:pPr>
                <a:r>
                  <a:rPr lang="en-US" sz="2667" dirty="0">
                    <a:solidFill>
                      <a:schemeClr val="tx2"/>
                    </a:solidFill>
                  </a:rPr>
                  <a:t>Find a fresh low-norm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, along with </a:t>
                </a:r>
                <a14:m>
                  <m:oMath xmlns:m="http://schemas.openxmlformats.org/officeDocument/2006/math"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667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67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667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2667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67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667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 is short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667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667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  </a:t>
                </a:r>
                <a:r>
                  <a:rPr lang="en-US" sz="2667" dirty="0" err="1">
                    <a:solidFill>
                      <a:schemeClr val="tx2"/>
                    </a:solidFill>
                  </a:rPr>
                  <a:t>s.t.</a:t>
                </a:r>
                <a:r>
                  <a:rPr lang="en-US" sz="2667" dirty="0">
                    <a:solidFill>
                      <a:schemeClr val="tx2"/>
                    </a:solidFill>
                  </a:rPr>
                  <a:t> </a:t>
                </a:r>
              </a:p>
              <a:p>
                <a:pPr marL="448722" lvl="1" indent="0" algn="ctr">
                  <a:buNone/>
                </a:pPr>
                <a:endParaRPr lang="en-US" sz="2667" dirty="0">
                  <a:solidFill>
                    <a:schemeClr val="tx2"/>
                  </a:solidFill>
                </a:endParaRPr>
              </a:p>
              <a:p>
                <a:pPr marL="448722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GB" sz="2667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67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667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667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67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667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667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67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667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GB" sz="2667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667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GB" sz="2667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667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2667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667" dirty="0">
                  <a:solidFill>
                    <a:schemeClr val="tx2"/>
                  </a:solidFill>
                </a:endParaRPr>
              </a:p>
              <a:p>
                <a:pPr marL="448722" lvl="1" indent="0" algn="ctr">
                  <a:buNone/>
                </a:pPr>
                <a:endParaRPr lang="en-US" sz="2667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1D671442-3945-2695-1E9B-C88AAA61F2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151" y="1826683"/>
                <a:ext cx="11273367" cy="4023783"/>
              </a:xfrm>
              <a:blipFill>
                <a:blip r:embed="rId3"/>
                <a:stretch>
                  <a:fillRect t="-287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24977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8A650D-9992-6E0C-7254-8DB63912E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Unforgeability Proof</a:t>
            </a:r>
            <a:endParaRPr lang="en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1D671442-3945-2695-1E9B-C88AAA61F2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8151" y="1826683"/>
                <a:ext cx="11273367" cy="438785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667" dirty="0">
                    <a:solidFill>
                      <a:schemeClr val="tx2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667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667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667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𝐴𝑅</m:t>
                    </m:r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are (pseudo-)random matrices. </a:t>
                </a:r>
              </a:p>
              <a:p>
                <a:pPr marL="0" indent="0">
                  <a:buNone/>
                </a:pPr>
                <a:r>
                  <a:rPr lang="en-US" sz="2667" dirty="0">
                    <a:solidFill>
                      <a:schemeClr val="tx2"/>
                    </a:solidFill>
                  </a:rPr>
                  <a:t>     Given access to an oracle that:</a:t>
                </a:r>
              </a:p>
              <a:p>
                <a:pPr marL="1058307" lvl="1" indent="-609585">
                  <a:buFont typeface="+mj-lt"/>
                  <a:buAutoNum type="arabicPeriod"/>
                </a:pPr>
                <a:r>
                  <a:rPr lang="en-US" sz="2667" dirty="0">
                    <a:solidFill>
                      <a:schemeClr val="tx2"/>
                    </a:solidFill>
                  </a:rPr>
                  <a:t>When given a low-norm vector </a:t>
                </a:r>
                <a14:m>
                  <m:oMath xmlns:m="http://schemas.openxmlformats.org/officeDocument/2006/math">
                    <m:r>
                      <a:rPr lang="en-GB" sz="2667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 </a:t>
                </a:r>
              </a:p>
              <a:p>
                <a:pPr marL="905911" lvl="1" indent="-457189">
                  <a:buFont typeface="+mj-lt"/>
                  <a:buAutoNum type="arabicPeriod"/>
                </a:pPr>
                <a:r>
                  <a:rPr lang="en-US" sz="2667" dirty="0">
                    <a:solidFill>
                      <a:schemeClr val="tx2"/>
                    </a:solidFill>
                  </a:rPr>
                  <a:t> Generates a </a:t>
                </a:r>
                <a:r>
                  <a:rPr lang="en-US" sz="2667" i="1" dirty="0">
                    <a:solidFill>
                      <a:schemeClr val="tx2"/>
                    </a:solidFill>
                  </a:rPr>
                  <a:t>random</a:t>
                </a:r>
                <a:r>
                  <a:rPr lang="en-US" sz="2667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 in some set </a:t>
                </a:r>
                <a14:m>
                  <m:oMath xmlns:m="http://schemas.openxmlformats.org/officeDocument/2006/math"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667" b="1" dirty="0">
                  <a:solidFill>
                    <a:schemeClr val="tx2"/>
                  </a:solidFill>
                </a:endParaRPr>
              </a:p>
              <a:p>
                <a:pPr marL="905911" lvl="1" indent="-457189">
                  <a:buFont typeface="+mj-lt"/>
                  <a:buAutoNum type="arabicPeriod"/>
                </a:pPr>
                <a:r>
                  <a:rPr lang="en-US" sz="2667" dirty="0">
                    <a:solidFill>
                      <a:schemeClr val="tx2"/>
                    </a:solidFill>
                  </a:rPr>
                  <a:t> Generates a small </a:t>
                </a:r>
                <a14:m>
                  <m:oMath xmlns:m="http://schemas.openxmlformats.org/officeDocument/2006/math"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 from distribution </a:t>
                </a:r>
                <a14:m>
                  <m:oMath xmlns:m="http://schemas.openxmlformats.org/officeDocument/2006/math"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667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67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667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667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𝑅𝑚</m:t>
                    </m:r>
                    <m:r>
                      <a:rPr lang="en-GB" sz="2667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 =</m:t>
                    </m:r>
                    <m:r>
                      <a:rPr lang="en-US" sz="2667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67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67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667" dirty="0">
                  <a:solidFill>
                    <a:schemeClr val="tx2"/>
                  </a:solidFill>
                </a:endParaRPr>
              </a:p>
              <a:p>
                <a:pPr marL="905911" lvl="1" indent="-457189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tx2"/>
                    </a:solidFill>
                  </a:rPr>
                  <a:t>Outputs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</a:endParaRPr>
              </a:p>
              <a:p>
                <a:pPr marL="905911" lvl="1" indent="-457189">
                  <a:buFont typeface="+mj-lt"/>
                  <a:buAutoNum type="arabicPeriod"/>
                </a:pPr>
                <a:endParaRPr lang="en-US" sz="2667" dirty="0">
                  <a:solidFill>
                    <a:schemeClr val="tx2"/>
                  </a:solidFill>
                </a:endParaRPr>
              </a:p>
              <a:p>
                <a:pPr marL="448722" lvl="1" indent="0">
                  <a:buNone/>
                </a:pPr>
                <a:endParaRPr lang="en-US" sz="2667" dirty="0">
                  <a:solidFill>
                    <a:schemeClr val="tx2"/>
                  </a:solidFill>
                </a:endParaRPr>
              </a:p>
              <a:p>
                <a:pPr marL="448722" lvl="1" indent="0">
                  <a:buNone/>
                </a:pPr>
                <a:r>
                  <a:rPr lang="en-US" sz="2667" dirty="0">
                    <a:solidFill>
                      <a:schemeClr val="tx2"/>
                    </a:solidFill>
                  </a:rPr>
                  <a:t>Find a fresh low-norm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, along with </a:t>
                </a:r>
                <a14:m>
                  <m:oMath xmlns:m="http://schemas.openxmlformats.org/officeDocument/2006/math"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667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67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667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2667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67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667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 is short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667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667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  </a:t>
                </a:r>
                <a:r>
                  <a:rPr lang="en-US" sz="2667" dirty="0" err="1">
                    <a:solidFill>
                      <a:schemeClr val="tx2"/>
                    </a:solidFill>
                  </a:rPr>
                  <a:t>s.t.</a:t>
                </a:r>
                <a:r>
                  <a:rPr lang="en-US" sz="2667" dirty="0">
                    <a:solidFill>
                      <a:schemeClr val="tx2"/>
                    </a:solidFill>
                  </a:rPr>
                  <a:t> </a:t>
                </a:r>
              </a:p>
              <a:p>
                <a:pPr marL="448722" lvl="1" indent="0" algn="ctr">
                  <a:buNone/>
                </a:pPr>
                <a:endParaRPr lang="en-US" sz="2667" dirty="0">
                  <a:solidFill>
                    <a:schemeClr val="tx2"/>
                  </a:solidFill>
                </a:endParaRPr>
              </a:p>
              <a:p>
                <a:pPr marL="448722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GB" sz="2667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67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667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667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67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667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667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67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667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GB" sz="2667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667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GB" sz="2667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667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2667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667" dirty="0">
                  <a:solidFill>
                    <a:schemeClr val="tx2"/>
                  </a:solidFill>
                </a:endParaRPr>
              </a:p>
              <a:p>
                <a:pPr marL="448722" lvl="1" indent="0" algn="ctr">
                  <a:buNone/>
                </a:pPr>
                <a:endParaRPr lang="en-US" sz="2667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1D671442-3945-2695-1E9B-C88AAA61F2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151" y="1826683"/>
                <a:ext cx="11273367" cy="4387850"/>
              </a:xfrm>
              <a:blipFill>
                <a:blip r:embed="rId3"/>
                <a:stretch>
                  <a:fillRect t="-264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Flowchart: Document 3">
                <a:extLst>
                  <a:ext uri="{FF2B5EF4-FFF2-40B4-BE49-F238E27FC236}">
                    <a16:creationId xmlns:a16="http://schemas.microsoft.com/office/drawing/2014/main" id="{E73EEA71-302D-4DA1-A1FA-D1BC6357D145}"/>
                  </a:ext>
                </a:extLst>
              </p:cNvPr>
              <p:cNvSpPr/>
              <p:nvPr/>
            </p:nvSpPr>
            <p:spPr>
              <a:xfrm>
                <a:off x="0" y="0"/>
                <a:ext cx="3339253" cy="2758440"/>
              </a:xfrm>
              <a:prstGeom prst="flowChartDocumen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342900" indent="-342900" algn="ctr">
                  <a:buFont typeface="Arial" panose="020B0604020202020204" pitchFamily="34" charset="0"/>
                  <a:buChar char="•"/>
                </a:pPr>
                <a:r>
                  <a:rPr lang="en-GB" sz="2000" dirty="0">
                    <a:effectLst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effectLst/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000" dirty="0">
                    <a:effectLst/>
                  </a:rPr>
                  <a:t> is a discrete Gaussian then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000" b="0" i="1" dirty="0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GB" sz="2000" b="0" i="0" dirty="0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acc>
                    <m:r>
                      <a:rPr lang="en-GB" sz="2000" b="0" i="1" dirty="0" smtClean="0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</a:rPr>
                      <m:t>≔ </m:t>
                    </m:r>
                    <m:r>
                      <a:rPr lang="en-US" sz="2000" i="1" dirty="0" smtClean="0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000" b="0" i="1" dirty="0" smtClean="0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0" i="1" dirty="0" smtClean="0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</a:rPr>
                      <m:t>𝑅𝑚</m:t>
                    </m:r>
                  </m:oMath>
                </a14:m>
                <a:r>
                  <a:rPr lang="en-GB" sz="2000" dirty="0"/>
                  <a:t> comes from a </a:t>
                </a:r>
                <a:r>
                  <a:rPr lang="en-GB" sz="2000" b="1" dirty="0"/>
                  <a:t>shifted</a:t>
                </a:r>
                <a:r>
                  <a:rPr lang="en-GB" sz="2000" dirty="0"/>
                  <a:t> Gaussian such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̅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GB" sz="2000" b="0" i="1" dirty="0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dirty="0" smtClean="0">
                        <a:effectLst/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dirty="0" smtClean="0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dirty="0" smtClean="0">
                        <a:effectLst/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/>
              </a:p>
              <a:p>
                <a:pPr marL="342900" indent="-342900" algn="ctr">
                  <a:buFont typeface="Arial" panose="020B0604020202020204" pitchFamily="34" charset="0"/>
                  <a:buChar char="•"/>
                </a:pPr>
                <a:r>
                  <a:rPr lang="en-GB" sz="2000" dirty="0">
                    <a:effectLst/>
                  </a:rPr>
                  <a:t>Then, output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effectLst/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000" b="0" i="1" smtClean="0">
                        <a:effectLst/>
                        <a:latin typeface="Cambria Math" panose="02040503050406030204" pitchFamily="18" charset="0"/>
                      </a:rPr>
                      <m:t>≔</m:t>
                    </m:r>
                    <m:acc>
                      <m:accPr>
                        <m:chr m:val="̅"/>
                        <m:ctrlPr>
                          <a:rPr lang="en-GB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000" b="0" i="1" smtClean="0">
                            <a:effectLst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GB" sz="2000" b="0" i="1" smtClean="0"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effectLst/>
                        <a:latin typeface="Cambria Math" panose="02040503050406030204" pitchFamily="18" charset="0"/>
                      </a:rPr>
                      <m:t>𝑅𝑚</m:t>
                    </m:r>
                  </m:oMath>
                </a14:m>
                <a:endParaRPr lang="en-GB" sz="2000" dirty="0">
                  <a:effectLst/>
                </a:endParaRPr>
              </a:p>
            </p:txBody>
          </p:sp>
        </mc:Choice>
        <mc:Fallback xmlns="">
          <p:sp>
            <p:nvSpPr>
              <p:cNvPr id="4" name="Flowchart: Document 3">
                <a:extLst>
                  <a:ext uri="{FF2B5EF4-FFF2-40B4-BE49-F238E27FC236}">
                    <a16:creationId xmlns:a16="http://schemas.microsoft.com/office/drawing/2014/main" id="{E73EEA71-302D-4DA1-A1FA-D1BC6357D1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339253" cy="2758440"/>
              </a:xfrm>
              <a:prstGeom prst="flowChartDocument">
                <a:avLst/>
              </a:prstGeom>
              <a:blipFill>
                <a:blip r:embed="rId4"/>
                <a:stretch>
                  <a:fillRect r="-90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7774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8A650D-9992-6E0C-7254-8DB63912E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Unforgeability Proof</a:t>
            </a:r>
            <a:endParaRPr lang="en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1D671442-3945-2695-1E9B-C88AAA61F2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8151" y="1826683"/>
                <a:ext cx="11273367" cy="426084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667" dirty="0">
                    <a:solidFill>
                      <a:schemeClr val="tx2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667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667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667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𝐴𝑅</m:t>
                    </m:r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are (pseudo-)random matrices. </a:t>
                </a:r>
              </a:p>
              <a:p>
                <a:pPr marL="0" indent="0">
                  <a:buNone/>
                </a:pPr>
                <a:r>
                  <a:rPr lang="en-US" sz="2667" dirty="0">
                    <a:solidFill>
                      <a:schemeClr val="tx2"/>
                    </a:solidFill>
                  </a:rPr>
                  <a:t>     Given access to an oracle that:</a:t>
                </a:r>
              </a:p>
              <a:p>
                <a:pPr marL="1058307" lvl="1" indent="-609585">
                  <a:buFont typeface="+mj-lt"/>
                  <a:buAutoNum type="arabicPeriod"/>
                </a:pPr>
                <a:r>
                  <a:rPr lang="en-US" sz="2667" dirty="0">
                    <a:solidFill>
                      <a:schemeClr val="tx2"/>
                    </a:solidFill>
                  </a:rPr>
                  <a:t>When given a low-norm vector </a:t>
                </a:r>
                <a14:m>
                  <m:oMath xmlns:m="http://schemas.openxmlformats.org/officeDocument/2006/math">
                    <m:r>
                      <a:rPr lang="en-GB" sz="2667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 </a:t>
                </a:r>
              </a:p>
              <a:p>
                <a:pPr marL="905911" lvl="1" indent="-457189">
                  <a:buFont typeface="+mj-lt"/>
                  <a:buAutoNum type="arabicPeriod"/>
                </a:pPr>
                <a:r>
                  <a:rPr lang="en-US" sz="2667" dirty="0">
                    <a:solidFill>
                      <a:schemeClr val="tx2"/>
                    </a:solidFill>
                  </a:rPr>
                  <a:t> Generates a </a:t>
                </a:r>
                <a:r>
                  <a:rPr lang="en-US" sz="2667" i="1" dirty="0">
                    <a:solidFill>
                      <a:schemeClr val="tx2"/>
                    </a:solidFill>
                  </a:rPr>
                  <a:t>random</a:t>
                </a:r>
                <a:r>
                  <a:rPr lang="en-US" sz="2667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 in some set </a:t>
                </a:r>
                <a14:m>
                  <m:oMath xmlns:m="http://schemas.openxmlformats.org/officeDocument/2006/math"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667" b="1" dirty="0">
                  <a:solidFill>
                    <a:schemeClr val="tx2"/>
                  </a:solidFill>
                </a:endParaRPr>
              </a:p>
              <a:p>
                <a:pPr marL="905911" lvl="1" indent="-457189">
                  <a:buFont typeface="+mj-lt"/>
                  <a:buAutoNum type="arabicPeriod"/>
                </a:pPr>
                <a:r>
                  <a:rPr lang="en-US" sz="2667" dirty="0">
                    <a:solidFill>
                      <a:schemeClr val="tx2"/>
                    </a:solidFill>
                  </a:rPr>
                  <a:t> </a:t>
                </a:r>
                <a:r>
                  <a:rPr lang="en-US" sz="2667" dirty="0">
                    <a:solidFill>
                      <a:srgbClr val="00B050"/>
                    </a:solidFill>
                  </a:rPr>
                  <a:t>Generates a small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667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7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srgbClr val="00B050"/>
                    </a:solidFill>
                  </a:rPr>
                  <a:t> from distribution </a:t>
                </a:r>
                <a14:m>
                  <m:oMath xmlns:m="http://schemas.openxmlformats.org/officeDocument/2006/math">
                    <m:r>
                      <a:rPr lang="en-US" sz="2667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667" dirty="0">
                    <a:solidFill>
                      <a:srgbClr val="00B050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667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̅"/>
                        <m:ctrlPr>
                          <a:rPr lang="en-GB" sz="2667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667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sz="2667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67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67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67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667" dirty="0">
                  <a:solidFill>
                    <a:srgbClr val="00B050"/>
                  </a:solidFill>
                </a:endParaRPr>
              </a:p>
              <a:p>
                <a:pPr marL="905911" lvl="1" indent="-457189">
                  <a:buFont typeface="+mj-lt"/>
                  <a:buAutoNum type="arabicPeriod"/>
                </a:pPr>
                <a:r>
                  <a:rPr lang="en-US" sz="2667" dirty="0">
                    <a:solidFill>
                      <a:srgbClr val="00B050"/>
                    </a:solidFill>
                  </a:rPr>
                  <a:t> Outputs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667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667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sz="2667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667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667" dirty="0">
                    <a:solidFill>
                      <a:srgbClr val="00B050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2667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667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≔</m:t>
                    </m:r>
                    <m:acc>
                      <m:accPr>
                        <m:chr m:val="̅"/>
                        <m:ctrlPr>
                          <a:rPr lang="en-GB" sz="2667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667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GB" sz="2667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667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𝑅𝑚</m:t>
                    </m:r>
                  </m:oMath>
                </a14:m>
                <a:r>
                  <a:rPr lang="en-US" sz="2667" dirty="0">
                    <a:solidFill>
                      <a:srgbClr val="00B050"/>
                    </a:solidFill>
                  </a:rPr>
                  <a:t>.</a:t>
                </a:r>
              </a:p>
              <a:p>
                <a:pPr marL="448722" lvl="1" indent="0">
                  <a:buNone/>
                </a:pPr>
                <a:endParaRPr lang="en-US" sz="2667" dirty="0">
                  <a:solidFill>
                    <a:schemeClr val="tx2"/>
                  </a:solidFill>
                </a:endParaRPr>
              </a:p>
              <a:p>
                <a:pPr marL="448722" lvl="1" indent="0">
                  <a:buNone/>
                </a:pPr>
                <a:r>
                  <a:rPr lang="en-US" sz="2667" dirty="0">
                    <a:solidFill>
                      <a:schemeClr val="tx2"/>
                    </a:solidFill>
                  </a:rPr>
                  <a:t>Find a fresh low-norm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, along with </a:t>
                </a:r>
                <a14:m>
                  <m:oMath xmlns:m="http://schemas.openxmlformats.org/officeDocument/2006/math"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667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67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667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2667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67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667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 is short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667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667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  </a:t>
                </a:r>
                <a:r>
                  <a:rPr lang="en-US" sz="2667" dirty="0" err="1">
                    <a:solidFill>
                      <a:schemeClr val="tx2"/>
                    </a:solidFill>
                  </a:rPr>
                  <a:t>s.t.</a:t>
                </a:r>
                <a:r>
                  <a:rPr lang="en-US" sz="2667" dirty="0">
                    <a:solidFill>
                      <a:schemeClr val="tx2"/>
                    </a:solidFill>
                  </a:rPr>
                  <a:t> </a:t>
                </a:r>
              </a:p>
              <a:p>
                <a:pPr marL="448722" lvl="1" indent="0" algn="ctr">
                  <a:buNone/>
                </a:pPr>
                <a:endParaRPr lang="en-US" sz="2667" dirty="0">
                  <a:solidFill>
                    <a:schemeClr val="tx2"/>
                  </a:solidFill>
                </a:endParaRPr>
              </a:p>
              <a:p>
                <a:pPr marL="448722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GB" sz="2667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67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667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667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67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667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667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67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667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GB" sz="2667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667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GB" sz="2667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667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2667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667" dirty="0">
                  <a:solidFill>
                    <a:schemeClr val="tx2"/>
                  </a:solidFill>
                </a:endParaRPr>
              </a:p>
              <a:p>
                <a:pPr marL="448722" lvl="1" indent="0" algn="ctr">
                  <a:buNone/>
                </a:pPr>
                <a:endParaRPr lang="en-US" sz="2667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1D671442-3945-2695-1E9B-C88AAA61F2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151" y="1826683"/>
                <a:ext cx="11273367" cy="4260849"/>
              </a:xfrm>
              <a:blipFill>
                <a:blip r:embed="rId3"/>
                <a:stretch>
                  <a:fillRect t="-271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7564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8A650D-9992-6E0C-7254-8DB63912E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Unforgeability Proof</a:t>
            </a:r>
            <a:endParaRPr lang="en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1D671442-3945-2695-1E9B-C88AAA61F2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8151" y="1826683"/>
                <a:ext cx="11273367" cy="426084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667" dirty="0">
                    <a:solidFill>
                      <a:schemeClr val="tx2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667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667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667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𝐴𝑅</m:t>
                    </m:r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are (pseudo-)random matrices. </a:t>
                </a:r>
              </a:p>
              <a:p>
                <a:pPr marL="0" indent="0">
                  <a:buNone/>
                </a:pPr>
                <a:r>
                  <a:rPr lang="en-US" sz="2667" dirty="0">
                    <a:solidFill>
                      <a:schemeClr val="tx2"/>
                    </a:solidFill>
                  </a:rPr>
                  <a:t>     Given access to an oracle that:</a:t>
                </a:r>
              </a:p>
              <a:p>
                <a:pPr marL="1058307" lvl="1" indent="-609585">
                  <a:buFont typeface="+mj-lt"/>
                  <a:buAutoNum type="arabicPeriod"/>
                </a:pPr>
                <a:r>
                  <a:rPr lang="en-US" sz="2667" dirty="0">
                    <a:solidFill>
                      <a:schemeClr val="tx2"/>
                    </a:solidFill>
                  </a:rPr>
                  <a:t>When given a low-norm vector </a:t>
                </a:r>
                <a14:m>
                  <m:oMath xmlns:m="http://schemas.openxmlformats.org/officeDocument/2006/math">
                    <m:r>
                      <a:rPr lang="en-GB" sz="2667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 </a:t>
                </a:r>
              </a:p>
              <a:p>
                <a:pPr marL="905911" lvl="1" indent="-457189">
                  <a:buFont typeface="+mj-lt"/>
                  <a:buAutoNum type="arabicPeriod"/>
                </a:pPr>
                <a:r>
                  <a:rPr lang="en-US" sz="2667" dirty="0">
                    <a:solidFill>
                      <a:schemeClr val="tx2"/>
                    </a:solidFill>
                  </a:rPr>
                  <a:t> Generates a </a:t>
                </a:r>
                <a:r>
                  <a:rPr lang="en-US" sz="2667" i="1" dirty="0">
                    <a:solidFill>
                      <a:schemeClr val="tx2"/>
                    </a:solidFill>
                  </a:rPr>
                  <a:t>random</a:t>
                </a:r>
                <a:r>
                  <a:rPr lang="en-US" sz="2667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 in some set </a:t>
                </a:r>
                <a14:m>
                  <m:oMath xmlns:m="http://schemas.openxmlformats.org/officeDocument/2006/math"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667" b="1" dirty="0">
                  <a:solidFill>
                    <a:schemeClr val="tx2"/>
                  </a:solidFill>
                </a:endParaRPr>
              </a:p>
              <a:p>
                <a:pPr marL="905911" lvl="1" indent="-457189">
                  <a:buFont typeface="+mj-lt"/>
                  <a:buAutoNum type="arabicPeriod"/>
                </a:pPr>
                <a:r>
                  <a:rPr lang="en-US" sz="2667" dirty="0">
                    <a:solidFill>
                      <a:schemeClr val="tx2"/>
                    </a:solidFill>
                  </a:rPr>
                  <a:t> </a:t>
                </a:r>
                <a:r>
                  <a:rPr lang="en-US" sz="2667" dirty="0">
                    <a:solidFill>
                      <a:srgbClr val="00B050"/>
                    </a:solidFill>
                  </a:rPr>
                  <a:t>Generates a small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667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7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srgbClr val="00B050"/>
                    </a:solidFill>
                  </a:rPr>
                  <a:t> from distribution </a:t>
                </a:r>
                <a14:m>
                  <m:oMath xmlns:m="http://schemas.openxmlformats.org/officeDocument/2006/math">
                    <m:r>
                      <a:rPr lang="en-US" sz="2667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667" dirty="0">
                    <a:solidFill>
                      <a:srgbClr val="00B050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667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̅"/>
                        <m:ctrlPr>
                          <a:rPr lang="en-GB" sz="2667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667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sz="2667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67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67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67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667" dirty="0">
                  <a:solidFill>
                    <a:srgbClr val="00B050"/>
                  </a:solidFill>
                </a:endParaRPr>
              </a:p>
              <a:p>
                <a:pPr marL="905911" lvl="1" indent="-457189">
                  <a:buFont typeface="+mj-lt"/>
                  <a:buAutoNum type="arabicPeriod"/>
                </a:pPr>
                <a:r>
                  <a:rPr lang="en-US" sz="2667" dirty="0">
                    <a:solidFill>
                      <a:srgbClr val="00B050"/>
                    </a:solidFill>
                  </a:rPr>
                  <a:t> Outputs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667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667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sz="2667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667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667" dirty="0">
                    <a:solidFill>
                      <a:srgbClr val="00B050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2667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667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≔</m:t>
                    </m:r>
                    <m:acc>
                      <m:accPr>
                        <m:chr m:val="̅"/>
                        <m:ctrlPr>
                          <a:rPr lang="en-GB" sz="2667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667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GB" sz="2667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667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𝑅𝑚</m:t>
                    </m:r>
                  </m:oMath>
                </a14:m>
                <a:r>
                  <a:rPr lang="en-US" sz="2667" dirty="0">
                    <a:solidFill>
                      <a:srgbClr val="00B050"/>
                    </a:solidFill>
                  </a:rPr>
                  <a:t>.</a:t>
                </a:r>
              </a:p>
              <a:p>
                <a:pPr marL="448722" lvl="1" indent="0">
                  <a:buNone/>
                </a:pPr>
                <a:endParaRPr lang="en-US" sz="2667" dirty="0">
                  <a:solidFill>
                    <a:schemeClr val="tx2"/>
                  </a:solidFill>
                </a:endParaRPr>
              </a:p>
              <a:p>
                <a:pPr marL="448722" lvl="1" indent="0">
                  <a:buNone/>
                </a:pPr>
                <a:r>
                  <a:rPr lang="en-US" sz="2667" dirty="0">
                    <a:solidFill>
                      <a:schemeClr val="tx2"/>
                    </a:solidFill>
                  </a:rPr>
                  <a:t>Find a fresh low-norm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, along with </a:t>
                </a:r>
                <a14:m>
                  <m:oMath xmlns:m="http://schemas.openxmlformats.org/officeDocument/2006/math"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667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67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667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2667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67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667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 is short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667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667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  </a:t>
                </a:r>
                <a:r>
                  <a:rPr lang="en-US" sz="2667" dirty="0" err="1">
                    <a:solidFill>
                      <a:schemeClr val="tx2"/>
                    </a:solidFill>
                  </a:rPr>
                  <a:t>s.t.</a:t>
                </a:r>
                <a:r>
                  <a:rPr lang="en-US" sz="2667" dirty="0">
                    <a:solidFill>
                      <a:schemeClr val="tx2"/>
                    </a:solidFill>
                  </a:rPr>
                  <a:t> </a:t>
                </a:r>
              </a:p>
              <a:p>
                <a:pPr marL="448722" lvl="1" indent="0" algn="ctr">
                  <a:buNone/>
                </a:pPr>
                <a:endParaRPr lang="en-US" sz="2667" dirty="0">
                  <a:solidFill>
                    <a:schemeClr val="tx2"/>
                  </a:solidFill>
                </a:endParaRPr>
              </a:p>
              <a:p>
                <a:pPr marL="448722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GB" sz="2667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67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667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667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67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667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667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67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667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GB" sz="2667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667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GB" sz="2667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667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2667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667" dirty="0">
                  <a:solidFill>
                    <a:schemeClr val="tx2"/>
                  </a:solidFill>
                </a:endParaRPr>
              </a:p>
              <a:p>
                <a:pPr marL="448722" lvl="1" indent="0" algn="ctr">
                  <a:buNone/>
                </a:pPr>
                <a:endParaRPr lang="en-US" sz="2667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1D671442-3945-2695-1E9B-C88AAA61F2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151" y="1826683"/>
                <a:ext cx="11273367" cy="4260849"/>
              </a:xfrm>
              <a:blipFill>
                <a:blip r:embed="rId3"/>
                <a:stretch>
                  <a:fillRect t="-271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Flowchart: Document 1">
                <a:extLst>
                  <a:ext uri="{FF2B5EF4-FFF2-40B4-BE49-F238E27FC236}">
                    <a16:creationId xmlns:a16="http://schemas.microsoft.com/office/drawing/2014/main" id="{EA39C495-7541-4B5D-BC55-193DFDD01FB3}"/>
                  </a:ext>
                </a:extLst>
              </p:cNvPr>
              <p:cNvSpPr/>
              <p:nvPr/>
            </p:nvSpPr>
            <p:spPr>
              <a:xfrm>
                <a:off x="0" y="0"/>
                <a:ext cx="2827867" cy="2944707"/>
              </a:xfrm>
              <a:prstGeom prst="flowChartDocumen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200" dirty="0"/>
                  <a:t>Here, we force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GB" sz="2200" dirty="0"/>
                  <a:t> to come from a centred discrete Gaussian.</a:t>
                </a:r>
              </a:p>
              <a:p>
                <a:pPr algn="ctr"/>
                <a:endParaRPr lang="en-GB" sz="2200" dirty="0"/>
              </a:p>
              <a:p>
                <a:pPr algn="ctr"/>
                <a:r>
                  <a:rPr lang="en-GB" sz="2200" dirty="0"/>
                  <a:t>Use </a:t>
                </a:r>
                <a:r>
                  <a:rPr lang="en-GB" sz="2200" b="1" dirty="0"/>
                  <a:t>rejection sampling </a:t>
                </a:r>
                <a:r>
                  <a:rPr lang="en-GB" sz="2200" dirty="0"/>
                  <a:t>over lattices [BTT22,Lyu12].</a:t>
                </a:r>
                <a:endParaRPr lang="en-GB" sz="2200" b="0" dirty="0"/>
              </a:p>
            </p:txBody>
          </p:sp>
        </mc:Choice>
        <mc:Fallback xmlns="">
          <p:sp>
            <p:nvSpPr>
              <p:cNvPr id="2" name="Flowchart: Document 1">
                <a:extLst>
                  <a:ext uri="{FF2B5EF4-FFF2-40B4-BE49-F238E27FC236}">
                    <a16:creationId xmlns:a16="http://schemas.microsoft.com/office/drawing/2014/main" id="{EA39C495-7541-4B5D-BC55-193DFDD01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827867" cy="2944707"/>
              </a:xfrm>
              <a:prstGeom prst="flowChartDocument">
                <a:avLst/>
              </a:prstGeom>
              <a:blipFill>
                <a:blip r:embed="rId4"/>
                <a:stretch>
                  <a:fillRect l="-2575" t="-2505" r="-429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22428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8A650D-9992-6E0C-7254-8DB63912E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Unforgeability Proof</a:t>
            </a:r>
            <a:endParaRPr lang="en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1D671442-3945-2695-1E9B-C88AAA61F2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8151" y="1826683"/>
                <a:ext cx="11273367" cy="426084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667" dirty="0">
                    <a:solidFill>
                      <a:schemeClr val="tx2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667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667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667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𝐴𝑅</m:t>
                    </m:r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are (pseudo-)random matrices. </a:t>
                </a:r>
              </a:p>
              <a:p>
                <a:pPr marL="0" indent="0">
                  <a:buNone/>
                </a:pPr>
                <a:r>
                  <a:rPr lang="en-US" sz="2667" dirty="0">
                    <a:solidFill>
                      <a:schemeClr val="tx2"/>
                    </a:solidFill>
                  </a:rPr>
                  <a:t>     Given access to an oracle that:</a:t>
                </a:r>
              </a:p>
              <a:p>
                <a:pPr marL="1058307" lvl="1" indent="-609585">
                  <a:buFont typeface="+mj-lt"/>
                  <a:buAutoNum type="arabicPeriod"/>
                </a:pPr>
                <a:r>
                  <a:rPr lang="en-US" sz="2667" dirty="0">
                    <a:solidFill>
                      <a:schemeClr val="tx2"/>
                    </a:solidFill>
                  </a:rPr>
                  <a:t>When given a low-norm vector </a:t>
                </a:r>
                <a14:m>
                  <m:oMath xmlns:m="http://schemas.openxmlformats.org/officeDocument/2006/math">
                    <m:r>
                      <a:rPr lang="en-GB" sz="2667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 </a:t>
                </a:r>
              </a:p>
              <a:p>
                <a:pPr marL="905911" lvl="1" indent="-457189">
                  <a:buFont typeface="+mj-lt"/>
                  <a:buAutoNum type="arabicPeriod"/>
                </a:pPr>
                <a:r>
                  <a:rPr lang="en-US" sz="2667" dirty="0">
                    <a:solidFill>
                      <a:schemeClr val="tx2"/>
                    </a:solidFill>
                  </a:rPr>
                  <a:t> Generates a </a:t>
                </a:r>
                <a:r>
                  <a:rPr lang="en-US" sz="2667" i="1" dirty="0">
                    <a:solidFill>
                      <a:schemeClr val="tx2"/>
                    </a:solidFill>
                  </a:rPr>
                  <a:t>random</a:t>
                </a:r>
                <a:r>
                  <a:rPr lang="en-US" sz="2667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 in some set </a:t>
                </a:r>
                <a14:m>
                  <m:oMath xmlns:m="http://schemas.openxmlformats.org/officeDocument/2006/math"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667" b="1" dirty="0">
                  <a:solidFill>
                    <a:schemeClr val="tx2"/>
                  </a:solidFill>
                </a:endParaRPr>
              </a:p>
              <a:p>
                <a:pPr marL="905911" lvl="1" indent="-457189">
                  <a:buFont typeface="+mj-lt"/>
                  <a:buAutoNum type="arabicPeriod"/>
                </a:pPr>
                <a:r>
                  <a:rPr lang="en-US" sz="2667" dirty="0">
                    <a:solidFill>
                      <a:schemeClr val="tx2"/>
                    </a:solidFill>
                  </a:rPr>
                  <a:t> </a:t>
                </a:r>
                <a:r>
                  <a:rPr lang="en-US" sz="2667" dirty="0">
                    <a:solidFill>
                      <a:srgbClr val="00B050"/>
                    </a:solidFill>
                  </a:rPr>
                  <a:t>Generates a small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667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7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srgbClr val="00B050"/>
                    </a:solidFill>
                  </a:rPr>
                  <a:t> from distribution </a:t>
                </a:r>
                <a14:m>
                  <m:oMath xmlns:m="http://schemas.openxmlformats.org/officeDocument/2006/math">
                    <m:r>
                      <a:rPr lang="en-US" sz="2667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667" dirty="0">
                    <a:solidFill>
                      <a:srgbClr val="00B050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667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̅"/>
                        <m:ctrlPr>
                          <a:rPr lang="en-GB" sz="2667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667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sz="2667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67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67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67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667" dirty="0">
                  <a:solidFill>
                    <a:srgbClr val="00B050"/>
                  </a:solidFill>
                </a:endParaRPr>
              </a:p>
              <a:p>
                <a:pPr marL="905911" lvl="1" indent="-457189">
                  <a:buFont typeface="+mj-lt"/>
                  <a:buAutoNum type="arabicPeriod"/>
                </a:pPr>
                <a:r>
                  <a:rPr lang="en-US" sz="2667" dirty="0">
                    <a:solidFill>
                      <a:srgbClr val="00B050"/>
                    </a:solidFill>
                  </a:rPr>
                  <a:t> Outputs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667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667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sz="2667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667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667" dirty="0">
                    <a:solidFill>
                      <a:srgbClr val="00B050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2667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667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≔</m:t>
                    </m:r>
                    <m:acc>
                      <m:accPr>
                        <m:chr m:val="̅"/>
                        <m:ctrlPr>
                          <a:rPr lang="en-GB" sz="2667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667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GB" sz="2667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667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𝑅𝑚</m:t>
                    </m:r>
                  </m:oMath>
                </a14:m>
                <a:r>
                  <a:rPr lang="en-US" sz="2667" dirty="0">
                    <a:solidFill>
                      <a:srgbClr val="00B050"/>
                    </a:solidFill>
                  </a:rPr>
                  <a:t>.</a:t>
                </a:r>
              </a:p>
              <a:p>
                <a:pPr marL="448722" lvl="1" indent="0">
                  <a:buNone/>
                </a:pPr>
                <a:endParaRPr lang="en-US" sz="2667" dirty="0">
                  <a:solidFill>
                    <a:schemeClr val="tx2"/>
                  </a:solidFill>
                </a:endParaRPr>
              </a:p>
              <a:p>
                <a:pPr marL="448722" lvl="1" indent="0">
                  <a:buNone/>
                </a:pPr>
                <a:r>
                  <a:rPr lang="en-US" sz="2667" dirty="0">
                    <a:solidFill>
                      <a:schemeClr val="tx2"/>
                    </a:solidFill>
                  </a:rPr>
                  <a:t>Find a fresh low-norm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, along with </a:t>
                </a:r>
                <a14:m>
                  <m:oMath xmlns:m="http://schemas.openxmlformats.org/officeDocument/2006/math"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667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67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667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2667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67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667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667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 is short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667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667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667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667" dirty="0">
                    <a:solidFill>
                      <a:schemeClr val="tx2"/>
                    </a:solidFill>
                  </a:rPr>
                  <a:t>  </a:t>
                </a:r>
                <a:r>
                  <a:rPr lang="en-US" sz="2667" dirty="0" err="1">
                    <a:solidFill>
                      <a:schemeClr val="tx2"/>
                    </a:solidFill>
                  </a:rPr>
                  <a:t>s.t.</a:t>
                </a:r>
                <a:r>
                  <a:rPr lang="en-US" sz="2667" dirty="0">
                    <a:solidFill>
                      <a:schemeClr val="tx2"/>
                    </a:solidFill>
                  </a:rPr>
                  <a:t> </a:t>
                </a:r>
              </a:p>
              <a:p>
                <a:pPr marL="448722" lvl="1" indent="0" algn="ctr">
                  <a:buNone/>
                </a:pPr>
                <a:endParaRPr lang="en-US" sz="2667" dirty="0">
                  <a:solidFill>
                    <a:schemeClr val="tx2"/>
                  </a:solidFill>
                </a:endParaRPr>
              </a:p>
              <a:p>
                <a:pPr marL="448722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GB" sz="2667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67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667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667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67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667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667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67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667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GB" sz="2667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667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GB" sz="2667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667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2667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667" dirty="0">
                  <a:solidFill>
                    <a:schemeClr val="tx2"/>
                  </a:solidFill>
                </a:endParaRPr>
              </a:p>
              <a:p>
                <a:pPr marL="448722" lvl="1" indent="0" algn="ctr">
                  <a:buNone/>
                </a:pPr>
                <a:endParaRPr lang="en-US" sz="2667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1D671442-3945-2695-1E9B-C88AAA61F2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151" y="1826683"/>
                <a:ext cx="11273367" cy="4260849"/>
              </a:xfrm>
              <a:blipFill>
                <a:blip r:embed="rId3"/>
                <a:stretch>
                  <a:fillRect t="-271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69761AB-1F88-47BC-BEFB-736EDD781FF3}"/>
              </a:ext>
            </a:extLst>
          </p:cNvPr>
          <p:cNvCxnSpPr/>
          <p:nvPr/>
        </p:nvCxnSpPr>
        <p:spPr>
          <a:xfrm flipV="1">
            <a:off x="8779933" y="2345267"/>
            <a:ext cx="1159934" cy="753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28234E0-C1E5-418E-931C-399083138C9E}"/>
              </a:ext>
            </a:extLst>
          </p:cNvPr>
          <p:cNvCxnSpPr>
            <a:cxnSpLocks/>
          </p:cNvCxnSpPr>
          <p:nvPr/>
        </p:nvCxnSpPr>
        <p:spPr>
          <a:xfrm flipH="1">
            <a:off x="8929581" y="2554514"/>
            <a:ext cx="1126067" cy="728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5C3D666-5247-4ABB-B2DF-DC7C5CE1FFBA}"/>
                  </a:ext>
                </a:extLst>
              </p:cNvPr>
              <p:cNvSpPr/>
              <p:nvPr/>
            </p:nvSpPr>
            <p:spPr bwMode="auto">
              <a:xfrm>
                <a:off x="10368280" y="1737360"/>
                <a:ext cx="1574800" cy="1545287"/>
              </a:xfrm>
              <a:prstGeom prst="rect">
                <a:avLst/>
              </a:prstGeom>
              <a:noFill/>
              <a:ln w="38100" cap="flat" cmpd="sng" algn="ctr">
                <a:solidFill>
                  <a:srgbClr val="AB1A8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21917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4000" dirty="0"/>
              </a:p>
              <a:p>
                <a:pPr algn="ctr" defTabSz="121917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000" dirty="0"/>
                  <a:t>ISIS</a:t>
                </a:r>
                <a14:m>
                  <m:oMath xmlns:m="http://schemas.openxmlformats.org/officeDocument/2006/math">
                    <m:r>
                      <a:rPr lang="en-US" sz="4000" i="1" baseline="-25000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CH" sz="4000" dirty="0">
                  <a:solidFill>
                    <a:srgbClr val="191919"/>
                  </a:solidFill>
                  <a:latin typeface="IBM Plex Sans Light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5C3D666-5247-4ABB-B2DF-DC7C5CE1FF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68280" y="1737360"/>
                <a:ext cx="1574800" cy="15452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 cap="flat" cmpd="sng" algn="ctr">
                <a:solidFill>
                  <a:srgbClr val="AB1A8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DA8A688-8D0A-44D4-9AAB-D9DB410BBBC8}"/>
              </a:ext>
            </a:extLst>
          </p:cNvPr>
          <p:cNvSpPr txBox="1"/>
          <p:nvPr/>
        </p:nvSpPr>
        <p:spPr>
          <a:xfrm>
            <a:off x="8616949" y="1759804"/>
            <a:ext cx="1058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New instance please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FB7C5F-26E0-4014-9DF9-68AD909558D6}"/>
                  </a:ext>
                </a:extLst>
              </p:cNvPr>
              <p:cNvSpPr txBox="1"/>
              <p:nvPr/>
            </p:nvSpPr>
            <p:spPr>
              <a:xfrm>
                <a:off x="9467214" y="2889198"/>
                <a:ext cx="7704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FB7C5F-26E0-4014-9DF9-68AD90955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7214" y="2889198"/>
                <a:ext cx="770466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38512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8A650D-9992-6E0C-7254-8DB63912E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Unforgeability Proof</a:t>
            </a:r>
            <a:endParaRPr lang="en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1D671442-3945-2695-1E9B-C88AAA61F2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8151" y="1826683"/>
                <a:ext cx="11273367" cy="4260849"/>
              </a:xfrm>
            </p:spPr>
            <p:txBody>
              <a:bodyPr>
                <a:normAutofit/>
              </a:bodyPr>
              <a:lstStyle/>
              <a:p>
                <a:pPr marL="448722" lvl="1" indent="0">
                  <a:buNone/>
                </a:pPr>
                <a:r>
                  <a:rPr lang="en-US" sz="2800" dirty="0">
                    <a:solidFill>
                      <a:schemeClr val="tx2"/>
                    </a:solidFill>
                  </a:rPr>
                  <a:t>Find a fresh low-norm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, along with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is short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 </a:t>
                </a:r>
                <a:r>
                  <a:rPr lang="en-US" sz="2800" dirty="0" err="1">
                    <a:solidFill>
                      <a:schemeClr val="tx2"/>
                    </a:solidFill>
                  </a:rPr>
                  <a:t>s.t.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</a:p>
              <a:p>
                <a:pPr marL="448722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8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8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28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en-GB" sz="28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28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28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  <a:p>
                <a:pPr marL="448722" lvl="1" indent="0" algn="ctr">
                  <a:buNone/>
                </a:pPr>
                <a:endParaRPr lang="en-US" sz="2800" dirty="0">
                  <a:solidFill>
                    <a:schemeClr val="tx2"/>
                  </a:solidFill>
                </a:endParaRPr>
              </a:p>
              <a:p>
                <a:pPr marL="448722" lvl="1" indent="0" algn="ctr">
                  <a:buNone/>
                </a:pPr>
                <a:endParaRPr lang="en-US" sz="2800" dirty="0">
                  <a:solidFill>
                    <a:schemeClr val="tx2"/>
                  </a:solidFill>
                </a:endParaRPr>
              </a:p>
              <a:p>
                <a:pPr marL="448722" lvl="1" indent="0">
                  <a:buNone/>
                </a:pPr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1D671442-3945-2695-1E9B-C88AAA61F2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151" y="1826683"/>
                <a:ext cx="11273367" cy="4260849"/>
              </a:xfrm>
              <a:blipFill>
                <a:blip r:embed="rId3"/>
                <a:stretch>
                  <a:fillRect t="-243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79190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8A650D-9992-6E0C-7254-8DB63912E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Unforgeability Proof</a:t>
            </a:r>
            <a:endParaRPr lang="en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1D671442-3945-2695-1E9B-C88AAA61F2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8151" y="1826683"/>
                <a:ext cx="11273367" cy="4260849"/>
              </a:xfrm>
            </p:spPr>
            <p:txBody>
              <a:bodyPr>
                <a:normAutofit/>
              </a:bodyPr>
              <a:lstStyle/>
              <a:p>
                <a:pPr marL="448722" lvl="1" indent="0">
                  <a:buNone/>
                </a:pPr>
                <a:r>
                  <a:rPr lang="en-US" sz="2800" dirty="0">
                    <a:solidFill>
                      <a:schemeClr val="tx2"/>
                    </a:solidFill>
                  </a:rPr>
                  <a:t>Find a fresh low-norm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, along with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is short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 </a:t>
                </a:r>
                <a:r>
                  <a:rPr lang="en-US" sz="2800" dirty="0" err="1">
                    <a:solidFill>
                      <a:schemeClr val="tx2"/>
                    </a:solidFill>
                  </a:rPr>
                  <a:t>s.t.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</a:p>
              <a:p>
                <a:pPr marL="448722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8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8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28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en-GB" sz="28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28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28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  <a:p>
                <a:pPr marL="448722" lvl="1" indent="0" algn="ctr">
                  <a:buNone/>
                </a:pPr>
                <a:endParaRPr lang="en-US" sz="2800" dirty="0">
                  <a:solidFill>
                    <a:schemeClr val="tx2"/>
                  </a:solidFill>
                </a:endParaRPr>
              </a:p>
              <a:p>
                <a:pPr marL="448722" lvl="1" indent="0">
                  <a:buNone/>
                </a:pPr>
                <a:r>
                  <a:rPr lang="en-US" sz="2800" u="sng" dirty="0">
                    <a:solidFill>
                      <a:schemeClr val="tx2"/>
                    </a:solidFill>
                  </a:rPr>
                  <a:t>Case 1: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was not generated by the ISIS</a:t>
                </a:r>
                <a14:m>
                  <m:oMath xmlns:m="http://schemas.openxmlformats.org/officeDocument/2006/math">
                    <m:r>
                      <a:rPr lang="en-US" sz="2800" i="1" baseline="-250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800" dirty="0">
                    <a:solidFill>
                      <a:schemeClr val="tx2"/>
                    </a:solidFill>
                  </a:rPr>
                  <a:t> oracle.</a:t>
                </a:r>
              </a:p>
              <a:p>
                <a:pPr marL="448722" lvl="1" indent="0" algn="ctr">
                  <a:buNone/>
                </a:pPr>
                <a:r>
                  <a:rPr lang="en-GB" sz="2800" dirty="0">
                    <a:solidFill>
                      <a:schemeClr val="tx2"/>
                    </a:solidFill>
                  </a:rPr>
                  <a:t>Then,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GB" sz="2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GB" sz="2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sSup>
                          <m:sSupPr>
                            <m:ctrlPr>
                              <a:rPr lang="en-GB" sz="2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GB" sz="2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sz="28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8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2800" dirty="0">
                    <a:solidFill>
                      <a:schemeClr val="tx2"/>
                    </a:solidFill>
                  </a:rPr>
                  <a:t> is a valid solution.</a:t>
                </a:r>
                <a:endParaRPr lang="en-CH" sz="2800" dirty="0">
                  <a:solidFill>
                    <a:schemeClr val="tx2"/>
                  </a:solidFill>
                </a:endParaRPr>
              </a:p>
              <a:p>
                <a:pPr marL="448722" lvl="1" indent="0">
                  <a:buNone/>
                </a:pPr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1D671442-3945-2695-1E9B-C88AAA61F2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151" y="1826683"/>
                <a:ext cx="11273367" cy="4260849"/>
              </a:xfrm>
              <a:blipFill>
                <a:blip r:embed="rId3"/>
                <a:stretch>
                  <a:fillRect t="-243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02613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8A650D-9992-6E0C-7254-8DB63912E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Unforgeability Proof</a:t>
            </a:r>
            <a:endParaRPr lang="en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1D671442-3945-2695-1E9B-C88AAA61F2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8151" y="1826683"/>
                <a:ext cx="11273367" cy="4260849"/>
              </a:xfrm>
            </p:spPr>
            <p:txBody>
              <a:bodyPr>
                <a:normAutofit/>
              </a:bodyPr>
              <a:lstStyle/>
              <a:p>
                <a:pPr marL="448722" lvl="1" indent="0">
                  <a:buNone/>
                </a:pPr>
                <a:r>
                  <a:rPr lang="en-US" sz="2800" dirty="0">
                    <a:solidFill>
                      <a:schemeClr val="tx2"/>
                    </a:solidFill>
                  </a:rPr>
                  <a:t>Find a fresh low-norm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, along with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is short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 </a:t>
                </a:r>
                <a:r>
                  <a:rPr lang="en-US" sz="2800" dirty="0" err="1">
                    <a:solidFill>
                      <a:schemeClr val="tx2"/>
                    </a:solidFill>
                  </a:rPr>
                  <a:t>s.t.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</a:p>
              <a:p>
                <a:pPr marL="448722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8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8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28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en-GB" sz="28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28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28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  <a:p>
                <a:pPr marL="448722" lvl="1" indent="0" algn="ctr">
                  <a:buNone/>
                </a:pPr>
                <a:endParaRPr lang="en-US" sz="2800" dirty="0">
                  <a:solidFill>
                    <a:schemeClr val="tx2"/>
                  </a:solidFill>
                </a:endParaRPr>
              </a:p>
              <a:p>
                <a:pPr marL="448722" lvl="1" indent="0">
                  <a:buNone/>
                </a:pPr>
                <a:r>
                  <a:rPr lang="en-US" sz="2800" u="sng" dirty="0">
                    <a:solidFill>
                      <a:schemeClr val="tx2"/>
                    </a:solidFill>
                  </a:rPr>
                  <a:t>Case 2: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was generated in the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-</a:t>
                </a:r>
                <a:r>
                  <a:rPr lang="en-US" sz="2800" dirty="0" err="1">
                    <a:solidFill>
                      <a:schemeClr val="tx2"/>
                    </a:solidFill>
                  </a:rPr>
                  <a:t>th</a:t>
                </a:r>
                <a:r>
                  <a:rPr lang="en-US" sz="2800" dirty="0">
                    <a:solidFill>
                      <a:schemeClr val="tx2"/>
                    </a:solidFill>
                  </a:rPr>
                  <a:t> query by the ISIS</a:t>
                </a:r>
                <a14:m>
                  <m:oMath xmlns:m="http://schemas.openxmlformats.org/officeDocument/2006/math">
                    <m:r>
                      <a:rPr lang="en-US" sz="2800" i="1" baseline="-250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800" dirty="0">
                    <a:solidFill>
                      <a:schemeClr val="tx2"/>
                    </a:solidFill>
                  </a:rPr>
                  <a:t> oracle.</a:t>
                </a:r>
              </a:p>
              <a:p>
                <a:pPr marL="448722" lvl="1" indent="0" algn="ctr">
                  <a:buNone/>
                </a:pPr>
                <a:r>
                  <a:rPr lang="en-GB" sz="2800" dirty="0">
                    <a:solidFill>
                      <a:schemeClr val="tx2"/>
                    </a:solidFill>
                  </a:rPr>
                  <a:t>Then,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sz="2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GB" sz="2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GB" sz="2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sSup>
                          <m:sSupPr>
                            <m:ctrlPr>
                              <a:rPr lang="en-GB" sz="2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GB" sz="2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GB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.</a:t>
                </a:r>
              </a:p>
              <a:p>
                <a:pPr marL="448722" lvl="1" indent="0" algn="ctr">
                  <a:buNone/>
                </a:pPr>
                <a:endParaRPr lang="en-US" sz="2800" dirty="0">
                  <a:solidFill>
                    <a:schemeClr val="tx2"/>
                  </a:solidFill>
                </a:endParaRPr>
              </a:p>
              <a:p>
                <a:pPr marL="448722" lvl="1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GB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GB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=?</m:t>
                    </m:r>
                    <m:r>
                      <a:rPr lang="en-GB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.</a:t>
                </a:r>
              </a:p>
              <a:p>
                <a:pPr marL="448722" lvl="1" indent="0">
                  <a:buNone/>
                </a:pPr>
                <a:endParaRPr lang="en-CH" sz="2800" dirty="0">
                  <a:solidFill>
                    <a:srgbClr val="191919"/>
                  </a:solidFill>
                </a:endParaRPr>
              </a:p>
              <a:p>
                <a:pPr marL="448722" lvl="1" indent="0">
                  <a:buNone/>
                </a:pPr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1D671442-3945-2695-1E9B-C88AAA61F2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151" y="1826683"/>
                <a:ext cx="11273367" cy="4260849"/>
              </a:xfrm>
              <a:blipFill>
                <a:blip r:embed="rId3"/>
                <a:stretch>
                  <a:fillRect t="-243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526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8A650D-9992-6E0C-7254-8DB63912E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Unforgeability Proof</a:t>
            </a:r>
            <a:endParaRPr lang="en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1D671442-3945-2695-1E9B-C88AAA61F2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8151" y="1826683"/>
                <a:ext cx="11273367" cy="4260849"/>
              </a:xfrm>
            </p:spPr>
            <p:txBody>
              <a:bodyPr>
                <a:normAutofit/>
              </a:bodyPr>
              <a:lstStyle/>
              <a:p>
                <a:pPr marL="448722" lvl="1" indent="0">
                  <a:buNone/>
                </a:pPr>
                <a:r>
                  <a:rPr lang="en-US" sz="2800" dirty="0">
                    <a:solidFill>
                      <a:schemeClr val="tx2"/>
                    </a:solidFill>
                  </a:rPr>
                  <a:t>Find a fresh low-norm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, along with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is short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 </a:t>
                </a:r>
                <a:r>
                  <a:rPr lang="en-US" sz="2800" dirty="0" err="1">
                    <a:solidFill>
                      <a:schemeClr val="tx2"/>
                    </a:solidFill>
                  </a:rPr>
                  <a:t>s.t.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</a:p>
              <a:p>
                <a:pPr marL="448722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8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8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28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en-GB" sz="28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28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28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  <a:p>
                <a:pPr marL="448722" lvl="1" indent="0" algn="ctr">
                  <a:buNone/>
                </a:pPr>
                <a:endParaRPr lang="en-US" sz="2800" dirty="0">
                  <a:solidFill>
                    <a:schemeClr val="tx2"/>
                  </a:solidFill>
                </a:endParaRPr>
              </a:p>
              <a:p>
                <a:pPr marL="448722" lvl="1" indent="0">
                  <a:buNone/>
                </a:pPr>
                <a:r>
                  <a:rPr lang="en-US" sz="2800" u="sng" dirty="0">
                    <a:solidFill>
                      <a:schemeClr val="tx2"/>
                    </a:solidFill>
                  </a:rPr>
                  <a:t>Case 2: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was generated in the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-</a:t>
                </a:r>
                <a:r>
                  <a:rPr lang="en-US" sz="2800" dirty="0" err="1">
                    <a:solidFill>
                      <a:schemeClr val="tx2"/>
                    </a:solidFill>
                  </a:rPr>
                  <a:t>th</a:t>
                </a:r>
                <a:r>
                  <a:rPr lang="en-US" sz="2800" dirty="0">
                    <a:solidFill>
                      <a:schemeClr val="tx2"/>
                    </a:solidFill>
                  </a:rPr>
                  <a:t> query by the ISIS</a:t>
                </a:r>
                <a14:m>
                  <m:oMath xmlns:m="http://schemas.openxmlformats.org/officeDocument/2006/math">
                    <m:r>
                      <a:rPr lang="en-US" sz="2800" i="1" baseline="-250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800" dirty="0">
                    <a:solidFill>
                      <a:schemeClr val="tx2"/>
                    </a:solidFill>
                  </a:rPr>
                  <a:t> oracle.</a:t>
                </a:r>
              </a:p>
              <a:p>
                <a:pPr marL="448722" lvl="1" indent="0" algn="ctr">
                  <a:buNone/>
                </a:pPr>
                <a:r>
                  <a:rPr lang="en-GB" sz="2800" dirty="0">
                    <a:solidFill>
                      <a:schemeClr val="tx2"/>
                    </a:solidFill>
                  </a:rPr>
                  <a:t>Then,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sz="2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GB" sz="2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GB" sz="2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sSup>
                          <m:sSupPr>
                            <m:ctrlPr>
                              <a:rPr lang="en-GB" sz="2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GB" sz="2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GB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.</a:t>
                </a:r>
              </a:p>
              <a:p>
                <a:pPr marL="448722" lvl="1" indent="0" algn="ctr">
                  <a:buNone/>
                </a:pPr>
                <a:endParaRPr lang="en-US" sz="2800" dirty="0">
                  <a:solidFill>
                    <a:schemeClr val="tx2"/>
                  </a:solidFill>
                </a:endParaRPr>
              </a:p>
              <a:p>
                <a:pPr marL="448722" lvl="1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GB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GB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=?</m:t>
                    </m:r>
                    <m:r>
                      <a:rPr lang="en-GB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.</a:t>
                </a:r>
              </a:p>
              <a:p>
                <a:pPr marL="448722" lvl="1" indent="0">
                  <a:buNone/>
                </a:pPr>
                <a:endParaRPr lang="en-CH" sz="2800" dirty="0">
                  <a:solidFill>
                    <a:srgbClr val="191919"/>
                  </a:solidFill>
                </a:endParaRPr>
              </a:p>
              <a:p>
                <a:pPr marL="448722" lvl="1" indent="0">
                  <a:buNone/>
                </a:pPr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1D671442-3945-2695-1E9B-C88AAA61F2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151" y="1826683"/>
                <a:ext cx="11273367" cy="4260849"/>
              </a:xfrm>
              <a:blipFill>
                <a:blip r:embed="rId3"/>
                <a:stretch>
                  <a:fillRect t="-243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Down 2">
            <a:extLst>
              <a:ext uri="{FF2B5EF4-FFF2-40B4-BE49-F238E27FC236}">
                <a16:creationId xmlns:a16="http://schemas.microsoft.com/office/drawing/2014/main" id="{4DDF9DB6-AB8F-4C66-AC92-0719AF343540}"/>
              </a:ext>
            </a:extLst>
          </p:cNvPr>
          <p:cNvSpPr/>
          <p:nvPr/>
        </p:nvSpPr>
        <p:spPr>
          <a:xfrm rot="18844536" flipV="1">
            <a:off x="7268868" y="5426875"/>
            <a:ext cx="191643" cy="58282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CC8F74-6E9A-48C2-953A-3F21CA666A7F}"/>
              </a:ext>
            </a:extLst>
          </p:cNvPr>
          <p:cNvSpPr txBox="1"/>
          <p:nvPr/>
        </p:nvSpPr>
        <p:spPr>
          <a:xfrm>
            <a:off x="7640701" y="5767048"/>
            <a:ext cx="1058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non-zero</a:t>
            </a:r>
            <a:endParaRPr lang="LID4096" sz="1600" dirty="0"/>
          </a:p>
        </p:txBody>
      </p:sp>
    </p:spTree>
    <p:extLst>
      <p:ext uri="{BB962C8B-B14F-4D97-AF65-F5344CB8AC3E}">
        <p14:creationId xmlns:p14="http://schemas.microsoft.com/office/powerpoint/2010/main" val="27176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3CA78C-78C6-C624-E204-29E3E7CAE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92102"/>
            <a:ext cx="12020551" cy="1034129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Anonymous Credentials [CL02]</a:t>
            </a:r>
            <a:endParaRPr lang="en-CH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68D194-84DD-D055-FF3D-DD28F77E3BE8}"/>
              </a:ext>
            </a:extLst>
          </p:cNvPr>
          <p:cNvSpPr/>
          <p:nvPr/>
        </p:nvSpPr>
        <p:spPr bwMode="auto">
          <a:xfrm>
            <a:off x="577546" y="3098801"/>
            <a:ext cx="1574800" cy="1335313"/>
          </a:xfrm>
          <a:prstGeom prst="rect">
            <a:avLst/>
          </a:prstGeom>
          <a:noFill/>
          <a:ln w="38100" cap="flat" cmpd="sng" algn="ctr">
            <a:solidFill>
              <a:srgbClr val="AB1A8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667" dirty="0">
              <a:solidFill>
                <a:srgbClr val="191919"/>
              </a:solidFill>
              <a:latin typeface="IBM Plex Sans Light" pitchFamily="34" charset="0"/>
            </a:endParaRPr>
          </a:p>
          <a:p>
            <a:pPr algn="ctr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733" dirty="0">
                <a:solidFill>
                  <a:srgbClr val="191919"/>
                </a:solidFill>
                <a:latin typeface="IBM Plex Sans Light" pitchFamily="34" charset="0"/>
              </a:rPr>
              <a:t>Issuer</a:t>
            </a:r>
            <a:endParaRPr lang="en-CH" sz="3733" dirty="0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DD5670E1-2526-A37C-B5D6-28A958CD481C}"/>
              </a:ext>
            </a:extLst>
          </p:cNvPr>
          <p:cNvSpPr/>
          <p:nvPr/>
        </p:nvSpPr>
        <p:spPr bwMode="auto">
          <a:xfrm>
            <a:off x="2281160" y="2511214"/>
            <a:ext cx="2333173" cy="377372"/>
          </a:xfrm>
          <a:prstGeom prst="leftArrow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CH" sz="2667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40E7AC46-916C-C8A5-DA08-319155477518}"/>
              </a:ext>
            </a:extLst>
          </p:cNvPr>
          <p:cNvSpPr/>
          <p:nvPr/>
        </p:nvSpPr>
        <p:spPr bwMode="auto">
          <a:xfrm rot="10800000">
            <a:off x="2353732" y="3389085"/>
            <a:ext cx="2333173" cy="377372"/>
          </a:xfrm>
          <a:prstGeom prst="leftArrow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CH" sz="2667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8882E0-CDE5-D224-1978-9ED141980496}"/>
              </a:ext>
            </a:extLst>
          </p:cNvPr>
          <p:cNvSpPr/>
          <p:nvPr/>
        </p:nvSpPr>
        <p:spPr bwMode="auto">
          <a:xfrm>
            <a:off x="4908246" y="3880756"/>
            <a:ext cx="1574800" cy="1335313"/>
          </a:xfrm>
          <a:prstGeom prst="rect">
            <a:avLst/>
          </a:prstGeom>
          <a:noFill/>
          <a:ln w="38100" cap="flat" cmpd="sng" algn="ctr">
            <a:solidFill>
              <a:srgbClr val="AB1A8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667" dirty="0">
              <a:solidFill>
                <a:srgbClr val="191919"/>
              </a:solidFill>
              <a:latin typeface="IBM Plex Sans Light" pitchFamily="34" charset="0"/>
            </a:endParaRPr>
          </a:p>
          <a:p>
            <a:pPr algn="ctr"/>
            <a:r>
              <a:rPr lang="en-GB" sz="3733" dirty="0">
                <a:solidFill>
                  <a:srgbClr val="191919"/>
                </a:solidFill>
                <a:latin typeface="IBM Plex Sans Light" pitchFamily="34" charset="0"/>
              </a:rPr>
              <a:t>User</a:t>
            </a:r>
            <a:endParaRPr lang="en-CH" sz="3733" dirty="0">
              <a:solidFill>
                <a:srgbClr val="191919"/>
              </a:solidFill>
              <a:latin typeface="IBM Plex Sans Light" pitchFamily="34" charset="0"/>
            </a:endParaRPr>
          </a:p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IBM Plex Sans Light" pitchFamily="34" charset="0"/>
            </a:endParaRPr>
          </a:p>
          <a:p>
            <a:pPr algn="ctr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CH" sz="3733" dirty="0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5D97F1F5-0EA1-25F6-DF99-F887BD98C220}"/>
              </a:ext>
            </a:extLst>
          </p:cNvPr>
          <p:cNvSpPr/>
          <p:nvPr/>
        </p:nvSpPr>
        <p:spPr bwMode="auto">
          <a:xfrm rot="10800000">
            <a:off x="6849533" y="4359723"/>
            <a:ext cx="2910115" cy="377372"/>
          </a:xfrm>
          <a:prstGeom prst="leftArrow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CH" sz="2667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582A11-DCBA-7AFE-4C5E-7CD32899DF59}"/>
              </a:ext>
            </a:extLst>
          </p:cNvPr>
          <p:cNvSpPr/>
          <p:nvPr/>
        </p:nvSpPr>
        <p:spPr bwMode="auto">
          <a:xfrm>
            <a:off x="9919305" y="3880756"/>
            <a:ext cx="1574800" cy="1335313"/>
          </a:xfrm>
          <a:prstGeom prst="rect">
            <a:avLst/>
          </a:prstGeom>
          <a:noFill/>
          <a:ln w="38100" cap="flat" cmpd="sng" algn="ctr">
            <a:solidFill>
              <a:srgbClr val="AB1A8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667" dirty="0">
              <a:solidFill>
                <a:srgbClr val="191919"/>
              </a:solidFill>
              <a:latin typeface="IBM Plex Sans Light" pitchFamily="34" charset="0"/>
            </a:endParaRPr>
          </a:p>
          <a:p>
            <a:pPr algn="ctr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733" dirty="0">
                <a:solidFill>
                  <a:srgbClr val="191919"/>
                </a:solidFill>
                <a:latin typeface="IBM Plex Sans Light" pitchFamily="34" charset="0"/>
              </a:rPr>
              <a:t>Verifier</a:t>
            </a:r>
            <a:endParaRPr lang="en-CH" sz="3733" dirty="0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61ED0C-FEAE-D773-F00B-8F7E6DD804D0}"/>
              </a:ext>
            </a:extLst>
          </p:cNvPr>
          <p:cNvSpPr txBox="1"/>
          <p:nvPr/>
        </p:nvSpPr>
        <p:spPr>
          <a:xfrm>
            <a:off x="2308375" y="2004016"/>
            <a:ext cx="2423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blind(c</a:t>
            </a:r>
            <a:r>
              <a:rPr lang="en-GB" sz="2400" baseline="-25000" dirty="0"/>
              <a:t>1</a:t>
            </a:r>
            <a:r>
              <a:rPr lang="en-GB" sz="2400" dirty="0"/>
              <a:t>,…,c</a:t>
            </a:r>
            <a:r>
              <a:rPr lang="en-GB" sz="2400" baseline="-25000" dirty="0"/>
              <a:t>k</a:t>
            </a:r>
            <a:r>
              <a:rPr lang="en-GB" sz="2400" dirty="0"/>
              <a:t>)</a:t>
            </a:r>
            <a:endParaRPr lang="en-CH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90CE71-7AD7-80A2-C594-2C8EEAE10295}"/>
              </a:ext>
            </a:extLst>
          </p:cNvPr>
          <p:cNvSpPr txBox="1"/>
          <p:nvPr/>
        </p:nvSpPr>
        <p:spPr>
          <a:xfrm>
            <a:off x="2318353" y="2908003"/>
            <a:ext cx="2423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cred=sign(c</a:t>
            </a:r>
            <a:r>
              <a:rPr lang="en-GB" sz="2400" baseline="-25000" dirty="0"/>
              <a:t>1</a:t>
            </a:r>
            <a:r>
              <a:rPr lang="en-GB" sz="2400" dirty="0"/>
              <a:t>,…,c</a:t>
            </a:r>
            <a:r>
              <a:rPr lang="en-GB" sz="2400" baseline="-25000" dirty="0"/>
              <a:t>k</a:t>
            </a:r>
            <a:r>
              <a:rPr lang="en-GB" sz="2400" dirty="0"/>
              <a:t>)</a:t>
            </a:r>
            <a:endParaRPr lang="en-CH" sz="2400" dirty="0"/>
          </a:p>
        </p:txBody>
      </p:sp>
      <p:pic>
        <p:nvPicPr>
          <p:cNvPr id="17" name="Graphic 16" descr="Bank outline">
            <a:extLst>
              <a:ext uri="{FF2B5EF4-FFF2-40B4-BE49-F238E27FC236}">
                <a16:creationId xmlns:a16="http://schemas.microsoft.com/office/drawing/2014/main" id="{8BE2DEEA-D562-4E2D-8907-023703D97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1078" y="1875134"/>
            <a:ext cx="1407735" cy="14077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898456A-73E5-4A4F-B4B4-1BA102F71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101" y="2452256"/>
            <a:ext cx="1293089" cy="1293089"/>
          </a:xfrm>
          <a:prstGeom prst="rect">
            <a:avLst/>
          </a:prstGeom>
        </p:spPr>
      </p:pic>
      <p:sp>
        <p:nvSpPr>
          <p:cNvPr id="20" name="Scroll: Vertical 19">
            <a:extLst>
              <a:ext uri="{FF2B5EF4-FFF2-40B4-BE49-F238E27FC236}">
                <a16:creationId xmlns:a16="http://schemas.microsoft.com/office/drawing/2014/main" id="{241F6A37-2B16-422B-8A43-2F73F9C09294}"/>
              </a:ext>
            </a:extLst>
          </p:cNvPr>
          <p:cNvSpPr/>
          <p:nvPr/>
        </p:nvSpPr>
        <p:spPr>
          <a:xfrm>
            <a:off x="7197573" y="2699900"/>
            <a:ext cx="2214034" cy="1585442"/>
          </a:xfrm>
          <a:prstGeom prst="verticalScroll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“I have a cred from</a:t>
            </a:r>
          </a:p>
          <a:p>
            <a:pPr algn="ctr"/>
            <a:r>
              <a:rPr lang="en-GB" sz="1600" dirty="0"/>
              <a:t>The issuer saying:</a:t>
            </a:r>
          </a:p>
          <a:p>
            <a:pPr algn="ctr"/>
            <a:r>
              <a:rPr lang="en-GB" sz="1600" dirty="0"/>
              <a:t>Age &gt;21”</a:t>
            </a:r>
            <a:endParaRPr lang="LID4096" sz="16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19BB469-4A11-4413-AA5E-D8CFE97F34FD}"/>
              </a:ext>
            </a:extLst>
          </p:cNvPr>
          <p:cNvSpPr/>
          <p:nvPr/>
        </p:nvSpPr>
        <p:spPr>
          <a:xfrm>
            <a:off x="3581400" y="3775879"/>
            <a:ext cx="4358973" cy="248788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They cannot:</a:t>
            </a:r>
          </a:p>
          <a:p>
            <a:r>
              <a:rPr lang="en-GB" dirty="0"/>
              <a:t>• identify the user</a:t>
            </a:r>
          </a:p>
          <a:p>
            <a:r>
              <a:rPr lang="en-GB" dirty="0"/>
              <a:t>• learn anything beyond the information  given</a:t>
            </a:r>
          </a:p>
          <a:p>
            <a:r>
              <a:rPr lang="en-GB" dirty="0"/>
              <a:t>• distinguish two users with the same attributes</a:t>
            </a:r>
          </a:p>
          <a:p>
            <a:r>
              <a:rPr lang="en-GB" dirty="0"/>
              <a:t>• link multiple uses of the same credentials</a:t>
            </a:r>
            <a:endParaRPr lang="LID4096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0629BC-7815-4C5F-A56F-E6E750D6FA0E}"/>
              </a:ext>
            </a:extLst>
          </p:cNvPr>
          <p:cNvCxnSpPr>
            <a:stCxn id="2" idx="2"/>
            <a:endCxn id="2" idx="2"/>
          </p:cNvCxnSpPr>
          <p:nvPr/>
        </p:nvCxnSpPr>
        <p:spPr>
          <a:xfrm>
            <a:off x="1364946" y="443411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F402A4-D252-48DF-9A0A-3C1A0791C0F8}"/>
              </a:ext>
            </a:extLst>
          </p:cNvPr>
          <p:cNvCxnSpPr>
            <a:cxnSpLocks/>
            <a:stCxn id="2" idx="2"/>
            <a:endCxn id="3" idx="1"/>
          </p:cNvCxnSpPr>
          <p:nvPr/>
        </p:nvCxnSpPr>
        <p:spPr>
          <a:xfrm>
            <a:off x="1364946" y="4434114"/>
            <a:ext cx="2216454" cy="585705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1F1AD95-3975-4F9E-B1F9-04A057A04C39}"/>
              </a:ext>
            </a:extLst>
          </p:cNvPr>
          <p:cNvCxnSpPr>
            <a:cxnSpLocks/>
            <a:stCxn id="3" idx="3"/>
            <a:endCxn id="11" idx="1"/>
          </p:cNvCxnSpPr>
          <p:nvPr/>
        </p:nvCxnSpPr>
        <p:spPr>
          <a:xfrm flipV="1">
            <a:off x="7940373" y="4548413"/>
            <a:ext cx="1978932" cy="471406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7341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8A650D-9992-6E0C-7254-8DB63912E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Unforgeability Proof</a:t>
            </a:r>
            <a:endParaRPr lang="en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1D671442-3945-2695-1E9B-C88AAA61F2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8151" y="1826683"/>
                <a:ext cx="11273367" cy="4260849"/>
              </a:xfrm>
            </p:spPr>
            <p:txBody>
              <a:bodyPr>
                <a:normAutofit/>
              </a:bodyPr>
              <a:lstStyle/>
              <a:p>
                <a:pPr marL="448722" lvl="1" indent="0">
                  <a:buNone/>
                </a:pPr>
                <a:r>
                  <a:rPr lang="en-US" sz="2800" dirty="0">
                    <a:solidFill>
                      <a:schemeClr val="tx2"/>
                    </a:solidFill>
                  </a:rPr>
                  <a:t>Find a fresh low-norm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, along with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is short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 </a:t>
                </a:r>
                <a:r>
                  <a:rPr lang="en-US" sz="2800" dirty="0" err="1">
                    <a:solidFill>
                      <a:schemeClr val="tx2"/>
                    </a:solidFill>
                  </a:rPr>
                  <a:t>s.t.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</a:p>
              <a:p>
                <a:pPr marL="448722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8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8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28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en-GB" sz="28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28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28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  <a:p>
                <a:pPr marL="448722" lvl="1" indent="0" algn="ctr">
                  <a:buNone/>
                </a:pPr>
                <a:endParaRPr lang="en-US" sz="2800" dirty="0">
                  <a:solidFill>
                    <a:schemeClr val="tx2"/>
                  </a:solidFill>
                </a:endParaRPr>
              </a:p>
              <a:p>
                <a:pPr marL="448722" lvl="1" indent="0">
                  <a:buNone/>
                </a:pPr>
                <a:r>
                  <a:rPr lang="en-US" sz="2800" u="sng" dirty="0">
                    <a:solidFill>
                      <a:schemeClr val="tx2"/>
                    </a:solidFill>
                  </a:rPr>
                  <a:t>Case 2: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was generated in the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-</a:t>
                </a:r>
                <a:r>
                  <a:rPr lang="en-US" sz="2800" dirty="0" err="1">
                    <a:solidFill>
                      <a:schemeClr val="tx2"/>
                    </a:solidFill>
                  </a:rPr>
                  <a:t>th</a:t>
                </a:r>
                <a:r>
                  <a:rPr lang="en-US" sz="2800" dirty="0">
                    <a:solidFill>
                      <a:schemeClr val="tx2"/>
                    </a:solidFill>
                  </a:rPr>
                  <a:t> query by the ISIS</a:t>
                </a:r>
                <a14:m>
                  <m:oMath xmlns:m="http://schemas.openxmlformats.org/officeDocument/2006/math">
                    <m:r>
                      <a:rPr lang="en-US" sz="2800" i="1" baseline="-250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800" dirty="0">
                    <a:solidFill>
                      <a:schemeClr val="tx2"/>
                    </a:solidFill>
                  </a:rPr>
                  <a:t> oracle.</a:t>
                </a:r>
              </a:p>
              <a:p>
                <a:pPr marL="448722" lvl="1" indent="0" algn="ctr">
                  <a:buNone/>
                </a:pPr>
                <a:r>
                  <a:rPr lang="en-GB" sz="2800" dirty="0">
                    <a:solidFill>
                      <a:schemeClr val="tx2"/>
                    </a:solidFill>
                  </a:rPr>
                  <a:t>Then,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sz="2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GB" sz="2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GB" sz="2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sSup>
                          <m:sSupPr>
                            <m:ctrlPr>
                              <a:rPr lang="en-GB" sz="2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GB" sz="2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GB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.</a:t>
                </a:r>
              </a:p>
              <a:p>
                <a:pPr marL="448722" lvl="1" indent="0" algn="ctr">
                  <a:buNone/>
                </a:pPr>
                <a:endParaRPr lang="en-US" sz="2800" dirty="0">
                  <a:solidFill>
                    <a:schemeClr val="tx2"/>
                  </a:solidFill>
                </a:endParaRPr>
              </a:p>
              <a:p>
                <a:pPr marL="448722" lvl="1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GB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GB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=?</m:t>
                    </m:r>
                    <m:r>
                      <a:rPr lang="en-GB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.</a:t>
                </a:r>
              </a:p>
              <a:p>
                <a:pPr marL="448722" lvl="1" indent="0">
                  <a:buNone/>
                </a:pPr>
                <a:endParaRPr lang="en-CH" sz="2800" dirty="0">
                  <a:solidFill>
                    <a:srgbClr val="191919"/>
                  </a:solidFill>
                </a:endParaRPr>
              </a:p>
              <a:p>
                <a:pPr marL="448722" lvl="1" indent="0">
                  <a:buNone/>
                </a:pPr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1D671442-3945-2695-1E9B-C88AAA61F2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151" y="1826683"/>
                <a:ext cx="11273367" cy="4260849"/>
              </a:xfrm>
              <a:blipFill>
                <a:blip r:embed="rId3"/>
                <a:stretch>
                  <a:fillRect t="-243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Down 2">
            <a:extLst>
              <a:ext uri="{FF2B5EF4-FFF2-40B4-BE49-F238E27FC236}">
                <a16:creationId xmlns:a16="http://schemas.microsoft.com/office/drawing/2014/main" id="{4DDF9DB6-AB8F-4C66-AC92-0719AF343540}"/>
              </a:ext>
            </a:extLst>
          </p:cNvPr>
          <p:cNvSpPr/>
          <p:nvPr/>
        </p:nvSpPr>
        <p:spPr>
          <a:xfrm rot="18844536" flipV="1">
            <a:off x="7268868" y="5426875"/>
            <a:ext cx="191643" cy="58282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CC8F74-6E9A-48C2-953A-3F21CA666A7F}"/>
              </a:ext>
            </a:extLst>
          </p:cNvPr>
          <p:cNvSpPr txBox="1"/>
          <p:nvPr/>
        </p:nvSpPr>
        <p:spPr>
          <a:xfrm>
            <a:off x="7640701" y="5767048"/>
            <a:ext cx="1058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non-zero</a:t>
            </a:r>
            <a:endParaRPr lang="LID4096" sz="1600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F1FA8171-210C-4671-BC85-142C5A9D9697}"/>
              </a:ext>
            </a:extLst>
          </p:cNvPr>
          <p:cNvSpPr/>
          <p:nvPr/>
        </p:nvSpPr>
        <p:spPr>
          <a:xfrm flipV="1">
            <a:off x="5910882" y="5432244"/>
            <a:ext cx="185372" cy="44514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184EFE-2DFD-4337-B5C6-34A6F7207B3D}"/>
              </a:ext>
            </a:extLst>
          </p:cNvPr>
          <p:cNvSpPr txBox="1"/>
          <p:nvPr/>
        </p:nvSpPr>
        <p:spPr>
          <a:xfrm>
            <a:off x="5164979" y="5906696"/>
            <a:ext cx="1730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Has some entropy</a:t>
            </a:r>
            <a:endParaRPr lang="LID4096" sz="1600" dirty="0"/>
          </a:p>
        </p:txBody>
      </p:sp>
    </p:spTree>
    <p:extLst>
      <p:ext uri="{BB962C8B-B14F-4D97-AF65-F5344CB8AC3E}">
        <p14:creationId xmlns:p14="http://schemas.microsoft.com/office/powerpoint/2010/main" val="17417638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8A650D-9992-6E0C-7254-8DB63912E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Unforgeability Proof</a:t>
            </a:r>
            <a:endParaRPr lang="en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1D671442-3945-2695-1E9B-C88AAA61F2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8151" y="1826683"/>
                <a:ext cx="11273367" cy="4260849"/>
              </a:xfrm>
            </p:spPr>
            <p:txBody>
              <a:bodyPr>
                <a:normAutofit/>
              </a:bodyPr>
              <a:lstStyle/>
              <a:p>
                <a:pPr marL="448722" lvl="1" indent="0">
                  <a:buNone/>
                </a:pPr>
                <a:r>
                  <a:rPr lang="en-US" sz="2800" dirty="0">
                    <a:solidFill>
                      <a:schemeClr val="tx2"/>
                    </a:solidFill>
                  </a:rPr>
                  <a:t>Find a fresh low-norm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, along with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is short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 </a:t>
                </a:r>
                <a:r>
                  <a:rPr lang="en-US" sz="2800" dirty="0" err="1">
                    <a:solidFill>
                      <a:schemeClr val="tx2"/>
                    </a:solidFill>
                  </a:rPr>
                  <a:t>s.t.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</a:p>
              <a:p>
                <a:pPr marL="448722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8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8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28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en-GB" sz="28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28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28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  <a:p>
                <a:pPr marL="448722" lvl="1" indent="0" algn="ctr">
                  <a:buNone/>
                </a:pPr>
                <a:endParaRPr lang="en-US" sz="2800" dirty="0">
                  <a:solidFill>
                    <a:schemeClr val="tx2"/>
                  </a:solidFill>
                </a:endParaRPr>
              </a:p>
              <a:p>
                <a:pPr marL="448722" lvl="1" indent="0">
                  <a:buNone/>
                </a:pPr>
                <a:r>
                  <a:rPr lang="en-US" sz="2800" u="sng" dirty="0">
                    <a:solidFill>
                      <a:schemeClr val="tx2"/>
                    </a:solidFill>
                  </a:rPr>
                  <a:t>Case 2: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was generated in the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-</a:t>
                </a:r>
                <a:r>
                  <a:rPr lang="en-US" sz="2800" dirty="0" err="1">
                    <a:solidFill>
                      <a:schemeClr val="tx2"/>
                    </a:solidFill>
                  </a:rPr>
                  <a:t>th</a:t>
                </a:r>
                <a:r>
                  <a:rPr lang="en-US" sz="2800" dirty="0">
                    <a:solidFill>
                      <a:schemeClr val="tx2"/>
                    </a:solidFill>
                  </a:rPr>
                  <a:t> query by the ISIS</a:t>
                </a:r>
                <a14:m>
                  <m:oMath xmlns:m="http://schemas.openxmlformats.org/officeDocument/2006/math">
                    <m:r>
                      <a:rPr lang="en-US" sz="2800" i="1" baseline="-250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800" dirty="0">
                    <a:solidFill>
                      <a:schemeClr val="tx2"/>
                    </a:solidFill>
                  </a:rPr>
                  <a:t> oracle.</a:t>
                </a:r>
              </a:p>
              <a:p>
                <a:pPr marL="448722" lvl="1" indent="0" algn="ctr">
                  <a:buNone/>
                </a:pPr>
                <a:r>
                  <a:rPr lang="en-GB" sz="2800" dirty="0">
                    <a:solidFill>
                      <a:schemeClr val="tx2"/>
                    </a:solidFill>
                  </a:rPr>
                  <a:t>Then,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sz="2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GB" sz="2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GB" sz="2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sSup>
                          <m:sSupPr>
                            <m:ctrlPr>
                              <a:rPr lang="en-GB" sz="2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GB" sz="2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GB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.</a:t>
                </a:r>
              </a:p>
              <a:p>
                <a:pPr marL="448722" lvl="1" indent="0" algn="ctr">
                  <a:buNone/>
                </a:pPr>
                <a:endParaRPr lang="en-US" sz="2800" dirty="0">
                  <a:solidFill>
                    <a:schemeClr val="tx2"/>
                  </a:solidFill>
                </a:endParaRPr>
              </a:p>
              <a:p>
                <a:pPr marL="448722" lvl="1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GB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GB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=?</m:t>
                    </m:r>
                    <m:r>
                      <a:rPr lang="en-GB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.</a:t>
                </a:r>
              </a:p>
              <a:p>
                <a:pPr marL="448722" lvl="1" indent="0">
                  <a:buNone/>
                </a:pPr>
                <a:endParaRPr lang="en-CH" sz="2800" dirty="0">
                  <a:solidFill>
                    <a:srgbClr val="191919"/>
                  </a:solidFill>
                </a:endParaRPr>
              </a:p>
              <a:p>
                <a:pPr marL="448722" lvl="1" indent="0">
                  <a:buNone/>
                </a:pPr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1D671442-3945-2695-1E9B-C88AAA61F2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151" y="1826683"/>
                <a:ext cx="11273367" cy="4260849"/>
              </a:xfrm>
              <a:blipFill>
                <a:blip r:embed="rId3"/>
                <a:stretch>
                  <a:fillRect t="-243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Down 2">
            <a:extLst>
              <a:ext uri="{FF2B5EF4-FFF2-40B4-BE49-F238E27FC236}">
                <a16:creationId xmlns:a16="http://schemas.microsoft.com/office/drawing/2014/main" id="{4DDF9DB6-AB8F-4C66-AC92-0719AF343540}"/>
              </a:ext>
            </a:extLst>
          </p:cNvPr>
          <p:cNvSpPr/>
          <p:nvPr/>
        </p:nvSpPr>
        <p:spPr>
          <a:xfrm rot="18844536" flipV="1">
            <a:off x="7268868" y="5426875"/>
            <a:ext cx="191643" cy="58282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CC8F74-6E9A-48C2-953A-3F21CA666A7F}"/>
              </a:ext>
            </a:extLst>
          </p:cNvPr>
          <p:cNvSpPr txBox="1"/>
          <p:nvPr/>
        </p:nvSpPr>
        <p:spPr>
          <a:xfrm>
            <a:off x="7640701" y="5767048"/>
            <a:ext cx="1058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non-zero</a:t>
            </a:r>
            <a:endParaRPr lang="LID4096" sz="1600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F1FA8171-210C-4671-BC85-142C5A9D9697}"/>
              </a:ext>
            </a:extLst>
          </p:cNvPr>
          <p:cNvSpPr/>
          <p:nvPr/>
        </p:nvSpPr>
        <p:spPr>
          <a:xfrm flipV="1">
            <a:off x="5910882" y="5432244"/>
            <a:ext cx="185372" cy="44514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184EFE-2DFD-4337-B5C6-34A6F7207B3D}"/>
              </a:ext>
            </a:extLst>
          </p:cNvPr>
          <p:cNvSpPr txBox="1"/>
          <p:nvPr/>
        </p:nvSpPr>
        <p:spPr>
          <a:xfrm>
            <a:off x="5164979" y="5906696"/>
            <a:ext cx="1730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Has some entropy</a:t>
            </a:r>
            <a:endParaRPr lang="LID4096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E0DEB3-ACDD-41AF-B123-797C26975D56}"/>
                  </a:ext>
                </a:extLst>
              </p:cNvPr>
              <p:cNvSpPr txBox="1"/>
              <p:nvPr/>
            </p:nvSpPr>
            <p:spPr>
              <a:xfrm>
                <a:off x="355600" y="5807523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800" dirty="0">
                    <a:solidFill>
                      <a:schemeClr val="tx2"/>
                    </a:solidFill>
                  </a:rPr>
                  <a:t>Then,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GB" sz="1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GB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sSup>
                          <m:sSupPr>
                            <m:ctrlPr>
                              <a:rPr lang="en-GB" sz="1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GB" sz="1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GB" sz="1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sz="18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8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1800" dirty="0">
                    <a:solidFill>
                      <a:schemeClr val="tx2"/>
                    </a:solidFill>
                  </a:rPr>
                  <a:t> is a valid solution.</a:t>
                </a:r>
                <a:endParaRPr lang="LID4096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E0DEB3-ACDD-41AF-B123-797C26975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" y="5807523"/>
                <a:ext cx="6096000" cy="369332"/>
              </a:xfrm>
              <a:prstGeom prst="rect">
                <a:avLst/>
              </a:prstGeom>
              <a:blipFill>
                <a:blip r:embed="rId4"/>
                <a:stretch>
                  <a:fillRect l="-800" t="-10000" b="-2666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214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EA4621-BE40-47AA-9250-62E9B3196F86}"/>
              </a:ext>
            </a:extLst>
          </p:cNvPr>
          <p:cNvSpPr/>
          <p:nvPr/>
        </p:nvSpPr>
        <p:spPr bwMode="auto">
          <a:xfrm>
            <a:off x="475946" y="1223667"/>
            <a:ext cx="1574800" cy="1335313"/>
          </a:xfrm>
          <a:prstGeom prst="rect">
            <a:avLst/>
          </a:prstGeom>
          <a:noFill/>
          <a:ln w="38100" cap="flat" cmpd="sng" algn="ctr">
            <a:solidFill>
              <a:srgbClr val="AB1A8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667" dirty="0">
              <a:solidFill>
                <a:srgbClr val="191919"/>
              </a:solidFill>
              <a:latin typeface="IBM Plex Sans Light" pitchFamily="34" charset="0"/>
            </a:endParaRPr>
          </a:p>
          <a:p>
            <a:pPr algn="ctr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733" dirty="0">
                <a:solidFill>
                  <a:srgbClr val="191919"/>
                </a:solidFill>
                <a:latin typeface="IBM Plex Sans Light" pitchFamily="34" charset="0"/>
              </a:rPr>
              <a:t>Issuer</a:t>
            </a:r>
            <a:endParaRPr lang="en-CH" sz="3733" dirty="0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B85464D5-73E8-436E-9743-0169B569956F}"/>
              </a:ext>
            </a:extLst>
          </p:cNvPr>
          <p:cNvSpPr/>
          <p:nvPr/>
        </p:nvSpPr>
        <p:spPr bwMode="auto">
          <a:xfrm>
            <a:off x="2179560" y="636080"/>
            <a:ext cx="2333173" cy="377372"/>
          </a:xfrm>
          <a:prstGeom prst="leftArrow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CH" sz="2667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30A29BA4-AF96-4489-B0DE-0F571086186F}"/>
              </a:ext>
            </a:extLst>
          </p:cNvPr>
          <p:cNvSpPr/>
          <p:nvPr/>
        </p:nvSpPr>
        <p:spPr bwMode="auto">
          <a:xfrm rot="10800000">
            <a:off x="2252132" y="1513951"/>
            <a:ext cx="2333173" cy="377372"/>
          </a:xfrm>
          <a:prstGeom prst="leftArrow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CH" sz="2667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61464F-CD6C-45EE-A475-2EBEB644DE37}"/>
              </a:ext>
            </a:extLst>
          </p:cNvPr>
          <p:cNvSpPr/>
          <p:nvPr/>
        </p:nvSpPr>
        <p:spPr bwMode="auto">
          <a:xfrm>
            <a:off x="4806646" y="2005622"/>
            <a:ext cx="1574800" cy="1335313"/>
          </a:xfrm>
          <a:prstGeom prst="rect">
            <a:avLst/>
          </a:prstGeom>
          <a:noFill/>
          <a:ln w="38100" cap="flat" cmpd="sng" algn="ctr">
            <a:solidFill>
              <a:srgbClr val="AB1A8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667" dirty="0">
              <a:solidFill>
                <a:srgbClr val="191919"/>
              </a:solidFill>
              <a:latin typeface="IBM Plex Sans Light" pitchFamily="34" charset="0"/>
            </a:endParaRPr>
          </a:p>
          <a:p>
            <a:pPr algn="ctr"/>
            <a:r>
              <a:rPr lang="en-GB" sz="3733" dirty="0">
                <a:solidFill>
                  <a:srgbClr val="191919"/>
                </a:solidFill>
                <a:latin typeface="IBM Plex Sans Light" pitchFamily="34" charset="0"/>
              </a:rPr>
              <a:t>User</a:t>
            </a:r>
            <a:endParaRPr lang="en-CH" sz="3733" dirty="0">
              <a:solidFill>
                <a:srgbClr val="191919"/>
              </a:solidFill>
              <a:latin typeface="IBM Plex Sans Light" pitchFamily="34" charset="0"/>
            </a:endParaRPr>
          </a:p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IBM Plex Sans Light" pitchFamily="34" charset="0"/>
            </a:endParaRPr>
          </a:p>
          <a:p>
            <a:pPr algn="ctr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CH" sz="3733" dirty="0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1298F6A2-C4B2-4022-BFBE-6174BB8CA306}"/>
              </a:ext>
            </a:extLst>
          </p:cNvPr>
          <p:cNvSpPr/>
          <p:nvPr/>
        </p:nvSpPr>
        <p:spPr bwMode="auto">
          <a:xfrm rot="10800000">
            <a:off x="6747933" y="2484589"/>
            <a:ext cx="2910115" cy="377372"/>
          </a:xfrm>
          <a:prstGeom prst="leftArrow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CH" sz="2667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D57E52-BB67-464B-B4C9-EF1B653632E4}"/>
              </a:ext>
            </a:extLst>
          </p:cNvPr>
          <p:cNvSpPr/>
          <p:nvPr/>
        </p:nvSpPr>
        <p:spPr bwMode="auto">
          <a:xfrm>
            <a:off x="9817705" y="2005622"/>
            <a:ext cx="1574800" cy="1335313"/>
          </a:xfrm>
          <a:prstGeom prst="rect">
            <a:avLst/>
          </a:prstGeom>
          <a:noFill/>
          <a:ln w="38100" cap="flat" cmpd="sng" algn="ctr">
            <a:solidFill>
              <a:srgbClr val="AB1A8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667" dirty="0">
              <a:solidFill>
                <a:srgbClr val="191919"/>
              </a:solidFill>
              <a:latin typeface="IBM Plex Sans Light" pitchFamily="34" charset="0"/>
            </a:endParaRPr>
          </a:p>
          <a:p>
            <a:pPr algn="ctr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733" dirty="0">
                <a:solidFill>
                  <a:srgbClr val="191919"/>
                </a:solidFill>
                <a:latin typeface="IBM Plex Sans Light" pitchFamily="34" charset="0"/>
              </a:rPr>
              <a:t>Verifier</a:t>
            </a:r>
            <a:endParaRPr lang="en-CH" sz="3733" dirty="0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222961-DB5F-4958-9E51-0B690BC3F505}"/>
              </a:ext>
            </a:extLst>
          </p:cNvPr>
          <p:cNvSpPr txBox="1"/>
          <p:nvPr/>
        </p:nvSpPr>
        <p:spPr>
          <a:xfrm>
            <a:off x="2206775" y="128882"/>
            <a:ext cx="2423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blind(c</a:t>
            </a:r>
            <a:r>
              <a:rPr lang="en-GB" sz="2400" baseline="-25000" dirty="0"/>
              <a:t>1</a:t>
            </a:r>
            <a:r>
              <a:rPr lang="en-GB" sz="2400" dirty="0"/>
              <a:t>,…,c</a:t>
            </a:r>
            <a:r>
              <a:rPr lang="en-GB" sz="2400" baseline="-25000" dirty="0"/>
              <a:t>k</a:t>
            </a:r>
            <a:r>
              <a:rPr lang="en-GB" sz="2400" dirty="0"/>
              <a:t>)</a:t>
            </a:r>
            <a:endParaRPr lang="en-CH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2E0F49-F603-456F-AD2A-C29DC437ECC4}"/>
              </a:ext>
            </a:extLst>
          </p:cNvPr>
          <p:cNvSpPr txBox="1"/>
          <p:nvPr/>
        </p:nvSpPr>
        <p:spPr>
          <a:xfrm>
            <a:off x="2216753" y="1032869"/>
            <a:ext cx="2423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cred=sign(c</a:t>
            </a:r>
            <a:r>
              <a:rPr lang="en-GB" sz="2400" baseline="-25000" dirty="0"/>
              <a:t>1</a:t>
            </a:r>
            <a:r>
              <a:rPr lang="en-GB" sz="2400" dirty="0"/>
              <a:t>,…,c</a:t>
            </a:r>
            <a:r>
              <a:rPr lang="en-GB" sz="2400" baseline="-25000" dirty="0"/>
              <a:t>k</a:t>
            </a:r>
            <a:r>
              <a:rPr lang="en-GB" sz="2400" dirty="0"/>
              <a:t>)</a:t>
            </a:r>
            <a:endParaRPr lang="en-CH" sz="2400" dirty="0"/>
          </a:p>
        </p:txBody>
      </p:sp>
      <p:pic>
        <p:nvPicPr>
          <p:cNvPr id="10" name="Graphic 9" descr="Bank outline">
            <a:extLst>
              <a:ext uri="{FF2B5EF4-FFF2-40B4-BE49-F238E27FC236}">
                <a16:creationId xmlns:a16="http://schemas.microsoft.com/office/drawing/2014/main" id="{408B6D60-13C2-439A-B0D7-C8BCD47E7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478" y="0"/>
            <a:ext cx="1407735" cy="14077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C3A5FF-1665-40D1-8349-18D7651F2B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501" y="577122"/>
            <a:ext cx="1293089" cy="1293089"/>
          </a:xfrm>
          <a:prstGeom prst="rect">
            <a:avLst/>
          </a:prstGeom>
        </p:spPr>
      </p:pic>
      <p:sp>
        <p:nvSpPr>
          <p:cNvPr id="12" name="Scroll: Vertical 11">
            <a:extLst>
              <a:ext uri="{FF2B5EF4-FFF2-40B4-BE49-F238E27FC236}">
                <a16:creationId xmlns:a16="http://schemas.microsoft.com/office/drawing/2014/main" id="{9D62BEBC-848C-408F-A124-04CA4422BEB8}"/>
              </a:ext>
            </a:extLst>
          </p:cNvPr>
          <p:cNvSpPr/>
          <p:nvPr/>
        </p:nvSpPr>
        <p:spPr>
          <a:xfrm>
            <a:off x="7095973" y="824766"/>
            <a:ext cx="2214034" cy="1585442"/>
          </a:xfrm>
          <a:prstGeom prst="verticalScroll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“I have a cred from</a:t>
            </a:r>
          </a:p>
          <a:p>
            <a:pPr algn="ctr"/>
            <a:r>
              <a:rPr lang="en-GB" sz="1600" dirty="0"/>
              <a:t>The issuer saying:</a:t>
            </a:r>
          </a:p>
          <a:p>
            <a:pPr algn="ctr"/>
            <a:r>
              <a:rPr lang="en-GB" sz="1600" dirty="0"/>
              <a:t>Age &gt;21”</a:t>
            </a:r>
            <a:endParaRPr lang="LID4096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B1D717-2C3A-4358-84AB-5A4A01336F94}"/>
              </a:ext>
            </a:extLst>
          </p:cNvPr>
          <p:cNvSpPr txBox="1"/>
          <p:nvPr/>
        </p:nvSpPr>
        <p:spPr>
          <a:xfrm>
            <a:off x="5793013" y="3784600"/>
            <a:ext cx="33854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Ingredients: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/>
          </a:p>
          <a:p>
            <a:endParaRPr lang="LID4096" sz="2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9AE9FA-5A78-4FFC-95BE-4548C31149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82" y="3784600"/>
            <a:ext cx="32766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69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EA4621-BE40-47AA-9250-62E9B3196F86}"/>
              </a:ext>
            </a:extLst>
          </p:cNvPr>
          <p:cNvSpPr/>
          <p:nvPr/>
        </p:nvSpPr>
        <p:spPr bwMode="auto">
          <a:xfrm>
            <a:off x="475946" y="1223667"/>
            <a:ext cx="1574800" cy="1335313"/>
          </a:xfrm>
          <a:prstGeom prst="rect">
            <a:avLst/>
          </a:prstGeom>
          <a:noFill/>
          <a:ln w="38100" cap="flat" cmpd="sng" algn="ctr">
            <a:solidFill>
              <a:srgbClr val="AB1A8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667" dirty="0">
              <a:solidFill>
                <a:srgbClr val="191919"/>
              </a:solidFill>
              <a:latin typeface="IBM Plex Sans Light" pitchFamily="34" charset="0"/>
            </a:endParaRPr>
          </a:p>
          <a:p>
            <a:pPr algn="ctr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733" dirty="0">
                <a:solidFill>
                  <a:srgbClr val="191919"/>
                </a:solidFill>
                <a:latin typeface="IBM Plex Sans Light" pitchFamily="34" charset="0"/>
              </a:rPr>
              <a:t>Issuer</a:t>
            </a:r>
            <a:endParaRPr lang="en-CH" sz="3733" dirty="0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B85464D5-73E8-436E-9743-0169B569956F}"/>
              </a:ext>
            </a:extLst>
          </p:cNvPr>
          <p:cNvSpPr/>
          <p:nvPr/>
        </p:nvSpPr>
        <p:spPr bwMode="auto">
          <a:xfrm>
            <a:off x="2179560" y="636080"/>
            <a:ext cx="2333173" cy="377372"/>
          </a:xfrm>
          <a:prstGeom prst="leftArrow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CH" sz="2667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30A29BA4-AF96-4489-B0DE-0F571086186F}"/>
              </a:ext>
            </a:extLst>
          </p:cNvPr>
          <p:cNvSpPr/>
          <p:nvPr/>
        </p:nvSpPr>
        <p:spPr bwMode="auto">
          <a:xfrm rot="10800000">
            <a:off x="2252132" y="1513951"/>
            <a:ext cx="2333173" cy="377372"/>
          </a:xfrm>
          <a:prstGeom prst="leftArrow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CH" sz="2667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61464F-CD6C-45EE-A475-2EBEB644DE37}"/>
              </a:ext>
            </a:extLst>
          </p:cNvPr>
          <p:cNvSpPr/>
          <p:nvPr/>
        </p:nvSpPr>
        <p:spPr bwMode="auto">
          <a:xfrm>
            <a:off x="4806646" y="2005622"/>
            <a:ext cx="1574800" cy="1335313"/>
          </a:xfrm>
          <a:prstGeom prst="rect">
            <a:avLst/>
          </a:prstGeom>
          <a:noFill/>
          <a:ln w="38100" cap="flat" cmpd="sng" algn="ctr">
            <a:solidFill>
              <a:srgbClr val="AB1A8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667" dirty="0">
              <a:solidFill>
                <a:srgbClr val="191919"/>
              </a:solidFill>
              <a:latin typeface="IBM Plex Sans Light" pitchFamily="34" charset="0"/>
            </a:endParaRPr>
          </a:p>
          <a:p>
            <a:pPr algn="ctr"/>
            <a:r>
              <a:rPr lang="en-GB" sz="3733" dirty="0">
                <a:solidFill>
                  <a:srgbClr val="191919"/>
                </a:solidFill>
                <a:latin typeface="IBM Plex Sans Light" pitchFamily="34" charset="0"/>
              </a:rPr>
              <a:t>User</a:t>
            </a:r>
            <a:endParaRPr lang="en-CH" sz="3733" dirty="0">
              <a:solidFill>
                <a:srgbClr val="191919"/>
              </a:solidFill>
              <a:latin typeface="IBM Plex Sans Light" pitchFamily="34" charset="0"/>
            </a:endParaRPr>
          </a:p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IBM Plex Sans Light" pitchFamily="34" charset="0"/>
            </a:endParaRPr>
          </a:p>
          <a:p>
            <a:pPr algn="ctr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CH" sz="3733" dirty="0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1298F6A2-C4B2-4022-BFBE-6174BB8CA306}"/>
              </a:ext>
            </a:extLst>
          </p:cNvPr>
          <p:cNvSpPr/>
          <p:nvPr/>
        </p:nvSpPr>
        <p:spPr bwMode="auto">
          <a:xfrm rot="10800000">
            <a:off x="6747933" y="2484589"/>
            <a:ext cx="2910115" cy="377372"/>
          </a:xfrm>
          <a:prstGeom prst="leftArrow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CH" sz="2667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D57E52-BB67-464B-B4C9-EF1B653632E4}"/>
              </a:ext>
            </a:extLst>
          </p:cNvPr>
          <p:cNvSpPr/>
          <p:nvPr/>
        </p:nvSpPr>
        <p:spPr bwMode="auto">
          <a:xfrm>
            <a:off x="9817705" y="2005622"/>
            <a:ext cx="1574800" cy="1335313"/>
          </a:xfrm>
          <a:prstGeom prst="rect">
            <a:avLst/>
          </a:prstGeom>
          <a:noFill/>
          <a:ln w="38100" cap="flat" cmpd="sng" algn="ctr">
            <a:solidFill>
              <a:srgbClr val="AB1A8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667" dirty="0">
              <a:solidFill>
                <a:srgbClr val="191919"/>
              </a:solidFill>
              <a:latin typeface="IBM Plex Sans Light" pitchFamily="34" charset="0"/>
            </a:endParaRPr>
          </a:p>
          <a:p>
            <a:pPr algn="ctr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733" dirty="0">
                <a:solidFill>
                  <a:srgbClr val="191919"/>
                </a:solidFill>
                <a:latin typeface="IBM Plex Sans Light" pitchFamily="34" charset="0"/>
              </a:rPr>
              <a:t>Verifier</a:t>
            </a:r>
            <a:endParaRPr lang="en-CH" sz="3733" dirty="0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222961-DB5F-4958-9E51-0B690BC3F505}"/>
              </a:ext>
            </a:extLst>
          </p:cNvPr>
          <p:cNvSpPr txBox="1"/>
          <p:nvPr/>
        </p:nvSpPr>
        <p:spPr>
          <a:xfrm>
            <a:off x="2206775" y="128882"/>
            <a:ext cx="2423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blind(c</a:t>
            </a:r>
            <a:r>
              <a:rPr lang="en-GB" sz="2400" baseline="-25000" dirty="0"/>
              <a:t>1</a:t>
            </a:r>
            <a:r>
              <a:rPr lang="en-GB" sz="2400" dirty="0"/>
              <a:t>,…,c</a:t>
            </a:r>
            <a:r>
              <a:rPr lang="en-GB" sz="2400" baseline="-25000" dirty="0"/>
              <a:t>k</a:t>
            </a:r>
            <a:r>
              <a:rPr lang="en-GB" sz="2400" dirty="0"/>
              <a:t>)</a:t>
            </a:r>
            <a:endParaRPr lang="en-CH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2E0F49-F603-456F-AD2A-C29DC437ECC4}"/>
              </a:ext>
            </a:extLst>
          </p:cNvPr>
          <p:cNvSpPr txBox="1"/>
          <p:nvPr/>
        </p:nvSpPr>
        <p:spPr>
          <a:xfrm>
            <a:off x="2216753" y="1032869"/>
            <a:ext cx="2423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cred=</a:t>
            </a:r>
            <a:r>
              <a:rPr lang="en-GB" sz="2400" dirty="0">
                <a:highlight>
                  <a:srgbClr val="FF00FF"/>
                </a:highlight>
              </a:rPr>
              <a:t>sign(c</a:t>
            </a:r>
            <a:r>
              <a:rPr lang="en-GB" sz="2400" baseline="-25000" dirty="0">
                <a:highlight>
                  <a:srgbClr val="FF00FF"/>
                </a:highlight>
              </a:rPr>
              <a:t>1</a:t>
            </a:r>
            <a:r>
              <a:rPr lang="en-GB" sz="2400" dirty="0">
                <a:highlight>
                  <a:srgbClr val="FF00FF"/>
                </a:highlight>
              </a:rPr>
              <a:t>,…,c</a:t>
            </a:r>
            <a:r>
              <a:rPr lang="en-GB" sz="2400" baseline="-25000" dirty="0">
                <a:highlight>
                  <a:srgbClr val="FF00FF"/>
                </a:highlight>
              </a:rPr>
              <a:t>k</a:t>
            </a:r>
            <a:r>
              <a:rPr lang="en-GB" sz="2400" dirty="0">
                <a:highlight>
                  <a:srgbClr val="FF00FF"/>
                </a:highlight>
              </a:rPr>
              <a:t>)</a:t>
            </a:r>
            <a:endParaRPr lang="en-CH" sz="2400" dirty="0">
              <a:highlight>
                <a:srgbClr val="FF00FF"/>
              </a:highlight>
            </a:endParaRPr>
          </a:p>
        </p:txBody>
      </p:sp>
      <p:pic>
        <p:nvPicPr>
          <p:cNvPr id="10" name="Graphic 9" descr="Bank outline">
            <a:extLst>
              <a:ext uri="{FF2B5EF4-FFF2-40B4-BE49-F238E27FC236}">
                <a16:creationId xmlns:a16="http://schemas.microsoft.com/office/drawing/2014/main" id="{408B6D60-13C2-439A-B0D7-C8BCD47E7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478" y="0"/>
            <a:ext cx="1407735" cy="14077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C3A5FF-1665-40D1-8349-18D7651F2B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501" y="577122"/>
            <a:ext cx="1293089" cy="1293089"/>
          </a:xfrm>
          <a:prstGeom prst="rect">
            <a:avLst/>
          </a:prstGeom>
        </p:spPr>
      </p:pic>
      <p:sp>
        <p:nvSpPr>
          <p:cNvPr id="12" name="Scroll: Vertical 11">
            <a:extLst>
              <a:ext uri="{FF2B5EF4-FFF2-40B4-BE49-F238E27FC236}">
                <a16:creationId xmlns:a16="http://schemas.microsoft.com/office/drawing/2014/main" id="{9D62BEBC-848C-408F-A124-04CA4422BEB8}"/>
              </a:ext>
            </a:extLst>
          </p:cNvPr>
          <p:cNvSpPr/>
          <p:nvPr/>
        </p:nvSpPr>
        <p:spPr>
          <a:xfrm>
            <a:off x="7095973" y="824766"/>
            <a:ext cx="2214034" cy="1585442"/>
          </a:xfrm>
          <a:prstGeom prst="verticalScroll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“I have a cred from</a:t>
            </a:r>
          </a:p>
          <a:p>
            <a:pPr algn="ctr"/>
            <a:r>
              <a:rPr lang="en-GB" sz="1600" dirty="0"/>
              <a:t>The issuer saying:</a:t>
            </a:r>
          </a:p>
          <a:p>
            <a:pPr algn="ctr"/>
            <a:r>
              <a:rPr lang="en-GB" sz="1600" dirty="0"/>
              <a:t>Age &gt;21”</a:t>
            </a:r>
            <a:endParaRPr lang="LID4096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B1D717-2C3A-4358-84AB-5A4A01336F94}"/>
              </a:ext>
            </a:extLst>
          </p:cNvPr>
          <p:cNvSpPr txBox="1"/>
          <p:nvPr/>
        </p:nvSpPr>
        <p:spPr>
          <a:xfrm>
            <a:off x="5793013" y="3784600"/>
            <a:ext cx="3385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Ingredients: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highlight>
                  <a:srgbClr val="FF00FF"/>
                </a:highlight>
              </a:rPr>
              <a:t>Signature scheme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/>
          </a:p>
          <a:p>
            <a:endParaRPr lang="LID4096" sz="2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9AE9FA-5A78-4FFC-95BE-4548C31149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82" y="3784600"/>
            <a:ext cx="32766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23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EA4621-BE40-47AA-9250-62E9B3196F86}"/>
              </a:ext>
            </a:extLst>
          </p:cNvPr>
          <p:cNvSpPr/>
          <p:nvPr/>
        </p:nvSpPr>
        <p:spPr bwMode="auto">
          <a:xfrm>
            <a:off x="475946" y="1223667"/>
            <a:ext cx="1574800" cy="1335313"/>
          </a:xfrm>
          <a:prstGeom prst="rect">
            <a:avLst/>
          </a:prstGeom>
          <a:noFill/>
          <a:ln w="38100" cap="flat" cmpd="sng" algn="ctr">
            <a:solidFill>
              <a:srgbClr val="AB1A8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667" dirty="0">
              <a:solidFill>
                <a:srgbClr val="191919"/>
              </a:solidFill>
              <a:latin typeface="IBM Plex Sans Light" pitchFamily="34" charset="0"/>
            </a:endParaRPr>
          </a:p>
          <a:p>
            <a:pPr algn="ctr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733" dirty="0">
                <a:solidFill>
                  <a:srgbClr val="191919"/>
                </a:solidFill>
                <a:latin typeface="IBM Plex Sans Light" pitchFamily="34" charset="0"/>
              </a:rPr>
              <a:t>Issuer</a:t>
            </a:r>
            <a:endParaRPr lang="en-CH" sz="3733" dirty="0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B85464D5-73E8-436E-9743-0169B569956F}"/>
              </a:ext>
            </a:extLst>
          </p:cNvPr>
          <p:cNvSpPr/>
          <p:nvPr/>
        </p:nvSpPr>
        <p:spPr bwMode="auto">
          <a:xfrm>
            <a:off x="2179560" y="636080"/>
            <a:ext cx="2333173" cy="377372"/>
          </a:xfrm>
          <a:prstGeom prst="leftArrow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CH" sz="2667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30A29BA4-AF96-4489-B0DE-0F571086186F}"/>
              </a:ext>
            </a:extLst>
          </p:cNvPr>
          <p:cNvSpPr/>
          <p:nvPr/>
        </p:nvSpPr>
        <p:spPr bwMode="auto">
          <a:xfrm rot="10800000">
            <a:off x="2252132" y="1513951"/>
            <a:ext cx="2333173" cy="377372"/>
          </a:xfrm>
          <a:prstGeom prst="leftArrow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CH" sz="2667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61464F-CD6C-45EE-A475-2EBEB644DE37}"/>
              </a:ext>
            </a:extLst>
          </p:cNvPr>
          <p:cNvSpPr/>
          <p:nvPr/>
        </p:nvSpPr>
        <p:spPr bwMode="auto">
          <a:xfrm>
            <a:off x="4806646" y="2005622"/>
            <a:ext cx="1574800" cy="1335313"/>
          </a:xfrm>
          <a:prstGeom prst="rect">
            <a:avLst/>
          </a:prstGeom>
          <a:noFill/>
          <a:ln w="38100" cap="flat" cmpd="sng" algn="ctr">
            <a:solidFill>
              <a:srgbClr val="AB1A8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667" dirty="0">
              <a:solidFill>
                <a:srgbClr val="191919"/>
              </a:solidFill>
              <a:latin typeface="IBM Plex Sans Light" pitchFamily="34" charset="0"/>
            </a:endParaRPr>
          </a:p>
          <a:p>
            <a:pPr algn="ctr"/>
            <a:r>
              <a:rPr lang="en-GB" sz="3733" dirty="0">
                <a:solidFill>
                  <a:srgbClr val="191919"/>
                </a:solidFill>
                <a:latin typeface="IBM Plex Sans Light" pitchFamily="34" charset="0"/>
              </a:rPr>
              <a:t>User</a:t>
            </a:r>
            <a:endParaRPr lang="en-CH" sz="3733" dirty="0">
              <a:solidFill>
                <a:srgbClr val="191919"/>
              </a:solidFill>
              <a:latin typeface="IBM Plex Sans Light" pitchFamily="34" charset="0"/>
            </a:endParaRPr>
          </a:p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IBM Plex Sans Light" pitchFamily="34" charset="0"/>
            </a:endParaRPr>
          </a:p>
          <a:p>
            <a:pPr algn="ctr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CH" sz="3733" dirty="0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1298F6A2-C4B2-4022-BFBE-6174BB8CA306}"/>
              </a:ext>
            </a:extLst>
          </p:cNvPr>
          <p:cNvSpPr/>
          <p:nvPr/>
        </p:nvSpPr>
        <p:spPr bwMode="auto">
          <a:xfrm rot="10800000">
            <a:off x="6747933" y="2484589"/>
            <a:ext cx="2910115" cy="377372"/>
          </a:xfrm>
          <a:prstGeom prst="leftArrow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CH" sz="2667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D57E52-BB67-464B-B4C9-EF1B653632E4}"/>
              </a:ext>
            </a:extLst>
          </p:cNvPr>
          <p:cNvSpPr/>
          <p:nvPr/>
        </p:nvSpPr>
        <p:spPr bwMode="auto">
          <a:xfrm>
            <a:off x="9817705" y="2005622"/>
            <a:ext cx="1574800" cy="1335313"/>
          </a:xfrm>
          <a:prstGeom prst="rect">
            <a:avLst/>
          </a:prstGeom>
          <a:noFill/>
          <a:ln w="38100" cap="flat" cmpd="sng" algn="ctr">
            <a:solidFill>
              <a:srgbClr val="AB1A8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667" dirty="0">
              <a:solidFill>
                <a:srgbClr val="191919"/>
              </a:solidFill>
              <a:latin typeface="IBM Plex Sans Light" pitchFamily="34" charset="0"/>
            </a:endParaRPr>
          </a:p>
          <a:p>
            <a:pPr algn="ctr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733" dirty="0">
                <a:solidFill>
                  <a:srgbClr val="191919"/>
                </a:solidFill>
                <a:latin typeface="IBM Plex Sans Light" pitchFamily="34" charset="0"/>
              </a:rPr>
              <a:t>Verifier</a:t>
            </a:r>
            <a:endParaRPr lang="en-CH" sz="3733" dirty="0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222961-DB5F-4958-9E51-0B690BC3F505}"/>
              </a:ext>
            </a:extLst>
          </p:cNvPr>
          <p:cNvSpPr txBox="1"/>
          <p:nvPr/>
        </p:nvSpPr>
        <p:spPr>
          <a:xfrm>
            <a:off x="2206775" y="128882"/>
            <a:ext cx="2423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highlight>
                  <a:srgbClr val="00FFFF"/>
                </a:highlight>
              </a:rPr>
              <a:t>blind(c</a:t>
            </a:r>
            <a:r>
              <a:rPr lang="en-GB" sz="2400" baseline="-25000" dirty="0">
                <a:highlight>
                  <a:srgbClr val="00FFFF"/>
                </a:highlight>
              </a:rPr>
              <a:t>1</a:t>
            </a:r>
            <a:r>
              <a:rPr lang="en-GB" sz="2400" dirty="0">
                <a:highlight>
                  <a:srgbClr val="00FFFF"/>
                </a:highlight>
              </a:rPr>
              <a:t>,…,c</a:t>
            </a:r>
            <a:r>
              <a:rPr lang="en-GB" sz="2400" baseline="-25000" dirty="0">
                <a:highlight>
                  <a:srgbClr val="00FFFF"/>
                </a:highlight>
              </a:rPr>
              <a:t>k</a:t>
            </a:r>
            <a:r>
              <a:rPr lang="en-GB" sz="2400" dirty="0">
                <a:highlight>
                  <a:srgbClr val="00FFFF"/>
                </a:highlight>
              </a:rPr>
              <a:t>)</a:t>
            </a:r>
            <a:endParaRPr lang="en-CH" sz="2400" dirty="0">
              <a:highlight>
                <a:srgbClr val="00FFFF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2E0F49-F603-456F-AD2A-C29DC437ECC4}"/>
              </a:ext>
            </a:extLst>
          </p:cNvPr>
          <p:cNvSpPr txBox="1"/>
          <p:nvPr/>
        </p:nvSpPr>
        <p:spPr>
          <a:xfrm>
            <a:off x="2216753" y="1032869"/>
            <a:ext cx="2423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cred=</a:t>
            </a:r>
            <a:r>
              <a:rPr lang="en-GB" sz="2400" dirty="0">
                <a:highlight>
                  <a:srgbClr val="FF00FF"/>
                </a:highlight>
              </a:rPr>
              <a:t>sign(c</a:t>
            </a:r>
            <a:r>
              <a:rPr lang="en-GB" sz="2400" baseline="-25000" dirty="0">
                <a:highlight>
                  <a:srgbClr val="FF00FF"/>
                </a:highlight>
              </a:rPr>
              <a:t>1</a:t>
            </a:r>
            <a:r>
              <a:rPr lang="en-GB" sz="2400" dirty="0">
                <a:highlight>
                  <a:srgbClr val="FF00FF"/>
                </a:highlight>
              </a:rPr>
              <a:t>,…,c</a:t>
            </a:r>
            <a:r>
              <a:rPr lang="en-GB" sz="2400" baseline="-25000" dirty="0">
                <a:highlight>
                  <a:srgbClr val="FF00FF"/>
                </a:highlight>
              </a:rPr>
              <a:t>k</a:t>
            </a:r>
            <a:r>
              <a:rPr lang="en-GB" sz="2400" dirty="0">
                <a:highlight>
                  <a:srgbClr val="FF00FF"/>
                </a:highlight>
              </a:rPr>
              <a:t>)</a:t>
            </a:r>
            <a:endParaRPr lang="en-CH" sz="2400" dirty="0">
              <a:highlight>
                <a:srgbClr val="FF00FF"/>
              </a:highlight>
            </a:endParaRPr>
          </a:p>
        </p:txBody>
      </p:sp>
      <p:pic>
        <p:nvPicPr>
          <p:cNvPr id="10" name="Graphic 9" descr="Bank outline">
            <a:extLst>
              <a:ext uri="{FF2B5EF4-FFF2-40B4-BE49-F238E27FC236}">
                <a16:creationId xmlns:a16="http://schemas.microsoft.com/office/drawing/2014/main" id="{408B6D60-13C2-439A-B0D7-C8BCD47E7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478" y="0"/>
            <a:ext cx="1407735" cy="14077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C3A5FF-1665-40D1-8349-18D7651F2B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501" y="577122"/>
            <a:ext cx="1293089" cy="1293089"/>
          </a:xfrm>
          <a:prstGeom prst="rect">
            <a:avLst/>
          </a:prstGeom>
        </p:spPr>
      </p:pic>
      <p:sp>
        <p:nvSpPr>
          <p:cNvPr id="12" name="Scroll: Vertical 11">
            <a:extLst>
              <a:ext uri="{FF2B5EF4-FFF2-40B4-BE49-F238E27FC236}">
                <a16:creationId xmlns:a16="http://schemas.microsoft.com/office/drawing/2014/main" id="{9D62BEBC-848C-408F-A124-04CA4422BEB8}"/>
              </a:ext>
            </a:extLst>
          </p:cNvPr>
          <p:cNvSpPr/>
          <p:nvPr/>
        </p:nvSpPr>
        <p:spPr>
          <a:xfrm>
            <a:off x="7095973" y="824766"/>
            <a:ext cx="2214034" cy="1585442"/>
          </a:xfrm>
          <a:prstGeom prst="verticalScroll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highlight>
                  <a:srgbClr val="00FFFF"/>
                </a:highlight>
              </a:rPr>
              <a:t>“I have a cred from</a:t>
            </a:r>
          </a:p>
          <a:p>
            <a:pPr algn="ctr"/>
            <a:r>
              <a:rPr lang="en-GB" sz="1600" dirty="0">
                <a:highlight>
                  <a:srgbClr val="00FFFF"/>
                </a:highlight>
              </a:rPr>
              <a:t>The issuer saying:</a:t>
            </a:r>
          </a:p>
          <a:p>
            <a:pPr algn="ctr"/>
            <a:r>
              <a:rPr lang="en-GB" sz="1600" dirty="0">
                <a:highlight>
                  <a:srgbClr val="00FFFF"/>
                </a:highlight>
              </a:rPr>
              <a:t>Age &gt;21”</a:t>
            </a:r>
            <a:endParaRPr lang="LID4096" sz="1600" dirty="0">
              <a:highlight>
                <a:srgbClr val="00FFFF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B1D717-2C3A-4358-84AB-5A4A01336F94}"/>
              </a:ext>
            </a:extLst>
          </p:cNvPr>
          <p:cNvSpPr txBox="1"/>
          <p:nvPr/>
        </p:nvSpPr>
        <p:spPr>
          <a:xfrm>
            <a:off x="5793013" y="3784600"/>
            <a:ext cx="33854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Ingredients: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highlight>
                  <a:srgbClr val="FF00FF"/>
                </a:highlight>
              </a:rPr>
              <a:t>Signature scheme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highlight>
                  <a:srgbClr val="00FFFF"/>
                </a:highlight>
              </a:rPr>
              <a:t>Zero-knowledge proof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highlight>
                <a:srgbClr val="00FFFF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/>
          </a:p>
          <a:p>
            <a:endParaRPr lang="LID4096" sz="2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9AE9FA-5A78-4FFC-95BE-4548C31149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82" y="3784600"/>
            <a:ext cx="32766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43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EA4621-BE40-47AA-9250-62E9B3196F86}"/>
              </a:ext>
            </a:extLst>
          </p:cNvPr>
          <p:cNvSpPr/>
          <p:nvPr/>
        </p:nvSpPr>
        <p:spPr bwMode="auto">
          <a:xfrm>
            <a:off x="475946" y="1223667"/>
            <a:ext cx="1574800" cy="1335313"/>
          </a:xfrm>
          <a:prstGeom prst="rect">
            <a:avLst/>
          </a:prstGeom>
          <a:noFill/>
          <a:ln w="38100" cap="flat" cmpd="sng" algn="ctr">
            <a:solidFill>
              <a:srgbClr val="AB1A8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667" dirty="0">
              <a:solidFill>
                <a:srgbClr val="191919"/>
              </a:solidFill>
              <a:latin typeface="IBM Plex Sans Light" pitchFamily="34" charset="0"/>
            </a:endParaRPr>
          </a:p>
          <a:p>
            <a:pPr algn="ctr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733" dirty="0">
                <a:solidFill>
                  <a:srgbClr val="191919"/>
                </a:solidFill>
                <a:latin typeface="IBM Plex Sans Light" pitchFamily="34" charset="0"/>
              </a:rPr>
              <a:t>Issuer</a:t>
            </a:r>
            <a:endParaRPr lang="en-CH" sz="3733" dirty="0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B85464D5-73E8-436E-9743-0169B569956F}"/>
              </a:ext>
            </a:extLst>
          </p:cNvPr>
          <p:cNvSpPr/>
          <p:nvPr/>
        </p:nvSpPr>
        <p:spPr bwMode="auto">
          <a:xfrm>
            <a:off x="2179560" y="636080"/>
            <a:ext cx="2333173" cy="377372"/>
          </a:xfrm>
          <a:prstGeom prst="leftArrow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CH" sz="2667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30A29BA4-AF96-4489-B0DE-0F571086186F}"/>
              </a:ext>
            </a:extLst>
          </p:cNvPr>
          <p:cNvSpPr/>
          <p:nvPr/>
        </p:nvSpPr>
        <p:spPr bwMode="auto">
          <a:xfrm rot="10800000">
            <a:off x="2252132" y="1513951"/>
            <a:ext cx="2333173" cy="377372"/>
          </a:xfrm>
          <a:prstGeom prst="leftArrow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CH" sz="2667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61464F-CD6C-45EE-A475-2EBEB644DE37}"/>
              </a:ext>
            </a:extLst>
          </p:cNvPr>
          <p:cNvSpPr/>
          <p:nvPr/>
        </p:nvSpPr>
        <p:spPr bwMode="auto">
          <a:xfrm>
            <a:off x="4806646" y="2005622"/>
            <a:ext cx="1574800" cy="1335313"/>
          </a:xfrm>
          <a:prstGeom prst="rect">
            <a:avLst/>
          </a:prstGeom>
          <a:noFill/>
          <a:ln w="38100" cap="flat" cmpd="sng" algn="ctr">
            <a:solidFill>
              <a:srgbClr val="AB1A8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667" dirty="0">
              <a:solidFill>
                <a:srgbClr val="191919"/>
              </a:solidFill>
              <a:latin typeface="IBM Plex Sans Light" pitchFamily="34" charset="0"/>
            </a:endParaRPr>
          </a:p>
          <a:p>
            <a:pPr algn="ctr"/>
            <a:r>
              <a:rPr lang="en-GB" sz="3733" dirty="0">
                <a:solidFill>
                  <a:srgbClr val="191919"/>
                </a:solidFill>
                <a:latin typeface="IBM Plex Sans Light" pitchFamily="34" charset="0"/>
              </a:rPr>
              <a:t>User</a:t>
            </a:r>
            <a:endParaRPr lang="en-CH" sz="3733" dirty="0">
              <a:solidFill>
                <a:srgbClr val="191919"/>
              </a:solidFill>
              <a:latin typeface="IBM Plex Sans Light" pitchFamily="34" charset="0"/>
            </a:endParaRPr>
          </a:p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IBM Plex Sans Light" pitchFamily="34" charset="0"/>
            </a:endParaRPr>
          </a:p>
          <a:p>
            <a:pPr algn="ctr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CH" sz="3733" dirty="0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1298F6A2-C4B2-4022-BFBE-6174BB8CA306}"/>
              </a:ext>
            </a:extLst>
          </p:cNvPr>
          <p:cNvSpPr/>
          <p:nvPr/>
        </p:nvSpPr>
        <p:spPr bwMode="auto">
          <a:xfrm rot="10800000">
            <a:off x="6747933" y="2484589"/>
            <a:ext cx="2910115" cy="377372"/>
          </a:xfrm>
          <a:prstGeom prst="leftArrow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CH" sz="2667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D57E52-BB67-464B-B4C9-EF1B653632E4}"/>
              </a:ext>
            </a:extLst>
          </p:cNvPr>
          <p:cNvSpPr/>
          <p:nvPr/>
        </p:nvSpPr>
        <p:spPr bwMode="auto">
          <a:xfrm>
            <a:off x="9817705" y="2005622"/>
            <a:ext cx="1574800" cy="1335313"/>
          </a:xfrm>
          <a:prstGeom prst="rect">
            <a:avLst/>
          </a:prstGeom>
          <a:noFill/>
          <a:ln w="38100" cap="flat" cmpd="sng" algn="ctr">
            <a:solidFill>
              <a:srgbClr val="AB1A8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667" dirty="0">
              <a:solidFill>
                <a:srgbClr val="191919"/>
              </a:solidFill>
              <a:latin typeface="IBM Plex Sans Light" pitchFamily="34" charset="0"/>
            </a:endParaRPr>
          </a:p>
          <a:p>
            <a:pPr algn="ctr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733" dirty="0">
                <a:solidFill>
                  <a:srgbClr val="191919"/>
                </a:solidFill>
                <a:latin typeface="IBM Plex Sans Light" pitchFamily="34" charset="0"/>
              </a:rPr>
              <a:t>Verifier</a:t>
            </a:r>
            <a:endParaRPr lang="en-CH" sz="3733" dirty="0">
              <a:solidFill>
                <a:srgbClr val="191919"/>
              </a:solidFill>
              <a:latin typeface="IBM Plex Sans Light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222961-DB5F-4958-9E51-0B690BC3F505}"/>
              </a:ext>
            </a:extLst>
          </p:cNvPr>
          <p:cNvSpPr txBox="1"/>
          <p:nvPr/>
        </p:nvSpPr>
        <p:spPr>
          <a:xfrm>
            <a:off x="2206775" y="128882"/>
            <a:ext cx="2423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highlight>
                  <a:srgbClr val="00FF00"/>
                </a:highlight>
              </a:rPr>
              <a:t>blind(c</a:t>
            </a:r>
            <a:r>
              <a:rPr lang="en-GB" sz="2400" baseline="-25000" dirty="0">
                <a:highlight>
                  <a:srgbClr val="00FF00"/>
                </a:highlight>
              </a:rPr>
              <a:t>1</a:t>
            </a:r>
            <a:r>
              <a:rPr lang="en-GB" sz="2400" dirty="0">
                <a:highlight>
                  <a:srgbClr val="00FF00"/>
                </a:highlight>
              </a:rPr>
              <a:t>,…,c</a:t>
            </a:r>
            <a:r>
              <a:rPr lang="en-GB" sz="2400" baseline="-25000" dirty="0">
                <a:highlight>
                  <a:srgbClr val="00FF00"/>
                </a:highlight>
              </a:rPr>
              <a:t>k</a:t>
            </a:r>
            <a:r>
              <a:rPr lang="en-GB" sz="2400" dirty="0">
                <a:highlight>
                  <a:srgbClr val="00FF00"/>
                </a:highlight>
              </a:rPr>
              <a:t>)</a:t>
            </a:r>
            <a:endParaRPr lang="en-CH" sz="2400" dirty="0">
              <a:highlight>
                <a:srgbClr val="00FF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2E0F49-F603-456F-AD2A-C29DC437ECC4}"/>
              </a:ext>
            </a:extLst>
          </p:cNvPr>
          <p:cNvSpPr txBox="1"/>
          <p:nvPr/>
        </p:nvSpPr>
        <p:spPr>
          <a:xfrm>
            <a:off x="2216753" y="1032869"/>
            <a:ext cx="2423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cred=</a:t>
            </a:r>
            <a:r>
              <a:rPr lang="en-GB" sz="2400" dirty="0">
                <a:highlight>
                  <a:srgbClr val="FF00FF"/>
                </a:highlight>
              </a:rPr>
              <a:t>sign(c</a:t>
            </a:r>
            <a:r>
              <a:rPr lang="en-GB" sz="2400" baseline="-25000" dirty="0">
                <a:highlight>
                  <a:srgbClr val="FF00FF"/>
                </a:highlight>
              </a:rPr>
              <a:t>1</a:t>
            </a:r>
            <a:r>
              <a:rPr lang="en-GB" sz="2400" dirty="0">
                <a:highlight>
                  <a:srgbClr val="FF00FF"/>
                </a:highlight>
              </a:rPr>
              <a:t>,…,c</a:t>
            </a:r>
            <a:r>
              <a:rPr lang="en-GB" sz="2400" baseline="-25000" dirty="0">
                <a:highlight>
                  <a:srgbClr val="FF00FF"/>
                </a:highlight>
              </a:rPr>
              <a:t>k</a:t>
            </a:r>
            <a:r>
              <a:rPr lang="en-GB" sz="2400" dirty="0">
                <a:highlight>
                  <a:srgbClr val="FF00FF"/>
                </a:highlight>
              </a:rPr>
              <a:t>)</a:t>
            </a:r>
            <a:endParaRPr lang="en-CH" sz="2400" dirty="0">
              <a:highlight>
                <a:srgbClr val="FF00FF"/>
              </a:highlight>
            </a:endParaRPr>
          </a:p>
        </p:txBody>
      </p:sp>
      <p:pic>
        <p:nvPicPr>
          <p:cNvPr id="10" name="Graphic 9" descr="Bank outline">
            <a:extLst>
              <a:ext uri="{FF2B5EF4-FFF2-40B4-BE49-F238E27FC236}">
                <a16:creationId xmlns:a16="http://schemas.microsoft.com/office/drawing/2014/main" id="{408B6D60-13C2-439A-B0D7-C8BCD47E7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478" y="0"/>
            <a:ext cx="1407735" cy="14077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C3A5FF-1665-40D1-8349-18D7651F2B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501" y="577122"/>
            <a:ext cx="1293089" cy="1293089"/>
          </a:xfrm>
          <a:prstGeom prst="rect">
            <a:avLst/>
          </a:prstGeom>
        </p:spPr>
      </p:pic>
      <p:sp>
        <p:nvSpPr>
          <p:cNvPr id="12" name="Scroll: Vertical 11">
            <a:extLst>
              <a:ext uri="{FF2B5EF4-FFF2-40B4-BE49-F238E27FC236}">
                <a16:creationId xmlns:a16="http://schemas.microsoft.com/office/drawing/2014/main" id="{9D62BEBC-848C-408F-A124-04CA4422BEB8}"/>
              </a:ext>
            </a:extLst>
          </p:cNvPr>
          <p:cNvSpPr/>
          <p:nvPr/>
        </p:nvSpPr>
        <p:spPr>
          <a:xfrm>
            <a:off x="7095973" y="824766"/>
            <a:ext cx="2214034" cy="1585442"/>
          </a:xfrm>
          <a:prstGeom prst="verticalScroll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highlight>
                  <a:srgbClr val="00FFFF"/>
                </a:highlight>
              </a:rPr>
              <a:t>“I have a cred from</a:t>
            </a:r>
          </a:p>
          <a:p>
            <a:pPr algn="ctr"/>
            <a:r>
              <a:rPr lang="en-GB" sz="1600" dirty="0">
                <a:highlight>
                  <a:srgbClr val="00FFFF"/>
                </a:highlight>
              </a:rPr>
              <a:t>The issuer saying:</a:t>
            </a:r>
          </a:p>
          <a:p>
            <a:pPr algn="ctr"/>
            <a:r>
              <a:rPr lang="en-GB" sz="1600" dirty="0">
                <a:highlight>
                  <a:srgbClr val="00FFFF"/>
                </a:highlight>
              </a:rPr>
              <a:t>Age &gt;21”</a:t>
            </a:r>
            <a:endParaRPr lang="LID4096" sz="1600" dirty="0">
              <a:highlight>
                <a:srgbClr val="00FFFF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B1D717-2C3A-4358-84AB-5A4A01336F94}"/>
              </a:ext>
            </a:extLst>
          </p:cNvPr>
          <p:cNvSpPr txBox="1"/>
          <p:nvPr/>
        </p:nvSpPr>
        <p:spPr>
          <a:xfrm>
            <a:off x="5793013" y="3784600"/>
            <a:ext cx="33854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Ingredients: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highlight>
                  <a:srgbClr val="FF00FF"/>
                </a:highlight>
              </a:rPr>
              <a:t>Signature scheme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highlight>
                  <a:srgbClr val="00FFFF"/>
                </a:highlight>
              </a:rPr>
              <a:t>Zero-knowledge proof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highlight>
                  <a:srgbClr val="FFFF00"/>
                </a:highlight>
              </a:rPr>
              <a:t>Commitment scheme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highlight>
                <a:srgbClr val="00FFFF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/>
          </a:p>
          <a:p>
            <a:endParaRPr lang="LID4096" sz="2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9AE9FA-5A78-4FFC-95BE-4548C31149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82" y="3784600"/>
            <a:ext cx="32766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196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770</TotalTime>
  <Words>3738</Words>
  <Application>Microsoft Office PowerPoint</Application>
  <PresentationFormat>Widescreen</PresentationFormat>
  <Paragraphs>539</Paragraphs>
  <Slides>51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Calibri</vt:lpstr>
      <vt:lpstr>Calibri Light</vt:lpstr>
      <vt:lpstr>Cambria Math</vt:lpstr>
      <vt:lpstr>IBM Plex Sans Light</vt:lpstr>
      <vt:lpstr>Speak Pro Light</vt:lpstr>
      <vt:lpstr>Wingdings</vt:lpstr>
      <vt:lpstr>Retrospect</vt:lpstr>
      <vt:lpstr>A Framework for Practical Anonymous Credentials from Lattices</vt:lpstr>
      <vt:lpstr>Anonymous Credentials [CL02]</vt:lpstr>
      <vt:lpstr>Anonymous Credentials [CL02]</vt:lpstr>
      <vt:lpstr>Anonymous Credentials [CL02]</vt:lpstr>
      <vt:lpstr>Anonymous Credentials [CL02]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Lattice-based signatures</vt:lpstr>
      <vt:lpstr>Lattice-based signatures</vt:lpstr>
      <vt:lpstr>Lattice-based signatures</vt:lpstr>
      <vt:lpstr>Lattice-based signatures</vt:lpstr>
      <vt:lpstr>Lattice-based signatures</vt:lpstr>
      <vt:lpstr>The [GPV08] signature scheme</vt:lpstr>
      <vt:lpstr>What if H is not a random oracle?</vt:lpstr>
      <vt:lpstr>What if H is not a random oracle?</vt:lpstr>
      <vt:lpstr>Seems dangerous … at first</vt:lpstr>
      <vt:lpstr>The ISISf assumption</vt:lpstr>
      <vt:lpstr>Standard model signatures from the ISISf assumption </vt:lpstr>
      <vt:lpstr>Standard model signatures from the ISISf assumption </vt:lpstr>
      <vt:lpstr>Standard model signatures from the ISISf assumption </vt:lpstr>
      <vt:lpstr>Standard model signatures from the ISISf assumption </vt:lpstr>
      <vt:lpstr>Unforgeability proof sketch</vt:lpstr>
      <vt:lpstr>Unforgeability proof sketch</vt:lpstr>
      <vt:lpstr>Unforgeability proof sketch</vt:lpstr>
      <vt:lpstr>Unforgeability proof sketch</vt:lpstr>
      <vt:lpstr>Unforgeability proof sketch</vt:lpstr>
      <vt:lpstr>Anonymous credentials construction</vt:lpstr>
      <vt:lpstr>PowerPoint Presentation</vt:lpstr>
      <vt:lpstr>PowerPoint Presentation</vt:lpstr>
      <vt:lpstr>Efficiency for 8 attributes</vt:lpstr>
      <vt:lpstr>Efficiency for 8 attributes</vt:lpstr>
      <vt:lpstr>Efficiency for 8 attributes</vt:lpstr>
      <vt:lpstr>Unused slides: unforgeability proof sketch</vt:lpstr>
      <vt:lpstr>Unforgeability proof (aka Interactive ISISf assumption)</vt:lpstr>
      <vt:lpstr>Unforgeability proof (aka Interactive ISISf assumption)</vt:lpstr>
      <vt:lpstr>Unforgeability Proof</vt:lpstr>
      <vt:lpstr>Unforgeability Proof</vt:lpstr>
      <vt:lpstr>Unforgeability Proof</vt:lpstr>
      <vt:lpstr>Unforgeability Proof</vt:lpstr>
      <vt:lpstr>Unforgeability Proof</vt:lpstr>
      <vt:lpstr>Unforgeability Proof</vt:lpstr>
      <vt:lpstr>Unforgeability Proof</vt:lpstr>
      <vt:lpstr>Unforgeability Proof</vt:lpstr>
      <vt:lpstr>Unforgeability Proof</vt:lpstr>
      <vt:lpstr>Unforgeability Proof</vt:lpstr>
      <vt:lpstr>Unforgeability Proof</vt:lpstr>
      <vt:lpstr>Unforgeability Proof</vt:lpstr>
      <vt:lpstr>Unforgeability Proof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Framework for Practical Anonymous Credentials from Lattices</dc:title>
  <dc:creator>Nguyen Ngoc Khanh</dc:creator>
  <cp:lastModifiedBy>Nguyen Ngoc Khanh</cp:lastModifiedBy>
  <cp:revision>39</cp:revision>
  <dcterms:created xsi:type="dcterms:W3CDTF">2023-08-07T15:58:49Z</dcterms:created>
  <dcterms:modified xsi:type="dcterms:W3CDTF">2023-08-18T16:31:28Z</dcterms:modified>
</cp:coreProperties>
</file>