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2"/>
  </p:notesMasterIdLst>
  <p:sldIdLst>
    <p:sldId id="773" r:id="rId3"/>
    <p:sldId id="879" r:id="rId4"/>
    <p:sldId id="880" r:id="rId5"/>
    <p:sldId id="912" r:id="rId6"/>
    <p:sldId id="913" r:id="rId7"/>
    <p:sldId id="844" r:id="rId8"/>
    <p:sldId id="915" r:id="rId9"/>
    <p:sldId id="882" r:id="rId10"/>
    <p:sldId id="883" r:id="rId11"/>
    <p:sldId id="858" r:id="rId12"/>
    <p:sldId id="860" r:id="rId13"/>
    <p:sldId id="874" r:id="rId14"/>
    <p:sldId id="897" r:id="rId15"/>
    <p:sldId id="919" r:id="rId16"/>
    <p:sldId id="920" r:id="rId17"/>
    <p:sldId id="898" r:id="rId18"/>
    <p:sldId id="914" r:id="rId19"/>
    <p:sldId id="861" r:id="rId20"/>
    <p:sldId id="899" r:id="rId21"/>
    <p:sldId id="902" r:id="rId22"/>
    <p:sldId id="901" r:id="rId23"/>
    <p:sldId id="909" r:id="rId24"/>
    <p:sldId id="877" r:id="rId25"/>
    <p:sldId id="864" r:id="rId26"/>
    <p:sldId id="881" r:id="rId27"/>
    <p:sldId id="917" r:id="rId28"/>
    <p:sldId id="900" r:id="rId29"/>
    <p:sldId id="911" r:id="rId30"/>
    <p:sldId id="916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A5E9330-C006-457D-ADD2-BD6B65160E25}">
          <p14:sldIdLst>
            <p14:sldId id="773"/>
            <p14:sldId id="879"/>
            <p14:sldId id="880"/>
            <p14:sldId id="912"/>
            <p14:sldId id="913"/>
            <p14:sldId id="844"/>
            <p14:sldId id="915"/>
            <p14:sldId id="882"/>
            <p14:sldId id="883"/>
            <p14:sldId id="858"/>
            <p14:sldId id="860"/>
            <p14:sldId id="874"/>
            <p14:sldId id="897"/>
            <p14:sldId id="919"/>
            <p14:sldId id="920"/>
            <p14:sldId id="898"/>
            <p14:sldId id="914"/>
            <p14:sldId id="861"/>
            <p14:sldId id="899"/>
            <p14:sldId id="902"/>
            <p14:sldId id="901"/>
            <p14:sldId id="909"/>
            <p14:sldId id="877"/>
            <p14:sldId id="864"/>
            <p14:sldId id="881"/>
            <p14:sldId id="917"/>
            <p14:sldId id="900"/>
            <p14:sldId id="911"/>
            <p14:sldId id="9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ny" initials="B" lastIdx="1" clrIdx="0"/>
  <p:cmAuthor id="2" name="Benny Applebaum" initials="B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33"/>
    <a:srgbClr val="FE0000"/>
    <a:srgbClr val="EEECE1"/>
    <a:srgbClr val="81BB59"/>
    <a:srgbClr val="E8C0C0"/>
    <a:srgbClr val="FD3939"/>
    <a:srgbClr val="E60000"/>
    <a:srgbClr val="EAB200"/>
    <a:srgbClr val="D20000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0" autoAdjust="0"/>
    <p:restoredTop sz="92150" autoAdjust="0"/>
  </p:normalViewPr>
  <p:slideViewPr>
    <p:cSldViewPr snapToGrid="0">
      <p:cViewPr varScale="1">
        <p:scale>
          <a:sx n="81" d="100"/>
          <a:sy n="81" d="100"/>
        </p:scale>
        <p:origin x="-893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D77B5-B11A-46AD-B01C-C968A196E91E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23E6-59CF-4D8F-8627-ED8206CE0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1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disclaimer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8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Application for RSA signatures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200" dirty="0" smtClean="0"/>
                  <a:t>Cramer,</a:t>
                </a:r>
                <a:r>
                  <a:rPr lang="en-US" sz="1200" baseline="0" dirty="0" smtClean="0"/>
                  <a:t> </a:t>
                </a:r>
                <a:r>
                  <a:rPr lang="en-US" sz="1200" baseline="0" dirty="0" err="1" smtClean="0"/>
                  <a:t>Damgard</a:t>
                </a:r>
                <a:r>
                  <a:rPr lang="en-US" sz="1200" baseline="0" dirty="0" smtClean="0"/>
                  <a:t>, </a:t>
                </a:r>
                <a:r>
                  <a:rPr lang="en-US" sz="1200" baseline="0" dirty="0" err="1" smtClean="0"/>
                  <a:t>Dottling</a:t>
                </a:r>
                <a:r>
                  <a:rPr lang="en-US" sz="1200" baseline="0" dirty="0" smtClean="0"/>
                  <a:t>, Fehr, </a:t>
                </a:r>
                <a:r>
                  <a:rPr lang="en-US" sz="1200" baseline="0" dirty="0" err="1" smtClean="0"/>
                  <a:t>Spini</a:t>
                </a: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1200" dirty="0" smtClean="0"/>
                  <a:t>Massey’s </a:t>
                </a:r>
                <a:r>
                  <a:rPr lang="en-US" sz="1200" dirty="0"/>
                  <a:t>scheme: Share a random </a:t>
                </a:r>
                <a:r>
                  <a:rPr lang="en-US" sz="1200" dirty="0" err="1"/>
                  <a:t>codeword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12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dirty="0">
                    <a:sym typeface="Wingdings" panose="05000000000000000000" pitchFamily="2" charset="2"/>
                  </a:rPr>
                  <a:t> </a:t>
                </a:r>
                <a:r>
                  <a:rPr lang="en-US" sz="1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𝝉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sz="1200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200" dirty="0"/>
                  <a:t> partites can recover the </a:t>
                </a:r>
                <a:r>
                  <a:rPr lang="en-US" sz="1200" dirty="0" err="1"/>
                  <a:t>codeword</a:t>
                </a:r>
                <a:r>
                  <a:rPr lang="en-US" sz="1200" dirty="0"/>
                  <a:t> and the secret</a:t>
                </a:r>
              </a:p>
              <a:p>
                <a:endParaRPr lang="he-IL" b="0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200" dirty="0" smtClean="0"/>
                  <a:t>Massey’s scheme: Share </a:t>
                </a:r>
                <a:r>
                  <a:rPr lang="en-US" sz="1200" dirty="0" smtClean="0"/>
                  <a:t>a random </a:t>
                </a:r>
                <a:r>
                  <a:rPr lang="en-US" sz="1200" dirty="0" err="1" smtClean="0"/>
                  <a:t>codeword</a:t>
                </a:r>
                <a:r>
                  <a:rPr lang="en-US" sz="1200" dirty="0" smtClean="0"/>
                  <a:t> </a:t>
                </a:r>
                <a:r>
                  <a:rPr lang="en-US" sz="1200" b="0" i="0" smtClean="0">
                    <a:latin typeface="Cambria Math"/>
                  </a:rPr>
                  <a:t>𝑐</a:t>
                </a:r>
                <a:r>
                  <a:rPr lang="en-US" sz="1200" dirty="0" smtClean="0"/>
                  <a:t> such that </a:t>
                </a:r>
                <a:r>
                  <a:rPr lang="en-US" sz="1200" b="0" i="0" smtClean="0">
                    <a:latin typeface="Cambria Math"/>
                  </a:rPr>
                  <a:t>𝑐_1=𝑠</a:t>
                </a:r>
                <a:r>
                  <a:rPr lang="en-US" sz="1200" dirty="0" smtClean="0"/>
                  <a:t> </a:t>
                </a:r>
                <a:r>
                  <a:rPr lang="en-US" sz="12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1200" dirty="0"/>
                  <a:t>	</a:t>
                </a:r>
                <a:r>
                  <a:rPr lang="en-US" sz="1200" b="1" i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/>
                  </a:rPr>
                  <a:t>𝝉_𝒄 𝒏</a:t>
                </a:r>
                <a:r>
                  <a:rPr lang="en-US" sz="1200" dirty="0" smtClean="0"/>
                  <a:t> partites can recover the </a:t>
                </a:r>
                <a:r>
                  <a:rPr lang="en-US" sz="1200" dirty="0" err="1" smtClean="0"/>
                  <a:t>codeword</a:t>
                </a:r>
                <a:r>
                  <a:rPr lang="en-US" sz="1200" dirty="0" smtClean="0"/>
                  <a:t> and the secret</a:t>
                </a:r>
              </a:p>
              <a:p>
                <a:endParaRPr lang="he-IL" b="0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 smtClean="0"/>
                  <a:t>Recovering relies on properties of the code</a:t>
                </a:r>
                <a:br>
                  <a:rPr lang="en-US" b="0" dirty="0" smtClean="0"/>
                </a:br>
                <a:endParaRPr lang="he-IL" b="0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200" dirty="0" smtClean="0"/>
                  <a:t>Massey’s scheme: Share </a:t>
                </a:r>
                <a:r>
                  <a:rPr lang="en-US" sz="1200" dirty="0" smtClean="0"/>
                  <a:t>a random </a:t>
                </a:r>
                <a:r>
                  <a:rPr lang="en-US" sz="1200" dirty="0" err="1" smtClean="0"/>
                  <a:t>codeword</a:t>
                </a:r>
                <a:r>
                  <a:rPr lang="en-US" sz="1200" dirty="0" smtClean="0"/>
                  <a:t> </a:t>
                </a:r>
                <a:r>
                  <a:rPr lang="en-US" sz="1200" b="0" i="0" smtClean="0">
                    <a:latin typeface="Cambria Math"/>
                  </a:rPr>
                  <a:t>𝑐</a:t>
                </a:r>
                <a:r>
                  <a:rPr lang="en-US" sz="1200" dirty="0" smtClean="0"/>
                  <a:t> such that </a:t>
                </a:r>
                <a:r>
                  <a:rPr lang="en-US" sz="1200" b="0" i="0" smtClean="0">
                    <a:latin typeface="Cambria Math"/>
                  </a:rPr>
                  <a:t>𝑐_1=𝑠</a:t>
                </a:r>
                <a:r>
                  <a:rPr lang="en-US" sz="1200" dirty="0" smtClean="0"/>
                  <a:t> </a:t>
                </a:r>
                <a:r>
                  <a:rPr lang="en-US" sz="12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1200" dirty="0"/>
                  <a:t>	</a:t>
                </a:r>
                <a:r>
                  <a:rPr lang="en-US" sz="1200" b="1" i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/>
                  </a:rPr>
                  <a:t>𝝉_𝒄 𝒏</a:t>
                </a:r>
                <a:r>
                  <a:rPr lang="en-US" sz="1200" dirty="0" smtClean="0"/>
                  <a:t> partites can recover the </a:t>
                </a:r>
                <a:r>
                  <a:rPr lang="en-US" sz="1200" dirty="0" err="1" smtClean="0"/>
                  <a:t>codeword</a:t>
                </a:r>
                <a:r>
                  <a:rPr lang="en-US" sz="1200" dirty="0" smtClean="0"/>
                  <a:t> and the secret</a:t>
                </a:r>
              </a:p>
              <a:p>
                <a:endParaRPr lang="he-IL" b="0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 smtClean="0"/>
                  <a:t>LDPC codes always</a:t>
                </a:r>
                <a:r>
                  <a:rPr lang="en-US" b="0" baseline="0" dirty="0" smtClean="0"/>
                  <a:t> satisfy sparse equations.</a:t>
                </a:r>
              </a:p>
              <a:p>
                <a:r>
                  <a:rPr lang="en-US" b="0" baseline="0" dirty="0" smtClean="0"/>
                  <a:t>We can also work </a:t>
                </a:r>
                <a:r>
                  <a:rPr lang="en-US" b="0" baseline="0" dirty="0" err="1" smtClean="0"/>
                  <a:t>sith</a:t>
                </a:r>
                <a:r>
                  <a:rPr lang="en-US" b="0" baseline="0" dirty="0" smtClean="0"/>
                  <a:t> systematic codes, or use the LDPC trick.</a:t>
                </a:r>
                <a:endParaRPr lang="he-IL" b="0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200" dirty="0" smtClean="0"/>
                  <a:t>Massey’s scheme: Share </a:t>
                </a:r>
                <a:r>
                  <a:rPr lang="en-US" sz="1200" dirty="0" smtClean="0"/>
                  <a:t>a random </a:t>
                </a:r>
                <a:r>
                  <a:rPr lang="en-US" sz="1200" dirty="0" err="1" smtClean="0"/>
                  <a:t>codeword</a:t>
                </a:r>
                <a:r>
                  <a:rPr lang="en-US" sz="1200" dirty="0" smtClean="0"/>
                  <a:t> </a:t>
                </a:r>
                <a:r>
                  <a:rPr lang="en-US" sz="1200" b="0" i="0" smtClean="0">
                    <a:latin typeface="Cambria Math"/>
                  </a:rPr>
                  <a:t>𝑐</a:t>
                </a:r>
                <a:r>
                  <a:rPr lang="en-US" sz="1200" dirty="0" smtClean="0"/>
                  <a:t> such that </a:t>
                </a:r>
                <a:r>
                  <a:rPr lang="en-US" sz="1200" b="0" i="0" smtClean="0">
                    <a:latin typeface="Cambria Math"/>
                  </a:rPr>
                  <a:t>𝑐_1=𝑠</a:t>
                </a:r>
                <a:r>
                  <a:rPr lang="en-US" sz="1200" dirty="0" smtClean="0"/>
                  <a:t> </a:t>
                </a:r>
                <a:r>
                  <a:rPr lang="en-US" sz="12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1200" dirty="0"/>
                  <a:t>	</a:t>
                </a:r>
                <a:r>
                  <a:rPr lang="en-US" sz="1200" b="1" i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/>
                  </a:rPr>
                  <a:t>𝝉_𝒄 𝒏</a:t>
                </a:r>
                <a:r>
                  <a:rPr lang="en-US" sz="1200" dirty="0" smtClean="0"/>
                  <a:t> partites can recover the </a:t>
                </a:r>
                <a:r>
                  <a:rPr lang="en-US" sz="1200" dirty="0" err="1" smtClean="0"/>
                  <a:t>codeword</a:t>
                </a:r>
                <a:r>
                  <a:rPr lang="en-US" sz="1200" dirty="0" smtClean="0"/>
                  <a:t> and the secret</a:t>
                </a:r>
              </a:p>
              <a:p>
                <a:endParaRPr lang="he-IL" b="0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 smtClean="0"/>
                  <a:t>Recovering relies on properties of the code</a:t>
                </a:r>
                <a:br>
                  <a:rPr lang="en-US" b="0" dirty="0" smtClean="0"/>
                </a:br>
                <a:endParaRPr lang="he-IL" b="0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200" dirty="0" smtClean="0"/>
                  <a:t>Massey’s scheme: Share </a:t>
                </a:r>
                <a:r>
                  <a:rPr lang="en-US" sz="1200" dirty="0" smtClean="0"/>
                  <a:t>a random </a:t>
                </a:r>
                <a:r>
                  <a:rPr lang="en-US" sz="1200" dirty="0" err="1" smtClean="0"/>
                  <a:t>codeword</a:t>
                </a:r>
                <a:r>
                  <a:rPr lang="en-US" sz="1200" dirty="0" smtClean="0"/>
                  <a:t> </a:t>
                </a:r>
                <a:r>
                  <a:rPr lang="en-US" sz="1200" b="0" i="0" smtClean="0">
                    <a:latin typeface="Cambria Math"/>
                  </a:rPr>
                  <a:t>𝑐</a:t>
                </a:r>
                <a:r>
                  <a:rPr lang="en-US" sz="1200" dirty="0" smtClean="0"/>
                  <a:t> such that </a:t>
                </a:r>
                <a:r>
                  <a:rPr lang="en-US" sz="1200" b="0" i="0" smtClean="0">
                    <a:latin typeface="Cambria Math"/>
                  </a:rPr>
                  <a:t>𝑐_1=𝑠</a:t>
                </a:r>
                <a:r>
                  <a:rPr lang="en-US" sz="1200" dirty="0" smtClean="0"/>
                  <a:t> </a:t>
                </a:r>
                <a:r>
                  <a:rPr lang="en-US" sz="12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1200" dirty="0"/>
                  <a:t>	</a:t>
                </a:r>
                <a:r>
                  <a:rPr lang="en-US" sz="1200" b="1" i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/>
                  </a:rPr>
                  <a:t>𝝉_𝒄 𝒏</a:t>
                </a:r>
                <a:r>
                  <a:rPr lang="en-US" sz="1200" dirty="0" smtClean="0"/>
                  <a:t> partites can recover the </a:t>
                </a:r>
                <a:r>
                  <a:rPr lang="en-US" sz="1200" dirty="0" err="1" smtClean="0"/>
                  <a:t>codeword</a:t>
                </a:r>
                <a:r>
                  <a:rPr lang="en-US" sz="1200" dirty="0" smtClean="0"/>
                  <a:t> and the secret</a:t>
                </a:r>
              </a:p>
              <a:p>
                <a:endParaRPr lang="he-IL" b="0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 smtClean="0"/>
                  <a:t>Recovering relies on properties of the hash function</a:t>
                </a:r>
                <a:br>
                  <a:rPr lang="en-US" b="0" dirty="0" smtClean="0"/>
                </a:br>
                <a:endParaRPr lang="he-IL" b="0" dirty="0" smtClean="0"/>
              </a:p>
              <a:p>
                <a:endParaRPr lang="he-IL" b="0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200" dirty="0" smtClean="0"/>
                  <a:t>Massey’s scheme: Share </a:t>
                </a:r>
                <a:r>
                  <a:rPr lang="en-US" sz="1200" dirty="0" smtClean="0"/>
                  <a:t>a random </a:t>
                </a:r>
                <a:r>
                  <a:rPr lang="en-US" sz="1200" dirty="0" err="1" smtClean="0"/>
                  <a:t>codeword</a:t>
                </a:r>
                <a:r>
                  <a:rPr lang="en-US" sz="1200" dirty="0" smtClean="0"/>
                  <a:t> </a:t>
                </a:r>
                <a:r>
                  <a:rPr lang="en-US" sz="1200" b="0" i="0" smtClean="0">
                    <a:latin typeface="Cambria Math"/>
                  </a:rPr>
                  <a:t>𝑐</a:t>
                </a:r>
                <a:r>
                  <a:rPr lang="en-US" sz="1200" dirty="0" smtClean="0"/>
                  <a:t> such that </a:t>
                </a:r>
                <a:r>
                  <a:rPr lang="en-US" sz="1200" b="0" i="0" smtClean="0">
                    <a:latin typeface="Cambria Math"/>
                  </a:rPr>
                  <a:t>𝑐_1=𝑠</a:t>
                </a:r>
                <a:r>
                  <a:rPr lang="en-US" sz="1200" dirty="0" smtClean="0"/>
                  <a:t> </a:t>
                </a:r>
                <a:r>
                  <a:rPr lang="en-US" sz="12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1200" dirty="0"/>
                  <a:t>	</a:t>
                </a:r>
                <a:r>
                  <a:rPr lang="en-US" sz="1200" b="1" i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/>
                  </a:rPr>
                  <a:t>𝝉_𝒄 𝒏</a:t>
                </a:r>
                <a:r>
                  <a:rPr lang="en-US" sz="1200" dirty="0" smtClean="0"/>
                  <a:t> partites can recover the </a:t>
                </a:r>
                <a:r>
                  <a:rPr lang="en-US" sz="1200" dirty="0" err="1" smtClean="0"/>
                  <a:t>codeword</a:t>
                </a:r>
                <a:r>
                  <a:rPr lang="en-US" sz="1200" dirty="0" smtClean="0"/>
                  <a:t> and the secret</a:t>
                </a:r>
              </a:p>
              <a:p>
                <a:endParaRPr lang="he-IL" b="0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Ishay</a:t>
                </a:r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Kushilevitz</a:t>
                </a:r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Ostrovsky</a:t>
                </a:r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Sahai</a:t>
                </a:r>
                <a:endParaRPr lang="en-US" sz="12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Cryptography with constant computational overhead</a:t>
                </a:r>
              </a:p>
              <a:p>
                <a:endParaRPr lang="he-IL" b="0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200" dirty="0" smtClean="0"/>
                  <a:t>Massey’s scheme: Share </a:t>
                </a:r>
                <a:r>
                  <a:rPr lang="en-US" sz="1200" dirty="0" smtClean="0"/>
                  <a:t>a random </a:t>
                </a:r>
                <a:r>
                  <a:rPr lang="en-US" sz="1200" dirty="0" err="1" smtClean="0"/>
                  <a:t>codeword</a:t>
                </a:r>
                <a:r>
                  <a:rPr lang="en-US" sz="1200" dirty="0" smtClean="0"/>
                  <a:t> </a:t>
                </a:r>
                <a:r>
                  <a:rPr lang="en-US" sz="1200" b="0" i="0" smtClean="0">
                    <a:latin typeface="Cambria Math"/>
                  </a:rPr>
                  <a:t>𝑐</a:t>
                </a:r>
                <a:r>
                  <a:rPr lang="en-US" sz="1200" dirty="0" smtClean="0"/>
                  <a:t> such that </a:t>
                </a:r>
                <a:r>
                  <a:rPr lang="en-US" sz="1200" b="0" i="0" smtClean="0">
                    <a:latin typeface="Cambria Math"/>
                  </a:rPr>
                  <a:t>𝑐_1=𝑠</a:t>
                </a:r>
                <a:r>
                  <a:rPr lang="en-US" sz="1200" dirty="0" smtClean="0"/>
                  <a:t> </a:t>
                </a:r>
                <a:r>
                  <a:rPr lang="en-US" sz="12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1200" dirty="0"/>
                  <a:t>	</a:t>
                </a:r>
                <a:r>
                  <a:rPr lang="en-US" sz="1200" b="1" i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 Math"/>
                  </a:rPr>
                  <a:t>𝝉_𝒄 𝒏</a:t>
                </a:r>
                <a:r>
                  <a:rPr lang="en-US" sz="1200" dirty="0" smtClean="0"/>
                  <a:t> partites can recover the </a:t>
                </a:r>
                <a:r>
                  <a:rPr lang="en-US" sz="1200" dirty="0" err="1" smtClean="0"/>
                  <a:t>codeword</a:t>
                </a:r>
                <a:r>
                  <a:rPr lang="en-US" sz="1200" dirty="0" smtClean="0"/>
                  <a:t> and the secret</a:t>
                </a:r>
              </a:p>
              <a:p>
                <a:endParaRPr lang="he-IL" b="0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603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Luby</a:t>
            </a:r>
            <a:r>
              <a:rPr lang="en-US" dirty="0" smtClean="0"/>
              <a:t>, </a:t>
            </a:r>
            <a:r>
              <a:rPr lang="en-US" dirty="0" err="1" smtClean="0"/>
              <a:t>Mitzenmacher</a:t>
            </a:r>
            <a:r>
              <a:rPr lang="en-US" dirty="0" smtClean="0"/>
              <a:t>, </a:t>
            </a:r>
            <a:r>
              <a:rPr lang="en-US" dirty="0" err="1" smtClean="0"/>
              <a:t>Shokrollahi</a:t>
            </a:r>
            <a:r>
              <a:rPr lang="en-US" dirty="0" smtClean="0"/>
              <a:t>, and </a:t>
            </a:r>
            <a:r>
              <a:rPr lang="en-US" dirty="0" err="1" smtClean="0"/>
              <a:t>Spielman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Efficient erasure correcting codes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717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Andrej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Bogdanov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Yuval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Ishai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Emanuele Viola, and Christopher Williamson. Bounded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tinguishability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complexity of recovering secrets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Relevance for LWE-based threshold FHE? Mention related works? Ball et al.?   A new combinatorial approach to black box secret sharing 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2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50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50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50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Say that this also applies in a similar manner to RSA and lattices</a:t>
            </a:r>
            <a:r>
              <a:rPr lang="en-US" b="0" baseline="0" dirty="0" smtClean="0"/>
              <a:t> signatures, and not just discrete log.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4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Say that this also applies in a similar manner to RSA and lattices</a:t>
            </a:r>
            <a:r>
              <a:rPr lang="en-US" b="0" baseline="0" dirty="0" smtClean="0"/>
              <a:t> signatures, and not just discrete log.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4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Few players</a:t>
            </a:r>
            <a:r>
              <a:rPr lang="en-US" b="0" baseline="0" dirty="0" smtClean="0"/>
              <a:t> – could be cheap</a:t>
            </a:r>
          </a:p>
          <a:p>
            <a:r>
              <a:rPr lang="en-US" b="0" baseline="0" dirty="0" smtClean="0"/>
              <a:t>Many - expensive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1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Can we get the best of both worlds</a:t>
                </a:r>
                <a:r>
                  <a:rPr lang="en-US" baseline="0" dirty="0" smtClean="0"/>
                  <a:t> – lose dependency in p and the quadratic dependency in n?</a:t>
                </a:r>
                <a:endParaRPr lang="en-US" dirty="0" smtClean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Computing the interpolation coefficients: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>
                        <a:latin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1" i="1" smtClean="0">
                        <a:latin typeface="Cambria Math"/>
                      </a:rPr>
                      <m:t>𝛀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additions, Though these do not happen</a:t>
                </a:r>
                <a:r>
                  <a:rPr lang="en-US" baseline="0" dirty="0" smtClean="0"/>
                  <a:t> as multiplications in the group</a:t>
                </a:r>
                <a:endParaRPr lang="en-US" dirty="0"/>
              </a:p>
              <a:p>
                <a:endParaRPr lang="he-IL" b="0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Computing the interpolation coefficients: </a:t>
                </a:r>
                <a:r>
                  <a:rPr lang="en-US" i="0">
                    <a:latin typeface="Cambria Math"/>
                  </a:rPr>
                  <a:t>\ </a:t>
                </a:r>
                <a:r>
                  <a:rPr lang="en-US" b="0" i="0" smtClean="0">
                    <a:latin typeface="Cambria Math"/>
                  </a:rPr>
                  <a:t>  </a:t>
                </a:r>
                <a:r>
                  <a:rPr lang="en-US" b="1" i="0" smtClean="0">
                    <a:latin typeface="Cambria Math"/>
                  </a:rPr>
                  <a:t>𝛀</a:t>
                </a:r>
                <a:r>
                  <a:rPr lang="en-US" b="1" i="0">
                    <a:latin typeface="Cambria Math"/>
                  </a:rPr>
                  <a:t>(𝒏^𝟐 )</a:t>
                </a:r>
                <a:r>
                  <a:rPr lang="en-US" dirty="0"/>
                  <a:t> </a:t>
                </a:r>
                <a:r>
                  <a:rPr lang="en-US" dirty="0" smtClean="0"/>
                  <a:t>additions, Though these do not happen</a:t>
                </a:r>
                <a:r>
                  <a:rPr lang="en-US" baseline="0" dirty="0" smtClean="0"/>
                  <a:t> as multiplications in the group</a:t>
                </a:r>
                <a:endParaRPr lang="en-US" dirty="0"/>
              </a:p>
              <a:p>
                <a:endParaRPr lang="he-IL" b="0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0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5E92-28F6-4494-B85E-B0F0B21BFC6D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00D1-2401-4E5D-A640-661139173999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7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835C-219C-44E9-99DD-882DE42CC506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99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8B67-27D7-4F68-93D6-CB5EF2BE3E2B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5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5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30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3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8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48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1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7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4153-C822-4E36-9230-6D1778965EC3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53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5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B571-1B99-4A35-8AF4-EB30F6A33A0E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2888-58FB-4B1C-82E4-302D53504683}" type="datetime1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1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DE23-5332-4B07-B1C1-6942C70A9B6E}" type="datetime1">
              <a:rPr lang="en-GB" smtClean="0"/>
              <a:t>15/08/2023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0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05CE-E62C-471F-91AF-2F739EC5A2CC}" type="datetime1">
              <a:rPr lang="en-GB" smtClean="0"/>
              <a:t>15/08/2023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3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ECFC-E9D9-4E4A-8DC0-A6B6089BBEBF}" type="datetime1">
              <a:rPr lang="en-GB" smtClean="0"/>
              <a:t>15/08/2023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8579-2EA1-4B3F-B340-CEC4955AEE69}" type="datetime1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2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3C74-E4D9-4068-A378-B8CFAAC8B3F3}" type="datetime1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4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B1417-9AEF-4BC4-8AEB-B97A7A7B4688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CA90-6538-45C0-9B0C-DFADAF2A7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7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8B67-27D7-4F68-93D6-CB5EF2BE3E2B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401.png"/><Relationship Id="rId11" Type="http://schemas.openxmlformats.org/officeDocument/2006/relationships/image" Target="../media/image5.png"/><Relationship Id="rId5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401.png"/><Relationship Id="rId11" Type="http://schemas.openxmlformats.org/officeDocument/2006/relationships/image" Target="../media/image5.png"/><Relationship Id="rId5" Type="http://schemas.openxmlformats.org/officeDocument/2006/relationships/image" Target="../media/image390.png"/><Relationship Id="rId15" Type="http://schemas.openxmlformats.org/officeDocument/2006/relationships/image" Target="../media/image11.png"/><Relationship Id="rId10" Type="http://schemas.openxmlformats.org/officeDocument/2006/relationships/image" Target="../media/image44.png"/><Relationship Id="rId4" Type="http://schemas.openxmlformats.org/officeDocument/2006/relationships/image" Target="../media/image48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png"/><Relationship Id="rId12" Type="http://schemas.openxmlformats.org/officeDocument/2006/relationships/image" Target="../media/image47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6.png"/><Relationship Id="rId1" Type="http://schemas.openxmlformats.org/officeDocument/2006/relationships/tags" Target="../tags/tag13.xml"/><Relationship Id="rId6" Type="http://schemas.openxmlformats.org/officeDocument/2006/relationships/image" Target="../media/image401.png"/><Relationship Id="rId11" Type="http://schemas.openxmlformats.org/officeDocument/2006/relationships/image" Target="../media/image5.png"/><Relationship Id="rId5" Type="http://schemas.openxmlformats.org/officeDocument/2006/relationships/image" Target="../media/image390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4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1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401.png"/><Relationship Id="rId11" Type="http://schemas.openxmlformats.org/officeDocument/2006/relationships/image" Target="../media/image5.png"/><Relationship Id="rId5" Type="http://schemas.openxmlformats.org/officeDocument/2006/relationships/image" Target="../media/image390.png"/><Relationship Id="rId15" Type="http://schemas.openxmlformats.org/officeDocument/2006/relationships/image" Target="../media/image11.png"/><Relationship Id="rId10" Type="http://schemas.openxmlformats.org/officeDocument/2006/relationships/image" Target="../media/image44.png"/><Relationship Id="rId4" Type="http://schemas.openxmlformats.org/officeDocument/2006/relationships/image" Target="../media/image48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1.pn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openxmlformats.org/officeDocument/2006/relationships/image" Target="../media/image401.png"/><Relationship Id="rId11" Type="http://schemas.openxmlformats.org/officeDocument/2006/relationships/image" Target="../media/image5.png"/><Relationship Id="rId5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48.pn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0.png"/><Relationship Id="rId18" Type="http://schemas.openxmlformats.org/officeDocument/2006/relationships/image" Target="../media/image5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56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20.png"/><Relationship Id="rId20" Type="http://schemas.openxmlformats.org/officeDocument/2006/relationships/image" Target="../media/image55.png"/><Relationship Id="rId1" Type="http://schemas.openxmlformats.org/officeDocument/2006/relationships/tags" Target="../tags/tag17.xml"/><Relationship Id="rId15" Type="http://schemas.openxmlformats.org/officeDocument/2006/relationships/image" Target="../media/image41.png"/><Relationship Id="rId23" Type="http://schemas.openxmlformats.org/officeDocument/2006/relationships/image" Target="../media/image58.png"/><Relationship Id="rId19" Type="http://schemas.openxmlformats.org/officeDocument/2006/relationships/image" Target="../media/image54.png"/><Relationship Id="rId4" Type="http://schemas.openxmlformats.org/officeDocument/2006/relationships/image" Target="../media/image53.png"/><Relationship Id="rId14" Type="http://schemas.openxmlformats.org/officeDocument/2006/relationships/image" Target="../media/image401.png"/><Relationship Id="rId22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0.png"/><Relationship Id="rId18" Type="http://schemas.openxmlformats.org/officeDocument/2006/relationships/image" Target="../media/image5.png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59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20" Type="http://schemas.openxmlformats.org/officeDocument/2006/relationships/image" Target="../media/image55.png"/><Relationship Id="rId1" Type="http://schemas.openxmlformats.org/officeDocument/2006/relationships/tags" Target="../tags/tag18.xml"/><Relationship Id="rId15" Type="http://schemas.openxmlformats.org/officeDocument/2006/relationships/image" Target="../media/image41.png"/><Relationship Id="rId19" Type="http://schemas.openxmlformats.org/officeDocument/2006/relationships/image" Target="../media/image54.png"/><Relationship Id="rId4" Type="http://schemas.openxmlformats.org/officeDocument/2006/relationships/image" Target="../media/image53.png"/><Relationship Id="rId14" Type="http://schemas.openxmlformats.org/officeDocument/2006/relationships/image" Target="../media/image4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9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1.jpeg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9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5" Type="http://schemas.openxmlformats.org/officeDocument/2006/relationships/image" Target="../media/image16.png"/><Relationship Id="rId5" Type="http://schemas.openxmlformats.org/officeDocument/2006/relationships/image" Target="../media/image2.png"/><Relationship Id="rId19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1.jpeg"/><Relationship Id="rId3" Type="http://schemas.openxmlformats.org/officeDocument/2006/relationships/notesSlide" Target="../notesSlides/notesSlide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15" Type="http://schemas.openxmlformats.org/officeDocument/2006/relationships/image" Target="../media/image16.png"/><Relationship Id="rId19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12" Type="http://schemas.openxmlformats.org/officeDocument/2006/relationships/image" Target="../media/image810.png"/><Relationship Id="rId17" Type="http://schemas.openxmlformats.org/officeDocument/2006/relationships/image" Target="../media/image9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openxmlformats.org/officeDocument/2006/relationships/tags" Target="../tags/tag5.xml"/><Relationship Id="rId11" Type="http://schemas.openxmlformats.org/officeDocument/2006/relationships/image" Target="../media/image18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15" Type="http://schemas.openxmlformats.org/officeDocument/2006/relationships/image" Target="../media/image13.png"/><Relationship Id="rId23" Type="http://schemas.openxmlformats.org/officeDocument/2006/relationships/image" Target="../media/image14.png"/><Relationship Id="rId28" Type="http://schemas.openxmlformats.org/officeDocument/2006/relationships/image" Target="../media/image24.png"/><Relationship Id="rId10" Type="http://schemas.openxmlformats.org/officeDocument/2006/relationships/image" Target="../media/image5.png"/><Relationship Id="rId19" Type="http://schemas.openxmlformats.org/officeDocument/2006/relationships/image" Target="../media/image16.png"/><Relationship Id="rId31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openxmlformats.org/officeDocument/2006/relationships/image" Target="../media/image251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32.png"/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110.png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11" Type="http://schemas.openxmlformats.org/officeDocument/2006/relationships/image" Target="../media/image810.png"/><Relationship Id="rId24" Type="http://schemas.openxmlformats.org/officeDocument/2006/relationships/image" Target="../media/image29.png"/><Relationship Id="rId5" Type="http://schemas.openxmlformats.org/officeDocument/2006/relationships/image" Target="../media/image28.png"/><Relationship Id="rId23" Type="http://schemas.openxmlformats.org/officeDocument/2006/relationships/image" Target="../media/image14.png"/><Relationship Id="rId28" Type="http://schemas.openxmlformats.org/officeDocument/2006/relationships/image" Target="../media/image26.png"/><Relationship Id="rId10" Type="http://schemas.openxmlformats.org/officeDocument/2006/relationships/image" Target="../media/image5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251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42" y="901243"/>
            <a:ext cx="12143758" cy="160690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Recover a Secret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with O(n) Additions</a:t>
            </a:r>
            <a:endParaRPr lang="en-GB" sz="5400" b="1" dirty="0">
              <a:solidFill>
                <a:srgbClr val="C0000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DE0A1CD4-BDDB-48B2-BD2A-445844557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2" y="3822747"/>
            <a:ext cx="11982225" cy="1021970"/>
          </a:xfrm>
        </p:spPr>
        <p:txBody>
          <a:bodyPr>
            <a:noAutofit/>
          </a:bodyPr>
          <a:lstStyle/>
          <a:p>
            <a:r>
              <a:rPr lang="en-GB" sz="3200" dirty="0"/>
              <a:t>Benny </a:t>
            </a:r>
            <a:r>
              <a:rPr lang="en-GB" sz="3200" dirty="0" err="1" smtClean="0"/>
              <a:t>Applebaum</a:t>
            </a:r>
            <a:r>
              <a:rPr lang="en-GB" sz="3200" dirty="0" smtClean="0"/>
              <a:t>*, </a:t>
            </a:r>
            <a:r>
              <a:rPr lang="en-GB" sz="3200" b="1" dirty="0" err="1"/>
              <a:t>Oded</a:t>
            </a:r>
            <a:r>
              <a:rPr lang="en-GB" sz="3200" b="1" dirty="0"/>
              <a:t> </a:t>
            </a:r>
            <a:r>
              <a:rPr lang="en-GB" sz="3200" b="1" dirty="0" err="1" smtClean="0"/>
              <a:t>Nir</a:t>
            </a:r>
            <a:r>
              <a:rPr lang="en-GB" sz="3200" dirty="0" smtClean="0"/>
              <a:t>*, </a:t>
            </a:r>
            <a:r>
              <a:rPr lang="en-GB" sz="3200" dirty="0"/>
              <a:t>Benny </a:t>
            </a:r>
            <a:r>
              <a:rPr lang="en-GB" sz="3200" dirty="0" err="1" smtClean="0"/>
              <a:t>Pinkas</a:t>
            </a:r>
            <a:r>
              <a:rPr lang="en-US" sz="3200" dirty="0"/>
              <a:t>†</a:t>
            </a:r>
            <a:endParaRPr lang="en-GB" sz="3200" dirty="0"/>
          </a:p>
          <a:p>
            <a:r>
              <a:rPr lang="en-GB" dirty="0"/>
              <a:t>*</a:t>
            </a:r>
            <a:r>
              <a:rPr lang="en-US" dirty="0" smtClean="0"/>
              <a:t>Tel Aviv University</a:t>
            </a:r>
            <a:r>
              <a:rPr lang="en-US" dirty="0"/>
              <a:t>, †Aptos Labs and Bar </a:t>
            </a:r>
            <a:r>
              <a:rPr lang="en-US" dirty="0" err="1"/>
              <a:t>Ilan</a:t>
            </a:r>
            <a:r>
              <a:rPr lang="en-US" dirty="0"/>
              <a:t> University</a:t>
            </a:r>
            <a:endParaRPr lang="en-GB" dirty="0"/>
          </a:p>
          <a:p>
            <a:endParaRPr lang="en-GB" sz="3200" dirty="0"/>
          </a:p>
          <a:p>
            <a:r>
              <a:rPr lang="en-GB" sz="3200" b="1" dirty="0"/>
              <a:t>Crypto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588D316-978C-491E-9EDA-17A319D3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מעוגל 2"/>
              <p:cNvSpPr/>
              <p:nvPr/>
            </p:nvSpPr>
            <p:spPr>
              <a:xfrm>
                <a:off x="1362975" y="1507825"/>
                <a:ext cx="9747848" cy="102833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Linear </a:t>
                </a:r>
                <a:r>
                  <a:rPr lang="en-US" sz="2800" dirty="0">
                    <a:solidFill>
                      <a:schemeClr val="tx1"/>
                    </a:solidFill>
                  </a:rPr>
                  <a:t>secret sharing scheme with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𝑶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-additions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recovery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מלבן מעוגל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75" y="1507825"/>
                <a:ext cx="9747848" cy="1028332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1" y="152400"/>
            <a:ext cx="9389097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Main Result</a:t>
            </a:r>
            <a:endParaRPr lang="en-GB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207390" y="3126205"/>
                <a:ext cx="11984610" cy="3213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Near-threshold</a:t>
                </a:r>
                <a:r>
                  <a:rPr lang="en-US" sz="2800" dirty="0"/>
                  <a:t>: For every constants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0</m:t>
                    </m:r>
                    <m:r>
                      <a:rPr lang="en-US" sz="2800" b="0" i="0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𝛽</m:t>
                    </m:r>
                    <m:r>
                      <a:rPr lang="en-US" sz="2800" i="1">
                        <a:latin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𝜷</m:t>
                    </m:r>
                    <m:r>
                      <a:rPr lang="en-US" sz="28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/>
                  <a:t>sets are </a:t>
                </a:r>
                <a:r>
                  <a:rPr lang="en-US" sz="2800" dirty="0" smtClean="0"/>
                  <a:t>authorized,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𝜶</m:t>
                    </m:r>
                    <m:r>
                      <a:rPr lang="en-US" sz="28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dirty="0"/>
                  <a:t>-sets are not authorized</a:t>
                </a:r>
              </a:p>
              <a:p>
                <a:endParaRPr lang="en-US" sz="2800" dirty="0"/>
              </a:p>
              <a:p>
                <a:r>
                  <a:rPr lang="en-US" sz="2800" b="1" dirty="0" smtClean="0"/>
                  <a:t>Bonus Features</a:t>
                </a:r>
                <a:r>
                  <a:rPr lang="en-US" sz="2800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Constant size shares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O(n</a:t>
                </a:r>
                <a:r>
                  <a:rPr lang="en-US" sz="2800" dirty="0"/>
                  <a:t>) additions in </a:t>
                </a:r>
                <a:r>
                  <a:rPr lang="en-US" sz="2800" dirty="0" smtClean="0"/>
                  <a:t>sharing too!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BBSS </a:t>
                </a:r>
                <a:r>
                  <a:rPr lang="en-US" sz="2800" dirty="0"/>
                  <a:t>scheme </a:t>
                </a:r>
                <a:r>
                  <a:rPr lang="en-US" sz="2800" dirty="0" smtClean="0"/>
                  <a:t>(a single universal scheme that works </a:t>
                </a:r>
                <a:r>
                  <a:rPr lang="en-US" sz="2800" dirty="0"/>
                  <a:t>over </a:t>
                </a:r>
                <a:r>
                  <a:rPr lang="en-US" sz="2800" dirty="0" smtClean="0"/>
                  <a:t>every Abelian group)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90" y="3126205"/>
                <a:ext cx="11984610" cy="3213572"/>
              </a:xfrm>
              <a:prstGeom prst="rect">
                <a:avLst/>
              </a:prstGeom>
              <a:blipFill rotWithShape="1">
                <a:blip r:embed="rId5"/>
                <a:stretch>
                  <a:fillRect l="-1017" t="-1708" b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427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4582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Technical Overview</a:t>
            </a:r>
            <a:endParaRPr lang="en-GB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327" y="1225735"/>
                <a:ext cx="11509466" cy="49488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800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We use graph-based erasure codes (e.g., LDPC)</a:t>
                </a:r>
                <a:endParaRPr lang="en-US" sz="2800" dirty="0"/>
              </a:p>
              <a:p>
                <a:r>
                  <a:rPr lang="en-US" sz="2800" dirty="0"/>
                  <a:t>Erasure codes are </a:t>
                </a:r>
                <a:r>
                  <a:rPr lang="en-US" sz="2800" dirty="0" smtClean="0"/>
                  <a:t>“</a:t>
                </a:r>
                <a:r>
                  <a:rPr lang="en-US" sz="2800" dirty="0">
                    <a:solidFill>
                      <a:srgbClr val="FF3333"/>
                    </a:solidFill>
                  </a:rPr>
                  <a:t>non-private </a:t>
                </a:r>
                <a:r>
                  <a:rPr lang="en-US" sz="2800" dirty="0" smtClean="0"/>
                  <a:t>secret </a:t>
                </a:r>
                <a:r>
                  <a:rPr lang="en-US" sz="2800" dirty="0"/>
                  <a:t>sharing </a:t>
                </a:r>
                <a:r>
                  <a:rPr lang="en-US" sz="2800" dirty="0" smtClean="0"/>
                  <a:t>schemes”</a:t>
                </a:r>
                <a:endParaRPr lang="en-US" sz="2800" dirty="0"/>
              </a:p>
              <a:p>
                <a:r>
                  <a:rPr lang="en-US" sz="2800" dirty="0"/>
                  <a:t>Use codes with </a:t>
                </a:r>
                <a:r>
                  <a:rPr lang="en-US" sz="2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fast decoding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-</a:t>
                </a:r>
                <a:r>
                  <a:rPr lang="en-US" sz="2800" dirty="0" smtClean="0"/>
                  <a:t>additions</a:t>
                </a:r>
                <a:endParaRPr lang="en-US" sz="2800" dirty="0"/>
              </a:p>
              <a:p>
                <a:r>
                  <a:rPr lang="en-US" sz="2800" dirty="0" smtClean="0">
                    <a:sym typeface="Symbol" panose="05050102010706020507" pitchFamily="18" charset="2"/>
                  </a:rPr>
                  <a:t></a:t>
                </a:r>
                <a:r>
                  <a:rPr lang="en-US" sz="2800" dirty="0" smtClean="0"/>
                  <a:t> Get </a:t>
                </a:r>
                <a:r>
                  <a:rPr lang="en-US" sz="2800" dirty="0" smtClean="0">
                    <a:solidFill>
                      <a:srgbClr val="FF3333"/>
                    </a:solidFill>
                  </a:rPr>
                  <a:t>non-private </a:t>
                </a:r>
                <a:r>
                  <a:rPr lang="en-US" sz="2800" dirty="0" smtClean="0"/>
                  <a:t>secret sharing with </a:t>
                </a:r>
                <a:r>
                  <a:rPr lang="en-US" sz="2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fast recovery</a:t>
                </a:r>
                <a:endParaRPr lang="en-US" sz="2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b="1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327" y="1225735"/>
                <a:ext cx="11509466" cy="4948822"/>
              </a:xfrm>
              <a:blipFill rotWithShape="1">
                <a:blip r:embed="rId4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לבן מעוגל 5"/>
          <p:cNvSpPr/>
          <p:nvPr/>
        </p:nvSpPr>
        <p:spPr>
          <a:xfrm>
            <a:off x="654403" y="4307415"/>
            <a:ext cx="4530341" cy="15546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Main Challenge</a:t>
            </a:r>
            <a:r>
              <a:rPr lang="en-US" sz="2800" dirty="0">
                <a:solidFill>
                  <a:schemeClr val="tx1"/>
                </a:solidFill>
              </a:rPr>
              <a:t>: “Add privacy” to codes while maintaining fast recovery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6698532" y="4241275"/>
            <a:ext cx="4425097" cy="17070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Solution</a:t>
            </a:r>
            <a:r>
              <a:rPr lang="en-US" sz="2800" dirty="0">
                <a:solidFill>
                  <a:schemeClr val="tx1"/>
                </a:solidFill>
              </a:rPr>
              <a:t>: New </a:t>
            </a:r>
            <a:r>
              <a:rPr lang="en-US" sz="2800" dirty="0" smtClean="0">
                <a:solidFill>
                  <a:schemeClr val="tx1"/>
                </a:solidFill>
              </a:rPr>
              <a:t>randomness </a:t>
            </a:r>
            <a:r>
              <a:rPr lang="en-US" sz="2800" dirty="0">
                <a:solidFill>
                  <a:schemeClr val="tx1"/>
                </a:solidFill>
              </a:rPr>
              <a:t>extraction </a:t>
            </a:r>
            <a:r>
              <a:rPr lang="en-US" sz="2800" dirty="0" smtClean="0">
                <a:solidFill>
                  <a:schemeClr val="tx1"/>
                </a:solidFill>
              </a:rPr>
              <a:t>techniques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חץ ימינה 1"/>
          <p:cNvSpPr/>
          <p:nvPr/>
        </p:nvSpPr>
        <p:spPr>
          <a:xfrm>
            <a:off x="5476973" y="4911365"/>
            <a:ext cx="904973" cy="50904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5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0435472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From Codes to Secret Sharing [</a:t>
            </a: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Cramer et al. ’15</a:t>
            </a:r>
            <a:r>
              <a:rPr lang="en-GB" dirty="0" smtClean="0">
                <a:solidFill>
                  <a:srgbClr val="800000"/>
                </a:solidFill>
              </a:rPr>
              <a:t>]</a:t>
            </a:r>
            <a:endParaRPr lang="en-GB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54" y="1225733"/>
                <a:ext cx="11509466" cy="56322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Share a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-long </a:t>
                </a:r>
                <a:r>
                  <a:rPr lang="en-US" sz="2800" dirty="0" err="1"/>
                  <a:t>codeword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between the parties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225733"/>
                <a:ext cx="11509466" cy="5632267"/>
              </a:xfrm>
              <a:blipFill rotWithShape="1">
                <a:blip r:embed="rId4"/>
                <a:stretch>
                  <a:fillRect l="-1112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מלבן 67"/>
          <p:cNvSpPr/>
          <p:nvPr/>
        </p:nvSpPr>
        <p:spPr>
          <a:xfrm>
            <a:off x="801270" y="2111595"/>
            <a:ext cx="1560131" cy="276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400" dirty="0"/>
              <a:t>C</a:t>
            </a:r>
          </a:p>
        </p:txBody>
      </p:sp>
      <p:sp>
        <p:nvSpPr>
          <p:cNvPr id="69" name="מלבן 68"/>
          <p:cNvSpPr/>
          <p:nvPr/>
        </p:nvSpPr>
        <p:spPr>
          <a:xfrm>
            <a:off x="3213411" y="2111595"/>
            <a:ext cx="434753" cy="1341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מלבן 69"/>
              <p:cNvSpPr/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0" name="מלבן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מלבן 70"/>
              <p:cNvSpPr/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1" name="מלבן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5"/>
          <p:cNvSpPr/>
          <p:nvPr/>
        </p:nvSpPr>
        <p:spPr>
          <a:xfrm>
            <a:off x="4408125" y="2112218"/>
            <a:ext cx="416383" cy="2768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73" name="Group 10">
            <a:extLst>
              <a:ext uri="{FF2B5EF4-FFF2-40B4-BE49-F238E27FC236}">
                <a16:creationId xmlns:a16="http://schemas.microsoft.com/office/drawing/2014/main" xmlns="" id="{120555D1-5047-9E89-E6DF-734FF6A6B75C}"/>
              </a:ext>
            </a:extLst>
          </p:cNvPr>
          <p:cNvGrpSpPr/>
          <p:nvPr/>
        </p:nvGrpSpPr>
        <p:grpSpPr>
          <a:xfrm>
            <a:off x="4438110" y="2132610"/>
            <a:ext cx="511316" cy="452002"/>
            <a:chOff x="6301316" y="3048634"/>
            <a:chExt cx="785200" cy="573738"/>
          </a:xfrm>
        </p:grpSpPr>
        <p:sp>
          <p:nvSpPr>
            <p:cNvPr id="74" name="Rectangle: Rounded Corners 12">
              <a:extLst>
                <a:ext uri="{FF2B5EF4-FFF2-40B4-BE49-F238E27FC236}">
                  <a16:creationId xmlns:a16="http://schemas.microsoft.com/office/drawing/2014/main" xmlns="" id="{8EE7001E-F75F-46EA-A051-15B8D1562B43}"/>
                </a:ext>
              </a:extLst>
            </p:cNvPr>
            <p:cNvSpPr/>
            <p:nvPr/>
          </p:nvSpPr>
          <p:spPr>
            <a:xfrm>
              <a:off x="6301316" y="3147629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815A3E2C-7E63-6AAA-F029-149A8086AF87}"/>
                </a:ext>
              </a:extLst>
            </p:cNvPr>
            <p:cNvSpPr txBox="1"/>
            <p:nvPr/>
          </p:nvSpPr>
          <p:spPr>
            <a:xfrm>
              <a:off x="6324601" y="3048634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27">
            <a:extLst>
              <a:ext uri="{FF2B5EF4-FFF2-40B4-BE49-F238E27FC236}">
                <a16:creationId xmlns:a16="http://schemas.microsoft.com/office/drawing/2014/main" xmlns="" id="{1F0CC490-E3DF-042E-37F3-14D83BE287E8}"/>
              </a:ext>
            </a:extLst>
          </p:cNvPr>
          <p:cNvGrpSpPr/>
          <p:nvPr/>
        </p:nvGrpSpPr>
        <p:grpSpPr>
          <a:xfrm>
            <a:off x="4438110" y="2726925"/>
            <a:ext cx="511316" cy="452002"/>
            <a:chOff x="6305670" y="3854179"/>
            <a:chExt cx="785200" cy="573738"/>
          </a:xfrm>
        </p:grpSpPr>
        <p:sp>
          <p:nvSpPr>
            <p:cNvPr id="77" name="Rectangle: Rounded Corners 28">
              <a:extLst>
                <a:ext uri="{FF2B5EF4-FFF2-40B4-BE49-F238E27FC236}">
                  <a16:creationId xmlns:a16="http://schemas.microsoft.com/office/drawing/2014/main" xmlns="" id="{0672DC6C-2E53-3651-35F1-92DDDC43E3AD}"/>
                </a:ext>
              </a:extLst>
            </p:cNvPr>
            <p:cNvSpPr/>
            <p:nvPr/>
          </p:nvSpPr>
          <p:spPr>
            <a:xfrm>
              <a:off x="6305670" y="3953174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693820F6-DE88-3934-6EDC-3F05712B41CA}"/>
                </a:ext>
              </a:extLst>
            </p:cNvPr>
            <p:cNvSpPr txBox="1"/>
            <p:nvPr/>
          </p:nvSpPr>
          <p:spPr>
            <a:xfrm>
              <a:off x="6328955" y="3854179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30">
            <a:extLst>
              <a:ext uri="{FF2B5EF4-FFF2-40B4-BE49-F238E27FC236}">
                <a16:creationId xmlns:a16="http://schemas.microsoft.com/office/drawing/2014/main" xmlns="" id="{F929BEFD-AC3D-BDF4-3909-5E912689C652}"/>
              </a:ext>
            </a:extLst>
          </p:cNvPr>
          <p:cNvGrpSpPr/>
          <p:nvPr/>
        </p:nvGrpSpPr>
        <p:grpSpPr>
          <a:xfrm>
            <a:off x="4438110" y="3321240"/>
            <a:ext cx="511316" cy="452002"/>
            <a:chOff x="6314380" y="4581346"/>
            <a:chExt cx="785200" cy="573738"/>
          </a:xfrm>
        </p:grpSpPr>
        <p:sp>
          <p:nvSpPr>
            <p:cNvPr id="80" name="Rectangle: Rounded Corners 33">
              <a:extLst>
                <a:ext uri="{FF2B5EF4-FFF2-40B4-BE49-F238E27FC236}">
                  <a16:creationId xmlns:a16="http://schemas.microsoft.com/office/drawing/2014/main" xmlns="" id="{2FFF5B56-1C93-B554-FB3A-8CB12B149BAC}"/>
                </a:ext>
              </a:extLst>
            </p:cNvPr>
            <p:cNvSpPr/>
            <p:nvPr/>
          </p:nvSpPr>
          <p:spPr>
            <a:xfrm>
              <a:off x="6314380" y="468034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9F21C0A8-F09A-AA4F-6B0C-B0B707C2C246}"/>
                </a:ext>
              </a:extLst>
            </p:cNvPr>
            <p:cNvSpPr txBox="1"/>
            <p:nvPr/>
          </p:nvSpPr>
          <p:spPr>
            <a:xfrm>
              <a:off x="6337665" y="4581346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42">
            <a:extLst>
              <a:ext uri="{FF2B5EF4-FFF2-40B4-BE49-F238E27FC236}">
                <a16:creationId xmlns:a16="http://schemas.microsoft.com/office/drawing/2014/main" xmlns="" id="{C1B3BA59-E428-B42E-B2E5-4C238AADE1D5}"/>
              </a:ext>
            </a:extLst>
          </p:cNvPr>
          <p:cNvGrpSpPr/>
          <p:nvPr/>
        </p:nvGrpSpPr>
        <p:grpSpPr>
          <a:xfrm>
            <a:off x="4438110" y="3915555"/>
            <a:ext cx="521352" cy="452002"/>
            <a:chOff x="6323089" y="5417367"/>
            <a:chExt cx="800612" cy="573738"/>
          </a:xfrm>
        </p:grpSpPr>
        <p:sp>
          <p:nvSpPr>
            <p:cNvPr id="83" name="Rectangle: Rounded Corners 43">
              <a:extLst>
                <a:ext uri="{FF2B5EF4-FFF2-40B4-BE49-F238E27FC236}">
                  <a16:creationId xmlns:a16="http://schemas.microsoft.com/office/drawing/2014/main" xmlns="" id="{0EB5EF45-BA52-4466-E933-5D113359D687}"/>
                </a:ext>
              </a:extLst>
            </p:cNvPr>
            <p:cNvSpPr/>
            <p:nvPr/>
          </p:nvSpPr>
          <p:spPr>
            <a:xfrm>
              <a:off x="6323089" y="5516362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843309E-F89B-E27A-521E-8E8E90E01D71}"/>
                </a:ext>
              </a:extLst>
            </p:cNvPr>
            <p:cNvSpPr txBox="1"/>
            <p:nvPr/>
          </p:nvSpPr>
          <p:spPr>
            <a:xfrm>
              <a:off x="6361784" y="5417367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45">
            <a:extLst>
              <a:ext uri="{FF2B5EF4-FFF2-40B4-BE49-F238E27FC236}">
                <a16:creationId xmlns:a16="http://schemas.microsoft.com/office/drawing/2014/main" xmlns="" id="{05EE9C71-0210-B533-6A32-BFB3CAE02FBD}"/>
              </a:ext>
            </a:extLst>
          </p:cNvPr>
          <p:cNvGrpSpPr/>
          <p:nvPr/>
        </p:nvGrpSpPr>
        <p:grpSpPr>
          <a:xfrm>
            <a:off x="4438110" y="4509870"/>
            <a:ext cx="521352" cy="452002"/>
            <a:chOff x="6318735" y="6066154"/>
            <a:chExt cx="800612" cy="573738"/>
          </a:xfrm>
        </p:grpSpPr>
        <p:sp>
          <p:nvSpPr>
            <p:cNvPr id="86" name="Rectangle: Rounded Corners 46">
              <a:extLst>
                <a:ext uri="{FF2B5EF4-FFF2-40B4-BE49-F238E27FC236}">
                  <a16:creationId xmlns:a16="http://schemas.microsoft.com/office/drawing/2014/main" xmlns="" id="{FA6DE99A-F9AF-FDDE-0019-612923CF1EDE}"/>
                </a:ext>
              </a:extLst>
            </p:cNvPr>
            <p:cNvSpPr/>
            <p:nvPr/>
          </p:nvSpPr>
          <p:spPr>
            <a:xfrm>
              <a:off x="6318735" y="616515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086DA65D-B356-CC0C-1A9E-A8A411662D00}"/>
                </a:ext>
              </a:extLst>
            </p:cNvPr>
            <p:cNvSpPr txBox="1"/>
            <p:nvPr/>
          </p:nvSpPr>
          <p:spPr>
            <a:xfrm>
              <a:off x="6357430" y="6066154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מלבן 87"/>
              <p:cNvSpPr/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מלבן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מלבן 88"/>
              <p:cNvSpPr/>
              <p:nvPr/>
            </p:nvSpPr>
            <p:spPr>
              <a:xfrm>
                <a:off x="5230260" y="2675586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מלבן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60" y="2675586"/>
                <a:ext cx="654818" cy="4520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מלבן 89"/>
              <p:cNvSpPr/>
              <p:nvPr/>
            </p:nvSpPr>
            <p:spPr>
              <a:xfrm>
                <a:off x="5235962" y="3330431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מלבן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62" y="3330431"/>
                <a:ext cx="654818" cy="45200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מלבן 90"/>
              <p:cNvSpPr/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מלבן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תמונה 91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99" y="2057603"/>
            <a:ext cx="390549" cy="467632"/>
          </a:xfrm>
          <a:prstGeom prst="rect">
            <a:avLst/>
          </a:prstGeom>
        </p:spPr>
      </p:pic>
      <p:pic>
        <p:nvPicPr>
          <p:cNvPr id="93" name="תמונה 92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6" y="3840548"/>
            <a:ext cx="390549" cy="467632"/>
          </a:xfrm>
          <a:prstGeom prst="rect">
            <a:avLst/>
          </a:prstGeom>
        </p:spPr>
      </p:pic>
      <p:pic>
        <p:nvPicPr>
          <p:cNvPr id="94" name="תמונה 93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21" y="3246233"/>
            <a:ext cx="390549" cy="467632"/>
          </a:xfrm>
          <a:prstGeom prst="rect">
            <a:avLst/>
          </a:prstGeom>
        </p:spPr>
      </p:pic>
      <p:pic>
        <p:nvPicPr>
          <p:cNvPr id="95" name="תמונה 94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06" y="2651918"/>
            <a:ext cx="390549" cy="467632"/>
          </a:xfrm>
          <a:prstGeom prst="rect">
            <a:avLst/>
          </a:prstGeom>
        </p:spPr>
      </p:pic>
      <p:pic>
        <p:nvPicPr>
          <p:cNvPr id="96" name="תמונה 95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5" y="4434865"/>
            <a:ext cx="390549" cy="46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מלבן 96"/>
              <p:cNvSpPr/>
              <p:nvPr/>
            </p:nvSpPr>
            <p:spPr>
              <a:xfrm>
                <a:off x="5330219" y="3900557"/>
                <a:ext cx="4875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מלבן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219" y="3900557"/>
                <a:ext cx="487569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48299" y="5015046"/>
            <a:ext cx="573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Recovering the secret: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מלבן מעוגל 41"/>
              <p:cNvSpPr/>
              <p:nvPr/>
            </p:nvSpPr>
            <p:spPr>
              <a:xfrm>
                <a:off x="5886924" y="2396033"/>
                <a:ext cx="6198927" cy="8901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Sample </a:t>
                </a:r>
                <a:r>
                  <a:rPr lang="en-US" sz="2800" dirty="0">
                    <a:solidFill>
                      <a:schemeClr val="tx1"/>
                    </a:solidFill>
                  </a:rPr>
                  <a:t>a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universal </a:t>
                </a:r>
                <a:r>
                  <a:rPr lang="en-US" sz="2800" dirty="0">
                    <a:solidFill>
                      <a:schemeClr val="tx1"/>
                    </a:solidFill>
                  </a:rPr>
                  <a:t>hash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𝑯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מלבן מעוגל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24" y="2396033"/>
                <a:ext cx="6198927" cy="890194"/>
              </a:xfrm>
              <a:prstGeom prst="roundRect">
                <a:avLst/>
              </a:prstGeom>
              <a:blipFill rotWithShape="1">
                <a:blip r:embed="rId13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מלבן מעוגל 42"/>
              <p:cNvSpPr/>
              <p:nvPr/>
            </p:nvSpPr>
            <p:spPr>
              <a:xfrm>
                <a:off x="5860943" y="3570634"/>
                <a:ext cx="6198927" cy="8974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Publish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</a:rPr>
                      <m:t>𝐰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to all parties</a:t>
                </a:r>
              </a:p>
            </p:txBody>
          </p:sp>
        </mc:Choice>
        <mc:Fallback xmlns="">
          <p:sp>
            <p:nvSpPr>
              <p:cNvPr id="43" name="מלבן מעוגל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943" y="3570634"/>
                <a:ext cx="6198927" cy="897494"/>
              </a:xfrm>
              <a:prstGeom prst="roundRect">
                <a:avLst/>
              </a:prstGeom>
              <a:blipFill rotWithShape="1">
                <a:blip r:embed="rId14"/>
                <a:stretch>
                  <a:fillRect l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0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54" y="1225733"/>
                <a:ext cx="11509466" cy="41381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Share a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-long </a:t>
                </a:r>
                <a:r>
                  <a:rPr lang="en-US" sz="2800" dirty="0" err="1"/>
                  <a:t>codeword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between the </a:t>
                </a:r>
                <a:r>
                  <a:rPr lang="en-US" sz="2800" dirty="0" smtClean="0"/>
                  <a:t>parties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225733"/>
                <a:ext cx="11509466" cy="4138119"/>
              </a:xfrm>
              <a:blipFill rotWithShape="1">
                <a:blip r:embed="rId4"/>
                <a:stretch>
                  <a:fillRect l="-1112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מלבן 67"/>
          <p:cNvSpPr/>
          <p:nvPr/>
        </p:nvSpPr>
        <p:spPr>
          <a:xfrm>
            <a:off x="801270" y="2111595"/>
            <a:ext cx="1560131" cy="276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400" dirty="0"/>
              <a:t>C</a:t>
            </a:r>
          </a:p>
        </p:txBody>
      </p:sp>
      <p:sp>
        <p:nvSpPr>
          <p:cNvPr id="69" name="מלבן 68"/>
          <p:cNvSpPr/>
          <p:nvPr/>
        </p:nvSpPr>
        <p:spPr>
          <a:xfrm>
            <a:off x="3213411" y="2111595"/>
            <a:ext cx="434753" cy="1341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מלבן 69"/>
              <p:cNvSpPr/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0" name="מלבן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מלבן 70"/>
              <p:cNvSpPr/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1" name="מלבן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5"/>
          <p:cNvSpPr/>
          <p:nvPr/>
        </p:nvSpPr>
        <p:spPr>
          <a:xfrm>
            <a:off x="4408125" y="2112218"/>
            <a:ext cx="416383" cy="2768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73" name="Group 10">
            <a:extLst>
              <a:ext uri="{FF2B5EF4-FFF2-40B4-BE49-F238E27FC236}">
                <a16:creationId xmlns:a16="http://schemas.microsoft.com/office/drawing/2014/main" xmlns="" id="{120555D1-5047-9E89-E6DF-734FF6A6B75C}"/>
              </a:ext>
            </a:extLst>
          </p:cNvPr>
          <p:cNvGrpSpPr/>
          <p:nvPr/>
        </p:nvGrpSpPr>
        <p:grpSpPr>
          <a:xfrm>
            <a:off x="4438110" y="2132610"/>
            <a:ext cx="511316" cy="452002"/>
            <a:chOff x="6301316" y="3048634"/>
            <a:chExt cx="785200" cy="573738"/>
          </a:xfrm>
        </p:grpSpPr>
        <p:sp>
          <p:nvSpPr>
            <p:cNvPr id="74" name="Rectangle: Rounded Corners 12">
              <a:extLst>
                <a:ext uri="{FF2B5EF4-FFF2-40B4-BE49-F238E27FC236}">
                  <a16:creationId xmlns:a16="http://schemas.microsoft.com/office/drawing/2014/main" xmlns="" id="{8EE7001E-F75F-46EA-A051-15B8D1562B43}"/>
                </a:ext>
              </a:extLst>
            </p:cNvPr>
            <p:cNvSpPr/>
            <p:nvPr/>
          </p:nvSpPr>
          <p:spPr>
            <a:xfrm>
              <a:off x="6301316" y="3147629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815A3E2C-7E63-6AAA-F029-149A8086AF87}"/>
                </a:ext>
              </a:extLst>
            </p:cNvPr>
            <p:cNvSpPr txBox="1"/>
            <p:nvPr/>
          </p:nvSpPr>
          <p:spPr>
            <a:xfrm>
              <a:off x="6324601" y="3048634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27">
            <a:extLst>
              <a:ext uri="{FF2B5EF4-FFF2-40B4-BE49-F238E27FC236}">
                <a16:creationId xmlns:a16="http://schemas.microsoft.com/office/drawing/2014/main" xmlns="" id="{1F0CC490-E3DF-042E-37F3-14D83BE287E8}"/>
              </a:ext>
            </a:extLst>
          </p:cNvPr>
          <p:cNvGrpSpPr/>
          <p:nvPr/>
        </p:nvGrpSpPr>
        <p:grpSpPr>
          <a:xfrm>
            <a:off x="4438110" y="2726925"/>
            <a:ext cx="511316" cy="452002"/>
            <a:chOff x="6305670" y="3854179"/>
            <a:chExt cx="785200" cy="573738"/>
          </a:xfrm>
        </p:grpSpPr>
        <p:sp>
          <p:nvSpPr>
            <p:cNvPr id="77" name="Rectangle: Rounded Corners 28">
              <a:extLst>
                <a:ext uri="{FF2B5EF4-FFF2-40B4-BE49-F238E27FC236}">
                  <a16:creationId xmlns:a16="http://schemas.microsoft.com/office/drawing/2014/main" xmlns="" id="{0672DC6C-2E53-3651-35F1-92DDDC43E3AD}"/>
                </a:ext>
              </a:extLst>
            </p:cNvPr>
            <p:cNvSpPr/>
            <p:nvPr/>
          </p:nvSpPr>
          <p:spPr>
            <a:xfrm>
              <a:off x="6305670" y="3953174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693820F6-DE88-3934-6EDC-3F05712B41CA}"/>
                </a:ext>
              </a:extLst>
            </p:cNvPr>
            <p:cNvSpPr txBox="1"/>
            <p:nvPr/>
          </p:nvSpPr>
          <p:spPr>
            <a:xfrm>
              <a:off x="6328955" y="3854179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30">
            <a:extLst>
              <a:ext uri="{FF2B5EF4-FFF2-40B4-BE49-F238E27FC236}">
                <a16:creationId xmlns:a16="http://schemas.microsoft.com/office/drawing/2014/main" xmlns="" id="{F929BEFD-AC3D-BDF4-3909-5E912689C652}"/>
              </a:ext>
            </a:extLst>
          </p:cNvPr>
          <p:cNvGrpSpPr/>
          <p:nvPr/>
        </p:nvGrpSpPr>
        <p:grpSpPr>
          <a:xfrm>
            <a:off x="4438110" y="3321240"/>
            <a:ext cx="511316" cy="452002"/>
            <a:chOff x="6314380" y="4581346"/>
            <a:chExt cx="785200" cy="573738"/>
          </a:xfrm>
        </p:grpSpPr>
        <p:sp>
          <p:nvSpPr>
            <p:cNvPr id="80" name="Rectangle: Rounded Corners 33">
              <a:extLst>
                <a:ext uri="{FF2B5EF4-FFF2-40B4-BE49-F238E27FC236}">
                  <a16:creationId xmlns:a16="http://schemas.microsoft.com/office/drawing/2014/main" xmlns="" id="{2FFF5B56-1C93-B554-FB3A-8CB12B149BAC}"/>
                </a:ext>
              </a:extLst>
            </p:cNvPr>
            <p:cNvSpPr/>
            <p:nvPr/>
          </p:nvSpPr>
          <p:spPr>
            <a:xfrm>
              <a:off x="6314380" y="468034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9F21C0A8-F09A-AA4F-6B0C-B0B707C2C246}"/>
                </a:ext>
              </a:extLst>
            </p:cNvPr>
            <p:cNvSpPr txBox="1"/>
            <p:nvPr/>
          </p:nvSpPr>
          <p:spPr>
            <a:xfrm>
              <a:off x="6337665" y="4581346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42">
            <a:extLst>
              <a:ext uri="{FF2B5EF4-FFF2-40B4-BE49-F238E27FC236}">
                <a16:creationId xmlns:a16="http://schemas.microsoft.com/office/drawing/2014/main" xmlns="" id="{C1B3BA59-E428-B42E-B2E5-4C238AADE1D5}"/>
              </a:ext>
            </a:extLst>
          </p:cNvPr>
          <p:cNvGrpSpPr/>
          <p:nvPr/>
        </p:nvGrpSpPr>
        <p:grpSpPr>
          <a:xfrm>
            <a:off x="4438110" y="3915555"/>
            <a:ext cx="521352" cy="452002"/>
            <a:chOff x="6323089" y="5417367"/>
            <a:chExt cx="800612" cy="573738"/>
          </a:xfrm>
        </p:grpSpPr>
        <p:sp>
          <p:nvSpPr>
            <p:cNvPr id="83" name="Rectangle: Rounded Corners 43">
              <a:extLst>
                <a:ext uri="{FF2B5EF4-FFF2-40B4-BE49-F238E27FC236}">
                  <a16:creationId xmlns:a16="http://schemas.microsoft.com/office/drawing/2014/main" xmlns="" id="{0EB5EF45-BA52-4466-E933-5D113359D687}"/>
                </a:ext>
              </a:extLst>
            </p:cNvPr>
            <p:cNvSpPr/>
            <p:nvPr/>
          </p:nvSpPr>
          <p:spPr>
            <a:xfrm>
              <a:off x="6323089" y="5516362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843309E-F89B-E27A-521E-8E8E90E01D71}"/>
                </a:ext>
              </a:extLst>
            </p:cNvPr>
            <p:cNvSpPr txBox="1"/>
            <p:nvPr/>
          </p:nvSpPr>
          <p:spPr>
            <a:xfrm>
              <a:off x="6361784" y="5417367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45">
            <a:extLst>
              <a:ext uri="{FF2B5EF4-FFF2-40B4-BE49-F238E27FC236}">
                <a16:creationId xmlns:a16="http://schemas.microsoft.com/office/drawing/2014/main" xmlns="" id="{05EE9C71-0210-B533-6A32-BFB3CAE02FBD}"/>
              </a:ext>
            </a:extLst>
          </p:cNvPr>
          <p:cNvGrpSpPr/>
          <p:nvPr/>
        </p:nvGrpSpPr>
        <p:grpSpPr>
          <a:xfrm>
            <a:off x="4438110" y="4509870"/>
            <a:ext cx="521352" cy="452002"/>
            <a:chOff x="6318735" y="6066154"/>
            <a:chExt cx="800612" cy="573738"/>
          </a:xfrm>
        </p:grpSpPr>
        <p:sp>
          <p:nvSpPr>
            <p:cNvPr id="86" name="Rectangle: Rounded Corners 46">
              <a:extLst>
                <a:ext uri="{FF2B5EF4-FFF2-40B4-BE49-F238E27FC236}">
                  <a16:creationId xmlns:a16="http://schemas.microsoft.com/office/drawing/2014/main" xmlns="" id="{FA6DE99A-F9AF-FDDE-0019-612923CF1EDE}"/>
                </a:ext>
              </a:extLst>
            </p:cNvPr>
            <p:cNvSpPr/>
            <p:nvPr/>
          </p:nvSpPr>
          <p:spPr>
            <a:xfrm>
              <a:off x="6318735" y="616515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086DA65D-B356-CC0C-1A9E-A8A411662D00}"/>
                </a:ext>
              </a:extLst>
            </p:cNvPr>
            <p:cNvSpPr txBox="1"/>
            <p:nvPr/>
          </p:nvSpPr>
          <p:spPr>
            <a:xfrm>
              <a:off x="6357430" y="6066154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מלבן 87"/>
              <p:cNvSpPr/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מלבן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מלבן 88"/>
              <p:cNvSpPr/>
              <p:nvPr/>
            </p:nvSpPr>
            <p:spPr>
              <a:xfrm>
                <a:off x="5230260" y="2675586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מלבן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60" y="2675586"/>
                <a:ext cx="654818" cy="4520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מלבן 89"/>
              <p:cNvSpPr/>
              <p:nvPr/>
            </p:nvSpPr>
            <p:spPr>
              <a:xfrm>
                <a:off x="5235962" y="3330431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מלבן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62" y="3330431"/>
                <a:ext cx="654818" cy="45200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מלבן 90"/>
              <p:cNvSpPr/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מלבן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תמונה 91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99" y="2057603"/>
            <a:ext cx="390549" cy="467632"/>
          </a:xfrm>
          <a:prstGeom prst="rect">
            <a:avLst/>
          </a:prstGeom>
        </p:spPr>
      </p:pic>
      <p:pic>
        <p:nvPicPr>
          <p:cNvPr id="94" name="תמונה 93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21" y="3246233"/>
            <a:ext cx="390549" cy="467632"/>
          </a:xfrm>
          <a:prstGeom prst="rect">
            <a:avLst/>
          </a:prstGeom>
        </p:spPr>
      </p:pic>
      <p:pic>
        <p:nvPicPr>
          <p:cNvPr id="95" name="תמונה 94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06" y="2651918"/>
            <a:ext cx="390549" cy="467632"/>
          </a:xfrm>
          <a:prstGeom prst="rect">
            <a:avLst/>
          </a:prstGeom>
        </p:spPr>
      </p:pic>
      <p:pic>
        <p:nvPicPr>
          <p:cNvPr id="96" name="תמונה 95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5" y="4434865"/>
            <a:ext cx="390549" cy="46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8299" y="5015046"/>
                <a:ext cx="573678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Recovering the secret: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Decode the information word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𝒔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0" smtClean="0">
                        <a:latin typeface="Cambria Math"/>
                      </a:rPr>
                      <m:t>𝐰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9" y="5015046"/>
                <a:ext cx="5736780" cy="1815882"/>
              </a:xfrm>
              <a:prstGeom prst="rect">
                <a:avLst/>
              </a:prstGeom>
              <a:blipFill rotWithShape="1">
                <a:blip r:embed="rId12"/>
                <a:stretch>
                  <a:fillRect l="-2125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231122" y="5475379"/>
            <a:ext cx="573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O(n) additions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מלבן מעוגל 40"/>
              <p:cNvSpPr/>
              <p:nvPr/>
            </p:nvSpPr>
            <p:spPr>
              <a:xfrm>
                <a:off x="5886924" y="2396033"/>
                <a:ext cx="6198927" cy="8901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Sample </a:t>
                </a:r>
                <a:r>
                  <a:rPr lang="en-US" sz="2800" dirty="0">
                    <a:solidFill>
                      <a:schemeClr val="tx1"/>
                    </a:solidFill>
                  </a:rPr>
                  <a:t>a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universal </a:t>
                </a:r>
                <a:r>
                  <a:rPr lang="en-US" sz="2800" dirty="0">
                    <a:solidFill>
                      <a:schemeClr val="tx1"/>
                    </a:solidFill>
                  </a:rPr>
                  <a:t>hash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𝑯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מלבן מעוגל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24" y="2396033"/>
                <a:ext cx="6198927" cy="890194"/>
              </a:xfrm>
              <a:prstGeom prst="roundRect">
                <a:avLst/>
              </a:prstGeom>
              <a:blipFill rotWithShape="1">
                <a:blip r:embed="rId14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מלבן מעוגל 41"/>
              <p:cNvSpPr/>
              <p:nvPr/>
            </p:nvSpPr>
            <p:spPr>
              <a:xfrm>
                <a:off x="5860943" y="3570634"/>
                <a:ext cx="6198927" cy="8974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Publish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</a:rPr>
                      <m:t>𝐰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to all parties</a:t>
                </a:r>
              </a:p>
            </p:txBody>
          </p:sp>
        </mc:Choice>
        <mc:Fallback xmlns="">
          <p:sp>
            <p:nvSpPr>
              <p:cNvPr id="42" name="מלבן מעוגל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943" y="3570634"/>
                <a:ext cx="6198927" cy="897494"/>
              </a:xfrm>
              <a:prstGeom prst="roundRect">
                <a:avLst/>
              </a:prstGeom>
              <a:blipFill rotWithShape="1">
                <a:blip r:embed="rId15"/>
                <a:stretch>
                  <a:fillRect l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0435472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From Codes to Secret Sharing [</a:t>
            </a: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Cramer et al. ’15</a:t>
            </a:r>
            <a:r>
              <a:rPr lang="en-GB" dirty="0" smtClean="0">
                <a:solidFill>
                  <a:srgbClr val="800000"/>
                </a:solidFill>
              </a:rPr>
              <a:t>]</a:t>
            </a:r>
            <a:endParaRPr lang="en-GB" dirty="0">
              <a:solidFill>
                <a:srgbClr val="8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5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54" y="1225733"/>
                <a:ext cx="11509466" cy="41381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Share a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-long </a:t>
                </a:r>
                <a:r>
                  <a:rPr lang="en-US" sz="2800" dirty="0" err="1"/>
                  <a:t>codeword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between the </a:t>
                </a:r>
                <a:r>
                  <a:rPr lang="en-US" sz="2800" dirty="0" smtClean="0"/>
                  <a:t>parties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225733"/>
                <a:ext cx="11509466" cy="4138119"/>
              </a:xfrm>
              <a:blipFill rotWithShape="1">
                <a:blip r:embed="rId4"/>
                <a:stretch>
                  <a:fillRect l="-1112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מלבן 67"/>
          <p:cNvSpPr/>
          <p:nvPr/>
        </p:nvSpPr>
        <p:spPr>
          <a:xfrm>
            <a:off x="801270" y="2111595"/>
            <a:ext cx="1560131" cy="276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400" dirty="0"/>
              <a:t>C</a:t>
            </a:r>
          </a:p>
        </p:txBody>
      </p:sp>
      <p:sp>
        <p:nvSpPr>
          <p:cNvPr id="69" name="מלבן 68"/>
          <p:cNvSpPr/>
          <p:nvPr/>
        </p:nvSpPr>
        <p:spPr>
          <a:xfrm>
            <a:off x="3213411" y="2111595"/>
            <a:ext cx="434753" cy="1341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מלבן 69"/>
              <p:cNvSpPr/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0" name="מלבן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מלבן 70"/>
              <p:cNvSpPr/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1" name="מלבן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5"/>
          <p:cNvSpPr/>
          <p:nvPr/>
        </p:nvSpPr>
        <p:spPr>
          <a:xfrm>
            <a:off x="4408125" y="2112218"/>
            <a:ext cx="416383" cy="2768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73" name="Group 10">
            <a:extLst>
              <a:ext uri="{FF2B5EF4-FFF2-40B4-BE49-F238E27FC236}">
                <a16:creationId xmlns:a16="http://schemas.microsoft.com/office/drawing/2014/main" xmlns="" id="{120555D1-5047-9E89-E6DF-734FF6A6B75C}"/>
              </a:ext>
            </a:extLst>
          </p:cNvPr>
          <p:cNvGrpSpPr/>
          <p:nvPr/>
        </p:nvGrpSpPr>
        <p:grpSpPr>
          <a:xfrm>
            <a:off x="4438110" y="2132610"/>
            <a:ext cx="511316" cy="452002"/>
            <a:chOff x="6301316" y="3048634"/>
            <a:chExt cx="785200" cy="573738"/>
          </a:xfrm>
        </p:grpSpPr>
        <p:sp>
          <p:nvSpPr>
            <p:cNvPr id="74" name="Rectangle: Rounded Corners 12">
              <a:extLst>
                <a:ext uri="{FF2B5EF4-FFF2-40B4-BE49-F238E27FC236}">
                  <a16:creationId xmlns:a16="http://schemas.microsoft.com/office/drawing/2014/main" xmlns="" id="{8EE7001E-F75F-46EA-A051-15B8D1562B43}"/>
                </a:ext>
              </a:extLst>
            </p:cNvPr>
            <p:cNvSpPr/>
            <p:nvPr/>
          </p:nvSpPr>
          <p:spPr>
            <a:xfrm>
              <a:off x="6301316" y="3147629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815A3E2C-7E63-6AAA-F029-149A8086AF87}"/>
                </a:ext>
              </a:extLst>
            </p:cNvPr>
            <p:cNvSpPr txBox="1"/>
            <p:nvPr/>
          </p:nvSpPr>
          <p:spPr>
            <a:xfrm>
              <a:off x="6324601" y="3048634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27">
            <a:extLst>
              <a:ext uri="{FF2B5EF4-FFF2-40B4-BE49-F238E27FC236}">
                <a16:creationId xmlns:a16="http://schemas.microsoft.com/office/drawing/2014/main" xmlns="" id="{1F0CC490-E3DF-042E-37F3-14D83BE287E8}"/>
              </a:ext>
            </a:extLst>
          </p:cNvPr>
          <p:cNvGrpSpPr/>
          <p:nvPr/>
        </p:nvGrpSpPr>
        <p:grpSpPr>
          <a:xfrm>
            <a:off x="4438110" y="2726925"/>
            <a:ext cx="511316" cy="452002"/>
            <a:chOff x="6305670" y="3854179"/>
            <a:chExt cx="785200" cy="573738"/>
          </a:xfrm>
        </p:grpSpPr>
        <p:sp>
          <p:nvSpPr>
            <p:cNvPr id="77" name="Rectangle: Rounded Corners 28">
              <a:extLst>
                <a:ext uri="{FF2B5EF4-FFF2-40B4-BE49-F238E27FC236}">
                  <a16:creationId xmlns:a16="http://schemas.microsoft.com/office/drawing/2014/main" xmlns="" id="{0672DC6C-2E53-3651-35F1-92DDDC43E3AD}"/>
                </a:ext>
              </a:extLst>
            </p:cNvPr>
            <p:cNvSpPr/>
            <p:nvPr/>
          </p:nvSpPr>
          <p:spPr>
            <a:xfrm>
              <a:off x="6305670" y="3953174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693820F6-DE88-3934-6EDC-3F05712B41CA}"/>
                </a:ext>
              </a:extLst>
            </p:cNvPr>
            <p:cNvSpPr txBox="1"/>
            <p:nvPr/>
          </p:nvSpPr>
          <p:spPr>
            <a:xfrm>
              <a:off x="6328955" y="3854179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30">
            <a:extLst>
              <a:ext uri="{FF2B5EF4-FFF2-40B4-BE49-F238E27FC236}">
                <a16:creationId xmlns:a16="http://schemas.microsoft.com/office/drawing/2014/main" xmlns="" id="{F929BEFD-AC3D-BDF4-3909-5E912689C652}"/>
              </a:ext>
            </a:extLst>
          </p:cNvPr>
          <p:cNvGrpSpPr/>
          <p:nvPr/>
        </p:nvGrpSpPr>
        <p:grpSpPr>
          <a:xfrm>
            <a:off x="4438110" y="3321240"/>
            <a:ext cx="511316" cy="452002"/>
            <a:chOff x="6314380" y="4581346"/>
            <a:chExt cx="785200" cy="573738"/>
          </a:xfrm>
        </p:grpSpPr>
        <p:sp>
          <p:nvSpPr>
            <p:cNvPr id="80" name="Rectangle: Rounded Corners 33">
              <a:extLst>
                <a:ext uri="{FF2B5EF4-FFF2-40B4-BE49-F238E27FC236}">
                  <a16:creationId xmlns:a16="http://schemas.microsoft.com/office/drawing/2014/main" xmlns="" id="{2FFF5B56-1C93-B554-FB3A-8CB12B149BAC}"/>
                </a:ext>
              </a:extLst>
            </p:cNvPr>
            <p:cNvSpPr/>
            <p:nvPr/>
          </p:nvSpPr>
          <p:spPr>
            <a:xfrm>
              <a:off x="6314380" y="468034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9F21C0A8-F09A-AA4F-6B0C-B0B707C2C246}"/>
                </a:ext>
              </a:extLst>
            </p:cNvPr>
            <p:cNvSpPr txBox="1"/>
            <p:nvPr/>
          </p:nvSpPr>
          <p:spPr>
            <a:xfrm>
              <a:off x="6337665" y="4581346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42">
            <a:extLst>
              <a:ext uri="{FF2B5EF4-FFF2-40B4-BE49-F238E27FC236}">
                <a16:creationId xmlns:a16="http://schemas.microsoft.com/office/drawing/2014/main" xmlns="" id="{C1B3BA59-E428-B42E-B2E5-4C238AADE1D5}"/>
              </a:ext>
            </a:extLst>
          </p:cNvPr>
          <p:cNvGrpSpPr/>
          <p:nvPr/>
        </p:nvGrpSpPr>
        <p:grpSpPr>
          <a:xfrm>
            <a:off x="4438110" y="3915555"/>
            <a:ext cx="521352" cy="452002"/>
            <a:chOff x="6323089" y="5417367"/>
            <a:chExt cx="800612" cy="573738"/>
          </a:xfrm>
        </p:grpSpPr>
        <p:sp>
          <p:nvSpPr>
            <p:cNvPr id="83" name="Rectangle: Rounded Corners 43">
              <a:extLst>
                <a:ext uri="{FF2B5EF4-FFF2-40B4-BE49-F238E27FC236}">
                  <a16:creationId xmlns:a16="http://schemas.microsoft.com/office/drawing/2014/main" xmlns="" id="{0EB5EF45-BA52-4466-E933-5D113359D687}"/>
                </a:ext>
              </a:extLst>
            </p:cNvPr>
            <p:cNvSpPr/>
            <p:nvPr/>
          </p:nvSpPr>
          <p:spPr>
            <a:xfrm>
              <a:off x="6323089" y="5516362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843309E-F89B-E27A-521E-8E8E90E01D71}"/>
                </a:ext>
              </a:extLst>
            </p:cNvPr>
            <p:cNvSpPr txBox="1"/>
            <p:nvPr/>
          </p:nvSpPr>
          <p:spPr>
            <a:xfrm>
              <a:off x="6361784" y="5417367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45">
            <a:extLst>
              <a:ext uri="{FF2B5EF4-FFF2-40B4-BE49-F238E27FC236}">
                <a16:creationId xmlns:a16="http://schemas.microsoft.com/office/drawing/2014/main" xmlns="" id="{05EE9C71-0210-B533-6A32-BFB3CAE02FBD}"/>
              </a:ext>
            </a:extLst>
          </p:cNvPr>
          <p:cNvGrpSpPr/>
          <p:nvPr/>
        </p:nvGrpSpPr>
        <p:grpSpPr>
          <a:xfrm>
            <a:off x="4438110" y="4509870"/>
            <a:ext cx="521352" cy="452002"/>
            <a:chOff x="6318735" y="6066154"/>
            <a:chExt cx="800612" cy="573738"/>
          </a:xfrm>
        </p:grpSpPr>
        <p:sp>
          <p:nvSpPr>
            <p:cNvPr id="86" name="Rectangle: Rounded Corners 46">
              <a:extLst>
                <a:ext uri="{FF2B5EF4-FFF2-40B4-BE49-F238E27FC236}">
                  <a16:creationId xmlns:a16="http://schemas.microsoft.com/office/drawing/2014/main" xmlns="" id="{FA6DE99A-F9AF-FDDE-0019-612923CF1EDE}"/>
                </a:ext>
              </a:extLst>
            </p:cNvPr>
            <p:cNvSpPr/>
            <p:nvPr/>
          </p:nvSpPr>
          <p:spPr>
            <a:xfrm>
              <a:off x="6318735" y="616515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086DA65D-B356-CC0C-1A9E-A8A411662D00}"/>
                </a:ext>
              </a:extLst>
            </p:cNvPr>
            <p:cNvSpPr txBox="1"/>
            <p:nvPr/>
          </p:nvSpPr>
          <p:spPr>
            <a:xfrm>
              <a:off x="6357430" y="6066154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מלבן 87"/>
              <p:cNvSpPr/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מלבן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מלבן 88"/>
              <p:cNvSpPr/>
              <p:nvPr/>
            </p:nvSpPr>
            <p:spPr>
              <a:xfrm>
                <a:off x="5230260" y="2675586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מלבן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60" y="2675586"/>
                <a:ext cx="654818" cy="4520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מלבן 89"/>
              <p:cNvSpPr/>
              <p:nvPr/>
            </p:nvSpPr>
            <p:spPr>
              <a:xfrm>
                <a:off x="5235962" y="3330431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מלבן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62" y="3330431"/>
                <a:ext cx="654818" cy="45200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מלבן 90"/>
              <p:cNvSpPr/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מלבן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תמונה 91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99" y="2057603"/>
            <a:ext cx="390549" cy="467632"/>
          </a:xfrm>
          <a:prstGeom prst="rect">
            <a:avLst/>
          </a:prstGeom>
        </p:spPr>
      </p:pic>
      <p:pic>
        <p:nvPicPr>
          <p:cNvPr id="94" name="תמונה 93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21" y="3246233"/>
            <a:ext cx="390549" cy="467632"/>
          </a:xfrm>
          <a:prstGeom prst="rect">
            <a:avLst/>
          </a:prstGeom>
        </p:spPr>
      </p:pic>
      <p:pic>
        <p:nvPicPr>
          <p:cNvPr id="95" name="תמונה 94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06" y="2651918"/>
            <a:ext cx="390549" cy="467632"/>
          </a:xfrm>
          <a:prstGeom prst="rect">
            <a:avLst/>
          </a:prstGeom>
        </p:spPr>
      </p:pic>
      <p:pic>
        <p:nvPicPr>
          <p:cNvPr id="96" name="תמונה 95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5" y="4434865"/>
            <a:ext cx="390549" cy="46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8299" y="5015046"/>
                <a:ext cx="573678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Recovering the secret: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Decode the information word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𝒔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>
                        <a:latin typeface="Cambria Math"/>
                      </a:rPr>
                      <m:t>𝐰</m:t>
                    </m:r>
                    <m:r>
                      <a:rPr lang="en-US" sz="2800" b="1" i="1">
                        <a:latin typeface="Cambria Math"/>
                      </a:rPr>
                      <m:t>−</m:t>
                    </m:r>
                    <m:r>
                      <a:rPr lang="en-US" sz="28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𝒓</m:t>
                        </m: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9" y="5015046"/>
                <a:ext cx="5736780" cy="2246769"/>
              </a:xfrm>
              <a:prstGeom prst="rect">
                <a:avLst/>
              </a:prstGeom>
              <a:blipFill rotWithShape="1">
                <a:blip r:embed="rId12"/>
                <a:stretch>
                  <a:fillRect l="-2125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52009" y="4830141"/>
                <a:ext cx="573678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In our codes decoding can be done by “peeling” with sparse equations:</a:t>
                </a:r>
                <a:endParaRPr lang="he-IL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8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009" y="4830141"/>
                <a:ext cx="5736780" cy="1815882"/>
              </a:xfrm>
              <a:prstGeom prst="rect">
                <a:avLst/>
              </a:prstGeom>
              <a:blipFill rotWithShape="1">
                <a:blip r:embed="rId15"/>
                <a:stretch>
                  <a:fillRect l="-1913" t="-3020" r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מלבן מעוגל 37"/>
              <p:cNvSpPr/>
              <p:nvPr/>
            </p:nvSpPr>
            <p:spPr>
              <a:xfrm>
                <a:off x="5886924" y="2396033"/>
                <a:ext cx="6198927" cy="8901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Sample </a:t>
                </a:r>
                <a:r>
                  <a:rPr lang="en-US" sz="2800" dirty="0">
                    <a:solidFill>
                      <a:schemeClr val="tx1"/>
                    </a:solidFill>
                  </a:rPr>
                  <a:t>a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universal </a:t>
                </a:r>
                <a:r>
                  <a:rPr lang="en-US" sz="2800" dirty="0">
                    <a:solidFill>
                      <a:schemeClr val="tx1"/>
                    </a:solidFill>
                  </a:rPr>
                  <a:t>hash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𝑯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מלבן מעוגל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24" y="2396033"/>
                <a:ext cx="6198927" cy="890194"/>
              </a:xfrm>
              <a:prstGeom prst="roundRect">
                <a:avLst/>
              </a:prstGeom>
              <a:blipFill rotWithShape="1">
                <a:blip r:embed="rId16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מלבן מעוגל 40"/>
              <p:cNvSpPr/>
              <p:nvPr/>
            </p:nvSpPr>
            <p:spPr>
              <a:xfrm>
                <a:off x="5860943" y="3570634"/>
                <a:ext cx="6198927" cy="8974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Publish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</a:rPr>
                      <m:t>𝐰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to all parties</a:t>
                </a:r>
              </a:p>
            </p:txBody>
          </p:sp>
        </mc:Choice>
        <mc:Fallback xmlns="">
          <p:sp>
            <p:nvSpPr>
              <p:cNvPr id="41" name="מלבן מעוגל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943" y="3570634"/>
                <a:ext cx="6198927" cy="897494"/>
              </a:xfrm>
              <a:prstGeom prst="roundRect">
                <a:avLst/>
              </a:prstGeom>
              <a:blipFill rotWithShape="1">
                <a:blip r:embed="rId17"/>
                <a:stretch>
                  <a:fillRect l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0435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800000"/>
                </a:solidFill>
              </a:rPr>
              <a:t>From Codes to Secret Sharing [</a:t>
            </a:r>
            <a:r>
              <a:rPr lang="en-GB" sz="3600" smtClean="0">
                <a:solidFill>
                  <a:schemeClr val="bg1">
                    <a:lumMod val="50000"/>
                  </a:schemeClr>
                </a:solidFill>
              </a:rPr>
              <a:t>Cramer et al. ’15</a:t>
            </a:r>
            <a:r>
              <a:rPr lang="en-GB" smtClean="0">
                <a:solidFill>
                  <a:srgbClr val="800000"/>
                </a:solidFill>
              </a:rPr>
              <a:t>]</a:t>
            </a:r>
            <a:endParaRPr lang="en-GB" dirty="0">
              <a:solidFill>
                <a:srgbClr val="8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7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54" y="1225733"/>
                <a:ext cx="11509466" cy="41381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Share a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-long </a:t>
                </a:r>
                <a:r>
                  <a:rPr lang="en-US" sz="2800" dirty="0" err="1"/>
                  <a:t>codeword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between the </a:t>
                </a:r>
                <a:r>
                  <a:rPr lang="en-US" sz="2800" dirty="0" smtClean="0"/>
                  <a:t>parties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225733"/>
                <a:ext cx="11509466" cy="4138119"/>
              </a:xfrm>
              <a:blipFill rotWithShape="1">
                <a:blip r:embed="rId4"/>
                <a:stretch>
                  <a:fillRect l="-1112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מלבן 67"/>
          <p:cNvSpPr/>
          <p:nvPr/>
        </p:nvSpPr>
        <p:spPr>
          <a:xfrm>
            <a:off x="801270" y="2111595"/>
            <a:ext cx="1560131" cy="276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400" dirty="0"/>
              <a:t>C</a:t>
            </a:r>
          </a:p>
        </p:txBody>
      </p:sp>
      <p:sp>
        <p:nvSpPr>
          <p:cNvPr id="69" name="מלבן 68"/>
          <p:cNvSpPr/>
          <p:nvPr/>
        </p:nvSpPr>
        <p:spPr>
          <a:xfrm>
            <a:off x="3213411" y="2111595"/>
            <a:ext cx="434753" cy="1341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מלבן 69"/>
              <p:cNvSpPr/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0" name="מלבן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מלבן 70"/>
              <p:cNvSpPr/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1" name="מלבן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5"/>
          <p:cNvSpPr/>
          <p:nvPr/>
        </p:nvSpPr>
        <p:spPr>
          <a:xfrm>
            <a:off x="4408125" y="2112218"/>
            <a:ext cx="416383" cy="2768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73" name="Group 10">
            <a:extLst>
              <a:ext uri="{FF2B5EF4-FFF2-40B4-BE49-F238E27FC236}">
                <a16:creationId xmlns:a16="http://schemas.microsoft.com/office/drawing/2014/main" xmlns="" id="{120555D1-5047-9E89-E6DF-734FF6A6B75C}"/>
              </a:ext>
            </a:extLst>
          </p:cNvPr>
          <p:cNvGrpSpPr/>
          <p:nvPr/>
        </p:nvGrpSpPr>
        <p:grpSpPr>
          <a:xfrm>
            <a:off x="4438110" y="2132610"/>
            <a:ext cx="511316" cy="452002"/>
            <a:chOff x="6301316" y="3048634"/>
            <a:chExt cx="785200" cy="573738"/>
          </a:xfrm>
        </p:grpSpPr>
        <p:sp>
          <p:nvSpPr>
            <p:cNvPr id="74" name="Rectangle: Rounded Corners 12">
              <a:extLst>
                <a:ext uri="{FF2B5EF4-FFF2-40B4-BE49-F238E27FC236}">
                  <a16:creationId xmlns:a16="http://schemas.microsoft.com/office/drawing/2014/main" xmlns="" id="{8EE7001E-F75F-46EA-A051-15B8D1562B43}"/>
                </a:ext>
              </a:extLst>
            </p:cNvPr>
            <p:cNvSpPr/>
            <p:nvPr/>
          </p:nvSpPr>
          <p:spPr>
            <a:xfrm>
              <a:off x="6301316" y="3147629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815A3E2C-7E63-6AAA-F029-149A8086AF87}"/>
                </a:ext>
              </a:extLst>
            </p:cNvPr>
            <p:cNvSpPr txBox="1"/>
            <p:nvPr/>
          </p:nvSpPr>
          <p:spPr>
            <a:xfrm>
              <a:off x="6324601" y="3048634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27">
            <a:extLst>
              <a:ext uri="{FF2B5EF4-FFF2-40B4-BE49-F238E27FC236}">
                <a16:creationId xmlns:a16="http://schemas.microsoft.com/office/drawing/2014/main" xmlns="" id="{1F0CC490-E3DF-042E-37F3-14D83BE287E8}"/>
              </a:ext>
            </a:extLst>
          </p:cNvPr>
          <p:cNvGrpSpPr/>
          <p:nvPr/>
        </p:nvGrpSpPr>
        <p:grpSpPr>
          <a:xfrm>
            <a:off x="4438110" y="2726925"/>
            <a:ext cx="511316" cy="452002"/>
            <a:chOff x="6305670" y="3854179"/>
            <a:chExt cx="785200" cy="573738"/>
          </a:xfrm>
        </p:grpSpPr>
        <p:sp>
          <p:nvSpPr>
            <p:cNvPr id="77" name="Rectangle: Rounded Corners 28">
              <a:extLst>
                <a:ext uri="{FF2B5EF4-FFF2-40B4-BE49-F238E27FC236}">
                  <a16:creationId xmlns:a16="http://schemas.microsoft.com/office/drawing/2014/main" xmlns="" id="{0672DC6C-2E53-3651-35F1-92DDDC43E3AD}"/>
                </a:ext>
              </a:extLst>
            </p:cNvPr>
            <p:cNvSpPr/>
            <p:nvPr/>
          </p:nvSpPr>
          <p:spPr>
            <a:xfrm>
              <a:off x="6305670" y="3953174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693820F6-DE88-3934-6EDC-3F05712B41CA}"/>
                </a:ext>
              </a:extLst>
            </p:cNvPr>
            <p:cNvSpPr txBox="1"/>
            <p:nvPr/>
          </p:nvSpPr>
          <p:spPr>
            <a:xfrm>
              <a:off x="6328955" y="3854179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30">
            <a:extLst>
              <a:ext uri="{FF2B5EF4-FFF2-40B4-BE49-F238E27FC236}">
                <a16:creationId xmlns:a16="http://schemas.microsoft.com/office/drawing/2014/main" xmlns="" id="{F929BEFD-AC3D-BDF4-3909-5E912689C652}"/>
              </a:ext>
            </a:extLst>
          </p:cNvPr>
          <p:cNvGrpSpPr/>
          <p:nvPr/>
        </p:nvGrpSpPr>
        <p:grpSpPr>
          <a:xfrm>
            <a:off x="4438110" y="3321240"/>
            <a:ext cx="511316" cy="452002"/>
            <a:chOff x="6314380" y="4581346"/>
            <a:chExt cx="785200" cy="573738"/>
          </a:xfrm>
        </p:grpSpPr>
        <p:sp>
          <p:nvSpPr>
            <p:cNvPr id="80" name="Rectangle: Rounded Corners 33">
              <a:extLst>
                <a:ext uri="{FF2B5EF4-FFF2-40B4-BE49-F238E27FC236}">
                  <a16:creationId xmlns:a16="http://schemas.microsoft.com/office/drawing/2014/main" xmlns="" id="{2FFF5B56-1C93-B554-FB3A-8CB12B149BAC}"/>
                </a:ext>
              </a:extLst>
            </p:cNvPr>
            <p:cNvSpPr/>
            <p:nvPr/>
          </p:nvSpPr>
          <p:spPr>
            <a:xfrm>
              <a:off x="6314380" y="468034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9F21C0A8-F09A-AA4F-6B0C-B0B707C2C246}"/>
                </a:ext>
              </a:extLst>
            </p:cNvPr>
            <p:cNvSpPr txBox="1"/>
            <p:nvPr/>
          </p:nvSpPr>
          <p:spPr>
            <a:xfrm>
              <a:off x="6337665" y="4581346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42">
            <a:extLst>
              <a:ext uri="{FF2B5EF4-FFF2-40B4-BE49-F238E27FC236}">
                <a16:creationId xmlns:a16="http://schemas.microsoft.com/office/drawing/2014/main" xmlns="" id="{C1B3BA59-E428-B42E-B2E5-4C238AADE1D5}"/>
              </a:ext>
            </a:extLst>
          </p:cNvPr>
          <p:cNvGrpSpPr/>
          <p:nvPr/>
        </p:nvGrpSpPr>
        <p:grpSpPr>
          <a:xfrm>
            <a:off x="4438110" y="3915555"/>
            <a:ext cx="521352" cy="452002"/>
            <a:chOff x="6323089" y="5417367"/>
            <a:chExt cx="800612" cy="573738"/>
          </a:xfrm>
        </p:grpSpPr>
        <p:sp>
          <p:nvSpPr>
            <p:cNvPr id="83" name="Rectangle: Rounded Corners 43">
              <a:extLst>
                <a:ext uri="{FF2B5EF4-FFF2-40B4-BE49-F238E27FC236}">
                  <a16:creationId xmlns:a16="http://schemas.microsoft.com/office/drawing/2014/main" xmlns="" id="{0EB5EF45-BA52-4466-E933-5D113359D687}"/>
                </a:ext>
              </a:extLst>
            </p:cNvPr>
            <p:cNvSpPr/>
            <p:nvPr/>
          </p:nvSpPr>
          <p:spPr>
            <a:xfrm>
              <a:off x="6323089" y="5516362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843309E-F89B-E27A-521E-8E8E90E01D71}"/>
                </a:ext>
              </a:extLst>
            </p:cNvPr>
            <p:cNvSpPr txBox="1"/>
            <p:nvPr/>
          </p:nvSpPr>
          <p:spPr>
            <a:xfrm>
              <a:off x="6361784" y="5417367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45">
            <a:extLst>
              <a:ext uri="{FF2B5EF4-FFF2-40B4-BE49-F238E27FC236}">
                <a16:creationId xmlns:a16="http://schemas.microsoft.com/office/drawing/2014/main" xmlns="" id="{05EE9C71-0210-B533-6A32-BFB3CAE02FBD}"/>
              </a:ext>
            </a:extLst>
          </p:cNvPr>
          <p:cNvGrpSpPr/>
          <p:nvPr/>
        </p:nvGrpSpPr>
        <p:grpSpPr>
          <a:xfrm>
            <a:off x="4438110" y="4509870"/>
            <a:ext cx="521352" cy="452002"/>
            <a:chOff x="6318735" y="6066154"/>
            <a:chExt cx="800612" cy="573738"/>
          </a:xfrm>
        </p:grpSpPr>
        <p:sp>
          <p:nvSpPr>
            <p:cNvPr id="86" name="Rectangle: Rounded Corners 46">
              <a:extLst>
                <a:ext uri="{FF2B5EF4-FFF2-40B4-BE49-F238E27FC236}">
                  <a16:creationId xmlns:a16="http://schemas.microsoft.com/office/drawing/2014/main" xmlns="" id="{FA6DE99A-F9AF-FDDE-0019-612923CF1EDE}"/>
                </a:ext>
              </a:extLst>
            </p:cNvPr>
            <p:cNvSpPr/>
            <p:nvPr/>
          </p:nvSpPr>
          <p:spPr>
            <a:xfrm>
              <a:off x="6318735" y="616515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086DA65D-B356-CC0C-1A9E-A8A411662D00}"/>
                </a:ext>
              </a:extLst>
            </p:cNvPr>
            <p:cNvSpPr txBox="1"/>
            <p:nvPr/>
          </p:nvSpPr>
          <p:spPr>
            <a:xfrm>
              <a:off x="6357430" y="6066154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מלבן 87"/>
              <p:cNvSpPr/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מלבן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מלבן 88"/>
              <p:cNvSpPr/>
              <p:nvPr/>
            </p:nvSpPr>
            <p:spPr>
              <a:xfrm>
                <a:off x="5230260" y="2675586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מלבן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60" y="2675586"/>
                <a:ext cx="654818" cy="4520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מלבן 89"/>
              <p:cNvSpPr/>
              <p:nvPr/>
            </p:nvSpPr>
            <p:spPr>
              <a:xfrm>
                <a:off x="5235962" y="3330431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מלבן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62" y="3330431"/>
                <a:ext cx="654818" cy="45200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מלבן 90"/>
              <p:cNvSpPr/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מלבן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תמונה 91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99" y="2057603"/>
            <a:ext cx="390549" cy="467632"/>
          </a:xfrm>
          <a:prstGeom prst="rect">
            <a:avLst/>
          </a:prstGeom>
        </p:spPr>
      </p:pic>
      <p:pic>
        <p:nvPicPr>
          <p:cNvPr id="94" name="תמונה 93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21" y="3246233"/>
            <a:ext cx="390549" cy="467632"/>
          </a:xfrm>
          <a:prstGeom prst="rect">
            <a:avLst/>
          </a:prstGeom>
        </p:spPr>
      </p:pic>
      <p:pic>
        <p:nvPicPr>
          <p:cNvPr id="95" name="תמונה 94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06" y="2651918"/>
            <a:ext cx="390549" cy="467632"/>
          </a:xfrm>
          <a:prstGeom prst="rect">
            <a:avLst/>
          </a:prstGeom>
        </p:spPr>
      </p:pic>
      <p:pic>
        <p:nvPicPr>
          <p:cNvPr id="96" name="תמונה 95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5" y="4434865"/>
            <a:ext cx="390549" cy="46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8299" y="5015046"/>
                <a:ext cx="573678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Recovering the secret: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Decode the information word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𝒔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0" smtClean="0">
                        <a:latin typeface="Cambria Math"/>
                      </a:rPr>
                      <m:t>𝐰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9" y="5015046"/>
                <a:ext cx="5736780" cy="1815882"/>
              </a:xfrm>
              <a:prstGeom prst="rect">
                <a:avLst/>
              </a:prstGeom>
              <a:blipFill rotWithShape="1">
                <a:blip r:embed="rId12"/>
                <a:stretch>
                  <a:fillRect l="-2125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31122" y="5475379"/>
                <a:ext cx="5736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O(n) additions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In general this is costly: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𝛀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𝒍𝒐𝒈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122" y="5475379"/>
                <a:ext cx="5736780" cy="954107"/>
              </a:xfrm>
              <a:prstGeom prst="rect">
                <a:avLst/>
              </a:prstGeom>
              <a:blipFill rotWithShape="1">
                <a:blip r:embed="rId13"/>
                <a:stretch>
                  <a:fillRect l="-2125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מלבן מעוגל 40"/>
              <p:cNvSpPr/>
              <p:nvPr/>
            </p:nvSpPr>
            <p:spPr>
              <a:xfrm>
                <a:off x="5886924" y="2396033"/>
                <a:ext cx="6198927" cy="8901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Sample </a:t>
                </a:r>
                <a:r>
                  <a:rPr lang="en-US" sz="2800" dirty="0">
                    <a:solidFill>
                      <a:schemeClr val="tx1"/>
                    </a:solidFill>
                  </a:rPr>
                  <a:t>a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universal </a:t>
                </a:r>
                <a:r>
                  <a:rPr lang="en-US" sz="2800" dirty="0">
                    <a:solidFill>
                      <a:schemeClr val="tx1"/>
                    </a:solidFill>
                  </a:rPr>
                  <a:t>hash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𝑯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מלבן מעוגל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24" y="2396033"/>
                <a:ext cx="6198927" cy="890194"/>
              </a:xfrm>
              <a:prstGeom prst="roundRect">
                <a:avLst/>
              </a:prstGeom>
              <a:blipFill rotWithShape="1">
                <a:blip r:embed="rId14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מלבן מעוגל 41"/>
              <p:cNvSpPr/>
              <p:nvPr/>
            </p:nvSpPr>
            <p:spPr>
              <a:xfrm>
                <a:off x="5860943" y="3570634"/>
                <a:ext cx="6198927" cy="8974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Publish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𝐰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to all parties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מלבן מעוגל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943" y="3570634"/>
                <a:ext cx="6198927" cy="897494"/>
              </a:xfrm>
              <a:prstGeom prst="roundRect">
                <a:avLst/>
              </a:prstGeom>
              <a:blipFill rotWithShape="1">
                <a:blip r:embed="rId15"/>
                <a:stretch>
                  <a:fillRect l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0435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800000"/>
                </a:solidFill>
              </a:rPr>
              <a:t>From Codes to Secret Sharing [</a:t>
            </a:r>
            <a:r>
              <a:rPr lang="en-GB" sz="3600" smtClean="0">
                <a:solidFill>
                  <a:schemeClr val="bg1">
                    <a:lumMod val="50000"/>
                  </a:schemeClr>
                </a:solidFill>
              </a:rPr>
              <a:t>Cramer et al. ’15</a:t>
            </a:r>
            <a:r>
              <a:rPr lang="en-GB" smtClean="0">
                <a:solidFill>
                  <a:srgbClr val="800000"/>
                </a:solidFill>
              </a:rPr>
              <a:t>]</a:t>
            </a:r>
            <a:endParaRPr lang="en-GB" dirty="0">
              <a:solidFill>
                <a:srgbClr val="8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3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54" y="1225733"/>
                <a:ext cx="11509466" cy="41381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Share a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-long </a:t>
                </a:r>
                <a:r>
                  <a:rPr lang="en-US" sz="2800" dirty="0" err="1"/>
                  <a:t>codeword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between the </a:t>
                </a:r>
                <a:r>
                  <a:rPr lang="en-US" sz="2800" dirty="0" smtClean="0"/>
                  <a:t>parties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225733"/>
                <a:ext cx="11509466" cy="4138119"/>
              </a:xfrm>
              <a:blipFill rotWithShape="1">
                <a:blip r:embed="rId4"/>
                <a:stretch>
                  <a:fillRect l="-1112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מלבן 67"/>
          <p:cNvSpPr/>
          <p:nvPr/>
        </p:nvSpPr>
        <p:spPr>
          <a:xfrm>
            <a:off x="801270" y="2111595"/>
            <a:ext cx="1560131" cy="276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400" dirty="0"/>
              <a:t>C</a:t>
            </a:r>
          </a:p>
        </p:txBody>
      </p:sp>
      <p:sp>
        <p:nvSpPr>
          <p:cNvPr id="69" name="מלבן 68"/>
          <p:cNvSpPr/>
          <p:nvPr/>
        </p:nvSpPr>
        <p:spPr>
          <a:xfrm>
            <a:off x="3213411" y="2111595"/>
            <a:ext cx="434753" cy="1341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מלבן 69"/>
              <p:cNvSpPr/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0" name="מלבן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מלבן 70"/>
              <p:cNvSpPr/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1" name="מלבן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5"/>
          <p:cNvSpPr/>
          <p:nvPr/>
        </p:nvSpPr>
        <p:spPr>
          <a:xfrm>
            <a:off x="4408125" y="2112218"/>
            <a:ext cx="416383" cy="2768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73" name="Group 10">
            <a:extLst>
              <a:ext uri="{FF2B5EF4-FFF2-40B4-BE49-F238E27FC236}">
                <a16:creationId xmlns:a16="http://schemas.microsoft.com/office/drawing/2014/main" xmlns="" id="{120555D1-5047-9E89-E6DF-734FF6A6B75C}"/>
              </a:ext>
            </a:extLst>
          </p:cNvPr>
          <p:cNvGrpSpPr/>
          <p:nvPr/>
        </p:nvGrpSpPr>
        <p:grpSpPr>
          <a:xfrm>
            <a:off x="4438110" y="2132610"/>
            <a:ext cx="511316" cy="452002"/>
            <a:chOff x="6301316" y="3048634"/>
            <a:chExt cx="785200" cy="573738"/>
          </a:xfrm>
        </p:grpSpPr>
        <p:sp>
          <p:nvSpPr>
            <p:cNvPr id="74" name="Rectangle: Rounded Corners 12">
              <a:extLst>
                <a:ext uri="{FF2B5EF4-FFF2-40B4-BE49-F238E27FC236}">
                  <a16:creationId xmlns:a16="http://schemas.microsoft.com/office/drawing/2014/main" xmlns="" id="{8EE7001E-F75F-46EA-A051-15B8D1562B43}"/>
                </a:ext>
              </a:extLst>
            </p:cNvPr>
            <p:cNvSpPr/>
            <p:nvPr/>
          </p:nvSpPr>
          <p:spPr>
            <a:xfrm>
              <a:off x="6301316" y="3147629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815A3E2C-7E63-6AAA-F029-149A8086AF87}"/>
                </a:ext>
              </a:extLst>
            </p:cNvPr>
            <p:cNvSpPr txBox="1"/>
            <p:nvPr/>
          </p:nvSpPr>
          <p:spPr>
            <a:xfrm>
              <a:off x="6324601" y="3048634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27">
            <a:extLst>
              <a:ext uri="{FF2B5EF4-FFF2-40B4-BE49-F238E27FC236}">
                <a16:creationId xmlns:a16="http://schemas.microsoft.com/office/drawing/2014/main" xmlns="" id="{1F0CC490-E3DF-042E-37F3-14D83BE287E8}"/>
              </a:ext>
            </a:extLst>
          </p:cNvPr>
          <p:cNvGrpSpPr/>
          <p:nvPr/>
        </p:nvGrpSpPr>
        <p:grpSpPr>
          <a:xfrm>
            <a:off x="4438110" y="2726925"/>
            <a:ext cx="511316" cy="452002"/>
            <a:chOff x="6305670" y="3854179"/>
            <a:chExt cx="785200" cy="573738"/>
          </a:xfrm>
        </p:grpSpPr>
        <p:sp>
          <p:nvSpPr>
            <p:cNvPr id="77" name="Rectangle: Rounded Corners 28">
              <a:extLst>
                <a:ext uri="{FF2B5EF4-FFF2-40B4-BE49-F238E27FC236}">
                  <a16:creationId xmlns:a16="http://schemas.microsoft.com/office/drawing/2014/main" xmlns="" id="{0672DC6C-2E53-3651-35F1-92DDDC43E3AD}"/>
                </a:ext>
              </a:extLst>
            </p:cNvPr>
            <p:cNvSpPr/>
            <p:nvPr/>
          </p:nvSpPr>
          <p:spPr>
            <a:xfrm>
              <a:off x="6305670" y="3953174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693820F6-DE88-3934-6EDC-3F05712B41CA}"/>
                </a:ext>
              </a:extLst>
            </p:cNvPr>
            <p:cNvSpPr txBox="1"/>
            <p:nvPr/>
          </p:nvSpPr>
          <p:spPr>
            <a:xfrm>
              <a:off x="6328955" y="3854179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30">
            <a:extLst>
              <a:ext uri="{FF2B5EF4-FFF2-40B4-BE49-F238E27FC236}">
                <a16:creationId xmlns:a16="http://schemas.microsoft.com/office/drawing/2014/main" xmlns="" id="{F929BEFD-AC3D-BDF4-3909-5E912689C652}"/>
              </a:ext>
            </a:extLst>
          </p:cNvPr>
          <p:cNvGrpSpPr/>
          <p:nvPr/>
        </p:nvGrpSpPr>
        <p:grpSpPr>
          <a:xfrm>
            <a:off x="4438110" y="3321240"/>
            <a:ext cx="511316" cy="452002"/>
            <a:chOff x="6314380" y="4581346"/>
            <a:chExt cx="785200" cy="573738"/>
          </a:xfrm>
        </p:grpSpPr>
        <p:sp>
          <p:nvSpPr>
            <p:cNvPr id="80" name="Rectangle: Rounded Corners 33">
              <a:extLst>
                <a:ext uri="{FF2B5EF4-FFF2-40B4-BE49-F238E27FC236}">
                  <a16:creationId xmlns:a16="http://schemas.microsoft.com/office/drawing/2014/main" xmlns="" id="{2FFF5B56-1C93-B554-FB3A-8CB12B149BAC}"/>
                </a:ext>
              </a:extLst>
            </p:cNvPr>
            <p:cNvSpPr/>
            <p:nvPr/>
          </p:nvSpPr>
          <p:spPr>
            <a:xfrm>
              <a:off x="6314380" y="468034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9F21C0A8-F09A-AA4F-6B0C-B0B707C2C246}"/>
                </a:ext>
              </a:extLst>
            </p:cNvPr>
            <p:cNvSpPr txBox="1"/>
            <p:nvPr/>
          </p:nvSpPr>
          <p:spPr>
            <a:xfrm>
              <a:off x="6337665" y="4581346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42">
            <a:extLst>
              <a:ext uri="{FF2B5EF4-FFF2-40B4-BE49-F238E27FC236}">
                <a16:creationId xmlns:a16="http://schemas.microsoft.com/office/drawing/2014/main" xmlns="" id="{C1B3BA59-E428-B42E-B2E5-4C238AADE1D5}"/>
              </a:ext>
            </a:extLst>
          </p:cNvPr>
          <p:cNvGrpSpPr/>
          <p:nvPr/>
        </p:nvGrpSpPr>
        <p:grpSpPr>
          <a:xfrm>
            <a:off x="4438110" y="3915555"/>
            <a:ext cx="521352" cy="452002"/>
            <a:chOff x="6323089" y="5417367"/>
            <a:chExt cx="800612" cy="573738"/>
          </a:xfrm>
        </p:grpSpPr>
        <p:sp>
          <p:nvSpPr>
            <p:cNvPr id="83" name="Rectangle: Rounded Corners 43">
              <a:extLst>
                <a:ext uri="{FF2B5EF4-FFF2-40B4-BE49-F238E27FC236}">
                  <a16:creationId xmlns:a16="http://schemas.microsoft.com/office/drawing/2014/main" xmlns="" id="{0EB5EF45-BA52-4466-E933-5D113359D687}"/>
                </a:ext>
              </a:extLst>
            </p:cNvPr>
            <p:cNvSpPr/>
            <p:nvPr/>
          </p:nvSpPr>
          <p:spPr>
            <a:xfrm>
              <a:off x="6323089" y="5516362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843309E-F89B-E27A-521E-8E8E90E01D71}"/>
                </a:ext>
              </a:extLst>
            </p:cNvPr>
            <p:cNvSpPr txBox="1"/>
            <p:nvPr/>
          </p:nvSpPr>
          <p:spPr>
            <a:xfrm>
              <a:off x="6361784" y="5417367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45">
            <a:extLst>
              <a:ext uri="{FF2B5EF4-FFF2-40B4-BE49-F238E27FC236}">
                <a16:creationId xmlns:a16="http://schemas.microsoft.com/office/drawing/2014/main" xmlns="" id="{05EE9C71-0210-B533-6A32-BFB3CAE02FBD}"/>
              </a:ext>
            </a:extLst>
          </p:cNvPr>
          <p:cNvGrpSpPr/>
          <p:nvPr/>
        </p:nvGrpSpPr>
        <p:grpSpPr>
          <a:xfrm>
            <a:off x="4438110" y="4509870"/>
            <a:ext cx="521352" cy="452002"/>
            <a:chOff x="6318735" y="6066154"/>
            <a:chExt cx="800612" cy="573738"/>
          </a:xfrm>
        </p:grpSpPr>
        <p:sp>
          <p:nvSpPr>
            <p:cNvPr id="86" name="Rectangle: Rounded Corners 46">
              <a:extLst>
                <a:ext uri="{FF2B5EF4-FFF2-40B4-BE49-F238E27FC236}">
                  <a16:creationId xmlns:a16="http://schemas.microsoft.com/office/drawing/2014/main" xmlns="" id="{FA6DE99A-F9AF-FDDE-0019-612923CF1EDE}"/>
                </a:ext>
              </a:extLst>
            </p:cNvPr>
            <p:cNvSpPr/>
            <p:nvPr/>
          </p:nvSpPr>
          <p:spPr>
            <a:xfrm>
              <a:off x="6318735" y="616515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086DA65D-B356-CC0C-1A9E-A8A411662D00}"/>
                </a:ext>
              </a:extLst>
            </p:cNvPr>
            <p:cNvSpPr txBox="1"/>
            <p:nvPr/>
          </p:nvSpPr>
          <p:spPr>
            <a:xfrm>
              <a:off x="6357430" y="6066154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מלבן 87"/>
              <p:cNvSpPr/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מלבן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מלבן 90"/>
              <p:cNvSpPr/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מלבן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תמונה 91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99" y="2057603"/>
            <a:ext cx="390549" cy="467632"/>
          </a:xfrm>
          <a:prstGeom prst="rect">
            <a:avLst/>
          </a:prstGeom>
        </p:spPr>
      </p:pic>
      <p:pic>
        <p:nvPicPr>
          <p:cNvPr id="96" name="תמונה 95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5" y="4434865"/>
            <a:ext cx="390549" cy="46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164" y="4883068"/>
                <a:ext cx="1191801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Privacy: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Small sets have very little information about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a high entropy source)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 smtClean="0"/>
                  <a:t> acts as a </a:t>
                </a:r>
                <a:r>
                  <a:rPr lang="en-US" sz="2800" b="1" dirty="0" smtClean="0"/>
                  <a:t>randomness extractor </a:t>
                </a: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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sym typeface="Wingdings" panose="05000000000000000000" pitchFamily="2" charset="2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sym typeface="Wingdings" panose="05000000000000000000" pitchFamily="2" charset="2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dirty="0" smtClean="0">
                    <a:sym typeface="Wingdings" panose="05000000000000000000" pitchFamily="2" charset="2"/>
                  </a:rPr>
                  <a:t> acts as a </a:t>
                </a:r>
                <a:r>
                  <a:rPr lang="en-US" sz="2800" b="1" dirty="0" smtClean="0">
                    <a:sym typeface="Wingdings" panose="05000000000000000000" pitchFamily="2" charset="2"/>
                  </a:rPr>
                  <a:t>one time pad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sym typeface="Wingdings" panose="05000000000000000000" pitchFamily="2" charset="2"/>
                      </a:rPr>
                      <m:t>𝑠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" y="4883068"/>
                <a:ext cx="11918010" cy="2246769"/>
              </a:xfrm>
              <a:prstGeom prst="rect">
                <a:avLst/>
              </a:prstGeom>
              <a:blipFill rotWithShape="1">
                <a:blip r:embed="rId12"/>
                <a:stretch>
                  <a:fillRect l="-1074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מלבן מעוגל 34"/>
              <p:cNvSpPr/>
              <p:nvPr/>
            </p:nvSpPr>
            <p:spPr>
              <a:xfrm>
                <a:off x="5886924" y="2396033"/>
                <a:ext cx="6198927" cy="8901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Sample </a:t>
                </a:r>
                <a:r>
                  <a:rPr lang="en-US" sz="2800" dirty="0">
                    <a:solidFill>
                      <a:schemeClr val="tx1"/>
                    </a:solidFill>
                  </a:rPr>
                  <a:t>a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universal </a:t>
                </a:r>
                <a:r>
                  <a:rPr lang="en-US" sz="2800" dirty="0">
                    <a:solidFill>
                      <a:schemeClr val="tx1"/>
                    </a:solidFill>
                  </a:rPr>
                  <a:t>hash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𝑯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מלבן מעוגל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24" y="2396033"/>
                <a:ext cx="6198927" cy="890194"/>
              </a:xfrm>
              <a:prstGeom prst="roundRect">
                <a:avLst/>
              </a:prstGeom>
              <a:blipFill rotWithShape="1">
                <a:blip r:embed="rId13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מלבן מעוגל 35"/>
              <p:cNvSpPr/>
              <p:nvPr/>
            </p:nvSpPr>
            <p:spPr>
              <a:xfrm>
                <a:off x="5860943" y="3570634"/>
                <a:ext cx="6198927" cy="8974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Publish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</a:rPr>
                      <m:t>𝐰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to all parties</a:t>
                </a:r>
              </a:p>
            </p:txBody>
          </p:sp>
        </mc:Choice>
        <mc:Fallback xmlns="">
          <p:sp>
            <p:nvSpPr>
              <p:cNvPr id="36" name="מלבן מעוגל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943" y="3570634"/>
                <a:ext cx="6198927" cy="897494"/>
              </a:xfrm>
              <a:prstGeom prst="roundRect">
                <a:avLst/>
              </a:prstGeom>
              <a:blipFill rotWithShape="1">
                <a:blip r:embed="rId14"/>
                <a:stretch>
                  <a:fillRect l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0435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800000"/>
                </a:solidFill>
              </a:rPr>
              <a:t>From Codes to Secret Sharing [</a:t>
            </a:r>
            <a:r>
              <a:rPr lang="en-GB" sz="3600" smtClean="0">
                <a:solidFill>
                  <a:schemeClr val="bg1">
                    <a:lumMod val="50000"/>
                  </a:schemeClr>
                </a:solidFill>
              </a:rPr>
              <a:t>Cramer et al. ’15</a:t>
            </a:r>
            <a:r>
              <a:rPr lang="en-GB" smtClean="0">
                <a:solidFill>
                  <a:srgbClr val="800000"/>
                </a:solidFill>
              </a:rPr>
              <a:t>]</a:t>
            </a:r>
            <a:endParaRPr lang="en-GB" dirty="0">
              <a:solidFill>
                <a:srgbClr val="8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2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400"/>
            <a:ext cx="12192001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800000"/>
                </a:solidFill>
              </a:rPr>
              <a:t>From Codes to Secret </a:t>
            </a:r>
            <a:r>
              <a:rPr lang="en-GB" dirty="0" smtClean="0">
                <a:solidFill>
                  <a:srgbClr val="800000"/>
                </a:solidFill>
              </a:rPr>
              <a:t>Sharing: </a:t>
            </a:r>
            <a:r>
              <a:rPr lang="en-GB" b="1" dirty="0" smtClean="0">
                <a:solidFill>
                  <a:srgbClr val="800000"/>
                </a:solidFill>
              </a:rPr>
              <a:t>Recap</a:t>
            </a:r>
            <a:endParaRPr lang="en-GB" b="1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047" y="1238455"/>
            <a:ext cx="119180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Problem: </a:t>
            </a:r>
            <a:r>
              <a:rPr lang="en-US" sz="2800" dirty="0" smtClean="0"/>
              <a:t>Linear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universal hash function are too expensive</a:t>
            </a:r>
          </a:p>
          <a:p>
            <a:endParaRPr lang="en-US" sz="2800" dirty="0" smtClean="0"/>
          </a:p>
          <a:p>
            <a:r>
              <a:rPr lang="en-US" sz="2800" b="1" dirty="0" smtClean="0"/>
              <a:t>Note: </a:t>
            </a:r>
            <a:r>
              <a:rPr lang="en-US" sz="2800" dirty="0" smtClean="0"/>
              <a:t>Existing hash functions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[IKOS ‘08]</a:t>
            </a:r>
            <a:r>
              <a:rPr lang="en-US" sz="2800" dirty="0" smtClean="0"/>
              <a:t> have O(n)-size arithmetic circuits, but use multiplication with large scalars</a:t>
            </a:r>
          </a:p>
          <a:p>
            <a:r>
              <a:rPr lang="en-US" sz="2800" dirty="0" smtClean="0"/>
              <a:t>  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Solution: </a:t>
            </a:r>
            <a:r>
              <a:rPr lang="en-US" sz="2800" dirty="0" smtClean="0"/>
              <a:t>Build fast extractors for our specific random source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Exploit the fact that our source is a low-dimensional sub-space</a:t>
            </a:r>
            <a:endParaRPr lang="en-US" sz="2800" dirty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2400"/>
            <a:ext cx="12192000" cy="114300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Our Scheme</a:t>
            </a:r>
            <a:endParaRPr lang="en-GB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54" y="1225734"/>
                <a:ext cx="11509466" cy="4270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Share a random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-long </a:t>
                </a:r>
                <a:r>
                  <a:rPr lang="en-US" sz="2800" dirty="0" err="1"/>
                  <a:t>codeword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between the parties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225734"/>
                <a:ext cx="11509466" cy="4270094"/>
              </a:xfrm>
              <a:blipFill rotWithShape="1">
                <a:blip r:embed="rId4"/>
                <a:stretch>
                  <a:fillRect l="-1112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מלבן 34"/>
          <p:cNvSpPr/>
          <p:nvPr/>
        </p:nvSpPr>
        <p:spPr>
          <a:xfrm>
            <a:off x="801270" y="2111595"/>
            <a:ext cx="1560131" cy="276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400" dirty="0"/>
              <a:t>C</a:t>
            </a:r>
          </a:p>
        </p:txBody>
      </p:sp>
      <p:sp>
        <p:nvSpPr>
          <p:cNvPr id="36" name="מלבן 35"/>
          <p:cNvSpPr/>
          <p:nvPr/>
        </p:nvSpPr>
        <p:spPr>
          <a:xfrm>
            <a:off x="3213411" y="2111595"/>
            <a:ext cx="434753" cy="1341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מלבן 36"/>
              <p:cNvSpPr/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מלבן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מלבן 37"/>
              <p:cNvSpPr/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8" name="מלבן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/>
          <p:cNvSpPr/>
          <p:nvPr/>
        </p:nvSpPr>
        <p:spPr>
          <a:xfrm>
            <a:off x="4408125" y="2112218"/>
            <a:ext cx="416383" cy="2768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0" name="Group 10">
            <a:extLst>
              <a:ext uri="{FF2B5EF4-FFF2-40B4-BE49-F238E27FC236}">
                <a16:creationId xmlns:a16="http://schemas.microsoft.com/office/drawing/2014/main" xmlns="" id="{120555D1-5047-9E89-E6DF-734FF6A6B75C}"/>
              </a:ext>
            </a:extLst>
          </p:cNvPr>
          <p:cNvGrpSpPr/>
          <p:nvPr/>
        </p:nvGrpSpPr>
        <p:grpSpPr>
          <a:xfrm>
            <a:off x="4438110" y="2132610"/>
            <a:ext cx="511316" cy="452002"/>
            <a:chOff x="6301316" y="3048634"/>
            <a:chExt cx="785200" cy="573738"/>
          </a:xfrm>
        </p:grpSpPr>
        <p:sp>
          <p:nvSpPr>
            <p:cNvPr id="41" name="Rectangle: Rounded Corners 12">
              <a:extLst>
                <a:ext uri="{FF2B5EF4-FFF2-40B4-BE49-F238E27FC236}">
                  <a16:creationId xmlns:a16="http://schemas.microsoft.com/office/drawing/2014/main" xmlns="" id="{8EE7001E-F75F-46EA-A051-15B8D1562B43}"/>
                </a:ext>
              </a:extLst>
            </p:cNvPr>
            <p:cNvSpPr/>
            <p:nvPr/>
          </p:nvSpPr>
          <p:spPr>
            <a:xfrm>
              <a:off x="6301316" y="3147629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15A3E2C-7E63-6AAA-F029-149A8086AF87}"/>
                </a:ext>
              </a:extLst>
            </p:cNvPr>
            <p:cNvSpPr txBox="1"/>
            <p:nvPr/>
          </p:nvSpPr>
          <p:spPr>
            <a:xfrm>
              <a:off x="6324601" y="3048634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xmlns="" id="{1F0CC490-E3DF-042E-37F3-14D83BE287E8}"/>
              </a:ext>
            </a:extLst>
          </p:cNvPr>
          <p:cNvGrpSpPr/>
          <p:nvPr/>
        </p:nvGrpSpPr>
        <p:grpSpPr>
          <a:xfrm>
            <a:off x="4438110" y="2726925"/>
            <a:ext cx="511316" cy="452002"/>
            <a:chOff x="6305670" y="3854179"/>
            <a:chExt cx="785200" cy="573738"/>
          </a:xfrm>
        </p:grpSpPr>
        <p:sp>
          <p:nvSpPr>
            <p:cNvPr id="44" name="Rectangle: Rounded Corners 28">
              <a:extLst>
                <a:ext uri="{FF2B5EF4-FFF2-40B4-BE49-F238E27FC236}">
                  <a16:creationId xmlns:a16="http://schemas.microsoft.com/office/drawing/2014/main" xmlns="" id="{0672DC6C-2E53-3651-35F1-92DDDC43E3AD}"/>
                </a:ext>
              </a:extLst>
            </p:cNvPr>
            <p:cNvSpPr/>
            <p:nvPr/>
          </p:nvSpPr>
          <p:spPr>
            <a:xfrm>
              <a:off x="6305670" y="3953174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93820F6-DE88-3934-6EDC-3F05712B41CA}"/>
                </a:ext>
              </a:extLst>
            </p:cNvPr>
            <p:cNvSpPr txBox="1"/>
            <p:nvPr/>
          </p:nvSpPr>
          <p:spPr>
            <a:xfrm>
              <a:off x="6328955" y="3854179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xmlns="" id="{F929BEFD-AC3D-BDF4-3909-5E912689C652}"/>
              </a:ext>
            </a:extLst>
          </p:cNvPr>
          <p:cNvGrpSpPr/>
          <p:nvPr/>
        </p:nvGrpSpPr>
        <p:grpSpPr>
          <a:xfrm>
            <a:off x="4438110" y="3321240"/>
            <a:ext cx="511316" cy="452002"/>
            <a:chOff x="6314380" y="4581346"/>
            <a:chExt cx="785200" cy="573738"/>
          </a:xfrm>
        </p:grpSpPr>
        <p:sp>
          <p:nvSpPr>
            <p:cNvPr id="47" name="Rectangle: Rounded Corners 33">
              <a:extLst>
                <a:ext uri="{FF2B5EF4-FFF2-40B4-BE49-F238E27FC236}">
                  <a16:creationId xmlns:a16="http://schemas.microsoft.com/office/drawing/2014/main" xmlns="" id="{2FFF5B56-1C93-B554-FB3A-8CB12B149BAC}"/>
                </a:ext>
              </a:extLst>
            </p:cNvPr>
            <p:cNvSpPr/>
            <p:nvPr/>
          </p:nvSpPr>
          <p:spPr>
            <a:xfrm>
              <a:off x="6314380" y="468034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F21C0A8-F09A-AA4F-6B0C-B0B707C2C246}"/>
                </a:ext>
              </a:extLst>
            </p:cNvPr>
            <p:cNvSpPr txBox="1"/>
            <p:nvPr/>
          </p:nvSpPr>
          <p:spPr>
            <a:xfrm>
              <a:off x="6337665" y="4581346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מלבן 55"/>
              <p:cNvSpPr/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מלבן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מלבן 56"/>
              <p:cNvSpPr/>
              <p:nvPr/>
            </p:nvSpPr>
            <p:spPr>
              <a:xfrm>
                <a:off x="5230260" y="2675586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מלבן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60" y="2675586"/>
                <a:ext cx="654818" cy="45200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מלבן 57"/>
              <p:cNvSpPr/>
              <p:nvPr/>
            </p:nvSpPr>
            <p:spPr>
              <a:xfrm>
                <a:off x="5235962" y="3330431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מלבן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62" y="3330431"/>
                <a:ext cx="654818" cy="45200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תמונה 59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99" y="2057603"/>
            <a:ext cx="390549" cy="467632"/>
          </a:xfrm>
          <a:prstGeom prst="rect">
            <a:avLst/>
          </a:prstGeom>
        </p:spPr>
      </p:pic>
      <p:pic>
        <p:nvPicPr>
          <p:cNvPr id="62" name="תמונה 61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21" y="3246233"/>
            <a:ext cx="390549" cy="467632"/>
          </a:xfrm>
          <a:prstGeom prst="rect">
            <a:avLst/>
          </a:prstGeom>
        </p:spPr>
      </p:pic>
      <p:pic>
        <p:nvPicPr>
          <p:cNvPr id="63" name="תמונה 62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06" y="2651918"/>
            <a:ext cx="390549" cy="46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מלבן מעוגל 65"/>
              <p:cNvSpPr/>
              <p:nvPr/>
            </p:nvSpPr>
            <p:spPr>
              <a:xfrm>
                <a:off x="6390207" y="2345707"/>
                <a:ext cx="5439267" cy="1053523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800" dirty="0" smtClean="0">
                    <a:solidFill>
                      <a:schemeClr val="tx1"/>
                    </a:solidFill>
                  </a:rPr>
                  <a:t>Sample a vector of small integers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מלבן מעוגל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207" y="2345707"/>
                <a:ext cx="5439267" cy="1053523"/>
              </a:xfrm>
              <a:prstGeom prst="roundRect">
                <a:avLst/>
              </a:prstGeom>
              <a:blipFill rotWithShape="1">
                <a:blip r:embed="rId19"/>
                <a:stretch>
                  <a:fillRect l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מלבן מעוגל 66"/>
              <p:cNvSpPr/>
              <p:nvPr/>
            </p:nvSpPr>
            <p:spPr>
              <a:xfrm>
                <a:off x="6390207" y="3725871"/>
                <a:ext cx="5439267" cy="79671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800" dirty="0" smtClean="0">
                    <a:solidFill>
                      <a:schemeClr val="tx1"/>
                    </a:solidFill>
                  </a:rPr>
                  <a:t>Publish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w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x-none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מלבן מעוגל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207" y="3725871"/>
                <a:ext cx="5439267" cy="796719"/>
              </a:xfrm>
              <a:prstGeom prst="roundRect">
                <a:avLst/>
              </a:prstGeom>
              <a:blipFill rotWithShape="1">
                <a:blip r:embed="rId20"/>
                <a:stretch>
                  <a:fillRect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48299" y="5015046"/>
                <a:ext cx="573678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Recovering the secret: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Decode the information word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s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𝑤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x-none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9" y="5015046"/>
                <a:ext cx="5736780" cy="1384995"/>
              </a:xfrm>
              <a:prstGeom prst="rect">
                <a:avLst/>
              </a:prstGeom>
              <a:blipFill rotWithShape="1">
                <a:blip r:embed="rId21"/>
                <a:stretch>
                  <a:fillRect l="-2125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6231122" y="5475379"/>
            <a:ext cx="5736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O(n) additions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O(n) additions</a:t>
            </a:r>
          </a:p>
        </p:txBody>
      </p:sp>
      <p:grpSp>
        <p:nvGrpSpPr>
          <p:cNvPr id="61" name="Group 42">
            <a:extLst>
              <a:ext uri="{FF2B5EF4-FFF2-40B4-BE49-F238E27FC236}">
                <a16:creationId xmlns:a16="http://schemas.microsoft.com/office/drawing/2014/main" xmlns="" id="{C1B3BA59-E428-B42E-B2E5-4C238AADE1D5}"/>
              </a:ext>
            </a:extLst>
          </p:cNvPr>
          <p:cNvGrpSpPr/>
          <p:nvPr/>
        </p:nvGrpSpPr>
        <p:grpSpPr>
          <a:xfrm>
            <a:off x="4438110" y="3915555"/>
            <a:ext cx="521352" cy="452002"/>
            <a:chOff x="6323089" y="5417367"/>
            <a:chExt cx="800612" cy="573738"/>
          </a:xfrm>
        </p:grpSpPr>
        <p:sp>
          <p:nvSpPr>
            <p:cNvPr id="65" name="Rectangle: Rounded Corners 43">
              <a:extLst>
                <a:ext uri="{FF2B5EF4-FFF2-40B4-BE49-F238E27FC236}">
                  <a16:creationId xmlns:a16="http://schemas.microsoft.com/office/drawing/2014/main" xmlns="" id="{0EB5EF45-BA52-4466-E933-5D113359D687}"/>
                </a:ext>
              </a:extLst>
            </p:cNvPr>
            <p:cNvSpPr/>
            <p:nvPr/>
          </p:nvSpPr>
          <p:spPr>
            <a:xfrm>
              <a:off x="6323089" y="5516362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9843309E-F89B-E27A-521E-8E8E90E01D71}"/>
                </a:ext>
              </a:extLst>
            </p:cNvPr>
            <p:cNvSpPr txBox="1"/>
            <p:nvPr/>
          </p:nvSpPr>
          <p:spPr>
            <a:xfrm>
              <a:off x="6361784" y="5417367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1" name="Group 45">
            <a:extLst>
              <a:ext uri="{FF2B5EF4-FFF2-40B4-BE49-F238E27FC236}">
                <a16:creationId xmlns:a16="http://schemas.microsoft.com/office/drawing/2014/main" xmlns="" id="{05EE9C71-0210-B533-6A32-BFB3CAE02FBD}"/>
              </a:ext>
            </a:extLst>
          </p:cNvPr>
          <p:cNvGrpSpPr/>
          <p:nvPr/>
        </p:nvGrpSpPr>
        <p:grpSpPr>
          <a:xfrm>
            <a:off x="4438110" y="4509870"/>
            <a:ext cx="521352" cy="452002"/>
            <a:chOff x="6318735" y="6066154"/>
            <a:chExt cx="800612" cy="573738"/>
          </a:xfrm>
        </p:grpSpPr>
        <p:sp>
          <p:nvSpPr>
            <p:cNvPr id="72" name="Rectangle: Rounded Corners 46">
              <a:extLst>
                <a:ext uri="{FF2B5EF4-FFF2-40B4-BE49-F238E27FC236}">
                  <a16:creationId xmlns:a16="http://schemas.microsoft.com/office/drawing/2014/main" xmlns="" id="{FA6DE99A-F9AF-FDDE-0019-612923CF1EDE}"/>
                </a:ext>
              </a:extLst>
            </p:cNvPr>
            <p:cNvSpPr/>
            <p:nvPr/>
          </p:nvSpPr>
          <p:spPr>
            <a:xfrm>
              <a:off x="6318735" y="616515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086DA65D-B356-CC0C-1A9E-A8A411662D00}"/>
                </a:ext>
              </a:extLst>
            </p:cNvPr>
            <p:cNvSpPr txBox="1"/>
            <p:nvPr/>
          </p:nvSpPr>
          <p:spPr>
            <a:xfrm>
              <a:off x="6357430" y="6066154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מלבן 73"/>
              <p:cNvSpPr/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מלבן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תמונה 74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6" y="3840548"/>
            <a:ext cx="390549" cy="467632"/>
          </a:xfrm>
          <a:prstGeom prst="rect">
            <a:avLst/>
          </a:prstGeom>
        </p:spPr>
      </p:pic>
      <p:pic>
        <p:nvPicPr>
          <p:cNvPr id="76" name="תמונה 75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5" y="4434865"/>
            <a:ext cx="390549" cy="46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מלבן 76"/>
              <p:cNvSpPr/>
              <p:nvPr/>
            </p:nvSpPr>
            <p:spPr>
              <a:xfrm>
                <a:off x="5330219" y="3900557"/>
                <a:ext cx="4875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מלבן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219" y="3900557"/>
                <a:ext cx="487569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61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2400"/>
            <a:ext cx="12192000" cy="11430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800000"/>
                </a:solidFill>
              </a:rPr>
              <a:t>Our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54" y="1225734"/>
                <a:ext cx="11509466" cy="4270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Share a random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-long </a:t>
                </a:r>
                <a:r>
                  <a:rPr lang="en-US" sz="2800" dirty="0" err="1"/>
                  <a:t>codeword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between the </a:t>
                </a:r>
                <a:r>
                  <a:rPr lang="en-US" sz="2800" dirty="0" smtClean="0"/>
                  <a:t>parties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225734"/>
                <a:ext cx="11509466" cy="4270094"/>
              </a:xfrm>
              <a:blipFill rotWithShape="1">
                <a:blip r:embed="rId4"/>
                <a:stretch>
                  <a:fillRect l="-1112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מלבן 34"/>
          <p:cNvSpPr/>
          <p:nvPr/>
        </p:nvSpPr>
        <p:spPr>
          <a:xfrm>
            <a:off x="801270" y="2111595"/>
            <a:ext cx="1560131" cy="276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400" dirty="0"/>
              <a:t>C</a:t>
            </a:r>
          </a:p>
        </p:txBody>
      </p:sp>
      <p:sp>
        <p:nvSpPr>
          <p:cNvPr id="36" name="מלבן 35"/>
          <p:cNvSpPr/>
          <p:nvPr/>
        </p:nvSpPr>
        <p:spPr>
          <a:xfrm>
            <a:off x="3213411" y="2111595"/>
            <a:ext cx="434753" cy="1341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מלבן 36"/>
              <p:cNvSpPr/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מלבן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92" y="2243818"/>
                <a:ext cx="1145826" cy="92333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מלבן 37"/>
              <p:cNvSpPr/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8" name="מלבן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88" y="2967564"/>
                <a:ext cx="1175303" cy="92333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/>
          <p:cNvSpPr/>
          <p:nvPr/>
        </p:nvSpPr>
        <p:spPr>
          <a:xfrm>
            <a:off x="4408125" y="2112218"/>
            <a:ext cx="416383" cy="2768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0" name="Group 10">
            <a:extLst>
              <a:ext uri="{FF2B5EF4-FFF2-40B4-BE49-F238E27FC236}">
                <a16:creationId xmlns:a16="http://schemas.microsoft.com/office/drawing/2014/main" xmlns="" id="{120555D1-5047-9E89-E6DF-734FF6A6B75C}"/>
              </a:ext>
            </a:extLst>
          </p:cNvPr>
          <p:cNvGrpSpPr/>
          <p:nvPr/>
        </p:nvGrpSpPr>
        <p:grpSpPr>
          <a:xfrm>
            <a:off x="4438110" y="2132610"/>
            <a:ext cx="511316" cy="452002"/>
            <a:chOff x="6301316" y="3048634"/>
            <a:chExt cx="785200" cy="573738"/>
          </a:xfrm>
        </p:grpSpPr>
        <p:sp>
          <p:nvSpPr>
            <p:cNvPr id="41" name="Rectangle: Rounded Corners 12">
              <a:extLst>
                <a:ext uri="{FF2B5EF4-FFF2-40B4-BE49-F238E27FC236}">
                  <a16:creationId xmlns:a16="http://schemas.microsoft.com/office/drawing/2014/main" xmlns="" id="{8EE7001E-F75F-46EA-A051-15B8D1562B43}"/>
                </a:ext>
              </a:extLst>
            </p:cNvPr>
            <p:cNvSpPr/>
            <p:nvPr/>
          </p:nvSpPr>
          <p:spPr>
            <a:xfrm>
              <a:off x="6301316" y="3147629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15A3E2C-7E63-6AAA-F029-149A8086AF87}"/>
                </a:ext>
              </a:extLst>
            </p:cNvPr>
            <p:cNvSpPr txBox="1"/>
            <p:nvPr/>
          </p:nvSpPr>
          <p:spPr>
            <a:xfrm>
              <a:off x="6324601" y="3048634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xmlns="" id="{1F0CC490-E3DF-042E-37F3-14D83BE287E8}"/>
              </a:ext>
            </a:extLst>
          </p:cNvPr>
          <p:cNvGrpSpPr/>
          <p:nvPr/>
        </p:nvGrpSpPr>
        <p:grpSpPr>
          <a:xfrm>
            <a:off x="4438110" y="2726925"/>
            <a:ext cx="511316" cy="452002"/>
            <a:chOff x="6305670" y="3854179"/>
            <a:chExt cx="785200" cy="573738"/>
          </a:xfrm>
        </p:grpSpPr>
        <p:sp>
          <p:nvSpPr>
            <p:cNvPr id="44" name="Rectangle: Rounded Corners 28">
              <a:extLst>
                <a:ext uri="{FF2B5EF4-FFF2-40B4-BE49-F238E27FC236}">
                  <a16:creationId xmlns:a16="http://schemas.microsoft.com/office/drawing/2014/main" xmlns="" id="{0672DC6C-2E53-3651-35F1-92DDDC43E3AD}"/>
                </a:ext>
              </a:extLst>
            </p:cNvPr>
            <p:cNvSpPr/>
            <p:nvPr/>
          </p:nvSpPr>
          <p:spPr>
            <a:xfrm>
              <a:off x="6305670" y="3953174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93820F6-DE88-3934-6EDC-3F05712B41CA}"/>
                </a:ext>
              </a:extLst>
            </p:cNvPr>
            <p:cNvSpPr txBox="1"/>
            <p:nvPr/>
          </p:nvSpPr>
          <p:spPr>
            <a:xfrm>
              <a:off x="6328955" y="3854179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xmlns="" id="{F929BEFD-AC3D-BDF4-3909-5E912689C652}"/>
              </a:ext>
            </a:extLst>
          </p:cNvPr>
          <p:cNvGrpSpPr/>
          <p:nvPr/>
        </p:nvGrpSpPr>
        <p:grpSpPr>
          <a:xfrm>
            <a:off x="4438110" y="3321240"/>
            <a:ext cx="511316" cy="452002"/>
            <a:chOff x="6314380" y="4581346"/>
            <a:chExt cx="785200" cy="573738"/>
          </a:xfrm>
        </p:grpSpPr>
        <p:sp>
          <p:nvSpPr>
            <p:cNvPr id="47" name="Rectangle: Rounded Corners 33">
              <a:extLst>
                <a:ext uri="{FF2B5EF4-FFF2-40B4-BE49-F238E27FC236}">
                  <a16:creationId xmlns:a16="http://schemas.microsoft.com/office/drawing/2014/main" xmlns="" id="{2FFF5B56-1C93-B554-FB3A-8CB12B149BAC}"/>
                </a:ext>
              </a:extLst>
            </p:cNvPr>
            <p:cNvSpPr/>
            <p:nvPr/>
          </p:nvSpPr>
          <p:spPr>
            <a:xfrm>
              <a:off x="6314380" y="468034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F21C0A8-F09A-AA4F-6B0C-B0B707C2C246}"/>
                </a:ext>
              </a:extLst>
            </p:cNvPr>
            <p:cNvSpPr txBox="1"/>
            <p:nvPr/>
          </p:nvSpPr>
          <p:spPr>
            <a:xfrm>
              <a:off x="6337665" y="4581346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9" name="Group 42">
            <a:extLst>
              <a:ext uri="{FF2B5EF4-FFF2-40B4-BE49-F238E27FC236}">
                <a16:creationId xmlns:a16="http://schemas.microsoft.com/office/drawing/2014/main" xmlns="" id="{C1B3BA59-E428-B42E-B2E5-4C238AADE1D5}"/>
              </a:ext>
            </a:extLst>
          </p:cNvPr>
          <p:cNvGrpSpPr/>
          <p:nvPr/>
        </p:nvGrpSpPr>
        <p:grpSpPr>
          <a:xfrm>
            <a:off x="4438110" y="3915555"/>
            <a:ext cx="521352" cy="452002"/>
            <a:chOff x="6323089" y="5417367"/>
            <a:chExt cx="800612" cy="573738"/>
          </a:xfrm>
        </p:grpSpPr>
        <p:sp>
          <p:nvSpPr>
            <p:cNvPr id="50" name="Rectangle: Rounded Corners 43">
              <a:extLst>
                <a:ext uri="{FF2B5EF4-FFF2-40B4-BE49-F238E27FC236}">
                  <a16:creationId xmlns:a16="http://schemas.microsoft.com/office/drawing/2014/main" xmlns="" id="{0EB5EF45-BA52-4466-E933-5D113359D687}"/>
                </a:ext>
              </a:extLst>
            </p:cNvPr>
            <p:cNvSpPr/>
            <p:nvPr/>
          </p:nvSpPr>
          <p:spPr>
            <a:xfrm>
              <a:off x="6323089" y="5516362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843309E-F89B-E27A-521E-8E8E90E01D71}"/>
                </a:ext>
              </a:extLst>
            </p:cNvPr>
            <p:cNvSpPr txBox="1"/>
            <p:nvPr/>
          </p:nvSpPr>
          <p:spPr>
            <a:xfrm>
              <a:off x="6361784" y="5417367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45">
            <a:extLst>
              <a:ext uri="{FF2B5EF4-FFF2-40B4-BE49-F238E27FC236}">
                <a16:creationId xmlns:a16="http://schemas.microsoft.com/office/drawing/2014/main" xmlns="" id="{05EE9C71-0210-B533-6A32-BFB3CAE02FBD}"/>
              </a:ext>
            </a:extLst>
          </p:cNvPr>
          <p:cNvGrpSpPr/>
          <p:nvPr/>
        </p:nvGrpSpPr>
        <p:grpSpPr>
          <a:xfrm>
            <a:off x="4438110" y="4509870"/>
            <a:ext cx="521352" cy="452002"/>
            <a:chOff x="6318735" y="6066154"/>
            <a:chExt cx="800612" cy="573738"/>
          </a:xfrm>
        </p:grpSpPr>
        <p:sp>
          <p:nvSpPr>
            <p:cNvPr id="54" name="Rectangle: Rounded Corners 46">
              <a:extLst>
                <a:ext uri="{FF2B5EF4-FFF2-40B4-BE49-F238E27FC236}">
                  <a16:creationId xmlns:a16="http://schemas.microsoft.com/office/drawing/2014/main" xmlns="" id="{FA6DE99A-F9AF-FDDE-0019-612923CF1EDE}"/>
                </a:ext>
              </a:extLst>
            </p:cNvPr>
            <p:cNvSpPr/>
            <p:nvPr/>
          </p:nvSpPr>
          <p:spPr>
            <a:xfrm>
              <a:off x="6318735" y="616515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86DA65D-B356-CC0C-1A9E-A8A411662D00}"/>
                </a:ext>
              </a:extLst>
            </p:cNvPr>
            <p:cNvSpPr txBox="1"/>
            <p:nvPr/>
          </p:nvSpPr>
          <p:spPr>
            <a:xfrm>
              <a:off x="6357430" y="6066154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מלבן 55"/>
              <p:cNvSpPr/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מלבן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77" y="2111596"/>
                <a:ext cx="646985" cy="45200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מלבן 58"/>
              <p:cNvSpPr/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מלבן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420" y="4523196"/>
                <a:ext cx="498534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תמונה 59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99" y="2057603"/>
            <a:ext cx="390549" cy="467632"/>
          </a:xfrm>
          <a:prstGeom prst="rect">
            <a:avLst/>
          </a:prstGeom>
        </p:spPr>
      </p:pic>
      <p:pic>
        <p:nvPicPr>
          <p:cNvPr id="64" name="תמונה 63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5" y="4434865"/>
            <a:ext cx="390549" cy="46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מלבן מעוגל 65"/>
              <p:cNvSpPr/>
              <p:nvPr/>
            </p:nvSpPr>
            <p:spPr>
              <a:xfrm>
                <a:off x="6390207" y="2345707"/>
                <a:ext cx="5439267" cy="1053523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800" dirty="0" smtClean="0">
                    <a:solidFill>
                      <a:schemeClr val="tx1"/>
                    </a:solidFill>
                  </a:rPr>
                  <a:t>Sample a vector of small integers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מלבן מעוגל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207" y="2345707"/>
                <a:ext cx="5439267" cy="1053523"/>
              </a:xfrm>
              <a:prstGeom prst="roundRect">
                <a:avLst/>
              </a:prstGeom>
              <a:blipFill rotWithShape="1">
                <a:blip r:embed="rId19"/>
                <a:stretch>
                  <a:fillRect l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מלבן מעוגל 64"/>
              <p:cNvSpPr/>
              <p:nvPr/>
            </p:nvSpPr>
            <p:spPr>
              <a:xfrm>
                <a:off x="6390207" y="3725871"/>
                <a:ext cx="5439267" cy="79671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800" dirty="0">
                    <a:solidFill>
                      <a:schemeClr val="tx1"/>
                    </a:solidFill>
                  </a:rPr>
                  <a:t>Publish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w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x-none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מלבן מעוגל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207" y="3725871"/>
                <a:ext cx="5439267" cy="796719"/>
              </a:xfrm>
              <a:prstGeom prst="roundRect">
                <a:avLst/>
              </a:prstGeom>
              <a:blipFill rotWithShape="1">
                <a:blip r:embed="rId20"/>
                <a:stretch>
                  <a:fillRect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1865" y="5184740"/>
                <a:ext cx="11246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Privacy: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Small sets have very little information about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Inner product with small integers</a:t>
                </a:r>
                <a:r>
                  <a:rPr lang="en-US" sz="2800" dirty="0"/>
                  <a:t> acts as a randomness extractor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65" y="5184740"/>
                <a:ext cx="11246177" cy="1384995"/>
              </a:xfrm>
              <a:prstGeom prst="rect">
                <a:avLst/>
              </a:prstGeom>
              <a:blipFill rotWithShape="1">
                <a:blip r:embed="rId21"/>
                <a:stretch>
                  <a:fillRect l="-1084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489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2400"/>
            <a:ext cx="1032235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+mn-lt"/>
              </a:rPr>
              <a:t>A Motivating Example: Threshold </a:t>
            </a:r>
            <a:r>
              <a:rPr lang="en-GB" dirty="0" smtClean="0">
                <a:solidFill>
                  <a:srgbClr val="800000"/>
                </a:solidFill>
                <a:latin typeface="+mn-lt"/>
              </a:rPr>
              <a:t>Signatures</a:t>
            </a:r>
            <a:endParaRPr lang="en-GB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2" name="Picture 10" descr="http://www.compx2.com/wp-content/uploads/2014/07/desktop-computer_0.jpg">
            <a:extLst>
              <a:ext uri="{FF2B5EF4-FFF2-40B4-BE49-F238E27FC236}">
                <a16:creationId xmlns:a16="http://schemas.microsoft.com/office/drawing/2014/main" xmlns="" id="{BD69B93A-0615-F511-F3B1-8999523A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412" y="4624598"/>
            <a:ext cx="784359" cy="48891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קבוצה 8">
            <a:extLst>
              <a:ext uri="{FF2B5EF4-FFF2-40B4-BE49-F238E27FC236}">
                <a16:creationId xmlns:a16="http://schemas.microsoft.com/office/drawing/2014/main" xmlns="" id="{F9CB0777-1821-50BE-A1C5-04AADC8B3BC4}"/>
              </a:ext>
            </a:extLst>
          </p:cNvPr>
          <p:cNvGrpSpPr/>
          <p:nvPr/>
        </p:nvGrpSpPr>
        <p:grpSpPr>
          <a:xfrm>
            <a:off x="7980747" y="5435541"/>
            <a:ext cx="817955" cy="966448"/>
            <a:chOff x="10935217" y="4123768"/>
            <a:chExt cx="817955" cy="966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Scroll: Vertical 19">
                  <a:extLst>
                    <a:ext uri="{FF2B5EF4-FFF2-40B4-BE49-F238E27FC236}">
                      <a16:creationId xmlns:a16="http://schemas.microsoft.com/office/drawing/2014/main" xmlns="" id="{21013856-5D90-D056-3377-6A8BD10E9044}"/>
                    </a:ext>
                  </a:extLst>
                </p:cNvPr>
                <p:cNvSpPr/>
                <p:nvPr/>
              </p:nvSpPr>
              <p:spPr>
                <a:xfrm>
                  <a:off x="10935217" y="4123768"/>
                  <a:ext cx="817955" cy="966448"/>
                </a:xfrm>
                <a:prstGeom prst="verticalScroll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x-non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Scroll: Vertical 19">
                  <a:extLst>
                    <a:ext uri="{FF2B5EF4-FFF2-40B4-BE49-F238E27FC236}">
                      <a16:creationId xmlns:a16="http://schemas.microsoft.com/office/drawing/2014/main" id="{21013856-5D90-D056-3377-6A8BD10E90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5217" y="4123768"/>
                  <a:ext cx="817955" cy="966448"/>
                </a:xfrm>
                <a:prstGeom prst="verticalScroll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0881CE74-2CFD-8124-13DC-01210203A9AE}"/>
                </a:ext>
              </a:extLst>
            </p:cNvPr>
            <p:cNvSpPr/>
            <p:nvPr/>
          </p:nvSpPr>
          <p:spPr>
            <a:xfrm>
              <a:off x="11102778" y="4794345"/>
              <a:ext cx="457200" cy="19688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E994E41C-A5C8-CCA8-ED3D-01A71877DF0B}"/>
                    </a:ext>
                  </a:extLst>
                </p:cNvPr>
                <p:cNvSpPr txBox="1"/>
                <p:nvPr/>
              </p:nvSpPr>
              <p:spPr>
                <a:xfrm>
                  <a:off x="11094420" y="4687793"/>
                  <a:ext cx="45284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x-none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994E41C-A5C8-CCA8-ED3D-01A71877D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4420" y="4687793"/>
                  <a:ext cx="45284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croll: Vertical 19">
                <a:extLst>
                  <a:ext uri="{FF2B5EF4-FFF2-40B4-BE49-F238E27FC236}">
                    <a16:creationId xmlns:a16="http://schemas.microsoft.com/office/drawing/2014/main" xmlns="" id="{21013856-5D90-D056-3377-6A8BD10E9044}"/>
                  </a:ext>
                </a:extLst>
              </p:cNvPr>
              <p:cNvSpPr/>
              <p:nvPr/>
            </p:nvSpPr>
            <p:spPr>
              <a:xfrm>
                <a:off x="7980748" y="3437626"/>
                <a:ext cx="817955" cy="966448"/>
              </a:xfrm>
              <a:prstGeom prst="verticalScroll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x-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Scroll: Vertical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013856-5D90-D056-3377-6A8BD10E9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748" y="3437626"/>
                <a:ext cx="817955" cy="966448"/>
              </a:xfrm>
              <a:prstGeom prst="verticalScroll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Left Arrow 83"/>
          <p:cNvSpPr/>
          <p:nvPr/>
        </p:nvSpPr>
        <p:spPr>
          <a:xfrm>
            <a:off x="7523102" y="4538313"/>
            <a:ext cx="1542780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7748EFB2-460A-B297-7C69-2CFE3ED4F11F}"/>
              </a:ext>
            </a:extLst>
          </p:cNvPr>
          <p:cNvCxnSpPr>
            <a:cxnSpLocks/>
          </p:cNvCxnSpPr>
          <p:nvPr/>
        </p:nvCxnSpPr>
        <p:spPr>
          <a:xfrm flipV="1">
            <a:off x="5944678" y="4814591"/>
            <a:ext cx="357569" cy="1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FA5C2B1-F470-293D-B424-35249BB559E9}"/>
              </a:ext>
            </a:extLst>
          </p:cNvPr>
          <p:cNvSpPr txBox="1"/>
          <p:nvPr/>
        </p:nvSpPr>
        <p:spPr>
          <a:xfrm>
            <a:off x="4943875" y="4838031"/>
            <a:ext cx="114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Secret key</a:t>
            </a:r>
            <a:endParaRPr lang="x-non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Rectangle: Rounded Corners 20">
            <a:extLst>
              <a:ext uri="{FF2B5EF4-FFF2-40B4-BE49-F238E27FC236}">
                <a16:creationId xmlns:a16="http://schemas.microsoft.com/office/drawing/2014/main" xmlns="" id="{66145EB6-4FF5-6BD4-392C-B470A87D420B}"/>
              </a:ext>
            </a:extLst>
          </p:cNvPr>
          <p:cNvSpPr/>
          <p:nvPr/>
        </p:nvSpPr>
        <p:spPr>
          <a:xfrm>
            <a:off x="5265532" y="4641535"/>
            <a:ext cx="457200" cy="196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246F6F6B-E46F-B51F-06C8-783C4D780CB8}"/>
                  </a:ext>
                </a:extLst>
              </p:cNvPr>
              <p:cNvSpPr txBox="1"/>
              <p:nvPr/>
            </p:nvSpPr>
            <p:spPr>
              <a:xfrm>
                <a:off x="4981935" y="4521732"/>
                <a:ext cx="1031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46F6F6B-E46F-B51F-06C8-783C4D780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935" y="4521732"/>
                <a:ext cx="103196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83">
            <a:extLst>
              <a:ext uri="{FF2B5EF4-FFF2-40B4-BE49-F238E27FC236}">
                <a16:creationId xmlns:a16="http://schemas.microsoft.com/office/drawing/2014/main" xmlns="" id="{5C8E2AE4-522D-A880-E2ED-54A658982548}"/>
              </a:ext>
            </a:extLst>
          </p:cNvPr>
          <p:cNvSpPr/>
          <p:nvPr/>
        </p:nvSpPr>
        <p:spPr>
          <a:xfrm rot="10800000">
            <a:off x="7523102" y="4991227"/>
            <a:ext cx="1542780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D106F62-6106-8D08-6F9E-99DE4270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225734"/>
            <a:ext cx="11509466" cy="4341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Digital signatures: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b="1" dirty="0" smtClean="0"/>
              <a:t>honest server </a:t>
            </a:r>
            <a:r>
              <a:rPr lang="en-US" sz="2800" dirty="0" smtClean="0"/>
              <a:t>holds </a:t>
            </a:r>
            <a:r>
              <a:rPr lang="en-US" sz="2800" dirty="0"/>
              <a:t>a secret </a:t>
            </a:r>
            <a:r>
              <a:rPr lang="en-US" sz="2800" dirty="0" smtClean="0"/>
              <a:t>signing key 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generate valid </a:t>
            </a:r>
            <a:r>
              <a:rPr lang="en-US" sz="2800" dirty="0" smtClean="0"/>
              <a:t>signatures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An </a:t>
            </a:r>
            <a:r>
              <a:rPr lang="en-US" sz="2800" b="1" dirty="0"/>
              <a:t>adversary</a:t>
            </a:r>
            <a:r>
              <a:rPr lang="en-US" sz="2800" dirty="0"/>
              <a:t> </a:t>
            </a:r>
            <a:r>
              <a:rPr lang="en-US" sz="2800" dirty="0" smtClean="0"/>
              <a:t>without the key</a:t>
            </a:r>
          </a:p>
          <a:p>
            <a:r>
              <a:rPr lang="en-US" sz="2800" dirty="0" smtClean="0"/>
              <a:t>cannot </a:t>
            </a:r>
            <a:r>
              <a:rPr lang="en-US" sz="2800" dirty="0"/>
              <a:t>generate a valid </a:t>
            </a: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   message-signature </a:t>
            </a:r>
            <a:r>
              <a:rPr lang="en-US" sz="2800" dirty="0"/>
              <a:t>pair</a:t>
            </a:r>
          </a:p>
        </p:txBody>
      </p:sp>
      <p:pic>
        <p:nvPicPr>
          <p:cNvPr id="17" name="תמונה 16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B6634247-2AEC-F3C5-2499-5FA8CAC85E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83" y="4409196"/>
            <a:ext cx="723900" cy="866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69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4" grpId="0" animBg="1"/>
      <p:bldP spid="92" grpId="0"/>
      <p:bldP spid="93" grpId="0" animBg="1"/>
      <p:bldP spid="9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2400"/>
            <a:ext cx="12192000" cy="114300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Privacy via Randomness Extraction</a:t>
            </a:r>
            <a:endParaRPr lang="en-GB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54" y="1093756"/>
                <a:ext cx="11509466" cy="4270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A simplified analysis for a fixed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/>
                  <a:t>:</a:t>
                </a:r>
              </a:p>
              <a:p>
                <a:r>
                  <a:rPr lang="en-US" sz="2800" dirty="0"/>
                  <a:t>Key observation[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Implicit: </a:t>
                </a:r>
                <a:r>
                  <a:rPr lang="en-US" sz="28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KarchmarWidgerson</a:t>
                </a:r>
                <a:r>
                  <a:rPr lang="en-US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‘93</a:t>
                </a:r>
                <a:r>
                  <a:rPr lang="en-US" sz="2800" dirty="0"/>
                  <a:t>]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: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Privacy for a set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 ⟺</m:t>
                    </m:r>
                  </m:oMath>
                </a14:m>
                <a:r>
                  <a:rPr lang="en-US" sz="2800" dirty="0"/>
                  <a:t> The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sz="2800" dirty="0"/>
                  <a:t>-rows of </a:t>
                </a:r>
                <a:r>
                  <a:rPr lang="en-US" sz="2800" b="1" dirty="0"/>
                  <a:t>C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do not </a:t>
                </a:r>
                <a:r>
                  <a:rPr lang="en-US" sz="2800" dirty="0"/>
                  <a:t>span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sz="280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6E9D55-FCBA-84C4-CE38-2B23B6BF8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093756"/>
                <a:ext cx="11509466" cy="4270094"/>
              </a:xfrm>
              <a:blipFill rotWithShape="1">
                <a:blip r:embed="rId4"/>
                <a:stretch>
                  <a:fillRect l="-1112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מלבן 34"/>
          <p:cNvSpPr/>
          <p:nvPr/>
        </p:nvSpPr>
        <p:spPr>
          <a:xfrm>
            <a:off x="810695" y="3102761"/>
            <a:ext cx="1560131" cy="276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400" dirty="0" smtClean="0"/>
              <a:t>C</a:t>
            </a:r>
            <a:endParaRPr lang="en-US" sz="4400" dirty="0"/>
          </a:p>
        </p:txBody>
      </p:sp>
      <p:sp>
        <p:nvSpPr>
          <p:cNvPr id="36" name="מלבן 35"/>
          <p:cNvSpPr/>
          <p:nvPr/>
        </p:nvSpPr>
        <p:spPr>
          <a:xfrm>
            <a:off x="3222836" y="3102761"/>
            <a:ext cx="434753" cy="1341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מלבן 36"/>
              <p:cNvSpPr/>
              <p:nvPr/>
            </p:nvSpPr>
            <p:spPr>
              <a:xfrm>
                <a:off x="2249517" y="3234984"/>
                <a:ext cx="114582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מלבן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17" y="3234984"/>
                <a:ext cx="1145826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מלבן 37"/>
              <p:cNvSpPr/>
              <p:nvPr/>
            </p:nvSpPr>
            <p:spPr>
              <a:xfrm>
                <a:off x="3521613" y="3958730"/>
                <a:ext cx="117530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8" name="מלבן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13" y="3958730"/>
                <a:ext cx="1175303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/>
          <p:cNvSpPr/>
          <p:nvPr/>
        </p:nvSpPr>
        <p:spPr>
          <a:xfrm>
            <a:off x="4417550" y="3103384"/>
            <a:ext cx="416383" cy="2768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0" name="Group 10">
            <a:extLst>
              <a:ext uri="{FF2B5EF4-FFF2-40B4-BE49-F238E27FC236}">
                <a16:creationId xmlns:a16="http://schemas.microsoft.com/office/drawing/2014/main" xmlns="" id="{120555D1-5047-9E89-E6DF-734FF6A6B75C}"/>
              </a:ext>
            </a:extLst>
          </p:cNvPr>
          <p:cNvGrpSpPr/>
          <p:nvPr/>
        </p:nvGrpSpPr>
        <p:grpSpPr>
          <a:xfrm>
            <a:off x="4447535" y="3123776"/>
            <a:ext cx="511316" cy="452002"/>
            <a:chOff x="6301316" y="3048634"/>
            <a:chExt cx="785200" cy="573738"/>
          </a:xfrm>
        </p:grpSpPr>
        <p:sp>
          <p:nvSpPr>
            <p:cNvPr id="41" name="Rectangle: Rounded Corners 12">
              <a:extLst>
                <a:ext uri="{FF2B5EF4-FFF2-40B4-BE49-F238E27FC236}">
                  <a16:creationId xmlns:a16="http://schemas.microsoft.com/office/drawing/2014/main" xmlns="" id="{8EE7001E-F75F-46EA-A051-15B8D1562B43}"/>
                </a:ext>
              </a:extLst>
            </p:cNvPr>
            <p:cNvSpPr/>
            <p:nvPr/>
          </p:nvSpPr>
          <p:spPr>
            <a:xfrm>
              <a:off x="6301316" y="3147629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15A3E2C-7E63-6AAA-F029-149A8086AF87}"/>
                </a:ext>
              </a:extLst>
            </p:cNvPr>
            <p:cNvSpPr txBox="1"/>
            <p:nvPr/>
          </p:nvSpPr>
          <p:spPr>
            <a:xfrm>
              <a:off x="6324601" y="3048634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xmlns="" id="{1F0CC490-E3DF-042E-37F3-14D83BE287E8}"/>
              </a:ext>
            </a:extLst>
          </p:cNvPr>
          <p:cNvGrpSpPr/>
          <p:nvPr/>
        </p:nvGrpSpPr>
        <p:grpSpPr>
          <a:xfrm>
            <a:off x="4447535" y="3718091"/>
            <a:ext cx="511316" cy="452002"/>
            <a:chOff x="6305670" y="3854179"/>
            <a:chExt cx="785200" cy="573738"/>
          </a:xfrm>
        </p:grpSpPr>
        <p:sp>
          <p:nvSpPr>
            <p:cNvPr id="44" name="Rectangle: Rounded Corners 28">
              <a:extLst>
                <a:ext uri="{FF2B5EF4-FFF2-40B4-BE49-F238E27FC236}">
                  <a16:creationId xmlns:a16="http://schemas.microsoft.com/office/drawing/2014/main" xmlns="" id="{0672DC6C-2E53-3651-35F1-92DDDC43E3AD}"/>
                </a:ext>
              </a:extLst>
            </p:cNvPr>
            <p:cNvSpPr/>
            <p:nvPr/>
          </p:nvSpPr>
          <p:spPr>
            <a:xfrm>
              <a:off x="6305670" y="3953174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93820F6-DE88-3934-6EDC-3F05712B41CA}"/>
                </a:ext>
              </a:extLst>
            </p:cNvPr>
            <p:cNvSpPr txBox="1"/>
            <p:nvPr/>
          </p:nvSpPr>
          <p:spPr>
            <a:xfrm>
              <a:off x="6328955" y="3854179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xmlns="" id="{F929BEFD-AC3D-BDF4-3909-5E912689C652}"/>
              </a:ext>
            </a:extLst>
          </p:cNvPr>
          <p:cNvGrpSpPr/>
          <p:nvPr/>
        </p:nvGrpSpPr>
        <p:grpSpPr>
          <a:xfrm>
            <a:off x="4447535" y="4312406"/>
            <a:ext cx="511316" cy="452002"/>
            <a:chOff x="6314380" y="4581346"/>
            <a:chExt cx="785200" cy="573738"/>
          </a:xfrm>
        </p:grpSpPr>
        <p:sp>
          <p:nvSpPr>
            <p:cNvPr id="47" name="Rectangle: Rounded Corners 33">
              <a:extLst>
                <a:ext uri="{FF2B5EF4-FFF2-40B4-BE49-F238E27FC236}">
                  <a16:creationId xmlns:a16="http://schemas.microsoft.com/office/drawing/2014/main" xmlns="" id="{2FFF5B56-1C93-B554-FB3A-8CB12B149BAC}"/>
                </a:ext>
              </a:extLst>
            </p:cNvPr>
            <p:cNvSpPr/>
            <p:nvPr/>
          </p:nvSpPr>
          <p:spPr>
            <a:xfrm>
              <a:off x="6314380" y="468034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F21C0A8-F09A-AA4F-6B0C-B0B707C2C246}"/>
                </a:ext>
              </a:extLst>
            </p:cNvPr>
            <p:cNvSpPr txBox="1"/>
            <p:nvPr/>
          </p:nvSpPr>
          <p:spPr>
            <a:xfrm>
              <a:off x="6337665" y="4581346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9" name="Group 42">
            <a:extLst>
              <a:ext uri="{FF2B5EF4-FFF2-40B4-BE49-F238E27FC236}">
                <a16:creationId xmlns:a16="http://schemas.microsoft.com/office/drawing/2014/main" xmlns="" id="{C1B3BA59-E428-B42E-B2E5-4C238AADE1D5}"/>
              </a:ext>
            </a:extLst>
          </p:cNvPr>
          <p:cNvGrpSpPr/>
          <p:nvPr/>
        </p:nvGrpSpPr>
        <p:grpSpPr>
          <a:xfrm>
            <a:off x="4447535" y="4906721"/>
            <a:ext cx="521352" cy="452002"/>
            <a:chOff x="6323089" y="5417367"/>
            <a:chExt cx="800612" cy="573738"/>
          </a:xfrm>
        </p:grpSpPr>
        <p:sp>
          <p:nvSpPr>
            <p:cNvPr id="50" name="Rectangle: Rounded Corners 43">
              <a:extLst>
                <a:ext uri="{FF2B5EF4-FFF2-40B4-BE49-F238E27FC236}">
                  <a16:creationId xmlns:a16="http://schemas.microsoft.com/office/drawing/2014/main" xmlns="" id="{0EB5EF45-BA52-4466-E933-5D113359D687}"/>
                </a:ext>
              </a:extLst>
            </p:cNvPr>
            <p:cNvSpPr/>
            <p:nvPr/>
          </p:nvSpPr>
          <p:spPr>
            <a:xfrm>
              <a:off x="6323089" y="5516362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843309E-F89B-E27A-521E-8E8E90E01D71}"/>
                </a:ext>
              </a:extLst>
            </p:cNvPr>
            <p:cNvSpPr txBox="1"/>
            <p:nvPr/>
          </p:nvSpPr>
          <p:spPr>
            <a:xfrm>
              <a:off x="6361784" y="5417367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45">
            <a:extLst>
              <a:ext uri="{FF2B5EF4-FFF2-40B4-BE49-F238E27FC236}">
                <a16:creationId xmlns:a16="http://schemas.microsoft.com/office/drawing/2014/main" xmlns="" id="{05EE9C71-0210-B533-6A32-BFB3CAE02FBD}"/>
              </a:ext>
            </a:extLst>
          </p:cNvPr>
          <p:cNvGrpSpPr/>
          <p:nvPr/>
        </p:nvGrpSpPr>
        <p:grpSpPr>
          <a:xfrm>
            <a:off x="4447535" y="5501036"/>
            <a:ext cx="521352" cy="452002"/>
            <a:chOff x="6318735" y="6066154"/>
            <a:chExt cx="800612" cy="573738"/>
          </a:xfrm>
        </p:grpSpPr>
        <p:sp>
          <p:nvSpPr>
            <p:cNvPr id="54" name="Rectangle: Rounded Corners 46">
              <a:extLst>
                <a:ext uri="{FF2B5EF4-FFF2-40B4-BE49-F238E27FC236}">
                  <a16:creationId xmlns:a16="http://schemas.microsoft.com/office/drawing/2014/main" xmlns="" id="{FA6DE99A-F9AF-FDDE-0019-612923CF1EDE}"/>
                </a:ext>
              </a:extLst>
            </p:cNvPr>
            <p:cNvSpPr/>
            <p:nvPr/>
          </p:nvSpPr>
          <p:spPr>
            <a:xfrm>
              <a:off x="6318735" y="616515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86DA65D-B356-CC0C-1A9E-A8A411662D00}"/>
                </a:ext>
              </a:extLst>
            </p:cNvPr>
            <p:cNvSpPr txBox="1"/>
            <p:nvPr/>
          </p:nvSpPr>
          <p:spPr>
            <a:xfrm>
              <a:off x="6357430" y="6066154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מלבן 55"/>
              <p:cNvSpPr/>
              <p:nvPr/>
            </p:nvSpPr>
            <p:spPr>
              <a:xfrm>
                <a:off x="5258102" y="3102762"/>
                <a:ext cx="646985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מלבן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102" y="3102762"/>
                <a:ext cx="646985" cy="4520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מלבן 58"/>
              <p:cNvSpPr/>
              <p:nvPr/>
            </p:nvSpPr>
            <p:spPr>
              <a:xfrm>
                <a:off x="5305845" y="5514362"/>
                <a:ext cx="498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מלבן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845" y="5514362"/>
                <a:ext cx="498534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תמונה 59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4" y="3048769"/>
            <a:ext cx="390549" cy="467632"/>
          </a:xfrm>
          <a:prstGeom prst="rect">
            <a:avLst/>
          </a:prstGeom>
        </p:spPr>
      </p:pic>
      <p:pic>
        <p:nvPicPr>
          <p:cNvPr id="64" name="תמונה 63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50" y="5426031"/>
            <a:ext cx="390549" cy="46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מלבן מעוגל 65"/>
              <p:cNvSpPr/>
              <p:nvPr/>
            </p:nvSpPr>
            <p:spPr>
              <a:xfrm>
                <a:off x="6399632" y="3336873"/>
                <a:ext cx="5439267" cy="1053523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800" dirty="0" smtClean="0">
                    <a:solidFill>
                      <a:schemeClr val="tx1"/>
                    </a:solidFill>
                  </a:rPr>
                  <a:t>Sample a vector of small integers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מלבן מעוגל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32" y="3336873"/>
                <a:ext cx="5439267" cy="1053523"/>
              </a:xfrm>
              <a:prstGeom prst="roundRect">
                <a:avLst/>
              </a:prstGeom>
              <a:blipFill rotWithShape="1">
                <a:blip r:embed="rId10"/>
                <a:stretch>
                  <a:fillRect l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מלבן 56"/>
              <p:cNvSpPr/>
              <p:nvPr/>
            </p:nvSpPr>
            <p:spPr>
              <a:xfrm>
                <a:off x="814717" y="5982048"/>
                <a:ext cx="1556109" cy="3756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מלבן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17" y="5982048"/>
                <a:ext cx="1556109" cy="3756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מלבן מעוגל 57"/>
              <p:cNvSpPr/>
              <p:nvPr/>
            </p:nvSpPr>
            <p:spPr>
              <a:xfrm>
                <a:off x="6399632" y="4717037"/>
                <a:ext cx="5439267" cy="79671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800" dirty="0">
                    <a:solidFill>
                      <a:schemeClr val="tx1"/>
                    </a:solidFill>
                  </a:rPr>
                  <a:t>Publish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w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x-none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מלבן מעוגל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32" y="4717037"/>
                <a:ext cx="5439267" cy="796719"/>
              </a:xfrm>
              <a:prstGeom prst="roundRect">
                <a:avLst/>
              </a:prstGeom>
              <a:blipFill rotWithShape="1">
                <a:blip r:embed="rId12"/>
                <a:stretch>
                  <a:fillRect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מלבן 60"/>
          <p:cNvSpPr/>
          <p:nvPr/>
        </p:nvSpPr>
        <p:spPr>
          <a:xfrm>
            <a:off x="4423632" y="5958301"/>
            <a:ext cx="410301" cy="42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</a:t>
            </a:r>
          </a:p>
        </p:txBody>
      </p:sp>
      <p:sp>
        <p:nvSpPr>
          <p:cNvPr id="6" name="מלבן 5"/>
          <p:cNvSpPr/>
          <p:nvPr/>
        </p:nvSpPr>
        <p:spPr>
          <a:xfrm>
            <a:off x="810695" y="3101422"/>
            <a:ext cx="1560131" cy="3508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מלבן 61"/>
          <p:cNvSpPr/>
          <p:nvPr/>
        </p:nvSpPr>
        <p:spPr>
          <a:xfrm>
            <a:off x="814717" y="5522130"/>
            <a:ext cx="1560131" cy="3508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3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/>
      <p:bldP spid="39" grpId="0" animBg="1"/>
      <p:bldP spid="56" grpId="0"/>
      <p:bldP spid="59" grpId="0"/>
      <p:bldP spid="66" grpId="0" animBg="1"/>
      <p:bldP spid="57" grpId="0" animBg="1"/>
      <p:bldP spid="58" grpId="0" animBg="1"/>
      <p:bldP spid="61" grpId="0" animBg="1"/>
      <p:bldP spid="6" grpId="0" animBg="1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2400"/>
            <a:ext cx="12192000" cy="11430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800000"/>
                </a:solidFill>
              </a:rPr>
              <a:t>Privacy via Randomness </a:t>
            </a:r>
            <a:r>
              <a:rPr lang="en-GB" dirty="0" smtClean="0">
                <a:solidFill>
                  <a:srgbClr val="800000"/>
                </a:solidFill>
              </a:rPr>
              <a:t>Extraction</a:t>
            </a:r>
            <a:endParaRPr lang="en-GB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53" y="1225734"/>
                <a:ext cx="11768153" cy="135721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ea typeface="Cambria Math"/>
                  </a:rPr>
                  <a:t>Need </a:t>
                </a:r>
                <a:r>
                  <a:rPr lang="en-US" sz="2800" b="1" dirty="0">
                    <a:ea typeface="Cambria Math"/>
                  </a:rPr>
                  <a:t>to show</a:t>
                </a:r>
                <a:r>
                  <a:rPr lang="en-US" sz="2800" dirty="0">
                    <a:ea typeface="Cambria Math"/>
                  </a:rPr>
                  <a:t>: </a:t>
                </a:r>
                <a:r>
                  <a:rPr lang="en-US" sz="2800" dirty="0" err="1" smtClean="0"/>
                  <a:t>w.h.p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sz="2800" dirty="0"/>
                  <a:t> falls out of the span of every unauthorized </a:t>
                </a:r>
                <a:r>
                  <a:rPr lang="en-US" sz="2800" dirty="0" smtClean="0"/>
                  <a:t>set</a:t>
                </a:r>
                <a:endParaRPr lang="en-US" sz="28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Show this for a </a:t>
                </a:r>
                <a:r>
                  <a:rPr lang="en-US" sz="2800" dirty="0"/>
                  <a:t>fixed set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sz="2800" dirty="0" smtClean="0"/>
                  <a:t>, then apply a union bound over all unauthorized sets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3" y="1225734"/>
                <a:ext cx="11768153" cy="1357210"/>
              </a:xfrm>
              <a:blipFill rotWithShape="1">
                <a:blip r:embed="rId4"/>
                <a:stretch>
                  <a:fillRect l="-1088" t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מלבן 32"/>
              <p:cNvSpPr/>
              <p:nvPr/>
            </p:nvSpPr>
            <p:spPr>
              <a:xfrm>
                <a:off x="809315" y="5727623"/>
                <a:ext cx="5165896" cy="3756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מלב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15" y="5727623"/>
                <a:ext cx="5165896" cy="3756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מלבן 33"/>
          <p:cNvSpPr/>
          <p:nvPr/>
        </p:nvSpPr>
        <p:spPr>
          <a:xfrm>
            <a:off x="805293" y="3184239"/>
            <a:ext cx="5169918" cy="4130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מלבן 57"/>
          <p:cNvSpPr/>
          <p:nvPr/>
        </p:nvSpPr>
        <p:spPr>
          <a:xfrm>
            <a:off x="805289" y="3720227"/>
            <a:ext cx="5169922" cy="4130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מלבן 60"/>
          <p:cNvSpPr/>
          <p:nvPr/>
        </p:nvSpPr>
        <p:spPr>
          <a:xfrm>
            <a:off x="809315" y="4278377"/>
            <a:ext cx="5165896" cy="4130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מלבן 62"/>
          <p:cNvSpPr/>
          <p:nvPr/>
        </p:nvSpPr>
        <p:spPr>
          <a:xfrm>
            <a:off x="805291" y="4865876"/>
            <a:ext cx="5169919" cy="4130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מחבר ישר 64"/>
          <p:cNvCxnSpPr/>
          <p:nvPr/>
        </p:nvCxnSpPr>
        <p:spPr>
          <a:xfrm>
            <a:off x="3727612" y="3184239"/>
            <a:ext cx="16496" cy="291900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117994" y="2899836"/>
                <a:ext cx="6074004" cy="3285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#rows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sz="2800" dirty="0"/>
                  <a:t> #columns </a:t>
                </a:r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/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only 1</a:t>
                </a:r>
                <a:r>
                  <a:rPr lang="en-US" sz="2800" dirty="0"/>
                  <a:t> linear </a:t>
                </a:r>
                <a:r>
                  <a:rPr lang="en-US" sz="2800" dirty="0" smtClean="0"/>
                  <a:t>combination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𝑙𝑒𝑓𝑡</m:t>
                        </m:r>
                      </m:sup>
                    </m:sSub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spans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𝑙𝑒𝑓𝑡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>
                    <a:sym typeface="Symbol" panose="05050102010706020507" pitchFamily="18" charset="2"/>
                  </a:rPr>
                  <a:t>Probability that this combination equals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sym typeface="Symbol" panose="05050102010706020507" pitchFamily="18" charset="2"/>
                          </a:rPr>
                          <m:t>𝑟𝑖𝑔</m:t>
                        </m:r>
                        <m:r>
                          <a:rPr lang="en-US" sz="2800" b="0" i="1" smtClean="0">
                            <a:latin typeface="Cambria Math"/>
                            <a:sym typeface="Symbol" panose="05050102010706020507" pitchFamily="18" charset="2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994" y="2899836"/>
                <a:ext cx="6074004" cy="3285836"/>
              </a:xfrm>
              <a:prstGeom prst="rect">
                <a:avLst/>
              </a:prstGeom>
              <a:blipFill rotWithShape="1">
                <a:blip r:embed="rId6"/>
                <a:stretch>
                  <a:fillRect l="-2108" t="-1670" b="-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מלבן 70"/>
              <p:cNvSpPr/>
              <p:nvPr/>
            </p:nvSpPr>
            <p:spPr>
              <a:xfrm>
                <a:off x="3492493" y="6184148"/>
                <a:ext cx="13419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/>
                        </a:rPr>
                        <m:t>𝛼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מלבן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493" y="6184148"/>
                <a:ext cx="134190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סוגר מסולסל שמאלי 2"/>
          <p:cNvSpPr/>
          <p:nvPr/>
        </p:nvSpPr>
        <p:spPr>
          <a:xfrm>
            <a:off x="298598" y="3118249"/>
            <a:ext cx="476054" cy="221644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לבן 7"/>
              <p:cNvSpPr/>
              <p:nvPr/>
            </p:nvSpPr>
            <p:spPr>
              <a:xfrm>
                <a:off x="4024" y="3593537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מלבן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" y="3593537"/>
                <a:ext cx="49084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מלבן 71"/>
              <p:cNvSpPr/>
              <p:nvPr/>
            </p:nvSpPr>
            <p:spPr>
              <a:xfrm>
                <a:off x="1768405" y="2520452"/>
                <a:ext cx="9051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𝑙𝑒𝑓𝑡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מלבן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405" y="2520452"/>
                <a:ext cx="90518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מלבן 72"/>
              <p:cNvSpPr/>
              <p:nvPr/>
            </p:nvSpPr>
            <p:spPr>
              <a:xfrm>
                <a:off x="4221326" y="2520452"/>
                <a:ext cx="11199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𝑟𝑖𝑔</m:t>
                      </m:r>
                      <m:r>
                        <a:rPr lang="en-US" sz="2800" b="0" i="1" dirty="0" smtClean="0">
                          <a:latin typeface="Cambria Math"/>
                        </a:rPr>
                        <m:t>h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מלבן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326" y="2520452"/>
                <a:ext cx="111998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161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58" grpId="0" animBg="1"/>
      <p:bldP spid="61" grpId="0" animBg="1"/>
      <p:bldP spid="63" grpId="0" animBg="1"/>
      <p:bldP spid="71" grpId="0"/>
      <p:bldP spid="3" grpId="0" animBg="1"/>
      <p:bldP spid="8" grpId="0"/>
      <p:bldP spid="72" grpId="0"/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2400"/>
            <a:ext cx="12192000" cy="11430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800000"/>
                </a:solidFill>
              </a:rPr>
              <a:t>Privacy </a:t>
            </a:r>
            <a:r>
              <a:rPr lang="en-GB" dirty="0" smtClean="0">
                <a:solidFill>
                  <a:srgbClr val="800000"/>
                </a:solidFill>
              </a:rPr>
              <a:t>Summary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116E9D55-FCBA-84C4-CE38-2B23B6BF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225733"/>
            <a:ext cx="11509466" cy="5165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Privacy </a:t>
            </a:r>
            <a:r>
              <a:rPr lang="en-US" sz="2800" dirty="0" smtClean="0"/>
              <a:t>over a specific prime?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Privacy over all primes simultaneously?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 union </a:t>
            </a:r>
            <a:r>
              <a:rPr lang="en-US" sz="2800" dirty="0"/>
              <a:t>bound over all </a:t>
            </a:r>
            <a:r>
              <a:rPr lang="en-US" sz="2800" dirty="0" smtClean="0"/>
              <a:t>(infinitely many) primes </a:t>
            </a:r>
            <a:r>
              <a:rPr lang="en-US" sz="2800" dirty="0" smtClean="0">
                <a:solidFill>
                  <a:srgbClr val="FF0000"/>
                </a:solidFill>
              </a:rPr>
              <a:t>will </a:t>
            </a:r>
            <a:r>
              <a:rPr lang="en-US" sz="2800" dirty="0">
                <a:solidFill>
                  <a:srgbClr val="FF0000"/>
                </a:solidFill>
              </a:rPr>
              <a:t>not work</a:t>
            </a:r>
            <a:r>
              <a:rPr lang="en-US" sz="2800" dirty="0"/>
              <a:t>!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In the paper we extend the </a:t>
            </a:r>
            <a:r>
              <a:rPr lang="en-US" sz="2800" dirty="0" smtClean="0"/>
              <a:t>analysis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show: </a:t>
            </a:r>
            <a:r>
              <a:rPr lang="en-US" sz="2800" dirty="0" smtClean="0"/>
              <a:t>Encoding/sharing with O(n) </a:t>
            </a:r>
            <a:r>
              <a:rPr lang="en-US" sz="2800" dirty="0" smtClean="0">
                <a:sym typeface="Symbol" panose="05050102010706020507" pitchFamily="18" charset="2"/>
              </a:rPr>
              <a:t> Privacy for all primes</a:t>
            </a:r>
            <a:endParaRPr lang="en-US" sz="2800" dirty="0" smtClean="0"/>
          </a:p>
          <a:p>
            <a:r>
              <a:rPr lang="en-US" sz="2800" dirty="0" smtClean="0"/>
              <a:t>Can be achieved by existing codes</a:t>
            </a:r>
            <a:r>
              <a:rPr lang="en-US" sz="2800" dirty="0"/>
              <a:t>, e.g., [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Luby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et al. ‘01</a:t>
            </a:r>
            <a:r>
              <a:rPr lang="en-US" sz="2800" dirty="0" smtClean="0"/>
              <a:t>]</a:t>
            </a:r>
          </a:p>
          <a:p>
            <a:r>
              <a:rPr lang="en-US" sz="2800" dirty="0" smtClean="0"/>
              <a:t>A simple secret-sharing instantiations based on LDPC codes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4" name="Picture 2" descr="C:\Users\odedh\Downloads\yTkKyRKG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11" y="1182793"/>
            <a:ext cx="511907" cy="45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7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4582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Additional Results</a:t>
            </a:r>
            <a:endParaRPr lang="en-GB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327" y="1225735"/>
                <a:ext cx="11509466" cy="532589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To get</a:t>
                </a:r>
                <a:r>
                  <a:rPr lang="en-US" sz="2800" b="1" dirty="0" smtClean="0"/>
                  <a:t> near-threshold schemes </a:t>
                </a:r>
                <a:r>
                  <a:rPr lang="en-US" sz="2800" dirty="0" smtClean="0"/>
                  <a:t>for arbitrary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We present a generic transform based </a:t>
                </a:r>
                <a:r>
                  <a:rPr lang="en-US" sz="2800" dirty="0"/>
                  <a:t>on sampler </a:t>
                </a:r>
                <a:r>
                  <a:rPr lang="en-US" sz="2800" dirty="0" smtClean="0"/>
                  <a:t>graphs</a:t>
                </a:r>
              </a:p>
              <a:p>
                <a:pPr lvl="1"/>
                <a:r>
                  <a:rPr lang="en-US" sz="2400" dirty="0" smtClean="0"/>
                  <a:t>Extends the </a:t>
                </a:r>
                <a:r>
                  <a:rPr lang="en-US" sz="2400" dirty="0"/>
                  <a:t>secret-sharing concatenation technique </a:t>
                </a:r>
                <a:r>
                  <a:rPr lang="en-US" sz="2400" dirty="0" smtClean="0"/>
                  <a:t>from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[BIVW ‘16]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b="1" dirty="0" smtClean="0"/>
                  <a:t>Practical (highly efficient) </a:t>
                </a:r>
                <a:r>
                  <a:rPr lang="en-US" sz="2800" b="1" dirty="0"/>
                  <a:t>instantiations</a:t>
                </a:r>
                <a:r>
                  <a:rPr lang="en-US" sz="2800" dirty="0"/>
                  <a:t>: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Based on expurgated (3,6)-LDPC codes</a:t>
                </a:r>
              </a:p>
              <a:p>
                <a:pPr lvl="1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sz="2400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 smtClean="0"/>
                  <a:t>=2/3,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  <m:r>
                      <a:rPr lang="en-US" sz="2400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 smtClean="0"/>
                  <a:t>=1/3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1225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dirty="0" smtClean="0"/>
                  <a:t>S</a:t>
                </a:r>
                <a:r>
                  <a:rPr lang="en-US" sz="2800" dirty="0" smtClean="0"/>
                  <a:t>ecret recovery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additions </a:t>
                </a:r>
              </a:p>
              <a:p>
                <a:pPr lvl="1"/>
                <a:r>
                  <a:rPr lang="en-US" dirty="0"/>
                  <a:t>Decoding fails </a:t>
                </a:r>
                <a:r>
                  <a:rPr lang="en-US" dirty="0" err="1"/>
                  <a:t>w.p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327" y="1225735"/>
                <a:ext cx="11509466" cy="5325894"/>
              </a:xfrm>
              <a:blipFill rotWithShape="1">
                <a:blip r:embed="rId4"/>
                <a:stretch>
                  <a:fillRect l="-1059" t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236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4582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Summary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443060" y="1656274"/>
            <a:ext cx="7089645" cy="119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A secret sharing scheme where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sharing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b="1" dirty="0">
                <a:solidFill>
                  <a:schemeClr val="tx1"/>
                </a:solidFill>
              </a:rPr>
              <a:t>recovery</a:t>
            </a:r>
            <a:r>
              <a:rPr lang="en-US" sz="2800" dirty="0">
                <a:solidFill>
                  <a:schemeClr val="tx1"/>
                </a:solidFill>
              </a:rPr>
              <a:t> take only </a:t>
            </a:r>
            <a:r>
              <a:rPr lang="en-US" sz="2800" b="1" dirty="0">
                <a:solidFill>
                  <a:schemeClr val="tx1"/>
                </a:solidFill>
              </a:rPr>
              <a:t>O(n) </a:t>
            </a:r>
            <a:r>
              <a:rPr lang="en-US" sz="2800" b="1" dirty="0" smtClean="0">
                <a:solidFill>
                  <a:schemeClr val="tx1"/>
                </a:solidFill>
              </a:rPr>
              <a:t>additions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443060" y="3335811"/>
            <a:ext cx="8077200" cy="11324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Bonus features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</a:p>
          <a:p>
            <a:r>
              <a:rPr lang="en-US" sz="2800" dirty="0">
                <a:solidFill>
                  <a:schemeClr val="tx1"/>
                </a:solidFill>
              </a:rPr>
              <a:t>Near-threshold black-box scheme with small shares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443059" y="4930511"/>
            <a:ext cx="9898145" cy="1300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Applications to</a:t>
            </a:r>
            <a:r>
              <a:rPr lang="en-US" sz="2800" b="1" dirty="0">
                <a:solidFill>
                  <a:schemeClr val="tx1"/>
                </a:solidFill>
              </a:rPr>
              <a:t> threshold signatures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b="1" dirty="0">
                <a:solidFill>
                  <a:schemeClr val="tx1"/>
                </a:solidFill>
              </a:rPr>
              <a:t>threshold encryption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based on discrete </a:t>
            </a:r>
            <a:r>
              <a:rPr lang="en-US" sz="2800" dirty="0" smtClean="0">
                <a:solidFill>
                  <a:schemeClr val="tx1"/>
                </a:solidFill>
              </a:rPr>
              <a:t>log, RSA and LWE </a:t>
            </a:r>
            <a:r>
              <a:rPr lang="en-US" sz="2800" dirty="0">
                <a:solidFill>
                  <a:schemeClr val="tx1"/>
                </a:solidFill>
              </a:rPr>
              <a:t>assumptions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6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2FF7F88-E997-7631-5D8C-B06EC352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11743BF6-B040-A583-9827-165C68D2D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91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2FF7F88-E997-7631-5D8C-B06EC352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11743BF6-B040-A583-9827-165C68D2D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5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00000"/>
                </a:solidFill>
              </a:rPr>
              <a:t>Privacy over all Primes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16E9D55-FCBA-84C4-CE38-2B23B6BF82A0}"/>
              </a:ext>
            </a:extLst>
          </p:cNvPr>
          <p:cNvSpPr txBox="1">
            <a:spLocks/>
          </p:cNvSpPr>
          <p:nvPr/>
        </p:nvSpPr>
        <p:spPr>
          <a:xfrm>
            <a:off x="156754" y="1225734"/>
            <a:ext cx="11509466" cy="4270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Option </a:t>
            </a:r>
            <a:r>
              <a:rPr lang="en-US" sz="2800" b="1" dirty="0"/>
              <a:t>2: </a:t>
            </a:r>
            <a:r>
              <a:rPr lang="en-US" sz="2800" dirty="0" smtClean="0"/>
              <a:t>A “trick” that works on all LDPC codes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מלבן 4"/>
          <p:cNvSpPr/>
          <p:nvPr/>
        </p:nvSpPr>
        <p:spPr>
          <a:xfrm>
            <a:off x="448185" y="2058590"/>
            <a:ext cx="1560131" cy="276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400" dirty="0"/>
              <a:t>C</a:t>
            </a:r>
          </a:p>
        </p:txBody>
      </p:sp>
      <p:sp>
        <p:nvSpPr>
          <p:cNvPr id="6" name="מלבן 5"/>
          <p:cNvSpPr/>
          <p:nvPr/>
        </p:nvSpPr>
        <p:spPr>
          <a:xfrm>
            <a:off x="2860326" y="2058590"/>
            <a:ext cx="434753" cy="1341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6"/>
              <p:cNvSpPr/>
              <p:nvPr/>
            </p:nvSpPr>
            <p:spPr>
              <a:xfrm>
                <a:off x="1887007" y="2190813"/>
                <a:ext cx="114582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מלבן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07" y="2190813"/>
                <a:ext cx="1145826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לבן 7"/>
              <p:cNvSpPr/>
              <p:nvPr/>
            </p:nvSpPr>
            <p:spPr>
              <a:xfrm>
                <a:off x="3159103" y="2914559"/>
                <a:ext cx="117530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מלבן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03" y="2914559"/>
                <a:ext cx="117530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/>
          <p:cNvSpPr/>
          <p:nvPr/>
        </p:nvSpPr>
        <p:spPr>
          <a:xfrm>
            <a:off x="4055040" y="2059213"/>
            <a:ext cx="416383" cy="2768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120555D1-5047-9E89-E6DF-734FF6A6B75C}"/>
              </a:ext>
            </a:extLst>
          </p:cNvPr>
          <p:cNvGrpSpPr/>
          <p:nvPr/>
        </p:nvGrpSpPr>
        <p:grpSpPr>
          <a:xfrm>
            <a:off x="4085025" y="2079605"/>
            <a:ext cx="511316" cy="452002"/>
            <a:chOff x="6301316" y="3048634"/>
            <a:chExt cx="785200" cy="573738"/>
          </a:xfrm>
        </p:grpSpPr>
        <p:sp>
          <p:nvSpPr>
            <p:cNvPr id="11" name="Rectangle: Rounded Corners 12">
              <a:extLst>
                <a:ext uri="{FF2B5EF4-FFF2-40B4-BE49-F238E27FC236}">
                  <a16:creationId xmlns:a16="http://schemas.microsoft.com/office/drawing/2014/main" xmlns="" id="{8EE7001E-F75F-46EA-A051-15B8D1562B43}"/>
                </a:ext>
              </a:extLst>
            </p:cNvPr>
            <p:cNvSpPr/>
            <p:nvPr/>
          </p:nvSpPr>
          <p:spPr>
            <a:xfrm>
              <a:off x="6301316" y="3147629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15A3E2C-7E63-6AAA-F029-149A8086AF87}"/>
                </a:ext>
              </a:extLst>
            </p:cNvPr>
            <p:cNvSpPr txBox="1"/>
            <p:nvPr/>
          </p:nvSpPr>
          <p:spPr>
            <a:xfrm>
              <a:off x="6324601" y="3048634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27">
            <a:extLst>
              <a:ext uri="{FF2B5EF4-FFF2-40B4-BE49-F238E27FC236}">
                <a16:creationId xmlns:a16="http://schemas.microsoft.com/office/drawing/2014/main" xmlns="" id="{1F0CC490-E3DF-042E-37F3-14D83BE287E8}"/>
              </a:ext>
            </a:extLst>
          </p:cNvPr>
          <p:cNvGrpSpPr/>
          <p:nvPr/>
        </p:nvGrpSpPr>
        <p:grpSpPr>
          <a:xfrm>
            <a:off x="4085025" y="2673920"/>
            <a:ext cx="511316" cy="452002"/>
            <a:chOff x="6305670" y="3854179"/>
            <a:chExt cx="785200" cy="573738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xmlns="" id="{0672DC6C-2E53-3651-35F1-92DDDC43E3AD}"/>
                </a:ext>
              </a:extLst>
            </p:cNvPr>
            <p:cNvSpPr/>
            <p:nvPr/>
          </p:nvSpPr>
          <p:spPr>
            <a:xfrm>
              <a:off x="6305670" y="3953174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93820F6-DE88-3934-6EDC-3F05712B41CA}"/>
                </a:ext>
              </a:extLst>
            </p:cNvPr>
            <p:cNvSpPr txBox="1"/>
            <p:nvPr/>
          </p:nvSpPr>
          <p:spPr>
            <a:xfrm>
              <a:off x="6328955" y="3854179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xmlns="" id="{F929BEFD-AC3D-BDF4-3909-5E912689C652}"/>
              </a:ext>
            </a:extLst>
          </p:cNvPr>
          <p:cNvGrpSpPr/>
          <p:nvPr/>
        </p:nvGrpSpPr>
        <p:grpSpPr>
          <a:xfrm>
            <a:off x="4085025" y="3268235"/>
            <a:ext cx="511316" cy="452002"/>
            <a:chOff x="6314380" y="4581346"/>
            <a:chExt cx="785200" cy="573738"/>
          </a:xfrm>
        </p:grpSpPr>
        <p:sp>
          <p:nvSpPr>
            <p:cNvPr id="17" name="Rectangle: Rounded Corners 33">
              <a:extLst>
                <a:ext uri="{FF2B5EF4-FFF2-40B4-BE49-F238E27FC236}">
                  <a16:creationId xmlns:a16="http://schemas.microsoft.com/office/drawing/2014/main" xmlns="" id="{2FFF5B56-1C93-B554-FB3A-8CB12B149BAC}"/>
                </a:ext>
              </a:extLst>
            </p:cNvPr>
            <p:cNvSpPr/>
            <p:nvPr/>
          </p:nvSpPr>
          <p:spPr>
            <a:xfrm>
              <a:off x="6314380" y="468034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F21C0A8-F09A-AA4F-6B0C-B0B707C2C246}"/>
                </a:ext>
              </a:extLst>
            </p:cNvPr>
            <p:cNvSpPr txBox="1"/>
            <p:nvPr/>
          </p:nvSpPr>
          <p:spPr>
            <a:xfrm>
              <a:off x="6337665" y="4581346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xmlns="" id="{C1B3BA59-E428-B42E-B2E5-4C238AADE1D5}"/>
              </a:ext>
            </a:extLst>
          </p:cNvPr>
          <p:cNvGrpSpPr/>
          <p:nvPr/>
        </p:nvGrpSpPr>
        <p:grpSpPr>
          <a:xfrm>
            <a:off x="4085025" y="3862550"/>
            <a:ext cx="521352" cy="452002"/>
            <a:chOff x="6323089" y="5417367"/>
            <a:chExt cx="800612" cy="573738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xmlns="" id="{0EB5EF45-BA52-4466-E933-5D113359D687}"/>
                </a:ext>
              </a:extLst>
            </p:cNvPr>
            <p:cNvSpPr/>
            <p:nvPr/>
          </p:nvSpPr>
          <p:spPr>
            <a:xfrm>
              <a:off x="6323089" y="5516362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843309E-F89B-E27A-521E-8E8E90E01D71}"/>
                </a:ext>
              </a:extLst>
            </p:cNvPr>
            <p:cNvSpPr txBox="1"/>
            <p:nvPr/>
          </p:nvSpPr>
          <p:spPr>
            <a:xfrm>
              <a:off x="6361784" y="5417367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45">
            <a:extLst>
              <a:ext uri="{FF2B5EF4-FFF2-40B4-BE49-F238E27FC236}">
                <a16:creationId xmlns:a16="http://schemas.microsoft.com/office/drawing/2014/main" xmlns="" id="{05EE9C71-0210-B533-6A32-BFB3CAE02FBD}"/>
              </a:ext>
            </a:extLst>
          </p:cNvPr>
          <p:cNvGrpSpPr/>
          <p:nvPr/>
        </p:nvGrpSpPr>
        <p:grpSpPr>
          <a:xfrm>
            <a:off x="4085025" y="4456865"/>
            <a:ext cx="521352" cy="452002"/>
            <a:chOff x="6318735" y="6066154"/>
            <a:chExt cx="800612" cy="573738"/>
          </a:xfrm>
        </p:grpSpPr>
        <p:sp>
          <p:nvSpPr>
            <p:cNvPr id="23" name="Rectangle: Rounded Corners 46">
              <a:extLst>
                <a:ext uri="{FF2B5EF4-FFF2-40B4-BE49-F238E27FC236}">
                  <a16:creationId xmlns:a16="http://schemas.microsoft.com/office/drawing/2014/main" xmlns="" id="{FA6DE99A-F9AF-FDDE-0019-612923CF1EDE}"/>
                </a:ext>
              </a:extLst>
            </p:cNvPr>
            <p:cNvSpPr/>
            <p:nvPr/>
          </p:nvSpPr>
          <p:spPr>
            <a:xfrm>
              <a:off x="6318735" y="616515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86DA65D-B356-CC0C-1A9E-A8A411662D00}"/>
                </a:ext>
              </a:extLst>
            </p:cNvPr>
            <p:cNvSpPr txBox="1"/>
            <p:nvPr/>
          </p:nvSpPr>
          <p:spPr>
            <a:xfrm>
              <a:off x="6357430" y="6066154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מלבן 24"/>
              <p:cNvSpPr/>
              <p:nvPr/>
            </p:nvSpPr>
            <p:spPr>
              <a:xfrm>
                <a:off x="4895592" y="2058591"/>
                <a:ext cx="646985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מלבן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592" y="2058591"/>
                <a:ext cx="646985" cy="4520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מלבן 25"/>
              <p:cNvSpPr/>
              <p:nvPr/>
            </p:nvSpPr>
            <p:spPr>
              <a:xfrm>
                <a:off x="4877175" y="2622581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מלבן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175" y="2622581"/>
                <a:ext cx="654818" cy="4520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26"/>
              <p:cNvSpPr/>
              <p:nvPr/>
            </p:nvSpPr>
            <p:spPr>
              <a:xfrm>
                <a:off x="4882877" y="3277426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מלבן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877" y="3277426"/>
                <a:ext cx="654818" cy="4520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מלבן 27"/>
              <p:cNvSpPr/>
              <p:nvPr/>
            </p:nvSpPr>
            <p:spPr>
              <a:xfrm>
                <a:off x="4943335" y="4470191"/>
                <a:ext cx="498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מלבן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335" y="4470191"/>
                <a:ext cx="498534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תמונה 28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14" y="2004598"/>
            <a:ext cx="390549" cy="467632"/>
          </a:xfrm>
          <a:prstGeom prst="rect">
            <a:avLst/>
          </a:prstGeom>
        </p:spPr>
      </p:pic>
      <p:pic>
        <p:nvPicPr>
          <p:cNvPr id="30" name="תמונה 29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41" y="3787543"/>
            <a:ext cx="390549" cy="467632"/>
          </a:xfrm>
          <a:prstGeom prst="rect">
            <a:avLst/>
          </a:prstGeom>
        </p:spPr>
      </p:pic>
      <p:pic>
        <p:nvPicPr>
          <p:cNvPr id="31" name="תמונה 30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36" y="3193228"/>
            <a:ext cx="390549" cy="467632"/>
          </a:xfrm>
          <a:prstGeom prst="rect">
            <a:avLst/>
          </a:prstGeom>
        </p:spPr>
      </p:pic>
      <p:pic>
        <p:nvPicPr>
          <p:cNvPr id="32" name="תמונה 31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1" y="2598913"/>
            <a:ext cx="390549" cy="467632"/>
          </a:xfrm>
          <a:prstGeom prst="rect">
            <a:avLst/>
          </a:prstGeom>
        </p:spPr>
      </p:pic>
      <p:pic>
        <p:nvPicPr>
          <p:cNvPr id="33" name="תמונה 32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40" y="4381860"/>
            <a:ext cx="390549" cy="46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מלבן 33"/>
              <p:cNvSpPr/>
              <p:nvPr/>
            </p:nvSpPr>
            <p:spPr>
              <a:xfrm>
                <a:off x="4977134" y="3847552"/>
                <a:ext cx="4875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מלבן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34" y="3847552"/>
                <a:ext cx="487569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1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25" grpId="0"/>
      <p:bldP spid="26" grpId="0"/>
      <p:bldP spid="27" grpId="0"/>
      <p:bldP spid="28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00000"/>
                </a:solidFill>
              </a:rPr>
              <a:t>Privacy over all Primes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16E9D55-FCBA-84C4-CE38-2B23B6BF82A0}"/>
              </a:ext>
            </a:extLst>
          </p:cNvPr>
          <p:cNvSpPr txBox="1">
            <a:spLocks/>
          </p:cNvSpPr>
          <p:nvPr/>
        </p:nvSpPr>
        <p:spPr>
          <a:xfrm>
            <a:off x="156754" y="1225734"/>
            <a:ext cx="11509466" cy="4270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Option </a:t>
            </a:r>
            <a:r>
              <a:rPr lang="en-US" sz="2800" b="1" dirty="0"/>
              <a:t>2: </a:t>
            </a:r>
            <a:r>
              <a:rPr lang="en-US" sz="2800" dirty="0" smtClean="0"/>
              <a:t>A “trick” that works on all LDPC codes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5" name="מלבן 4"/>
          <p:cNvSpPr/>
          <p:nvPr/>
        </p:nvSpPr>
        <p:spPr>
          <a:xfrm>
            <a:off x="330490" y="2093487"/>
            <a:ext cx="3151943" cy="162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400" dirty="0" smtClean="0"/>
              <a:t>H</a:t>
            </a:r>
            <a:endParaRPr lang="en-US" sz="4400" dirty="0"/>
          </a:p>
        </p:txBody>
      </p:sp>
      <p:sp>
        <p:nvSpPr>
          <p:cNvPr id="6" name="מלבן 5"/>
          <p:cNvSpPr/>
          <p:nvPr/>
        </p:nvSpPr>
        <p:spPr>
          <a:xfrm>
            <a:off x="6277296" y="2093486"/>
            <a:ext cx="434753" cy="162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z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6"/>
              <p:cNvSpPr/>
              <p:nvPr/>
            </p:nvSpPr>
            <p:spPr>
              <a:xfrm>
                <a:off x="3520953" y="2341392"/>
                <a:ext cx="114582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מלבן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953" y="2341392"/>
                <a:ext cx="1145826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לבן 7"/>
              <p:cNvSpPr/>
              <p:nvPr/>
            </p:nvSpPr>
            <p:spPr>
              <a:xfrm>
                <a:off x="5243193" y="2358787"/>
                <a:ext cx="117530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מלבן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193" y="2358787"/>
                <a:ext cx="117530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מלבן 24"/>
              <p:cNvSpPr/>
              <p:nvPr/>
            </p:nvSpPr>
            <p:spPr>
              <a:xfrm>
                <a:off x="4769133" y="2147480"/>
                <a:ext cx="646985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מלבן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133" y="2147480"/>
                <a:ext cx="646985" cy="4520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מלבן 25"/>
              <p:cNvSpPr/>
              <p:nvPr/>
            </p:nvSpPr>
            <p:spPr>
              <a:xfrm>
                <a:off x="4750716" y="2711470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מלבן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716" y="2711470"/>
                <a:ext cx="654818" cy="4520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26"/>
              <p:cNvSpPr/>
              <p:nvPr/>
            </p:nvSpPr>
            <p:spPr>
              <a:xfrm>
                <a:off x="4756418" y="3366315"/>
                <a:ext cx="654818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מלבן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418" y="3366315"/>
                <a:ext cx="654818" cy="4520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מלבן 27"/>
              <p:cNvSpPr/>
              <p:nvPr/>
            </p:nvSpPr>
            <p:spPr>
              <a:xfrm>
                <a:off x="4816876" y="4559080"/>
                <a:ext cx="498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מלבן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876" y="4559080"/>
                <a:ext cx="498534" cy="400110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תמונה 28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55" y="2093487"/>
            <a:ext cx="390549" cy="467632"/>
          </a:xfrm>
          <a:prstGeom prst="rect">
            <a:avLst/>
          </a:prstGeom>
        </p:spPr>
      </p:pic>
      <p:pic>
        <p:nvPicPr>
          <p:cNvPr id="30" name="תמונה 29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82" y="3876432"/>
            <a:ext cx="390549" cy="467632"/>
          </a:xfrm>
          <a:prstGeom prst="rect">
            <a:avLst/>
          </a:prstGeom>
        </p:spPr>
      </p:pic>
      <p:pic>
        <p:nvPicPr>
          <p:cNvPr id="31" name="תמונה 30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77" y="3282117"/>
            <a:ext cx="390549" cy="467632"/>
          </a:xfrm>
          <a:prstGeom prst="rect">
            <a:avLst/>
          </a:prstGeom>
        </p:spPr>
      </p:pic>
      <p:pic>
        <p:nvPicPr>
          <p:cNvPr id="32" name="תמונה 31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62" y="2687802"/>
            <a:ext cx="390549" cy="467632"/>
          </a:xfrm>
          <a:prstGeom prst="rect">
            <a:avLst/>
          </a:prstGeom>
        </p:spPr>
      </p:pic>
      <p:pic>
        <p:nvPicPr>
          <p:cNvPr id="33" name="תמונה 32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81" y="4470749"/>
            <a:ext cx="390549" cy="46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מלבן 33"/>
              <p:cNvSpPr/>
              <p:nvPr/>
            </p:nvSpPr>
            <p:spPr>
              <a:xfrm>
                <a:off x="4850675" y="3936441"/>
                <a:ext cx="4875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מלבן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5" y="3936441"/>
                <a:ext cx="487569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מלבן מעוגל 34"/>
              <p:cNvSpPr/>
              <p:nvPr/>
            </p:nvSpPr>
            <p:spPr>
              <a:xfrm>
                <a:off x="7558303" y="2173294"/>
                <a:ext cx="4281653" cy="122975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Sample uniformly random share vector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מלבן מעוגל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303" y="2173294"/>
                <a:ext cx="4281653" cy="1229751"/>
              </a:xfrm>
              <a:prstGeom prst="roundRect">
                <a:avLst/>
              </a:prstGeom>
              <a:blipFill>
                <a:blip r:embed="rId10"/>
                <a:stretch>
                  <a:fillRect l="-1275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מלבן מעוגל 35"/>
              <p:cNvSpPr/>
              <p:nvPr/>
            </p:nvSpPr>
            <p:spPr>
              <a:xfrm>
                <a:off x="8283078" y="3791675"/>
                <a:ext cx="2832102" cy="70019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Publish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𝐻𝑦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מלבן מעוגל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078" y="3791675"/>
                <a:ext cx="2832102" cy="700191"/>
              </a:xfrm>
              <a:prstGeom prst="roundRect">
                <a:avLst/>
              </a:prstGeom>
              <a:blipFill>
                <a:blip r:embed="rId11"/>
                <a:stretch>
                  <a:fillRect b="-10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6754" y="5136161"/>
                <a:ext cx="1074361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O(n) encoding “for free” since H is sparse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When </a:t>
                </a:r>
                <a:r>
                  <a:rPr lang="en-US" sz="2800" dirty="0" err="1" smtClean="0"/>
                  <a:t>signging</a:t>
                </a:r>
                <a:r>
                  <a:rPr lang="en-US" sz="2800" dirty="0" smtClean="0"/>
                  <a:t>: need </a:t>
                </a:r>
                <a:r>
                  <a:rPr lang="en-US" sz="2800" dirty="0"/>
                  <a:t>to compute expensive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- Can be done offline or by the servers 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" y="5136161"/>
                <a:ext cx="10743618" cy="2246769"/>
              </a:xfrm>
              <a:prstGeom prst="rect">
                <a:avLst/>
              </a:prstGeom>
              <a:blipFill>
                <a:blip r:embed="rId12"/>
                <a:stretch>
                  <a:fillRect l="-1192" t="-2717" r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7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לבן 3"/>
          <p:cNvSpPr/>
          <p:nvPr/>
        </p:nvSpPr>
        <p:spPr>
          <a:xfrm>
            <a:off x="830085" y="3138774"/>
            <a:ext cx="1560131" cy="276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400" dirty="0" smtClean="0"/>
              <a:t>C</a:t>
            </a:r>
            <a:endParaRPr lang="en-US" sz="4400" dirty="0"/>
          </a:p>
        </p:txBody>
      </p:sp>
      <p:sp>
        <p:nvSpPr>
          <p:cNvPr id="5" name="מלבן 4"/>
          <p:cNvSpPr/>
          <p:nvPr/>
        </p:nvSpPr>
        <p:spPr>
          <a:xfrm>
            <a:off x="3242226" y="3138774"/>
            <a:ext cx="434753" cy="1341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/>
              <p:cNvSpPr/>
              <p:nvPr/>
            </p:nvSpPr>
            <p:spPr>
              <a:xfrm>
                <a:off x="2268907" y="3270997"/>
                <a:ext cx="114582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מלבן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907" y="3270997"/>
                <a:ext cx="1145826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6"/>
              <p:cNvSpPr/>
              <p:nvPr/>
            </p:nvSpPr>
            <p:spPr>
              <a:xfrm>
                <a:off x="3541003" y="3994743"/>
                <a:ext cx="117530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מלבן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003" y="3994743"/>
                <a:ext cx="1175303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/>
          <p:nvPr/>
        </p:nvSpPr>
        <p:spPr>
          <a:xfrm>
            <a:off x="4436940" y="3139397"/>
            <a:ext cx="416383" cy="2768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xmlns="" id="{120555D1-5047-9E89-E6DF-734FF6A6B75C}"/>
              </a:ext>
            </a:extLst>
          </p:cNvPr>
          <p:cNvGrpSpPr/>
          <p:nvPr/>
        </p:nvGrpSpPr>
        <p:grpSpPr>
          <a:xfrm>
            <a:off x="4466925" y="3159789"/>
            <a:ext cx="511316" cy="452002"/>
            <a:chOff x="6301316" y="3048634"/>
            <a:chExt cx="785200" cy="573738"/>
          </a:xfrm>
        </p:grpSpPr>
        <p:sp>
          <p:nvSpPr>
            <p:cNvPr id="10" name="Rectangle: Rounded Corners 12">
              <a:extLst>
                <a:ext uri="{FF2B5EF4-FFF2-40B4-BE49-F238E27FC236}">
                  <a16:creationId xmlns:a16="http://schemas.microsoft.com/office/drawing/2014/main" xmlns="" id="{8EE7001E-F75F-46EA-A051-15B8D1562B43}"/>
                </a:ext>
              </a:extLst>
            </p:cNvPr>
            <p:cNvSpPr/>
            <p:nvPr/>
          </p:nvSpPr>
          <p:spPr>
            <a:xfrm>
              <a:off x="6301316" y="3147629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15A3E2C-7E63-6AAA-F029-149A8086AF87}"/>
                </a:ext>
              </a:extLst>
            </p:cNvPr>
            <p:cNvSpPr txBox="1"/>
            <p:nvPr/>
          </p:nvSpPr>
          <p:spPr>
            <a:xfrm>
              <a:off x="6324601" y="3048634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27">
            <a:extLst>
              <a:ext uri="{FF2B5EF4-FFF2-40B4-BE49-F238E27FC236}">
                <a16:creationId xmlns:a16="http://schemas.microsoft.com/office/drawing/2014/main" xmlns="" id="{1F0CC490-E3DF-042E-37F3-14D83BE287E8}"/>
              </a:ext>
            </a:extLst>
          </p:cNvPr>
          <p:cNvGrpSpPr/>
          <p:nvPr/>
        </p:nvGrpSpPr>
        <p:grpSpPr>
          <a:xfrm>
            <a:off x="4466925" y="3754104"/>
            <a:ext cx="511316" cy="452002"/>
            <a:chOff x="6305670" y="3854179"/>
            <a:chExt cx="785200" cy="573738"/>
          </a:xfrm>
        </p:grpSpPr>
        <p:sp>
          <p:nvSpPr>
            <p:cNvPr id="13" name="Rectangle: Rounded Corners 28">
              <a:extLst>
                <a:ext uri="{FF2B5EF4-FFF2-40B4-BE49-F238E27FC236}">
                  <a16:creationId xmlns:a16="http://schemas.microsoft.com/office/drawing/2014/main" xmlns="" id="{0672DC6C-2E53-3651-35F1-92DDDC43E3AD}"/>
                </a:ext>
              </a:extLst>
            </p:cNvPr>
            <p:cNvSpPr/>
            <p:nvPr/>
          </p:nvSpPr>
          <p:spPr>
            <a:xfrm>
              <a:off x="6305670" y="3953174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93820F6-DE88-3934-6EDC-3F05712B41CA}"/>
                </a:ext>
              </a:extLst>
            </p:cNvPr>
            <p:cNvSpPr txBox="1"/>
            <p:nvPr/>
          </p:nvSpPr>
          <p:spPr>
            <a:xfrm>
              <a:off x="6328955" y="3854179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xmlns="" id="{F929BEFD-AC3D-BDF4-3909-5E912689C652}"/>
              </a:ext>
            </a:extLst>
          </p:cNvPr>
          <p:cNvGrpSpPr/>
          <p:nvPr/>
        </p:nvGrpSpPr>
        <p:grpSpPr>
          <a:xfrm>
            <a:off x="4466925" y="4348419"/>
            <a:ext cx="511316" cy="452002"/>
            <a:chOff x="6314380" y="4581346"/>
            <a:chExt cx="785200" cy="573738"/>
          </a:xfrm>
        </p:grpSpPr>
        <p:sp>
          <p:nvSpPr>
            <p:cNvPr id="16" name="Rectangle: Rounded Corners 33">
              <a:extLst>
                <a:ext uri="{FF2B5EF4-FFF2-40B4-BE49-F238E27FC236}">
                  <a16:creationId xmlns:a16="http://schemas.microsoft.com/office/drawing/2014/main" xmlns="" id="{2FFF5B56-1C93-B554-FB3A-8CB12B149BAC}"/>
                </a:ext>
              </a:extLst>
            </p:cNvPr>
            <p:cNvSpPr/>
            <p:nvPr/>
          </p:nvSpPr>
          <p:spPr>
            <a:xfrm>
              <a:off x="6314380" y="468034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F21C0A8-F09A-AA4F-6B0C-B0B707C2C246}"/>
                </a:ext>
              </a:extLst>
            </p:cNvPr>
            <p:cNvSpPr txBox="1"/>
            <p:nvPr/>
          </p:nvSpPr>
          <p:spPr>
            <a:xfrm>
              <a:off x="6337665" y="4581346"/>
              <a:ext cx="761915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42">
            <a:extLst>
              <a:ext uri="{FF2B5EF4-FFF2-40B4-BE49-F238E27FC236}">
                <a16:creationId xmlns:a16="http://schemas.microsoft.com/office/drawing/2014/main" xmlns="" id="{C1B3BA59-E428-B42E-B2E5-4C238AADE1D5}"/>
              </a:ext>
            </a:extLst>
          </p:cNvPr>
          <p:cNvGrpSpPr/>
          <p:nvPr/>
        </p:nvGrpSpPr>
        <p:grpSpPr>
          <a:xfrm>
            <a:off x="4466925" y="4942734"/>
            <a:ext cx="521352" cy="452002"/>
            <a:chOff x="6323089" y="5417367"/>
            <a:chExt cx="800612" cy="573738"/>
          </a:xfrm>
        </p:grpSpPr>
        <p:sp>
          <p:nvSpPr>
            <p:cNvPr id="19" name="Rectangle: Rounded Corners 43">
              <a:extLst>
                <a:ext uri="{FF2B5EF4-FFF2-40B4-BE49-F238E27FC236}">
                  <a16:creationId xmlns:a16="http://schemas.microsoft.com/office/drawing/2014/main" xmlns="" id="{0EB5EF45-BA52-4466-E933-5D113359D687}"/>
                </a:ext>
              </a:extLst>
            </p:cNvPr>
            <p:cNvSpPr/>
            <p:nvPr/>
          </p:nvSpPr>
          <p:spPr>
            <a:xfrm>
              <a:off x="6323089" y="5516362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843309E-F89B-E27A-521E-8E8E90E01D71}"/>
                </a:ext>
              </a:extLst>
            </p:cNvPr>
            <p:cNvSpPr txBox="1"/>
            <p:nvPr/>
          </p:nvSpPr>
          <p:spPr>
            <a:xfrm>
              <a:off x="6361784" y="5417367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45">
            <a:extLst>
              <a:ext uri="{FF2B5EF4-FFF2-40B4-BE49-F238E27FC236}">
                <a16:creationId xmlns:a16="http://schemas.microsoft.com/office/drawing/2014/main" xmlns="" id="{05EE9C71-0210-B533-6A32-BFB3CAE02FBD}"/>
              </a:ext>
            </a:extLst>
          </p:cNvPr>
          <p:cNvGrpSpPr/>
          <p:nvPr/>
        </p:nvGrpSpPr>
        <p:grpSpPr>
          <a:xfrm>
            <a:off x="4466925" y="5537049"/>
            <a:ext cx="521352" cy="452002"/>
            <a:chOff x="6318735" y="6066154"/>
            <a:chExt cx="800612" cy="573738"/>
          </a:xfrm>
        </p:grpSpPr>
        <p:sp>
          <p:nvSpPr>
            <p:cNvPr id="22" name="Rectangle: Rounded Corners 46">
              <a:extLst>
                <a:ext uri="{FF2B5EF4-FFF2-40B4-BE49-F238E27FC236}">
                  <a16:creationId xmlns:a16="http://schemas.microsoft.com/office/drawing/2014/main" xmlns="" id="{FA6DE99A-F9AF-FDDE-0019-612923CF1EDE}"/>
                </a:ext>
              </a:extLst>
            </p:cNvPr>
            <p:cNvSpPr/>
            <p:nvPr/>
          </p:nvSpPr>
          <p:spPr>
            <a:xfrm>
              <a:off x="6318735" y="6165151"/>
              <a:ext cx="530558" cy="20517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86DA65D-B356-CC0C-1A9E-A8A411662D00}"/>
                </a:ext>
              </a:extLst>
            </p:cNvPr>
            <p:cNvSpPr txBox="1"/>
            <p:nvPr/>
          </p:nvSpPr>
          <p:spPr>
            <a:xfrm>
              <a:off x="6357430" y="6066154"/>
              <a:ext cx="761917" cy="5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x-none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מלבן 23"/>
              <p:cNvSpPr/>
              <p:nvPr/>
            </p:nvSpPr>
            <p:spPr>
              <a:xfrm>
                <a:off x="5277492" y="3138775"/>
                <a:ext cx="646985" cy="452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מלבן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492" y="3138775"/>
                <a:ext cx="646985" cy="4520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מלבן 24"/>
              <p:cNvSpPr/>
              <p:nvPr/>
            </p:nvSpPr>
            <p:spPr>
              <a:xfrm>
                <a:off x="5325235" y="5550375"/>
                <a:ext cx="498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מלבן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235" y="5550375"/>
                <a:ext cx="49853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תמונה 25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14" y="3084782"/>
            <a:ext cx="390549" cy="467632"/>
          </a:xfrm>
          <a:prstGeom prst="rect">
            <a:avLst/>
          </a:prstGeom>
        </p:spPr>
      </p:pic>
      <p:pic>
        <p:nvPicPr>
          <p:cNvPr id="27" name="תמונה 26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B2F2A60-B24D-5BE6-5396-71A8FCFAB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40" y="5462044"/>
            <a:ext cx="390549" cy="46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מלבן 27"/>
              <p:cNvSpPr/>
              <p:nvPr/>
            </p:nvSpPr>
            <p:spPr>
              <a:xfrm>
                <a:off x="834107" y="6018061"/>
                <a:ext cx="1556109" cy="3756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מלבן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7" y="6018061"/>
                <a:ext cx="1556109" cy="3756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מלבן 28"/>
          <p:cNvSpPr/>
          <p:nvPr/>
        </p:nvSpPr>
        <p:spPr>
          <a:xfrm>
            <a:off x="830085" y="3139397"/>
            <a:ext cx="1560131" cy="4130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מלבן 29"/>
          <p:cNvSpPr/>
          <p:nvPr/>
        </p:nvSpPr>
        <p:spPr>
          <a:xfrm>
            <a:off x="834107" y="5489351"/>
            <a:ext cx="1560131" cy="4130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4582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>
                <a:solidFill>
                  <a:srgbClr val="800000"/>
                </a:solidFill>
                <a:latin typeface="+mn-lt"/>
              </a:rPr>
              <a:t>Threshold Signatures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8EE7001E-F75F-46EA-A051-15B8D1562B43}"/>
                  </a:ext>
                </a:extLst>
              </p:cNvPr>
              <p:cNvSpPr/>
              <p:nvPr/>
            </p:nvSpPr>
            <p:spPr>
              <a:xfrm>
                <a:off x="6131377" y="3070445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EE7001E-F75F-46EA-A051-15B8D1562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377" y="3070445"/>
                <a:ext cx="645664" cy="278041"/>
              </a:xfrm>
              <a:prstGeom prst="roundRect">
                <a:avLst/>
              </a:prstGeom>
              <a:blipFill>
                <a:blip r:embed="rId5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Left Arrow 83"/>
          <p:cNvSpPr/>
          <p:nvPr/>
        </p:nvSpPr>
        <p:spPr>
          <a:xfrm>
            <a:off x="7523102" y="4538313"/>
            <a:ext cx="1542780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7748EFB2-460A-B297-7C69-2CFE3ED4F11F}"/>
              </a:ext>
            </a:extLst>
          </p:cNvPr>
          <p:cNvCxnSpPr/>
          <p:nvPr/>
        </p:nvCxnSpPr>
        <p:spPr>
          <a:xfrm>
            <a:off x="2512932" y="4632341"/>
            <a:ext cx="2821069" cy="13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734C02D4-B076-30FD-B25F-A62CA13067BC}"/>
              </a:ext>
            </a:extLst>
          </p:cNvPr>
          <p:cNvCxnSpPr/>
          <p:nvPr/>
        </p:nvCxnSpPr>
        <p:spPr>
          <a:xfrm flipV="1">
            <a:off x="2512932" y="4028019"/>
            <a:ext cx="2821069" cy="604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8BDC9F12-23BD-EA65-9F9E-64D57E3CBAFD}"/>
              </a:ext>
            </a:extLst>
          </p:cNvPr>
          <p:cNvCxnSpPr/>
          <p:nvPr/>
        </p:nvCxnSpPr>
        <p:spPr>
          <a:xfrm>
            <a:off x="2512932" y="4632342"/>
            <a:ext cx="2821069" cy="865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FDD7B00B-28ED-4384-8EB4-8294B27ACC63}"/>
              </a:ext>
            </a:extLst>
          </p:cNvPr>
          <p:cNvCxnSpPr/>
          <p:nvPr/>
        </p:nvCxnSpPr>
        <p:spPr>
          <a:xfrm>
            <a:off x="2512932" y="4632341"/>
            <a:ext cx="2821069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23E7D27E-B085-CB53-1F0E-4057DE02BEDF}"/>
              </a:ext>
            </a:extLst>
          </p:cNvPr>
          <p:cNvCxnSpPr/>
          <p:nvPr/>
        </p:nvCxnSpPr>
        <p:spPr>
          <a:xfrm flipV="1">
            <a:off x="2512932" y="3293177"/>
            <a:ext cx="2821069" cy="1339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FA5C2B1-F470-293D-B424-35249BB559E9}"/>
              </a:ext>
            </a:extLst>
          </p:cNvPr>
          <p:cNvSpPr txBox="1"/>
          <p:nvPr/>
        </p:nvSpPr>
        <p:spPr>
          <a:xfrm>
            <a:off x="1469797" y="4817653"/>
            <a:ext cx="114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Secret key</a:t>
            </a:r>
            <a:endParaRPr lang="x-non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Rectangle: Rounded Corners 20">
            <a:extLst>
              <a:ext uri="{FF2B5EF4-FFF2-40B4-BE49-F238E27FC236}">
                <a16:creationId xmlns:a16="http://schemas.microsoft.com/office/drawing/2014/main" xmlns="" id="{66145EB6-4FF5-6BD4-392C-B470A87D420B}"/>
              </a:ext>
            </a:extLst>
          </p:cNvPr>
          <p:cNvSpPr/>
          <p:nvPr/>
        </p:nvSpPr>
        <p:spPr>
          <a:xfrm>
            <a:off x="1791454" y="4621157"/>
            <a:ext cx="457200" cy="196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246F6F6B-E46F-B51F-06C8-783C4D780CB8}"/>
                  </a:ext>
                </a:extLst>
              </p:cNvPr>
              <p:cNvSpPr txBox="1"/>
              <p:nvPr/>
            </p:nvSpPr>
            <p:spPr>
              <a:xfrm>
                <a:off x="1507857" y="4501354"/>
                <a:ext cx="1031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46F6F6B-E46F-B51F-06C8-783C4D780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57" y="4501354"/>
                <a:ext cx="10319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7D9A36E-82D8-83C6-B335-C3711CB51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54" y="1225734"/>
                <a:ext cx="11509466" cy="43419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Threshold signatures [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DesmedtFrankel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‘89</a:t>
                </a:r>
                <a:r>
                  <a:rPr lang="en-US" dirty="0" smtClean="0"/>
                  <a:t>]: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Avoids a </a:t>
                </a:r>
                <a:r>
                  <a:rPr lang="en-US" sz="2800" dirty="0"/>
                  <a:t>single point of failure </a:t>
                </a:r>
                <a:r>
                  <a:rPr lang="en-US" sz="2800" dirty="0" smtClean="0"/>
                  <a:t>via threshold </a:t>
                </a:r>
                <a:r>
                  <a:rPr lang="en-US" sz="2800" dirty="0"/>
                  <a:t>secret sharing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servers can sign a message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D9A36E-82D8-83C6-B335-C3711CB51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225734"/>
                <a:ext cx="11509466" cy="4341996"/>
              </a:xfrm>
              <a:blipFill rotWithShape="1">
                <a:blip r:embed="rId9"/>
                <a:stretch>
                  <a:fillRect l="-1112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12">
                <a:extLst>
                  <a:ext uri="{FF2B5EF4-FFF2-40B4-BE49-F238E27FC236}">
                    <a16:creationId xmlns:a16="http://schemas.microsoft.com/office/drawing/2014/main" xmlns="" id="{55EA3B10-5D5D-882B-D9FB-ABBB303E7658}"/>
                  </a:ext>
                </a:extLst>
              </p:cNvPr>
              <p:cNvSpPr/>
              <p:nvPr/>
            </p:nvSpPr>
            <p:spPr>
              <a:xfrm>
                <a:off x="6131377" y="3823738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4" name="Rectangle: Rounded Corners 12">
                <a:extLst>
                  <a:ext uri="{FF2B5EF4-FFF2-40B4-BE49-F238E27FC236}">
                    <a16:creationId xmlns:a16="http://schemas.microsoft.com/office/drawing/2014/main" id="{55EA3B10-5D5D-882B-D9FB-ABBB303E7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377" y="3823738"/>
                <a:ext cx="645664" cy="278041"/>
              </a:xfrm>
              <a:prstGeom prst="roundRect">
                <a:avLst/>
              </a:prstGeom>
              <a:blipFill>
                <a:blip r:embed="rId1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12">
                <a:extLst>
                  <a:ext uri="{FF2B5EF4-FFF2-40B4-BE49-F238E27FC236}">
                    <a16:creationId xmlns:a16="http://schemas.microsoft.com/office/drawing/2014/main" xmlns="" id="{5E78AC12-09B8-F767-05A0-1D456E0A407A}"/>
                  </a:ext>
                </a:extLst>
              </p:cNvPr>
              <p:cNvSpPr/>
              <p:nvPr/>
            </p:nvSpPr>
            <p:spPr>
              <a:xfrm>
                <a:off x="6136339" y="4695343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Rectangle: Rounded Corners 12">
                <a:extLst>
                  <a:ext uri="{FF2B5EF4-FFF2-40B4-BE49-F238E27FC236}">
                    <a16:creationId xmlns:a16="http://schemas.microsoft.com/office/drawing/2014/main" id="{5E78AC12-09B8-F767-05A0-1D456E0A4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39" y="4695343"/>
                <a:ext cx="645664" cy="278041"/>
              </a:xfrm>
              <a:prstGeom prst="roundRect">
                <a:avLst/>
              </a:prstGeom>
              <a:blipFill>
                <a:blip r:embed="rId1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12">
                <a:extLst>
                  <a:ext uri="{FF2B5EF4-FFF2-40B4-BE49-F238E27FC236}">
                    <a16:creationId xmlns:a16="http://schemas.microsoft.com/office/drawing/2014/main" xmlns="" id="{098EB777-F8F8-B8E3-E6F1-D95A4625539F}"/>
                  </a:ext>
                </a:extLst>
              </p:cNvPr>
              <p:cNvSpPr/>
              <p:nvPr/>
            </p:nvSpPr>
            <p:spPr>
              <a:xfrm>
                <a:off x="6127555" y="5491964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6" name="Rectangle: Rounded Corners 12">
                <a:extLst>
                  <a:ext uri="{FF2B5EF4-FFF2-40B4-BE49-F238E27FC236}">
                    <a16:creationId xmlns:a16="http://schemas.microsoft.com/office/drawing/2014/main" id="{098EB777-F8F8-B8E3-E6F1-D95A46255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555" y="5491964"/>
                <a:ext cx="645664" cy="278041"/>
              </a:xfrm>
              <a:prstGeom prst="roundRect">
                <a:avLst/>
              </a:prstGeom>
              <a:blipFill>
                <a:blip r:embed="rId1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12">
                <a:extLst>
                  <a:ext uri="{FF2B5EF4-FFF2-40B4-BE49-F238E27FC236}">
                    <a16:creationId xmlns:a16="http://schemas.microsoft.com/office/drawing/2014/main" xmlns="" id="{783D40BB-26D0-2BAA-DB33-7BD77F2EA48C}"/>
                  </a:ext>
                </a:extLst>
              </p:cNvPr>
              <p:cNvSpPr/>
              <p:nvPr/>
            </p:nvSpPr>
            <p:spPr>
              <a:xfrm>
                <a:off x="6136339" y="6291638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7" name="Rectangle: Rounded Corners 12">
                <a:extLst>
                  <a:ext uri="{FF2B5EF4-FFF2-40B4-BE49-F238E27FC236}">
                    <a16:creationId xmlns:a16="http://schemas.microsoft.com/office/drawing/2014/main" id="{783D40BB-26D0-2BAA-DB33-7BD77F2EA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39" y="6291638"/>
                <a:ext cx="645664" cy="278041"/>
              </a:xfrm>
              <a:prstGeom prst="roundRect">
                <a:avLst/>
              </a:prstGeom>
              <a:blipFill>
                <a:blip r:embed="rId1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7060923D-772C-A935-E9B3-FCD4A81417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22" y="2865224"/>
            <a:ext cx="574998" cy="688485"/>
          </a:xfrm>
          <a:prstGeom prst="rect">
            <a:avLst/>
          </a:prstGeom>
        </p:spPr>
      </p:pic>
      <p:pic>
        <p:nvPicPr>
          <p:cNvPr id="8" name="תמונה 7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9764207D-656C-5B2D-C317-C3BBD44343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44" y="3652737"/>
            <a:ext cx="574998" cy="688485"/>
          </a:xfrm>
          <a:prstGeom prst="rect">
            <a:avLst/>
          </a:prstGeom>
        </p:spPr>
      </p:pic>
      <p:pic>
        <p:nvPicPr>
          <p:cNvPr id="11" name="תמונה 10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7E6D11FD-02D1-3A41-D477-3F52759B76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22" y="4464843"/>
            <a:ext cx="574998" cy="688485"/>
          </a:xfrm>
          <a:prstGeom prst="rect">
            <a:avLst/>
          </a:prstGeom>
        </p:spPr>
      </p:pic>
      <p:pic>
        <p:nvPicPr>
          <p:cNvPr id="12" name="תמונה 11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A211EA92-A7C2-085C-06DC-ECD06C6AE2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44" y="5308342"/>
            <a:ext cx="574998" cy="688485"/>
          </a:xfrm>
          <a:prstGeom prst="rect">
            <a:avLst/>
          </a:prstGeom>
        </p:spPr>
      </p:pic>
      <p:pic>
        <p:nvPicPr>
          <p:cNvPr id="15" name="תמונה 14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B4AD6D41-E09B-CA3F-2152-9D71615D2B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22" y="6076205"/>
            <a:ext cx="574998" cy="688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croll: Vertical 19">
                <a:extLst>
                  <a:ext uri="{FF2B5EF4-FFF2-40B4-BE49-F238E27FC236}">
                    <a16:creationId xmlns:a16="http://schemas.microsoft.com/office/drawing/2014/main" xmlns="" id="{21013856-5D90-D056-3377-6A8BD10E9044}"/>
                  </a:ext>
                </a:extLst>
              </p:cNvPr>
              <p:cNvSpPr/>
              <p:nvPr/>
            </p:nvSpPr>
            <p:spPr>
              <a:xfrm>
                <a:off x="7980748" y="3437626"/>
                <a:ext cx="817955" cy="966448"/>
              </a:xfrm>
              <a:prstGeom prst="verticalScroll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x-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Scroll: Vertical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013856-5D90-D056-3377-6A8BD10E9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748" y="3437626"/>
                <a:ext cx="817955" cy="966448"/>
              </a:xfrm>
              <a:prstGeom prst="verticalScroll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0" descr="http://www.compx2.com/wp-content/uploads/2014/07/desktop-computer_0.jpg">
            <a:extLst>
              <a:ext uri="{FF2B5EF4-FFF2-40B4-BE49-F238E27FC236}">
                <a16:creationId xmlns:a16="http://schemas.microsoft.com/office/drawing/2014/main" xmlns="" id="{BD69B93A-0615-F511-F3B1-8999523A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412" y="4624598"/>
            <a:ext cx="784359" cy="48891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26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4582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>
                <a:solidFill>
                  <a:srgbClr val="800000"/>
                </a:solidFill>
                <a:latin typeface="+mn-lt"/>
              </a:rPr>
              <a:t>Threshold Signatures </a:t>
            </a:r>
          </a:p>
        </p:txBody>
      </p:sp>
      <p:sp>
        <p:nvSpPr>
          <p:cNvPr id="84" name="Left Arrow 83"/>
          <p:cNvSpPr/>
          <p:nvPr/>
        </p:nvSpPr>
        <p:spPr>
          <a:xfrm>
            <a:off x="7523102" y="4538313"/>
            <a:ext cx="1542780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7748EFB2-460A-B297-7C69-2CFE3ED4F11F}"/>
              </a:ext>
            </a:extLst>
          </p:cNvPr>
          <p:cNvCxnSpPr/>
          <p:nvPr/>
        </p:nvCxnSpPr>
        <p:spPr>
          <a:xfrm>
            <a:off x="2512932" y="4632341"/>
            <a:ext cx="2821069" cy="13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734C02D4-B076-30FD-B25F-A62CA13067BC}"/>
              </a:ext>
            </a:extLst>
          </p:cNvPr>
          <p:cNvCxnSpPr/>
          <p:nvPr/>
        </p:nvCxnSpPr>
        <p:spPr>
          <a:xfrm flipV="1">
            <a:off x="2512932" y="4028019"/>
            <a:ext cx="2821069" cy="604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8BDC9F12-23BD-EA65-9F9E-64D57E3CBAFD}"/>
              </a:ext>
            </a:extLst>
          </p:cNvPr>
          <p:cNvCxnSpPr/>
          <p:nvPr/>
        </p:nvCxnSpPr>
        <p:spPr>
          <a:xfrm>
            <a:off x="2512932" y="4632342"/>
            <a:ext cx="2821069" cy="865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FDD7B00B-28ED-4384-8EB4-8294B27ACC63}"/>
              </a:ext>
            </a:extLst>
          </p:cNvPr>
          <p:cNvCxnSpPr/>
          <p:nvPr/>
        </p:nvCxnSpPr>
        <p:spPr>
          <a:xfrm>
            <a:off x="2512932" y="4632341"/>
            <a:ext cx="2821069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23E7D27E-B085-CB53-1F0E-4057DE02BEDF}"/>
              </a:ext>
            </a:extLst>
          </p:cNvPr>
          <p:cNvCxnSpPr/>
          <p:nvPr/>
        </p:nvCxnSpPr>
        <p:spPr>
          <a:xfrm flipV="1">
            <a:off x="2512932" y="3293177"/>
            <a:ext cx="2821069" cy="1339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FA5C2B1-F470-293D-B424-35249BB559E9}"/>
              </a:ext>
            </a:extLst>
          </p:cNvPr>
          <p:cNvSpPr txBox="1"/>
          <p:nvPr/>
        </p:nvSpPr>
        <p:spPr>
          <a:xfrm>
            <a:off x="1469797" y="4817653"/>
            <a:ext cx="114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Secret key</a:t>
            </a:r>
            <a:endParaRPr lang="x-non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Rectangle: Rounded Corners 20">
            <a:extLst>
              <a:ext uri="{FF2B5EF4-FFF2-40B4-BE49-F238E27FC236}">
                <a16:creationId xmlns:a16="http://schemas.microsoft.com/office/drawing/2014/main" xmlns="" id="{66145EB6-4FF5-6BD4-392C-B470A87D420B}"/>
              </a:ext>
            </a:extLst>
          </p:cNvPr>
          <p:cNvSpPr/>
          <p:nvPr/>
        </p:nvSpPr>
        <p:spPr>
          <a:xfrm>
            <a:off x="1791454" y="4621157"/>
            <a:ext cx="457200" cy="196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246F6F6B-E46F-B51F-06C8-783C4D780CB8}"/>
                  </a:ext>
                </a:extLst>
              </p:cNvPr>
              <p:cNvSpPr txBox="1"/>
              <p:nvPr/>
            </p:nvSpPr>
            <p:spPr>
              <a:xfrm>
                <a:off x="1507857" y="4501354"/>
                <a:ext cx="1031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46F6F6B-E46F-B51F-06C8-783C4D780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57" y="4501354"/>
                <a:ext cx="10319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7D9A36E-82D8-83C6-B335-C3711CB51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54" y="1225734"/>
                <a:ext cx="11509466" cy="43419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Threshold signatures [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DesmedtFrankel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‘89</a:t>
                </a:r>
                <a:r>
                  <a:rPr lang="en-US" dirty="0" smtClean="0"/>
                  <a:t>]: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Avoids a </a:t>
                </a:r>
                <a:r>
                  <a:rPr lang="en-US" sz="2800" dirty="0"/>
                  <a:t>single point of failure </a:t>
                </a:r>
                <a:r>
                  <a:rPr lang="en-US" sz="2800" dirty="0" smtClean="0"/>
                  <a:t>via threshold </a:t>
                </a:r>
                <a:r>
                  <a:rPr lang="en-US" sz="2800" dirty="0"/>
                  <a:t>secret sharing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servers can sign a message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D9A36E-82D8-83C6-B335-C3711CB51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225734"/>
                <a:ext cx="11509466" cy="4341996"/>
              </a:xfrm>
              <a:blipFill rotWithShape="1">
                <a:blip r:embed="rId9"/>
                <a:stretch>
                  <a:fillRect l="-1112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12">
                <a:extLst>
                  <a:ext uri="{FF2B5EF4-FFF2-40B4-BE49-F238E27FC236}">
                    <a16:creationId xmlns:a16="http://schemas.microsoft.com/office/drawing/2014/main" xmlns="" id="{55EA3B10-5D5D-882B-D9FB-ABBB303E7658}"/>
                  </a:ext>
                </a:extLst>
              </p:cNvPr>
              <p:cNvSpPr/>
              <p:nvPr/>
            </p:nvSpPr>
            <p:spPr>
              <a:xfrm>
                <a:off x="6131377" y="3823738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4" name="Rectangle: Rounded Corners 12">
                <a:extLst>
                  <a:ext uri="{FF2B5EF4-FFF2-40B4-BE49-F238E27FC236}">
                    <a16:creationId xmlns:a16="http://schemas.microsoft.com/office/drawing/2014/main" id="{55EA3B10-5D5D-882B-D9FB-ABBB303E7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377" y="3823738"/>
                <a:ext cx="645664" cy="278041"/>
              </a:xfrm>
              <a:prstGeom prst="roundRect">
                <a:avLst/>
              </a:prstGeom>
              <a:blipFill>
                <a:blip r:embed="rId1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12">
                <a:extLst>
                  <a:ext uri="{FF2B5EF4-FFF2-40B4-BE49-F238E27FC236}">
                    <a16:creationId xmlns:a16="http://schemas.microsoft.com/office/drawing/2014/main" xmlns="" id="{5E78AC12-09B8-F767-05A0-1D456E0A407A}"/>
                  </a:ext>
                </a:extLst>
              </p:cNvPr>
              <p:cNvSpPr/>
              <p:nvPr/>
            </p:nvSpPr>
            <p:spPr>
              <a:xfrm>
                <a:off x="6136339" y="4695343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Rectangle: Rounded Corners 12">
                <a:extLst>
                  <a:ext uri="{FF2B5EF4-FFF2-40B4-BE49-F238E27FC236}">
                    <a16:creationId xmlns:a16="http://schemas.microsoft.com/office/drawing/2014/main" id="{5E78AC12-09B8-F767-05A0-1D456E0A4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39" y="4695343"/>
                <a:ext cx="645664" cy="278041"/>
              </a:xfrm>
              <a:prstGeom prst="roundRect">
                <a:avLst/>
              </a:prstGeom>
              <a:blipFill>
                <a:blip r:embed="rId1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12">
                <a:extLst>
                  <a:ext uri="{FF2B5EF4-FFF2-40B4-BE49-F238E27FC236}">
                    <a16:creationId xmlns:a16="http://schemas.microsoft.com/office/drawing/2014/main" xmlns="" id="{098EB777-F8F8-B8E3-E6F1-D95A4625539F}"/>
                  </a:ext>
                </a:extLst>
              </p:cNvPr>
              <p:cNvSpPr/>
              <p:nvPr/>
            </p:nvSpPr>
            <p:spPr>
              <a:xfrm>
                <a:off x="6127555" y="5491964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6" name="Rectangle: Rounded Corners 12">
                <a:extLst>
                  <a:ext uri="{FF2B5EF4-FFF2-40B4-BE49-F238E27FC236}">
                    <a16:creationId xmlns:a16="http://schemas.microsoft.com/office/drawing/2014/main" id="{098EB777-F8F8-B8E3-E6F1-D95A46255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555" y="5491964"/>
                <a:ext cx="645664" cy="278041"/>
              </a:xfrm>
              <a:prstGeom prst="roundRect">
                <a:avLst/>
              </a:prstGeom>
              <a:blipFill>
                <a:blip r:embed="rId1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תמונה 7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9764207D-656C-5B2D-C317-C3BBD44343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44" y="3652737"/>
            <a:ext cx="574998" cy="688485"/>
          </a:xfrm>
          <a:prstGeom prst="rect">
            <a:avLst/>
          </a:prstGeom>
        </p:spPr>
      </p:pic>
      <p:pic>
        <p:nvPicPr>
          <p:cNvPr id="11" name="תמונה 10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7E6D11FD-02D1-3A41-D477-3F52759B76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22" y="4464843"/>
            <a:ext cx="574998" cy="688485"/>
          </a:xfrm>
          <a:prstGeom prst="rect">
            <a:avLst/>
          </a:prstGeom>
        </p:spPr>
      </p:pic>
      <p:pic>
        <p:nvPicPr>
          <p:cNvPr id="12" name="תמונה 11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A211EA92-A7C2-085C-06DC-ECD06C6AE2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44" y="5308342"/>
            <a:ext cx="574998" cy="688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croll: Vertical 19">
                <a:extLst>
                  <a:ext uri="{FF2B5EF4-FFF2-40B4-BE49-F238E27FC236}">
                    <a16:creationId xmlns:a16="http://schemas.microsoft.com/office/drawing/2014/main" xmlns="" id="{21013856-5D90-D056-3377-6A8BD10E9044}"/>
                  </a:ext>
                </a:extLst>
              </p:cNvPr>
              <p:cNvSpPr/>
              <p:nvPr/>
            </p:nvSpPr>
            <p:spPr>
              <a:xfrm>
                <a:off x="7980748" y="3437626"/>
                <a:ext cx="817955" cy="966448"/>
              </a:xfrm>
              <a:prstGeom prst="verticalScroll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x-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Scroll: Vertical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013856-5D90-D056-3377-6A8BD10E9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748" y="3437626"/>
                <a:ext cx="817955" cy="966448"/>
              </a:xfrm>
              <a:prstGeom prst="verticalScroll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0" descr="http://www.compx2.com/wp-content/uploads/2014/07/desktop-computer_0.jpg">
            <a:extLst>
              <a:ext uri="{FF2B5EF4-FFF2-40B4-BE49-F238E27FC236}">
                <a16:creationId xmlns:a16="http://schemas.microsoft.com/office/drawing/2014/main" xmlns="" id="{BD69B93A-0615-F511-F3B1-8999523A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412" y="4624598"/>
            <a:ext cx="784359" cy="48891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קבוצה 27">
            <a:extLst>
              <a:ext uri="{FF2B5EF4-FFF2-40B4-BE49-F238E27FC236}">
                <a16:creationId xmlns:a16="http://schemas.microsoft.com/office/drawing/2014/main" xmlns="" id="{F9CB0777-1821-50BE-A1C5-04AADC8B3BC4}"/>
              </a:ext>
            </a:extLst>
          </p:cNvPr>
          <p:cNvGrpSpPr/>
          <p:nvPr/>
        </p:nvGrpSpPr>
        <p:grpSpPr>
          <a:xfrm>
            <a:off x="7980747" y="5435541"/>
            <a:ext cx="817955" cy="966448"/>
            <a:chOff x="10935217" y="4123768"/>
            <a:chExt cx="817955" cy="966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Scroll: Vertical 19">
                  <a:extLst>
                    <a:ext uri="{FF2B5EF4-FFF2-40B4-BE49-F238E27FC236}">
                      <a16:creationId xmlns:a16="http://schemas.microsoft.com/office/drawing/2014/main" xmlns="" id="{21013856-5D90-D056-3377-6A8BD10E9044}"/>
                    </a:ext>
                  </a:extLst>
                </p:cNvPr>
                <p:cNvSpPr/>
                <p:nvPr/>
              </p:nvSpPr>
              <p:spPr>
                <a:xfrm>
                  <a:off x="10935217" y="4123768"/>
                  <a:ext cx="817955" cy="966448"/>
                </a:xfrm>
                <a:prstGeom prst="verticalScroll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x-non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Scroll: Vertical 19">
                  <a:extLst>
                    <a:ext uri="{FF2B5EF4-FFF2-40B4-BE49-F238E27FC236}">
                      <a16:creationId xmlns:a16="http://schemas.microsoft.com/office/drawing/2014/main" id="{21013856-5D90-D056-3377-6A8BD10E90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5217" y="4123768"/>
                  <a:ext cx="817955" cy="966448"/>
                </a:xfrm>
                <a:prstGeom prst="verticalScroll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36">
              <a:extLst>
                <a:ext uri="{FF2B5EF4-FFF2-40B4-BE49-F238E27FC236}">
                  <a16:creationId xmlns:a16="http://schemas.microsoft.com/office/drawing/2014/main" xmlns="" id="{0881CE74-2CFD-8124-13DC-01210203A9AE}"/>
                </a:ext>
              </a:extLst>
            </p:cNvPr>
            <p:cNvSpPr/>
            <p:nvPr/>
          </p:nvSpPr>
          <p:spPr>
            <a:xfrm>
              <a:off x="11102778" y="4794345"/>
              <a:ext cx="457200" cy="19688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E994E41C-A5C8-CCA8-ED3D-01A71877DF0B}"/>
                    </a:ext>
                  </a:extLst>
                </p:cNvPr>
                <p:cNvSpPr txBox="1"/>
                <p:nvPr/>
              </p:nvSpPr>
              <p:spPr>
                <a:xfrm>
                  <a:off x="11094420" y="4687793"/>
                  <a:ext cx="45284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x-none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994E41C-A5C8-CCA8-ED3D-01A71877D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4420" y="4687793"/>
                  <a:ext cx="45284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Left Arrow 83">
            <a:extLst>
              <a:ext uri="{FF2B5EF4-FFF2-40B4-BE49-F238E27FC236}">
                <a16:creationId xmlns:a16="http://schemas.microsoft.com/office/drawing/2014/main" xmlns="" id="{5C8E2AE4-522D-A880-E2ED-54A658982548}"/>
              </a:ext>
            </a:extLst>
          </p:cNvPr>
          <p:cNvSpPr/>
          <p:nvPr/>
        </p:nvSpPr>
        <p:spPr>
          <a:xfrm rot="10800000">
            <a:off x="7523102" y="4991227"/>
            <a:ext cx="1542780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9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4582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>
                <a:solidFill>
                  <a:srgbClr val="800000"/>
                </a:solidFill>
                <a:latin typeface="+mn-lt"/>
              </a:rPr>
              <a:t>Threshold Signatures </a:t>
            </a:r>
          </a:p>
        </p:txBody>
      </p:sp>
      <p:sp>
        <p:nvSpPr>
          <p:cNvPr id="84" name="Left Arrow 83"/>
          <p:cNvSpPr/>
          <p:nvPr/>
        </p:nvSpPr>
        <p:spPr>
          <a:xfrm>
            <a:off x="7523102" y="4538313"/>
            <a:ext cx="1542780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7748EFB2-460A-B297-7C69-2CFE3ED4F11F}"/>
              </a:ext>
            </a:extLst>
          </p:cNvPr>
          <p:cNvCxnSpPr/>
          <p:nvPr/>
        </p:nvCxnSpPr>
        <p:spPr>
          <a:xfrm>
            <a:off x="2512932" y="4632341"/>
            <a:ext cx="2821069" cy="13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734C02D4-B076-30FD-B25F-A62CA13067BC}"/>
              </a:ext>
            </a:extLst>
          </p:cNvPr>
          <p:cNvCxnSpPr/>
          <p:nvPr/>
        </p:nvCxnSpPr>
        <p:spPr>
          <a:xfrm flipV="1">
            <a:off x="2512932" y="4028019"/>
            <a:ext cx="2821069" cy="604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8BDC9F12-23BD-EA65-9F9E-64D57E3CBAFD}"/>
              </a:ext>
            </a:extLst>
          </p:cNvPr>
          <p:cNvCxnSpPr/>
          <p:nvPr/>
        </p:nvCxnSpPr>
        <p:spPr>
          <a:xfrm>
            <a:off x="2512932" y="4632342"/>
            <a:ext cx="2821069" cy="865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FDD7B00B-28ED-4384-8EB4-8294B27ACC63}"/>
              </a:ext>
            </a:extLst>
          </p:cNvPr>
          <p:cNvCxnSpPr/>
          <p:nvPr/>
        </p:nvCxnSpPr>
        <p:spPr>
          <a:xfrm>
            <a:off x="2512932" y="4632341"/>
            <a:ext cx="2821069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23E7D27E-B085-CB53-1F0E-4057DE02BEDF}"/>
              </a:ext>
            </a:extLst>
          </p:cNvPr>
          <p:cNvCxnSpPr/>
          <p:nvPr/>
        </p:nvCxnSpPr>
        <p:spPr>
          <a:xfrm flipV="1">
            <a:off x="2512932" y="3293177"/>
            <a:ext cx="2821069" cy="1339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FA5C2B1-F470-293D-B424-35249BB559E9}"/>
              </a:ext>
            </a:extLst>
          </p:cNvPr>
          <p:cNvSpPr txBox="1"/>
          <p:nvPr/>
        </p:nvSpPr>
        <p:spPr>
          <a:xfrm>
            <a:off x="1469797" y="4817653"/>
            <a:ext cx="114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Secret key</a:t>
            </a:r>
            <a:endParaRPr lang="x-non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Rectangle: Rounded Corners 20">
            <a:extLst>
              <a:ext uri="{FF2B5EF4-FFF2-40B4-BE49-F238E27FC236}">
                <a16:creationId xmlns:a16="http://schemas.microsoft.com/office/drawing/2014/main" xmlns="" id="{66145EB6-4FF5-6BD4-392C-B470A87D420B}"/>
              </a:ext>
            </a:extLst>
          </p:cNvPr>
          <p:cNvSpPr/>
          <p:nvPr/>
        </p:nvSpPr>
        <p:spPr>
          <a:xfrm>
            <a:off x="1791454" y="4621157"/>
            <a:ext cx="457200" cy="196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246F6F6B-E46F-B51F-06C8-783C4D780CB8}"/>
                  </a:ext>
                </a:extLst>
              </p:cNvPr>
              <p:cNvSpPr txBox="1"/>
              <p:nvPr/>
            </p:nvSpPr>
            <p:spPr>
              <a:xfrm>
                <a:off x="1507857" y="4501354"/>
                <a:ext cx="1031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46F6F6B-E46F-B51F-06C8-783C4D780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57" y="4501354"/>
                <a:ext cx="10319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7D9A36E-82D8-83C6-B335-C3711CB51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54" y="1225734"/>
                <a:ext cx="11509466" cy="43419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Threshold signatures [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DesmedtFrankel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‘89</a:t>
                </a:r>
                <a:r>
                  <a:rPr lang="en-US" dirty="0" smtClean="0"/>
                  <a:t>]: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Avoids a </a:t>
                </a:r>
                <a:r>
                  <a:rPr lang="en-US" sz="2800" dirty="0"/>
                  <a:t>single point of failure </a:t>
                </a:r>
                <a:r>
                  <a:rPr lang="en-US" sz="2800" dirty="0" smtClean="0"/>
                  <a:t>via threshold </a:t>
                </a:r>
                <a:r>
                  <a:rPr lang="en-US" sz="2800" dirty="0"/>
                  <a:t>secret sharing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servers can sign a message,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𝒕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cannot forge signatures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D9A36E-82D8-83C6-B335-C3711CB51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225734"/>
                <a:ext cx="11509466" cy="4341996"/>
              </a:xfrm>
              <a:blipFill rotWithShape="1">
                <a:blip r:embed="rId9"/>
                <a:stretch>
                  <a:fillRect l="-1112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12">
                <a:extLst>
                  <a:ext uri="{FF2B5EF4-FFF2-40B4-BE49-F238E27FC236}">
                    <a16:creationId xmlns:a16="http://schemas.microsoft.com/office/drawing/2014/main" xmlns="" id="{55EA3B10-5D5D-882B-D9FB-ABBB303E7658}"/>
                  </a:ext>
                </a:extLst>
              </p:cNvPr>
              <p:cNvSpPr/>
              <p:nvPr/>
            </p:nvSpPr>
            <p:spPr>
              <a:xfrm>
                <a:off x="6131377" y="3823738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4" name="Rectangle: Rounded Corners 12">
                <a:extLst>
                  <a:ext uri="{FF2B5EF4-FFF2-40B4-BE49-F238E27FC236}">
                    <a16:creationId xmlns:a16="http://schemas.microsoft.com/office/drawing/2014/main" id="{55EA3B10-5D5D-882B-D9FB-ABBB303E7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377" y="3823738"/>
                <a:ext cx="645664" cy="278041"/>
              </a:xfrm>
              <a:prstGeom prst="roundRect">
                <a:avLst/>
              </a:prstGeom>
              <a:blipFill>
                <a:blip r:embed="rId1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12">
                <a:extLst>
                  <a:ext uri="{FF2B5EF4-FFF2-40B4-BE49-F238E27FC236}">
                    <a16:creationId xmlns:a16="http://schemas.microsoft.com/office/drawing/2014/main" xmlns="" id="{5E78AC12-09B8-F767-05A0-1D456E0A407A}"/>
                  </a:ext>
                </a:extLst>
              </p:cNvPr>
              <p:cNvSpPr/>
              <p:nvPr/>
            </p:nvSpPr>
            <p:spPr>
              <a:xfrm>
                <a:off x="6136339" y="4695343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Rectangle: Rounded Corners 12">
                <a:extLst>
                  <a:ext uri="{FF2B5EF4-FFF2-40B4-BE49-F238E27FC236}">
                    <a16:creationId xmlns:a16="http://schemas.microsoft.com/office/drawing/2014/main" id="{5E78AC12-09B8-F767-05A0-1D456E0A4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39" y="4695343"/>
                <a:ext cx="645664" cy="278041"/>
              </a:xfrm>
              <a:prstGeom prst="roundRect">
                <a:avLst/>
              </a:prstGeom>
              <a:blipFill>
                <a:blip r:embed="rId1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croll: Vertical 19">
                <a:extLst>
                  <a:ext uri="{FF2B5EF4-FFF2-40B4-BE49-F238E27FC236}">
                    <a16:creationId xmlns:a16="http://schemas.microsoft.com/office/drawing/2014/main" xmlns="" id="{21013856-5D90-D056-3377-6A8BD10E9044}"/>
                  </a:ext>
                </a:extLst>
              </p:cNvPr>
              <p:cNvSpPr/>
              <p:nvPr/>
            </p:nvSpPr>
            <p:spPr>
              <a:xfrm>
                <a:off x="7980748" y="3437626"/>
                <a:ext cx="817955" cy="966448"/>
              </a:xfrm>
              <a:prstGeom prst="verticalScroll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x-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Scroll: Vertical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013856-5D90-D056-3377-6A8BD10E9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748" y="3437626"/>
                <a:ext cx="817955" cy="966448"/>
              </a:xfrm>
              <a:prstGeom prst="verticalScroll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0" descr="http://www.compx2.com/wp-content/uploads/2014/07/desktop-computer_0.jpg">
            <a:extLst>
              <a:ext uri="{FF2B5EF4-FFF2-40B4-BE49-F238E27FC236}">
                <a16:creationId xmlns:a16="http://schemas.microsoft.com/office/drawing/2014/main" xmlns="" id="{BD69B93A-0615-F511-F3B1-8999523A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412" y="4624598"/>
            <a:ext cx="784359" cy="48891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Arrow 83">
            <a:extLst>
              <a:ext uri="{FF2B5EF4-FFF2-40B4-BE49-F238E27FC236}">
                <a16:creationId xmlns:a16="http://schemas.microsoft.com/office/drawing/2014/main" xmlns="" id="{5C8E2AE4-522D-A880-E2ED-54A658982548}"/>
              </a:ext>
            </a:extLst>
          </p:cNvPr>
          <p:cNvSpPr/>
          <p:nvPr/>
        </p:nvSpPr>
        <p:spPr>
          <a:xfrm rot="10800000">
            <a:off x="7523102" y="4991227"/>
            <a:ext cx="1542780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תמונה 21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9764207D-656C-5B2D-C317-C3BBD4434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44" y="3652737"/>
            <a:ext cx="574998" cy="688485"/>
          </a:xfrm>
          <a:prstGeom prst="rect">
            <a:avLst/>
          </a:prstGeom>
        </p:spPr>
      </p:pic>
      <p:pic>
        <p:nvPicPr>
          <p:cNvPr id="23" name="תמונה 22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7E6D11FD-02D1-3A41-D477-3F52759B76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22" y="4464843"/>
            <a:ext cx="574998" cy="688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08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 smtClean="0">
                <a:solidFill>
                  <a:srgbClr val="800000"/>
                </a:solidFill>
                <a:latin typeface="+mn-lt"/>
              </a:rPr>
              <a:t>Secret Sharing “in the Exponent”</a:t>
            </a:r>
            <a:endParaRPr lang="en-GB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2" name="Picture 10" descr="http://www.compx2.com/wp-content/uploads/2014/07/desktop-computer_0.jpg">
            <a:extLst>
              <a:ext uri="{FF2B5EF4-FFF2-40B4-BE49-F238E27FC236}">
                <a16:creationId xmlns:a16="http://schemas.microsoft.com/office/drawing/2014/main" xmlns="" id="{BD69B93A-0615-F511-F3B1-8999523A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750" y="3509538"/>
            <a:ext cx="784359" cy="48891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75C992CB-A42D-3FBC-1B47-518FF5C2FEF9}"/>
              </a:ext>
            </a:extLst>
          </p:cNvPr>
          <p:cNvCxnSpPr>
            <a:cxnSpLocks/>
          </p:cNvCxnSpPr>
          <p:nvPr/>
        </p:nvCxnSpPr>
        <p:spPr>
          <a:xfrm>
            <a:off x="10519955" y="4414877"/>
            <a:ext cx="4528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7748EFB2-460A-B297-7C69-2CFE3ED4F11F}"/>
              </a:ext>
            </a:extLst>
          </p:cNvPr>
          <p:cNvCxnSpPr/>
          <p:nvPr/>
        </p:nvCxnSpPr>
        <p:spPr>
          <a:xfrm>
            <a:off x="2512932" y="4632341"/>
            <a:ext cx="2821069" cy="13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734C02D4-B076-30FD-B25F-A62CA13067BC}"/>
              </a:ext>
            </a:extLst>
          </p:cNvPr>
          <p:cNvCxnSpPr/>
          <p:nvPr/>
        </p:nvCxnSpPr>
        <p:spPr>
          <a:xfrm flipV="1">
            <a:off x="2512932" y="4028019"/>
            <a:ext cx="2821069" cy="604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8BDC9F12-23BD-EA65-9F9E-64D57E3CBAFD}"/>
              </a:ext>
            </a:extLst>
          </p:cNvPr>
          <p:cNvCxnSpPr/>
          <p:nvPr/>
        </p:nvCxnSpPr>
        <p:spPr>
          <a:xfrm>
            <a:off x="2512932" y="4632342"/>
            <a:ext cx="2821069" cy="865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FDD7B00B-28ED-4384-8EB4-8294B27ACC63}"/>
              </a:ext>
            </a:extLst>
          </p:cNvPr>
          <p:cNvCxnSpPr/>
          <p:nvPr/>
        </p:nvCxnSpPr>
        <p:spPr>
          <a:xfrm>
            <a:off x="2512932" y="4632341"/>
            <a:ext cx="2821069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23E7D27E-B085-CB53-1F0E-4057DE02BEDF}"/>
              </a:ext>
            </a:extLst>
          </p:cNvPr>
          <p:cNvCxnSpPr/>
          <p:nvPr/>
        </p:nvCxnSpPr>
        <p:spPr>
          <a:xfrm flipV="1">
            <a:off x="2512932" y="3293177"/>
            <a:ext cx="2821069" cy="1339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FA5C2B1-F470-293D-B424-35249BB559E9}"/>
              </a:ext>
            </a:extLst>
          </p:cNvPr>
          <p:cNvSpPr txBox="1"/>
          <p:nvPr/>
        </p:nvSpPr>
        <p:spPr>
          <a:xfrm>
            <a:off x="1469797" y="4817653"/>
            <a:ext cx="114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Secret key</a:t>
            </a:r>
            <a:endParaRPr lang="x-non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Rectangle: Rounded Corners 20">
            <a:extLst>
              <a:ext uri="{FF2B5EF4-FFF2-40B4-BE49-F238E27FC236}">
                <a16:creationId xmlns:a16="http://schemas.microsoft.com/office/drawing/2014/main" xmlns="" id="{66145EB6-4FF5-6BD4-392C-B470A87D420B}"/>
              </a:ext>
            </a:extLst>
          </p:cNvPr>
          <p:cNvSpPr/>
          <p:nvPr/>
        </p:nvSpPr>
        <p:spPr>
          <a:xfrm>
            <a:off x="1791454" y="4621157"/>
            <a:ext cx="457200" cy="196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246F6F6B-E46F-B51F-06C8-783C4D780CB8}"/>
                  </a:ext>
                </a:extLst>
              </p:cNvPr>
              <p:cNvSpPr txBox="1"/>
              <p:nvPr/>
            </p:nvSpPr>
            <p:spPr>
              <a:xfrm>
                <a:off x="1507857" y="4501354"/>
                <a:ext cx="1031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46F6F6B-E46F-B51F-06C8-783C4D780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57" y="4501354"/>
                <a:ext cx="10319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5F87BB34-3BF1-A6C9-E284-E05AB306312B}"/>
              </a:ext>
            </a:extLst>
          </p:cNvPr>
          <p:cNvCxnSpPr>
            <a:cxnSpLocks/>
          </p:cNvCxnSpPr>
          <p:nvPr/>
        </p:nvCxnSpPr>
        <p:spPr>
          <a:xfrm>
            <a:off x="6905973" y="4020342"/>
            <a:ext cx="2264228" cy="152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B811CE9E-CB70-F113-8E18-FB212A8E0C46}"/>
              </a:ext>
            </a:extLst>
          </p:cNvPr>
          <p:cNvCxnSpPr>
            <a:cxnSpLocks/>
          </p:cNvCxnSpPr>
          <p:nvPr/>
        </p:nvCxnSpPr>
        <p:spPr>
          <a:xfrm flipV="1">
            <a:off x="6940732" y="4372598"/>
            <a:ext cx="2264228" cy="398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81A3D128-61DB-5367-028B-1C3A79CFE36B}"/>
              </a:ext>
            </a:extLst>
          </p:cNvPr>
          <p:cNvCxnSpPr>
            <a:cxnSpLocks/>
          </p:cNvCxnSpPr>
          <p:nvPr/>
        </p:nvCxnSpPr>
        <p:spPr>
          <a:xfrm flipV="1">
            <a:off x="6884832" y="4534293"/>
            <a:ext cx="2381716" cy="973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תמונה 5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D2D5DBDA-EA56-CD3B-8CA6-8F543A2DDB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22" y="2865224"/>
            <a:ext cx="574998" cy="688485"/>
          </a:xfrm>
          <a:prstGeom prst="rect">
            <a:avLst/>
          </a:prstGeom>
        </p:spPr>
      </p:pic>
      <p:pic>
        <p:nvPicPr>
          <p:cNvPr id="8" name="תמונה 7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E4DF38EB-91E2-5157-1EDE-8F5FA06687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44" y="3652737"/>
            <a:ext cx="574998" cy="688485"/>
          </a:xfrm>
          <a:prstGeom prst="rect">
            <a:avLst/>
          </a:prstGeom>
        </p:spPr>
      </p:pic>
      <p:pic>
        <p:nvPicPr>
          <p:cNvPr id="9" name="תמונה 8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9256EB6B-F84E-CE92-42AC-88268D5E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22" y="4464843"/>
            <a:ext cx="574998" cy="688485"/>
          </a:xfrm>
          <a:prstGeom prst="rect">
            <a:avLst/>
          </a:prstGeom>
        </p:spPr>
      </p:pic>
      <p:pic>
        <p:nvPicPr>
          <p:cNvPr id="10" name="תמונה 9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9994D0B8-79DE-98E6-708C-3C6EED29B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44" y="5308342"/>
            <a:ext cx="574998" cy="688485"/>
          </a:xfrm>
          <a:prstGeom prst="rect">
            <a:avLst/>
          </a:prstGeom>
        </p:spPr>
      </p:pic>
      <p:pic>
        <p:nvPicPr>
          <p:cNvPr id="12" name="תמונה 11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6E366CE6-05A9-807E-4541-651C56767F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22" y="6076205"/>
            <a:ext cx="574998" cy="688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2">
                <a:extLst>
                  <a:ext uri="{FF2B5EF4-FFF2-40B4-BE49-F238E27FC236}">
                    <a16:creationId xmlns:a16="http://schemas.microsoft.com/office/drawing/2014/main" xmlns="" id="{50F95BA7-F50C-6E02-C6F0-97B7AA0CB990}"/>
                  </a:ext>
                </a:extLst>
              </p:cNvPr>
              <p:cNvSpPr/>
              <p:nvPr/>
            </p:nvSpPr>
            <p:spPr>
              <a:xfrm>
                <a:off x="6136339" y="6291638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8" name="Rectangle: Rounded Corners 12">
                <a:extLst>
                  <a:ext uri="{FF2B5EF4-FFF2-40B4-BE49-F238E27FC236}">
                    <a16:creationId xmlns:a16="http://schemas.microsoft.com/office/drawing/2014/main" id="{50F95BA7-F50C-6E02-C6F0-97B7AA0CB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39" y="6291638"/>
                <a:ext cx="645664" cy="278041"/>
              </a:xfrm>
              <a:prstGeom prst="round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94">
            <a:extLst>
              <a:ext uri="{FF2B5EF4-FFF2-40B4-BE49-F238E27FC236}">
                <a16:creationId xmlns:a16="http://schemas.microsoft.com/office/drawing/2014/main" xmlns="" id="{F8309EC3-407F-353A-9C0C-D9F9715A3735}"/>
              </a:ext>
            </a:extLst>
          </p:cNvPr>
          <p:cNvSpPr txBox="1"/>
          <p:nvPr/>
        </p:nvSpPr>
        <p:spPr>
          <a:xfrm>
            <a:off x="11009215" y="3406672"/>
            <a:ext cx="87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Want:</a:t>
            </a:r>
          </a:p>
        </p:txBody>
      </p:sp>
      <p:grpSp>
        <p:nvGrpSpPr>
          <p:cNvPr id="21" name="קבוצה 20">
            <a:extLst>
              <a:ext uri="{FF2B5EF4-FFF2-40B4-BE49-F238E27FC236}">
                <a16:creationId xmlns:a16="http://schemas.microsoft.com/office/drawing/2014/main" xmlns="" id="{AE31C7AC-D3CB-13B3-6B3E-A732F04AA589}"/>
              </a:ext>
            </a:extLst>
          </p:cNvPr>
          <p:cNvGrpSpPr/>
          <p:nvPr/>
        </p:nvGrpSpPr>
        <p:grpSpPr>
          <a:xfrm>
            <a:off x="10924078" y="3851487"/>
            <a:ext cx="817955" cy="966448"/>
            <a:chOff x="10935217" y="4123768"/>
            <a:chExt cx="817955" cy="966448"/>
          </a:xfrm>
        </p:grpSpPr>
        <p:sp>
          <p:nvSpPr>
            <p:cNvPr id="22" name="Scroll: Vertical 19">
              <a:extLst>
                <a:ext uri="{FF2B5EF4-FFF2-40B4-BE49-F238E27FC236}">
                  <a16:creationId xmlns:a16="http://schemas.microsoft.com/office/drawing/2014/main" xmlns:a14="http://schemas.microsoft.com/office/drawing/2010/main" xmlns:mc="http://schemas.openxmlformats.org/markup-compatibility/2006" xmlns="" id="{5C3310D6-AC2A-BB9A-7E7D-45435EA04CFE}"/>
                </a:ext>
              </a:extLst>
            </p:cNvPr>
            <p:cNvSpPr/>
            <p:nvPr/>
          </p:nvSpPr>
          <p:spPr>
            <a:xfrm>
              <a:off x="10935217" y="4123768"/>
              <a:ext cx="817955" cy="966448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: Rounded Corners 36">
                  <a:extLst>
                    <a:ext uri="{FF2B5EF4-FFF2-40B4-BE49-F238E27FC236}">
                      <a16:creationId xmlns:a16="http://schemas.microsoft.com/office/drawing/2014/main" xmlns="" id="{B9ABDAD4-91BD-BC02-B6F9-CC28577BF5F3}"/>
                    </a:ext>
                  </a:extLst>
                </p:cNvPr>
                <p:cNvSpPr/>
                <p:nvPr/>
              </p:nvSpPr>
              <p:spPr>
                <a:xfrm>
                  <a:off x="11102778" y="4687793"/>
                  <a:ext cx="457200" cy="303434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x-none">
                    <a:solidFill>
                      <a:schemeClr val="tx1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3" name="Rectangle: Rounded Corners 36">
                  <a:extLst>
                    <a:ext uri="{FF2B5EF4-FFF2-40B4-BE49-F238E27FC236}">
                      <a16:creationId xmlns:a16="http://schemas.microsoft.com/office/drawing/2014/main" xmlns="" id="{B9ABDAD4-91BD-BC02-B6F9-CC28577BF5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2778" y="4687793"/>
                  <a:ext cx="457200" cy="303434"/>
                </a:xfrm>
                <a:prstGeom prst="roundRect">
                  <a:avLst/>
                </a:prstGeom>
                <a:blipFill rotWithShape="1">
                  <a:blip r:embed="rId12"/>
                  <a:stretch>
                    <a:fillRect l="-3896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xmlns="" id="{9CC36F6F-CF1A-5A8D-C672-4A1367CD65F5}"/>
                  </a:ext>
                </a:extLst>
              </p:cNvPr>
              <p:cNvSpPr txBox="1"/>
              <p:nvPr/>
            </p:nvSpPr>
            <p:spPr>
              <a:xfrm>
                <a:off x="7818324" y="3661754"/>
                <a:ext cx="775020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C36F6F-CF1A-5A8D-C672-4A1367CD6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324" y="3661754"/>
                <a:ext cx="775020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xmlns="" id="{3B4620BA-4F53-7730-3B96-37AFACEE941C}"/>
                  </a:ext>
                </a:extLst>
              </p:cNvPr>
              <p:cNvSpPr txBox="1"/>
              <p:nvPr/>
            </p:nvSpPr>
            <p:spPr>
              <a:xfrm>
                <a:off x="7514145" y="4140026"/>
                <a:ext cx="775020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4620BA-4F53-7730-3B96-37AFACEE9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145" y="4140026"/>
                <a:ext cx="775020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xmlns="" id="{BB4E6773-DE5D-62BD-69D0-BA4F722F8DA8}"/>
                  </a:ext>
                </a:extLst>
              </p:cNvPr>
              <p:cNvSpPr txBox="1"/>
              <p:nvPr/>
            </p:nvSpPr>
            <p:spPr>
              <a:xfrm>
                <a:off x="7569485" y="4632333"/>
                <a:ext cx="775020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4E6773-DE5D-62BD-69D0-BA4F722F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485" y="4632333"/>
                <a:ext cx="775020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croll: Vertical 19">
            <a:extLst>
              <a:ext uri="{FF2B5EF4-FFF2-40B4-BE49-F238E27FC236}">
                <a16:creationId xmlns:a16="http://schemas.microsoft.com/office/drawing/2014/main" xmlns="" id="{869E4805-A360-0096-73AF-D3DB74A321E7}"/>
              </a:ext>
            </a:extLst>
          </p:cNvPr>
          <p:cNvSpPr/>
          <p:nvPr/>
        </p:nvSpPr>
        <p:spPr>
          <a:xfrm>
            <a:off x="6020902" y="3657378"/>
            <a:ext cx="862591" cy="598647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12">
                <a:extLst>
                  <a:ext uri="{FF2B5EF4-FFF2-40B4-BE49-F238E27FC236}">
                    <a16:creationId xmlns:a16="http://schemas.microsoft.com/office/drawing/2014/main" xmlns="" id="{9248343A-21FC-B824-E4D1-8C41C9CB38ED}"/>
                  </a:ext>
                </a:extLst>
              </p:cNvPr>
              <p:cNvSpPr/>
              <p:nvPr/>
            </p:nvSpPr>
            <p:spPr>
              <a:xfrm>
                <a:off x="6131377" y="3070445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Rectangle: Rounded Corners 12">
                <a:extLst>
                  <a:ext uri="{FF2B5EF4-FFF2-40B4-BE49-F238E27FC236}">
                    <a16:creationId xmlns:a16="http://schemas.microsoft.com/office/drawing/2014/main" id="{9248343A-21FC-B824-E4D1-8C41C9CB3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377" y="3070445"/>
                <a:ext cx="645664" cy="278041"/>
              </a:xfrm>
              <a:prstGeom prst="roundRect">
                <a:avLst/>
              </a:prstGeom>
              <a:blipFill>
                <a:blip r:embed="rId17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2">
                <a:extLst>
                  <a:ext uri="{FF2B5EF4-FFF2-40B4-BE49-F238E27FC236}">
                    <a16:creationId xmlns:a16="http://schemas.microsoft.com/office/drawing/2014/main" xmlns="" id="{9EA0987E-6FEB-9BB3-0090-0B61D9C472D3}"/>
                  </a:ext>
                </a:extLst>
              </p:cNvPr>
              <p:cNvSpPr/>
              <p:nvPr/>
            </p:nvSpPr>
            <p:spPr>
              <a:xfrm>
                <a:off x="6131377" y="3823738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4" name="Rectangle: Rounded Corners 12">
                <a:extLst>
                  <a:ext uri="{FF2B5EF4-FFF2-40B4-BE49-F238E27FC236}">
                    <a16:creationId xmlns:a16="http://schemas.microsoft.com/office/drawing/2014/main" id="{9EA0987E-6FEB-9BB3-0090-0B61D9C47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377" y="3823738"/>
                <a:ext cx="645664" cy="278041"/>
              </a:xfrm>
              <a:prstGeom prst="roundRect">
                <a:avLst/>
              </a:prstGeom>
              <a:blipFill>
                <a:blip r:embed="rId1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croll: Vertical 19">
            <a:extLst>
              <a:ext uri="{FF2B5EF4-FFF2-40B4-BE49-F238E27FC236}">
                <a16:creationId xmlns:a16="http://schemas.microsoft.com/office/drawing/2014/main" xmlns="" id="{073909BC-4BFA-BAB6-E328-0FE15D316B22}"/>
              </a:ext>
            </a:extLst>
          </p:cNvPr>
          <p:cNvSpPr/>
          <p:nvPr/>
        </p:nvSpPr>
        <p:spPr>
          <a:xfrm>
            <a:off x="6014865" y="4515024"/>
            <a:ext cx="862591" cy="598647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2">
                <a:extLst>
                  <a:ext uri="{FF2B5EF4-FFF2-40B4-BE49-F238E27FC236}">
                    <a16:creationId xmlns:a16="http://schemas.microsoft.com/office/drawing/2014/main" xmlns="" id="{14FCE056-798F-1DB5-9EED-74B5AEE031BF}"/>
                  </a:ext>
                </a:extLst>
              </p:cNvPr>
              <p:cNvSpPr/>
              <p:nvPr/>
            </p:nvSpPr>
            <p:spPr>
              <a:xfrm>
                <a:off x="6136339" y="4695343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6" name="Rectangle: Rounded Corners 12">
                <a:extLst>
                  <a:ext uri="{FF2B5EF4-FFF2-40B4-BE49-F238E27FC236}">
                    <a16:creationId xmlns:a16="http://schemas.microsoft.com/office/drawing/2014/main" id="{14FCE056-798F-1DB5-9EED-74B5AEE03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39" y="4695343"/>
                <a:ext cx="645664" cy="278041"/>
              </a:xfrm>
              <a:prstGeom prst="roundRect">
                <a:avLst/>
              </a:prstGeom>
              <a:blipFill>
                <a:blip r:embed="rId1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Scroll: Vertical 19">
            <a:extLst>
              <a:ext uri="{FF2B5EF4-FFF2-40B4-BE49-F238E27FC236}">
                <a16:creationId xmlns:a16="http://schemas.microsoft.com/office/drawing/2014/main" xmlns="" id="{292CE1BC-A2D5-1E4C-DB11-324E05F717ED}"/>
              </a:ext>
            </a:extLst>
          </p:cNvPr>
          <p:cNvSpPr/>
          <p:nvPr/>
        </p:nvSpPr>
        <p:spPr>
          <a:xfrm>
            <a:off x="6020212" y="5321531"/>
            <a:ext cx="862591" cy="598647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2">
                <a:extLst>
                  <a:ext uri="{FF2B5EF4-FFF2-40B4-BE49-F238E27FC236}">
                    <a16:creationId xmlns:a16="http://schemas.microsoft.com/office/drawing/2014/main" xmlns="" id="{F275465C-F1E9-21A9-EFFA-B3CC929B0CDF}"/>
                  </a:ext>
                </a:extLst>
              </p:cNvPr>
              <p:cNvSpPr/>
              <p:nvPr/>
            </p:nvSpPr>
            <p:spPr>
              <a:xfrm>
                <a:off x="6127555" y="5491964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Rectangle: Rounded Corners 12">
                <a:extLst>
                  <a:ext uri="{FF2B5EF4-FFF2-40B4-BE49-F238E27FC236}">
                    <a16:creationId xmlns:a16="http://schemas.microsoft.com/office/drawing/2014/main" id="{F275465C-F1E9-21A9-EFFA-B3CC929B0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555" y="5491964"/>
                <a:ext cx="645664" cy="278041"/>
              </a:xfrm>
              <a:prstGeom prst="roundRect">
                <a:avLst/>
              </a:prstGeom>
              <a:blipFill>
                <a:blip r:embed="rId2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Arrow 83"/>
          <p:cNvSpPr/>
          <p:nvPr/>
        </p:nvSpPr>
        <p:spPr>
          <a:xfrm>
            <a:off x="8093798" y="3191932"/>
            <a:ext cx="649639" cy="20419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croll: Vertical 19">
                <a:extLst>
                  <a:ext uri="{FF2B5EF4-FFF2-40B4-BE49-F238E27FC236}">
                    <a16:creationId xmlns:a16="http://schemas.microsoft.com/office/drawing/2014/main" xmlns="" id="{2D772A4C-EA40-A9B3-C0CB-8FF0F68C52F2}"/>
                  </a:ext>
                </a:extLst>
              </p:cNvPr>
              <p:cNvSpPr/>
              <p:nvPr/>
            </p:nvSpPr>
            <p:spPr>
              <a:xfrm>
                <a:off x="8164943" y="2551161"/>
                <a:ext cx="596600" cy="570815"/>
              </a:xfrm>
              <a:prstGeom prst="verticalScroll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x-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Scroll: Vertical 19">
                <a:extLst>
                  <a:ext uri="{FF2B5EF4-FFF2-40B4-BE49-F238E27FC236}">
                    <a16:creationId xmlns:a16="http://schemas.microsoft.com/office/drawing/2014/main" id="{2D772A4C-EA40-A9B3-C0CB-8FF0F68C5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3" y="2551161"/>
                <a:ext cx="596600" cy="570815"/>
              </a:xfrm>
              <a:prstGeom prst="verticalScroll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31423" y="3972488"/>
                <a:ext cx="3776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423" y="3972488"/>
                <a:ext cx="377631" cy="400110"/>
              </a:xfrm>
              <a:prstGeom prst="rect">
                <a:avLst/>
              </a:prstGeom>
              <a:blipFill rotWithShape="1">
                <a:blip r:embed="rId23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/>
              <p:nvPr/>
            </p:nvSpPr>
            <p:spPr>
              <a:xfrm>
                <a:off x="7168085" y="6318604"/>
                <a:ext cx="1368697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F84666-9806-D886-7CF0-E4BB6E72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85" y="6318604"/>
                <a:ext cx="1368697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/>
              <p:nvPr/>
            </p:nvSpPr>
            <p:spPr>
              <a:xfrm>
                <a:off x="8689182" y="6318604"/>
                <a:ext cx="1368697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F84666-9806-D886-7CF0-E4BB6E72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182" y="6318604"/>
                <a:ext cx="1368697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/>
              <p:nvPr/>
            </p:nvSpPr>
            <p:spPr>
              <a:xfrm>
                <a:off x="10739955" y="6305778"/>
                <a:ext cx="1368697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F84666-9806-D886-7CF0-E4BB6E72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955" y="6305778"/>
                <a:ext cx="1368697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/>
              <p:nvPr/>
            </p:nvSpPr>
            <p:spPr>
              <a:xfrm>
                <a:off x="10119212" y="6315728"/>
                <a:ext cx="547781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F84666-9806-D886-7CF0-E4BB6E72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212" y="6315728"/>
                <a:ext cx="547781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אליפסה 29"/>
              <p:cNvSpPr/>
              <p:nvPr/>
            </p:nvSpPr>
            <p:spPr>
              <a:xfrm>
                <a:off x="8344505" y="5586813"/>
                <a:ext cx="506248" cy="56263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sz="2000" i="1" dirty="0">
                    <a:solidFill>
                      <a:prstClr val="black"/>
                    </a:solidFill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30" name="אליפסה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505" y="5586813"/>
                <a:ext cx="506248" cy="562630"/>
              </a:xfrm>
              <a:prstGeom prst="ellipse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אליפסה 65"/>
              <p:cNvSpPr/>
              <p:nvPr/>
            </p:nvSpPr>
            <p:spPr>
              <a:xfrm>
                <a:off x="10417830" y="5574186"/>
                <a:ext cx="506248" cy="56263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sz="2000" i="1" dirty="0">
                    <a:solidFill>
                      <a:prstClr val="black"/>
                    </a:solidFill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66" name="אליפסה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830" y="5574186"/>
                <a:ext cx="506248" cy="562630"/>
              </a:xfrm>
              <a:prstGeom prst="ellipse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מחבר חץ ישר 36"/>
          <p:cNvCxnSpPr>
            <a:stCxn id="48" idx="0"/>
            <a:endCxn id="30" idx="3"/>
          </p:cNvCxnSpPr>
          <p:nvPr/>
        </p:nvCxnSpPr>
        <p:spPr>
          <a:xfrm flipV="1">
            <a:off x="7852434" y="6067048"/>
            <a:ext cx="566209" cy="2515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63" idx="0"/>
            <a:endCxn id="30" idx="5"/>
          </p:cNvCxnSpPr>
          <p:nvPr/>
        </p:nvCxnSpPr>
        <p:spPr>
          <a:xfrm flipH="1" flipV="1">
            <a:off x="8776615" y="6067048"/>
            <a:ext cx="596916" cy="2515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64" idx="0"/>
            <a:endCxn id="66" idx="5"/>
          </p:cNvCxnSpPr>
          <p:nvPr/>
        </p:nvCxnSpPr>
        <p:spPr>
          <a:xfrm flipH="1" flipV="1">
            <a:off x="10849940" y="6054421"/>
            <a:ext cx="574364" cy="2513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חץ ישר 49"/>
          <p:cNvCxnSpPr>
            <a:stCxn id="65" idx="0"/>
            <a:endCxn id="66" idx="3"/>
          </p:cNvCxnSpPr>
          <p:nvPr/>
        </p:nvCxnSpPr>
        <p:spPr>
          <a:xfrm flipV="1">
            <a:off x="10393103" y="6054421"/>
            <a:ext cx="98865" cy="2613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אליפסה 72"/>
              <p:cNvSpPr/>
              <p:nvPr/>
            </p:nvSpPr>
            <p:spPr>
              <a:xfrm>
                <a:off x="9443458" y="5292871"/>
                <a:ext cx="506248" cy="56263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sz="2000" i="1" dirty="0">
                    <a:solidFill>
                      <a:prstClr val="black"/>
                    </a:solidFill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73" name="אליפסה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458" y="5292871"/>
                <a:ext cx="506248" cy="562630"/>
              </a:xfrm>
              <a:prstGeom prst="ellipse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מחבר חץ ישר 51"/>
          <p:cNvCxnSpPr>
            <a:stCxn id="30" idx="6"/>
            <a:endCxn id="73" idx="2"/>
          </p:cNvCxnSpPr>
          <p:nvPr/>
        </p:nvCxnSpPr>
        <p:spPr>
          <a:xfrm flipV="1">
            <a:off x="8850753" y="5574186"/>
            <a:ext cx="592705" cy="293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חץ ישר 69"/>
          <p:cNvCxnSpPr>
            <a:stCxn id="66" idx="2"/>
            <a:endCxn id="73" idx="6"/>
          </p:cNvCxnSpPr>
          <p:nvPr/>
        </p:nvCxnSpPr>
        <p:spPr>
          <a:xfrm flipH="1" flipV="1">
            <a:off x="9949706" y="5574186"/>
            <a:ext cx="468124" cy="2813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חץ ישר 71"/>
          <p:cNvCxnSpPr>
            <a:stCxn id="73" idx="0"/>
          </p:cNvCxnSpPr>
          <p:nvPr/>
        </p:nvCxnSpPr>
        <p:spPr>
          <a:xfrm flipV="1">
            <a:off x="9696582" y="5113671"/>
            <a:ext cx="0" cy="179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/>
              <p:nvPr/>
            </p:nvSpPr>
            <p:spPr>
              <a:xfrm>
                <a:off x="9170201" y="4703559"/>
                <a:ext cx="1074648" cy="41011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F84666-9806-D886-7CF0-E4BB6E72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201" y="4703559"/>
                <a:ext cx="1074648" cy="41011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754" y="1084330"/>
                <a:ext cx="11509466" cy="14891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The secret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can be recovered via a linear </a:t>
                </a:r>
                <a:r>
                  <a:rPr lang="en-US" dirty="0" smtClean="0"/>
                  <a:t>combination </a:t>
                </a:r>
                <a:r>
                  <a:rPr lang="en-US" dirty="0"/>
                  <a:t>of the shares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To </a:t>
                </a:r>
                <a:r>
                  <a:rPr lang="en-US" dirty="0">
                    <a:sym typeface="Symbol" panose="05050102010706020507" pitchFamily="18" charset="2"/>
                  </a:rPr>
                  <a:t>generate a </a:t>
                </a:r>
                <a:r>
                  <a:rPr lang="en-US" dirty="0" smtClean="0">
                    <a:sym typeface="Symbol" panose="05050102010706020507" pitchFamily="18" charset="2"/>
                  </a:rPr>
                  <a:t>signature: The </a:t>
                </a:r>
                <a:r>
                  <a:rPr lang="en-US" b="1" dirty="0" smtClean="0">
                    <a:sym typeface="Symbol" panose="05050102010706020507" pitchFamily="18" charset="2"/>
                  </a:rPr>
                  <a:t>client</a:t>
                </a:r>
                <a:r>
                  <a:rPr lang="en-US" dirty="0" smtClean="0">
                    <a:sym typeface="Symbol" panose="05050102010706020507" pitchFamily="18" charset="2"/>
                  </a:rPr>
                  <a:t> does </a:t>
                </a:r>
                <a:br>
                  <a:rPr lang="en-US" dirty="0" smtClean="0">
                    <a:sym typeface="Symbol" panose="05050102010706020507" pitchFamily="18" charset="2"/>
                  </a:rPr>
                </a:br>
                <a:r>
                  <a:rPr lang="en-US" dirty="0" smtClean="0">
                    <a:sym typeface="Symbol" panose="05050102010706020507" pitchFamily="18" charset="2"/>
                  </a:rPr>
                  <a:t>the l</a:t>
                </a:r>
                <a:r>
                  <a:rPr lang="en-US" dirty="0" smtClean="0"/>
                  <a:t>inear combination </a:t>
                </a:r>
                <a:r>
                  <a:rPr lang="en-US" b="1" dirty="0" smtClean="0">
                    <a:sym typeface="Symbol" panose="05050102010706020507" pitchFamily="18" charset="2"/>
                  </a:rPr>
                  <a:t>in </a:t>
                </a:r>
                <a:r>
                  <a:rPr lang="en-US" b="1" dirty="0">
                    <a:sym typeface="Symbol" panose="05050102010706020507" pitchFamily="18" charset="2"/>
                  </a:rPr>
                  <a:t>the exponent</a:t>
                </a:r>
                <a:r>
                  <a:rPr lang="en-US" dirty="0" smtClean="0">
                    <a:sym typeface="Symbol" panose="05050102010706020507" pitchFamily="18" charset="2"/>
                  </a:rPr>
                  <a:t>!</a:t>
                </a:r>
                <a:endParaRPr 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" y="1084330"/>
                <a:ext cx="11509466" cy="1489185"/>
              </a:xfrm>
              <a:prstGeom prst="rect">
                <a:avLst/>
              </a:prstGeom>
              <a:blipFill rotWithShape="1">
                <a:blip r:embed="rId32"/>
                <a:stretch>
                  <a:fillRect l="-1112" t="-6557" b="-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/>
              <p:nvPr/>
            </p:nvSpPr>
            <p:spPr>
              <a:xfrm>
                <a:off x="7194894" y="1583891"/>
                <a:ext cx="3455042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894" y="1583891"/>
                <a:ext cx="3455042" cy="461665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648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5" grpId="0"/>
      <p:bldP spid="26" grpId="0"/>
      <p:bldP spid="27" grpId="0"/>
      <p:bldP spid="33" grpId="0" animBg="1"/>
      <p:bldP spid="3" grpId="0" animBg="1"/>
      <p:bldP spid="55" grpId="0" animBg="1"/>
      <p:bldP spid="56" grpId="0" animBg="1"/>
      <p:bldP spid="45" grpId="0" animBg="1"/>
      <p:bldP spid="46" grpId="0" animBg="1"/>
      <p:bldP spid="13" grpId="0"/>
      <p:bldP spid="48" grpId="0" animBg="1"/>
      <p:bldP spid="63" grpId="0" animBg="1"/>
      <p:bldP spid="64" grpId="0" animBg="1"/>
      <p:bldP spid="65" grpId="0" animBg="1"/>
      <p:bldP spid="30" grpId="0" animBg="1"/>
      <p:bldP spid="66" grpId="0" animBg="1"/>
      <p:bldP spid="73" grpId="0" animBg="1"/>
      <p:bldP spid="82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מעוגל 14"/>
          <p:cNvSpPr/>
          <p:nvPr/>
        </p:nvSpPr>
        <p:spPr>
          <a:xfrm>
            <a:off x="94268" y="2696068"/>
            <a:ext cx="3374796" cy="12606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Every addition 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Group multiplication </a:t>
            </a:r>
          </a:p>
        </p:txBody>
      </p:sp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 smtClean="0">
                <a:solidFill>
                  <a:srgbClr val="800000"/>
                </a:solidFill>
                <a:latin typeface="+mn-lt"/>
              </a:rPr>
              <a:t>Secret Sharing “in the Exponent”</a:t>
            </a:r>
            <a:endParaRPr lang="en-GB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2" name="Picture 10" descr="http://www.compx2.com/wp-content/uploads/2014/07/desktop-computer_0.jpg">
            <a:extLst>
              <a:ext uri="{FF2B5EF4-FFF2-40B4-BE49-F238E27FC236}">
                <a16:creationId xmlns:a16="http://schemas.microsoft.com/office/drawing/2014/main" xmlns="" id="{BD69B93A-0615-F511-F3B1-8999523A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750" y="3509538"/>
            <a:ext cx="784359" cy="48891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754" y="1084330"/>
                <a:ext cx="11509466" cy="14891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The secret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can be recovered via a linear </a:t>
                </a:r>
                <a:r>
                  <a:rPr lang="en-US" dirty="0" smtClean="0"/>
                  <a:t>combination </a:t>
                </a:r>
                <a:r>
                  <a:rPr lang="en-US" dirty="0"/>
                  <a:t>of the shares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To </a:t>
                </a:r>
                <a:r>
                  <a:rPr lang="en-US" dirty="0">
                    <a:sym typeface="Symbol" panose="05050102010706020507" pitchFamily="18" charset="2"/>
                  </a:rPr>
                  <a:t>generate a </a:t>
                </a:r>
                <a:r>
                  <a:rPr lang="en-US" dirty="0" smtClean="0">
                    <a:sym typeface="Symbol" panose="05050102010706020507" pitchFamily="18" charset="2"/>
                  </a:rPr>
                  <a:t>signature: The </a:t>
                </a:r>
                <a:r>
                  <a:rPr lang="en-US" b="1" dirty="0" smtClean="0">
                    <a:sym typeface="Symbol" panose="05050102010706020507" pitchFamily="18" charset="2"/>
                  </a:rPr>
                  <a:t>client</a:t>
                </a:r>
                <a:r>
                  <a:rPr lang="en-US" dirty="0" smtClean="0">
                    <a:sym typeface="Symbol" panose="05050102010706020507" pitchFamily="18" charset="2"/>
                  </a:rPr>
                  <a:t> does </a:t>
                </a:r>
                <a:br>
                  <a:rPr lang="en-US" dirty="0" smtClean="0">
                    <a:sym typeface="Symbol" panose="05050102010706020507" pitchFamily="18" charset="2"/>
                  </a:rPr>
                </a:br>
                <a:r>
                  <a:rPr lang="en-US" dirty="0" smtClean="0">
                    <a:sym typeface="Symbol" panose="05050102010706020507" pitchFamily="18" charset="2"/>
                  </a:rPr>
                  <a:t>the l</a:t>
                </a:r>
                <a:r>
                  <a:rPr lang="en-US" dirty="0" smtClean="0"/>
                  <a:t>inear combination </a:t>
                </a:r>
                <a:r>
                  <a:rPr lang="en-US" b="1" dirty="0" smtClean="0">
                    <a:sym typeface="Symbol" panose="05050102010706020507" pitchFamily="18" charset="2"/>
                  </a:rPr>
                  <a:t>in </a:t>
                </a:r>
                <a:r>
                  <a:rPr lang="en-US" b="1" dirty="0">
                    <a:sym typeface="Symbol" panose="05050102010706020507" pitchFamily="18" charset="2"/>
                  </a:rPr>
                  <a:t>the exponent</a:t>
                </a:r>
                <a:r>
                  <a:rPr lang="en-US" dirty="0" smtClean="0">
                    <a:sym typeface="Symbol" panose="05050102010706020507" pitchFamily="18" charset="2"/>
                  </a:rPr>
                  <a:t>!</a:t>
                </a:r>
                <a:endParaRPr 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54" y="1084330"/>
                <a:ext cx="11509466" cy="1489185"/>
              </a:xfrm>
              <a:blipFill rotWithShape="1">
                <a:blip r:embed="rId5"/>
                <a:stretch>
                  <a:fillRect l="-1112" t="-6557" b="-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/>
              <p:nvPr/>
            </p:nvSpPr>
            <p:spPr>
              <a:xfrm>
                <a:off x="9320524" y="4135609"/>
                <a:ext cx="1074648" cy="41011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F84666-9806-D886-7CF0-E4BB6E72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524" y="4135609"/>
                <a:ext cx="1074648" cy="4101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75C992CB-A42D-3FBC-1B47-518FF5C2FEF9}"/>
              </a:ext>
            </a:extLst>
          </p:cNvPr>
          <p:cNvCxnSpPr>
            <a:cxnSpLocks/>
          </p:cNvCxnSpPr>
          <p:nvPr/>
        </p:nvCxnSpPr>
        <p:spPr>
          <a:xfrm>
            <a:off x="10519955" y="4414877"/>
            <a:ext cx="4528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7748EFB2-460A-B297-7C69-2CFE3ED4F11F}"/>
              </a:ext>
            </a:extLst>
          </p:cNvPr>
          <p:cNvCxnSpPr/>
          <p:nvPr/>
        </p:nvCxnSpPr>
        <p:spPr>
          <a:xfrm>
            <a:off x="2512932" y="4632341"/>
            <a:ext cx="2821069" cy="130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734C02D4-B076-30FD-B25F-A62CA13067BC}"/>
              </a:ext>
            </a:extLst>
          </p:cNvPr>
          <p:cNvCxnSpPr/>
          <p:nvPr/>
        </p:nvCxnSpPr>
        <p:spPr>
          <a:xfrm flipV="1">
            <a:off x="2512932" y="4028019"/>
            <a:ext cx="2821069" cy="604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8BDC9F12-23BD-EA65-9F9E-64D57E3CBAFD}"/>
              </a:ext>
            </a:extLst>
          </p:cNvPr>
          <p:cNvCxnSpPr/>
          <p:nvPr/>
        </p:nvCxnSpPr>
        <p:spPr>
          <a:xfrm>
            <a:off x="2512932" y="4632342"/>
            <a:ext cx="2821069" cy="865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FDD7B00B-28ED-4384-8EB4-8294B27ACC63}"/>
              </a:ext>
            </a:extLst>
          </p:cNvPr>
          <p:cNvCxnSpPr/>
          <p:nvPr/>
        </p:nvCxnSpPr>
        <p:spPr>
          <a:xfrm>
            <a:off x="2512932" y="4632341"/>
            <a:ext cx="2821069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23E7D27E-B085-CB53-1F0E-4057DE02BEDF}"/>
              </a:ext>
            </a:extLst>
          </p:cNvPr>
          <p:cNvCxnSpPr/>
          <p:nvPr/>
        </p:nvCxnSpPr>
        <p:spPr>
          <a:xfrm flipV="1">
            <a:off x="2512932" y="3293177"/>
            <a:ext cx="2821069" cy="1339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FA5C2B1-F470-293D-B424-35249BB559E9}"/>
              </a:ext>
            </a:extLst>
          </p:cNvPr>
          <p:cNvSpPr txBox="1"/>
          <p:nvPr/>
        </p:nvSpPr>
        <p:spPr>
          <a:xfrm>
            <a:off x="1469797" y="4817653"/>
            <a:ext cx="114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Secret key</a:t>
            </a:r>
            <a:endParaRPr lang="x-non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Rectangle: Rounded Corners 20">
            <a:extLst>
              <a:ext uri="{FF2B5EF4-FFF2-40B4-BE49-F238E27FC236}">
                <a16:creationId xmlns:a16="http://schemas.microsoft.com/office/drawing/2014/main" xmlns="" id="{66145EB6-4FF5-6BD4-392C-B470A87D420B}"/>
              </a:ext>
            </a:extLst>
          </p:cNvPr>
          <p:cNvSpPr/>
          <p:nvPr/>
        </p:nvSpPr>
        <p:spPr>
          <a:xfrm>
            <a:off x="1791454" y="4621157"/>
            <a:ext cx="457200" cy="196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246F6F6B-E46F-B51F-06C8-783C4D780CB8}"/>
                  </a:ext>
                </a:extLst>
              </p:cNvPr>
              <p:cNvSpPr txBox="1"/>
              <p:nvPr/>
            </p:nvSpPr>
            <p:spPr>
              <a:xfrm>
                <a:off x="1507857" y="4501354"/>
                <a:ext cx="1031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46F6F6B-E46F-B51F-06C8-783C4D780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57" y="4501354"/>
                <a:ext cx="10319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5F87BB34-3BF1-A6C9-E284-E05AB306312B}"/>
              </a:ext>
            </a:extLst>
          </p:cNvPr>
          <p:cNvCxnSpPr>
            <a:cxnSpLocks/>
          </p:cNvCxnSpPr>
          <p:nvPr/>
        </p:nvCxnSpPr>
        <p:spPr>
          <a:xfrm>
            <a:off x="6905973" y="4020342"/>
            <a:ext cx="2264228" cy="152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B811CE9E-CB70-F113-8E18-FB212A8E0C46}"/>
              </a:ext>
            </a:extLst>
          </p:cNvPr>
          <p:cNvCxnSpPr>
            <a:cxnSpLocks/>
          </p:cNvCxnSpPr>
          <p:nvPr/>
        </p:nvCxnSpPr>
        <p:spPr>
          <a:xfrm flipV="1">
            <a:off x="6940732" y="4372598"/>
            <a:ext cx="2264228" cy="398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81A3D128-61DB-5367-028B-1C3A79CFE36B}"/>
              </a:ext>
            </a:extLst>
          </p:cNvPr>
          <p:cNvCxnSpPr>
            <a:cxnSpLocks/>
          </p:cNvCxnSpPr>
          <p:nvPr/>
        </p:nvCxnSpPr>
        <p:spPr>
          <a:xfrm flipV="1">
            <a:off x="6884832" y="4534293"/>
            <a:ext cx="2381716" cy="973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תמונה 7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E4DF38EB-91E2-5157-1EDE-8F5FA06687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44" y="3652737"/>
            <a:ext cx="574998" cy="688485"/>
          </a:xfrm>
          <a:prstGeom prst="rect">
            <a:avLst/>
          </a:prstGeom>
        </p:spPr>
      </p:pic>
      <p:pic>
        <p:nvPicPr>
          <p:cNvPr id="9" name="תמונה 8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9256EB6B-F84E-CE92-42AC-88268D5E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22" y="4464843"/>
            <a:ext cx="574998" cy="688485"/>
          </a:xfrm>
          <a:prstGeom prst="rect">
            <a:avLst/>
          </a:prstGeom>
        </p:spPr>
      </p:pic>
      <p:pic>
        <p:nvPicPr>
          <p:cNvPr id="10" name="תמונה 9" descr="תמונה שמכילה עיצוב, לנהוג&#10;&#10;התיאור נוצר באופן אוטומטי">
            <a:extLst>
              <a:ext uri="{FF2B5EF4-FFF2-40B4-BE49-F238E27FC236}">
                <a16:creationId xmlns:a16="http://schemas.microsoft.com/office/drawing/2014/main" xmlns="" id="{9994D0B8-79DE-98E6-708C-3C6EED29B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44" y="5308342"/>
            <a:ext cx="574998" cy="688485"/>
          </a:xfrm>
          <a:prstGeom prst="rect">
            <a:avLst/>
          </a:prstGeom>
        </p:spPr>
      </p:pic>
      <p:sp>
        <p:nvSpPr>
          <p:cNvPr id="19" name="TextBox 94">
            <a:extLst>
              <a:ext uri="{FF2B5EF4-FFF2-40B4-BE49-F238E27FC236}">
                <a16:creationId xmlns:a16="http://schemas.microsoft.com/office/drawing/2014/main" xmlns="" id="{F8309EC3-407F-353A-9C0C-D9F9715A3735}"/>
              </a:ext>
            </a:extLst>
          </p:cNvPr>
          <p:cNvSpPr txBox="1"/>
          <p:nvPr/>
        </p:nvSpPr>
        <p:spPr>
          <a:xfrm>
            <a:off x="11009215" y="3406672"/>
            <a:ext cx="87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Want:</a:t>
            </a:r>
          </a:p>
        </p:txBody>
      </p:sp>
      <p:grpSp>
        <p:nvGrpSpPr>
          <p:cNvPr id="21" name="קבוצה 20">
            <a:extLst>
              <a:ext uri="{FF2B5EF4-FFF2-40B4-BE49-F238E27FC236}">
                <a16:creationId xmlns:a16="http://schemas.microsoft.com/office/drawing/2014/main" xmlns="" id="{AE31C7AC-D3CB-13B3-6B3E-A732F04AA589}"/>
              </a:ext>
            </a:extLst>
          </p:cNvPr>
          <p:cNvGrpSpPr/>
          <p:nvPr/>
        </p:nvGrpSpPr>
        <p:grpSpPr>
          <a:xfrm>
            <a:off x="10924078" y="3851487"/>
            <a:ext cx="817955" cy="966448"/>
            <a:chOff x="10935217" y="4123768"/>
            <a:chExt cx="817955" cy="966448"/>
          </a:xfrm>
        </p:grpSpPr>
        <p:sp>
          <p:nvSpPr>
            <p:cNvPr id="22" name="Scroll: Vertical 19">
              <a:extLst>
                <a:ext uri="{FF2B5EF4-FFF2-40B4-BE49-F238E27FC236}">
                  <a16:creationId xmlns:a16="http://schemas.microsoft.com/office/drawing/2014/main" xmlns:a14="http://schemas.microsoft.com/office/drawing/2010/main" xmlns:mc="http://schemas.openxmlformats.org/markup-compatibility/2006" xmlns="" id="{5C3310D6-AC2A-BB9A-7E7D-45435EA04CFE}"/>
                </a:ext>
              </a:extLst>
            </p:cNvPr>
            <p:cNvSpPr/>
            <p:nvPr/>
          </p:nvSpPr>
          <p:spPr>
            <a:xfrm>
              <a:off x="10935217" y="4123768"/>
              <a:ext cx="817955" cy="966448"/>
            </a:xfrm>
            <a:prstGeom prst="vertic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: Rounded Corners 36">
                  <a:extLst>
                    <a:ext uri="{FF2B5EF4-FFF2-40B4-BE49-F238E27FC236}">
                      <a16:creationId xmlns:a16="http://schemas.microsoft.com/office/drawing/2014/main" xmlns="" id="{B9ABDAD4-91BD-BC02-B6F9-CC28577BF5F3}"/>
                    </a:ext>
                  </a:extLst>
                </p:cNvPr>
                <p:cNvSpPr/>
                <p:nvPr/>
              </p:nvSpPr>
              <p:spPr>
                <a:xfrm>
                  <a:off x="11102778" y="4687793"/>
                  <a:ext cx="457200" cy="303434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x-none">
                    <a:solidFill>
                      <a:schemeClr val="tx1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3" name="Rectangle: Rounded Corners 36">
                  <a:extLst>
                    <a:ext uri="{FF2B5EF4-FFF2-40B4-BE49-F238E27FC236}">
                      <a16:creationId xmlns:a16="http://schemas.microsoft.com/office/drawing/2014/main" xmlns="" id="{B9ABDAD4-91BD-BC02-B6F9-CC28577BF5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2778" y="4687793"/>
                  <a:ext cx="457200" cy="303434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 l="-3896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xmlns="" id="{9CC36F6F-CF1A-5A8D-C672-4A1367CD65F5}"/>
                  </a:ext>
                </a:extLst>
              </p:cNvPr>
              <p:cNvSpPr txBox="1"/>
              <p:nvPr/>
            </p:nvSpPr>
            <p:spPr>
              <a:xfrm>
                <a:off x="7818324" y="3661754"/>
                <a:ext cx="775020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C36F6F-CF1A-5A8D-C672-4A1367CD6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324" y="3661754"/>
                <a:ext cx="775020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xmlns="" id="{3B4620BA-4F53-7730-3B96-37AFACEE941C}"/>
                  </a:ext>
                </a:extLst>
              </p:cNvPr>
              <p:cNvSpPr txBox="1"/>
              <p:nvPr/>
            </p:nvSpPr>
            <p:spPr>
              <a:xfrm>
                <a:off x="7514145" y="4140026"/>
                <a:ext cx="775020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4620BA-4F53-7730-3B96-37AFACEE9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145" y="4140026"/>
                <a:ext cx="775020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xmlns="" id="{BB4E6773-DE5D-62BD-69D0-BA4F722F8DA8}"/>
                  </a:ext>
                </a:extLst>
              </p:cNvPr>
              <p:cNvSpPr txBox="1"/>
              <p:nvPr/>
            </p:nvSpPr>
            <p:spPr>
              <a:xfrm>
                <a:off x="7569485" y="4632333"/>
                <a:ext cx="775020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4E6773-DE5D-62BD-69D0-BA4F722F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485" y="4632333"/>
                <a:ext cx="775020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croll: Vertical 19">
            <a:extLst>
              <a:ext uri="{FF2B5EF4-FFF2-40B4-BE49-F238E27FC236}">
                <a16:creationId xmlns:a16="http://schemas.microsoft.com/office/drawing/2014/main" xmlns="" id="{869E4805-A360-0096-73AF-D3DB74A321E7}"/>
              </a:ext>
            </a:extLst>
          </p:cNvPr>
          <p:cNvSpPr/>
          <p:nvPr/>
        </p:nvSpPr>
        <p:spPr>
          <a:xfrm>
            <a:off x="6020902" y="3657378"/>
            <a:ext cx="862591" cy="598647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2">
                <a:extLst>
                  <a:ext uri="{FF2B5EF4-FFF2-40B4-BE49-F238E27FC236}">
                    <a16:creationId xmlns:a16="http://schemas.microsoft.com/office/drawing/2014/main" xmlns="" id="{9EA0987E-6FEB-9BB3-0090-0B61D9C472D3}"/>
                  </a:ext>
                </a:extLst>
              </p:cNvPr>
              <p:cNvSpPr/>
              <p:nvPr/>
            </p:nvSpPr>
            <p:spPr>
              <a:xfrm>
                <a:off x="6131377" y="3823738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4" name="Rectangle: Rounded Corners 12">
                <a:extLst>
                  <a:ext uri="{FF2B5EF4-FFF2-40B4-BE49-F238E27FC236}">
                    <a16:creationId xmlns:a16="http://schemas.microsoft.com/office/drawing/2014/main" id="{9EA0987E-6FEB-9BB3-0090-0B61D9C47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377" y="3823738"/>
                <a:ext cx="645664" cy="278041"/>
              </a:xfrm>
              <a:prstGeom prst="roundRect">
                <a:avLst/>
              </a:prstGeom>
              <a:blipFill>
                <a:blip r:embed="rId1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croll: Vertical 19">
            <a:extLst>
              <a:ext uri="{FF2B5EF4-FFF2-40B4-BE49-F238E27FC236}">
                <a16:creationId xmlns:a16="http://schemas.microsoft.com/office/drawing/2014/main" xmlns="" id="{073909BC-4BFA-BAB6-E328-0FE15D316B22}"/>
              </a:ext>
            </a:extLst>
          </p:cNvPr>
          <p:cNvSpPr/>
          <p:nvPr/>
        </p:nvSpPr>
        <p:spPr>
          <a:xfrm>
            <a:off x="6014865" y="4515024"/>
            <a:ext cx="862591" cy="598647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2">
                <a:extLst>
                  <a:ext uri="{FF2B5EF4-FFF2-40B4-BE49-F238E27FC236}">
                    <a16:creationId xmlns:a16="http://schemas.microsoft.com/office/drawing/2014/main" xmlns="" id="{14FCE056-798F-1DB5-9EED-74B5AEE031BF}"/>
                  </a:ext>
                </a:extLst>
              </p:cNvPr>
              <p:cNvSpPr/>
              <p:nvPr/>
            </p:nvSpPr>
            <p:spPr>
              <a:xfrm>
                <a:off x="6136339" y="4695343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6" name="Rectangle: Rounded Corners 12">
                <a:extLst>
                  <a:ext uri="{FF2B5EF4-FFF2-40B4-BE49-F238E27FC236}">
                    <a16:creationId xmlns:a16="http://schemas.microsoft.com/office/drawing/2014/main" id="{14FCE056-798F-1DB5-9EED-74B5AEE03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39" y="4695343"/>
                <a:ext cx="645664" cy="278041"/>
              </a:xfrm>
              <a:prstGeom prst="roundRect">
                <a:avLst/>
              </a:prstGeom>
              <a:blipFill>
                <a:blip r:embed="rId1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Scroll: Vertical 19">
            <a:extLst>
              <a:ext uri="{FF2B5EF4-FFF2-40B4-BE49-F238E27FC236}">
                <a16:creationId xmlns:a16="http://schemas.microsoft.com/office/drawing/2014/main" xmlns="" id="{292CE1BC-A2D5-1E4C-DB11-324E05F717ED}"/>
              </a:ext>
            </a:extLst>
          </p:cNvPr>
          <p:cNvSpPr/>
          <p:nvPr/>
        </p:nvSpPr>
        <p:spPr>
          <a:xfrm>
            <a:off x="6020212" y="5321531"/>
            <a:ext cx="862591" cy="598647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2">
                <a:extLst>
                  <a:ext uri="{FF2B5EF4-FFF2-40B4-BE49-F238E27FC236}">
                    <a16:creationId xmlns:a16="http://schemas.microsoft.com/office/drawing/2014/main" xmlns="" id="{F275465C-F1E9-21A9-EFFA-B3CC929B0CDF}"/>
                  </a:ext>
                </a:extLst>
              </p:cNvPr>
              <p:cNvSpPr/>
              <p:nvPr/>
            </p:nvSpPr>
            <p:spPr>
              <a:xfrm>
                <a:off x="6127555" y="5491964"/>
                <a:ext cx="645664" cy="2780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x-none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Rectangle: Rounded Corners 12">
                <a:extLst>
                  <a:ext uri="{FF2B5EF4-FFF2-40B4-BE49-F238E27FC236}">
                    <a16:creationId xmlns:a16="http://schemas.microsoft.com/office/drawing/2014/main" id="{F275465C-F1E9-21A9-EFFA-B3CC929B0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555" y="5491964"/>
                <a:ext cx="645664" cy="278041"/>
              </a:xfrm>
              <a:prstGeom prst="roundRect">
                <a:avLst/>
              </a:prstGeom>
              <a:blipFill>
                <a:blip r:embed="rId2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Arrow 83"/>
          <p:cNvSpPr/>
          <p:nvPr/>
        </p:nvSpPr>
        <p:spPr>
          <a:xfrm>
            <a:off x="8093798" y="3191932"/>
            <a:ext cx="649639" cy="20419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croll: Vertical 19">
                <a:extLst>
                  <a:ext uri="{FF2B5EF4-FFF2-40B4-BE49-F238E27FC236}">
                    <a16:creationId xmlns:a16="http://schemas.microsoft.com/office/drawing/2014/main" xmlns="" id="{2D772A4C-EA40-A9B3-C0CB-8FF0F68C52F2}"/>
                  </a:ext>
                </a:extLst>
              </p:cNvPr>
              <p:cNvSpPr/>
              <p:nvPr/>
            </p:nvSpPr>
            <p:spPr>
              <a:xfrm>
                <a:off x="8164943" y="2551161"/>
                <a:ext cx="596600" cy="570815"/>
              </a:xfrm>
              <a:prstGeom prst="verticalScroll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x-non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Scroll: Vertical 19">
                <a:extLst>
                  <a:ext uri="{FF2B5EF4-FFF2-40B4-BE49-F238E27FC236}">
                    <a16:creationId xmlns:a16="http://schemas.microsoft.com/office/drawing/2014/main" id="{2D772A4C-EA40-A9B3-C0CB-8FF0F68C5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3" y="2551161"/>
                <a:ext cx="596600" cy="570815"/>
              </a:xfrm>
              <a:prstGeom prst="verticalScroll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31423" y="3972488"/>
                <a:ext cx="3776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423" y="3972488"/>
                <a:ext cx="377631" cy="400110"/>
              </a:xfrm>
              <a:prstGeom prst="rect">
                <a:avLst/>
              </a:prstGeom>
              <a:blipFill rotWithShape="1">
                <a:blip r:embed="rId23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/>
              <p:nvPr/>
            </p:nvSpPr>
            <p:spPr>
              <a:xfrm>
                <a:off x="7194894" y="1583891"/>
                <a:ext cx="3455042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894" y="1583891"/>
                <a:ext cx="3455042" cy="46166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/>
              <p:nvPr/>
            </p:nvSpPr>
            <p:spPr>
              <a:xfrm>
                <a:off x="7168085" y="6318604"/>
                <a:ext cx="1368697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F84666-9806-D886-7CF0-E4BB6E72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85" y="6318604"/>
                <a:ext cx="1368697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/>
              <p:nvPr/>
            </p:nvSpPr>
            <p:spPr>
              <a:xfrm>
                <a:off x="9009700" y="6318604"/>
                <a:ext cx="1368697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F84666-9806-D886-7CF0-E4BB6E72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700" y="6318604"/>
                <a:ext cx="1368697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/>
              <p:nvPr/>
            </p:nvSpPr>
            <p:spPr>
              <a:xfrm>
                <a:off x="10739955" y="6305778"/>
                <a:ext cx="1368697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F84666-9806-D886-7CF0-E4BB6E72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955" y="6305778"/>
                <a:ext cx="1368697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מחבר חץ ישר 62"/>
          <p:cNvCxnSpPr>
            <a:stCxn id="50" idx="0"/>
            <a:endCxn id="67" idx="3"/>
          </p:cNvCxnSpPr>
          <p:nvPr/>
        </p:nvCxnSpPr>
        <p:spPr>
          <a:xfrm flipV="1">
            <a:off x="7852434" y="5773106"/>
            <a:ext cx="1665162" cy="5454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חץ ישר 63"/>
          <p:cNvCxnSpPr>
            <a:stCxn id="51" idx="0"/>
            <a:endCxn id="67" idx="4"/>
          </p:cNvCxnSpPr>
          <p:nvPr/>
        </p:nvCxnSpPr>
        <p:spPr>
          <a:xfrm flipV="1">
            <a:off x="9694049" y="5855501"/>
            <a:ext cx="2533" cy="4631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חץ ישר 64"/>
          <p:cNvCxnSpPr>
            <a:stCxn id="52" idx="0"/>
            <a:endCxn id="67" idx="5"/>
          </p:cNvCxnSpPr>
          <p:nvPr/>
        </p:nvCxnSpPr>
        <p:spPr>
          <a:xfrm flipH="1" flipV="1">
            <a:off x="9875568" y="5773106"/>
            <a:ext cx="1548736" cy="5326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אליפסה 66"/>
              <p:cNvSpPr/>
              <p:nvPr/>
            </p:nvSpPr>
            <p:spPr>
              <a:xfrm>
                <a:off x="9443458" y="5292871"/>
                <a:ext cx="506248" cy="56263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sz="2000" i="1" dirty="0">
                    <a:solidFill>
                      <a:prstClr val="black"/>
                    </a:solidFill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67" name="אליפסה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458" y="5292871"/>
                <a:ext cx="506248" cy="562630"/>
              </a:xfrm>
              <a:prstGeom prst="ellipse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מחבר חץ ישר 69"/>
          <p:cNvCxnSpPr>
            <a:stCxn id="67" idx="0"/>
          </p:cNvCxnSpPr>
          <p:nvPr/>
        </p:nvCxnSpPr>
        <p:spPr>
          <a:xfrm flipV="1">
            <a:off x="9696582" y="4601691"/>
            <a:ext cx="0" cy="6911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693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  <p:bldP spid="50" grpId="0" animBg="1"/>
      <p:bldP spid="51" grpId="0" animBg="1"/>
      <p:bldP spid="52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מלבן מעוגל 52"/>
          <p:cNvSpPr/>
          <p:nvPr/>
        </p:nvSpPr>
        <p:spPr>
          <a:xfrm>
            <a:off x="3651757" y="2867676"/>
            <a:ext cx="4695985" cy="19064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sym typeface="Symbol" panose="05050102010706020507" pitchFamily="18" charset="2"/>
              </a:rPr>
              <a:t>How many additions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sym typeface="Symbol" panose="05050102010706020507" pitchFamily="18" charset="2"/>
              </a:rPr>
              <a:t>are needed for </a:t>
            </a:r>
            <a:r>
              <a:rPr lang="en-US" sz="32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recovery in secret sharing?</a:t>
            </a:r>
            <a:endParaRPr lang="en-US" sz="3200" b="1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116E9D55-FCBA-84C4-CE38-2B23B6BF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225735"/>
            <a:ext cx="5376780" cy="1639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Recent applications: </a:t>
            </a:r>
            <a:r>
              <a:rPr lang="en-US" sz="2800" dirty="0" smtClean="0">
                <a:solidFill>
                  <a:srgbClr val="C00000"/>
                </a:solidFill>
              </a:rPr>
              <a:t>#parties ~ 10K</a:t>
            </a:r>
          </a:p>
          <a:p>
            <a:pPr marL="0" indent="0">
              <a:buNone/>
            </a:pPr>
            <a:r>
              <a:rPr lang="en-US" sz="2800" dirty="0" smtClean="0"/>
              <a:t>Large secrets: </a:t>
            </a:r>
            <a:r>
              <a:rPr lang="en-US" sz="2800" dirty="0" smtClean="0">
                <a:solidFill>
                  <a:srgbClr val="C00000"/>
                </a:solidFill>
              </a:rPr>
              <a:t>k-bit for k~255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734000" y="1258830"/>
            <a:ext cx="49049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 panose="05050102010706020507" pitchFamily="18" charset="2"/>
              </a:rPr>
              <a:t>Naïve solution (say, with Shamir </a:t>
            </a:r>
          </a:p>
          <a:p>
            <a:r>
              <a:rPr lang="en-US" sz="2800" dirty="0" smtClean="0">
                <a:sym typeface="Symbol" panose="05050102010706020507" pitchFamily="18" charset="2"/>
              </a:rPr>
              <a:t>secret sharing) leads to </a:t>
            </a:r>
          </a:p>
          <a:p>
            <a:r>
              <a:rPr lang="en-US" sz="2800" dirty="0" smtClean="0">
                <a:sym typeface="Symbol" panose="05050102010706020507" pitchFamily="18" charset="2"/>
              </a:rPr>
              <a:t>complexity of ~ </a:t>
            </a:r>
            <a:r>
              <a:rPr lang="en-US" sz="28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#parties *k </a:t>
            </a:r>
            <a:endParaRPr lang="en-US" sz="2800" b="1" dirty="0">
              <a:solidFill>
                <a:srgbClr val="C00000"/>
              </a:solidFill>
              <a:sym typeface="Symbol" panose="05050102010706020507" pitchFamily="18" charset="2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763093" y="1541640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ym typeface="Symbol" panose="05050102010706020507" pitchFamily="18" charset="2"/>
              </a:rPr>
              <a:t></a:t>
            </a:r>
            <a:endParaRPr lang="en-US" sz="4000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116E9D55-FCBA-84C4-CE38-2B23B6BF82A0}"/>
              </a:ext>
            </a:extLst>
          </p:cNvPr>
          <p:cNvSpPr txBox="1">
            <a:spLocks/>
          </p:cNvSpPr>
          <p:nvPr/>
        </p:nvSpPr>
        <p:spPr>
          <a:xfrm>
            <a:off x="117397" y="5051510"/>
            <a:ext cx="11329100" cy="161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Relevant for </a:t>
            </a:r>
            <a:r>
              <a:rPr lang="en-US" b="1" dirty="0"/>
              <a:t>a variety of </a:t>
            </a:r>
            <a:r>
              <a:rPr lang="en-US" b="1" dirty="0" smtClean="0"/>
              <a:t>applications:</a:t>
            </a:r>
          </a:p>
          <a:p>
            <a:r>
              <a:rPr lang="en-US" dirty="0" smtClean="0"/>
              <a:t>Discrete log/RSA-based threshold signatures</a:t>
            </a:r>
          </a:p>
          <a:p>
            <a:r>
              <a:rPr lang="en-US" dirty="0" smtClean="0"/>
              <a:t>Threshold encryption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800000"/>
                </a:solidFill>
                <a:latin typeface="+mn-lt"/>
              </a:rPr>
              <a:t>Secret Sharing “in the Exponent”</a:t>
            </a:r>
            <a:endParaRPr lang="en-GB" dirty="0">
              <a:solidFill>
                <a:srgbClr val="8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24F84666-9806-D886-7CF0-E4BB6E728FAB}"/>
                  </a:ext>
                </a:extLst>
              </p:cNvPr>
              <p:cNvSpPr txBox="1"/>
              <p:nvPr/>
            </p:nvSpPr>
            <p:spPr>
              <a:xfrm>
                <a:off x="5488964" y="1260030"/>
                <a:ext cx="1074648" cy="41011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F84666-9806-D886-7CF0-E4BB6E72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964" y="1260030"/>
                <a:ext cx="1074648" cy="410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065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0" grpId="0" uiExpand="1" build="p"/>
      <p:bldP spid="2" grpId="0"/>
      <p:bldP spid="3" grpId="0"/>
      <p:bldP spid="64" grpId="0" uiExpand="1" build="p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F47A81-5B9D-FA1D-C192-1CEA97C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4582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>
                <a:solidFill>
                  <a:srgbClr val="800000"/>
                </a:solidFill>
                <a:latin typeface="+mn-lt"/>
              </a:rPr>
              <a:t>The Cost of Recovering a Secret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14" y="1279197"/>
                <a:ext cx="12107159" cy="17912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Computing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𝐬</m:t>
                    </m:r>
                    <m:r>
                      <a:rPr lang="en-US" b="1" i="0" smtClean="0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𝚺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: 	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Shamir secret sharing: </a:t>
                </a:r>
                <a:r>
                  <a:rPr lang="en-US" dirty="0"/>
                  <a:t>	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>
                        <a:latin typeface="Cambria Math"/>
                      </a:rPr>
                      <m:t>Ω</m:t>
                    </m:r>
                    <m:r>
                      <a:rPr lang="en-US" b="0" i="1" dirty="0">
                        <a:latin typeface="Cambria Math"/>
                      </a:rPr>
                      <m:t>(</m:t>
                    </m:r>
                    <m:r>
                      <a:rPr lang="en-US" b="0" i="1" dirty="0">
                        <a:latin typeface="Cambria Math"/>
                      </a:rPr>
                      <m:t>𝑛</m:t>
                    </m:r>
                    <m:r>
                      <a:rPr lang="en-US" b="0" i="1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log</m:t>
                    </m:r>
                    <m:r>
                      <a:rPr lang="en-US" b="0" i="1" dirty="0">
                        <a:latin typeface="Cambria Math"/>
                      </a:rPr>
                      <m:t> </m:t>
                    </m:r>
                    <m:r>
                      <a:rPr lang="en-US" b="0" i="1" dirty="0">
                        <a:latin typeface="Cambria Math"/>
                      </a:rPr>
                      <m:t>𝑝</m:t>
                    </m:r>
                    <m:r>
                      <a:rPr lang="en-US" b="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additions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[Shamir ‘79]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Black-box secret sharing:	 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additions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DesmedtFrankel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 ‘89, </a:t>
                </a:r>
                <a:r>
                  <a:rPr lang="en-US" sz="2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CramerXing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 ’19]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14" y="1279197"/>
                <a:ext cx="12107159" cy="1791248"/>
              </a:xfrm>
              <a:blipFill rotWithShape="1">
                <a:blip r:embed="rId4"/>
                <a:stretch>
                  <a:fillRect l="-1007" t="-5442" r="-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xmlns="" id="{116E9D55-FCBA-84C4-CE38-2B23B6BF82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98" y="5182228"/>
                <a:ext cx="11329100" cy="11324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Previously unknown even for ramp-secret sharing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-correctness vs.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-privacy</a:t>
                </a:r>
                <a:endParaRPr lang="en-US" dirty="0"/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6E9D55-FCBA-84C4-CE38-2B23B6BF8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8" y="5182228"/>
                <a:ext cx="11329100" cy="1132482"/>
              </a:xfrm>
              <a:prstGeom prst="rect">
                <a:avLst/>
              </a:prstGeom>
              <a:blipFill rotWithShape="1">
                <a:blip r:embed="rId5"/>
                <a:stretch>
                  <a:fillRect l="-1076" t="-8602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מלבן מעוגל 44"/>
          <p:cNvSpPr/>
          <p:nvPr/>
        </p:nvSpPr>
        <p:spPr>
          <a:xfrm>
            <a:off x="3469062" y="3299385"/>
            <a:ext cx="4600281" cy="14504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Can we recover a secret with O(n) additions?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0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44" grpId="0" build="p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38932</TotalTime>
  <Words>2254</Words>
  <Application>Microsoft Office PowerPoint</Application>
  <PresentationFormat>מותאם אישית</PresentationFormat>
  <Paragraphs>469</Paragraphs>
  <Slides>29</Slides>
  <Notes>24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Cambria Math</vt:lpstr>
      <vt:lpstr>Times New Roman</vt:lpstr>
      <vt:lpstr>Wingdings</vt:lpstr>
      <vt:lpstr>Office Theme</vt:lpstr>
      <vt:lpstr>1_Office Theme</vt:lpstr>
      <vt:lpstr>How to Recover a Secret with O(n) Additions</vt:lpstr>
      <vt:lpstr>A Motivating Example: Threshold Signatures</vt:lpstr>
      <vt:lpstr>Threshold Signatures </vt:lpstr>
      <vt:lpstr>Threshold Signatures </vt:lpstr>
      <vt:lpstr>Threshold Signatures </vt:lpstr>
      <vt:lpstr>Secret Sharing “in the Exponent”</vt:lpstr>
      <vt:lpstr>Secret Sharing “in the Exponent”</vt:lpstr>
      <vt:lpstr>מצגת של PowerPoint</vt:lpstr>
      <vt:lpstr>The Cost of Recovering a Secret</vt:lpstr>
      <vt:lpstr>Main Result</vt:lpstr>
      <vt:lpstr>Technical Overview</vt:lpstr>
      <vt:lpstr>From Codes to Secret Sharing [Cramer et al. ’15]</vt:lpstr>
      <vt:lpstr>From Codes to Secret Sharing [Cramer et al. ’15]</vt:lpstr>
      <vt:lpstr>מצגת של PowerPoint</vt:lpstr>
      <vt:lpstr>מצגת של PowerPoint</vt:lpstr>
      <vt:lpstr>מצגת של PowerPoint</vt:lpstr>
      <vt:lpstr>From Codes to Secret Sharing: Recap</vt:lpstr>
      <vt:lpstr>Our Scheme</vt:lpstr>
      <vt:lpstr>Our Scheme</vt:lpstr>
      <vt:lpstr>Privacy via Randomness Extraction</vt:lpstr>
      <vt:lpstr>Privacy via Randomness Extraction</vt:lpstr>
      <vt:lpstr>Privacy Summary</vt:lpstr>
      <vt:lpstr>Additional Results</vt:lpstr>
      <vt:lpstr>Summary</vt:lpstr>
      <vt:lpstr>מצגת של PowerPoint</vt:lpstr>
      <vt:lpstr>מצגת של PowerPoint</vt:lpstr>
      <vt:lpstr>Privacy over all Primes</vt:lpstr>
      <vt:lpstr>Privacy over all Primes</vt:lpstr>
      <vt:lpstr>מצגת של PowerPoint</vt:lpstr>
    </vt:vector>
  </TitlesOfParts>
  <Company>Massachusetts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</dc:creator>
  <cp:lastModifiedBy>Oded Nir</cp:lastModifiedBy>
  <cp:revision>1085</cp:revision>
  <dcterms:created xsi:type="dcterms:W3CDTF">2017-08-17T05:53:43Z</dcterms:created>
  <dcterms:modified xsi:type="dcterms:W3CDTF">2023-08-15T12:46:26Z</dcterms:modified>
</cp:coreProperties>
</file>