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59" r:id="rId5"/>
    <p:sldId id="282" r:id="rId6"/>
    <p:sldId id="260" r:id="rId7"/>
    <p:sldId id="267" r:id="rId8"/>
    <p:sldId id="262" r:id="rId9"/>
    <p:sldId id="339" r:id="rId10"/>
    <p:sldId id="268" r:id="rId11"/>
    <p:sldId id="263" r:id="rId12"/>
    <p:sldId id="264" r:id="rId13"/>
    <p:sldId id="265" r:id="rId14"/>
    <p:sldId id="269" r:id="rId15"/>
    <p:sldId id="270" r:id="rId16"/>
    <p:sldId id="271" r:id="rId17"/>
    <p:sldId id="285" r:id="rId18"/>
    <p:sldId id="314" r:id="rId19"/>
    <p:sldId id="337" r:id="rId20"/>
    <p:sldId id="274" r:id="rId21"/>
    <p:sldId id="276" r:id="rId22"/>
    <p:sldId id="338" r:id="rId23"/>
    <p:sldId id="275" r:id="rId24"/>
    <p:sldId id="278" r:id="rId25"/>
    <p:sldId id="277" r:id="rId26"/>
    <p:sldId id="273" r:id="rId27"/>
    <p:sldId id="330" r:id="rId28"/>
    <p:sldId id="340" r:id="rId29"/>
    <p:sldId id="342" r:id="rId30"/>
    <p:sldId id="341" r:id="rId31"/>
    <p:sldId id="331" r:id="rId32"/>
    <p:sldId id="334" r:id="rId33"/>
    <p:sldId id="335" r:id="rId34"/>
    <p:sldId id="336" r:id="rId35"/>
    <p:sldId id="286" r:id="rId36"/>
    <p:sldId id="289" r:id="rId37"/>
    <p:sldId id="317" r:id="rId38"/>
    <p:sldId id="318" r:id="rId39"/>
    <p:sldId id="319" r:id="rId40"/>
    <p:sldId id="316" r:id="rId41"/>
    <p:sldId id="320" r:id="rId42"/>
    <p:sldId id="288" r:id="rId43"/>
    <p:sldId id="322" r:id="rId44"/>
    <p:sldId id="321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13" r:id="rId53"/>
    <p:sldId id="312" r:id="rId54"/>
  </p:sldIdLst>
  <p:sldSz cx="12192000" cy="6858000"/>
  <p:notesSz cx="6858000" cy="9144000"/>
  <p:embeddedFontLst>
    <p:embeddedFont>
      <p:font typeface="Amazon Ember" panose="020B0703020204020204" pitchFamily="34" charset="0"/>
      <p:regular r:id="rId57"/>
      <p:bold r:id="rId58"/>
      <p:italic r:id="rId59"/>
      <p:boldItalic r:id="rId60"/>
    </p:embeddedFont>
    <p:embeddedFont>
      <p:font typeface="Amazon Ember Display" panose="020F0603020204020204" pitchFamily="34" charset="0"/>
      <p:regular r:id="rId61"/>
      <p:bold r:id="rId62"/>
      <p:italic r:id="rId63"/>
      <p:boldItalic r:id="rId64"/>
    </p:embeddedFont>
    <p:embeddedFont>
      <p:font typeface="Amazon Ember Mono" panose="020B0709020204020204" pitchFamily="49" charset="0"/>
      <p:regular r:id="rId65"/>
      <p:bold r:id="rId66"/>
      <p:italic r:id="rId67"/>
      <p:boldItalic r:id="rId68"/>
    </p:embeddedFont>
    <p:embeddedFont>
      <p:font typeface="Franklin Gothic Medium" panose="020B0603020102020204" pitchFamily="34" charset="0"/>
      <p:regular r:id="rId69"/>
      <p:italic r:id="rId70"/>
    </p:embeddedFont>
    <p:embeddedFont>
      <p:font typeface="Lucida Console" panose="020B0609040504020204" pitchFamily="49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200"/>
    <a:srgbClr val="D05E0D"/>
    <a:srgbClr val="AC3EC1"/>
    <a:srgbClr val="88F5B1"/>
    <a:srgbClr val="77FBE1"/>
    <a:srgbClr val="232F3E"/>
    <a:srgbClr val="9FFCEA"/>
    <a:srgbClr val="38EF7D"/>
    <a:srgbClr val="FF0000"/>
    <a:srgbClr val="841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4402" autoAdjust="0"/>
  </p:normalViewPr>
  <p:slideViewPr>
    <p:cSldViewPr snapToGrid="0">
      <p:cViewPr>
        <p:scale>
          <a:sx n="70" d="100"/>
          <a:sy n="70" d="100"/>
        </p:scale>
        <p:origin x="87" y="4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0B3F9-42E9-426B-B3D2-D6012D749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C71F7584-9745-40DA-BD49-9A41A97B2D2E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9253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457200"/>
            <a:ext cx="5981700" cy="33647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197679"/>
            <a:ext cx="6000750" cy="43288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A3D89E5F-BEEF-42A1-A57B-E5A736D51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-1063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63550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47713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73138" indent="-117475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4056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264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Clarify: A “fork” characterizes the CGKA state. </a:t>
            </a:r>
            <a:br>
              <a:rPr lang="en-AT" dirty="0"/>
            </a:br>
            <a:br>
              <a:rPr lang="en-AT" dirty="0"/>
            </a:br>
            <a:r>
              <a:rPr lang="en-AT" dirty="0"/>
              <a:t>It can be cause in different ways. E.g. </a:t>
            </a:r>
            <a:r>
              <a:rPr lang="de-AT" dirty="0"/>
              <a:t>N</a:t>
            </a:r>
            <a:r>
              <a:rPr lang="en-AT" dirty="0" err="1"/>
              <a:t>etwork</a:t>
            </a:r>
            <a:r>
              <a:rPr lang="en-AT" dirty="0"/>
              <a:t> can</a:t>
            </a:r>
          </a:p>
          <a:p>
            <a:r>
              <a:rPr lang="en-AT" dirty="0"/>
              <a:t>- Partitioning network. High latency &amp; frequency. Link failures in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CB73C-C9C0-4379-8F61-947401999BDA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7691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Clarify: A “fork” characterizes the CGKA state. </a:t>
            </a:r>
            <a:br>
              <a:rPr lang="en-AT" dirty="0"/>
            </a:br>
            <a:br>
              <a:rPr lang="en-AT" dirty="0"/>
            </a:br>
            <a:r>
              <a:rPr lang="en-AT" dirty="0"/>
              <a:t>It can be cause in different ways. E.g. </a:t>
            </a:r>
            <a:r>
              <a:rPr lang="de-AT" dirty="0"/>
              <a:t>N</a:t>
            </a:r>
            <a:r>
              <a:rPr lang="en-AT" dirty="0" err="1"/>
              <a:t>etwork</a:t>
            </a:r>
            <a:r>
              <a:rPr lang="en-AT" dirty="0"/>
              <a:t> can</a:t>
            </a:r>
          </a:p>
          <a:p>
            <a:r>
              <a:rPr lang="en-AT" dirty="0"/>
              <a:t>- Partitioning network. High latency &amp; frequency. Link failures in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CB73C-C9C0-4379-8F61-947401999BDA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9339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0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CD5696-3AFE-CA4C-A90F-AFBFD792D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" y="0"/>
            <a:ext cx="12198096" cy="686420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489CA4-EB09-460F-875D-679F254BCAAF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AF8E2FD-6102-D476-9B31-990928A28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5135219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BBD015-CC4E-DDA2-9B8B-F02A82C187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2126159"/>
            <a:ext cx="5486402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1F8DA72-B958-898E-4400-2DA81EB00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5486401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2375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 userDrawn="1">
          <p15:clr>
            <a:srgbClr val="FBAE40"/>
          </p15:clr>
        </p15:guide>
        <p15:guide id="3" orient="horz" pos="2736" userDrawn="1">
          <p15:clr>
            <a:srgbClr val="FBAE40"/>
          </p15:clr>
        </p15:guide>
        <p15:guide id="4" orient="horz" pos="1272" userDrawn="1">
          <p15:clr>
            <a:srgbClr val="FBAE40"/>
          </p15:clr>
        </p15:guide>
        <p15:guide id="5" orient="horz" pos="17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C58F4C-B912-474A-A98C-A2FF1B0D614A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C9EC33D-B8CB-F8D5-C4C9-8D8490BE3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2B7C12-E4BA-9183-3D89-25241F3ADD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A843580-AC8D-118F-FE9B-C06E196B41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9E3AB0-DD1F-BC84-EBB8-39450E003E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D648CD4-D3A0-7542-DBF0-CA16CAFD52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5815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C18329-FFD2-4EF8-9523-F0B425A43CF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4934725-88F7-FC58-B12F-7DBD8C376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5F08BA-9941-1769-0D04-447E198D80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687AC5-0322-9633-A786-3376ACDDB5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0B1FA11-6328-1B6A-6FCD-DCF49F41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643C2E1-6312-ADEE-3EC0-3EEA82FF73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41056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006329-335B-481F-B03B-674035B83784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EC3848B-7272-6F1B-8EDE-D50FE7E0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BD0D6B-D467-DB6D-3630-34AF8BE11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C13B7C3-8C17-E47A-7505-EB9745A44D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3262B8C-A339-FF05-2A2C-2C4307E6B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ECD0A28-5B08-4875-CCD0-9C809C81FE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154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C48834-4DFD-456A-BCC9-C35C53227EB0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B8A0CA0-58E5-2A58-D902-6E0E88B96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539F2F-7EF1-BF53-7398-5B2CE74C6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B81366-521A-54A4-EA82-00E8006634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05801A3-8E16-0005-BA27-CF23DE6FA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32FDFCB-312E-FEE9-F48A-CE876B41B0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6777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AA0FFF-6FB1-4785-AD78-4BB6DC10C857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E8A9687-9044-2D84-36E2-0FA6822A0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32DE08-F700-A761-5390-78213E2F24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1998C4-A59E-F5EF-11E1-A2BB77DD1D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34FDDF6-7CAC-33A4-9118-7D91BA834C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6803D0A-E3F2-04B6-8DA0-6A04DB8717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1446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  <a:lvl5pPr marL="0" indent="0">
              <a:spcAft>
                <a:spcPts val="3000"/>
              </a:spcAft>
              <a:buNone/>
              <a:defRPr sz="2400"/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033A21-874C-70EF-02C7-296EF71EF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66FB56-E159-49EA-ED65-E2DFA177B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77288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71D20-5F71-4B5C-8CBD-9A2CC750667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795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54A49-7C0F-EC5E-8B3F-25196C9A9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EF18002-5CD0-9ADE-49D8-A0648DCCF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77288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C8AD17-1C6A-4A33-9775-9E3D95437FAC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495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BCD0-1743-5044-65C6-76C49D652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198CE74-81AB-EE4D-8D00-270FFD0D8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82BBCB-6496-4FAF-AFCE-58095D29851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954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3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2D8F5-93A5-A960-3D20-7080C1ECB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85D934-A3B1-4C0D-B1A3-B43E3F46261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201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F4303-CDF6-64B0-C285-21B79F254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FC7487-A25D-41CA-BA06-6411FE5801B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50765-1D01-C109-EBF4-C32FA72DB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7162800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41776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3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30DD7-E633-7B18-5188-CF6050BEA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AB139D-FA65-4B39-AE73-BE219777A393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721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4" cy="686858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192CD-B4E6-0919-4147-B8F873FBF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A9E39-5CDD-4279-BE84-7821E1914836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5854C0-AD00-85F4-5752-2B301CD1B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42838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56136-9E6F-0DE9-54D0-03CB36067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1EE37-C327-4277-B9B5-17EDA1538AB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71C6EB-3EA4-FF4A-86FE-F3F77C42F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6761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C18EE-4313-8DCD-040B-17D12F169C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683EB-E446-445A-A797-2681DD82A68E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C23FB3-8205-2962-74C0-7996DA36F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8550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9F75E-7BBB-2BE3-E198-7AF863AC1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376B9-1D57-4162-9B37-C90248963BF7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7463A1-F833-A66A-5D1C-D902B698C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5714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C451DB-1817-20DE-F471-78A441094C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A565D-0A88-4370-88F9-A4E42D8EEA4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D27A13-3C80-8811-8BF1-2EF2BF6DB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9292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8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C3EEF-6F5D-0A2B-8308-FBC44EFC9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82F42-A460-4550-9D75-36549722531C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826D1F-1ABA-7514-CC95-A53A63A94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27348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7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F39C0E-527F-64DC-3CA7-01E2B3AD5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33D62-2273-45B5-82A7-D4E413867BE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1FB842-0D4C-6E45-5AD2-89C0D2615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8384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1EBE1-B103-1A96-A273-A2C25E977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198CE74-81AB-EE4D-8D00-270FFD0D8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E62644-47D1-414B-A1F5-C439D31CE19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9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8087" cy="686857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4F6EC8-8690-B52F-EC45-01BED761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94993-E8A8-4D1E-BF01-11DF23B5662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02295C-49F6-F63E-8A98-6649F70C0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25106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3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8087" cy="68685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C0AD1-D436-AC3A-2D20-E18883BC49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83A72-EB92-46BE-B22E-BB9A3EA73687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DF46E8-50A0-73D6-6CD9-5D4C810FB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14401"/>
            <a:ext cx="574150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2262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406E-49D4-4042-B360-7083D5E4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49830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T" dirty="0"/>
              <a:t>Fork-Resilient Continuous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E2B-5658-4ECD-9AB5-497E1D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BB3C-A513-466E-B53F-E5E578126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9C1A1-91E5-46D2-97FB-94E48C63B9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  <p15:guide id="2" orient="horz" pos="1128" userDrawn="1">
          <p15:clr>
            <a:srgbClr val="9FCC3B"/>
          </p15:clr>
        </p15:guide>
        <p15:guide id="3" orient="horz" pos="134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3DDF9C-7004-4F4E-8707-3F8553760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7034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4229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270F7-2BCA-4119-8F34-BD17AB29E1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  <p15:guide id="2" orient="horz" pos="1128" userDrawn="1">
          <p15:clr>
            <a:srgbClr val="9FCC3B"/>
          </p15:clr>
        </p15:guide>
        <p15:guide id="3" orient="horz" pos="124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5334000" cy="10858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4038599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B2582F-3FE9-42AC-8572-5C27E1A8E5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(or paste) to insert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519C8-EC02-9EFE-B45E-AEB3FD54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556BB9-3665-4452-A7EC-4877709C1D88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C88D86B-BF79-C611-B571-366DBAC7A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5840898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</p:spTree>
    <p:extLst>
      <p:ext uri="{BB962C8B-B14F-4D97-AF65-F5344CB8AC3E}">
        <p14:creationId xmlns:p14="http://schemas.microsoft.com/office/powerpoint/2010/main" val="42049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4125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CB0EC-BB93-4417-89BD-8704180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5D547-F845-48C9-979D-DD2269BB9C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 and images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FED918-02AD-4AE8-80A2-5FBE2CA7C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31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A07340D-F35E-44B1-83E7-553D9B9F4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45099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E39C743-124E-4ED1-8147-16B673DA194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9568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1AFFF-5B96-4371-BCA2-F0CE04ECF7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ur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Four-column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471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74719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83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984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70CBA4-9A7C-4AA6-80BD-DA7E39D56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4960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8FFD55-A15C-40BB-919A-289EBCA6F2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496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D3C1B-0D24-4BCA-810C-31D050008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643E-9D53-435F-9BF5-216545CC1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8F45C-51B3-4A66-AF8A-1A15D12571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14501"/>
            <a:ext cx="5372101" cy="44957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D460-44A4-4368-BEE3-4B57384F2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1714501"/>
            <a:ext cx="5372100" cy="4495798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CB9B7-F1A6-4E7E-9A44-4A1BF91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DE8161-89FB-4C0E-91DC-BB077E8FD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8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A55C8-9EB1-43B1-BF66-2D7F31D1B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24431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0697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70A126-58BA-41AC-92D7-A31F9CFA52FC}"/>
              </a:ext>
            </a:extLst>
          </p:cNvPr>
          <p:cNvSpPr/>
          <p:nvPr userDrawn="1"/>
        </p:nvSpPr>
        <p:spPr>
          <a:xfrm>
            <a:off x="0" y="1682496"/>
            <a:ext cx="12192000" cy="4242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9EF5C-832F-4F15-B95C-60157E7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D7037-6014-41C7-AAA4-041F7B6E5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5248274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598"/>
            <a:ext cx="5248276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778C9A-1C98-4EC3-A992-895A3DF0E6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90155-1147-789F-69B9-AA801C911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198CE74-81AB-EE4D-8D00-270FFD0D8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EC3F0F-AEF1-412D-90DE-B0C59AA37844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998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Two-column, subtitle, bullets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919E-8A8C-4C90-854E-20FDD2FCCD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5248274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600"/>
            <a:ext cx="5248276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E16D6-76D0-4B95-931F-9F32F34A8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ECE-DA96-4373-B8B2-4E847C5A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900504"/>
          </a:xfrm>
        </p:spPr>
        <p:txBody>
          <a:bodyPr anchor="b" anchorCtr="0"/>
          <a:lstStyle>
            <a:lvl1pPr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4496832"/>
            <a:ext cx="8067261" cy="31393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0A0F065-DA19-4B02-B238-CFA9C89CB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6" y="1981200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EFC34B7-722A-436B-9E34-41B9A285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5350" y="3274218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8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 userDrawn="1">
          <p15:clr>
            <a:srgbClr val="FBAE40"/>
          </p15:clr>
        </p15:guide>
        <p15:guide id="2" orient="horz" pos="259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79B83-A4CA-B759-C157-723809BBE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D02FB-AC18-442D-BBE2-2C53CEBC800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956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6B4E2-487D-7BA5-6A5D-8D62F9D14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ADE358-CEC0-4A7A-91D0-6D0612E3A423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10C7D2-1943-FD18-936B-CF69ECBD9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6447183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5913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D847E-1472-C52D-C8A4-327EA222F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E22C5B-624A-42F2-A249-CC63748212B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9886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C12C4-7B07-CDE0-8DA7-421A5A98A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35D77-F916-4DAE-89CA-99F74B26739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293948-E1B1-41A2-F926-D15BA69BB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6298096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1205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A089D9-A432-3B43-6713-28C2C3E21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FDBA4-711D-48B8-87F0-76A2EDA89CED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008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249AE-E5ED-8BAD-6F16-B03132ACD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A8ECC-0565-1B81-D5AE-5216039132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C16CF-9B20-4695-A764-4F73755B3EC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5D8724-F32F-4CDB-5553-8326F91E9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5021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0A827-8022-417E-EB28-60E63C7D4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0B5C9-3003-8484-EC53-B5A6CA87B1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64C88-CEF0-462F-8D92-47906DC27A5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CEB386-6DF2-6254-40CB-63A255064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114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7084-C292-40B3-5532-BADF8A63EA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059D0B-4F5E-6785-3D4C-D01992BC5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EC6B2-5554-40F8-86DD-1FE51B25CA8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52567A-B302-27FF-B1DB-19F10D112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1483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ED68E9-0FF1-46F2-AB04-CED0439B888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3F2AE97-0C65-C362-72CD-C35306820D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9BF118-0014-8A86-3661-B8AC8C9A52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32E341-6240-0813-380F-7FBB62BAFF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58077D-4EF3-7D77-F014-7B8159D08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A52C088-168A-0695-0F88-848AA50158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4435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F5BB1-F3F5-1A37-00A0-5AC635EF8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6E939-800D-9C22-F975-E790F8EE1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C7C3E7-9FE0-431A-A46F-AD253A5A3F91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59A8D1-0930-C03D-FAED-CC603CA56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1719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9CCD3-783E-5763-1BF1-D6D580F6C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94AC0-2FA5-CFD2-262B-0DE614583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407804-29CD-45BD-97EA-A59FD62755DC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36421E-CD06-2E3E-3B1F-E6A2753BE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6567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E5AF7-C90B-83E3-DE31-C548F5A18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E61C7-A1D3-968F-BBB2-84D9C247C8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D246CA-2843-4361-815C-CDD87375095A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D857FC-A8D1-3F06-C74C-778B2E0B7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7508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E1F25-3DF9-FBD3-3C57-9A17473C0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7115C-EAEE-3C79-3FB7-88893ED62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B97E2-45C0-40BA-9B20-EC0340B30D2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E749E7-475C-E857-E5BE-33AE1247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16948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77284-676C-CE9A-D699-AB947A6B0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DC184-A598-DC3B-9E53-164592375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FAE449-F196-4FA7-9B73-4C6115E0FEB1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B24705-597E-1D56-1778-CFB15A803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6187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3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412F5-6B7A-D6E2-DF9E-F32327BB9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76EE5-F406-C16E-4DDB-0416F61D1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B5114-417B-4E49-A3ED-C67F4472023C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79522F-A351-B5B6-6828-3F52933F8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051852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8894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here;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51AD4-FDAE-4E07-B685-874180F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BE49C-423E-451A-A0D2-7D73F253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820-803B-4C55-BA9E-AE3223753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56" y="3226552"/>
            <a:ext cx="6823869" cy="750238"/>
          </a:xfrm>
        </p:spPr>
        <p:txBody>
          <a:bodyPr/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9A66-7F1A-495E-B008-D2DB34B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7951E-E6AB-4553-9142-A91D5BC58C21}"/>
              </a:ext>
            </a:extLst>
          </p:cNvPr>
          <p:cNvSpPr txBox="1"/>
          <p:nvPr userDrawn="1"/>
        </p:nvSpPr>
        <p:spPr>
          <a:xfrm>
            <a:off x="609599" y="2428875"/>
            <a:ext cx="6867525" cy="95566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Q&amp;A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FF82B-B4E0-4C97-87F3-C1C0B8837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73436"/>
            <a:ext cx="7823200" cy="1311128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US" dirty="0"/>
              <a:t>Video or demo divider: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32874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18D66C-CADE-4DAD-B8AF-51E1FD0A142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16D5615-AA11-378C-E14C-3A04ABC157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D9E4C9-D56F-CC1A-1769-186C80EFE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F05A91-078B-D701-FEC2-5E99D1A45D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5742615-0398-D81D-E8EE-DF32749AB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B07422A-8FE4-A352-693E-0DF3DA29A1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4903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300D94-E16B-4268-9D8D-053D71D5D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100FBD5-D226-4B79-8009-A3AA42458F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4864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D0BE8-3DF9-42ED-B529-6742E64DF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34999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5272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A51E-0F08-4B7B-9A9F-00CF3AA3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35531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0C8A-CCAE-4B98-91F0-838AA4F55C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25611"/>
            <a:ext cx="5372101" cy="44846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EECF-7227-4AD4-BC6B-F6715716A8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0" y="1714501"/>
            <a:ext cx="5372100" cy="4484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0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AD9CB31-EEEF-4014-8284-24B508CB1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51097-E924-8CDB-E302-F7D77E352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FA785F-B449-45F6-BE8D-89C6D531DBF7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32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9E5A8B5-335F-4499-A867-2220D21A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CA5295-52B4-DA4A-3B3B-7145856F77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7DCF53-A012-41A2-B1C1-151F73EFB2C4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314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056DCF-66C0-41BE-8188-5749FE9DC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B9838-709C-D532-7ACE-84A87321ED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F16577-AF43-4A54-A895-7E804E6D395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125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D6EE278-70BF-4DF0-A320-B03946E1B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FB853-8D14-6B48-43F0-CC75308D5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15297C-95F3-41F9-8884-44AF9487CC8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208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E939C6C-E22D-4BEB-9860-241625208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B16C7-6632-86D8-EFD9-B008820E0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86A21B-9A76-4346-AD6E-1333FA374B3E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955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172434-260A-49BF-87AC-79A63C6C4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938C3-3618-BDC8-E65D-56862F92A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1C0A044-F552-45C8-A3F0-5C04E25C3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7D13DE0-1972-190E-69BD-4DE5DBFD0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5D465C9-F221-15C3-3972-F9F1B2CAB0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FFA27A-72ED-9081-0EBB-7DF9A8AF9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50D8F-DD42-5F10-2310-6BEAC7BC3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DB7D54-37B0-4E0F-8B1C-CA55E95D88BC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376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50E006-B8BE-41D1-8AEE-FF2E8D676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13998-AB79-8EE1-EA4C-0BD2BD229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D414F98-6E22-B50E-D8B0-A55F9BF7B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D2F758A-9EA7-38FB-3C81-8514C67B85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3AF3444-C7E8-876C-3522-F1AA2B9B6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DA3F794-5319-FF1F-6564-4BA2B2311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0ED3B-E550-49CD-D0EF-0EBA2CFBD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4E4CCF-2182-4E77-A62E-4759F75FAB08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306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C50C4-8723-48DC-9E9D-D8C869E90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CBEC4-568F-B29A-2D95-719AF8F2C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E87E64-CF10-7061-B9E3-8CEF07419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C64556-D1E8-5C8B-F7EC-F1B41E6396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6BBF6AB-321C-5E75-2DF6-35B71E6181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F34B1BF-007E-E350-34CE-1D3418C6D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C35A2-DB64-4E4E-60A2-7CF424AC9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AEE99F-5E37-4844-9362-BDA8079661E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057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6F88C3-9761-435F-96B7-CCF77758FDA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4AEC646-F2D4-4062-8D8D-54C3D0BAF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15E85F-43DD-0E66-52FB-7F7C0C60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2A5589-7398-8B7F-144F-15B93C8665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1AE064-8A65-6790-9D00-F0F1079B3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51C56A0-E08C-929E-1F30-995AF8F1F5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731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85D3AA5-9C5B-4479-B6C8-03408A5E6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7D374-7649-3949-2559-62CBAFB1E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281238-F01D-5752-21B1-3F14FF9932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1EBD3DE-6235-2A64-3D20-D9A197C979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5CF1C0A-A62D-2AC2-BEB9-E5369CFE1A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DC71126-2833-5810-EFE8-31EB88D1E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F7C25-39BE-11B4-C68D-5FBA586F90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ADA1BB-DA23-40B9-9AA4-5D2EACBC413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052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C912AC-4199-428B-92D3-03BA311F6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7A183-AA2F-3AAC-80C8-B6B57DBA3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" y="0"/>
            <a:ext cx="12198096" cy="686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A0BC348-319B-9CE7-35DF-89B076D79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58AE2D3-E0B2-596A-5774-77F5E4BE2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D7214E7-926F-CF45-7067-7885CA7F4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386B97-D918-6426-BA80-636302F327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F13BF-6284-EAAD-2C06-44DFDE0D5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CC2C-4600-4037-A39C-685F2CBA8EB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372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4E1487-7A9B-4CCE-B0A9-8D67FD57A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A28AD-413C-3139-4889-ED77E618F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EE3051-C025-4271-9B4B-30EC11D7DD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BDBF4E6-2D4A-078E-08E6-2C9FF258EA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73E40C2-9916-4479-095D-8B04916FCD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D13370-97DD-E852-A320-8843CB4D5B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5ED03-BB1C-0B16-51E2-72AE17C6F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C9C8C-14FA-4C71-9963-2692F0D7B1D0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706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A1DC2A-38BD-4764-9BA2-EE35A154C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D89C87-20C6-3297-9911-E5FE91BBE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98096" cy="686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E038D9F-51DB-ED2B-02D4-F348DD2B83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9C010D9-FA09-E399-D8AD-5B008ED24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F17751-124F-8225-9BBF-0A266B9892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0FA8B2-C708-F6B1-4C67-3D07E00586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ADF32-8351-8344-4305-0DE94124C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787C62-9B20-41C1-B2F9-418E7569388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409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2A52DA6-EB40-4ECE-89AB-6E2C93284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C7F6A-CF54-577A-07A4-1E9D4672F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C776BE7-3154-D78B-E828-515E83770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A52FD4E-B7FA-21C9-3F94-49C493276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C4DA993-1849-7FF2-F1C6-F7E657E6BC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780FB3-3CDF-4FBB-FBB4-FD4B0170F8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A1010-A703-785F-6E58-EA3E9D104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F2C5F9-B3DD-4BA3-8801-C546C0D7F70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501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3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0FE4821-FA02-490F-812C-456D70F442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BE8C4-6114-A044-05D5-6D3222008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" y="0"/>
            <a:ext cx="12198096" cy="686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6C037CB-C254-86D8-8E4F-8FCE47171E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6F7F293-C4B3-A6F9-3956-7875EBAD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9FC4185-5C3F-7D58-7F00-A2349D0E0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DE70B9F-8D46-5BE4-B487-35ACF9F3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A57DB-512A-0793-DA18-9802C398D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B34653-B296-4F9E-9411-8594506EAEE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992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33D-5535-4C9A-8FE3-B37ABA63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3D77A-024C-472F-B312-4E06A5BA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718982"/>
            <a:ext cx="10972800" cy="44913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4DAD-D906-4444-864A-7CED33CE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2CA4B-F100-498A-9F95-D1048E98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14399"/>
            <a:ext cx="285750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42DEB-18AA-41C3-A034-B81C20069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914399"/>
            <a:ext cx="7962900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1474-147C-4D4E-B55D-24F747B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4731D4-24B7-407D-A119-09109E0E0D80}"/>
              </a:ext>
            </a:extLst>
          </p:cNvPr>
          <p:cNvSpPr txBox="1"/>
          <p:nvPr userDrawn="1"/>
        </p:nvSpPr>
        <p:spPr>
          <a:xfrm>
            <a:off x="3486150" y="2512370"/>
            <a:ext cx="7353300" cy="187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000" dirty="0">
                <a:latin typeface="+mj-lt"/>
              </a:rPr>
              <a:t>Do not use layouts after this slide.</a:t>
            </a:r>
            <a:br>
              <a:rPr lang="en-US" sz="6000" dirty="0">
                <a:latin typeface="+mj-lt"/>
              </a:rPr>
            </a:br>
            <a:r>
              <a:rPr lang="en-US" sz="2000" dirty="0">
                <a:latin typeface="+mj-lt"/>
              </a:rPr>
              <a:t>They are not part of the official template.</a:t>
            </a:r>
            <a:endParaRPr lang="en-US" sz="6000" dirty="0">
              <a:latin typeface="+mj-lt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2E1D490C-0B7A-44B5-A2CC-975048311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A91D7-A142-41A9-9775-90FA8A0EC8F4}"/>
              </a:ext>
            </a:extLst>
          </p:cNvPr>
          <p:cNvSpPr/>
          <p:nvPr userDrawn="1"/>
        </p:nvSpPr>
        <p:spPr>
          <a:xfrm>
            <a:off x="380999" y="6337300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252AA-410C-4410-AE45-9D483892FCD8}"/>
              </a:ext>
            </a:extLst>
          </p:cNvPr>
          <p:cNvSpPr/>
          <p:nvPr userDrawn="1"/>
        </p:nvSpPr>
        <p:spPr>
          <a:xfrm>
            <a:off x="380999" y="163722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4591A-B308-4307-A919-EF3235435251}" type="datetimeFigureOut">
              <a:rPr lang="en-AT" smtClean="0"/>
              <a:t>20/08/2023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854F-009D-440E-B82D-4B80672FB62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6192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40D571-29FD-46E7-B197-9F0C21288A7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5CA57EC-FB53-8116-0D4E-D353175C5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29418"/>
            <a:ext cx="4737653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9FFCEA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FE8FB-29B0-E8AD-C307-727671B28B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935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5CA98BF-3021-EA65-8EF8-A07A42275E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445935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31A327F-6EA8-79F8-AE9F-0D99E47DA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C617F5-F8A5-3EEE-EB65-87AA98BA48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465445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47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6CC99-EC41-4647-BD17-9EFC9AA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AT" dirty="0"/>
              <a:t>Fork-Resilient CGKA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8EF9-1BCD-42D2-8B21-6150BBD8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220368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B08AA2C-B509-4BA9-B3D5-46E288298CEC}"/>
              </a:ext>
            </a:extLst>
          </p:cNvPr>
          <p:cNvSpPr txBox="1">
            <a:spLocks/>
          </p:cNvSpPr>
          <p:nvPr userDrawn="1"/>
        </p:nvSpPr>
        <p:spPr>
          <a:xfrm>
            <a:off x="609600" y="324282"/>
            <a:ext cx="10972800" cy="241300"/>
          </a:xfrm>
          <a:prstGeom prst="rect">
            <a:avLst/>
          </a:prstGeom>
          <a:solidFill>
            <a:schemeClr val="bg2"/>
          </a:solidFill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T" dirty="0">
                <a:solidFill>
                  <a:schemeClr val="tx2"/>
                </a:solidFill>
              </a:rPr>
              <a:t>Fork-Resilient Continuous Group Key Agreement – Crypto 2023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5A29-F4EF-4A12-9095-1B88A1BD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D8171-6606-4DC3-AA28-D2EE5F0EC812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2"/>
                </a:solidFill>
              </a:rPr>
              <a:t>© </a:t>
            </a:r>
            <a:fld id="{C09C7244-04FA-4945-8501-81AE75998B9F}" type="datetimeyyyy">
              <a:rPr lang="en-US" sz="600" smtClean="0">
                <a:solidFill>
                  <a:schemeClr val="tx2"/>
                </a:solidFill>
              </a:rPr>
              <a:t>2023</a:t>
            </a:fld>
            <a:r>
              <a:rPr lang="en-US" sz="600" dirty="0">
                <a:solidFill>
                  <a:schemeClr val="tx2"/>
                </a:solidFill>
              </a:rPr>
              <a:t>, Amazon Web Services, Inc. or its affiliates. All rights reserved.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0DB94-9453-40EB-A68F-D7B8C9139862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8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30" r:id="rId2"/>
    <p:sldLayoutId id="2147483731" r:id="rId3"/>
    <p:sldLayoutId id="2147483732" r:id="rId4"/>
    <p:sldLayoutId id="2147483733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661" r:id="rId15"/>
    <p:sldLayoutId id="2147483654" r:id="rId16"/>
    <p:sldLayoutId id="2147483709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886" r:id="rId23"/>
    <p:sldLayoutId id="2147483887" r:id="rId24"/>
    <p:sldLayoutId id="2147483888" r:id="rId25"/>
    <p:sldLayoutId id="2147483889" r:id="rId26"/>
    <p:sldLayoutId id="2147483890" r:id="rId27"/>
    <p:sldLayoutId id="2147483891" r:id="rId28"/>
    <p:sldLayoutId id="2147483892" r:id="rId29"/>
    <p:sldLayoutId id="2147483893" r:id="rId30"/>
    <p:sldLayoutId id="2147483894" r:id="rId31"/>
    <p:sldLayoutId id="2147483663" r:id="rId32"/>
    <p:sldLayoutId id="2147483655" r:id="rId33"/>
    <p:sldLayoutId id="2147483650" r:id="rId34"/>
    <p:sldLayoutId id="2147483664" r:id="rId35"/>
    <p:sldLayoutId id="2147483666" r:id="rId36"/>
    <p:sldLayoutId id="2147483667" r:id="rId37"/>
    <p:sldLayoutId id="2147483665" r:id="rId38"/>
    <p:sldLayoutId id="2147483668" r:id="rId39"/>
    <p:sldLayoutId id="2147483653" r:id="rId40"/>
    <p:sldLayoutId id="2147483689" r:id="rId41"/>
    <p:sldLayoutId id="2147483691" r:id="rId42"/>
    <p:sldLayoutId id="2147483690" r:id="rId43"/>
    <p:sldLayoutId id="2147483657" r:id="rId44"/>
    <p:sldLayoutId id="2147483692" r:id="rId45"/>
    <p:sldLayoutId id="2147483693" r:id="rId46"/>
    <p:sldLayoutId id="2147483694" r:id="rId47"/>
    <p:sldLayoutId id="2147483652" r:id="rId48"/>
    <p:sldLayoutId id="2147483669" r:id="rId49"/>
    <p:sldLayoutId id="2147483670" r:id="rId50"/>
    <p:sldLayoutId id="2147483673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904" r:id="rId57"/>
    <p:sldLayoutId id="2147483905" r:id="rId58"/>
    <p:sldLayoutId id="2147483906" r:id="rId59"/>
    <p:sldLayoutId id="2147483907" r:id="rId60"/>
    <p:sldLayoutId id="2147483908" r:id="rId61"/>
    <p:sldLayoutId id="2147483909" r:id="rId62"/>
    <p:sldLayoutId id="2147483910" r:id="rId63"/>
    <p:sldLayoutId id="2147483911" r:id="rId64"/>
    <p:sldLayoutId id="2147483912" r:id="rId65"/>
    <p:sldLayoutId id="2147483671" r:id="rId66"/>
    <p:sldLayoutId id="2147483672" r:id="rId67"/>
    <p:sldLayoutId id="2147483695" r:id="rId68"/>
    <p:sldLayoutId id="2147483674" r:id="rId69"/>
    <p:sldLayoutId id="2147483675" r:id="rId70"/>
    <p:sldLayoutId id="2147483656" r:id="rId71"/>
    <p:sldLayoutId id="2147483785" r:id="rId72"/>
    <p:sldLayoutId id="2147483786" r:id="rId73"/>
    <p:sldLayoutId id="2147483787" r:id="rId74"/>
    <p:sldLayoutId id="2147483788" r:id="rId75"/>
    <p:sldLayoutId id="2147483789" r:id="rId76"/>
    <p:sldLayoutId id="2147483922" r:id="rId77"/>
    <p:sldLayoutId id="2147483923" r:id="rId78"/>
    <p:sldLayoutId id="2147483924" r:id="rId79"/>
    <p:sldLayoutId id="2147483925" r:id="rId80"/>
    <p:sldLayoutId id="2147483926" r:id="rId81"/>
    <p:sldLayoutId id="2147483927" r:id="rId82"/>
    <p:sldLayoutId id="2147483928" r:id="rId83"/>
    <p:sldLayoutId id="2147483929" r:id="rId84"/>
    <p:sldLayoutId id="2147483930" r:id="rId85"/>
    <p:sldLayoutId id="2147483707" r:id="rId86"/>
    <p:sldLayoutId id="2147483708" r:id="rId87"/>
    <p:sldLayoutId id="2147483678" r:id="rId88"/>
    <p:sldLayoutId id="2147483931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Amazon Ember Display" panose="020F06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4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mazon Ember" panose="020B0603020204020204" pitchFamily="34" charset="0"/>
        <a:buChar char="–"/>
        <a:defRPr sz="20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3pPr>
      <a:lvl4pPr marL="103028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4pPr>
      <a:lvl5pPr marL="120173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orient="horz" pos="1080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9.svg"/><Relationship Id="rId7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16D3-69AA-C1A3-59E0-8741CDFE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864587"/>
            <a:ext cx="8701376" cy="1200329"/>
          </a:xfrm>
        </p:spPr>
        <p:txBody>
          <a:bodyPr/>
          <a:lstStyle/>
          <a:p>
            <a:r>
              <a:rPr lang="en-AT" sz="4000" dirty="0"/>
              <a:t>Fork-Resilient</a:t>
            </a:r>
            <a:br>
              <a:rPr lang="en-AT" sz="4000" dirty="0"/>
            </a:br>
            <a:r>
              <a:rPr lang="en-AT" sz="4000" dirty="0"/>
              <a:t>Continuous Group Key Agreement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1EC06-EA3E-DCA6-3AEA-49929CF578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0934" y="4843242"/>
            <a:ext cx="2695492" cy="10493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T" dirty="0"/>
              <a:t>Joël Alwen</a:t>
            </a:r>
          </a:p>
          <a:p>
            <a:pPr marL="0" indent="0">
              <a:buNone/>
            </a:pPr>
            <a:r>
              <a:rPr lang="en-AT" dirty="0"/>
              <a:t>Marta Mularczyk</a:t>
            </a:r>
          </a:p>
          <a:p>
            <a:pPr marL="0" indent="0">
              <a:buNone/>
            </a:pPr>
            <a:r>
              <a:rPr lang="en-AT" dirty="0"/>
              <a:t>Yiannis </a:t>
            </a:r>
            <a:r>
              <a:rPr lang="en-AT" dirty="0" err="1"/>
              <a:t>Tselekounis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9303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32925-2B12-DFA0-44B8-3C38FA06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0A2247-3598-D9E0-C2DD-31BDCE6E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New Constructions</a:t>
            </a:r>
          </a:p>
        </p:txBody>
      </p:sp>
    </p:spTree>
    <p:extLst>
      <p:ext uri="{BB962C8B-B14F-4D97-AF65-F5344CB8AC3E}">
        <p14:creationId xmlns:p14="http://schemas.microsoft.com/office/powerpoint/2010/main" val="8216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3">
            <a:extLst>
              <a:ext uri="{FF2B5EF4-FFF2-40B4-BE49-F238E27FC236}">
                <a16:creationId xmlns:a16="http://schemas.microsoft.com/office/drawing/2014/main" id="{D21B84CB-89B8-7074-5465-860FCF38E96D}"/>
              </a:ext>
            </a:extLst>
          </p:cNvPr>
          <p:cNvSpPr txBox="1"/>
          <p:nvPr/>
        </p:nvSpPr>
        <p:spPr>
          <a:xfrm>
            <a:off x="11240049" y="3646003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CGKA Construction : Evolving Entropy Pool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14" y="2073354"/>
            <a:ext cx="5467763" cy="4083603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At the heart is an evolving </a:t>
            </a:r>
            <a:r>
              <a:rPr lang="en-AT" sz="17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entropy pool P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 We can:</a:t>
            </a:r>
          </a:p>
          <a:p>
            <a:pPr lvl="1">
              <a:spcAft>
                <a:spcPts val="0"/>
              </a:spcAft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“absorb” fresh entropy </a:t>
            </a:r>
            <a:r>
              <a:rPr lang="en-AT" sz="1700" dirty="0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 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into pool </a:t>
            </a:r>
            <a:r>
              <a:rPr lang="en-AT" sz="17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and...</a:t>
            </a:r>
            <a:endParaRPr lang="en-AT" sz="1700" baseline="-25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lvl="1">
              <a:spcAft>
                <a:spcPts val="0"/>
              </a:spcAft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“extract” keys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from pool.</a:t>
            </a:r>
          </a:p>
          <a:p>
            <a:pPr lvl="1">
              <a:spcAft>
                <a:spcPts val="0"/>
              </a:spcAft>
            </a:pP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lvl="1">
              <a:spcAft>
                <a:spcPts val="0"/>
              </a:spcAft>
            </a:pP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lvl="1">
              <a:spcAft>
                <a:spcPts val="0"/>
              </a:spcAft>
            </a:pP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36900" indent="0">
              <a:spcAft>
                <a:spcPts val="0"/>
              </a:spcAft>
              <a:buNone/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Algorithm : Create new epoch E</a:t>
            </a:r>
            <a:r>
              <a:rPr lang="en-AT" sz="1700" baseline="-25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94100" indent="-457200">
              <a:spcAft>
                <a:spcPts val="0"/>
              </a:spcAft>
              <a:buFont typeface="+mj-lt"/>
              <a:buAutoNum type="arabicPeriod"/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Sample fresh “</a:t>
            </a:r>
            <a:r>
              <a:rPr lang="en-AT" sz="1700" dirty="0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update secret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”</a:t>
            </a:r>
            <a:r>
              <a:rPr lang="en-AT" sz="1700" dirty="0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 $</a:t>
            </a: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94100" indent="-457200">
              <a:spcAft>
                <a:spcPts val="0"/>
              </a:spcAft>
              <a:buFont typeface="+mj-lt"/>
              <a:buAutoNum type="arabicPeriod"/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Send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privately to the other group members.</a:t>
            </a:r>
          </a:p>
          <a:p>
            <a:pPr marL="494100" indent="-457200">
              <a:spcAft>
                <a:spcPts val="0"/>
              </a:spcAft>
              <a:buFont typeface="+mj-lt"/>
              <a:buAutoNum type="arabicPeriod"/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Absorb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into entropy pool </a:t>
            </a:r>
            <a:r>
              <a:rPr lang="en-AT" sz="17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94100" indent="-457200">
              <a:spcAft>
                <a:spcPts val="0"/>
              </a:spcAft>
              <a:buFont typeface="+mj-lt"/>
              <a:buAutoNum type="arabicPeriod"/>
            </a:pP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Extract group key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get new pool </a:t>
            </a:r>
            <a:r>
              <a:rPr lang="en-AT" sz="17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17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638F4C7-CAEF-0F43-D71B-02CFDCAA2326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25" name="Rectangle 165">
              <a:extLst>
                <a:ext uri="{FF2B5EF4-FFF2-40B4-BE49-F238E27FC236}">
                  <a16:creationId xmlns:a16="http://schemas.microsoft.com/office/drawing/2014/main" id="{E2D75596-1038-35E4-D769-8881E9BE42C7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7" name="TextBox 172">
              <a:extLst>
                <a:ext uri="{FF2B5EF4-FFF2-40B4-BE49-F238E27FC236}">
                  <a16:creationId xmlns:a16="http://schemas.microsoft.com/office/drawing/2014/main" id="{94605019-2F9F-2C14-76C9-DBDDE2DA8C8A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F4FD3C53-4643-69BC-9417-49227508704A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33" name="Oval 4">
              <a:extLst>
                <a:ext uri="{FF2B5EF4-FFF2-40B4-BE49-F238E27FC236}">
                  <a16:creationId xmlns:a16="http://schemas.microsoft.com/office/drawing/2014/main" id="{A3F5A2F5-8ECC-784E-923A-F6D5D1126866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0A5C96AB-FB9D-1B07-4626-8D69C96AA535}"/>
                </a:ext>
              </a:extLst>
            </p:cNvPr>
            <p:cNvSpPr/>
            <p:nvPr/>
          </p:nvSpPr>
          <p:spPr>
            <a:xfrm>
              <a:off x="7865977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35" name="Straight Arrow Connector 12">
              <a:extLst>
                <a:ext uri="{FF2B5EF4-FFF2-40B4-BE49-F238E27FC236}">
                  <a16:creationId xmlns:a16="http://schemas.microsoft.com/office/drawing/2014/main" id="{5D7326A6-29E2-F25F-CB0B-73EC8B007FC6}"/>
                </a:ext>
              </a:extLst>
            </p:cNvPr>
            <p:cNvCxnSpPr>
              <a:cxnSpLocks/>
            </p:cNvCxnSpPr>
            <p:nvPr/>
          </p:nvCxnSpPr>
          <p:spPr>
            <a:xfrm>
              <a:off x="8157221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36" name="Oval 144">
              <a:extLst>
                <a:ext uri="{FF2B5EF4-FFF2-40B4-BE49-F238E27FC236}">
                  <a16:creationId xmlns:a16="http://schemas.microsoft.com/office/drawing/2014/main" id="{6A32BB79-767C-24D4-BA3A-EC1E18DE2921}"/>
                </a:ext>
              </a:extLst>
            </p:cNvPr>
            <p:cNvSpPr/>
            <p:nvPr/>
          </p:nvSpPr>
          <p:spPr>
            <a:xfrm>
              <a:off x="803089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37" name="Straight Arrow Connector 145">
              <a:extLst>
                <a:ext uri="{FF2B5EF4-FFF2-40B4-BE49-F238E27FC236}">
                  <a16:creationId xmlns:a16="http://schemas.microsoft.com/office/drawing/2014/main" id="{19C9AF0D-3550-BE5D-2711-EDB353254C8D}"/>
                </a:ext>
              </a:extLst>
            </p:cNvPr>
            <p:cNvCxnSpPr/>
            <p:nvPr/>
          </p:nvCxnSpPr>
          <p:spPr>
            <a:xfrm>
              <a:off x="8149633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38" name="TextBox 148">
              <a:extLst>
                <a:ext uri="{FF2B5EF4-FFF2-40B4-BE49-F238E27FC236}">
                  <a16:creationId xmlns:a16="http://schemas.microsoft.com/office/drawing/2014/main" id="{5EA2CA2F-6695-0456-D7FA-7928BA3BFB12}"/>
                </a:ext>
              </a:extLst>
            </p:cNvPr>
            <p:cNvSpPr txBox="1"/>
            <p:nvPr/>
          </p:nvSpPr>
          <p:spPr>
            <a:xfrm>
              <a:off x="8000896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39" name="Straight Arrow Connector 155">
              <a:extLst>
                <a:ext uri="{FF2B5EF4-FFF2-40B4-BE49-F238E27FC236}">
                  <a16:creationId xmlns:a16="http://schemas.microsoft.com/office/drawing/2014/main" id="{2879E6BC-0C3B-0037-6AF3-C4B01C3ECE3D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72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40" name="Straight Connector 167">
              <a:extLst>
                <a:ext uri="{FF2B5EF4-FFF2-40B4-BE49-F238E27FC236}">
                  <a16:creationId xmlns:a16="http://schemas.microsoft.com/office/drawing/2014/main" id="{D31BAD5A-384B-1B15-554F-53A7FFA03B12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41" name="TextBox 172">
              <a:extLst>
                <a:ext uri="{FF2B5EF4-FFF2-40B4-BE49-F238E27FC236}">
                  <a16:creationId xmlns:a16="http://schemas.microsoft.com/office/drawing/2014/main" id="{95ACF5CE-9F18-FA1D-DA09-A4B5A80CF5D3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2" name="Straight Connector 167">
              <a:extLst>
                <a:ext uri="{FF2B5EF4-FFF2-40B4-BE49-F238E27FC236}">
                  <a16:creationId xmlns:a16="http://schemas.microsoft.com/office/drawing/2014/main" id="{4E568A39-B7B1-F81E-7AE9-F083FA7921DF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43" name="TextBox 3">
              <a:extLst>
                <a:ext uri="{FF2B5EF4-FFF2-40B4-BE49-F238E27FC236}">
                  <a16:creationId xmlns:a16="http://schemas.microsoft.com/office/drawing/2014/main" id="{3167D917-3334-5D4C-4E05-CB3188135C65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44" name="Oval 4">
              <a:extLst>
                <a:ext uri="{FF2B5EF4-FFF2-40B4-BE49-F238E27FC236}">
                  <a16:creationId xmlns:a16="http://schemas.microsoft.com/office/drawing/2014/main" id="{F75E6F6F-47D0-E10C-0B25-2D176AB773A0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5" name="Straight Arrow Connector 155">
              <a:extLst>
                <a:ext uri="{FF2B5EF4-FFF2-40B4-BE49-F238E27FC236}">
                  <a16:creationId xmlns:a16="http://schemas.microsoft.com/office/drawing/2014/main" id="{60D4A757-7EA3-09FB-977E-99156A34CB10}"/>
                </a:ext>
              </a:extLst>
            </p:cNvPr>
            <p:cNvCxnSpPr>
              <a:cxnSpLocks/>
            </p:cNvCxnSpPr>
            <p:nvPr/>
          </p:nvCxnSpPr>
          <p:spPr>
            <a:xfrm>
              <a:off x="7145082" y="4194142"/>
              <a:ext cx="6471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46" name="Straight Arrow Connector 155">
              <a:extLst>
                <a:ext uri="{FF2B5EF4-FFF2-40B4-BE49-F238E27FC236}">
                  <a16:creationId xmlns:a16="http://schemas.microsoft.com/office/drawing/2014/main" id="{4F2063A1-6338-7165-64CE-12A32B3DC6E0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13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47" name="Oval 14">
              <a:extLst>
                <a:ext uri="{FF2B5EF4-FFF2-40B4-BE49-F238E27FC236}">
                  <a16:creationId xmlns:a16="http://schemas.microsoft.com/office/drawing/2014/main" id="{F930D46E-BBAC-8CD8-CC4B-D1FFDA7F1ADA}"/>
                </a:ext>
              </a:extLst>
            </p:cNvPr>
            <p:cNvSpPr/>
            <p:nvPr/>
          </p:nvSpPr>
          <p:spPr>
            <a:xfrm>
              <a:off x="803848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48" name="TextBox 15">
              <a:extLst>
                <a:ext uri="{FF2B5EF4-FFF2-40B4-BE49-F238E27FC236}">
                  <a16:creationId xmlns:a16="http://schemas.microsoft.com/office/drawing/2014/main" id="{D1162F01-CE7C-B6CF-4DD6-98B87F1F6AC0}"/>
                </a:ext>
              </a:extLst>
            </p:cNvPr>
            <p:cNvSpPr txBox="1"/>
            <p:nvPr/>
          </p:nvSpPr>
          <p:spPr>
            <a:xfrm>
              <a:off x="8267970" y="4918678"/>
              <a:ext cx="61626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9" name="Straight Arrow Connector 40">
              <a:extLst>
                <a:ext uri="{FF2B5EF4-FFF2-40B4-BE49-F238E27FC236}">
                  <a16:creationId xmlns:a16="http://schemas.microsoft.com/office/drawing/2014/main" id="{BB042A7F-E961-C60B-5313-DB59D2BE31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515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9B3FE27E-0FA1-5C97-5E85-F512A9780A54}"/>
                </a:ext>
              </a:extLst>
            </p:cNvPr>
            <p:cNvSpPr/>
            <p:nvPr/>
          </p:nvSpPr>
          <p:spPr>
            <a:xfrm>
              <a:off x="10115024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1" name="Straight Arrow Connector 12">
              <a:extLst>
                <a:ext uri="{FF2B5EF4-FFF2-40B4-BE49-F238E27FC236}">
                  <a16:creationId xmlns:a16="http://schemas.microsoft.com/office/drawing/2014/main" id="{AEC87F7C-BE1B-B8EA-8F85-D22CFCF2ECDB}"/>
                </a:ext>
              </a:extLst>
            </p:cNvPr>
            <p:cNvCxnSpPr>
              <a:cxnSpLocks/>
            </p:cNvCxnSpPr>
            <p:nvPr/>
          </p:nvCxnSpPr>
          <p:spPr>
            <a:xfrm>
              <a:off x="10406268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54" name="Oval 144">
              <a:extLst>
                <a:ext uri="{FF2B5EF4-FFF2-40B4-BE49-F238E27FC236}">
                  <a16:creationId xmlns:a16="http://schemas.microsoft.com/office/drawing/2014/main" id="{6E06CE9F-06E6-3008-C3EC-7D8DAF71220E}"/>
                </a:ext>
              </a:extLst>
            </p:cNvPr>
            <p:cNvSpPr/>
            <p:nvPr/>
          </p:nvSpPr>
          <p:spPr>
            <a:xfrm>
              <a:off x="10279941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5" name="Straight Arrow Connector 145">
              <a:extLst>
                <a:ext uri="{FF2B5EF4-FFF2-40B4-BE49-F238E27FC236}">
                  <a16:creationId xmlns:a16="http://schemas.microsoft.com/office/drawing/2014/main" id="{5D82A03D-A0A9-A3DF-3481-ADD4E74D246C}"/>
                </a:ext>
              </a:extLst>
            </p:cNvPr>
            <p:cNvCxnSpPr/>
            <p:nvPr/>
          </p:nvCxnSpPr>
          <p:spPr>
            <a:xfrm>
              <a:off x="10398680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57" name="TextBox 148">
              <a:extLst>
                <a:ext uri="{FF2B5EF4-FFF2-40B4-BE49-F238E27FC236}">
                  <a16:creationId xmlns:a16="http://schemas.microsoft.com/office/drawing/2014/main" id="{D519CDF3-3EEA-5116-C53B-560EEA27DE22}"/>
                </a:ext>
              </a:extLst>
            </p:cNvPr>
            <p:cNvSpPr txBox="1"/>
            <p:nvPr/>
          </p:nvSpPr>
          <p:spPr>
            <a:xfrm>
              <a:off x="10249943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8" name="Straight Arrow Connector 155">
              <a:extLst>
                <a:ext uri="{FF2B5EF4-FFF2-40B4-BE49-F238E27FC236}">
                  <a16:creationId xmlns:a16="http://schemas.microsoft.com/office/drawing/2014/main" id="{7B68A1C0-9285-DD91-79AC-86DB6F02634C}"/>
                </a:ext>
              </a:extLst>
            </p:cNvPr>
            <p:cNvCxnSpPr>
              <a:cxnSpLocks/>
            </p:cNvCxnSpPr>
            <p:nvPr/>
          </p:nvCxnSpPr>
          <p:spPr>
            <a:xfrm>
              <a:off x="9461717" y="4194142"/>
              <a:ext cx="56487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59" name="Oval 14">
              <a:extLst>
                <a:ext uri="{FF2B5EF4-FFF2-40B4-BE49-F238E27FC236}">
                  <a16:creationId xmlns:a16="http://schemas.microsoft.com/office/drawing/2014/main" id="{2AE6412F-E14D-1595-7F58-FA34D0C7EA41}"/>
                </a:ext>
              </a:extLst>
            </p:cNvPr>
            <p:cNvSpPr/>
            <p:nvPr/>
          </p:nvSpPr>
          <p:spPr>
            <a:xfrm>
              <a:off x="10287529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1175EFB7-FC21-D531-F489-2795A505C6F1}"/>
                </a:ext>
              </a:extLst>
            </p:cNvPr>
            <p:cNvSpPr txBox="1"/>
            <p:nvPr/>
          </p:nvSpPr>
          <p:spPr>
            <a:xfrm>
              <a:off x="10517016" y="4918678"/>
              <a:ext cx="76697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61" name="Straight Arrow Connector 40">
              <a:extLst>
                <a:ext uri="{FF2B5EF4-FFF2-40B4-BE49-F238E27FC236}">
                  <a16:creationId xmlns:a16="http://schemas.microsoft.com/office/drawing/2014/main" id="{DDCFA977-AF05-0FAE-F710-D65CCBAD94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4203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cxnSp>
          <p:nvCxnSpPr>
            <p:cNvPr id="64" name="Straight Arrow Connector 155">
              <a:extLst>
                <a:ext uri="{FF2B5EF4-FFF2-40B4-BE49-F238E27FC236}">
                  <a16:creationId xmlns:a16="http://schemas.microsoft.com/office/drawing/2014/main" id="{73454792-97FF-FC1D-ED8C-4D4CF3DF6943}"/>
                </a:ext>
              </a:extLst>
            </p:cNvPr>
            <p:cNvCxnSpPr>
              <a:cxnSpLocks/>
            </p:cNvCxnSpPr>
            <p:nvPr/>
          </p:nvCxnSpPr>
          <p:spPr>
            <a:xfrm>
              <a:off x="10737017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66" name="Oval 4">
              <a:extLst>
                <a:ext uri="{FF2B5EF4-FFF2-40B4-BE49-F238E27FC236}">
                  <a16:creationId xmlns:a16="http://schemas.microsoft.com/office/drawing/2014/main" id="{CD196871-55D9-6AB8-6645-EA90BDC45B0B}"/>
                </a:ext>
              </a:extLst>
            </p:cNvPr>
            <p:cNvSpPr/>
            <p:nvPr/>
          </p:nvSpPr>
          <p:spPr>
            <a:xfrm>
              <a:off x="11377643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67" name="Straight Arrow Connector 155">
              <a:extLst>
                <a:ext uri="{FF2B5EF4-FFF2-40B4-BE49-F238E27FC236}">
                  <a16:creationId xmlns:a16="http://schemas.microsoft.com/office/drawing/2014/main" id="{F74DC586-62F2-099E-BA10-16328BCE8757}"/>
                </a:ext>
              </a:extLst>
            </p:cNvPr>
            <p:cNvCxnSpPr>
              <a:cxnSpLocks/>
            </p:cNvCxnSpPr>
            <p:nvPr/>
          </p:nvCxnSpPr>
          <p:spPr>
            <a:xfrm>
              <a:off x="11680162" y="4194142"/>
              <a:ext cx="473407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68" name="Straight Connector 167">
              <a:extLst>
                <a:ext uri="{FF2B5EF4-FFF2-40B4-BE49-F238E27FC236}">
                  <a16:creationId xmlns:a16="http://schemas.microsoft.com/office/drawing/2014/main" id="{1264D04F-1AD4-BF20-D79B-ED21130B8D29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06" name="TextBox 172">
              <a:extLst>
                <a:ext uri="{FF2B5EF4-FFF2-40B4-BE49-F238E27FC236}">
                  <a16:creationId xmlns:a16="http://schemas.microsoft.com/office/drawing/2014/main" id="{5C1C87EA-116D-76A8-6146-61392FDD54E9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C97C566-A9AC-FA8A-F7EA-B72613E0FE38}"/>
              </a:ext>
            </a:extLst>
          </p:cNvPr>
          <p:cNvSpPr txBox="1">
            <a:spLocks/>
          </p:cNvSpPr>
          <p:nvPr/>
        </p:nvSpPr>
        <p:spPr>
          <a:xfrm>
            <a:off x="8929200" y="62951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CGKA Construction : Fine-Grained Forward Secrecy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73357"/>
            <a:ext cx="5488918" cy="447261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Secrecy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If Eve corrupts Bob in epoch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she doesn’t learn key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Two options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Don’t leak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enough about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evaluate      or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Don’t leak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enough about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evaluate     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Constructions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today mainly use option 1.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After computing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delete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Problem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Can no longer absorb delayed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r’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in to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compute parallel epoch’s entropy pool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’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  <a:endParaRPr lang="en-US" sz="1700" b="0" i="0" u="none" strike="noStrike" kern="1200" cap="none" spc="0" dirty="0">
              <a:solidFill>
                <a:srgbClr val="AC3EC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44AE9E-DB24-9857-B5B3-C85AB9049B0B}"/>
              </a:ext>
            </a:extLst>
          </p:cNvPr>
          <p:cNvSpPr/>
          <p:nvPr/>
        </p:nvSpPr>
        <p:spPr>
          <a:xfrm>
            <a:off x="4988106" y="5330318"/>
            <a:ext cx="890546" cy="447778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Forked forever!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F676306-5F78-8D72-94BF-814AF89F9439}"/>
              </a:ext>
            </a:extLst>
          </p:cNvPr>
          <p:cNvSpPr/>
          <p:nvPr/>
        </p:nvSpPr>
        <p:spPr>
          <a:xfrm>
            <a:off x="4972950" y="3039743"/>
            <a:ext cx="211754" cy="186434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endParaRPr lang="en-AT" sz="12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1796E87-7ABC-BF3D-F171-D8F0B240BCDE}"/>
              </a:ext>
            </a:extLst>
          </p:cNvPr>
          <p:cNvSpPr/>
          <p:nvPr/>
        </p:nvSpPr>
        <p:spPr>
          <a:xfrm>
            <a:off x="4776352" y="3287184"/>
            <a:ext cx="211754" cy="186434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endParaRPr lang="en-AT" sz="12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942FBC-3161-DE89-B356-B509998C807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C35F56A-C76B-E514-551D-731E7CE100C4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184" name="Rectangle 165">
              <a:extLst>
                <a:ext uri="{FF2B5EF4-FFF2-40B4-BE49-F238E27FC236}">
                  <a16:creationId xmlns:a16="http://schemas.microsoft.com/office/drawing/2014/main" id="{BE6E9852-4ED2-03CF-E9DC-C0769C6023CA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5" name="TextBox 172">
              <a:extLst>
                <a:ext uri="{FF2B5EF4-FFF2-40B4-BE49-F238E27FC236}">
                  <a16:creationId xmlns:a16="http://schemas.microsoft.com/office/drawing/2014/main" id="{71EC2DB9-FFC8-0CAB-E965-A0F89BE1F1FD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6" name="TextBox 3">
              <a:extLst>
                <a:ext uri="{FF2B5EF4-FFF2-40B4-BE49-F238E27FC236}">
                  <a16:creationId xmlns:a16="http://schemas.microsoft.com/office/drawing/2014/main" id="{6C239A19-0289-FAD1-2FCA-8FA5DA664000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7" name="Oval 4">
              <a:extLst>
                <a:ext uri="{FF2B5EF4-FFF2-40B4-BE49-F238E27FC236}">
                  <a16:creationId xmlns:a16="http://schemas.microsoft.com/office/drawing/2014/main" id="{FEEBA0C8-3F3E-ACFD-D26A-27670C7F7324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8" name="Rectangle 7">
              <a:extLst>
                <a:ext uri="{FF2B5EF4-FFF2-40B4-BE49-F238E27FC236}">
                  <a16:creationId xmlns:a16="http://schemas.microsoft.com/office/drawing/2014/main" id="{4A33E00E-993E-A1FE-39C5-8ECF9D6DE056}"/>
                </a:ext>
              </a:extLst>
            </p:cNvPr>
            <p:cNvSpPr/>
            <p:nvPr/>
          </p:nvSpPr>
          <p:spPr>
            <a:xfrm>
              <a:off x="7865977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9" name="Straight Arrow Connector 12">
              <a:extLst>
                <a:ext uri="{FF2B5EF4-FFF2-40B4-BE49-F238E27FC236}">
                  <a16:creationId xmlns:a16="http://schemas.microsoft.com/office/drawing/2014/main" id="{E157103B-CBB5-3C0E-C384-56B5B37311A4}"/>
                </a:ext>
              </a:extLst>
            </p:cNvPr>
            <p:cNvCxnSpPr>
              <a:cxnSpLocks/>
            </p:cNvCxnSpPr>
            <p:nvPr/>
          </p:nvCxnSpPr>
          <p:spPr>
            <a:xfrm>
              <a:off x="8157221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90" name="Oval 144">
              <a:extLst>
                <a:ext uri="{FF2B5EF4-FFF2-40B4-BE49-F238E27FC236}">
                  <a16:creationId xmlns:a16="http://schemas.microsoft.com/office/drawing/2014/main" id="{619D77D0-0207-8AD6-DA7A-187B401398B5}"/>
                </a:ext>
              </a:extLst>
            </p:cNvPr>
            <p:cNvSpPr/>
            <p:nvPr/>
          </p:nvSpPr>
          <p:spPr>
            <a:xfrm>
              <a:off x="803089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1" name="Straight Arrow Connector 145">
              <a:extLst>
                <a:ext uri="{FF2B5EF4-FFF2-40B4-BE49-F238E27FC236}">
                  <a16:creationId xmlns:a16="http://schemas.microsoft.com/office/drawing/2014/main" id="{DC7C9D13-A089-2FC0-9A7A-D33A01AAADAD}"/>
                </a:ext>
              </a:extLst>
            </p:cNvPr>
            <p:cNvCxnSpPr/>
            <p:nvPr/>
          </p:nvCxnSpPr>
          <p:spPr>
            <a:xfrm>
              <a:off x="8149633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92" name="TextBox 148">
              <a:extLst>
                <a:ext uri="{FF2B5EF4-FFF2-40B4-BE49-F238E27FC236}">
                  <a16:creationId xmlns:a16="http://schemas.microsoft.com/office/drawing/2014/main" id="{4C584919-F421-E816-D924-E6BAE2DF289D}"/>
                </a:ext>
              </a:extLst>
            </p:cNvPr>
            <p:cNvSpPr txBox="1"/>
            <p:nvPr/>
          </p:nvSpPr>
          <p:spPr>
            <a:xfrm>
              <a:off x="8000896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3" name="Straight Arrow Connector 155">
              <a:extLst>
                <a:ext uri="{FF2B5EF4-FFF2-40B4-BE49-F238E27FC236}">
                  <a16:creationId xmlns:a16="http://schemas.microsoft.com/office/drawing/2014/main" id="{F43DD3A5-A65A-DF0B-EB8D-777AD6E6E935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72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94" name="Straight Connector 167">
              <a:extLst>
                <a:ext uri="{FF2B5EF4-FFF2-40B4-BE49-F238E27FC236}">
                  <a16:creationId xmlns:a16="http://schemas.microsoft.com/office/drawing/2014/main" id="{0507C270-C739-B986-F7A0-74A323AF55F6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95" name="TextBox 172">
              <a:extLst>
                <a:ext uri="{FF2B5EF4-FFF2-40B4-BE49-F238E27FC236}">
                  <a16:creationId xmlns:a16="http://schemas.microsoft.com/office/drawing/2014/main" id="{74FFE1E8-B512-3644-284F-4741E191A318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6" name="Straight Connector 167">
              <a:extLst>
                <a:ext uri="{FF2B5EF4-FFF2-40B4-BE49-F238E27FC236}">
                  <a16:creationId xmlns:a16="http://schemas.microsoft.com/office/drawing/2014/main" id="{FD530DE8-415B-56AB-87CF-7EFE4883FC1F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97" name="TextBox 3">
              <a:extLst>
                <a:ext uri="{FF2B5EF4-FFF2-40B4-BE49-F238E27FC236}">
                  <a16:creationId xmlns:a16="http://schemas.microsoft.com/office/drawing/2014/main" id="{ECCAE9FF-9411-BA10-C9BD-052EC8117910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98" name="Oval 4">
              <a:extLst>
                <a:ext uri="{FF2B5EF4-FFF2-40B4-BE49-F238E27FC236}">
                  <a16:creationId xmlns:a16="http://schemas.microsoft.com/office/drawing/2014/main" id="{6F8E6B9B-FB34-E5BC-E52A-7CC2E750F1D9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9" name="Straight Arrow Connector 155">
              <a:extLst>
                <a:ext uri="{FF2B5EF4-FFF2-40B4-BE49-F238E27FC236}">
                  <a16:creationId xmlns:a16="http://schemas.microsoft.com/office/drawing/2014/main" id="{9BB2C516-A0EA-6C2D-B5B2-4D86DF0E6A3C}"/>
                </a:ext>
              </a:extLst>
            </p:cNvPr>
            <p:cNvCxnSpPr>
              <a:cxnSpLocks/>
            </p:cNvCxnSpPr>
            <p:nvPr/>
          </p:nvCxnSpPr>
          <p:spPr>
            <a:xfrm>
              <a:off x="7145082" y="4194142"/>
              <a:ext cx="6471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00" name="Straight Arrow Connector 155">
              <a:extLst>
                <a:ext uri="{FF2B5EF4-FFF2-40B4-BE49-F238E27FC236}">
                  <a16:creationId xmlns:a16="http://schemas.microsoft.com/office/drawing/2014/main" id="{62BF27AC-6DC1-831B-BEBD-515C701488D2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13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01" name="Oval 14">
              <a:extLst>
                <a:ext uri="{FF2B5EF4-FFF2-40B4-BE49-F238E27FC236}">
                  <a16:creationId xmlns:a16="http://schemas.microsoft.com/office/drawing/2014/main" id="{B371368E-1D8E-4864-DFFA-368775C2F59B}"/>
                </a:ext>
              </a:extLst>
            </p:cNvPr>
            <p:cNvSpPr/>
            <p:nvPr/>
          </p:nvSpPr>
          <p:spPr>
            <a:xfrm>
              <a:off x="803848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02" name="TextBox 15">
              <a:extLst>
                <a:ext uri="{FF2B5EF4-FFF2-40B4-BE49-F238E27FC236}">
                  <a16:creationId xmlns:a16="http://schemas.microsoft.com/office/drawing/2014/main" id="{E15F45DC-7C3C-3FCF-A5AF-865452F5A4AA}"/>
                </a:ext>
              </a:extLst>
            </p:cNvPr>
            <p:cNvSpPr txBox="1"/>
            <p:nvPr/>
          </p:nvSpPr>
          <p:spPr>
            <a:xfrm>
              <a:off x="8267969" y="4918678"/>
              <a:ext cx="629479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3" name="Straight Arrow Connector 40">
              <a:extLst>
                <a:ext uri="{FF2B5EF4-FFF2-40B4-BE49-F238E27FC236}">
                  <a16:creationId xmlns:a16="http://schemas.microsoft.com/office/drawing/2014/main" id="{8C8281B1-65BA-B064-F98A-0E9EE2D48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515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204" name="Rectangle 7">
              <a:extLst>
                <a:ext uri="{FF2B5EF4-FFF2-40B4-BE49-F238E27FC236}">
                  <a16:creationId xmlns:a16="http://schemas.microsoft.com/office/drawing/2014/main" id="{41180798-BE87-B14D-ABD7-12C557491328}"/>
                </a:ext>
              </a:extLst>
            </p:cNvPr>
            <p:cNvSpPr/>
            <p:nvPr/>
          </p:nvSpPr>
          <p:spPr>
            <a:xfrm>
              <a:off x="10115024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5" name="Straight Arrow Connector 12">
              <a:extLst>
                <a:ext uri="{FF2B5EF4-FFF2-40B4-BE49-F238E27FC236}">
                  <a16:creationId xmlns:a16="http://schemas.microsoft.com/office/drawing/2014/main" id="{0CB18093-70FB-60CA-2F7F-E9B5198949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06268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06" name="Oval 144">
              <a:extLst>
                <a:ext uri="{FF2B5EF4-FFF2-40B4-BE49-F238E27FC236}">
                  <a16:creationId xmlns:a16="http://schemas.microsoft.com/office/drawing/2014/main" id="{AF1F33A2-1964-D022-7480-F8FC2B1F4609}"/>
                </a:ext>
              </a:extLst>
            </p:cNvPr>
            <p:cNvSpPr/>
            <p:nvPr/>
          </p:nvSpPr>
          <p:spPr>
            <a:xfrm>
              <a:off x="10279941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7" name="Straight Arrow Connector 145">
              <a:extLst>
                <a:ext uri="{FF2B5EF4-FFF2-40B4-BE49-F238E27FC236}">
                  <a16:creationId xmlns:a16="http://schemas.microsoft.com/office/drawing/2014/main" id="{47048A3D-0281-E979-CFFF-4A62580BEE54}"/>
                </a:ext>
              </a:extLst>
            </p:cNvPr>
            <p:cNvCxnSpPr/>
            <p:nvPr/>
          </p:nvCxnSpPr>
          <p:spPr>
            <a:xfrm>
              <a:off x="10398680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208" name="TextBox 148">
              <a:extLst>
                <a:ext uri="{FF2B5EF4-FFF2-40B4-BE49-F238E27FC236}">
                  <a16:creationId xmlns:a16="http://schemas.microsoft.com/office/drawing/2014/main" id="{3F50B352-548D-6C0A-99BE-84B5160BCC58}"/>
                </a:ext>
              </a:extLst>
            </p:cNvPr>
            <p:cNvSpPr txBox="1"/>
            <p:nvPr/>
          </p:nvSpPr>
          <p:spPr>
            <a:xfrm>
              <a:off x="10249943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9" name="Straight Arrow Connector 155">
              <a:extLst>
                <a:ext uri="{FF2B5EF4-FFF2-40B4-BE49-F238E27FC236}">
                  <a16:creationId xmlns:a16="http://schemas.microsoft.com/office/drawing/2014/main" id="{0EFBD40D-B049-AA7C-F7E2-801251A95D96}"/>
                </a:ext>
              </a:extLst>
            </p:cNvPr>
            <p:cNvCxnSpPr>
              <a:cxnSpLocks/>
            </p:cNvCxnSpPr>
            <p:nvPr/>
          </p:nvCxnSpPr>
          <p:spPr>
            <a:xfrm>
              <a:off x="9461717" y="4194142"/>
              <a:ext cx="56487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10" name="Oval 14">
              <a:extLst>
                <a:ext uri="{FF2B5EF4-FFF2-40B4-BE49-F238E27FC236}">
                  <a16:creationId xmlns:a16="http://schemas.microsoft.com/office/drawing/2014/main" id="{40A7AAEA-399C-1268-BD68-459639343126}"/>
                </a:ext>
              </a:extLst>
            </p:cNvPr>
            <p:cNvSpPr/>
            <p:nvPr/>
          </p:nvSpPr>
          <p:spPr>
            <a:xfrm>
              <a:off x="10287529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11" name="TextBox 15">
              <a:extLst>
                <a:ext uri="{FF2B5EF4-FFF2-40B4-BE49-F238E27FC236}">
                  <a16:creationId xmlns:a16="http://schemas.microsoft.com/office/drawing/2014/main" id="{9B787A84-E2CC-13E2-4CD8-EC2FB2FA7580}"/>
                </a:ext>
              </a:extLst>
            </p:cNvPr>
            <p:cNvSpPr txBox="1"/>
            <p:nvPr/>
          </p:nvSpPr>
          <p:spPr>
            <a:xfrm>
              <a:off x="10517016" y="4918678"/>
              <a:ext cx="651416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12" name="Straight Arrow Connector 40">
              <a:extLst>
                <a:ext uri="{FF2B5EF4-FFF2-40B4-BE49-F238E27FC236}">
                  <a16:creationId xmlns:a16="http://schemas.microsoft.com/office/drawing/2014/main" id="{4E52E937-5222-DF34-2FD9-7179923FD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4203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cxnSp>
          <p:nvCxnSpPr>
            <p:cNvPr id="213" name="Straight Arrow Connector 155">
              <a:extLst>
                <a:ext uri="{FF2B5EF4-FFF2-40B4-BE49-F238E27FC236}">
                  <a16:creationId xmlns:a16="http://schemas.microsoft.com/office/drawing/2014/main" id="{FC538D6A-992C-A14B-EB51-03454ABE4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37017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14" name="Oval 4">
              <a:extLst>
                <a:ext uri="{FF2B5EF4-FFF2-40B4-BE49-F238E27FC236}">
                  <a16:creationId xmlns:a16="http://schemas.microsoft.com/office/drawing/2014/main" id="{5DB119B7-B9E9-1951-AE4F-2C65B1672574}"/>
                </a:ext>
              </a:extLst>
            </p:cNvPr>
            <p:cNvSpPr/>
            <p:nvPr/>
          </p:nvSpPr>
          <p:spPr>
            <a:xfrm>
              <a:off x="11377643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15" name="Straight Arrow Connector 155">
              <a:extLst>
                <a:ext uri="{FF2B5EF4-FFF2-40B4-BE49-F238E27FC236}">
                  <a16:creationId xmlns:a16="http://schemas.microsoft.com/office/drawing/2014/main" id="{A35E84CD-0EF6-D5B7-2F04-4D9AD7131EF3}"/>
                </a:ext>
              </a:extLst>
            </p:cNvPr>
            <p:cNvCxnSpPr>
              <a:cxnSpLocks/>
            </p:cNvCxnSpPr>
            <p:nvPr/>
          </p:nvCxnSpPr>
          <p:spPr>
            <a:xfrm>
              <a:off x="11680162" y="4194142"/>
              <a:ext cx="473407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16" name="Straight Connector 167">
              <a:extLst>
                <a:ext uri="{FF2B5EF4-FFF2-40B4-BE49-F238E27FC236}">
                  <a16:creationId xmlns:a16="http://schemas.microsoft.com/office/drawing/2014/main" id="{ACC67700-BE74-DA01-2883-F10B16576BAD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217" name="TextBox 172">
              <a:extLst>
                <a:ext uri="{FF2B5EF4-FFF2-40B4-BE49-F238E27FC236}">
                  <a16:creationId xmlns:a16="http://schemas.microsoft.com/office/drawing/2014/main" id="{14B81842-12B6-22CC-ECED-34D342B357E1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</p:grpSp>
      <p:sp>
        <p:nvSpPr>
          <p:cNvPr id="220" name="TextBox 3">
            <a:extLst>
              <a:ext uri="{FF2B5EF4-FFF2-40B4-BE49-F238E27FC236}">
                <a16:creationId xmlns:a16="http://schemas.microsoft.com/office/drawing/2014/main" id="{7AFA9F37-B097-0AAB-4BB6-B68352B9E19D}"/>
              </a:ext>
            </a:extLst>
          </p:cNvPr>
          <p:cNvSpPr txBox="1"/>
          <p:nvPr/>
        </p:nvSpPr>
        <p:spPr>
          <a:xfrm>
            <a:off x="11240049" y="3646003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Construction : Fine-Grained Forward Secrecy</a:t>
            </a:r>
          </a:p>
        </p:txBody>
      </p:sp>
      <p:sp>
        <p:nvSpPr>
          <p:cNvPr id="51" name="Rectangle 165">
            <a:extLst>
              <a:ext uri="{FF2B5EF4-FFF2-40B4-BE49-F238E27FC236}">
                <a16:creationId xmlns:a16="http://schemas.microsoft.com/office/drawing/2014/main" id="{A614F115-6556-6061-D79D-0C9ED04B080B}"/>
              </a:ext>
            </a:extLst>
          </p:cNvPr>
          <p:cNvSpPr/>
          <p:nvPr/>
        </p:nvSpPr>
        <p:spPr>
          <a:xfrm>
            <a:off x="6096000" y="2050587"/>
            <a:ext cx="6105993" cy="360374"/>
          </a:xfrm>
          <a:prstGeom prst="rect">
            <a:avLst/>
          </a:prstGeom>
          <a:solidFill>
            <a:srgbClr val="46B298">
              <a:alpha val="5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2" name="TextBox 172">
            <a:extLst>
              <a:ext uri="{FF2B5EF4-FFF2-40B4-BE49-F238E27FC236}">
                <a16:creationId xmlns:a16="http://schemas.microsoft.com/office/drawing/2014/main" id="{639C44C3-4DB3-6686-445B-253268A58BBB}"/>
              </a:ext>
            </a:extLst>
          </p:cNvPr>
          <p:cNvSpPr txBox="1"/>
          <p:nvPr/>
        </p:nvSpPr>
        <p:spPr>
          <a:xfrm>
            <a:off x="7311147" y="2047433"/>
            <a:ext cx="2614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epoch </a:t>
            </a:r>
            <a:r>
              <a:rPr lang="en-AT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endParaRPr lang="en-AT" sz="1800" b="0" i="0" u="none" strike="noStrike" kern="1200" cap="none" spc="0" baseline="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3" name="TextBox 3">
            <a:extLst>
              <a:ext uri="{FF2B5EF4-FFF2-40B4-BE49-F238E27FC236}">
                <a16:creationId xmlns:a16="http://schemas.microsoft.com/office/drawing/2014/main" id="{83B1E89F-B254-EE03-26BE-3F54D46A3331}"/>
              </a:ext>
            </a:extLst>
          </p:cNvPr>
          <p:cNvSpPr txBox="1"/>
          <p:nvPr/>
        </p:nvSpPr>
        <p:spPr>
          <a:xfrm>
            <a:off x="6656718" y="3651372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4" name="Oval 4">
            <a:extLst>
              <a:ext uri="{FF2B5EF4-FFF2-40B4-BE49-F238E27FC236}">
                <a16:creationId xmlns:a16="http://schemas.microsoft.com/office/drawing/2014/main" id="{C077873D-8519-5DD6-8AA5-C8188A6F711B}"/>
              </a:ext>
            </a:extLst>
          </p:cNvPr>
          <p:cNvSpPr/>
          <p:nvPr/>
        </p:nvSpPr>
        <p:spPr>
          <a:xfrm>
            <a:off x="6799075" y="4082183"/>
            <a:ext cx="235128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B0F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7B3101FF-7D01-A55E-B2BD-BAE3E03F1B4D}"/>
              </a:ext>
            </a:extLst>
          </p:cNvPr>
          <p:cNvSpPr/>
          <p:nvPr/>
        </p:nvSpPr>
        <p:spPr>
          <a:xfrm>
            <a:off x="7865977" y="3947730"/>
            <a:ext cx="559776" cy="492843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</a:t>
            </a:r>
            <a:endParaRPr lang="en-AT" sz="18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56" name="Straight Arrow Connector 12">
            <a:extLst>
              <a:ext uri="{FF2B5EF4-FFF2-40B4-BE49-F238E27FC236}">
                <a16:creationId xmlns:a16="http://schemas.microsoft.com/office/drawing/2014/main" id="{14BEA170-5FED-3E44-2A72-296B0FB65D03}"/>
              </a:ext>
            </a:extLst>
          </p:cNvPr>
          <p:cNvCxnSpPr>
            <a:cxnSpLocks/>
          </p:cNvCxnSpPr>
          <p:nvPr/>
        </p:nvCxnSpPr>
        <p:spPr>
          <a:xfrm>
            <a:off x="8157221" y="4536969"/>
            <a:ext cx="0" cy="396798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57" name="Oval 144">
            <a:extLst>
              <a:ext uri="{FF2B5EF4-FFF2-40B4-BE49-F238E27FC236}">
                <a16:creationId xmlns:a16="http://schemas.microsoft.com/office/drawing/2014/main" id="{EE394BCB-8491-5252-C43F-0A144C25AA62}"/>
              </a:ext>
            </a:extLst>
          </p:cNvPr>
          <p:cNvSpPr/>
          <p:nvPr/>
        </p:nvSpPr>
        <p:spPr>
          <a:xfrm>
            <a:off x="8030894" y="2980470"/>
            <a:ext cx="237479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000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58" name="Straight Arrow Connector 145">
            <a:extLst>
              <a:ext uri="{FF2B5EF4-FFF2-40B4-BE49-F238E27FC236}">
                <a16:creationId xmlns:a16="http://schemas.microsoft.com/office/drawing/2014/main" id="{2F7EFF43-4BAF-ACAA-3C67-CE9F620BEBFE}"/>
              </a:ext>
            </a:extLst>
          </p:cNvPr>
          <p:cNvCxnSpPr/>
          <p:nvPr/>
        </p:nvCxnSpPr>
        <p:spPr>
          <a:xfrm>
            <a:off x="8149633" y="3332761"/>
            <a:ext cx="0" cy="535262"/>
          </a:xfrm>
          <a:prstGeom prst="straightConnector1">
            <a:avLst/>
          </a:prstGeom>
          <a:noFill/>
          <a:ln w="47621" cap="rnd">
            <a:solidFill>
              <a:srgbClr val="92D050"/>
            </a:solidFill>
            <a:prstDash val="solid"/>
            <a:miter/>
            <a:tailEnd type="arrow"/>
          </a:ln>
        </p:spPr>
      </p:cxnSp>
      <p:sp>
        <p:nvSpPr>
          <p:cNvPr id="59" name="TextBox 148">
            <a:extLst>
              <a:ext uri="{FF2B5EF4-FFF2-40B4-BE49-F238E27FC236}">
                <a16:creationId xmlns:a16="http://schemas.microsoft.com/office/drawing/2014/main" id="{D88C8E92-3221-AA7B-30CB-E003E8428264}"/>
              </a:ext>
            </a:extLst>
          </p:cNvPr>
          <p:cNvSpPr txBox="1"/>
          <p:nvPr/>
        </p:nvSpPr>
        <p:spPr>
          <a:xfrm>
            <a:off x="8000896" y="2469769"/>
            <a:ext cx="564410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endParaRPr lang="en-AT" b="0" i="0" u="none" strike="noStrike" kern="1200" cap="none" spc="0" baseline="-25000" dirty="0">
              <a:solidFill>
                <a:srgbClr val="92D05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60" name="Straight Arrow Connector 155">
            <a:extLst>
              <a:ext uri="{FF2B5EF4-FFF2-40B4-BE49-F238E27FC236}">
                <a16:creationId xmlns:a16="http://schemas.microsoft.com/office/drawing/2014/main" id="{60C2E8FA-9429-1C81-45FE-B608FDF9403E}"/>
              </a:ext>
            </a:extLst>
          </p:cNvPr>
          <p:cNvCxnSpPr>
            <a:cxnSpLocks/>
          </p:cNvCxnSpPr>
          <p:nvPr/>
        </p:nvCxnSpPr>
        <p:spPr>
          <a:xfrm>
            <a:off x="8518572" y="4194142"/>
            <a:ext cx="570624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cxnSp>
        <p:nvCxnSpPr>
          <p:cNvPr id="61" name="Straight Connector 167">
            <a:extLst>
              <a:ext uri="{FF2B5EF4-FFF2-40B4-BE49-F238E27FC236}">
                <a16:creationId xmlns:a16="http://schemas.microsoft.com/office/drawing/2014/main" id="{C2F94D39-294C-595E-18B5-C96FCB856229}"/>
              </a:ext>
            </a:extLst>
          </p:cNvPr>
          <p:cNvCxnSpPr/>
          <p:nvPr/>
        </p:nvCxnSpPr>
        <p:spPr>
          <a:xfrm>
            <a:off x="7398616" y="2051794"/>
            <a:ext cx="0" cy="3766021"/>
          </a:xfrm>
          <a:prstGeom prst="straightConnector1">
            <a:avLst/>
          </a:prstGeom>
          <a:noFill/>
          <a:ln w="9528" cap="flat">
            <a:solidFill>
              <a:srgbClr val="90BA4C"/>
            </a:solidFill>
            <a:custDash>
              <a:ds d="299906" sp="299906"/>
            </a:custDash>
            <a:round/>
          </a:ln>
        </p:spPr>
      </p:cxnSp>
      <p:sp>
        <p:nvSpPr>
          <p:cNvPr id="62" name="TextBox 172">
            <a:extLst>
              <a:ext uri="{FF2B5EF4-FFF2-40B4-BE49-F238E27FC236}">
                <a16:creationId xmlns:a16="http://schemas.microsoft.com/office/drawing/2014/main" id="{D6534B53-AB81-2CB2-2473-7C1B2C39F9E1}"/>
              </a:ext>
            </a:extLst>
          </p:cNvPr>
          <p:cNvSpPr txBox="1"/>
          <p:nvPr/>
        </p:nvSpPr>
        <p:spPr>
          <a:xfrm>
            <a:off x="9492542" y="2047433"/>
            <a:ext cx="2614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epoch </a:t>
            </a:r>
            <a:r>
              <a:rPr lang="en-AT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+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1</a:t>
            </a:r>
            <a:endParaRPr lang="en-AT" sz="1800" b="0" i="0" u="none" strike="noStrike" kern="1200" cap="none" spc="0" baseline="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63" name="Straight Connector 167">
            <a:extLst>
              <a:ext uri="{FF2B5EF4-FFF2-40B4-BE49-F238E27FC236}">
                <a16:creationId xmlns:a16="http://schemas.microsoft.com/office/drawing/2014/main" id="{8F56F1C5-F470-046F-4525-6DC5484C2D1C}"/>
              </a:ext>
            </a:extLst>
          </p:cNvPr>
          <p:cNvCxnSpPr/>
          <p:nvPr/>
        </p:nvCxnSpPr>
        <p:spPr>
          <a:xfrm>
            <a:off x="9679248" y="2064715"/>
            <a:ext cx="0" cy="3766020"/>
          </a:xfrm>
          <a:prstGeom prst="straightConnector1">
            <a:avLst/>
          </a:prstGeom>
          <a:noFill/>
          <a:ln w="9528" cap="flat">
            <a:solidFill>
              <a:srgbClr val="90BA4C"/>
            </a:solidFill>
            <a:custDash>
              <a:ds d="299906" sp="299906"/>
            </a:custDash>
            <a:round/>
          </a:ln>
        </p:spPr>
      </p:cxnSp>
      <p:sp>
        <p:nvSpPr>
          <p:cNvPr id="64" name="TextBox 3">
            <a:extLst>
              <a:ext uri="{FF2B5EF4-FFF2-40B4-BE49-F238E27FC236}">
                <a16:creationId xmlns:a16="http://schemas.microsoft.com/office/drawing/2014/main" id="{D001FBA8-A7EB-6BBE-0756-00BCBB8101D9}"/>
              </a:ext>
            </a:extLst>
          </p:cNvPr>
          <p:cNvSpPr txBox="1"/>
          <p:nvPr/>
        </p:nvSpPr>
        <p:spPr>
          <a:xfrm>
            <a:off x="9089196" y="3646003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65" name="Oval 4">
            <a:extLst>
              <a:ext uri="{FF2B5EF4-FFF2-40B4-BE49-F238E27FC236}">
                <a16:creationId xmlns:a16="http://schemas.microsoft.com/office/drawing/2014/main" id="{E5206054-DA2E-E31D-0727-1959E9100BEF}"/>
              </a:ext>
            </a:extLst>
          </p:cNvPr>
          <p:cNvSpPr/>
          <p:nvPr/>
        </p:nvSpPr>
        <p:spPr>
          <a:xfrm>
            <a:off x="9159198" y="4081577"/>
            <a:ext cx="235128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B0F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66" name="Straight Arrow Connector 155">
            <a:extLst>
              <a:ext uri="{FF2B5EF4-FFF2-40B4-BE49-F238E27FC236}">
                <a16:creationId xmlns:a16="http://schemas.microsoft.com/office/drawing/2014/main" id="{E8AD5033-3C67-9927-083D-1ECFEC88CCF3}"/>
              </a:ext>
            </a:extLst>
          </p:cNvPr>
          <p:cNvCxnSpPr>
            <a:cxnSpLocks/>
          </p:cNvCxnSpPr>
          <p:nvPr/>
        </p:nvCxnSpPr>
        <p:spPr>
          <a:xfrm>
            <a:off x="7145082" y="4058967"/>
            <a:ext cx="647196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67" name="TextBox 172">
            <a:extLst>
              <a:ext uri="{FF2B5EF4-FFF2-40B4-BE49-F238E27FC236}">
                <a16:creationId xmlns:a16="http://schemas.microsoft.com/office/drawing/2014/main" id="{9D8C7ECE-9942-FA11-7C3D-5D631277104D}"/>
              </a:ext>
            </a:extLst>
          </p:cNvPr>
          <p:cNvSpPr txBox="1"/>
          <p:nvPr/>
        </p:nvSpPr>
        <p:spPr>
          <a:xfrm>
            <a:off x="5632142" y="2047433"/>
            <a:ext cx="238144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epoch </a:t>
            </a:r>
            <a:r>
              <a:rPr lang="en-AT" sz="1800" b="0" i="0" u="none" strike="noStrike" kern="1200" cap="none" spc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</a:p>
        </p:txBody>
      </p:sp>
      <p:cxnSp>
        <p:nvCxnSpPr>
          <p:cNvPr id="68" name="Straight Arrow Connector 155">
            <a:extLst>
              <a:ext uri="{FF2B5EF4-FFF2-40B4-BE49-F238E27FC236}">
                <a16:creationId xmlns:a16="http://schemas.microsoft.com/office/drawing/2014/main" id="{D8CC0E3C-37E7-C484-16A8-D12C6ADB4F13}"/>
              </a:ext>
            </a:extLst>
          </p:cNvPr>
          <p:cNvCxnSpPr>
            <a:cxnSpLocks/>
          </p:cNvCxnSpPr>
          <p:nvPr/>
        </p:nvCxnSpPr>
        <p:spPr>
          <a:xfrm>
            <a:off x="6217920" y="4194142"/>
            <a:ext cx="481321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69" name="Oval 14">
            <a:extLst>
              <a:ext uri="{FF2B5EF4-FFF2-40B4-BE49-F238E27FC236}">
                <a16:creationId xmlns:a16="http://schemas.microsoft.com/office/drawing/2014/main" id="{9B037AD4-C397-613B-EC58-4387A051BFCD}"/>
              </a:ext>
            </a:extLst>
          </p:cNvPr>
          <p:cNvSpPr/>
          <p:nvPr/>
        </p:nvSpPr>
        <p:spPr>
          <a:xfrm>
            <a:off x="8038482" y="5023829"/>
            <a:ext cx="237479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C3EC1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81AC41C8-A5F0-F6C2-6272-49DF5BC7E021}"/>
              </a:ext>
            </a:extLst>
          </p:cNvPr>
          <p:cNvSpPr txBox="1"/>
          <p:nvPr/>
        </p:nvSpPr>
        <p:spPr>
          <a:xfrm>
            <a:off x="8267969" y="4918678"/>
            <a:ext cx="510741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endParaRPr lang="en-US" b="0" i="0" u="none" strike="noStrike" kern="1200" cap="none" spc="0" baseline="-25000" dirty="0">
              <a:solidFill>
                <a:srgbClr val="AC3EC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71" name="Straight Arrow Connector 40">
            <a:extLst>
              <a:ext uri="{FF2B5EF4-FFF2-40B4-BE49-F238E27FC236}">
                <a16:creationId xmlns:a16="http://schemas.microsoft.com/office/drawing/2014/main" id="{6D250410-F955-30FC-839B-6A145DED1995}"/>
              </a:ext>
            </a:extLst>
          </p:cNvPr>
          <p:cNvCxnSpPr>
            <a:cxnSpLocks/>
          </p:cNvCxnSpPr>
          <p:nvPr/>
        </p:nvCxnSpPr>
        <p:spPr>
          <a:xfrm flipH="1">
            <a:off x="8155156" y="5367286"/>
            <a:ext cx="4128" cy="373843"/>
          </a:xfrm>
          <a:prstGeom prst="straightConnector1">
            <a:avLst/>
          </a:prstGeom>
          <a:noFill/>
          <a:ln w="47621" cap="rnd">
            <a:solidFill>
              <a:srgbClr val="AC3EC1"/>
            </a:solidFill>
            <a:prstDash val="solid"/>
            <a:miter/>
            <a:tailEnd type="arrow"/>
          </a:ln>
        </p:spPr>
      </p:cxnSp>
      <p:sp>
        <p:nvSpPr>
          <p:cNvPr id="72" name="Rectangle 7">
            <a:extLst>
              <a:ext uri="{FF2B5EF4-FFF2-40B4-BE49-F238E27FC236}">
                <a16:creationId xmlns:a16="http://schemas.microsoft.com/office/drawing/2014/main" id="{B26F4CE9-EBC8-D0A9-9DAD-BE4DC215959E}"/>
              </a:ext>
            </a:extLst>
          </p:cNvPr>
          <p:cNvSpPr/>
          <p:nvPr/>
        </p:nvSpPr>
        <p:spPr>
          <a:xfrm>
            <a:off x="10115024" y="3947730"/>
            <a:ext cx="559776" cy="492843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</a:t>
            </a:r>
            <a:endParaRPr lang="en-AT" sz="18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id="{6E7107EA-9A6C-A325-1A0E-E852776B430A}"/>
              </a:ext>
            </a:extLst>
          </p:cNvPr>
          <p:cNvCxnSpPr>
            <a:cxnSpLocks/>
          </p:cNvCxnSpPr>
          <p:nvPr/>
        </p:nvCxnSpPr>
        <p:spPr>
          <a:xfrm>
            <a:off x="10406268" y="4536969"/>
            <a:ext cx="0" cy="396798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74" name="Oval 144">
            <a:extLst>
              <a:ext uri="{FF2B5EF4-FFF2-40B4-BE49-F238E27FC236}">
                <a16:creationId xmlns:a16="http://schemas.microsoft.com/office/drawing/2014/main" id="{82D55CEC-AA2B-A00A-0147-B902B5DB6A27}"/>
              </a:ext>
            </a:extLst>
          </p:cNvPr>
          <p:cNvSpPr/>
          <p:nvPr/>
        </p:nvSpPr>
        <p:spPr>
          <a:xfrm>
            <a:off x="10279941" y="2980470"/>
            <a:ext cx="237479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2D05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000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75" name="Straight Arrow Connector 145">
            <a:extLst>
              <a:ext uri="{FF2B5EF4-FFF2-40B4-BE49-F238E27FC236}">
                <a16:creationId xmlns:a16="http://schemas.microsoft.com/office/drawing/2014/main" id="{B7D44B68-7FCE-EBE3-928F-6DC322DB3D9C}"/>
              </a:ext>
            </a:extLst>
          </p:cNvPr>
          <p:cNvCxnSpPr/>
          <p:nvPr/>
        </p:nvCxnSpPr>
        <p:spPr>
          <a:xfrm>
            <a:off x="10398680" y="3332761"/>
            <a:ext cx="0" cy="535262"/>
          </a:xfrm>
          <a:prstGeom prst="straightConnector1">
            <a:avLst/>
          </a:prstGeom>
          <a:noFill/>
          <a:ln w="47621" cap="rnd">
            <a:solidFill>
              <a:srgbClr val="92D050"/>
            </a:solidFill>
            <a:prstDash val="solid"/>
            <a:miter/>
            <a:tailEnd type="arrow"/>
          </a:ln>
        </p:spPr>
      </p:cxnSp>
      <p:sp>
        <p:nvSpPr>
          <p:cNvPr id="76" name="TextBox 148">
            <a:extLst>
              <a:ext uri="{FF2B5EF4-FFF2-40B4-BE49-F238E27FC236}">
                <a16:creationId xmlns:a16="http://schemas.microsoft.com/office/drawing/2014/main" id="{CDDB663D-7951-0527-CB0D-E3D37366306D}"/>
              </a:ext>
            </a:extLst>
          </p:cNvPr>
          <p:cNvSpPr txBox="1"/>
          <p:nvPr/>
        </p:nvSpPr>
        <p:spPr>
          <a:xfrm>
            <a:off x="10249943" y="2469769"/>
            <a:ext cx="564410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b="0" i="0" u="none" strike="noStrike" kern="1200" cap="none" spc="0" baseline="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b="0" i="0" u="none" strike="noStrike" kern="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AT" b="0" i="0" u="none" strike="noStrike" kern="1200" cap="none" spc="0" baseline="-25000" dirty="0">
              <a:solidFill>
                <a:srgbClr val="92D05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78" name="Oval 14">
            <a:extLst>
              <a:ext uri="{FF2B5EF4-FFF2-40B4-BE49-F238E27FC236}">
                <a16:creationId xmlns:a16="http://schemas.microsoft.com/office/drawing/2014/main" id="{8990A238-701A-8743-8BB5-36ABC379EE4F}"/>
              </a:ext>
            </a:extLst>
          </p:cNvPr>
          <p:cNvSpPr/>
          <p:nvPr/>
        </p:nvSpPr>
        <p:spPr>
          <a:xfrm>
            <a:off x="10287529" y="5023829"/>
            <a:ext cx="237479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C3EC1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79" name="TextBox 15">
            <a:extLst>
              <a:ext uri="{FF2B5EF4-FFF2-40B4-BE49-F238E27FC236}">
                <a16:creationId xmlns:a16="http://schemas.microsoft.com/office/drawing/2014/main" id="{0BFF973B-0D84-C88C-4C1E-57233F8A284D}"/>
              </a:ext>
            </a:extLst>
          </p:cNvPr>
          <p:cNvSpPr txBox="1"/>
          <p:nvPr/>
        </p:nvSpPr>
        <p:spPr>
          <a:xfrm>
            <a:off x="10517016" y="4918678"/>
            <a:ext cx="682197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US" b="0" i="0" u="none" strike="noStrike" kern="1200" cap="none" spc="0" baseline="-25000" dirty="0">
              <a:solidFill>
                <a:srgbClr val="AC3EC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80" name="Straight Arrow Connector 40">
            <a:extLst>
              <a:ext uri="{FF2B5EF4-FFF2-40B4-BE49-F238E27FC236}">
                <a16:creationId xmlns:a16="http://schemas.microsoft.com/office/drawing/2014/main" id="{00624129-2792-8ECE-3F2D-CE05AF4E2C73}"/>
              </a:ext>
            </a:extLst>
          </p:cNvPr>
          <p:cNvCxnSpPr>
            <a:cxnSpLocks/>
          </p:cNvCxnSpPr>
          <p:nvPr/>
        </p:nvCxnSpPr>
        <p:spPr>
          <a:xfrm flipH="1">
            <a:off x="10404203" y="5367286"/>
            <a:ext cx="4128" cy="373843"/>
          </a:xfrm>
          <a:prstGeom prst="straightConnector1">
            <a:avLst/>
          </a:prstGeom>
          <a:noFill/>
          <a:ln w="47621" cap="rnd">
            <a:solidFill>
              <a:srgbClr val="AC3EC1"/>
            </a:solidFill>
            <a:prstDash val="solid"/>
            <a:miter/>
            <a:tailEnd type="arrow"/>
          </a:ln>
        </p:spPr>
      </p:cxnSp>
      <p:cxnSp>
        <p:nvCxnSpPr>
          <p:cNvPr id="81" name="Straight Arrow Connector 155">
            <a:extLst>
              <a:ext uri="{FF2B5EF4-FFF2-40B4-BE49-F238E27FC236}">
                <a16:creationId xmlns:a16="http://schemas.microsoft.com/office/drawing/2014/main" id="{0227CBF1-B10F-71FD-9435-424526A104E1}"/>
              </a:ext>
            </a:extLst>
          </p:cNvPr>
          <p:cNvCxnSpPr>
            <a:cxnSpLocks/>
          </p:cNvCxnSpPr>
          <p:nvPr/>
        </p:nvCxnSpPr>
        <p:spPr>
          <a:xfrm>
            <a:off x="10737017" y="4194142"/>
            <a:ext cx="561813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82" name="TextBox 3">
            <a:extLst>
              <a:ext uri="{FF2B5EF4-FFF2-40B4-BE49-F238E27FC236}">
                <a16:creationId xmlns:a16="http://schemas.microsoft.com/office/drawing/2014/main" id="{2AAB046E-AB3F-F270-4755-9D30CA065000}"/>
              </a:ext>
            </a:extLst>
          </p:cNvPr>
          <p:cNvSpPr txBox="1"/>
          <p:nvPr/>
        </p:nvSpPr>
        <p:spPr>
          <a:xfrm>
            <a:off x="11240049" y="3646003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83" name="Oval 4">
            <a:extLst>
              <a:ext uri="{FF2B5EF4-FFF2-40B4-BE49-F238E27FC236}">
                <a16:creationId xmlns:a16="http://schemas.microsoft.com/office/drawing/2014/main" id="{41A88EF3-C455-D59E-786D-489E6131B128}"/>
              </a:ext>
            </a:extLst>
          </p:cNvPr>
          <p:cNvSpPr/>
          <p:nvPr/>
        </p:nvSpPr>
        <p:spPr>
          <a:xfrm>
            <a:off x="11377643" y="4081577"/>
            <a:ext cx="235128" cy="223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B0F0"/>
          </a:solidFill>
          <a:ln w="19046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800" b="0" i="0" u="none" strike="noStrike" kern="1200" cap="none" spc="0" baseline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84" name="Straight Arrow Connector 155">
            <a:extLst>
              <a:ext uri="{FF2B5EF4-FFF2-40B4-BE49-F238E27FC236}">
                <a16:creationId xmlns:a16="http://schemas.microsoft.com/office/drawing/2014/main" id="{BEC4FDA4-F4BD-E2B5-3F66-A3511F902327}"/>
              </a:ext>
            </a:extLst>
          </p:cNvPr>
          <p:cNvCxnSpPr>
            <a:cxnSpLocks/>
          </p:cNvCxnSpPr>
          <p:nvPr/>
        </p:nvCxnSpPr>
        <p:spPr>
          <a:xfrm>
            <a:off x="11680162" y="4194142"/>
            <a:ext cx="473407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cxnSp>
        <p:nvCxnSpPr>
          <p:cNvPr id="86" name="Straight Arrow Connector 155">
            <a:extLst>
              <a:ext uri="{FF2B5EF4-FFF2-40B4-BE49-F238E27FC236}">
                <a16:creationId xmlns:a16="http://schemas.microsoft.com/office/drawing/2014/main" id="{748353DB-1D6B-0A79-2E4D-45A4C2A7C972}"/>
              </a:ext>
            </a:extLst>
          </p:cNvPr>
          <p:cNvCxnSpPr>
            <a:cxnSpLocks/>
          </p:cNvCxnSpPr>
          <p:nvPr/>
        </p:nvCxnSpPr>
        <p:spPr>
          <a:xfrm flipH="1">
            <a:off x="7145082" y="4337263"/>
            <a:ext cx="647196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197A243-0342-7AD8-7C25-D98594A486CC}"/>
              </a:ext>
            </a:extLst>
          </p:cNvPr>
          <p:cNvSpPr txBox="1"/>
          <p:nvPr/>
        </p:nvSpPr>
        <p:spPr>
          <a:xfrm>
            <a:off x="7115697" y="4398469"/>
            <a:ext cx="72200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sz="1200" dirty="0"/>
              <a:t>puncture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70DF59-1BAE-8376-CF8C-8A0DBAF3BDC1}"/>
              </a:ext>
            </a:extLst>
          </p:cNvPr>
          <p:cNvSpPr txBox="1"/>
          <p:nvPr/>
        </p:nvSpPr>
        <p:spPr>
          <a:xfrm>
            <a:off x="7243717" y="3704519"/>
            <a:ext cx="32359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sz="1200" dirty="0"/>
              <a:t>eval</a:t>
            </a:r>
          </a:p>
        </p:txBody>
      </p:sp>
      <p:cxnSp>
        <p:nvCxnSpPr>
          <p:cNvPr id="89" name="Straight Arrow Connector 155">
            <a:extLst>
              <a:ext uri="{FF2B5EF4-FFF2-40B4-BE49-F238E27FC236}">
                <a16:creationId xmlns:a16="http://schemas.microsoft.com/office/drawing/2014/main" id="{41A0E13F-3CC6-3034-4CD9-B751498CFF14}"/>
              </a:ext>
            </a:extLst>
          </p:cNvPr>
          <p:cNvCxnSpPr>
            <a:cxnSpLocks/>
          </p:cNvCxnSpPr>
          <p:nvPr/>
        </p:nvCxnSpPr>
        <p:spPr>
          <a:xfrm>
            <a:off x="9492542" y="4058967"/>
            <a:ext cx="577452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cxnSp>
        <p:nvCxnSpPr>
          <p:cNvPr id="90" name="Straight Arrow Connector 155">
            <a:extLst>
              <a:ext uri="{FF2B5EF4-FFF2-40B4-BE49-F238E27FC236}">
                <a16:creationId xmlns:a16="http://schemas.microsoft.com/office/drawing/2014/main" id="{EA768064-134C-A2C7-DC07-F8F95F87BA12}"/>
              </a:ext>
            </a:extLst>
          </p:cNvPr>
          <p:cNvCxnSpPr>
            <a:cxnSpLocks/>
          </p:cNvCxnSpPr>
          <p:nvPr/>
        </p:nvCxnSpPr>
        <p:spPr>
          <a:xfrm flipH="1">
            <a:off x="9422798" y="4337263"/>
            <a:ext cx="599821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05569430-238D-9D97-13A3-97590C4A2DC0}"/>
              </a:ext>
            </a:extLst>
          </p:cNvPr>
          <p:cNvSpPr txBox="1"/>
          <p:nvPr/>
        </p:nvSpPr>
        <p:spPr>
          <a:xfrm>
            <a:off x="9393413" y="4398469"/>
            <a:ext cx="72200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sz="1200" dirty="0"/>
              <a:t>puncture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B4AAD09-2AD4-07A4-ABB7-56E8F46FB783}"/>
              </a:ext>
            </a:extLst>
          </p:cNvPr>
          <p:cNvSpPr txBox="1"/>
          <p:nvPr/>
        </p:nvSpPr>
        <p:spPr>
          <a:xfrm>
            <a:off x="9521433" y="3704519"/>
            <a:ext cx="32359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sz="1200" dirty="0"/>
              <a:t>eval</a:t>
            </a:r>
          </a:p>
        </p:txBody>
      </p:sp>
      <p:cxnSp>
        <p:nvCxnSpPr>
          <p:cNvPr id="95" name="Straight Arrow Connector 155">
            <a:extLst>
              <a:ext uri="{FF2B5EF4-FFF2-40B4-BE49-F238E27FC236}">
                <a16:creationId xmlns:a16="http://schemas.microsoft.com/office/drawing/2014/main" id="{BDE18FB9-D31E-5CDE-C260-9D0DCBFF5D69}"/>
              </a:ext>
            </a:extLst>
          </p:cNvPr>
          <p:cNvCxnSpPr>
            <a:cxnSpLocks/>
          </p:cNvCxnSpPr>
          <p:nvPr/>
        </p:nvCxnSpPr>
        <p:spPr>
          <a:xfrm>
            <a:off x="6217920" y="4194142"/>
            <a:ext cx="489005" cy="0"/>
          </a:xfrm>
          <a:prstGeom prst="straightConnector1">
            <a:avLst/>
          </a:prstGeom>
          <a:noFill/>
          <a:ln w="47621" cap="rnd">
            <a:solidFill>
              <a:srgbClr val="477BD1"/>
            </a:solidFill>
            <a:prstDash val="solid"/>
            <a:miter/>
            <a:tailEnd type="arrow"/>
          </a:ln>
        </p:spPr>
      </p:cxnSp>
      <p:cxnSp>
        <p:nvCxnSpPr>
          <p:cNvPr id="98" name="Straight Connector 167">
            <a:extLst>
              <a:ext uri="{FF2B5EF4-FFF2-40B4-BE49-F238E27FC236}">
                <a16:creationId xmlns:a16="http://schemas.microsoft.com/office/drawing/2014/main" id="{EFBB53F7-35A2-8A32-D05A-A1045976FB22}"/>
              </a:ext>
            </a:extLst>
          </p:cNvPr>
          <p:cNvCxnSpPr/>
          <p:nvPr/>
        </p:nvCxnSpPr>
        <p:spPr>
          <a:xfrm>
            <a:off x="11897515" y="2064715"/>
            <a:ext cx="0" cy="3766020"/>
          </a:xfrm>
          <a:prstGeom prst="straightConnector1">
            <a:avLst/>
          </a:prstGeom>
          <a:noFill/>
          <a:ln w="9528" cap="flat">
            <a:solidFill>
              <a:srgbClr val="90BA4C"/>
            </a:solidFill>
            <a:custDash>
              <a:ds d="299906" sp="299906"/>
            </a:custDash>
            <a:round/>
          </a:ln>
        </p:spPr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A63585-3EB0-0DAB-88ED-DBAB6181A0B3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A6A168-4C22-C414-B4DA-9E8F635EAEED}"/>
              </a:ext>
            </a:extLst>
          </p:cNvPr>
          <p:cNvSpPr txBox="1">
            <a:spLocks/>
          </p:cNvSpPr>
          <p:nvPr/>
        </p:nvSpPr>
        <p:spPr>
          <a:xfrm>
            <a:off x="360687" y="2037061"/>
            <a:ext cx="5885658" cy="4208170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Arial" panose="020B0604020202020204" pitchFamily="34" charset="0"/>
              <a:buNone/>
              <a:defRPr sz="2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Wingdings" panose="05000000000000000000" pitchFamily="2" charset="2"/>
              <a:buNone/>
              <a:defRPr sz="24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2pPr>
            <a:lvl3pPr marL="6286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mazon Ember" panose="020B0603020204020204" pitchFamily="34" charset="0"/>
              <a:buNone/>
              <a:defRPr sz="20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4pPr>
            <a:lvl5pPr marL="1143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Idea 1: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Use PPRF F().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Privately distribute entropy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aseline="-250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 := F(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kern="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   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:=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F.Puncture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Problem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PPRF keys can leak where punctured.</a:t>
            </a: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u="sng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“PCFS” Attack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Corrupt Alice in epoch i-1.</a:t>
            </a: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 Learn 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+mj-lt"/>
              <a:buAutoNum type="arabicPeriod" startAt="2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Alice creates epoch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AutoNum type="arabicPeriod" startAt="2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Alice continues to epoch i+1.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AutoNum type="arabicPeriod" startAt="2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Corrupt Alice in epoch i+1.</a:t>
            </a: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 Learn 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 </a:t>
            </a: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at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 </a:t>
            </a: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Learn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1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 Evaluate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F(</a:t>
            </a:r>
            <a:r>
              <a:rPr lang="en-US" sz="1700" kern="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</a:t>
            </a:r>
            <a:r>
              <a:rPr lang="en-AT" sz="17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kern="0" baseline="-25000" dirty="0" err="1">
                <a:solidFill>
                  <a:srgbClr val="92D05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</a:t>
            </a: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learn </a:t>
            </a:r>
            <a:r>
              <a:rPr lang="en-AT" sz="17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aseline="-250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Construction : Fine-Grained Forward Secrecy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5648360" cy="420817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Idea 2: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Use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challenge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c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Distribute random 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 := H(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F(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FS :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F.Puncture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u="sng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</a:t>
            </a:r>
            <a:r>
              <a:rPr lang="en-AT" sz="1700" u="sng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Challenge Burning</a:t>
            </a:r>
            <a:r>
              <a:rPr lang="en-AT" sz="1700" u="sng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” DOS Attack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Alice creates new epoch with 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Adversary</a:t>
            </a:r>
          </a:p>
          <a:p>
            <a:pPr marL="628650" lvl="1" indent="-342900">
              <a:lnSpc>
                <a:spcPct val="100000"/>
              </a:lnSpc>
              <a:spcAft>
                <a:spcPts val="0"/>
              </a:spcAft>
              <a:buFont typeface="+mj-lt"/>
              <a:buAutoNum type="alphaL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Delays Alice’s message. </a:t>
            </a:r>
          </a:p>
          <a:p>
            <a:pPr marL="628650" lvl="1" indent="-342900">
              <a:lnSpc>
                <a:spcPct val="100000"/>
              </a:lnSpc>
              <a:spcAft>
                <a:spcPts val="0"/>
              </a:spcAft>
              <a:buFont typeface="+mj-lt"/>
              <a:buAutoNum type="alphaL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Crafts own message M using same 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628650" lvl="1" indent="-342900">
              <a:lnSpc>
                <a:spcPct val="100000"/>
              </a:lnSpc>
              <a:spcAft>
                <a:spcPts val="0"/>
              </a:spcAft>
              <a:buFont typeface="+mj-lt"/>
              <a:buAutoNum type="alphaL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Delivers M to honest parties.</a:t>
            </a:r>
          </a:p>
          <a:p>
            <a:pPr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Honest parties can’t process Alice message any more because already punctured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input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F27211F-D5AB-3283-0E3A-565850F4C19A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154" name="Rectangle 165">
              <a:extLst>
                <a:ext uri="{FF2B5EF4-FFF2-40B4-BE49-F238E27FC236}">
                  <a16:creationId xmlns:a16="http://schemas.microsoft.com/office/drawing/2014/main" id="{FF1BE80B-099B-79F6-DFAB-249C65852F6F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5" name="TextBox 172">
              <a:extLst>
                <a:ext uri="{FF2B5EF4-FFF2-40B4-BE49-F238E27FC236}">
                  <a16:creationId xmlns:a16="http://schemas.microsoft.com/office/drawing/2014/main" id="{0BE014DC-3932-A860-1870-A7131FBB2B93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6" name="TextBox 3">
              <a:extLst>
                <a:ext uri="{FF2B5EF4-FFF2-40B4-BE49-F238E27FC236}">
                  <a16:creationId xmlns:a16="http://schemas.microsoft.com/office/drawing/2014/main" id="{EA0F20D9-EAC9-9272-BE9E-7D0922C63275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7" name="Oval 4">
              <a:extLst>
                <a:ext uri="{FF2B5EF4-FFF2-40B4-BE49-F238E27FC236}">
                  <a16:creationId xmlns:a16="http://schemas.microsoft.com/office/drawing/2014/main" id="{1E83FABB-DC23-8815-D9CD-64880B041F8F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8" name="Rectangle 7">
              <a:extLst>
                <a:ext uri="{FF2B5EF4-FFF2-40B4-BE49-F238E27FC236}">
                  <a16:creationId xmlns:a16="http://schemas.microsoft.com/office/drawing/2014/main" id="{F73E40B3-4E08-5F92-5A90-BF5C3525644A}"/>
                </a:ext>
              </a:extLst>
            </p:cNvPr>
            <p:cNvSpPr/>
            <p:nvPr/>
          </p:nvSpPr>
          <p:spPr>
            <a:xfrm>
              <a:off x="7650269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9" name="Straight Arrow Connector 12">
              <a:extLst>
                <a:ext uri="{FF2B5EF4-FFF2-40B4-BE49-F238E27FC236}">
                  <a16:creationId xmlns:a16="http://schemas.microsoft.com/office/drawing/2014/main" id="{012349BF-DE0A-33A5-F3F9-B509817ECF75}"/>
                </a:ext>
              </a:extLst>
            </p:cNvPr>
            <p:cNvCxnSpPr>
              <a:cxnSpLocks/>
            </p:cNvCxnSpPr>
            <p:nvPr/>
          </p:nvCxnSpPr>
          <p:spPr>
            <a:xfrm>
              <a:off x="8595414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60" name="Oval 144">
              <a:extLst>
                <a:ext uri="{FF2B5EF4-FFF2-40B4-BE49-F238E27FC236}">
                  <a16:creationId xmlns:a16="http://schemas.microsoft.com/office/drawing/2014/main" id="{1A98D38D-EBAA-F835-FC10-C1F170B5F0EB}"/>
                </a:ext>
              </a:extLst>
            </p:cNvPr>
            <p:cNvSpPr/>
            <p:nvPr/>
          </p:nvSpPr>
          <p:spPr>
            <a:xfrm>
              <a:off x="7696927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1" name="Straight Arrow Connector 145">
              <a:extLst>
                <a:ext uri="{FF2B5EF4-FFF2-40B4-BE49-F238E27FC236}">
                  <a16:creationId xmlns:a16="http://schemas.microsoft.com/office/drawing/2014/main" id="{FCF2AB8C-12E1-086E-75B1-17936B01CB13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66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162" name="TextBox 148">
              <a:extLst>
                <a:ext uri="{FF2B5EF4-FFF2-40B4-BE49-F238E27FC236}">
                  <a16:creationId xmlns:a16="http://schemas.microsoft.com/office/drawing/2014/main" id="{04616A28-F52D-DCDC-B11E-9877E44B3E9A}"/>
                </a:ext>
              </a:extLst>
            </p:cNvPr>
            <p:cNvSpPr txBox="1"/>
            <p:nvPr/>
          </p:nvSpPr>
          <p:spPr>
            <a:xfrm>
              <a:off x="7670191" y="2515468"/>
              <a:ext cx="344105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3" name="Straight Connector 167">
              <a:extLst>
                <a:ext uri="{FF2B5EF4-FFF2-40B4-BE49-F238E27FC236}">
                  <a16:creationId xmlns:a16="http://schemas.microsoft.com/office/drawing/2014/main" id="{0B49241A-8B36-6089-F515-7444953A05F2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64" name="TextBox 172">
              <a:extLst>
                <a:ext uri="{FF2B5EF4-FFF2-40B4-BE49-F238E27FC236}">
                  <a16:creationId xmlns:a16="http://schemas.microsoft.com/office/drawing/2014/main" id="{913CAF0A-3777-B706-FA30-CDBF51C6AA42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5" name="Straight Connector 167">
              <a:extLst>
                <a:ext uri="{FF2B5EF4-FFF2-40B4-BE49-F238E27FC236}">
                  <a16:creationId xmlns:a16="http://schemas.microsoft.com/office/drawing/2014/main" id="{468A3B33-48BE-9C88-4686-202F6A1481EA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166" name="Straight Arrow Connector 155">
              <a:extLst>
                <a:ext uri="{FF2B5EF4-FFF2-40B4-BE49-F238E27FC236}">
                  <a16:creationId xmlns:a16="http://schemas.microsoft.com/office/drawing/2014/main" id="{DDE06C86-7771-78EF-B1E8-BACAF2BAE731}"/>
                </a:ext>
              </a:extLst>
            </p:cNvPr>
            <p:cNvCxnSpPr>
              <a:cxnSpLocks/>
            </p:cNvCxnSpPr>
            <p:nvPr/>
          </p:nvCxnSpPr>
          <p:spPr>
            <a:xfrm>
              <a:off x="7109295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67" name="TextBox 172">
              <a:extLst>
                <a:ext uri="{FF2B5EF4-FFF2-40B4-BE49-F238E27FC236}">
                  <a16:creationId xmlns:a16="http://schemas.microsoft.com/office/drawing/2014/main" id="{0FF656F2-5D0F-A1F2-4ACA-D2528DC1B0DC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  <p:sp>
          <p:nvSpPr>
            <p:cNvPr id="168" name="Oval 14">
              <a:extLst>
                <a:ext uri="{FF2B5EF4-FFF2-40B4-BE49-F238E27FC236}">
                  <a16:creationId xmlns:a16="http://schemas.microsoft.com/office/drawing/2014/main" id="{A7C1896E-FA0C-D81B-49FF-51851412DCAA}"/>
                </a:ext>
              </a:extLst>
            </p:cNvPr>
            <p:cNvSpPr/>
            <p:nvPr/>
          </p:nvSpPr>
          <p:spPr>
            <a:xfrm>
              <a:off x="8476675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69" name="TextBox 15">
              <a:extLst>
                <a:ext uri="{FF2B5EF4-FFF2-40B4-BE49-F238E27FC236}">
                  <a16:creationId xmlns:a16="http://schemas.microsoft.com/office/drawing/2014/main" id="{04408A01-B944-A784-7BD7-6453EA21959A}"/>
                </a:ext>
              </a:extLst>
            </p:cNvPr>
            <p:cNvSpPr txBox="1"/>
            <p:nvPr/>
          </p:nvSpPr>
          <p:spPr>
            <a:xfrm>
              <a:off x="8678329" y="4938558"/>
              <a:ext cx="390509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70" name="Straight Arrow Connector 40">
              <a:extLst>
                <a:ext uri="{FF2B5EF4-FFF2-40B4-BE49-F238E27FC236}">
                  <a16:creationId xmlns:a16="http://schemas.microsoft.com/office/drawing/2014/main" id="{39EAE0FF-C1CC-FD31-D23B-B64D7D947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3349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171" name="Oval 144">
              <a:extLst>
                <a:ext uri="{FF2B5EF4-FFF2-40B4-BE49-F238E27FC236}">
                  <a16:creationId xmlns:a16="http://schemas.microsoft.com/office/drawing/2014/main" id="{9DFF3982-1D90-914E-A77E-5F0B1DC51523}"/>
                </a:ext>
              </a:extLst>
            </p:cNvPr>
            <p:cNvSpPr/>
            <p:nvPr/>
          </p:nvSpPr>
          <p:spPr>
            <a:xfrm>
              <a:off x="8461806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72" name="Straight Arrow Connector 145">
              <a:extLst>
                <a:ext uri="{FF2B5EF4-FFF2-40B4-BE49-F238E27FC236}">
                  <a16:creationId xmlns:a16="http://schemas.microsoft.com/office/drawing/2014/main" id="{83AE830C-A5F7-C63D-C87F-4CB6BE8BC15C}"/>
                </a:ext>
              </a:extLst>
            </p:cNvPr>
            <p:cNvCxnSpPr>
              <a:cxnSpLocks/>
            </p:cNvCxnSpPr>
            <p:nvPr/>
          </p:nvCxnSpPr>
          <p:spPr>
            <a:xfrm>
              <a:off x="8580545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73" name="TextBox 148">
              <a:extLst>
                <a:ext uri="{FF2B5EF4-FFF2-40B4-BE49-F238E27FC236}">
                  <a16:creationId xmlns:a16="http://schemas.microsoft.com/office/drawing/2014/main" id="{37ED0846-0FFB-516D-9DA2-EDA7DA1AA889}"/>
                </a:ext>
              </a:extLst>
            </p:cNvPr>
            <p:cNvSpPr txBox="1"/>
            <p:nvPr/>
          </p:nvSpPr>
          <p:spPr>
            <a:xfrm>
              <a:off x="8435070" y="2515468"/>
              <a:ext cx="3407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74" name="Rectangle 7">
              <a:extLst>
                <a:ext uri="{FF2B5EF4-FFF2-40B4-BE49-F238E27FC236}">
                  <a16:creationId xmlns:a16="http://schemas.microsoft.com/office/drawing/2014/main" id="{21A70B0E-D247-C9CF-ED0F-75323674E073}"/>
                </a:ext>
              </a:extLst>
            </p:cNvPr>
            <p:cNvSpPr/>
            <p:nvPr/>
          </p:nvSpPr>
          <p:spPr>
            <a:xfrm>
              <a:off x="8425211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75" name="Straight Arrow Connector 155">
              <a:extLst>
                <a:ext uri="{FF2B5EF4-FFF2-40B4-BE49-F238E27FC236}">
                  <a16:creationId xmlns:a16="http://schemas.microsoft.com/office/drawing/2014/main" id="{CC4D104C-9F94-48E7-6AB2-FD89A5B53F59}"/>
                </a:ext>
              </a:extLst>
            </p:cNvPr>
            <p:cNvCxnSpPr>
              <a:cxnSpLocks/>
            </p:cNvCxnSpPr>
            <p:nvPr/>
          </p:nvCxnSpPr>
          <p:spPr>
            <a:xfrm>
              <a:off x="8029420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76" name="Straight Arrow Connector 155">
              <a:extLst>
                <a:ext uri="{FF2B5EF4-FFF2-40B4-BE49-F238E27FC236}">
                  <a16:creationId xmlns:a16="http://schemas.microsoft.com/office/drawing/2014/main" id="{1589B22D-6E3D-FFB1-E760-3BB2465448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3897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7FCEBDF-BF21-25FC-CE76-3916717920FA}"/>
                </a:ext>
              </a:extLst>
            </p:cNvPr>
            <p:cNvSpPr txBox="1"/>
            <p:nvPr/>
          </p:nvSpPr>
          <p:spPr>
            <a:xfrm>
              <a:off x="7036178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9745570-5B9B-DA6D-D7DB-54F96B95ABAC}"/>
                </a:ext>
              </a:extLst>
            </p:cNvPr>
            <p:cNvSpPr txBox="1"/>
            <p:nvPr/>
          </p:nvSpPr>
          <p:spPr>
            <a:xfrm>
              <a:off x="7164198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179" name="TextBox 3">
              <a:extLst>
                <a:ext uri="{FF2B5EF4-FFF2-40B4-BE49-F238E27FC236}">
                  <a16:creationId xmlns:a16="http://schemas.microsoft.com/office/drawing/2014/main" id="{52DDA89A-591F-6A8B-937B-3FF468F63616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0" name="Oval 4">
              <a:extLst>
                <a:ext uri="{FF2B5EF4-FFF2-40B4-BE49-F238E27FC236}">
                  <a16:creationId xmlns:a16="http://schemas.microsoft.com/office/drawing/2014/main" id="{207EA454-749A-985C-A251-1CBBD3B28A2C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1" name="Straight Arrow Connector 155">
              <a:extLst>
                <a:ext uri="{FF2B5EF4-FFF2-40B4-BE49-F238E27FC236}">
                  <a16:creationId xmlns:a16="http://schemas.microsoft.com/office/drawing/2014/main" id="{1990403A-ADAA-B052-75E1-FF5C37B4E143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900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82" name="Straight Arrow Connector 155">
              <a:extLst>
                <a:ext uri="{FF2B5EF4-FFF2-40B4-BE49-F238E27FC236}">
                  <a16:creationId xmlns:a16="http://schemas.microsoft.com/office/drawing/2014/main" id="{CD803462-2267-D2DF-A329-963845F82E3A}"/>
                </a:ext>
              </a:extLst>
            </p:cNvPr>
            <p:cNvCxnSpPr>
              <a:cxnSpLocks/>
            </p:cNvCxnSpPr>
            <p:nvPr/>
          </p:nvCxnSpPr>
          <p:spPr>
            <a:xfrm>
              <a:off x="8814021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83" name="Rectangle 7">
              <a:extLst>
                <a:ext uri="{FF2B5EF4-FFF2-40B4-BE49-F238E27FC236}">
                  <a16:creationId xmlns:a16="http://schemas.microsoft.com/office/drawing/2014/main" id="{8E7AA8A9-D3BE-CB4C-974A-CCBE0A5E80F7}"/>
                </a:ext>
              </a:extLst>
            </p:cNvPr>
            <p:cNvSpPr/>
            <p:nvPr/>
          </p:nvSpPr>
          <p:spPr>
            <a:xfrm>
              <a:off x="10026616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4" name="Straight Arrow Connector 12">
              <a:extLst>
                <a:ext uri="{FF2B5EF4-FFF2-40B4-BE49-F238E27FC236}">
                  <a16:creationId xmlns:a16="http://schemas.microsoft.com/office/drawing/2014/main" id="{4B22FD77-5361-D4E2-2DFB-7A39E10CED9D}"/>
                </a:ext>
              </a:extLst>
            </p:cNvPr>
            <p:cNvCxnSpPr>
              <a:cxnSpLocks/>
            </p:cNvCxnSpPr>
            <p:nvPr/>
          </p:nvCxnSpPr>
          <p:spPr>
            <a:xfrm>
              <a:off x="10971761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85" name="Oval 144">
              <a:extLst>
                <a:ext uri="{FF2B5EF4-FFF2-40B4-BE49-F238E27FC236}">
                  <a16:creationId xmlns:a16="http://schemas.microsoft.com/office/drawing/2014/main" id="{2BD86470-B734-D059-3062-6AD32F210784}"/>
                </a:ext>
              </a:extLst>
            </p:cNvPr>
            <p:cNvSpPr/>
            <p:nvPr/>
          </p:nvSpPr>
          <p:spPr>
            <a:xfrm>
              <a:off x="1007327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6" name="Straight Arrow Connector 145">
              <a:extLst>
                <a:ext uri="{FF2B5EF4-FFF2-40B4-BE49-F238E27FC236}">
                  <a16:creationId xmlns:a16="http://schemas.microsoft.com/office/drawing/2014/main" id="{A966FA37-428F-CDFC-8F36-8FDD627F0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013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187" name="TextBox 148">
              <a:extLst>
                <a:ext uri="{FF2B5EF4-FFF2-40B4-BE49-F238E27FC236}">
                  <a16:creationId xmlns:a16="http://schemas.microsoft.com/office/drawing/2014/main" id="{96E701A3-45F9-C0E2-5DE1-790CE9E2B279}"/>
                </a:ext>
              </a:extLst>
            </p:cNvPr>
            <p:cNvSpPr txBox="1"/>
            <p:nvPr/>
          </p:nvSpPr>
          <p:spPr>
            <a:xfrm>
              <a:off x="9949172" y="2511235"/>
              <a:ext cx="5163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8" name="Straight Arrow Connector 155">
              <a:extLst>
                <a:ext uri="{FF2B5EF4-FFF2-40B4-BE49-F238E27FC236}">
                  <a16:creationId xmlns:a16="http://schemas.microsoft.com/office/drawing/2014/main" id="{40AAF5AE-9A5C-343E-4CCC-F6B4D08784A9}"/>
                </a:ext>
              </a:extLst>
            </p:cNvPr>
            <p:cNvCxnSpPr>
              <a:cxnSpLocks/>
            </p:cNvCxnSpPr>
            <p:nvPr/>
          </p:nvCxnSpPr>
          <p:spPr>
            <a:xfrm>
              <a:off x="9485642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89" name="Oval 14">
              <a:extLst>
                <a:ext uri="{FF2B5EF4-FFF2-40B4-BE49-F238E27FC236}">
                  <a16:creationId xmlns:a16="http://schemas.microsoft.com/office/drawing/2014/main" id="{F6C607AD-3E40-6D2B-EB14-9F76BD30EBB0}"/>
                </a:ext>
              </a:extLst>
            </p:cNvPr>
            <p:cNvSpPr/>
            <p:nvPr/>
          </p:nvSpPr>
          <p:spPr>
            <a:xfrm>
              <a:off x="1085302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90" name="TextBox 15">
              <a:extLst>
                <a:ext uri="{FF2B5EF4-FFF2-40B4-BE49-F238E27FC236}">
                  <a16:creationId xmlns:a16="http://schemas.microsoft.com/office/drawing/2014/main" id="{7EEF390C-A3AA-5668-2A72-E1FD1E002F04}"/>
                </a:ext>
              </a:extLst>
            </p:cNvPr>
            <p:cNvSpPr txBox="1"/>
            <p:nvPr/>
          </p:nvSpPr>
          <p:spPr>
            <a:xfrm>
              <a:off x="11054676" y="4938558"/>
              <a:ext cx="55411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1" name="Straight Arrow Connector 40">
              <a:extLst>
                <a:ext uri="{FF2B5EF4-FFF2-40B4-BE49-F238E27FC236}">
                  <a16:creationId xmlns:a16="http://schemas.microsoft.com/office/drawing/2014/main" id="{403E6299-F749-A3EA-E403-D7A5CF37C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969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192" name="Oval 144">
              <a:extLst>
                <a:ext uri="{FF2B5EF4-FFF2-40B4-BE49-F238E27FC236}">
                  <a16:creationId xmlns:a16="http://schemas.microsoft.com/office/drawing/2014/main" id="{6B40658D-C14E-973C-3305-69A19B9C1193}"/>
                </a:ext>
              </a:extLst>
            </p:cNvPr>
            <p:cNvSpPr/>
            <p:nvPr/>
          </p:nvSpPr>
          <p:spPr>
            <a:xfrm>
              <a:off x="10838153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3" name="Straight Arrow Connector 145">
              <a:extLst>
                <a:ext uri="{FF2B5EF4-FFF2-40B4-BE49-F238E27FC236}">
                  <a16:creationId xmlns:a16="http://schemas.microsoft.com/office/drawing/2014/main" id="{6095D71C-931F-FB4F-113E-34AC00278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956892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94" name="TextBox 148">
              <a:extLst>
                <a:ext uri="{FF2B5EF4-FFF2-40B4-BE49-F238E27FC236}">
                  <a16:creationId xmlns:a16="http://schemas.microsoft.com/office/drawing/2014/main" id="{403E271F-FB99-F438-9607-5951CBDF8E11}"/>
                </a:ext>
              </a:extLst>
            </p:cNvPr>
            <p:cNvSpPr txBox="1"/>
            <p:nvPr/>
          </p:nvSpPr>
          <p:spPr>
            <a:xfrm>
              <a:off x="10811417" y="2515468"/>
              <a:ext cx="50021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95" name="Rectangle 7">
              <a:extLst>
                <a:ext uri="{FF2B5EF4-FFF2-40B4-BE49-F238E27FC236}">
                  <a16:creationId xmlns:a16="http://schemas.microsoft.com/office/drawing/2014/main" id="{E660BAF3-5511-9901-4591-3ACB52F0E1F7}"/>
                </a:ext>
              </a:extLst>
            </p:cNvPr>
            <p:cNvSpPr/>
            <p:nvPr/>
          </p:nvSpPr>
          <p:spPr>
            <a:xfrm>
              <a:off x="10801558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7" name="Straight Arrow Connector 155">
              <a:extLst>
                <a:ext uri="{FF2B5EF4-FFF2-40B4-BE49-F238E27FC236}">
                  <a16:creationId xmlns:a16="http://schemas.microsoft.com/office/drawing/2014/main" id="{BACFD054-EA95-3D13-40EA-27568612E1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6011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86940C96-E42F-1034-4EB0-A2F7E26D6C45}"/>
                </a:ext>
              </a:extLst>
            </p:cNvPr>
            <p:cNvSpPr txBox="1"/>
            <p:nvPr/>
          </p:nvSpPr>
          <p:spPr>
            <a:xfrm>
              <a:off x="9412525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12EE740-ED11-0FE8-9672-70C83439A862}"/>
                </a:ext>
              </a:extLst>
            </p:cNvPr>
            <p:cNvSpPr txBox="1"/>
            <p:nvPr/>
          </p:nvSpPr>
          <p:spPr>
            <a:xfrm>
              <a:off x="9540545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200" name="Oval 4">
              <a:extLst>
                <a:ext uri="{FF2B5EF4-FFF2-40B4-BE49-F238E27FC236}">
                  <a16:creationId xmlns:a16="http://schemas.microsoft.com/office/drawing/2014/main" id="{A7F47749-068C-09B9-CD5A-A0AE948CD2EA}"/>
                </a:ext>
              </a:extLst>
            </p:cNvPr>
            <p:cNvSpPr/>
            <p:nvPr/>
          </p:nvSpPr>
          <p:spPr>
            <a:xfrm>
              <a:off x="11535545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1" name="Straight Arrow Connector 155">
              <a:extLst>
                <a:ext uri="{FF2B5EF4-FFF2-40B4-BE49-F238E27FC236}">
                  <a16:creationId xmlns:a16="http://schemas.microsoft.com/office/drawing/2014/main" id="{C671823B-0B8E-5143-1F0D-BB646C31751E}"/>
                </a:ext>
              </a:extLst>
            </p:cNvPr>
            <p:cNvCxnSpPr>
              <a:cxnSpLocks/>
            </p:cNvCxnSpPr>
            <p:nvPr/>
          </p:nvCxnSpPr>
          <p:spPr>
            <a:xfrm>
              <a:off x="11190368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03" name="Straight Arrow Connector 155">
              <a:extLst>
                <a:ext uri="{FF2B5EF4-FFF2-40B4-BE49-F238E27FC236}">
                  <a16:creationId xmlns:a16="http://schemas.microsoft.com/office/drawing/2014/main" id="{7802B86C-CDFF-8ED6-ADC2-1E36F9A301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96071" y="4081577"/>
              <a:ext cx="3662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04" name="Straight Arrow Connector 155">
              <a:extLst>
                <a:ext uri="{FF2B5EF4-FFF2-40B4-BE49-F238E27FC236}">
                  <a16:creationId xmlns:a16="http://schemas.microsoft.com/office/drawing/2014/main" id="{B722CE1F-D6BD-06C4-5DCB-53294BF5F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673" y="4305513"/>
              <a:ext cx="391694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05" name="TextBox 3">
              <a:extLst>
                <a:ext uri="{FF2B5EF4-FFF2-40B4-BE49-F238E27FC236}">
                  <a16:creationId xmlns:a16="http://schemas.microsoft.com/office/drawing/2014/main" id="{867B07E9-66A0-5EE6-AFB7-9C1326D3A778}"/>
                </a:ext>
              </a:extLst>
            </p:cNvPr>
            <p:cNvSpPr txBox="1"/>
            <p:nvPr/>
          </p:nvSpPr>
          <p:spPr>
            <a:xfrm>
              <a:off x="11424091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6" name="Straight Connector 167">
              <a:extLst>
                <a:ext uri="{FF2B5EF4-FFF2-40B4-BE49-F238E27FC236}">
                  <a16:creationId xmlns:a16="http://schemas.microsoft.com/office/drawing/2014/main" id="{286CDD86-311D-AA28-23F2-B8D4602FA9FB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210" name="Straight Arrow Connector 155">
              <a:extLst>
                <a:ext uri="{FF2B5EF4-FFF2-40B4-BE49-F238E27FC236}">
                  <a16:creationId xmlns:a16="http://schemas.microsoft.com/office/drawing/2014/main" id="{DF11F93D-4137-13DC-A214-97E5FD95DFAA}"/>
                </a:ext>
              </a:extLst>
            </p:cNvPr>
            <p:cNvCxnSpPr>
              <a:cxnSpLocks/>
            </p:cNvCxnSpPr>
            <p:nvPr/>
          </p:nvCxnSpPr>
          <p:spPr>
            <a:xfrm>
              <a:off x="10425487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A457DA-2265-536F-A961-DD5F0DECA4B5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Construction : Fine-Grained Forward Secrecy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5648360" cy="430054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Idea 3: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Next epoch </a:t>
            </a:r>
            <a:r>
              <a:rPr lang="en-AT" sz="1700" b="0" i="1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defines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Set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:=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CR.Hash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(state of epoch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 := H(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F(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FS :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F.Puncture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6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6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6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6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Construction : </a:t>
            </a:r>
            <a:r>
              <a:rPr lang="en-AT" sz="16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FREEK</a:t>
            </a:r>
            <a:endParaRPr lang="en-AT" sz="16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6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Based on SAIK [AHKM22] and MLS [RFC9420].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6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Practical efficiency</a:t>
            </a:r>
          </a:p>
          <a:p>
            <a:pPr marL="571500" lvl="1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3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On par with SAIK (better than MLS).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6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FREEK security on par with SAIK &amp; MLS.</a:t>
            </a:r>
          </a:p>
          <a:p>
            <a:pPr marL="571500" lvl="1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3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Privacy, Authenticity, &amp; Agreement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6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Supports out of-order processing of new epochs!</a:t>
            </a:r>
            <a:endParaRPr lang="en-AT" sz="16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571500" lvl="1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3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Proof in paper.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02A679-AEAC-E9FC-EC8F-95B9D7E861C1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13" name="Rectangle 165">
              <a:extLst>
                <a:ext uri="{FF2B5EF4-FFF2-40B4-BE49-F238E27FC236}">
                  <a16:creationId xmlns:a16="http://schemas.microsoft.com/office/drawing/2014/main" id="{75ABD9EE-D046-B492-554B-4A1CAD3F540B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4" name="TextBox 172">
              <a:extLst>
                <a:ext uri="{FF2B5EF4-FFF2-40B4-BE49-F238E27FC236}">
                  <a16:creationId xmlns:a16="http://schemas.microsoft.com/office/drawing/2014/main" id="{97CD9B86-451A-A6D4-66A8-4FD902ACE869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3B25DD56-065C-048C-138F-F6C939DF862E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C32FAFD-659B-2FDB-874B-0173575E73AF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A7A2CBF-BEB4-388C-25FC-1E648C7C9F7A}"/>
                </a:ext>
              </a:extLst>
            </p:cNvPr>
            <p:cNvSpPr/>
            <p:nvPr/>
          </p:nvSpPr>
          <p:spPr>
            <a:xfrm>
              <a:off x="7650269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" name="Straight Arrow Connector 12">
              <a:extLst>
                <a:ext uri="{FF2B5EF4-FFF2-40B4-BE49-F238E27FC236}">
                  <a16:creationId xmlns:a16="http://schemas.microsoft.com/office/drawing/2014/main" id="{0406E36B-5971-EA17-771D-2D5A00D57C40}"/>
                </a:ext>
              </a:extLst>
            </p:cNvPr>
            <p:cNvCxnSpPr>
              <a:cxnSpLocks/>
            </p:cNvCxnSpPr>
            <p:nvPr/>
          </p:nvCxnSpPr>
          <p:spPr>
            <a:xfrm>
              <a:off x="8595414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9" name="Oval 144">
              <a:extLst>
                <a:ext uri="{FF2B5EF4-FFF2-40B4-BE49-F238E27FC236}">
                  <a16:creationId xmlns:a16="http://schemas.microsoft.com/office/drawing/2014/main" id="{B8663E07-9893-195C-1B22-8BA46340EBAA}"/>
                </a:ext>
              </a:extLst>
            </p:cNvPr>
            <p:cNvSpPr/>
            <p:nvPr/>
          </p:nvSpPr>
          <p:spPr>
            <a:xfrm>
              <a:off x="7696927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" name="Straight Arrow Connector 145">
              <a:extLst>
                <a:ext uri="{FF2B5EF4-FFF2-40B4-BE49-F238E27FC236}">
                  <a16:creationId xmlns:a16="http://schemas.microsoft.com/office/drawing/2014/main" id="{E0FFB7E0-03E2-47CC-9C4D-C83D05DF1EFC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66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21" name="TextBox 148">
              <a:extLst>
                <a:ext uri="{FF2B5EF4-FFF2-40B4-BE49-F238E27FC236}">
                  <a16:creationId xmlns:a16="http://schemas.microsoft.com/office/drawing/2014/main" id="{7B2C2252-5214-3AE0-C927-FCBBF0960E6B}"/>
                </a:ext>
              </a:extLst>
            </p:cNvPr>
            <p:cNvSpPr txBox="1"/>
            <p:nvPr/>
          </p:nvSpPr>
          <p:spPr>
            <a:xfrm>
              <a:off x="7670191" y="2515468"/>
              <a:ext cx="344105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2" name="Straight Connector 167">
              <a:extLst>
                <a:ext uri="{FF2B5EF4-FFF2-40B4-BE49-F238E27FC236}">
                  <a16:creationId xmlns:a16="http://schemas.microsoft.com/office/drawing/2014/main" id="{0420B6B3-67A6-7AC2-39D3-EFF1F4B197EB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23" name="TextBox 172">
              <a:extLst>
                <a:ext uri="{FF2B5EF4-FFF2-40B4-BE49-F238E27FC236}">
                  <a16:creationId xmlns:a16="http://schemas.microsoft.com/office/drawing/2014/main" id="{FB3A6B57-143F-3A15-0C16-6150D131B7F8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4" name="Straight Connector 167">
              <a:extLst>
                <a:ext uri="{FF2B5EF4-FFF2-40B4-BE49-F238E27FC236}">
                  <a16:creationId xmlns:a16="http://schemas.microsoft.com/office/drawing/2014/main" id="{D55F55F1-345B-9297-B309-33A7FF643B6A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25" name="Straight Arrow Connector 155">
              <a:extLst>
                <a:ext uri="{FF2B5EF4-FFF2-40B4-BE49-F238E27FC236}">
                  <a16:creationId xmlns:a16="http://schemas.microsoft.com/office/drawing/2014/main" id="{C59E1EF5-2E8C-8141-A6E9-9C9DC30BD46C}"/>
                </a:ext>
              </a:extLst>
            </p:cNvPr>
            <p:cNvCxnSpPr>
              <a:cxnSpLocks/>
            </p:cNvCxnSpPr>
            <p:nvPr/>
          </p:nvCxnSpPr>
          <p:spPr>
            <a:xfrm>
              <a:off x="7109295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6" name="TextBox 172">
              <a:extLst>
                <a:ext uri="{FF2B5EF4-FFF2-40B4-BE49-F238E27FC236}">
                  <a16:creationId xmlns:a16="http://schemas.microsoft.com/office/drawing/2014/main" id="{B92EB539-7EFD-7678-EA3D-266A2F4C4535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F8D5AF00-6566-2C41-D584-CD2459D81136}"/>
                </a:ext>
              </a:extLst>
            </p:cNvPr>
            <p:cNvSpPr/>
            <p:nvPr/>
          </p:nvSpPr>
          <p:spPr>
            <a:xfrm>
              <a:off x="8476675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487F85BF-39EA-CA57-D5B0-4C5D963CB478}"/>
                </a:ext>
              </a:extLst>
            </p:cNvPr>
            <p:cNvSpPr txBox="1"/>
            <p:nvPr/>
          </p:nvSpPr>
          <p:spPr>
            <a:xfrm>
              <a:off x="8678329" y="4938558"/>
              <a:ext cx="390509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9" name="Straight Arrow Connector 40">
              <a:extLst>
                <a:ext uri="{FF2B5EF4-FFF2-40B4-BE49-F238E27FC236}">
                  <a16:creationId xmlns:a16="http://schemas.microsoft.com/office/drawing/2014/main" id="{FAD37A9F-3777-B53D-1CD1-6C30BDA983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3349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30" name="Oval 144">
              <a:extLst>
                <a:ext uri="{FF2B5EF4-FFF2-40B4-BE49-F238E27FC236}">
                  <a16:creationId xmlns:a16="http://schemas.microsoft.com/office/drawing/2014/main" id="{4F483EEA-D6F4-8B5E-0232-57C5742100DC}"/>
                </a:ext>
              </a:extLst>
            </p:cNvPr>
            <p:cNvSpPr/>
            <p:nvPr/>
          </p:nvSpPr>
          <p:spPr>
            <a:xfrm>
              <a:off x="8461806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31" name="Straight Arrow Connector 145">
              <a:extLst>
                <a:ext uri="{FF2B5EF4-FFF2-40B4-BE49-F238E27FC236}">
                  <a16:creationId xmlns:a16="http://schemas.microsoft.com/office/drawing/2014/main" id="{85E76B7D-4E31-485A-C0F7-223B12B63225}"/>
                </a:ext>
              </a:extLst>
            </p:cNvPr>
            <p:cNvCxnSpPr>
              <a:cxnSpLocks/>
            </p:cNvCxnSpPr>
            <p:nvPr/>
          </p:nvCxnSpPr>
          <p:spPr>
            <a:xfrm>
              <a:off x="8580545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32" name="TextBox 148">
              <a:extLst>
                <a:ext uri="{FF2B5EF4-FFF2-40B4-BE49-F238E27FC236}">
                  <a16:creationId xmlns:a16="http://schemas.microsoft.com/office/drawing/2014/main" id="{27E30AEE-22A6-2DE9-65E4-14DEDFCF72F5}"/>
                </a:ext>
              </a:extLst>
            </p:cNvPr>
            <p:cNvSpPr txBox="1"/>
            <p:nvPr/>
          </p:nvSpPr>
          <p:spPr>
            <a:xfrm>
              <a:off x="8435070" y="2515468"/>
              <a:ext cx="3407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C4C05894-40C9-A050-CAB5-F4348B9D5AA2}"/>
                </a:ext>
              </a:extLst>
            </p:cNvPr>
            <p:cNvSpPr/>
            <p:nvPr/>
          </p:nvSpPr>
          <p:spPr>
            <a:xfrm>
              <a:off x="8425211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34" name="Straight Arrow Connector 155">
              <a:extLst>
                <a:ext uri="{FF2B5EF4-FFF2-40B4-BE49-F238E27FC236}">
                  <a16:creationId xmlns:a16="http://schemas.microsoft.com/office/drawing/2014/main" id="{14C8730D-D225-11EB-8780-93C5208B6955}"/>
                </a:ext>
              </a:extLst>
            </p:cNvPr>
            <p:cNvCxnSpPr>
              <a:cxnSpLocks/>
            </p:cNvCxnSpPr>
            <p:nvPr/>
          </p:nvCxnSpPr>
          <p:spPr>
            <a:xfrm>
              <a:off x="8029420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35" name="Straight Arrow Connector 155">
              <a:extLst>
                <a:ext uri="{FF2B5EF4-FFF2-40B4-BE49-F238E27FC236}">
                  <a16:creationId xmlns:a16="http://schemas.microsoft.com/office/drawing/2014/main" id="{066B6AF1-AC9E-593E-BEB9-4A36D1AD5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3897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9A4E86-D06D-FA0A-CB80-D6ACF968F7CA}"/>
                </a:ext>
              </a:extLst>
            </p:cNvPr>
            <p:cNvSpPr txBox="1"/>
            <p:nvPr/>
          </p:nvSpPr>
          <p:spPr>
            <a:xfrm>
              <a:off x="7036178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86702C-FEE6-933C-B0E3-0FA74CD261DF}"/>
                </a:ext>
              </a:extLst>
            </p:cNvPr>
            <p:cNvSpPr txBox="1"/>
            <p:nvPr/>
          </p:nvSpPr>
          <p:spPr>
            <a:xfrm>
              <a:off x="7164198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E6BADD1E-0467-E162-46B7-3043ACF72091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39" name="Oval 4">
              <a:extLst>
                <a:ext uri="{FF2B5EF4-FFF2-40B4-BE49-F238E27FC236}">
                  <a16:creationId xmlns:a16="http://schemas.microsoft.com/office/drawing/2014/main" id="{8EF83DD8-2C55-E6B4-7DFA-B4B78A40D22B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0" name="Straight Arrow Connector 155">
              <a:extLst>
                <a:ext uri="{FF2B5EF4-FFF2-40B4-BE49-F238E27FC236}">
                  <a16:creationId xmlns:a16="http://schemas.microsoft.com/office/drawing/2014/main" id="{0C9ABDE2-4DC5-15D4-BAB1-3A1F60CAA3E8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900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41" name="Straight Arrow Connector 155">
              <a:extLst>
                <a:ext uri="{FF2B5EF4-FFF2-40B4-BE49-F238E27FC236}">
                  <a16:creationId xmlns:a16="http://schemas.microsoft.com/office/drawing/2014/main" id="{2D34830A-10D5-844F-3636-AE082EEE207F}"/>
                </a:ext>
              </a:extLst>
            </p:cNvPr>
            <p:cNvCxnSpPr>
              <a:cxnSpLocks/>
            </p:cNvCxnSpPr>
            <p:nvPr/>
          </p:nvCxnSpPr>
          <p:spPr>
            <a:xfrm>
              <a:off x="8814021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121EA350-743C-5D16-F7D1-35B872A88971}"/>
                </a:ext>
              </a:extLst>
            </p:cNvPr>
            <p:cNvSpPr/>
            <p:nvPr/>
          </p:nvSpPr>
          <p:spPr>
            <a:xfrm>
              <a:off x="10026616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3" name="Straight Arrow Connector 12">
              <a:extLst>
                <a:ext uri="{FF2B5EF4-FFF2-40B4-BE49-F238E27FC236}">
                  <a16:creationId xmlns:a16="http://schemas.microsoft.com/office/drawing/2014/main" id="{B1F6616C-E74D-F321-FCA4-C34E51948891}"/>
                </a:ext>
              </a:extLst>
            </p:cNvPr>
            <p:cNvCxnSpPr>
              <a:cxnSpLocks/>
            </p:cNvCxnSpPr>
            <p:nvPr/>
          </p:nvCxnSpPr>
          <p:spPr>
            <a:xfrm>
              <a:off x="10971761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44" name="Oval 144">
              <a:extLst>
                <a:ext uri="{FF2B5EF4-FFF2-40B4-BE49-F238E27FC236}">
                  <a16:creationId xmlns:a16="http://schemas.microsoft.com/office/drawing/2014/main" id="{CE92B3D2-7497-FC6E-D7E4-35D3FB7934E6}"/>
                </a:ext>
              </a:extLst>
            </p:cNvPr>
            <p:cNvSpPr/>
            <p:nvPr/>
          </p:nvSpPr>
          <p:spPr>
            <a:xfrm>
              <a:off x="1007327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5" name="Straight Arrow Connector 145">
              <a:extLst>
                <a:ext uri="{FF2B5EF4-FFF2-40B4-BE49-F238E27FC236}">
                  <a16:creationId xmlns:a16="http://schemas.microsoft.com/office/drawing/2014/main" id="{F5C5B8A2-B92B-5BF0-F531-FDB54E1CA5BF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013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46" name="TextBox 148">
              <a:extLst>
                <a:ext uri="{FF2B5EF4-FFF2-40B4-BE49-F238E27FC236}">
                  <a16:creationId xmlns:a16="http://schemas.microsoft.com/office/drawing/2014/main" id="{025F5A8D-56F3-26E0-70CA-BD59C595B3D0}"/>
                </a:ext>
              </a:extLst>
            </p:cNvPr>
            <p:cNvSpPr txBox="1"/>
            <p:nvPr/>
          </p:nvSpPr>
          <p:spPr>
            <a:xfrm>
              <a:off x="9949172" y="2511235"/>
              <a:ext cx="5163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47" name="Straight Arrow Connector 155">
              <a:extLst>
                <a:ext uri="{FF2B5EF4-FFF2-40B4-BE49-F238E27FC236}">
                  <a16:creationId xmlns:a16="http://schemas.microsoft.com/office/drawing/2014/main" id="{8A0EA460-63C4-4DEF-F648-55EE43570F5C}"/>
                </a:ext>
              </a:extLst>
            </p:cNvPr>
            <p:cNvCxnSpPr>
              <a:cxnSpLocks/>
            </p:cNvCxnSpPr>
            <p:nvPr/>
          </p:nvCxnSpPr>
          <p:spPr>
            <a:xfrm>
              <a:off x="9485642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CC1B3D6B-870D-2541-1686-EC08CF934D21}"/>
                </a:ext>
              </a:extLst>
            </p:cNvPr>
            <p:cNvSpPr/>
            <p:nvPr/>
          </p:nvSpPr>
          <p:spPr>
            <a:xfrm>
              <a:off x="1085302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49" name="TextBox 15">
              <a:extLst>
                <a:ext uri="{FF2B5EF4-FFF2-40B4-BE49-F238E27FC236}">
                  <a16:creationId xmlns:a16="http://schemas.microsoft.com/office/drawing/2014/main" id="{77CC73E8-3A04-591B-0BCF-33000986BF79}"/>
                </a:ext>
              </a:extLst>
            </p:cNvPr>
            <p:cNvSpPr txBox="1"/>
            <p:nvPr/>
          </p:nvSpPr>
          <p:spPr>
            <a:xfrm>
              <a:off x="11054676" y="4938558"/>
              <a:ext cx="55411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0" name="Straight Arrow Connector 40">
              <a:extLst>
                <a:ext uri="{FF2B5EF4-FFF2-40B4-BE49-F238E27FC236}">
                  <a16:creationId xmlns:a16="http://schemas.microsoft.com/office/drawing/2014/main" id="{E8A54299-1949-7E4B-5289-E76C931730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969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51" name="Oval 144">
              <a:extLst>
                <a:ext uri="{FF2B5EF4-FFF2-40B4-BE49-F238E27FC236}">
                  <a16:creationId xmlns:a16="http://schemas.microsoft.com/office/drawing/2014/main" id="{64400EAF-D018-D020-760A-83B788C2DECA}"/>
                </a:ext>
              </a:extLst>
            </p:cNvPr>
            <p:cNvSpPr/>
            <p:nvPr/>
          </p:nvSpPr>
          <p:spPr>
            <a:xfrm>
              <a:off x="10838153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2" name="Straight Arrow Connector 145">
              <a:extLst>
                <a:ext uri="{FF2B5EF4-FFF2-40B4-BE49-F238E27FC236}">
                  <a16:creationId xmlns:a16="http://schemas.microsoft.com/office/drawing/2014/main" id="{15AE8CAF-C196-B485-CFBC-917004D2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0956892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53" name="TextBox 148">
              <a:extLst>
                <a:ext uri="{FF2B5EF4-FFF2-40B4-BE49-F238E27FC236}">
                  <a16:creationId xmlns:a16="http://schemas.microsoft.com/office/drawing/2014/main" id="{209960CB-4833-30D8-BABD-45B68E05FC18}"/>
                </a:ext>
              </a:extLst>
            </p:cNvPr>
            <p:cNvSpPr txBox="1"/>
            <p:nvPr/>
          </p:nvSpPr>
          <p:spPr>
            <a:xfrm>
              <a:off x="10811417" y="2515468"/>
              <a:ext cx="50021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54" name="Rectangle 7">
              <a:extLst>
                <a:ext uri="{FF2B5EF4-FFF2-40B4-BE49-F238E27FC236}">
                  <a16:creationId xmlns:a16="http://schemas.microsoft.com/office/drawing/2014/main" id="{B3E73137-F223-FF4F-4813-C0F69A46EA52}"/>
                </a:ext>
              </a:extLst>
            </p:cNvPr>
            <p:cNvSpPr/>
            <p:nvPr/>
          </p:nvSpPr>
          <p:spPr>
            <a:xfrm>
              <a:off x="10801558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5" name="Straight Arrow Connector 155">
              <a:extLst>
                <a:ext uri="{FF2B5EF4-FFF2-40B4-BE49-F238E27FC236}">
                  <a16:creationId xmlns:a16="http://schemas.microsoft.com/office/drawing/2014/main" id="{519A7389-F74B-F714-8318-3BC9B7F18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6011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BAF9958-15C2-693A-7B07-228CF92FEF13}"/>
                </a:ext>
              </a:extLst>
            </p:cNvPr>
            <p:cNvSpPr txBox="1"/>
            <p:nvPr/>
          </p:nvSpPr>
          <p:spPr>
            <a:xfrm>
              <a:off x="9412525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8D0032B-37BA-CCD5-5AEB-E2192C74FB75}"/>
                </a:ext>
              </a:extLst>
            </p:cNvPr>
            <p:cNvSpPr txBox="1"/>
            <p:nvPr/>
          </p:nvSpPr>
          <p:spPr>
            <a:xfrm>
              <a:off x="9540545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58" name="Oval 4">
              <a:extLst>
                <a:ext uri="{FF2B5EF4-FFF2-40B4-BE49-F238E27FC236}">
                  <a16:creationId xmlns:a16="http://schemas.microsoft.com/office/drawing/2014/main" id="{A6A8010E-59BB-8A23-3E43-D1A179E0A7DA}"/>
                </a:ext>
              </a:extLst>
            </p:cNvPr>
            <p:cNvSpPr/>
            <p:nvPr/>
          </p:nvSpPr>
          <p:spPr>
            <a:xfrm>
              <a:off x="11535545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9" name="Straight Arrow Connector 155">
              <a:extLst>
                <a:ext uri="{FF2B5EF4-FFF2-40B4-BE49-F238E27FC236}">
                  <a16:creationId xmlns:a16="http://schemas.microsoft.com/office/drawing/2014/main" id="{9317B5A6-2A9C-F761-EBB9-B189CB5A99F9}"/>
                </a:ext>
              </a:extLst>
            </p:cNvPr>
            <p:cNvCxnSpPr>
              <a:cxnSpLocks/>
            </p:cNvCxnSpPr>
            <p:nvPr/>
          </p:nvCxnSpPr>
          <p:spPr>
            <a:xfrm>
              <a:off x="11190368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60" name="Straight Arrow Connector 155">
              <a:extLst>
                <a:ext uri="{FF2B5EF4-FFF2-40B4-BE49-F238E27FC236}">
                  <a16:creationId xmlns:a16="http://schemas.microsoft.com/office/drawing/2014/main" id="{7DB3A4B3-16BA-F2BE-3B3C-F508D8BB36B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6071" y="4081577"/>
              <a:ext cx="3662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61" name="Straight Arrow Connector 155">
              <a:extLst>
                <a:ext uri="{FF2B5EF4-FFF2-40B4-BE49-F238E27FC236}">
                  <a16:creationId xmlns:a16="http://schemas.microsoft.com/office/drawing/2014/main" id="{92C1E433-E4B9-F529-0176-8A6BC78F8F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673" y="4305513"/>
              <a:ext cx="391694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62" name="TextBox 3">
              <a:extLst>
                <a:ext uri="{FF2B5EF4-FFF2-40B4-BE49-F238E27FC236}">
                  <a16:creationId xmlns:a16="http://schemas.microsoft.com/office/drawing/2014/main" id="{F5305617-71E4-B77A-4401-56D26747CA59}"/>
                </a:ext>
              </a:extLst>
            </p:cNvPr>
            <p:cNvSpPr txBox="1"/>
            <p:nvPr/>
          </p:nvSpPr>
          <p:spPr>
            <a:xfrm>
              <a:off x="11424091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63" name="Straight Connector 167">
              <a:extLst>
                <a:ext uri="{FF2B5EF4-FFF2-40B4-BE49-F238E27FC236}">
                  <a16:creationId xmlns:a16="http://schemas.microsoft.com/office/drawing/2014/main" id="{F180355C-57B9-8EE0-7142-7EC507DC0BC1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448" name="Straight Arrow Connector 155">
              <a:extLst>
                <a:ext uri="{FF2B5EF4-FFF2-40B4-BE49-F238E27FC236}">
                  <a16:creationId xmlns:a16="http://schemas.microsoft.com/office/drawing/2014/main" id="{7CD464C9-FC61-97C7-2088-E3E0CC5C5D71}"/>
                </a:ext>
              </a:extLst>
            </p:cNvPr>
            <p:cNvCxnSpPr>
              <a:cxnSpLocks/>
            </p:cNvCxnSpPr>
            <p:nvPr/>
          </p:nvCxnSpPr>
          <p:spPr>
            <a:xfrm>
              <a:off x="10425487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</p:grpSp>
      <p:sp>
        <p:nvSpPr>
          <p:cNvPr id="449" name="Slide Number Placeholder 5">
            <a:extLst>
              <a:ext uri="{FF2B5EF4-FFF2-40B4-BE49-F238E27FC236}">
                <a16:creationId xmlns:a16="http://schemas.microsoft.com/office/drawing/2014/main" id="{6E4ED2B4-E04F-CCD3-D5FF-101653B62FC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Construction : FREEK is not Optimally Secure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5648360" cy="430054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Idea 3: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Next epoch </a:t>
            </a:r>
            <a:r>
              <a:rPr lang="en-AT" sz="1700" b="0" i="1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defines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Set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:=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CR.Hash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(state of epoch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 := H(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F(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FS :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F.Puncture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BFC3A3C-F234-D295-4008-EFB855CE48BB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121" name="Rectangle 165">
              <a:extLst>
                <a:ext uri="{FF2B5EF4-FFF2-40B4-BE49-F238E27FC236}">
                  <a16:creationId xmlns:a16="http://schemas.microsoft.com/office/drawing/2014/main" id="{353CAD99-AE88-063E-9AA7-3F79ED6FF81C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2" name="TextBox 172">
              <a:extLst>
                <a:ext uri="{FF2B5EF4-FFF2-40B4-BE49-F238E27FC236}">
                  <a16:creationId xmlns:a16="http://schemas.microsoft.com/office/drawing/2014/main" id="{CB0D8EF5-035C-4F7C-171C-53A7047CACEB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3" name="TextBox 3">
              <a:extLst>
                <a:ext uri="{FF2B5EF4-FFF2-40B4-BE49-F238E27FC236}">
                  <a16:creationId xmlns:a16="http://schemas.microsoft.com/office/drawing/2014/main" id="{3CEB90FF-2461-C33E-62BE-E1072D03294F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4" name="Oval 4">
              <a:extLst>
                <a:ext uri="{FF2B5EF4-FFF2-40B4-BE49-F238E27FC236}">
                  <a16:creationId xmlns:a16="http://schemas.microsoft.com/office/drawing/2014/main" id="{D3D65AE8-A67B-4A66-6E59-F95D7B6EFCAD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5" name="Rectangle 7">
              <a:extLst>
                <a:ext uri="{FF2B5EF4-FFF2-40B4-BE49-F238E27FC236}">
                  <a16:creationId xmlns:a16="http://schemas.microsoft.com/office/drawing/2014/main" id="{75787826-3664-8E19-A451-6F048C946443}"/>
                </a:ext>
              </a:extLst>
            </p:cNvPr>
            <p:cNvSpPr/>
            <p:nvPr/>
          </p:nvSpPr>
          <p:spPr>
            <a:xfrm>
              <a:off x="7650269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27" name="Straight Arrow Connector 12">
              <a:extLst>
                <a:ext uri="{FF2B5EF4-FFF2-40B4-BE49-F238E27FC236}">
                  <a16:creationId xmlns:a16="http://schemas.microsoft.com/office/drawing/2014/main" id="{774A13BB-E089-2472-0F5D-3B054B3A44CA}"/>
                </a:ext>
              </a:extLst>
            </p:cNvPr>
            <p:cNvCxnSpPr>
              <a:cxnSpLocks/>
            </p:cNvCxnSpPr>
            <p:nvPr/>
          </p:nvCxnSpPr>
          <p:spPr>
            <a:xfrm>
              <a:off x="8595414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28" name="Oval 144">
              <a:extLst>
                <a:ext uri="{FF2B5EF4-FFF2-40B4-BE49-F238E27FC236}">
                  <a16:creationId xmlns:a16="http://schemas.microsoft.com/office/drawing/2014/main" id="{022473F2-DDBC-9A29-7381-5397AA1DC090}"/>
                </a:ext>
              </a:extLst>
            </p:cNvPr>
            <p:cNvSpPr/>
            <p:nvPr/>
          </p:nvSpPr>
          <p:spPr>
            <a:xfrm>
              <a:off x="7696927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29" name="Straight Arrow Connector 145">
              <a:extLst>
                <a:ext uri="{FF2B5EF4-FFF2-40B4-BE49-F238E27FC236}">
                  <a16:creationId xmlns:a16="http://schemas.microsoft.com/office/drawing/2014/main" id="{C0EC6843-483C-9BE7-4B9D-D597BBE11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66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130" name="TextBox 148">
              <a:extLst>
                <a:ext uri="{FF2B5EF4-FFF2-40B4-BE49-F238E27FC236}">
                  <a16:creationId xmlns:a16="http://schemas.microsoft.com/office/drawing/2014/main" id="{28BEEF14-E39D-76D2-57EA-82610EF07059}"/>
                </a:ext>
              </a:extLst>
            </p:cNvPr>
            <p:cNvSpPr txBox="1"/>
            <p:nvPr/>
          </p:nvSpPr>
          <p:spPr>
            <a:xfrm>
              <a:off x="7670191" y="2515468"/>
              <a:ext cx="344105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31" name="Straight Connector 167">
              <a:extLst>
                <a:ext uri="{FF2B5EF4-FFF2-40B4-BE49-F238E27FC236}">
                  <a16:creationId xmlns:a16="http://schemas.microsoft.com/office/drawing/2014/main" id="{758C87EF-F3F2-435F-31DE-22BF89704F38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32" name="TextBox 172">
              <a:extLst>
                <a:ext uri="{FF2B5EF4-FFF2-40B4-BE49-F238E27FC236}">
                  <a16:creationId xmlns:a16="http://schemas.microsoft.com/office/drawing/2014/main" id="{C6A41432-BC6C-7BBF-D833-40B80CE51C28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33" name="Straight Connector 167">
              <a:extLst>
                <a:ext uri="{FF2B5EF4-FFF2-40B4-BE49-F238E27FC236}">
                  <a16:creationId xmlns:a16="http://schemas.microsoft.com/office/drawing/2014/main" id="{FC90F882-62A8-CE50-0162-5FFDE5E07920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134" name="Straight Arrow Connector 155">
              <a:extLst>
                <a:ext uri="{FF2B5EF4-FFF2-40B4-BE49-F238E27FC236}">
                  <a16:creationId xmlns:a16="http://schemas.microsoft.com/office/drawing/2014/main" id="{D199AA79-3D3D-6055-81C1-ABBE90DA8E30}"/>
                </a:ext>
              </a:extLst>
            </p:cNvPr>
            <p:cNvCxnSpPr>
              <a:cxnSpLocks/>
            </p:cNvCxnSpPr>
            <p:nvPr/>
          </p:nvCxnSpPr>
          <p:spPr>
            <a:xfrm>
              <a:off x="7109295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35" name="TextBox 172">
              <a:extLst>
                <a:ext uri="{FF2B5EF4-FFF2-40B4-BE49-F238E27FC236}">
                  <a16:creationId xmlns:a16="http://schemas.microsoft.com/office/drawing/2014/main" id="{AA7A8D6B-2E08-0072-9C05-0B6A04DCF601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  <p:sp>
          <p:nvSpPr>
            <p:cNvPr id="136" name="Oval 14">
              <a:extLst>
                <a:ext uri="{FF2B5EF4-FFF2-40B4-BE49-F238E27FC236}">
                  <a16:creationId xmlns:a16="http://schemas.microsoft.com/office/drawing/2014/main" id="{30B95E14-BFD8-12D8-69EE-A3ADB9438DF8}"/>
                </a:ext>
              </a:extLst>
            </p:cNvPr>
            <p:cNvSpPr/>
            <p:nvPr/>
          </p:nvSpPr>
          <p:spPr>
            <a:xfrm>
              <a:off x="8476675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37" name="TextBox 15">
              <a:extLst>
                <a:ext uri="{FF2B5EF4-FFF2-40B4-BE49-F238E27FC236}">
                  <a16:creationId xmlns:a16="http://schemas.microsoft.com/office/drawing/2014/main" id="{C1FFB84B-1ECE-55C8-BED8-40863344C12F}"/>
                </a:ext>
              </a:extLst>
            </p:cNvPr>
            <p:cNvSpPr txBox="1"/>
            <p:nvPr/>
          </p:nvSpPr>
          <p:spPr>
            <a:xfrm>
              <a:off x="8678329" y="4938558"/>
              <a:ext cx="390509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38" name="Straight Arrow Connector 40">
              <a:extLst>
                <a:ext uri="{FF2B5EF4-FFF2-40B4-BE49-F238E27FC236}">
                  <a16:creationId xmlns:a16="http://schemas.microsoft.com/office/drawing/2014/main" id="{3A9D9C8A-7FD1-EDC7-4230-F26706124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3349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139" name="Oval 144">
              <a:extLst>
                <a:ext uri="{FF2B5EF4-FFF2-40B4-BE49-F238E27FC236}">
                  <a16:creationId xmlns:a16="http://schemas.microsoft.com/office/drawing/2014/main" id="{BE1113A9-2F25-F76F-0570-554608DDAD7F}"/>
                </a:ext>
              </a:extLst>
            </p:cNvPr>
            <p:cNvSpPr/>
            <p:nvPr/>
          </p:nvSpPr>
          <p:spPr>
            <a:xfrm>
              <a:off x="8461806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40" name="Straight Arrow Connector 145">
              <a:extLst>
                <a:ext uri="{FF2B5EF4-FFF2-40B4-BE49-F238E27FC236}">
                  <a16:creationId xmlns:a16="http://schemas.microsoft.com/office/drawing/2014/main" id="{4DD5B2F0-4746-748F-9344-56B398C25801}"/>
                </a:ext>
              </a:extLst>
            </p:cNvPr>
            <p:cNvCxnSpPr>
              <a:cxnSpLocks/>
            </p:cNvCxnSpPr>
            <p:nvPr/>
          </p:nvCxnSpPr>
          <p:spPr>
            <a:xfrm>
              <a:off x="8580545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41" name="TextBox 148">
              <a:extLst>
                <a:ext uri="{FF2B5EF4-FFF2-40B4-BE49-F238E27FC236}">
                  <a16:creationId xmlns:a16="http://schemas.microsoft.com/office/drawing/2014/main" id="{9E9E8B70-20F5-1369-9FBF-4011C866512C}"/>
                </a:ext>
              </a:extLst>
            </p:cNvPr>
            <p:cNvSpPr txBox="1"/>
            <p:nvPr/>
          </p:nvSpPr>
          <p:spPr>
            <a:xfrm>
              <a:off x="8435070" y="2515468"/>
              <a:ext cx="3407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42" name="Rectangle 7">
              <a:extLst>
                <a:ext uri="{FF2B5EF4-FFF2-40B4-BE49-F238E27FC236}">
                  <a16:creationId xmlns:a16="http://schemas.microsoft.com/office/drawing/2014/main" id="{98EB7454-5BF5-F02F-2790-2EC04C0F472E}"/>
                </a:ext>
              </a:extLst>
            </p:cNvPr>
            <p:cNvSpPr/>
            <p:nvPr/>
          </p:nvSpPr>
          <p:spPr>
            <a:xfrm>
              <a:off x="8425211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43" name="Straight Arrow Connector 155">
              <a:extLst>
                <a:ext uri="{FF2B5EF4-FFF2-40B4-BE49-F238E27FC236}">
                  <a16:creationId xmlns:a16="http://schemas.microsoft.com/office/drawing/2014/main" id="{12702C2E-CC2B-7239-9C75-B53A261ECC70}"/>
                </a:ext>
              </a:extLst>
            </p:cNvPr>
            <p:cNvCxnSpPr>
              <a:cxnSpLocks/>
            </p:cNvCxnSpPr>
            <p:nvPr/>
          </p:nvCxnSpPr>
          <p:spPr>
            <a:xfrm>
              <a:off x="8029420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44" name="Straight Arrow Connector 155">
              <a:extLst>
                <a:ext uri="{FF2B5EF4-FFF2-40B4-BE49-F238E27FC236}">
                  <a16:creationId xmlns:a16="http://schemas.microsoft.com/office/drawing/2014/main" id="{85C12AC9-B9B9-F150-95B8-998F078749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3897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3FA2C8A-5A09-EAC6-DD92-F2C07D9AB743}"/>
                </a:ext>
              </a:extLst>
            </p:cNvPr>
            <p:cNvSpPr txBox="1"/>
            <p:nvPr/>
          </p:nvSpPr>
          <p:spPr>
            <a:xfrm>
              <a:off x="7036178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17201FF-4452-8AFC-DA44-F3AA12AB61DB}"/>
                </a:ext>
              </a:extLst>
            </p:cNvPr>
            <p:cNvSpPr txBox="1"/>
            <p:nvPr/>
          </p:nvSpPr>
          <p:spPr>
            <a:xfrm>
              <a:off x="7164198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147" name="TextBox 3">
              <a:extLst>
                <a:ext uri="{FF2B5EF4-FFF2-40B4-BE49-F238E27FC236}">
                  <a16:creationId xmlns:a16="http://schemas.microsoft.com/office/drawing/2014/main" id="{F44F6E5C-3B26-A64F-3F96-CBBC600AC240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48" name="Oval 4">
              <a:extLst>
                <a:ext uri="{FF2B5EF4-FFF2-40B4-BE49-F238E27FC236}">
                  <a16:creationId xmlns:a16="http://schemas.microsoft.com/office/drawing/2014/main" id="{3C7380AC-B494-1F12-552C-ED71D109C947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49" name="Straight Arrow Connector 155">
              <a:extLst>
                <a:ext uri="{FF2B5EF4-FFF2-40B4-BE49-F238E27FC236}">
                  <a16:creationId xmlns:a16="http://schemas.microsoft.com/office/drawing/2014/main" id="{D9C5AC11-BE24-7FAB-5ADB-B51D9EB2C317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900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50" name="Straight Arrow Connector 155">
              <a:extLst>
                <a:ext uri="{FF2B5EF4-FFF2-40B4-BE49-F238E27FC236}">
                  <a16:creationId xmlns:a16="http://schemas.microsoft.com/office/drawing/2014/main" id="{049DEF21-7943-B3D6-DC50-40EAD033166A}"/>
                </a:ext>
              </a:extLst>
            </p:cNvPr>
            <p:cNvCxnSpPr>
              <a:cxnSpLocks/>
            </p:cNvCxnSpPr>
            <p:nvPr/>
          </p:nvCxnSpPr>
          <p:spPr>
            <a:xfrm>
              <a:off x="8814021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51" name="Rectangle 7">
              <a:extLst>
                <a:ext uri="{FF2B5EF4-FFF2-40B4-BE49-F238E27FC236}">
                  <a16:creationId xmlns:a16="http://schemas.microsoft.com/office/drawing/2014/main" id="{D8A9D2FB-B5C4-00CB-DC3F-C90F41D4BC47}"/>
                </a:ext>
              </a:extLst>
            </p:cNvPr>
            <p:cNvSpPr/>
            <p:nvPr/>
          </p:nvSpPr>
          <p:spPr>
            <a:xfrm>
              <a:off x="10026616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F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2" name="Straight Arrow Connector 12">
              <a:extLst>
                <a:ext uri="{FF2B5EF4-FFF2-40B4-BE49-F238E27FC236}">
                  <a16:creationId xmlns:a16="http://schemas.microsoft.com/office/drawing/2014/main" id="{072E5609-C931-DD17-A9AF-80DA8FD9B4B4}"/>
                </a:ext>
              </a:extLst>
            </p:cNvPr>
            <p:cNvCxnSpPr>
              <a:cxnSpLocks/>
            </p:cNvCxnSpPr>
            <p:nvPr/>
          </p:nvCxnSpPr>
          <p:spPr>
            <a:xfrm>
              <a:off x="10971761" y="4440573"/>
              <a:ext cx="0" cy="493194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53" name="Oval 144">
              <a:extLst>
                <a:ext uri="{FF2B5EF4-FFF2-40B4-BE49-F238E27FC236}">
                  <a16:creationId xmlns:a16="http://schemas.microsoft.com/office/drawing/2014/main" id="{538050E7-C299-C0AB-39AE-4015610868B0}"/>
                </a:ext>
              </a:extLst>
            </p:cNvPr>
            <p:cNvSpPr/>
            <p:nvPr/>
          </p:nvSpPr>
          <p:spPr>
            <a:xfrm>
              <a:off x="1007327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05E0D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C0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4" name="Straight Arrow Connector 145">
              <a:extLst>
                <a:ext uri="{FF2B5EF4-FFF2-40B4-BE49-F238E27FC236}">
                  <a16:creationId xmlns:a16="http://schemas.microsoft.com/office/drawing/2014/main" id="{9727FDA7-8892-20C8-1B96-35AF7A2207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013" y="3332761"/>
              <a:ext cx="0" cy="614964"/>
            </a:xfrm>
            <a:prstGeom prst="straightConnector1">
              <a:avLst/>
            </a:prstGeom>
            <a:solidFill>
              <a:srgbClr val="FFC000"/>
            </a:solidFill>
            <a:ln w="47621" cap="rnd">
              <a:solidFill>
                <a:srgbClr val="D05E0D"/>
              </a:solidFill>
              <a:prstDash val="solid"/>
              <a:miter/>
              <a:tailEnd type="arrow"/>
            </a:ln>
          </p:spPr>
        </p:cxnSp>
        <p:sp>
          <p:nvSpPr>
            <p:cNvPr id="155" name="TextBox 148">
              <a:extLst>
                <a:ext uri="{FF2B5EF4-FFF2-40B4-BE49-F238E27FC236}">
                  <a16:creationId xmlns:a16="http://schemas.microsoft.com/office/drawing/2014/main" id="{4D668755-3C97-1A3A-CF72-FFE678F436C9}"/>
                </a:ext>
              </a:extLst>
            </p:cNvPr>
            <p:cNvSpPr txBox="1"/>
            <p:nvPr/>
          </p:nvSpPr>
          <p:spPr>
            <a:xfrm>
              <a:off x="9949172" y="2511235"/>
              <a:ext cx="51632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c</a:t>
              </a:r>
              <a:r>
                <a:rPr lang="en-AT" sz="1800" b="0" i="0" u="none" strike="noStrike" kern="1200" cap="none" spc="0" baseline="-25000" dirty="0">
                  <a:solidFill>
                    <a:schemeClr val="accent6">
                      <a:lumMod val="50000"/>
                    </a:schemeClr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B97579E0-7DFB-8A58-1094-6539FE7051DA}"/>
                </a:ext>
              </a:extLst>
            </p:cNvPr>
            <p:cNvCxnSpPr>
              <a:cxnSpLocks/>
            </p:cNvCxnSpPr>
            <p:nvPr/>
          </p:nvCxnSpPr>
          <p:spPr>
            <a:xfrm>
              <a:off x="9485642" y="4081577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57" name="Oval 14">
              <a:extLst>
                <a:ext uri="{FF2B5EF4-FFF2-40B4-BE49-F238E27FC236}">
                  <a16:creationId xmlns:a16="http://schemas.microsoft.com/office/drawing/2014/main" id="{B1C7F657-79DD-EB84-9431-4726FF5573E0}"/>
                </a:ext>
              </a:extLst>
            </p:cNvPr>
            <p:cNvSpPr/>
            <p:nvPr/>
          </p:nvSpPr>
          <p:spPr>
            <a:xfrm>
              <a:off x="1085302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8" name="TextBox 15">
              <a:extLst>
                <a:ext uri="{FF2B5EF4-FFF2-40B4-BE49-F238E27FC236}">
                  <a16:creationId xmlns:a16="http://schemas.microsoft.com/office/drawing/2014/main" id="{1C666C6C-131E-D303-353F-172D75FDE46E}"/>
                </a:ext>
              </a:extLst>
            </p:cNvPr>
            <p:cNvSpPr txBox="1"/>
            <p:nvPr/>
          </p:nvSpPr>
          <p:spPr>
            <a:xfrm>
              <a:off x="11054676" y="4938558"/>
              <a:ext cx="55411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9" name="Straight Arrow Connector 40">
              <a:extLst>
                <a:ext uri="{FF2B5EF4-FFF2-40B4-BE49-F238E27FC236}">
                  <a16:creationId xmlns:a16="http://schemas.microsoft.com/office/drawing/2014/main" id="{504A61B3-FE90-94C2-EE72-F205A3EE3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969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160" name="Oval 144">
              <a:extLst>
                <a:ext uri="{FF2B5EF4-FFF2-40B4-BE49-F238E27FC236}">
                  <a16:creationId xmlns:a16="http://schemas.microsoft.com/office/drawing/2014/main" id="{BFD42EEA-786A-1746-44DA-3FA61E981124}"/>
                </a:ext>
              </a:extLst>
            </p:cNvPr>
            <p:cNvSpPr/>
            <p:nvPr/>
          </p:nvSpPr>
          <p:spPr>
            <a:xfrm>
              <a:off x="10838153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1" name="Straight Arrow Connector 145">
              <a:extLst>
                <a:ext uri="{FF2B5EF4-FFF2-40B4-BE49-F238E27FC236}">
                  <a16:creationId xmlns:a16="http://schemas.microsoft.com/office/drawing/2014/main" id="{63D9A675-68B6-145B-8B21-493DD8786120}"/>
                </a:ext>
              </a:extLst>
            </p:cNvPr>
            <p:cNvCxnSpPr>
              <a:cxnSpLocks/>
            </p:cNvCxnSpPr>
            <p:nvPr/>
          </p:nvCxnSpPr>
          <p:spPr>
            <a:xfrm>
              <a:off x="10956892" y="3332761"/>
              <a:ext cx="0" cy="614964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62" name="TextBox 148">
              <a:extLst>
                <a:ext uri="{FF2B5EF4-FFF2-40B4-BE49-F238E27FC236}">
                  <a16:creationId xmlns:a16="http://schemas.microsoft.com/office/drawing/2014/main" id="{A86CB3AB-4923-00EA-5A0A-88B075AAC610}"/>
                </a:ext>
              </a:extLst>
            </p:cNvPr>
            <p:cNvSpPr txBox="1"/>
            <p:nvPr/>
          </p:nvSpPr>
          <p:spPr>
            <a:xfrm>
              <a:off x="10811417" y="2515468"/>
              <a:ext cx="50021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63" name="Rectangle 7">
              <a:extLst>
                <a:ext uri="{FF2B5EF4-FFF2-40B4-BE49-F238E27FC236}">
                  <a16:creationId xmlns:a16="http://schemas.microsoft.com/office/drawing/2014/main" id="{CF57F38C-A68C-9F42-8A77-367BBDA6FA69}"/>
                </a:ext>
              </a:extLst>
            </p:cNvPr>
            <p:cNvSpPr/>
            <p:nvPr/>
          </p:nvSpPr>
          <p:spPr>
            <a:xfrm>
              <a:off x="10801558" y="4056345"/>
              <a:ext cx="321041" cy="282654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4" name="Straight Arrow Connector 155">
              <a:extLst>
                <a:ext uri="{FF2B5EF4-FFF2-40B4-BE49-F238E27FC236}">
                  <a16:creationId xmlns:a16="http://schemas.microsoft.com/office/drawing/2014/main" id="{5D78EFE0-AF3D-F3F7-2A02-937321CD7E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6011" y="4305513"/>
              <a:ext cx="4961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E958F538-1678-5A67-2D61-F2A22F10DAAA}"/>
                </a:ext>
              </a:extLst>
            </p:cNvPr>
            <p:cNvSpPr txBox="1"/>
            <p:nvPr/>
          </p:nvSpPr>
          <p:spPr>
            <a:xfrm>
              <a:off x="9412525" y="4398469"/>
              <a:ext cx="722007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puncture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F6577531-D42F-FC37-2F65-C03B84181482}"/>
                </a:ext>
              </a:extLst>
            </p:cNvPr>
            <p:cNvSpPr txBox="1"/>
            <p:nvPr/>
          </p:nvSpPr>
          <p:spPr>
            <a:xfrm>
              <a:off x="9540545" y="3704519"/>
              <a:ext cx="323593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200" dirty="0"/>
                <a:t>eval</a:t>
              </a:r>
            </a:p>
          </p:txBody>
        </p:sp>
        <p:sp>
          <p:nvSpPr>
            <p:cNvPr id="167" name="Oval 4">
              <a:extLst>
                <a:ext uri="{FF2B5EF4-FFF2-40B4-BE49-F238E27FC236}">
                  <a16:creationId xmlns:a16="http://schemas.microsoft.com/office/drawing/2014/main" id="{65A871E1-81E9-C301-E2A1-6C595C43684E}"/>
                </a:ext>
              </a:extLst>
            </p:cNvPr>
            <p:cNvSpPr/>
            <p:nvPr/>
          </p:nvSpPr>
          <p:spPr>
            <a:xfrm>
              <a:off x="11535545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68" name="Straight Arrow Connector 155">
              <a:extLst>
                <a:ext uri="{FF2B5EF4-FFF2-40B4-BE49-F238E27FC236}">
                  <a16:creationId xmlns:a16="http://schemas.microsoft.com/office/drawing/2014/main" id="{79F5A022-F6C0-D61A-E9A3-89471F7F6843}"/>
                </a:ext>
              </a:extLst>
            </p:cNvPr>
            <p:cNvCxnSpPr>
              <a:cxnSpLocks/>
            </p:cNvCxnSpPr>
            <p:nvPr/>
          </p:nvCxnSpPr>
          <p:spPr>
            <a:xfrm>
              <a:off x="11190368" y="4194142"/>
              <a:ext cx="275175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69" name="Straight Arrow Connector 155">
              <a:extLst>
                <a:ext uri="{FF2B5EF4-FFF2-40B4-BE49-F238E27FC236}">
                  <a16:creationId xmlns:a16="http://schemas.microsoft.com/office/drawing/2014/main" id="{7C4D1720-919F-3894-BE21-E68106482AB5}"/>
                </a:ext>
              </a:extLst>
            </p:cNvPr>
            <p:cNvCxnSpPr>
              <a:cxnSpLocks/>
            </p:cNvCxnSpPr>
            <p:nvPr/>
          </p:nvCxnSpPr>
          <p:spPr>
            <a:xfrm>
              <a:off x="11796071" y="4081577"/>
              <a:ext cx="3662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70" name="Straight Arrow Connector 155">
              <a:extLst>
                <a:ext uri="{FF2B5EF4-FFF2-40B4-BE49-F238E27FC236}">
                  <a16:creationId xmlns:a16="http://schemas.microsoft.com/office/drawing/2014/main" id="{E9ABF890-E517-C0D0-CC44-8F1813CE3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673" y="4305513"/>
              <a:ext cx="391694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71" name="TextBox 3">
              <a:extLst>
                <a:ext uri="{FF2B5EF4-FFF2-40B4-BE49-F238E27FC236}">
                  <a16:creationId xmlns:a16="http://schemas.microsoft.com/office/drawing/2014/main" id="{406E7548-DBFA-D941-288F-521C0AC48406}"/>
                </a:ext>
              </a:extLst>
            </p:cNvPr>
            <p:cNvSpPr txBox="1"/>
            <p:nvPr/>
          </p:nvSpPr>
          <p:spPr>
            <a:xfrm>
              <a:off x="11424091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72" name="Straight Connector 167">
              <a:extLst>
                <a:ext uri="{FF2B5EF4-FFF2-40B4-BE49-F238E27FC236}">
                  <a16:creationId xmlns:a16="http://schemas.microsoft.com/office/drawing/2014/main" id="{8E582D99-1816-DC8F-62FC-2BB1ABA9DBD0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cxnSp>
          <p:nvCxnSpPr>
            <p:cNvPr id="173" name="Straight Arrow Connector 155">
              <a:extLst>
                <a:ext uri="{FF2B5EF4-FFF2-40B4-BE49-F238E27FC236}">
                  <a16:creationId xmlns:a16="http://schemas.microsoft.com/office/drawing/2014/main" id="{FFE34081-2ECF-B123-6FF3-06664AFA0F0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5487" y="4194142"/>
              <a:ext cx="3441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</p:grpSp>
      <p:sp>
        <p:nvSpPr>
          <p:cNvPr id="174" name="Slide Number Placeholder 5">
            <a:extLst>
              <a:ext uri="{FF2B5EF4-FFF2-40B4-BE49-F238E27FC236}">
                <a16:creationId xmlns:a16="http://schemas.microsoft.com/office/drawing/2014/main" id="{4729C66B-C047-432A-797A-E2D997963055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Construction : FREEK is not Optimally Secure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4379500" cy="430054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Idea 3: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Next epoch </a:t>
            </a:r>
            <a:r>
              <a:rPr lang="en-AT" sz="1700" b="0" i="1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defines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challenge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Set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:=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CR.Hash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(state of epoch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 err="1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 := H(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F(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FS :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F.Puncture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(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i-1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700" b="0" i="0" u="none" strike="noStrike" kern="1200" cap="none" spc="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700" b="0" i="0" u="none" strike="noStrike" kern="1200" cap="none" spc="0" baseline="-25000" dirty="0">
                <a:solidFill>
                  <a:schemeClr val="accent6">
                    <a:lumMod val="50000"/>
                  </a:schemeClr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u="sng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“Collusion” Attack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Corrupt Alice in epoch i-1.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400" dirty="0">
                <a:solidFill>
                  <a:srgbClr val="C0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</a:t>
            </a:r>
            <a:r>
              <a:rPr lang="en-AT" sz="1400" dirty="0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Learn </a:t>
            </a:r>
            <a:r>
              <a:rPr lang="en-US" sz="14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4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400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r>
              <a:rPr lang="en-AT" sz="14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Alice rem</a:t>
            </a:r>
            <a:r>
              <a:rPr lang="de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ov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ed from group in epoch i-1.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Corrupt Bob in epoch i+1.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4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</a:t>
            </a:r>
            <a:r>
              <a:rPr lang="en-AT" sz="1400" dirty="0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Learn </a:t>
            </a:r>
            <a:r>
              <a:rPr lang="en-AT" sz="14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400" b="0" i="0" u="none" strike="noStrike" kern="120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4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4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</a:t>
            </a:r>
            <a:r>
              <a:rPr lang="en-AT" sz="1400" dirty="0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</a:t>
            </a:r>
            <a:r>
              <a:rPr lang="de-AT" sz="1400" dirty="0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</a:t>
            </a:r>
            <a:r>
              <a:rPr lang="en-AT" sz="1400" dirty="0" err="1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erive</a:t>
            </a:r>
            <a:r>
              <a:rPr lang="en-AT" sz="1400" dirty="0">
                <a:solidFill>
                  <a:srgbClr val="FF0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4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</a:t>
            </a:r>
            <a:r>
              <a:rPr lang="en-AT" sz="1400" baseline="-25000" dirty="0">
                <a:solidFill>
                  <a:srgbClr val="AC3EC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4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4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lvl="1">
              <a:lnSpc>
                <a:spcPct val="10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 FREEK is not </a:t>
            </a: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optimally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secure.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64E9F81-6EDD-6005-976B-5B827FE6D9FE}"/>
              </a:ext>
            </a:extLst>
          </p:cNvPr>
          <p:cNvGrpSpPr/>
          <p:nvPr/>
        </p:nvGrpSpPr>
        <p:grpSpPr>
          <a:xfrm>
            <a:off x="4965560" y="2734135"/>
            <a:ext cx="6951364" cy="2791381"/>
            <a:chOff x="4977861" y="1889443"/>
            <a:chExt cx="6951364" cy="279138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B8B18EB-859F-5F25-363B-4036023E2A0B}"/>
                </a:ext>
              </a:extLst>
            </p:cNvPr>
            <p:cNvSpPr txBox="1"/>
            <p:nvPr/>
          </p:nvSpPr>
          <p:spPr>
            <a:xfrm>
              <a:off x="10031887" y="4004737"/>
              <a:ext cx="13222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1100" dirty="0">
                  <a:solidFill>
                    <a:srgbClr val="FF0000"/>
                  </a:solidFill>
                </a:rPr>
                <a:t>Bob</a:t>
              </a:r>
              <a:r>
                <a:rPr lang="en-US" sz="1100" dirty="0">
                  <a:solidFill>
                    <a:srgbClr val="FF0000"/>
                  </a:solidFill>
                </a:rPr>
                <a:t> </a:t>
              </a:r>
              <a:r>
                <a:rPr lang="en-US" sz="1100" dirty="0" err="1">
                  <a:solidFill>
                    <a:srgbClr val="FF0000"/>
                  </a:solidFill>
                </a:rPr>
                <a:t>compromis</a:t>
              </a:r>
              <a:r>
                <a:rPr lang="en-AT" sz="1100" dirty="0">
                  <a:solidFill>
                    <a:srgbClr val="FF0000"/>
                  </a:solidFill>
                </a:rPr>
                <a:t>ed</a:t>
              </a:r>
              <a:endParaRPr lang="en-CH" sz="1100" dirty="0">
                <a:solidFill>
                  <a:srgbClr val="FF0000"/>
                </a:solidFill>
              </a:endParaRPr>
            </a:p>
          </p:txBody>
        </p:sp>
        <p:pic>
          <p:nvPicPr>
            <p:cNvPr id="70" name="Graphic 69" descr="Close">
              <a:extLst>
                <a:ext uri="{FF2B5EF4-FFF2-40B4-BE49-F238E27FC236}">
                  <a16:creationId xmlns:a16="http://schemas.microsoft.com/office/drawing/2014/main" id="{BAC8DF38-7C1F-90FB-E79B-6BF717B0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7785" y="4403779"/>
              <a:ext cx="250683" cy="250683"/>
            </a:xfrm>
            <a:prstGeom prst="rect">
              <a:avLst/>
            </a:prstGeom>
          </p:spPr>
        </p:pic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D10206-E5F5-2C75-CA2E-8F9C9D21140B}"/>
                </a:ext>
              </a:extLst>
            </p:cNvPr>
            <p:cNvCxnSpPr>
              <a:cxnSpLocks/>
            </p:cNvCxnSpPr>
            <p:nvPr/>
          </p:nvCxnSpPr>
          <p:spPr>
            <a:xfrm>
              <a:off x="5078648" y="3945252"/>
              <a:ext cx="6616700" cy="0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B58A7A0-D78C-23EB-DC76-29757610AA26}"/>
                </a:ext>
              </a:extLst>
            </p:cNvPr>
            <p:cNvSpPr txBox="1"/>
            <p:nvPr/>
          </p:nvSpPr>
          <p:spPr>
            <a:xfrm>
              <a:off x="4977861" y="3701956"/>
              <a:ext cx="408084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time</a:t>
              </a:r>
              <a:endParaRPr lang="en-CH" sz="11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04DF74A-F2E3-45D7-C6AB-4C66B27EC054}"/>
                </a:ext>
              </a:extLst>
            </p:cNvPr>
            <p:cNvCxnSpPr>
              <a:cxnSpLocks/>
            </p:cNvCxnSpPr>
            <p:nvPr/>
          </p:nvCxnSpPr>
          <p:spPr>
            <a:xfrm>
              <a:off x="7303872" y="1906709"/>
              <a:ext cx="0" cy="2774115"/>
            </a:xfrm>
            <a:prstGeom prst="line">
              <a:avLst/>
            </a:prstGeom>
            <a:ln w="19050" cap="rnd">
              <a:solidFill>
                <a:schemeClr val="tx1">
                  <a:lumMod val="65000"/>
                </a:schemeClr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3A034D9-F7FB-B1B7-49C0-224832AD6B79}"/>
                </a:ext>
              </a:extLst>
            </p:cNvPr>
            <p:cNvSpPr txBox="1"/>
            <p:nvPr/>
          </p:nvSpPr>
          <p:spPr>
            <a:xfrm>
              <a:off x="5452253" y="4004737"/>
              <a:ext cx="125459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1100" dirty="0">
                  <a:solidFill>
                    <a:srgbClr val="FF0000"/>
                  </a:solidFill>
                </a:rPr>
                <a:t>Alice</a:t>
              </a:r>
              <a:r>
                <a:rPr lang="en-US" sz="1100" dirty="0">
                  <a:solidFill>
                    <a:srgbClr val="FF0000"/>
                  </a:solidFill>
                </a:rPr>
                <a:t> compromise</a:t>
              </a:r>
              <a:r>
                <a:rPr lang="en-AT" sz="1100" dirty="0">
                  <a:solidFill>
                    <a:srgbClr val="FF0000"/>
                  </a:solidFill>
                </a:rPr>
                <a:t>d</a:t>
              </a:r>
              <a:endParaRPr lang="en-CH" sz="1100" dirty="0">
                <a:solidFill>
                  <a:srgbClr val="FF0000"/>
                </a:solidFill>
              </a:endParaRPr>
            </a:p>
          </p:txBody>
        </p:sp>
        <p:pic>
          <p:nvPicPr>
            <p:cNvPr id="90" name="Graphic 89" descr="Close">
              <a:extLst>
                <a:ext uri="{FF2B5EF4-FFF2-40B4-BE49-F238E27FC236}">
                  <a16:creationId xmlns:a16="http://schemas.microsoft.com/office/drawing/2014/main" id="{D5BEA4D0-9BC1-96DE-E7F8-48FEDE81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57151" y="4403779"/>
              <a:ext cx="250683" cy="250683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52CEC4-8F93-66F8-0541-FCA17F175ABE}"/>
                </a:ext>
              </a:extLst>
            </p:cNvPr>
            <p:cNvSpPr txBox="1"/>
            <p:nvPr/>
          </p:nvSpPr>
          <p:spPr>
            <a:xfrm>
              <a:off x="7648436" y="4011377"/>
              <a:ext cx="159099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3"/>
                  </a:solidFill>
                </a:rPr>
                <a:t>post compromise</a:t>
              </a:r>
              <a:r>
                <a:rPr lang="en-AT" sz="1100" dirty="0">
                  <a:solidFill>
                    <a:schemeClr val="accent3"/>
                  </a:solidFill>
                </a:rPr>
                <a:t> </a:t>
              </a:r>
              <a:r>
                <a:rPr lang="en-US" sz="1100" dirty="0">
                  <a:solidFill>
                    <a:schemeClr val="accent3"/>
                  </a:solidFill>
                </a:rPr>
                <a:t>security</a:t>
              </a:r>
              <a:r>
                <a:rPr lang="en-AT" sz="1100" dirty="0">
                  <a:solidFill>
                    <a:schemeClr val="accent3"/>
                  </a:solidFill>
                </a:rPr>
                <a:t> (PCFS)</a:t>
              </a:r>
              <a:endParaRPr lang="en-CH" sz="1100" dirty="0">
                <a:solidFill>
                  <a:schemeClr val="accent3"/>
                </a:solidFill>
              </a:endParaRPr>
            </a:p>
          </p:txBody>
        </p:sp>
        <p:sp>
          <p:nvSpPr>
            <p:cNvPr id="134" name="Rectangle 165">
              <a:extLst>
                <a:ext uri="{FF2B5EF4-FFF2-40B4-BE49-F238E27FC236}">
                  <a16:creationId xmlns:a16="http://schemas.microsoft.com/office/drawing/2014/main" id="{55ADEF01-D5DC-324E-E3B5-180571A1D42B}"/>
                </a:ext>
              </a:extLst>
            </p:cNvPr>
            <p:cNvSpPr/>
            <p:nvPr/>
          </p:nvSpPr>
          <p:spPr>
            <a:xfrm>
              <a:off x="5078649" y="1892597"/>
              <a:ext cx="6621594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35" name="TextBox 172">
              <a:extLst>
                <a:ext uri="{FF2B5EF4-FFF2-40B4-BE49-F238E27FC236}">
                  <a16:creationId xmlns:a16="http://schemas.microsoft.com/office/drawing/2014/main" id="{518FD2E3-54AE-7B47-5A8E-B6433862037C}"/>
                </a:ext>
              </a:extLst>
            </p:cNvPr>
            <p:cNvSpPr txBox="1"/>
            <p:nvPr/>
          </p:nvSpPr>
          <p:spPr>
            <a:xfrm>
              <a:off x="7153832" y="188944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36" name="TextBox 172">
              <a:extLst>
                <a:ext uri="{FF2B5EF4-FFF2-40B4-BE49-F238E27FC236}">
                  <a16:creationId xmlns:a16="http://schemas.microsoft.com/office/drawing/2014/main" id="{58BAB96A-5323-28FC-E209-ACA62A32A30A}"/>
                </a:ext>
              </a:extLst>
            </p:cNvPr>
            <p:cNvSpPr txBox="1"/>
            <p:nvPr/>
          </p:nvSpPr>
          <p:spPr>
            <a:xfrm>
              <a:off x="9314727" y="188944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37" name="TextBox 172">
              <a:extLst>
                <a:ext uri="{FF2B5EF4-FFF2-40B4-BE49-F238E27FC236}">
                  <a16:creationId xmlns:a16="http://schemas.microsoft.com/office/drawing/2014/main" id="{3DC0277F-3A42-AFDB-BD05-F6D1F334469E}"/>
                </a:ext>
              </a:extLst>
            </p:cNvPr>
            <p:cNvSpPr txBox="1"/>
            <p:nvPr/>
          </p:nvSpPr>
          <p:spPr>
            <a:xfrm>
              <a:off x="5017111" y="1893597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3756705-9FD0-9AEB-B437-1E8CCCD51711}"/>
                </a:ext>
              </a:extLst>
            </p:cNvPr>
            <p:cNvSpPr/>
            <p:nvPr/>
          </p:nvSpPr>
          <p:spPr>
            <a:xfrm>
              <a:off x="5665127" y="2369427"/>
              <a:ext cx="951480" cy="922320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endParaRPr lang="en-US" sz="20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pic>
          <p:nvPicPr>
            <p:cNvPr id="145" name="Graphic 54" descr="Woman">
              <a:extLst>
                <a:ext uri="{FF2B5EF4-FFF2-40B4-BE49-F238E27FC236}">
                  <a16:creationId xmlns:a16="http://schemas.microsoft.com/office/drawing/2014/main" id="{80F5B337-9131-A1E5-FDEB-4C1D9E36CC06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744961" y="2765991"/>
              <a:ext cx="392100" cy="39234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6" name="Graphic 57" descr="Man">
              <a:extLst>
                <a:ext uri="{FF2B5EF4-FFF2-40B4-BE49-F238E27FC236}">
                  <a16:creationId xmlns:a16="http://schemas.microsoft.com/office/drawing/2014/main" id="{9034FB50-07BE-B00B-CFA3-17CA1CF773B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152905" y="2770493"/>
              <a:ext cx="375116" cy="375601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82035D5-6AC6-8F57-7F98-218FB3C89AA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846" y="2841218"/>
              <a:ext cx="126839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148" name="Graphic 5">
              <a:extLst>
                <a:ext uri="{FF2B5EF4-FFF2-40B4-BE49-F238E27FC236}">
                  <a16:creationId xmlns:a16="http://schemas.microsoft.com/office/drawing/2014/main" id="{B198B471-6629-8D11-1BE7-77951FAFC032}"/>
                </a:ext>
              </a:extLst>
            </p:cNvPr>
            <p:cNvSpPr txBox="1"/>
            <p:nvPr/>
          </p:nvSpPr>
          <p:spPr>
            <a:xfrm>
              <a:off x="5950556" y="2434933"/>
              <a:ext cx="379726" cy="379726"/>
            </a:xfrm>
            <a:prstGeom prst="rect">
              <a:avLst/>
            </a:prstGeom>
            <a:blipFill rotWithShape="0">
              <a:blip r:embed="rId6"/>
              <a:stretch/>
            </a:blipFill>
            <a:ln w="0">
              <a:solidFill>
                <a:srgbClr val="38EF7D"/>
              </a:solidFill>
            </a:ln>
          </p:spPr>
          <p:txBody>
            <a:bodyPr lIns="90000" tIns="45000" rIns="90000" bIns="45000" anchor="t" anchorCtr="1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0" strike="noStrike" spc="-1">
                  <a:solidFill>
                    <a:srgbClr val="FFFFFF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   </a:t>
              </a: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4E0AEE5-C43A-FF57-A86E-930091790E48}"/>
                </a:ext>
              </a:extLst>
            </p:cNvPr>
            <p:cNvSpPr/>
            <p:nvPr/>
          </p:nvSpPr>
          <p:spPr>
            <a:xfrm>
              <a:off x="7991138" y="2369427"/>
              <a:ext cx="951480" cy="922320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endParaRPr lang="en-US" sz="20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E5F5E5D-0B6B-6594-CD87-81361E8015F7}"/>
                </a:ext>
              </a:extLst>
            </p:cNvPr>
            <p:cNvSpPr/>
            <p:nvPr/>
          </p:nvSpPr>
          <p:spPr>
            <a:xfrm>
              <a:off x="10270226" y="2369427"/>
              <a:ext cx="951480" cy="922320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endParaRPr lang="en-US" sz="20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35ABFC5-1EC3-40DE-0C73-130D46D20C1B}"/>
                </a:ext>
              </a:extLst>
            </p:cNvPr>
            <p:cNvCxnSpPr>
              <a:cxnSpLocks/>
            </p:cNvCxnSpPr>
            <p:nvPr/>
          </p:nvCxnSpPr>
          <p:spPr>
            <a:xfrm>
              <a:off x="8966077" y="2841218"/>
              <a:ext cx="126839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3F908290-1F4D-4673-CD08-A8B5CEA9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8350" y="2662316"/>
              <a:ext cx="261253" cy="178902"/>
            </a:xfrm>
            <a:prstGeom prst="rect">
              <a:avLst/>
            </a:prstGeom>
          </p:spPr>
        </p:pic>
        <p:pic>
          <p:nvPicPr>
            <p:cNvPr id="158" name="Graphic 57" descr="Man">
              <a:extLst>
                <a:ext uri="{FF2B5EF4-FFF2-40B4-BE49-F238E27FC236}">
                  <a16:creationId xmlns:a16="http://schemas.microsoft.com/office/drawing/2014/main" id="{90AD5362-BDBB-992F-AB6B-5B08EBA26D1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453282" y="2770493"/>
              <a:ext cx="375116" cy="37560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9" name="Graphic 5">
              <a:extLst>
                <a:ext uri="{FF2B5EF4-FFF2-40B4-BE49-F238E27FC236}">
                  <a16:creationId xmlns:a16="http://schemas.microsoft.com/office/drawing/2014/main" id="{940C6D21-E46A-C7CC-90A6-522F7013E327}"/>
                </a:ext>
              </a:extLst>
            </p:cNvPr>
            <p:cNvSpPr txBox="1"/>
            <p:nvPr/>
          </p:nvSpPr>
          <p:spPr>
            <a:xfrm>
              <a:off x="8250933" y="2434933"/>
              <a:ext cx="379726" cy="379726"/>
            </a:xfrm>
            <a:prstGeom prst="rect">
              <a:avLst/>
            </a:prstGeom>
            <a:blipFill rotWithShape="0">
              <a:blip r:embed="rId6"/>
              <a:stretch/>
            </a:blipFill>
            <a:ln w="0">
              <a:solidFill>
                <a:srgbClr val="38EF7D"/>
              </a:solidFill>
            </a:ln>
          </p:spPr>
          <p:txBody>
            <a:bodyPr lIns="90000" tIns="45000" rIns="90000" bIns="45000" anchor="t" anchorCtr="1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0" strike="noStrike" spc="-1">
                  <a:solidFill>
                    <a:srgbClr val="FFFFFF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   </a:t>
              </a:r>
            </a:p>
          </p:txBody>
        </p:sp>
        <p:pic>
          <p:nvPicPr>
            <p:cNvPr id="160" name="Graphic 57" descr="Man">
              <a:extLst>
                <a:ext uri="{FF2B5EF4-FFF2-40B4-BE49-F238E27FC236}">
                  <a16:creationId xmlns:a16="http://schemas.microsoft.com/office/drawing/2014/main" id="{A70BF188-DC9C-259A-5873-F67FAA87EC4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0761792" y="2770493"/>
              <a:ext cx="375116" cy="37560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1" name="Graphic 5">
              <a:extLst>
                <a:ext uri="{FF2B5EF4-FFF2-40B4-BE49-F238E27FC236}">
                  <a16:creationId xmlns:a16="http://schemas.microsoft.com/office/drawing/2014/main" id="{8B3B68E5-CBB8-BEDB-83D4-60AA75BAE646}"/>
                </a:ext>
              </a:extLst>
            </p:cNvPr>
            <p:cNvSpPr txBox="1"/>
            <p:nvPr/>
          </p:nvSpPr>
          <p:spPr>
            <a:xfrm>
              <a:off x="10559443" y="2434933"/>
              <a:ext cx="379726" cy="379726"/>
            </a:xfrm>
            <a:prstGeom prst="rect">
              <a:avLst/>
            </a:prstGeom>
            <a:blipFill rotWithShape="0">
              <a:blip r:embed="rId6"/>
              <a:stretch/>
            </a:blipFill>
            <a:ln w="0">
              <a:solidFill>
                <a:srgbClr val="38EF7D"/>
              </a:solidFill>
            </a:ln>
          </p:spPr>
          <p:txBody>
            <a:bodyPr lIns="90000" tIns="45000" rIns="90000" bIns="45000" anchor="t" anchorCtr="1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0" strike="noStrike" spc="-1">
                  <a:solidFill>
                    <a:srgbClr val="FFFFFF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   </a:t>
              </a:r>
            </a:p>
          </p:txBody>
        </p:sp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0A9B3B2F-51D8-7866-CA55-9AD3CC4E7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18723" y="2662316"/>
              <a:ext cx="261253" cy="178902"/>
            </a:xfrm>
            <a:prstGeom prst="rect">
              <a:avLst/>
            </a:prstGeom>
          </p:spPr>
        </p:pic>
        <p:sp>
          <p:nvSpPr>
            <p:cNvPr id="165" name="TextBox 23">
              <a:extLst>
                <a:ext uri="{FF2B5EF4-FFF2-40B4-BE49-F238E27FC236}">
                  <a16:creationId xmlns:a16="http://schemas.microsoft.com/office/drawing/2014/main" id="{E14795AB-D2F5-9ABE-2712-73A92E897D68}"/>
                </a:ext>
              </a:extLst>
            </p:cNvPr>
            <p:cNvSpPr/>
            <p:nvPr/>
          </p:nvSpPr>
          <p:spPr>
            <a:xfrm rot="1187400">
              <a:off x="6589295" y="3258572"/>
              <a:ext cx="802308" cy="2909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300" b="0" strike="noStrike" spc="-1" dirty="0">
                  <a:solidFill>
                    <a:srgbClr val="FFFFFF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remove</a:t>
              </a: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9E462E2B-3762-FE5A-8419-67080CF98793}"/>
                </a:ext>
              </a:extLst>
            </p:cNvPr>
            <p:cNvCxnSpPr>
              <a:cxnSpLocks/>
            </p:cNvCxnSpPr>
            <p:nvPr/>
          </p:nvCxnSpPr>
          <p:spPr>
            <a:xfrm>
              <a:off x="6584546" y="3152942"/>
              <a:ext cx="1005384" cy="369343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pic>
          <p:nvPicPr>
            <p:cNvPr id="170" name="Graphic 54" descr="Woman">
              <a:extLst>
                <a:ext uri="{FF2B5EF4-FFF2-40B4-BE49-F238E27FC236}">
                  <a16:creationId xmlns:a16="http://schemas.microsoft.com/office/drawing/2014/main" id="{3E5E8F65-943F-9866-43C2-C8D72FD0B6F5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531623" y="3379839"/>
              <a:ext cx="392100" cy="39234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1" name="Graphic 170">
              <a:extLst>
                <a:ext uri="{FF2B5EF4-FFF2-40B4-BE49-F238E27FC236}">
                  <a16:creationId xmlns:a16="http://schemas.microsoft.com/office/drawing/2014/main" id="{DAEDDFBF-A4A9-E96F-1922-FF7673A1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95012" y="3276164"/>
              <a:ext cx="261253" cy="178902"/>
            </a:xfrm>
            <a:prstGeom prst="rect">
              <a:avLst/>
            </a:prstGeom>
          </p:spPr>
        </p:pic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9E25D44-B210-209F-6893-826D259B92E2}"/>
                </a:ext>
              </a:extLst>
            </p:cNvPr>
            <p:cNvCxnSpPr>
              <a:cxnSpLocks/>
            </p:cNvCxnSpPr>
            <p:nvPr/>
          </p:nvCxnSpPr>
          <p:spPr>
            <a:xfrm>
              <a:off x="9690333" y="1906709"/>
              <a:ext cx="0" cy="2774115"/>
            </a:xfrm>
            <a:prstGeom prst="line">
              <a:avLst/>
            </a:prstGeom>
            <a:ln w="19050" cap="rnd">
              <a:solidFill>
                <a:schemeClr val="tx1">
                  <a:lumMod val="65000"/>
                </a:schemeClr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D0C3440D-13DD-8C81-75C3-0D1C378BDA75}"/>
              </a:ext>
            </a:extLst>
          </p:cNvPr>
          <p:cNvSpPr txBox="1"/>
          <p:nvPr/>
        </p:nvSpPr>
        <p:spPr>
          <a:xfrm>
            <a:off x="7611627" y="2245195"/>
            <a:ext cx="203382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AT" sz="1800" u="sng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Collusion Attack</a:t>
            </a:r>
          </a:p>
          <a:p>
            <a:pPr algn="l"/>
            <a:endParaRPr lang="en-AT" dirty="0" err="1"/>
          </a:p>
        </p:txBody>
      </p:sp>
      <p:pic>
        <p:nvPicPr>
          <p:cNvPr id="184" name="Graphic 183" descr="Question mark">
            <a:extLst>
              <a:ext uri="{FF2B5EF4-FFF2-40B4-BE49-F238E27FC236}">
                <a16:creationId xmlns:a16="http://schemas.microsoft.com/office/drawing/2014/main" id="{2B70A56F-892D-1786-F711-FBE0B3EB6E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97293" y="5266469"/>
            <a:ext cx="311959" cy="311959"/>
          </a:xfrm>
          <a:prstGeom prst="rect">
            <a:avLst/>
          </a:prstGeom>
        </p:spPr>
      </p:pic>
      <p:sp>
        <p:nvSpPr>
          <p:cNvPr id="185" name="Slide Number Placeholder 5">
            <a:extLst>
              <a:ext uri="{FF2B5EF4-FFF2-40B4-BE49-F238E27FC236}">
                <a16:creationId xmlns:a16="http://schemas.microsoft.com/office/drawing/2014/main" id="{5D77CC48-AECD-6C5F-0B44-7E1EDAB7B6A1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D18FB-E55C-A14B-D1A0-E0A28BE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C360BA-F264-729A-6029-0B9D5C8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5638"/>
            <a:ext cx="5323840" cy="2086725"/>
          </a:xfrm>
        </p:spPr>
        <p:txBody>
          <a:bodyPr/>
          <a:lstStyle/>
          <a:p>
            <a:r>
              <a:rPr lang="en-AT" dirty="0"/>
              <a:t>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3139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A New Approach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73357"/>
            <a:ext cx="5488918" cy="447261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Secrecy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If Eve corrupts Bob in epoch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she doesn’t learn key </a:t>
            </a:r>
            <a:r>
              <a:rPr lang="en-AT" sz="1700" b="0" i="0" u="none" strike="noStrike" kern="1200" cap="none" spc="0" baseline="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k</a:t>
            </a:r>
            <a:r>
              <a:rPr lang="en-AT" sz="1700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Two options: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Don’t leak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enough about </a:t>
            </a:r>
            <a:r>
              <a:rPr lang="en-US" sz="1700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sz="1700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evaluate      or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Don’t leak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enough about </a:t>
            </a:r>
            <a:r>
              <a:rPr lang="en-AT" sz="1700" b="0" i="0" u="none" strike="noStrike" kern="1200" cap="none" spc="0" baseline="0" dirty="0" err="1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evaluate     .</a:t>
            </a:r>
            <a:endParaRPr lang="en-AT" sz="1700" dirty="0">
              <a:solidFill>
                <a:srgbClr val="F392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F676306-5F78-8D72-94BF-814AF89F9439}"/>
              </a:ext>
            </a:extLst>
          </p:cNvPr>
          <p:cNvSpPr/>
          <p:nvPr/>
        </p:nvSpPr>
        <p:spPr>
          <a:xfrm>
            <a:off x="4972950" y="3039743"/>
            <a:ext cx="211754" cy="186434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endParaRPr lang="en-AT" sz="12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1796E87-7ABC-BF3D-F171-D8F0B240BCDE}"/>
              </a:ext>
            </a:extLst>
          </p:cNvPr>
          <p:cNvSpPr/>
          <p:nvPr/>
        </p:nvSpPr>
        <p:spPr>
          <a:xfrm>
            <a:off x="4776352" y="3287184"/>
            <a:ext cx="211754" cy="186434"/>
          </a:xfrm>
          <a:prstGeom prst="rect">
            <a:avLst/>
          </a:prstGeom>
          <a:solidFill>
            <a:srgbClr val="477BD1"/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endParaRPr lang="en-AT" sz="1200" b="0" i="0" u="none" strike="noStrike" kern="1200" cap="none" spc="0" baseline="-25000" dirty="0">
              <a:solidFill>
                <a:srgbClr val="FFFFFF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942FBC-3161-DE89-B356-B509998C807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C35F56A-C76B-E514-551D-731E7CE100C4}"/>
              </a:ext>
            </a:extLst>
          </p:cNvPr>
          <p:cNvGrpSpPr/>
          <p:nvPr/>
        </p:nvGrpSpPr>
        <p:grpSpPr>
          <a:xfrm>
            <a:off x="5632142" y="2047433"/>
            <a:ext cx="6569851" cy="3783302"/>
            <a:chOff x="5632142" y="2047433"/>
            <a:chExt cx="6569851" cy="3783302"/>
          </a:xfrm>
        </p:grpSpPr>
        <p:sp>
          <p:nvSpPr>
            <p:cNvPr id="184" name="Rectangle 165">
              <a:extLst>
                <a:ext uri="{FF2B5EF4-FFF2-40B4-BE49-F238E27FC236}">
                  <a16:creationId xmlns:a16="http://schemas.microsoft.com/office/drawing/2014/main" id="{BE6E9852-4ED2-03CF-E9DC-C0769C6023CA}"/>
                </a:ext>
              </a:extLst>
            </p:cNvPr>
            <p:cNvSpPr/>
            <p:nvPr/>
          </p:nvSpPr>
          <p:spPr>
            <a:xfrm>
              <a:off x="6096000" y="2050587"/>
              <a:ext cx="6105993" cy="360374"/>
            </a:xfrm>
            <a:prstGeom prst="rect">
              <a:avLst/>
            </a:prstGeom>
            <a:solidFill>
              <a:srgbClr val="46B298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5" name="TextBox 172">
              <a:extLst>
                <a:ext uri="{FF2B5EF4-FFF2-40B4-BE49-F238E27FC236}">
                  <a16:creationId xmlns:a16="http://schemas.microsoft.com/office/drawing/2014/main" id="{71EC2DB9-FFC8-0CAB-E965-A0F89BE1F1FD}"/>
                </a:ext>
              </a:extLst>
            </p:cNvPr>
            <p:cNvSpPr txBox="1"/>
            <p:nvPr/>
          </p:nvSpPr>
          <p:spPr>
            <a:xfrm>
              <a:off x="7311147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6" name="TextBox 3">
              <a:extLst>
                <a:ext uri="{FF2B5EF4-FFF2-40B4-BE49-F238E27FC236}">
                  <a16:creationId xmlns:a16="http://schemas.microsoft.com/office/drawing/2014/main" id="{6C239A19-0289-FAD1-2FCA-8FA5DA664000}"/>
                </a:ext>
              </a:extLst>
            </p:cNvPr>
            <p:cNvSpPr txBox="1"/>
            <p:nvPr/>
          </p:nvSpPr>
          <p:spPr>
            <a:xfrm>
              <a:off x="6656718" y="3651372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b="0" i="0" u="none" strike="noStrike" kern="0" cap="none" spc="0" baseline="-2500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-1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7" name="Oval 4">
              <a:extLst>
                <a:ext uri="{FF2B5EF4-FFF2-40B4-BE49-F238E27FC236}">
                  <a16:creationId xmlns:a16="http://schemas.microsoft.com/office/drawing/2014/main" id="{FEEBA0C8-3F3E-ACFD-D26A-27670C7F7324}"/>
                </a:ext>
              </a:extLst>
            </p:cNvPr>
            <p:cNvSpPr/>
            <p:nvPr/>
          </p:nvSpPr>
          <p:spPr>
            <a:xfrm>
              <a:off x="6799075" y="4082183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8" name="Rectangle 7">
              <a:extLst>
                <a:ext uri="{FF2B5EF4-FFF2-40B4-BE49-F238E27FC236}">
                  <a16:creationId xmlns:a16="http://schemas.microsoft.com/office/drawing/2014/main" id="{4A33E00E-993E-A1FE-39C5-8ECF9D6DE056}"/>
                </a:ext>
              </a:extLst>
            </p:cNvPr>
            <p:cNvSpPr/>
            <p:nvPr/>
          </p:nvSpPr>
          <p:spPr>
            <a:xfrm>
              <a:off x="7865977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89" name="Straight Arrow Connector 12">
              <a:extLst>
                <a:ext uri="{FF2B5EF4-FFF2-40B4-BE49-F238E27FC236}">
                  <a16:creationId xmlns:a16="http://schemas.microsoft.com/office/drawing/2014/main" id="{E157103B-CBB5-3C0E-C384-56B5B37311A4}"/>
                </a:ext>
              </a:extLst>
            </p:cNvPr>
            <p:cNvCxnSpPr>
              <a:cxnSpLocks/>
            </p:cNvCxnSpPr>
            <p:nvPr/>
          </p:nvCxnSpPr>
          <p:spPr>
            <a:xfrm>
              <a:off x="8157221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190" name="Oval 144">
              <a:extLst>
                <a:ext uri="{FF2B5EF4-FFF2-40B4-BE49-F238E27FC236}">
                  <a16:creationId xmlns:a16="http://schemas.microsoft.com/office/drawing/2014/main" id="{619D77D0-0207-8AD6-DA7A-187B401398B5}"/>
                </a:ext>
              </a:extLst>
            </p:cNvPr>
            <p:cNvSpPr/>
            <p:nvPr/>
          </p:nvSpPr>
          <p:spPr>
            <a:xfrm>
              <a:off x="8030894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1" name="Straight Arrow Connector 145">
              <a:extLst>
                <a:ext uri="{FF2B5EF4-FFF2-40B4-BE49-F238E27FC236}">
                  <a16:creationId xmlns:a16="http://schemas.microsoft.com/office/drawing/2014/main" id="{DC7C9D13-A089-2FC0-9A7A-D33A01AAADAD}"/>
                </a:ext>
              </a:extLst>
            </p:cNvPr>
            <p:cNvCxnSpPr/>
            <p:nvPr/>
          </p:nvCxnSpPr>
          <p:spPr>
            <a:xfrm>
              <a:off x="8149633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192" name="TextBox 148">
              <a:extLst>
                <a:ext uri="{FF2B5EF4-FFF2-40B4-BE49-F238E27FC236}">
                  <a16:creationId xmlns:a16="http://schemas.microsoft.com/office/drawing/2014/main" id="{4C584919-F421-E816-D924-E6BAE2DF289D}"/>
                </a:ext>
              </a:extLst>
            </p:cNvPr>
            <p:cNvSpPr txBox="1"/>
            <p:nvPr/>
          </p:nvSpPr>
          <p:spPr>
            <a:xfrm>
              <a:off x="8000896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 err="1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3" name="Straight Arrow Connector 155">
              <a:extLst>
                <a:ext uri="{FF2B5EF4-FFF2-40B4-BE49-F238E27FC236}">
                  <a16:creationId xmlns:a16="http://schemas.microsoft.com/office/drawing/2014/main" id="{F43DD3A5-A65A-DF0B-EB8D-777AD6E6E935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72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194" name="Straight Connector 167">
              <a:extLst>
                <a:ext uri="{FF2B5EF4-FFF2-40B4-BE49-F238E27FC236}">
                  <a16:creationId xmlns:a16="http://schemas.microsoft.com/office/drawing/2014/main" id="{0507C270-C739-B986-F7A0-74A323AF55F6}"/>
                </a:ext>
              </a:extLst>
            </p:cNvPr>
            <p:cNvCxnSpPr/>
            <p:nvPr/>
          </p:nvCxnSpPr>
          <p:spPr>
            <a:xfrm>
              <a:off x="7398616" y="2051794"/>
              <a:ext cx="0" cy="3766021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95" name="TextBox 172">
              <a:extLst>
                <a:ext uri="{FF2B5EF4-FFF2-40B4-BE49-F238E27FC236}">
                  <a16:creationId xmlns:a16="http://schemas.microsoft.com/office/drawing/2014/main" id="{74FFE1E8-B512-3644-284F-4741E191A318}"/>
                </a:ext>
              </a:extLst>
            </p:cNvPr>
            <p:cNvSpPr txBox="1"/>
            <p:nvPr/>
          </p:nvSpPr>
          <p:spPr>
            <a:xfrm>
              <a:off x="9492542" y="2047433"/>
              <a:ext cx="2614498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baseline="0" dirty="0" err="1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r>
                <a:rPr lang="en-AT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+</a:t>
              </a: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1</a:t>
              </a:r>
              <a:endParaRPr lang="en-AT" sz="1800" b="0" i="0" u="none" strike="noStrike" kern="1200" cap="none" spc="0" baseline="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6" name="Straight Connector 167">
              <a:extLst>
                <a:ext uri="{FF2B5EF4-FFF2-40B4-BE49-F238E27FC236}">
                  <a16:creationId xmlns:a16="http://schemas.microsoft.com/office/drawing/2014/main" id="{FD530DE8-415B-56AB-87CF-7EFE4883FC1F}"/>
                </a:ext>
              </a:extLst>
            </p:cNvPr>
            <p:cNvCxnSpPr/>
            <p:nvPr/>
          </p:nvCxnSpPr>
          <p:spPr>
            <a:xfrm>
              <a:off x="9679248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197" name="TextBox 3">
              <a:extLst>
                <a:ext uri="{FF2B5EF4-FFF2-40B4-BE49-F238E27FC236}">
                  <a16:creationId xmlns:a16="http://schemas.microsoft.com/office/drawing/2014/main" id="{ECCAE9FF-9411-BA10-C9BD-052EC8117910}"/>
                </a:ext>
              </a:extLst>
            </p:cNvPr>
            <p:cNvSpPr txBox="1"/>
            <p:nvPr/>
          </p:nvSpPr>
          <p:spPr>
            <a:xfrm>
              <a:off x="9089196" y="3646003"/>
              <a:ext cx="56104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0" i="0" u="none" strike="noStrike" kern="0" cap="none" spc="0" baseline="0" dirty="0">
                  <a:solidFill>
                    <a:srgbClr val="00B0F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P</a:t>
              </a:r>
              <a:r>
                <a:rPr lang="en-AT" kern="0" baseline="-25000" dirty="0" err="1">
                  <a:solidFill>
                    <a:srgbClr val="00B0F0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AT" b="0" i="0" u="none" strike="noStrike" kern="1200" cap="none" spc="0" baseline="-2500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98" name="Oval 4">
              <a:extLst>
                <a:ext uri="{FF2B5EF4-FFF2-40B4-BE49-F238E27FC236}">
                  <a16:creationId xmlns:a16="http://schemas.microsoft.com/office/drawing/2014/main" id="{6F8E6B9B-FB34-E5BC-E52A-7CC2E750F1D9}"/>
                </a:ext>
              </a:extLst>
            </p:cNvPr>
            <p:cNvSpPr/>
            <p:nvPr/>
          </p:nvSpPr>
          <p:spPr>
            <a:xfrm>
              <a:off x="9159198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9" name="Straight Arrow Connector 155">
              <a:extLst>
                <a:ext uri="{FF2B5EF4-FFF2-40B4-BE49-F238E27FC236}">
                  <a16:creationId xmlns:a16="http://schemas.microsoft.com/office/drawing/2014/main" id="{9BB2C516-A0EA-6C2D-B5B2-4D86DF0E6A3C}"/>
                </a:ext>
              </a:extLst>
            </p:cNvPr>
            <p:cNvCxnSpPr>
              <a:cxnSpLocks/>
            </p:cNvCxnSpPr>
            <p:nvPr/>
          </p:nvCxnSpPr>
          <p:spPr>
            <a:xfrm>
              <a:off x="7145082" y="4194142"/>
              <a:ext cx="647196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00" name="Straight Arrow Connector 155">
              <a:extLst>
                <a:ext uri="{FF2B5EF4-FFF2-40B4-BE49-F238E27FC236}">
                  <a16:creationId xmlns:a16="http://schemas.microsoft.com/office/drawing/2014/main" id="{62BF27AC-6DC1-831B-BEBD-515C701488D2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4194142"/>
              <a:ext cx="481321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01" name="Oval 14">
              <a:extLst>
                <a:ext uri="{FF2B5EF4-FFF2-40B4-BE49-F238E27FC236}">
                  <a16:creationId xmlns:a16="http://schemas.microsoft.com/office/drawing/2014/main" id="{B371368E-1D8E-4864-DFFA-368775C2F59B}"/>
                </a:ext>
              </a:extLst>
            </p:cNvPr>
            <p:cNvSpPr/>
            <p:nvPr/>
          </p:nvSpPr>
          <p:spPr>
            <a:xfrm>
              <a:off x="8038482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02" name="TextBox 15">
              <a:extLst>
                <a:ext uri="{FF2B5EF4-FFF2-40B4-BE49-F238E27FC236}">
                  <a16:creationId xmlns:a16="http://schemas.microsoft.com/office/drawing/2014/main" id="{E15F45DC-7C3C-3FCF-A5AF-865452F5A4AA}"/>
                </a:ext>
              </a:extLst>
            </p:cNvPr>
            <p:cNvSpPr txBox="1"/>
            <p:nvPr/>
          </p:nvSpPr>
          <p:spPr>
            <a:xfrm>
              <a:off x="8267969" y="4918678"/>
              <a:ext cx="629479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3" name="Straight Arrow Connector 40">
              <a:extLst>
                <a:ext uri="{FF2B5EF4-FFF2-40B4-BE49-F238E27FC236}">
                  <a16:creationId xmlns:a16="http://schemas.microsoft.com/office/drawing/2014/main" id="{8C8281B1-65BA-B064-F98A-0E9EE2D48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5156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sp>
          <p:nvSpPr>
            <p:cNvPr id="204" name="Rectangle 7">
              <a:extLst>
                <a:ext uri="{FF2B5EF4-FFF2-40B4-BE49-F238E27FC236}">
                  <a16:creationId xmlns:a16="http://schemas.microsoft.com/office/drawing/2014/main" id="{41180798-BE87-B14D-ABD7-12C557491328}"/>
                </a:ext>
              </a:extLst>
            </p:cNvPr>
            <p:cNvSpPr/>
            <p:nvPr/>
          </p:nvSpPr>
          <p:spPr>
            <a:xfrm>
              <a:off x="10115024" y="3947730"/>
              <a:ext cx="559776" cy="492843"/>
            </a:xfrm>
            <a:prstGeom prst="rect">
              <a:avLst/>
            </a:prstGeom>
            <a:solidFill>
              <a:srgbClr val="477BD1"/>
            </a:solidFill>
            <a:ln w="25402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H</a:t>
              </a:r>
              <a:endParaRPr lang="en-AT" sz="1800" b="0" i="0" u="none" strike="noStrike" kern="1200" cap="none" spc="0" baseline="-25000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5" name="Straight Arrow Connector 12">
              <a:extLst>
                <a:ext uri="{FF2B5EF4-FFF2-40B4-BE49-F238E27FC236}">
                  <a16:creationId xmlns:a16="http://schemas.microsoft.com/office/drawing/2014/main" id="{0CB18093-70FB-60CA-2F7F-E9B5198949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06268" y="4536969"/>
              <a:ext cx="0" cy="396798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06" name="Oval 144">
              <a:extLst>
                <a:ext uri="{FF2B5EF4-FFF2-40B4-BE49-F238E27FC236}">
                  <a16:creationId xmlns:a16="http://schemas.microsoft.com/office/drawing/2014/main" id="{AF1F33A2-1964-D022-7480-F8FC2B1F4609}"/>
                </a:ext>
              </a:extLst>
            </p:cNvPr>
            <p:cNvSpPr/>
            <p:nvPr/>
          </p:nvSpPr>
          <p:spPr>
            <a:xfrm>
              <a:off x="10279941" y="2980470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92D05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00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7" name="Straight Arrow Connector 145">
              <a:extLst>
                <a:ext uri="{FF2B5EF4-FFF2-40B4-BE49-F238E27FC236}">
                  <a16:creationId xmlns:a16="http://schemas.microsoft.com/office/drawing/2014/main" id="{47048A3D-0281-E979-CFFF-4A62580BEE54}"/>
                </a:ext>
              </a:extLst>
            </p:cNvPr>
            <p:cNvCxnSpPr/>
            <p:nvPr/>
          </p:nvCxnSpPr>
          <p:spPr>
            <a:xfrm>
              <a:off x="10398680" y="3332761"/>
              <a:ext cx="0" cy="535262"/>
            </a:xfrm>
            <a:prstGeom prst="straightConnector1">
              <a:avLst/>
            </a:prstGeom>
            <a:noFill/>
            <a:ln w="47621" cap="rnd">
              <a:solidFill>
                <a:srgbClr val="92D050"/>
              </a:solidFill>
              <a:prstDash val="solid"/>
              <a:miter/>
              <a:tailEnd type="arrow"/>
            </a:ln>
          </p:spPr>
        </p:cxnSp>
        <p:sp>
          <p:nvSpPr>
            <p:cNvPr id="208" name="TextBox 148">
              <a:extLst>
                <a:ext uri="{FF2B5EF4-FFF2-40B4-BE49-F238E27FC236}">
                  <a16:creationId xmlns:a16="http://schemas.microsoft.com/office/drawing/2014/main" id="{3F50B352-548D-6C0A-99BE-84B5160BCC58}"/>
                </a:ext>
              </a:extLst>
            </p:cNvPr>
            <p:cNvSpPr txBox="1"/>
            <p:nvPr/>
          </p:nvSpPr>
          <p:spPr>
            <a:xfrm>
              <a:off x="10249943" y="2469769"/>
              <a:ext cx="564410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r</a:t>
              </a:r>
              <a:r>
                <a:rPr lang="en-AT" b="0" i="0" u="none" strike="noStrike" kern="0" cap="none" spc="0" baseline="-25000" dirty="0">
                  <a:solidFill>
                    <a:srgbClr val="92D050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AT" b="0" i="0" u="none" strike="noStrike" kern="1200" cap="none" spc="0" baseline="-2500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09" name="Straight Arrow Connector 155">
              <a:extLst>
                <a:ext uri="{FF2B5EF4-FFF2-40B4-BE49-F238E27FC236}">
                  <a16:creationId xmlns:a16="http://schemas.microsoft.com/office/drawing/2014/main" id="{0EFBD40D-B049-AA7C-F7E2-801251A95D96}"/>
                </a:ext>
              </a:extLst>
            </p:cNvPr>
            <p:cNvCxnSpPr>
              <a:cxnSpLocks/>
            </p:cNvCxnSpPr>
            <p:nvPr/>
          </p:nvCxnSpPr>
          <p:spPr>
            <a:xfrm>
              <a:off x="9461717" y="4194142"/>
              <a:ext cx="56487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10" name="Oval 14">
              <a:extLst>
                <a:ext uri="{FF2B5EF4-FFF2-40B4-BE49-F238E27FC236}">
                  <a16:creationId xmlns:a16="http://schemas.microsoft.com/office/drawing/2014/main" id="{40A7AAEA-399C-1268-BD68-459639343126}"/>
                </a:ext>
              </a:extLst>
            </p:cNvPr>
            <p:cNvSpPr/>
            <p:nvPr/>
          </p:nvSpPr>
          <p:spPr>
            <a:xfrm>
              <a:off x="10287529" y="5023829"/>
              <a:ext cx="237479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AC3EC1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11" name="TextBox 15">
              <a:extLst>
                <a:ext uri="{FF2B5EF4-FFF2-40B4-BE49-F238E27FC236}">
                  <a16:creationId xmlns:a16="http://schemas.microsoft.com/office/drawing/2014/main" id="{9B787A84-E2CC-13E2-4CD8-EC2FB2FA7580}"/>
                </a:ext>
              </a:extLst>
            </p:cNvPr>
            <p:cNvSpPr txBox="1"/>
            <p:nvPr/>
          </p:nvSpPr>
          <p:spPr>
            <a:xfrm>
              <a:off x="10517016" y="4918678"/>
              <a:ext cx="651416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AT" b="0" i="0" u="none" strike="noStrike" kern="1200" cap="none" spc="0" baseline="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k</a:t>
              </a:r>
              <a:r>
                <a:rPr lang="en-AT" b="0" i="0" u="none" strike="noStrike" kern="1200" cap="none" spc="0" baseline="-25000" dirty="0">
                  <a:solidFill>
                    <a:srgbClr val="AC3EC1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i+1</a:t>
              </a:r>
              <a:endParaRPr lang="en-US" b="0" i="0" u="none" strike="noStrike" kern="1200" cap="none" spc="0" baseline="-25000" dirty="0">
                <a:solidFill>
                  <a:srgbClr val="AC3EC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12" name="Straight Arrow Connector 40">
              <a:extLst>
                <a:ext uri="{FF2B5EF4-FFF2-40B4-BE49-F238E27FC236}">
                  <a16:creationId xmlns:a16="http://schemas.microsoft.com/office/drawing/2014/main" id="{4E52E937-5222-DF34-2FD9-7179923FD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4203" y="5367286"/>
              <a:ext cx="4128" cy="373843"/>
            </a:xfrm>
            <a:prstGeom prst="straightConnector1">
              <a:avLst/>
            </a:prstGeom>
            <a:noFill/>
            <a:ln w="47621" cap="rnd">
              <a:solidFill>
                <a:srgbClr val="AC3EC1"/>
              </a:solidFill>
              <a:prstDash val="solid"/>
              <a:miter/>
              <a:tailEnd type="arrow"/>
            </a:ln>
          </p:spPr>
        </p:cxnSp>
        <p:cxnSp>
          <p:nvCxnSpPr>
            <p:cNvPr id="213" name="Straight Arrow Connector 155">
              <a:extLst>
                <a:ext uri="{FF2B5EF4-FFF2-40B4-BE49-F238E27FC236}">
                  <a16:creationId xmlns:a16="http://schemas.microsoft.com/office/drawing/2014/main" id="{FC538D6A-992C-A14B-EB51-03454ABE4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37017" y="4194142"/>
              <a:ext cx="561813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sp>
          <p:nvSpPr>
            <p:cNvPr id="214" name="Oval 4">
              <a:extLst>
                <a:ext uri="{FF2B5EF4-FFF2-40B4-BE49-F238E27FC236}">
                  <a16:creationId xmlns:a16="http://schemas.microsoft.com/office/drawing/2014/main" id="{5DB119B7-B9E9-1951-AE4F-2C65B1672574}"/>
                </a:ext>
              </a:extLst>
            </p:cNvPr>
            <p:cNvSpPr/>
            <p:nvPr/>
          </p:nvSpPr>
          <p:spPr>
            <a:xfrm>
              <a:off x="11377643" y="4081577"/>
              <a:ext cx="235128" cy="22393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AT" sz="1800" b="0" i="0" u="none" strike="noStrike" kern="1200" cap="none" spc="0" baseline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215" name="Straight Arrow Connector 155">
              <a:extLst>
                <a:ext uri="{FF2B5EF4-FFF2-40B4-BE49-F238E27FC236}">
                  <a16:creationId xmlns:a16="http://schemas.microsoft.com/office/drawing/2014/main" id="{A35E84CD-0EF6-D5B7-2F04-4D9AD7131EF3}"/>
                </a:ext>
              </a:extLst>
            </p:cNvPr>
            <p:cNvCxnSpPr>
              <a:cxnSpLocks/>
            </p:cNvCxnSpPr>
            <p:nvPr/>
          </p:nvCxnSpPr>
          <p:spPr>
            <a:xfrm>
              <a:off x="11680162" y="4194142"/>
              <a:ext cx="473407" cy="0"/>
            </a:xfrm>
            <a:prstGeom prst="straightConnector1">
              <a:avLst/>
            </a:prstGeom>
            <a:noFill/>
            <a:ln w="47621" cap="rnd">
              <a:solidFill>
                <a:srgbClr val="477BD1"/>
              </a:solidFill>
              <a:prstDash val="solid"/>
              <a:miter/>
              <a:tailEnd type="arrow"/>
            </a:ln>
          </p:spPr>
        </p:cxnSp>
        <p:cxnSp>
          <p:nvCxnSpPr>
            <p:cNvPr id="216" name="Straight Connector 167">
              <a:extLst>
                <a:ext uri="{FF2B5EF4-FFF2-40B4-BE49-F238E27FC236}">
                  <a16:creationId xmlns:a16="http://schemas.microsoft.com/office/drawing/2014/main" id="{ACC67700-BE74-DA01-2883-F10B16576BAD}"/>
                </a:ext>
              </a:extLst>
            </p:cNvPr>
            <p:cNvCxnSpPr/>
            <p:nvPr/>
          </p:nvCxnSpPr>
          <p:spPr>
            <a:xfrm>
              <a:off x="11897515" y="2064715"/>
              <a:ext cx="0" cy="3766020"/>
            </a:xfrm>
            <a:prstGeom prst="straightConnector1">
              <a:avLst/>
            </a:prstGeom>
            <a:noFill/>
            <a:ln w="9528" cap="flat">
              <a:solidFill>
                <a:srgbClr val="90BA4C"/>
              </a:solidFill>
              <a:custDash>
                <a:ds d="299906" sp="299906"/>
              </a:custDash>
              <a:round/>
            </a:ln>
          </p:spPr>
        </p:cxnSp>
        <p:sp>
          <p:nvSpPr>
            <p:cNvPr id="217" name="TextBox 172">
              <a:extLst>
                <a:ext uri="{FF2B5EF4-FFF2-40B4-BE49-F238E27FC236}">
                  <a16:creationId xmlns:a16="http://schemas.microsoft.com/office/drawing/2014/main" id="{14B81842-12B6-22CC-ECED-34D342B357E1}"/>
                </a:ext>
              </a:extLst>
            </p:cNvPr>
            <p:cNvSpPr txBox="1"/>
            <p:nvPr/>
          </p:nvSpPr>
          <p:spPr>
            <a:xfrm>
              <a:off x="5632142" y="2047433"/>
              <a:ext cx="2381445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epoch </a:t>
              </a:r>
              <a:r>
                <a:rPr lang="en-AT" sz="1800" b="0" i="0" u="none" strike="noStrike" kern="1200" cap="none" spc="0" dirty="0">
                  <a:solidFill>
                    <a:srgbClr val="FFFFFF"/>
                  </a:solidFill>
                  <a:uFillTx/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i-1</a:t>
              </a:r>
            </a:p>
          </p:txBody>
        </p:sp>
      </p:grpSp>
      <p:sp>
        <p:nvSpPr>
          <p:cNvPr id="220" name="TextBox 3">
            <a:extLst>
              <a:ext uri="{FF2B5EF4-FFF2-40B4-BE49-F238E27FC236}">
                <a16:creationId xmlns:a16="http://schemas.microsoft.com/office/drawing/2014/main" id="{7AFA9F37-B097-0AAB-4BB6-B68352B9E19D}"/>
              </a:ext>
            </a:extLst>
          </p:cNvPr>
          <p:cNvSpPr txBox="1"/>
          <p:nvPr/>
        </p:nvSpPr>
        <p:spPr>
          <a:xfrm>
            <a:off x="11240049" y="3646003"/>
            <a:ext cx="56104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0" cap="none" spc="0" baseline="0" dirty="0">
                <a:solidFill>
                  <a:srgbClr val="00B0F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AT" kern="0" baseline="-25000" dirty="0">
                <a:solidFill>
                  <a:srgbClr val="00B0F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i+1</a:t>
            </a:r>
            <a:endParaRPr lang="en-AT" b="0" i="0" u="none" strike="noStrike" kern="1200" cap="none" spc="0" baseline="-25000" dirty="0">
              <a:solidFill>
                <a:srgbClr val="00B0F0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B058-9E29-6A88-8AFC-5C4EE461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Continuous Group Key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1D770-2626-3ABE-611A-307FD6C1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37815"/>
            <a:ext cx="9383124" cy="435133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 algn="ctr">
              <a:buNone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CGKA = A protocol allowing a </a:t>
            </a:r>
            <a:r>
              <a:rPr lang="en-AT" sz="2000" i="1" dirty="0">
                <a:solidFill>
                  <a:srgbClr val="FFC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dynamic</a:t>
            </a:r>
            <a:r>
              <a:rPr lang="en-AT" sz="2000" i="1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</a:t>
            </a: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group of parties to </a:t>
            </a:r>
            <a:r>
              <a:rPr lang="en-AT" sz="2000" i="1" dirty="0">
                <a:solidFill>
                  <a:srgbClr val="FFC0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asynchronously</a:t>
            </a: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agree on a sequence of shared “group keys”.</a:t>
            </a:r>
          </a:p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buNone/>
            </a:pP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Real world : “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TreeKEM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” implicit in Messaging Layer Security (MLS) [RFC9420].</a:t>
            </a:r>
          </a:p>
          <a:p>
            <a:pPr marL="0" indent="0">
              <a:buNone/>
            </a:pP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Academia: ART, 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rTreeKEM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TTKEM, Causal 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TreeKEM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[DDF21], [ACJM21], ITK, 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CoCoa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Decafe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 SAIK, Chained </a:t>
            </a:r>
            <a:r>
              <a:rPr lang="en-AT" sz="1800" dirty="0" err="1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CmPKE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,...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31C0C7-F2C2-0F3B-3415-39F8D5943431}"/>
              </a:ext>
            </a:extLst>
          </p:cNvPr>
          <p:cNvSpPr txBox="1">
            <a:spLocks/>
          </p:cNvSpPr>
          <p:nvPr/>
        </p:nvSpPr>
        <p:spPr>
          <a:xfrm>
            <a:off x="8929200" y="62996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forward secret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841080-C012-0629-604E-1087F95605CF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forward secret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encryption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 PCS: When Alice encrypts </a:t>
            </a:r>
            <a:r>
              <a:rPr lang="en-AT" sz="1700" b="0" i="0" u="none" strike="noStrike" kern="1200" cap="none" spc="0" baseline="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to the group she can </a:t>
            </a: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not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decrypt it.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PKE.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837E33-1D3B-8CC7-AB38-B42D0EA4AF61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40D33B-284A-6E75-2A36-516BDC5D082B}"/>
              </a:ext>
            </a:extLst>
          </p:cNvPr>
          <p:cNvSpPr txBox="1">
            <a:spLocks/>
          </p:cNvSpPr>
          <p:nvPr/>
        </p:nvSpPr>
        <p:spPr>
          <a:xfrm>
            <a:off x="9081600" y="644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forward secret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841080-C012-0629-604E-1087F95605CF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secret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For Forward Secrecy : After Bob decrypts </a:t>
            </a:r>
            <a:r>
              <a:rPr lang="en-AT" sz="1700" b="0" i="0" u="none" strike="noStrike" kern="1200" cap="none" spc="0" baseline="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he looses the ability to do so again.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[ACDT19] :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Updatable PKE (UPKE)  “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rTreeKEM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D5CE20-795A-2020-9C6C-943120CFA2B2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secret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For Forward Secrecy : After Bob decrypts </a:t>
            </a:r>
            <a:r>
              <a:rPr lang="en-AT" sz="1700" b="0" i="0" u="none" strike="noStrike" kern="1200" cap="none" spc="0" baseline="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he looses the ability to do so again.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[ACDT19] :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Updatable PKE (UPKE)  “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rTreeKEM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[ACJM19] : “Cross-fork” attacks on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rTreeKEM</a:t>
            </a: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20DD9A-FBCB-E5BA-AFBB-C92443DA208A}"/>
              </a:ext>
            </a:extLst>
          </p:cNvPr>
          <p:cNvGrpSpPr/>
          <p:nvPr/>
        </p:nvGrpSpPr>
        <p:grpSpPr>
          <a:xfrm>
            <a:off x="7545134" y="4279182"/>
            <a:ext cx="2191300" cy="2070867"/>
            <a:chOff x="4627763" y="3057543"/>
            <a:chExt cx="2191300" cy="20708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B0B6EC-EA45-9F34-5B2A-3C85C841FA8A}"/>
                </a:ext>
              </a:extLst>
            </p:cNvPr>
            <p:cNvSpPr/>
            <p:nvPr/>
          </p:nvSpPr>
          <p:spPr>
            <a:xfrm>
              <a:off x="5429457" y="3057543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341B930-7B98-968C-36CA-07750BB67F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745" y="3719561"/>
              <a:ext cx="295162" cy="42145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CC01392-0488-D33D-01C3-A05E15CC74FE}"/>
                </a:ext>
              </a:extLst>
            </p:cNvPr>
            <p:cNvCxnSpPr>
              <a:cxnSpLocks/>
            </p:cNvCxnSpPr>
            <p:nvPr/>
          </p:nvCxnSpPr>
          <p:spPr>
            <a:xfrm>
              <a:off x="6062889" y="3710005"/>
              <a:ext cx="278644" cy="387341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10B415-0F14-F119-9672-D628EA51DEC5}"/>
                </a:ext>
              </a:extLst>
            </p:cNvPr>
            <p:cNvSpPr/>
            <p:nvPr/>
          </p:nvSpPr>
          <p:spPr>
            <a:xfrm>
              <a:off x="4627763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pic>
          <p:nvPicPr>
            <p:cNvPr id="8" name="Graphic 54" descr="Woman">
              <a:extLst>
                <a:ext uri="{FF2B5EF4-FFF2-40B4-BE49-F238E27FC236}">
                  <a16:creationId xmlns:a16="http://schemas.microsoft.com/office/drawing/2014/main" id="{92AA83FD-5EB4-6C4C-D789-96AEE3B407A7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714027" y="4198339"/>
              <a:ext cx="506516" cy="50682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E1FB81-4E4B-3E88-FA75-FA361FD09692}"/>
                </a:ext>
              </a:extLst>
            </p:cNvPr>
            <p:cNvSpPr txBox="1"/>
            <p:nvPr/>
          </p:nvSpPr>
          <p:spPr>
            <a:xfrm>
              <a:off x="48648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DD937B-579C-7F85-AAF0-8A3694FAF7FC}"/>
                </a:ext>
              </a:extLst>
            </p:cNvPr>
            <p:cNvSpPr/>
            <p:nvPr/>
          </p:nvSpPr>
          <p:spPr>
            <a:xfrm>
              <a:off x="6155996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AC6F13-B90E-0153-10DE-2C2F051826C8}"/>
                </a:ext>
              </a:extLst>
            </p:cNvPr>
            <p:cNvSpPr txBox="1"/>
            <p:nvPr/>
          </p:nvSpPr>
          <p:spPr>
            <a:xfrm>
              <a:off x="64015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B</a:t>
              </a:r>
            </a:p>
          </p:txBody>
        </p:sp>
        <p:pic>
          <p:nvPicPr>
            <p:cNvPr id="12" name="Graphic 57" descr="Man">
              <a:extLst>
                <a:ext uri="{FF2B5EF4-FFF2-40B4-BE49-F238E27FC236}">
                  <a16:creationId xmlns:a16="http://schemas.microsoft.com/office/drawing/2014/main" id="{7EB02F20-0193-9599-2517-E96EE57D564F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6250215" y="4198339"/>
              <a:ext cx="474627" cy="47524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9F32C9-5CCC-EB77-C9BA-5159F47282D0}"/>
                </a:ext>
              </a:extLst>
            </p:cNvPr>
            <p:cNvSpPr txBox="1"/>
            <p:nvPr/>
          </p:nvSpPr>
          <p:spPr>
            <a:xfrm>
              <a:off x="6165849" y="3195934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endParaRPr lang="en-AT" baseline="-25000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6F7F3-FC74-10FF-C7A8-AD2B5F1DDB2B}"/>
              </a:ext>
            </a:extLst>
          </p:cNvPr>
          <p:cNvSpPr/>
          <p:nvPr/>
        </p:nvSpPr>
        <p:spPr>
          <a:xfrm>
            <a:off x="2305479" y="4786905"/>
            <a:ext cx="1539694" cy="776728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Also rules out using “Forward Secure PKE”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7FEC99-A232-9A2E-72EC-D79F76710A5B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secret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For Forward Secrecy : After Bob decrypts </a:t>
            </a:r>
            <a:r>
              <a:rPr lang="en-AT" sz="1700" b="0" i="0" u="none" strike="noStrike" kern="1200" cap="none" spc="0" baseline="0" dirty="0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he looses the ability to do so again.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[ACDT19] : 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Updatable PKE (UPKE)  “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rTreeKEM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[ACJM19] : “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Cross-fork” attacks on </a:t>
            </a:r>
            <a:r>
              <a:rPr lang="en-AT" sz="1700" b="0" i="0" u="none" strike="noStrike" kern="1200" cap="none" spc="0" dirty="0" err="1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rTreeKEM</a:t>
            </a: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[ACJM19] : Use HIBE.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Identity in epoch </a:t>
            </a:r>
            <a:r>
              <a:rPr lang="en-AT" sz="1700" dirty="0" err="1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= [ H(epoch 1), H(epoch 2), ..., H(epoch </a:t>
            </a:r>
            <a:r>
              <a:rPr lang="en-AT" sz="1700" dirty="0" err="1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]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è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SKs of forked epochs can’t be meaningfully combined.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è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Optimally secure CGKA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b="0" i="0" u="none" strike="noStrike" kern="1200" cap="none" spc="0" dirty="0">
              <a:solidFill>
                <a:schemeClr val="tx1"/>
              </a:solidFill>
              <a:uFillTx/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20DD9A-FBCB-E5BA-AFBB-C92443DA208A}"/>
              </a:ext>
            </a:extLst>
          </p:cNvPr>
          <p:cNvGrpSpPr/>
          <p:nvPr/>
        </p:nvGrpSpPr>
        <p:grpSpPr>
          <a:xfrm>
            <a:off x="7545134" y="4279182"/>
            <a:ext cx="2191300" cy="2070867"/>
            <a:chOff x="4627763" y="3057543"/>
            <a:chExt cx="2191300" cy="20708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B0B6EC-EA45-9F34-5B2A-3C85C841FA8A}"/>
                </a:ext>
              </a:extLst>
            </p:cNvPr>
            <p:cNvSpPr/>
            <p:nvPr/>
          </p:nvSpPr>
          <p:spPr>
            <a:xfrm>
              <a:off x="5429457" y="3057543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341B930-7B98-968C-36CA-07750BB67F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745" y="3719561"/>
              <a:ext cx="295162" cy="42145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CC01392-0488-D33D-01C3-A05E15CC74FE}"/>
                </a:ext>
              </a:extLst>
            </p:cNvPr>
            <p:cNvCxnSpPr>
              <a:cxnSpLocks/>
            </p:cNvCxnSpPr>
            <p:nvPr/>
          </p:nvCxnSpPr>
          <p:spPr>
            <a:xfrm>
              <a:off x="6062889" y="3710005"/>
              <a:ext cx="278644" cy="387341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10B415-0F14-F119-9672-D628EA51DEC5}"/>
                </a:ext>
              </a:extLst>
            </p:cNvPr>
            <p:cNvSpPr/>
            <p:nvPr/>
          </p:nvSpPr>
          <p:spPr>
            <a:xfrm>
              <a:off x="4627763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pic>
          <p:nvPicPr>
            <p:cNvPr id="8" name="Graphic 54" descr="Woman">
              <a:extLst>
                <a:ext uri="{FF2B5EF4-FFF2-40B4-BE49-F238E27FC236}">
                  <a16:creationId xmlns:a16="http://schemas.microsoft.com/office/drawing/2014/main" id="{92AA83FD-5EB4-6C4C-D789-96AEE3B407A7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714027" y="4198339"/>
              <a:ext cx="506516" cy="50682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E1FB81-4E4B-3E88-FA75-FA361FD09692}"/>
                </a:ext>
              </a:extLst>
            </p:cNvPr>
            <p:cNvSpPr txBox="1"/>
            <p:nvPr/>
          </p:nvSpPr>
          <p:spPr>
            <a:xfrm>
              <a:off x="48648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DD937B-579C-7F85-AAF0-8A3694FAF7FC}"/>
                </a:ext>
              </a:extLst>
            </p:cNvPr>
            <p:cNvSpPr/>
            <p:nvPr/>
          </p:nvSpPr>
          <p:spPr>
            <a:xfrm>
              <a:off x="6155996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AC6F13-B90E-0153-10DE-2C2F051826C8}"/>
                </a:ext>
              </a:extLst>
            </p:cNvPr>
            <p:cNvSpPr txBox="1"/>
            <p:nvPr/>
          </p:nvSpPr>
          <p:spPr>
            <a:xfrm>
              <a:off x="64015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B</a:t>
              </a:r>
            </a:p>
          </p:txBody>
        </p:sp>
        <p:pic>
          <p:nvPicPr>
            <p:cNvPr id="12" name="Graphic 57" descr="Man">
              <a:extLst>
                <a:ext uri="{FF2B5EF4-FFF2-40B4-BE49-F238E27FC236}">
                  <a16:creationId xmlns:a16="http://schemas.microsoft.com/office/drawing/2014/main" id="{7EB02F20-0193-9599-2517-E96EE57D564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250215" y="4198339"/>
              <a:ext cx="474627" cy="47524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9F32C9-5CCC-EB77-C9BA-5159F47282D0}"/>
                </a:ext>
              </a:extLst>
            </p:cNvPr>
            <p:cNvSpPr txBox="1"/>
            <p:nvPr/>
          </p:nvSpPr>
          <p:spPr>
            <a:xfrm>
              <a:off x="6165849" y="3195934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endParaRPr lang="en-AT" baseline="-25000" dirty="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53B5F2-3A44-030F-1928-33EB5CFCDF8A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FR-CGKA : Optimal Security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Problem: [ACJM19] is not fine-grained.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For forward secrecy : Must delete old epoch’s HIBE SK.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Can not decrypt delayed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r’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sent to old epoch.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 Fork-Resilient.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7E3DF5-BB71-592F-2ED7-E2C258F43126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Idea 4: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“Puncturable HIBE” (P-HIBE)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Target : HIBE where IDs have {0,1}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coordinates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  ... and can puncture SK of a depth-d ID at d+1 coordinates.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ID* punctured at c can 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decrypt at ID* +</a:t>
            </a:r>
            <a:r>
              <a:rPr lang="en-AT" sz="18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descendent of ID*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siblings of ID* +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7C8023-AE90-339B-5C5C-8F0A466E4DA9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65FD56C-F46D-88CD-9963-DD21A11CFDD7}"/>
              </a:ext>
            </a:extLst>
          </p:cNvPr>
          <p:cNvGrpSpPr/>
          <p:nvPr/>
        </p:nvGrpSpPr>
        <p:grpSpPr>
          <a:xfrm>
            <a:off x="7674228" y="1472171"/>
            <a:ext cx="4399809" cy="5394828"/>
            <a:chOff x="7674228" y="1472171"/>
            <a:chExt cx="4399809" cy="5394828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3FDD989-0DD1-7818-CD56-1CFE77E05757}"/>
                </a:ext>
              </a:extLst>
            </p:cNvPr>
            <p:cNvSpPr/>
            <p:nvPr/>
          </p:nvSpPr>
          <p:spPr>
            <a:xfrm>
              <a:off x="9354488" y="4133569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730AFC-129B-A5C8-D1DD-3D177CC49A91}"/>
                </a:ext>
              </a:extLst>
            </p:cNvPr>
            <p:cNvGrpSpPr/>
            <p:nvPr/>
          </p:nvGrpSpPr>
          <p:grpSpPr>
            <a:xfrm>
              <a:off x="9703650" y="5024200"/>
              <a:ext cx="573460" cy="513790"/>
              <a:chOff x="10229847" y="2131110"/>
              <a:chExt cx="573460" cy="513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27FEC52-F76F-8379-EF2C-D3A4D94991D5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E1DCA9-0FA8-EF8A-5F1C-5A2006B5A88A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5FD59C-18B5-B9FA-C8F6-1E6A53914257}"/>
                </a:ext>
              </a:extLst>
            </p:cNvPr>
            <p:cNvSpPr/>
            <p:nvPr/>
          </p:nvSpPr>
          <p:spPr>
            <a:xfrm>
              <a:off x="11010890" y="5024134"/>
              <a:ext cx="477945" cy="5137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8C20A12-D4E5-458B-955C-D9CBBB3A85E5}"/>
                </a:ext>
              </a:extLst>
            </p:cNvPr>
            <p:cNvSpPr/>
            <p:nvPr/>
          </p:nvSpPr>
          <p:spPr>
            <a:xfrm>
              <a:off x="8751901" y="2982773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AD2B31-AFE4-002C-A318-805C049C0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659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ABC10-3D19-18B4-52B6-D6048B984C07}"/>
                </a:ext>
              </a:extLst>
            </p:cNvPr>
            <p:cNvSpPr txBox="1"/>
            <p:nvPr/>
          </p:nvSpPr>
          <p:spPr>
            <a:xfrm>
              <a:off x="7822198" y="2887294"/>
              <a:ext cx="57387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</a:t>
              </a:r>
              <a:r>
                <a:rPr lang="en-AT" sz="1400" dirty="0" err="1"/>
                <a:t>i</a:t>
              </a:r>
              <a:endParaRPr lang="en-AT" sz="1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AC031F-24FB-B80C-57C5-8ADF78B45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5642301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6025CA-ACE2-200F-9E66-A8C0AFABCAEC}"/>
                </a:ext>
              </a:extLst>
            </p:cNvPr>
            <p:cNvGrpSpPr/>
            <p:nvPr/>
          </p:nvGrpSpPr>
          <p:grpSpPr>
            <a:xfrm>
              <a:off x="9101063" y="3873404"/>
              <a:ext cx="573460" cy="513790"/>
              <a:chOff x="10229847" y="2131110"/>
              <a:chExt cx="573460" cy="5137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3162B2-7609-61FA-CB4C-C464A31A5E06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9579F7-6A8C-70A7-8E37-17C426589992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E6D3A8F-7470-E878-27F4-8639F6B9A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7714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E0EBB1-BC6D-3CC7-7AE6-E63DBB6BBEB2}"/>
                </a:ext>
              </a:extLst>
            </p:cNvPr>
            <p:cNvGrpSpPr/>
            <p:nvPr/>
          </p:nvGrpSpPr>
          <p:grpSpPr>
            <a:xfrm>
              <a:off x="10368288" y="3873338"/>
              <a:ext cx="573460" cy="513790"/>
              <a:chOff x="10238667" y="2131110"/>
              <a:chExt cx="573460" cy="51379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23D50BE-1B69-8491-961F-0AF1B1059D4E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F0E145-47D7-E8C1-54A2-914BD89B40ED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ID*+</a:t>
                </a:r>
                <a:r>
                  <a:rPr lang="en-AT" sz="1200" dirty="0">
                    <a:solidFill>
                      <a:schemeClr val="accent6">
                        <a:lumMod val="50000"/>
                      </a:schemeClr>
                    </a:solidFill>
                    <a:latin typeface="Amazon Ember" panose="020B0703020204020204" charset="0"/>
                    <a:ea typeface="Amazon Ember" panose="020B0703020204020204" charset="0"/>
                    <a:cs typeface="Amazon Ember" panose="020B0703020204020204" charset="0"/>
                    <a:sym typeface="Wingdings" panose="05000000000000000000" pitchFamily="2" charset="2"/>
                  </a:rPr>
                  <a:t>c</a:t>
                </a:r>
                <a:endParaRPr lang="en-AT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86914B0-E83A-8955-15EE-97E64C503207}"/>
                </a:ext>
              </a:extLst>
            </p:cNvPr>
            <p:cNvGrpSpPr/>
            <p:nvPr/>
          </p:nvGrpSpPr>
          <p:grpSpPr>
            <a:xfrm>
              <a:off x="9744414" y="2779163"/>
              <a:ext cx="573460" cy="513790"/>
              <a:chOff x="10238667" y="2131110"/>
              <a:chExt cx="573460" cy="5137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50F9B70-0513-0518-B444-DDCDC81017A9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101D35-F465-6A55-EBAB-264FAB30CC05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CB8998-E0A1-D3FF-2AFB-C14DF5D0AAA0}"/>
                </a:ext>
              </a:extLst>
            </p:cNvPr>
            <p:cNvSpPr txBox="1"/>
            <p:nvPr/>
          </p:nvSpPr>
          <p:spPr>
            <a:xfrm>
              <a:off x="9880757" y="3389472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379C70-A90E-E6C5-966A-834FD43478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121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F3C2A2-3E06-5100-73F7-AC1A72048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0176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D579F5-D9C5-61A6-A09F-E700DB0A8AF3}"/>
                </a:ext>
              </a:extLst>
            </p:cNvPr>
            <p:cNvSpPr txBox="1"/>
            <p:nvPr/>
          </p:nvSpPr>
          <p:spPr>
            <a:xfrm>
              <a:off x="10493219" y="4545654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BBAEE6-4E00-0F8E-0FE4-1D6CDEF3794D}"/>
                </a:ext>
              </a:extLst>
            </p:cNvPr>
            <p:cNvSpPr txBox="1"/>
            <p:nvPr/>
          </p:nvSpPr>
          <p:spPr>
            <a:xfrm>
              <a:off x="7822198" y="4000815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419551-7AFA-AA3C-EC10-8DCA657F0D18}"/>
                </a:ext>
              </a:extLst>
            </p:cNvPr>
            <p:cNvSpPr txBox="1"/>
            <p:nvPr/>
          </p:nvSpPr>
          <p:spPr>
            <a:xfrm>
              <a:off x="7822198" y="5137580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ACA47-E331-810E-17E7-9C78C6C42F44}"/>
                </a:ext>
              </a:extLst>
            </p:cNvPr>
            <p:cNvSpPr txBox="1"/>
            <p:nvPr/>
          </p:nvSpPr>
          <p:spPr>
            <a:xfrm>
              <a:off x="8623222" y="1472171"/>
              <a:ext cx="295917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800" u="sng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P-HIBE Identity Hierarchy</a:t>
              </a:r>
              <a:endParaRPr lang="en-US" sz="18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97C65-CFD8-C622-6877-003382962462}"/>
                </a:ext>
              </a:extLst>
            </p:cNvPr>
            <p:cNvSpPr txBox="1"/>
            <p:nvPr/>
          </p:nvSpPr>
          <p:spPr>
            <a:xfrm rot="5400000">
              <a:off x="9628385" y="2336030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B724E13-E095-C2FD-3C03-B3B3F59E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4705462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8B9EFC-46DF-C064-2270-12B9B867C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3518986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0CAA655-8958-64AF-3903-696FB78D3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2646660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7F4633-3598-4E98-BF2C-A4F6F01CE1B6}"/>
                </a:ext>
              </a:extLst>
            </p:cNvPr>
            <p:cNvSpPr txBox="1"/>
            <p:nvPr/>
          </p:nvSpPr>
          <p:spPr>
            <a:xfrm rot="5400000">
              <a:off x="9628385" y="6087081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0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Idea 4: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“Puncturable HIBE” (P-HIBE)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Target : HIBE where IDs have {0,1}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coordinates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  ... and can puncture SK of a depth-d ID at d+1 coordinates.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ID* punctured at c can 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decrypt at ID* +</a:t>
            </a:r>
            <a:r>
              <a:rPr lang="en-AT" sz="18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siblings of ID* +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descendent of ID*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7C8023-AE90-339B-5C5C-8F0A466E4DA9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65FD56C-F46D-88CD-9963-DD21A11CFDD7}"/>
              </a:ext>
            </a:extLst>
          </p:cNvPr>
          <p:cNvGrpSpPr/>
          <p:nvPr/>
        </p:nvGrpSpPr>
        <p:grpSpPr>
          <a:xfrm>
            <a:off x="7674228" y="1472171"/>
            <a:ext cx="4399809" cy="5394828"/>
            <a:chOff x="7674228" y="1472171"/>
            <a:chExt cx="4399809" cy="5394828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3FDD989-0DD1-7818-CD56-1CFE77E05757}"/>
                </a:ext>
              </a:extLst>
            </p:cNvPr>
            <p:cNvSpPr/>
            <p:nvPr/>
          </p:nvSpPr>
          <p:spPr>
            <a:xfrm>
              <a:off x="9354488" y="4133569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730AFC-129B-A5C8-D1DD-3D177CC49A91}"/>
                </a:ext>
              </a:extLst>
            </p:cNvPr>
            <p:cNvGrpSpPr/>
            <p:nvPr/>
          </p:nvGrpSpPr>
          <p:grpSpPr>
            <a:xfrm>
              <a:off x="9703650" y="5024200"/>
              <a:ext cx="573460" cy="513790"/>
              <a:chOff x="10229847" y="2131110"/>
              <a:chExt cx="573460" cy="513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27FEC52-F76F-8379-EF2C-D3A4D94991D5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E1DCA9-0FA8-EF8A-5F1C-5A2006B5A88A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5FD59C-18B5-B9FA-C8F6-1E6A53914257}"/>
                </a:ext>
              </a:extLst>
            </p:cNvPr>
            <p:cNvSpPr/>
            <p:nvPr/>
          </p:nvSpPr>
          <p:spPr>
            <a:xfrm>
              <a:off x="11010890" y="5024134"/>
              <a:ext cx="477945" cy="5137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8C20A12-D4E5-458B-955C-D9CBBB3A85E5}"/>
                </a:ext>
              </a:extLst>
            </p:cNvPr>
            <p:cNvSpPr/>
            <p:nvPr/>
          </p:nvSpPr>
          <p:spPr>
            <a:xfrm>
              <a:off x="8751901" y="2982773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AD2B31-AFE4-002C-A318-805C049C0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659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ABC10-3D19-18B4-52B6-D6048B984C07}"/>
                </a:ext>
              </a:extLst>
            </p:cNvPr>
            <p:cNvSpPr txBox="1"/>
            <p:nvPr/>
          </p:nvSpPr>
          <p:spPr>
            <a:xfrm>
              <a:off x="7822198" y="2887294"/>
              <a:ext cx="57387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</a:t>
              </a:r>
              <a:r>
                <a:rPr lang="en-AT" sz="1400" dirty="0" err="1"/>
                <a:t>i</a:t>
              </a:r>
              <a:endParaRPr lang="en-AT" sz="1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AC031F-24FB-B80C-57C5-8ADF78B45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5642301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6025CA-ACE2-200F-9E66-A8C0AFABCAEC}"/>
                </a:ext>
              </a:extLst>
            </p:cNvPr>
            <p:cNvGrpSpPr/>
            <p:nvPr/>
          </p:nvGrpSpPr>
          <p:grpSpPr>
            <a:xfrm>
              <a:off x="9101063" y="3873404"/>
              <a:ext cx="573460" cy="513790"/>
              <a:chOff x="10229847" y="2131110"/>
              <a:chExt cx="573460" cy="5137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3162B2-7609-61FA-CB4C-C464A31A5E06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9579F7-6A8C-70A7-8E37-17C426589992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E6D3A8F-7470-E878-27F4-8639F6B9A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7714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E0EBB1-BC6D-3CC7-7AE6-E63DBB6BBEB2}"/>
                </a:ext>
              </a:extLst>
            </p:cNvPr>
            <p:cNvGrpSpPr/>
            <p:nvPr/>
          </p:nvGrpSpPr>
          <p:grpSpPr>
            <a:xfrm>
              <a:off x="10368288" y="3873338"/>
              <a:ext cx="573460" cy="513790"/>
              <a:chOff x="10238667" y="2131110"/>
              <a:chExt cx="573460" cy="51379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23D50BE-1B69-8491-961F-0AF1B1059D4E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F0E145-47D7-E8C1-54A2-914BD89B40ED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ID*+</a:t>
                </a:r>
                <a:r>
                  <a:rPr lang="en-AT" sz="1200" dirty="0">
                    <a:solidFill>
                      <a:schemeClr val="accent6">
                        <a:lumMod val="50000"/>
                      </a:schemeClr>
                    </a:solidFill>
                    <a:latin typeface="Amazon Ember" panose="020B0703020204020204" charset="0"/>
                    <a:ea typeface="Amazon Ember" panose="020B0703020204020204" charset="0"/>
                    <a:cs typeface="Amazon Ember" panose="020B0703020204020204" charset="0"/>
                    <a:sym typeface="Wingdings" panose="05000000000000000000" pitchFamily="2" charset="2"/>
                  </a:rPr>
                  <a:t>c</a:t>
                </a:r>
                <a:endParaRPr lang="en-AT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86914B0-E83A-8955-15EE-97E64C503207}"/>
                </a:ext>
              </a:extLst>
            </p:cNvPr>
            <p:cNvGrpSpPr/>
            <p:nvPr/>
          </p:nvGrpSpPr>
          <p:grpSpPr>
            <a:xfrm>
              <a:off x="9744414" y="2779163"/>
              <a:ext cx="573460" cy="513790"/>
              <a:chOff x="10238667" y="2131110"/>
              <a:chExt cx="573460" cy="5137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50F9B70-0513-0518-B444-DDCDC81017A9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101D35-F465-6A55-EBAB-264FAB30CC05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CB8998-E0A1-D3FF-2AFB-C14DF5D0AAA0}"/>
                </a:ext>
              </a:extLst>
            </p:cNvPr>
            <p:cNvSpPr txBox="1"/>
            <p:nvPr/>
          </p:nvSpPr>
          <p:spPr>
            <a:xfrm>
              <a:off x="9880757" y="3389472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379C70-A90E-E6C5-966A-834FD43478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121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F3C2A2-3E06-5100-73F7-AC1A72048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0176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D579F5-D9C5-61A6-A09F-E700DB0A8AF3}"/>
                </a:ext>
              </a:extLst>
            </p:cNvPr>
            <p:cNvSpPr txBox="1"/>
            <p:nvPr/>
          </p:nvSpPr>
          <p:spPr>
            <a:xfrm>
              <a:off x="10493219" y="4545654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BBAEE6-4E00-0F8E-0FE4-1D6CDEF3794D}"/>
                </a:ext>
              </a:extLst>
            </p:cNvPr>
            <p:cNvSpPr txBox="1"/>
            <p:nvPr/>
          </p:nvSpPr>
          <p:spPr>
            <a:xfrm>
              <a:off x="7822198" y="4000815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419551-7AFA-AA3C-EC10-8DCA657F0D18}"/>
                </a:ext>
              </a:extLst>
            </p:cNvPr>
            <p:cNvSpPr txBox="1"/>
            <p:nvPr/>
          </p:nvSpPr>
          <p:spPr>
            <a:xfrm>
              <a:off x="7822198" y="5137580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ACA47-E331-810E-17E7-9C78C6C42F44}"/>
                </a:ext>
              </a:extLst>
            </p:cNvPr>
            <p:cNvSpPr txBox="1"/>
            <p:nvPr/>
          </p:nvSpPr>
          <p:spPr>
            <a:xfrm>
              <a:off x="8623222" y="1472171"/>
              <a:ext cx="295917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800" u="sng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P-HIBE Identity Hierarchy</a:t>
              </a:r>
              <a:endParaRPr lang="en-US" sz="18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97C65-CFD8-C622-6877-003382962462}"/>
                </a:ext>
              </a:extLst>
            </p:cNvPr>
            <p:cNvSpPr txBox="1"/>
            <p:nvPr/>
          </p:nvSpPr>
          <p:spPr>
            <a:xfrm rot="5400000">
              <a:off x="9628385" y="2336030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B724E13-E095-C2FD-3C03-B3B3F59E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4705462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8B9EFC-46DF-C064-2270-12B9B867C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3518986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0CAA655-8958-64AF-3903-696FB78D3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2646660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7F4633-3598-4E98-BF2C-A4F6F01CE1B6}"/>
                </a:ext>
              </a:extLst>
            </p:cNvPr>
            <p:cNvSpPr txBox="1"/>
            <p:nvPr/>
          </p:nvSpPr>
          <p:spPr>
            <a:xfrm rot="5400000">
              <a:off x="9628385" y="6087081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</p:grp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F618797-82CB-AC34-0177-8E298E229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5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Idea 4: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“Puncturable HIBE” (P-HIBE)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Target : HIBE where IDs have {0,1}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coordinates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  ... and can puncture SK of a depth-d ID at d+1 coordinates.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ID* punctured at c can 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decrypt at ID* +</a:t>
            </a:r>
            <a:r>
              <a:rPr lang="en-AT" sz="18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siblings of ID* +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descendent of ID*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Fine-Grained Forward Security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7C8023-AE90-339B-5C5C-8F0A466E4DA9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65FD56C-F46D-88CD-9963-DD21A11CFDD7}"/>
              </a:ext>
            </a:extLst>
          </p:cNvPr>
          <p:cNvGrpSpPr/>
          <p:nvPr/>
        </p:nvGrpSpPr>
        <p:grpSpPr>
          <a:xfrm>
            <a:off x="7674228" y="1472171"/>
            <a:ext cx="4399809" cy="5394828"/>
            <a:chOff x="7674228" y="1472171"/>
            <a:chExt cx="4399809" cy="5394828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3FDD989-0DD1-7818-CD56-1CFE77E05757}"/>
                </a:ext>
              </a:extLst>
            </p:cNvPr>
            <p:cNvSpPr/>
            <p:nvPr/>
          </p:nvSpPr>
          <p:spPr>
            <a:xfrm>
              <a:off x="9354488" y="4133569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730AFC-129B-A5C8-D1DD-3D177CC49A91}"/>
                </a:ext>
              </a:extLst>
            </p:cNvPr>
            <p:cNvGrpSpPr/>
            <p:nvPr/>
          </p:nvGrpSpPr>
          <p:grpSpPr>
            <a:xfrm>
              <a:off x="9703650" y="5024200"/>
              <a:ext cx="573460" cy="513790"/>
              <a:chOff x="10229847" y="2131110"/>
              <a:chExt cx="573460" cy="513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27FEC52-F76F-8379-EF2C-D3A4D94991D5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E1DCA9-0FA8-EF8A-5F1C-5A2006B5A88A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5FD59C-18B5-B9FA-C8F6-1E6A53914257}"/>
                </a:ext>
              </a:extLst>
            </p:cNvPr>
            <p:cNvSpPr/>
            <p:nvPr/>
          </p:nvSpPr>
          <p:spPr>
            <a:xfrm>
              <a:off x="11010890" y="5024134"/>
              <a:ext cx="477945" cy="5137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8C20A12-D4E5-458B-955C-D9CBBB3A85E5}"/>
                </a:ext>
              </a:extLst>
            </p:cNvPr>
            <p:cNvSpPr/>
            <p:nvPr/>
          </p:nvSpPr>
          <p:spPr>
            <a:xfrm>
              <a:off x="8751901" y="2982773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AD2B31-AFE4-002C-A318-805C049C0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659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ABC10-3D19-18B4-52B6-D6048B984C07}"/>
                </a:ext>
              </a:extLst>
            </p:cNvPr>
            <p:cNvSpPr txBox="1"/>
            <p:nvPr/>
          </p:nvSpPr>
          <p:spPr>
            <a:xfrm>
              <a:off x="7822198" y="2887294"/>
              <a:ext cx="57387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</a:t>
              </a:r>
              <a:r>
                <a:rPr lang="en-AT" sz="1400" dirty="0" err="1"/>
                <a:t>i</a:t>
              </a:r>
              <a:endParaRPr lang="en-AT" sz="1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AC031F-24FB-B80C-57C5-8ADF78B45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5642301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6025CA-ACE2-200F-9E66-A8C0AFABCAEC}"/>
                </a:ext>
              </a:extLst>
            </p:cNvPr>
            <p:cNvGrpSpPr/>
            <p:nvPr/>
          </p:nvGrpSpPr>
          <p:grpSpPr>
            <a:xfrm>
              <a:off x="9101063" y="3873404"/>
              <a:ext cx="573460" cy="513790"/>
              <a:chOff x="10229847" y="2131110"/>
              <a:chExt cx="573460" cy="5137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3162B2-7609-61FA-CB4C-C464A31A5E06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9579F7-6A8C-70A7-8E37-17C426589992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E6D3A8F-7470-E878-27F4-8639F6B9A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7714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E0EBB1-BC6D-3CC7-7AE6-E63DBB6BBEB2}"/>
                </a:ext>
              </a:extLst>
            </p:cNvPr>
            <p:cNvGrpSpPr/>
            <p:nvPr/>
          </p:nvGrpSpPr>
          <p:grpSpPr>
            <a:xfrm>
              <a:off x="10368288" y="3873338"/>
              <a:ext cx="573460" cy="513790"/>
              <a:chOff x="10238667" y="2131110"/>
              <a:chExt cx="573460" cy="51379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23D50BE-1B69-8491-961F-0AF1B1059D4E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F0E145-47D7-E8C1-54A2-914BD89B40ED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ID*+</a:t>
                </a:r>
                <a:r>
                  <a:rPr lang="en-AT" sz="1200" dirty="0">
                    <a:solidFill>
                      <a:schemeClr val="accent6">
                        <a:lumMod val="50000"/>
                      </a:schemeClr>
                    </a:solidFill>
                    <a:latin typeface="Amazon Ember" panose="020B0703020204020204" charset="0"/>
                    <a:ea typeface="Amazon Ember" panose="020B0703020204020204" charset="0"/>
                    <a:cs typeface="Amazon Ember" panose="020B0703020204020204" charset="0"/>
                    <a:sym typeface="Wingdings" panose="05000000000000000000" pitchFamily="2" charset="2"/>
                  </a:rPr>
                  <a:t>c</a:t>
                </a:r>
                <a:endParaRPr lang="en-AT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86914B0-E83A-8955-15EE-97E64C503207}"/>
                </a:ext>
              </a:extLst>
            </p:cNvPr>
            <p:cNvGrpSpPr/>
            <p:nvPr/>
          </p:nvGrpSpPr>
          <p:grpSpPr>
            <a:xfrm>
              <a:off x="9744414" y="2779163"/>
              <a:ext cx="573460" cy="513790"/>
              <a:chOff x="10238667" y="2131110"/>
              <a:chExt cx="573460" cy="5137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50F9B70-0513-0518-B444-DDCDC81017A9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101D35-F465-6A55-EBAB-264FAB30CC05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CB8998-E0A1-D3FF-2AFB-C14DF5D0AAA0}"/>
                </a:ext>
              </a:extLst>
            </p:cNvPr>
            <p:cNvSpPr txBox="1"/>
            <p:nvPr/>
          </p:nvSpPr>
          <p:spPr>
            <a:xfrm>
              <a:off x="9880757" y="3389472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379C70-A90E-E6C5-966A-834FD43478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121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F3C2A2-3E06-5100-73F7-AC1A72048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0176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D579F5-D9C5-61A6-A09F-E700DB0A8AF3}"/>
                </a:ext>
              </a:extLst>
            </p:cNvPr>
            <p:cNvSpPr txBox="1"/>
            <p:nvPr/>
          </p:nvSpPr>
          <p:spPr>
            <a:xfrm>
              <a:off x="10493219" y="4545654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BBAEE6-4E00-0F8E-0FE4-1D6CDEF3794D}"/>
                </a:ext>
              </a:extLst>
            </p:cNvPr>
            <p:cNvSpPr txBox="1"/>
            <p:nvPr/>
          </p:nvSpPr>
          <p:spPr>
            <a:xfrm>
              <a:off x="7822198" y="4000815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419551-7AFA-AA3C-EC10-8DCA657F0D18}"/>
                </a:ext>
              </a:extLst>
            </p:cNvPr>
            <p:cNvSpPr txBox="1"/>
            <p:nvPr/>
          </p:nvSpPr>
          <p:spPr>
            <a:xfrm>
              <a:off x="7822198" y="5137580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ACA47-E331-810E-17E7-9C78C6C42F44}"/>
                </a:ext>
              </a:extLst>
            </p:cNvPr>
            <p:cNvSpPr txBox="1"/>
            <p:nvPr/>
          </p:nvSpPr>
          <p:spPr>
            <a:xfrm>
              <a:off x="8623222" y="1472171"/>
              <a:ext cx="295917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800" u="sng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P-HIBE Identity Hierarchy</a:t>
              </a:r>
              <a:endParaRPr lang="en-US" sz="18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97C65-CFD8-C622-6877-003382962462}"/>
                </a:ext>
              </a:extLst>
            </p:cNvPr>
            <p:cNvSpPr txBox="1"/>
            <p:nvPr/>
          </p:nvSpPr>
          <p:spPr>
            <a:xfrm rot="5400000">
              <a:off x="9628385" y="2336030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B724E13-E095-C2FD-3C03-B3B3F59E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4705462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8B9EFC-46DF-C064-2270-12B9B867C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3518986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0CAA655-8958-64AF-3903-696FB78D3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2646660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7F4633-3598-4E98-BF2C-A4F6F01CE1B6}"/>
                </a:ext>
              </a:extLst>
            </p:cNvPr>
            <p:cNvSpPr txBox="1"/>
            <p:nvPr/>
          </p:nvSpPr>
          <p:spPr>
            <a:xfrm rot="5400000">
              <a:off x="9628385" y="6087081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</p:grp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F618797-82CB-AC34-0177-8E298E229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B913286-DB92-D9E3-4E25-DE83FC59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608926"/>
            <a:ext cx="257196" cy="2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69B30E-83FA-BFEC-688E-A40EF001717F}"/>
              </a:ext>
            </a:extLst>
          </p:cNvPr>
          <p:cNvCxnSpPr>
            <a:cxnSpLocks/>
          </p:cNvCxnSpPr>
          <p:nvPr/>
        </p:nvCxnSpPr>
        <p:spPr>
          <a:xfrm>
            <a:off x="2181720" y="2578100"/>
            <a:ext cx="0" cy="3266320"/>
          </a:xfrm>
          <a:prstGeom prst="straightConnector1">
            <a:avLst/>
          </a:prstGeom>
          <a:ln w="0">
            <a:solidFill>
              <a:srgbClr val="B2B2B2"/>
            </a:solidFill>
            <a:prstDash val="dash"/>
          </a:ln>
        </p:spPr>
      </p:cxnSp>
      <p:sp>
        <p:nvSpPr>
          <p:cNvPr id="5" name="PlaceHolder 1">
            <a:extLst>
              <a:ext uri="{FF2B5EF4-FFF2-40B4-BE49-F238E27FC236}">
                <a16:creationId xmlns:a16="http://schemas.microsoft.com/office/drawing/2014/main" id="{A13CCBD8-717D-BFB5-9A2F-2A533A6B5BB0}"/>
              </a:ext>
            </a:extLst>
          </p:cNvPr>
          <p:cNvSpPr>
            <a:spLocks noGrp="1"/>
          </p:cNvSpPr>
          <p:nvPr/>
        </p:nvSpPr>
        <p:spPr>
          <a:xfrm>
            <a:off x="621480" y="403380"/>
            <a:ext cx="99338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Sessions evolve in epochs</a:t>
            </a:r>
            <a:endParaRPr lang="en-US" sz="4400" b="0" strike="noStrike" spc="-1">
              <a:solidFill>
                <a:srgbClr val="0000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E997B4C-D13A-E8D8-6839-9E9141EF0F4F}"/>
              </a:ext>
            </a:extLst>
          </p:cNvPr>
          <p:cNvSpPr/>
          <p:nvPr/>
        </p:nvSpPr>
        <p:spPr>
          <a:xfrm>
            <a:off x="3147207" y="1867140"/>
            <a:ext cx="1194530" cy="414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1</a:t>
            </a:r>
            <a:endParaRPr lang="en-US" sz="2100" b="0" u="sng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AD1D38-88B3-8399-319E-CDF8666C5B87}"/>
              </a:ext>
            </a:extLst>
          </p:cNvPr>
          <p:cNvCxnSpPr/>
          <p:nvPr/>
        </p:nvCxnSpPr>
        <p:spPr>
          <a:xfrm>
            <a:off x="1931520" y="3735180"/>
            <a:ext cx="1389240" cy="576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08CBE55-77E6-9F8C-F06A-5850C98C6FA7}"/>
              </a:ext>
            </a:extLst>
          </p:cNvPr>
          <p:cNvGrpSpPr/>
          <p:nvPr/>
        </p:nvGrpSpPr>
        <p:grpSpPr>
          <a:xfrm>
            <a:off x="3320400" y="3279420"/>
            <a:ext cx="980280" cy="922320"/>
            <a:chOff x="3161880" y="3241080"/>
            <a:chExt cx="980280" cy="92232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50DF687-CFBF-6111-429C-010C48DFF91A}"/>
                </a:ext>
              </a:extLst>
            </p:cNvPr>
            <p:cNvSpPr/>
            <p:nvPr/>
          </p:nvSpPr>
          <p:spPr>
            <a:xfrm>
              <a:off x="3190680" y="3241080"/>
              <a:ext cx="951480" cy="922320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endParaRPr lang="en-US" sz="20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pic>
          <p:nvPicPr>
            <p:cNvPr id="57" name="Graphic 54" descr="Woman">
              <a:extLst>
                <a:ext uri="{FF2B5EF4-FFF2-40B4-BE49-F238E27FC236}">
                  <a16:creationId xmlns:a16="http://schemas.microsoft.com/office/drawing/2014/main" id="{035D4DD1-1A72-62C0-33AC-A3C998667A31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3161880" y="3421440"/>
              <a:ext cx="581760" cy="582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" name="Graphic 57" descr="Man">
              <a:extLst>
                <a:ext uri="{FF2B5EF4-FFF2-40B4-BE49-F238E27FC236}">
                  <a16:creationId xmlns:a16="http://schemas.microsoft.com/office/drawing/2014/main" id="{DDF2D1C8-5E65-DD2C-2AD9-14248CBAA844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3578040" y="3434040"/>
              <a:ext cx="556560" cy="5572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" name="Graphic 11" descr="Server">
            <a:extLst>
              <a:ext uri="{FF2B5EF4-FFF2-40B4-BE49-F238E27FC236}">
                <a16:creationId xmlns:a16="http://schemas.microsoft.com/office/drawing/2014/main" id="{9FA23AEF-6885-6F89-5E93-4264FF37E74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15160" y="4691340"/>
            <a:ext cx="633600" cy="633240"/>
          </a:xfrm>
          <a:prstGeom prst="rect">
            <a:avLst/>
          </a:prstGeom>
          <a:ln w="0"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658CD9-3C30-3319-42C5-02C675BA8CA5}"/>
              </a:ext>
            </a:extLst>
          </p:cNvPr>
          <p:cNvCxnSpPr/>
          <p:nvPr/>
        </p:nvCxnSpPr>
        <p:spPr>
          <a:xfrm flipV="1">
            <a:off x="1232760" y="4008420"/>
            <a:ext cx="467280" cy="61200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D6EF7F92-F29D-FD9C-0AC2-670BA6A884ED}"/>
              </a:ext>
            </a:extLst>
          </p:cNvPr>
          <p:cNvSpPr/>
          <p:nvPr/>
        </p:nvSpPr>
        <p:spPr>
          <a:xfrm>
            <a:off x="251842" y="3764782"/>
            <a:ext cx="1371240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&amp; validate an invite PK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of Bob.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3CC585-99AD-4E54-0D10-514E2BF89D5C}"/>
              </a:ext>
            </a:extLst>
          </p:cNvPr>
          <p:cNvCxnSpPr/>
          <p:nvPr/>
        </p:nvCxnSpPr>
        <p:spPr>
          <a:xfrm flipV="1">
            <a:off x="1900200" y="3238020"/>
            <a:ext cx="696600" cy="34668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62652-64F5-ED0E-C16F-A8C160F45ABE}"/>
              </a:ext>
            </a:extLst>
          </p:cNvPr>
          <p:cNvCxnSpPr/>
          <p:nvPr/>
        </p:nvCxnSpPr>
        <p:spPr>
          <a:xfrm>
            <a:off x="2833320" y="3251340"/>
            <a:ext cx="573840" cy="22032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14" name="TextBox 17">
            <a:extLst>
              <a:ext uri="{FF2B5EF4-FFF2-40B4-BE49-F238E27FC236}">
                <a16:creationId xmlns:a16="http://schemas.microsoft.com/office/drawing/2014/main" id="{06C6191B-642E-BA37-5AAB-76042E28794B}"/>
              </a:ext>
            </a:extLst>
          </p:cNvPr>
          <p:cNvSpPr/>
          <p:nvPr/>
        </p:nvSpPr>
        <p:spPr>
          <a:xfrm rot="20028600">
            <a:off x="1881511" y="3152313"/>
            <a:ext cx="602579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v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94EF575A-419A-7D44-6BA9-17C7DAF8E5FB}"/>
              </a:ext>
            </a:extLst>
          </p:cNvPr>
          <p:cNvSpPr/>
          <p:nvPr/>
        </p:nvSpPr>
        <p:spPr>
          <a:xfrm rot="1247400">
            <a:off x="2877835" y="3063933"/>
            <a:ext cx="461771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j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</a:t>
            </a:r>
            <a:endParaRPr lang="en-US" sz="13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3F8AF528-9DBC-FC07-F7FF-BE98D4BEAD3E}"/>
              </a:ext>
            </a:extLst>
          </p:cNvPr>
          <p:cNvCxnSpPr/>
          <p:nvPr/>
        </p:nvCxnSpPr>
        <p:spPr>
          <a:xfrm>
            <a:off x="5244960" y="2296620"/>
            <a:ext cx="720" cy="3611160"/>
          </a:xfrm>
          <a:prstGeom prst="straightConnector1">
            <a:avLst/>
          </a:prstGeom>
          <a:ln w="0">
            <a:solidFill>
              <a:srgbClr val="B2B2B2"/>
            </a:solidFill>
            <a:prstDash val="dash"/>
          </a:ln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0F732D-F28D-CB47-773A-B30562E7C3C6}"/>
              </a:ext>
            </a:extLst>
          </p:cNvPr>
          <p:cNvCxnSpPr>
            <a:stCxn id="58" idx="3"/>
          </p:cNvCxnSpPr>
          <p:nvPr/>
        </p:nvCxnSpPr>
        <p:spPr>
          <a:xfrm flipV="1">
            <a:off x="4293120" y="3740580"/>
            <a:ext cx="2019240" cy="1080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4CA445E2-A887-418F-80E0-10E6E9EE08D2}"/>
              </a:ext>
            </a:extLst>
          </p:cNvPr>
          <p:cNvCxnSpPr/>
          <p:nvPr/>
        </p:nvCxnSpPr>
        <p:spPr>
          <a:xfrm>
            <a:off x="11154324" y="2217060"/>
            <a:ext cx="720" cy="3650040"/>
          </a:xfrm>
          <a:prstGeom prst="straightConnector1">
            <a:avLst/>
          </a:prstGeom>
          <a:ln w="0">
            <a:solidFill>
              <a:srgbClr val="B2B2B2"/>
            </a:solidFill>
            <a:prstDash val="dash"/>
          </a:ln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877898-D80C-C158-A8F4-E9EB2E81F701}"/>
              </a:ext>
            </a:extLst>
          </p:cNvPr>
          <p:cNvCxnSpPr/>
          <p:nvPr/>
        </p:nvCxnSpPr>
        <p:spPr>
          <a:xfrm>
            <a:off x="10555320" y="3700620"/>
            <a:ext cx="1115280" cy="1764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BBA5FF-D81D-8C54-E9C3-50A4A7442F9F}"/>
              </a:ext>
            </a:extLst>
          </p:cNvPr>
          <p:cNvCxnSpPr/>
          <p:nvPr/>
        </p:nvCxnSpPr>
        <p:spPr>
          <a:xfrm>
            <a:off x="9109560" y="3007620"/>
            <a:ext cx="631800" cy="33804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1" name="TextBox 22">
            <a:extLst>
              <a:ext uri="{FF2B5EF4-FFF2-40B4-BE49-F238E27FC236}">
                <a16:creationId xmlns:a16="http://schemas.microsoft.com/office/drawing/2014/main" id="{31A7BC73-84AB-83C5-71AC-05B166610C18}"/>
              </a:ext>
            </a:extLst>
          </p:cNvPr>
          <p:cNvSpPr/>
          <p:nvPr/>
        </p:nvSpPr>
        <p:spPr>
          <a:xfrm rot="1828200">
            <a:off x="9241375" y="2892033"/>
            <a:ext cx="461771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j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</a:t>
            </a:r>
            <a:endParaRPr lang="en-US" sz="13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574CB6-69A7-8131-A66D-D085AEC5C74D}"/>
              </a:ext>
            </a:extLst>
          </p:cNvPr>
          <p:cNvCxnSpPr/>
          <p:nvPr/>
        </p:nvCxnSpPr>
        <p:spPr>
          <a:xfrm flipV="1">
            <a:off x="7252680" y="2950380"/>
            <a:ext cx="1478880" cy="49464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3" name="TextBox 23">
            <a:extLst>
              <a:ext uri="{FF2B5EF4-FFF2-40B4-BE49-F238E27FC236}">
                <a16:creationId xmlns:a16="http://schemas.microsoft.com/office/drawing/2014/main" id="{3FDF5D6E-800B-A00B-2531-18B0D4111844}"/>
              </a:ext>
            </a:extLst>
          </p:cNvPr>
          <p:cNvSpPr/>
          <p:nvPr/>
        </p:nvSpPr>
        <p:spPr>
          <a:xfrm rot="1187400">
            <a:off x="7472733" y="4120533"/>
            <a:ext cx="750055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remove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CF7A24EF-F747-ABBC-00E9-ACFF581661EC}"/>
              </a:ext>
            </a:extLst>
          </p:cNvPr>
          <p:cNvSpPr/>
          <p:nvPr/>
        </p:nvSpPr>
        <p:spPr>
          <a:xfrm>
            <a:off x="6138120" y="1867140"/>
            <a:ext cx="136044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2</a:t>
            </a:r>
            <a:endParaRPr lang="en-US" sz="2100" b="0" u="sng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300" b="0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08B13FEB-8EBE-3966-675E-C20C1F46DF9A}"/>
              </a:ext>
            </a:extLst>
          </p:cNvPr>
          <p:cNvSpPr/>
          <p:nvPr/>
        </p:nvSpPr>
        <p:spPr>
          <a:xfrm>
            <a:off x="9590520" y="1876140"/>
            <a:ext cx="1181880" cy="414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r>
              <a:rPr lang="en-AT" sz="2100" b="0" u="sng" strike="noStrike" spc="-1" dirty="0">
                <a:solidFill>
                  <a:srgbClr val="FFFFFF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3</a:t>
            </a:r>
            <a:endParaRPr lang="en-US" sz="2100" b="0" u="sng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39F637-4736-43E1-6C05-D68E3191E419}"/>
              </a:ext>
            </a:extLst>
          </p:cNvPr>
          <p:cNvCxnSpPr/>
          <p:nvPr/>
        </p:nvCxnSpPr>
        <p:spPr>
          <a:xfrm>
            <a:off x="7292280" y="3740580"/>
            <a:ext cx="2335680" cy="36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B1A4FF-064E-CB6F-5C60-5BCDD4F5BF84}"/>
              </a:ext>
            </a:extLst>
          </p:cNvPr>
          <p:cNvCxnSpPr/>
          <p:nvPr/>
        </p:nvCxnSpPr>
        <p:spPr>
          <a:xfrm>
            <a:off x="7309920" y="3962700"/>
            <a:ext cx="1411200" cy="48132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8" name="TextBox 1">
            <a:extLst>
              <a:ext uri="{FF2B5EF4-FFF2-40B4-BE49-F238E27FC236}">
                <a16:creationId xmlns:a16="http://schemas.microsoft.com/office/drawing/2014/main" id="{6AC8DE1A-DF0E-072F-CF52-97A177188DD2}"/>
              </a:ext>
            </a:extLst>
          </p:cNvPr>
          <p:cNvSpPr/>
          <p:nvPr/>
        </p:nvSpPr>
        <p:spPr>
          <a:xfrm rot="20500200">
            <a:off x="7531531" y="2961693"/>
            <a:ext cx="602579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v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</a:p>
        </p:txBody>
      </p:sp>
      <p:pic>
        <p:nvPicPr>
          <p:cNvPr id="29" name="Graphic 11" descr="Server">
            <a:extLst>
              <a:ext uri="{FF2B5EF4-FFF2-40B4-BE49-F238E27FC236}">
                <a16:creationId xmlns:a16="http://schemas.microsoft.com/office/drawing/2014/main" id="{62321928-A383-BF1D-F7A9-3FA8AF55AFD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42400" y="4943340"/>
            <a:ext cx="633600" cy="633240"/>
          </a:xfrm>
          <a:prstGeom prst="rect">
            <a:avLst/>
          </a:prstGeom>
          <a:ln w="0">
            <a:noFill/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058B31-2C74-2B30-864C-D05B0AE05257}"/>
              </a:ext>
            </a:extLst>
          </p:cNvPr>
          <p:cNvCxnSpPr/>
          <p:nvPr/>
        </p:nvCxnSpPr>
        <p:spPr>
          <a:xfrm flipV="1">
            <a:off x="6059640" y="4200660"/>
            <a:ext cx="509040" cy="67212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31" name="TextBox 16">
            <a:extLst>
              <a:ext uri="{FF2B5EF4-FFF2-40B4-BE49-F238E27FC236}">
                <a16:creationId xmlns:a16="http://schemas.microsoft.com/office/drawing/2014/main" id="{E3F031B9-A24C-93D4-CD48-311DB9304F3B}"/>
              </a:ext>
            </a:extLst>
          </p:cNvPr>
          <p:cNvSpPr/>
          <p:nvPr/>
        </p:nvSpPr>
        <p:spPr>
          <a:xfrm>
            <a:off x="5087288" y="3943293"/>
            <a:ext cx="1371240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h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&amp; validate an invite PK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of Charlie.</a:t>
            </a:r>
          </a:p>
        </p:txBody>
      </p:sp>
      <p:sp>
        <p:nvSpPr>
          <p:cNvPr id="32" name="TextBox 355">
            <a:extLst>
              <a:ext uri="{FF2B5EF4-FFF2-40B4-BE49-F238E27FC236}">
                <a16:creationId xmlns:a16="http://schemas.microsoft.com/office/drawing/2014/main" id="{80E9ED05-6DAB-ACB6-C878-DC0F102A4921}"/>
              </a:ext>
            </a:extLst>
          </p:cNvPr>
          <p:cNvSpPr txBox="1"/>
          <p:nvPr/>
        </p:nvSpPr>
        <p:spPr>
          <a:xfrm>
            <a:off x="1537320" y="1867140"/>
            <a:ext cx="1293120" cy="419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l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US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AT" sz="13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 invites Bob to a new group</a:t>
            </a:r>
            <a:endParaRPr lang="en-US" sz="13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21619947-E0D6-7898-6D2D-EA820B8B745D}"/>
              </a:ext>
            </a:extLst>
          </p:cNvPr>
          <p:cNvSpPr/>
          <p:nvPr/>
        </p:nvSpPr>
        <p:spPr>
          <a:xfrm>
            <a:off x="2876880" y="2095740"/>
            <a:ext cx="302040" cy="0"/>
          </a:xfrm>
          <a:prstGeom prst="line">
            <a:avLst/>
          </a:prstGeom>
          <a:ln w="0"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4" name="TextBox 357">
            <a:extLst>
              <a:ext uri="{FF2B5EF4-FFF2-40B4-BE49-F238E27FC236}">
                <a16:creationId xmlns:a16="http://schemas.microsoft.com/office/drawing/2014/main" id="{05C4EA4D-E08A-5463-B650-780C9FD0BF4D}"/>
              </a:ext>
            </a:extLst>
          </p:cNvPr>
          <p:cNvSpPr txBox="1"/>
          <p:nvPr/>
        </p:nvSpPr>
        <p:spPr>
          <a:xfrm>
            <a:off x="4622520" y="1640577"/>
            <a:ext cx="1348920" cy="419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l</a:t>
            </a:r>
            <a:r>
              <a:rPr lang="en-US" sz="1300" b="0" strike="noStrike" spc="-1" dirty="0" err="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</a:t>
            </a:r>
            <a:r>
              <a:rPr lang="en-US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</a:t>
            </a: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gives Bob admin rights</a:t>
            </a:r>
            <a:endParaRPr lang="en-US" sz="1300" b="0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5" name="Straight Connector 34">
            <a:extLst>
              <a:ext uri="{FF2B5EF4-FFF2-40B4-BE49-F238E27FC236}">
                <a16:creationId xmlns:a16="http://schemas.microsoft.com/office/drawing/2014/main" id="{4C7A3783-DB55-F616-2982-D6CA5985857D}"/>
              </a:ext>
            </a:extLst>
          </p:cNvPr>
          <p:cNvSpPr/>
          <p:nvPr/>
        </p:nvSpPr>
        <p:spPr>
          <a:xfrm>
            <a:off x="4271520" y="2095740"/>
            <a:ext cx="1973520" cy="0"/>
          </a:xfrm>
          <a:prstGeom prst="line">
            <a:avLst/>
          </a:prstGeom>
          <a:ln w="0"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6" name="TextBox 359">
            <a:extLst>
              <a:ext uri="{FF2B5EF4-FFF2-40B4-BE49-F238E27FC236}">
                <a16:creationId xmlns:a16="http://schemas.microsoft.com/office/drawing/2014/main" id="{6A1DE9BC-2E77-67D0-B079-737A4A2C4A19}"/>
              </a:ext>
            </a:extLst>
          </p:cNvPr>
          <p:cNvSpPr txBox="1"/>
          <p:nvPr/>
        </p:nvSpPr>
        <p:spPr>
          <a:xfrm>
            <a:off x="7714560" y="1633735"/>
            <a:ext cx="157536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AT" sz="1300" b="0" strike="noStrike" spc="-1" dirty="0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Bob removes Alice and Adds Charlie</a:t>
            </a:r>
            <a:endParaRPr lang="en-US" sz="1300" b="0" strike="noStrike" spc="-1" dirty="0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7" name="Straight Connector 36">
            <a:extLst>
              <a:ext uri="{FF2B5EF4-FFF2-40B4-BE49-F238E27FC236}">
                <a16:creationId xmlns:a16="http://schemas.microsoft.com/office/drawing/2014/main" id="{509345A7-54E3-90A0-C551-E1AA366A5942}"/>
              </a:ext>
            </a:extLst>
          </p:cNvPr>
          <p:cNvSpPr/>
          <p:nvPr/>
        </p:nvSpPr>
        <p:spPr>
          <a:xfrm flipV="1">
            <a:off x="7391444" y="2087594"/>
            <a:ext cx="2236516" cy="11813"/>
          </a:xfrm>
          <a:prstGeom prst="line">
            <a:avLst/>
          </a:prstGeom>
          <a:ln w="0"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32760" rIns="90000" bIns="-3276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38" name="Straight Connector 37">
            <a:extLst>
              <a:ext uri="{FF2B5EF4-FFF2-40B4-BE49-F238E27FC236}">
                <a16:creationId xmlns:a16="http://schemas.microsoft.com/office/drawing/2014/main" id="{6BDEB963-EB51-7C84-2640-86CC0A5FEE9F}"/>
              </a:ext>
            </a:extLst>
          </p:cNvPr>
          <p:cNvSpPr/>
          <p:nvPr/>
        </p:nvSpPr>
        <p:spPr>
          <a:xfrm flipV="1">
            <a:off x="10744680" y="2095740"/>
            <a:ext cx="843840" cy="360"/>
          </a:xfrm>
          <a:prstGeom prst="line">
            <a:avLst/>
          </a:prstGeom>
          <a:ln w="0"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pic>
        <p:nvPicPr>
          <p:cNvPr id="39" name="Graphic 2" descr="Man">
            <a:extLst>
              <a:ext uri="{FF2B5EF4-FFF2-40B4-BE49-F238E27FC236}">
                <a16:creationId xmlns:a16="http://schemas.microsoft.com/office/drawing/2014/main" id="{CBE24713-DBA1-D178-D468-14C3A8284DF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44520" y="2781540"/>
            <a:ext cx="559080" cy="559080"/>
          </a:xfrm>
          <a:prstGeom prst="rect">
            <a:avLst/>
          </a:prstGeom>
          <a:ln w="0">
            <a:noFill/>
          </a:ln>
        </p:spPr>
      </p:pic>
      <p:pic>
        <p:nvPicPr>
          <p:cNvPr id="40" name="Graphic 3" descr="Woman">
            <a:extLst>
              <a:ext uri="{FF2B5EF4-FFF2-40B4-BE49-F238E27FC236}">
                <a16:creationId xmlns:a16="http://schemas.microsoft.com/office/drawing/2014/main" id="{3B30C24E-91BA-78F4-4EBF-91086E08DCF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48400" y="3388140"/>
            <a:ext cx="581760" cy="582120"/>
          </a:xfrm>
          <a:prstGeom prst="rect">
            <a:avLst/>
          </a:prstGeom>
          <a:ln w="0">
            <a:noFill/>
          </a:ln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E8DA807-82C5-EBB7-E8B8-310C1305A920}"/>
              </a:ext>
            </a:extLst>
          </p:cNvPr>
          <p:cNvSpPr/>
          <p:nvPr/>
        </p:nvSpPr>
        <p:spPr>
          <a:xfrm>
            <a:off x="6340800" y="3279420"/>
            <a:ext cx="951480" cy="922320"/>
          </a:xfrm>
          <a:prstGeom prst="ellipse">
            <a:avLst/>
          </a:prstGeom>
          <a:solidFill>
            <a:srgbClr val="F39200"/>
          </a:solidFill>
          <a:ln>
            <a:solidFill>
              <a:srgbClr val="1E8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pic>
        <p:nvPicPr>
          <p:cNvPr id="42" name="Graphic 54" descr="Woman">
            <a:extLst>
              <a:ext uri="{FF2B5EF4-FFF2-40B4-BE49-F238E27FC236}">
                <a16:creationId xmlns:a16="http://schemas.microsoft.com/office/drawing/2014/main" id="{68771388-0459-0B3C-5BF3-DEE6740E65D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12000" y="3459780"/>
            <a:ext cx="581760" cy="582120"/>
          </a:xfrm>
          <a:prstGeom prst="rect">
            <a:avLst/>
          </a:prstGeom>
          <a:ln w="0">
            <a:noFill/>
          </a:ln>
        </p:spPr>
      </p:pic>
      <p:pic>
        <p:nvPicPr>
          <p:cNvPr id="43" name="Graphic 57" descr="Man">
            <a:extLst>
              <a:ext uri="{FF2B5EF4-FFF2-40B4-BE49-F238E27FC236}">
                <a16:creationId xmlns:a16="http://schemas.microsoft.com/office/drawing/2014/main" id="{82B30F5F-7ECC-98D6-D282-9B9F81614E6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728160" y="3472380"/>
            <a:ext cx="556560" cy="557280"/>
          </a:xfrm>
          <a:prstGeom prst="rect">
            <a:avLst/>
          </a:prstGeom>
          <a:ln w="0">
            <a:noFill/>
          </a:ln>
        </p:spPr>
      </p:pic>
      <p:cxnSp>
        <p:nvCxnSpPr>
          <p:cNvPr id="44" name="Straight Connector 4">
            <a:extLst>
              <a:ext uri="{FF2B5EF4-FFF2-40B4-BE49-F238E27FC236}">
                <a16:creationId xmlns:a16="http://schemas.microsoft.com/office/drawing/2014/main" id="{E02C634C-21B9-4CAF-E4E7-EFA1244B22E5}"/>
              </a:ext>
            </a:extLst>
          </p:cNvPr>
          <p:cNvCxnSpPr/>
          <p:nvPr/>
        </p:nvCxnSpPr>
        <p:spPr>
          <a:xfrm>
            <a:off x="8413320" y="2296620"/>
            <a:ext cx="720" cy="3611160"/>
          </a:xfrm>
          <a:prstGeom prst="straightConnector1">
            <a:avLst/>
          </a:prstGeom>
          <a:ln w="0">
            <a:solidFill>
              <a:srgbClr val="B2B2B2"/>
            </a:solidFill>
            <a:prstDash val="dash"/>
          </a:ln>
        </p:spPr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19539B0-F9F2-3149-290F-A43A2204DC90}"/>
              </a:ext>
            </a:extLst>
          </p:cNvPr>
          <p:cNvSpPr/>
          <p:nvPr/>
        </p:nvSpPr>
        <p:spPr>
          <a:xfrm>
            <a:off x="9656400" y="3279420"/>
            <a:ext cx="951480" cy="922320"/>
          </a:xfrm>
          <a:prstGeom prst="ellipse">
            <a:avLst/>
          </a:prstGeom>
          <a:solidFill>
            <a:srgbClr val="F39200"/>
          </a:solidFill>
          <a:ln>
            <a:solidFill>
              <a:srgbClr val="1E8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0" strike="noStrike" spc="-1">
              <a:solidFill>
                <a:srgbClr val="FFFFFF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pic>
        <p:nvPicPr>
          <p:cNvPr id="46" name="Graphic 4" descr="Woman">
            <a:extLst>
              <a:ext uri="{FF2B5EF4-FFF2-40B4-BE49-F238E27FC236}">
                <a16:creationId xmlns:a16="http://schemas.microsoft.com/office/drawing/2014/main" id="{95C62A03-662A-4C56-7AB8-32138696A57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16720" y="4252860"/>
            <a:ext cx="581760" cy="582120"/>
          </a:xfrm>
          <a:prstGeom prst="rect">
            <a:avLst/>
          </a:prstGeom>
          <a:ln w="0">
            <a:noFill/>
          </a:ln>
        </p:spPr>
      </p:pic>
      <p:sp>
        <p:nvSpPr>
          <p:cNvPr id="47" name="Graphic 5">
            <a:extLst>
              <a:ext uri="{FF2B5EF4-FFF2-40B4-BE49-F238E27FC236}">
                <a16:creationId xmlns:a16="http://schemas.microsoft.com/office/drawing/2014/main" id="{696977A1-2FB0-FD45-7054-64C964F9C428}"/>
              </a:ext>
            </a:extLst>
          </p:cNvPr>
          <p:cNvSpPr txBox="1"/>
          <p:nvPr/>
        </p:nvSpPr>
        <p:spPr>
          <a:xfrm>
            <a:off x="8616720" y="2675340"/>
            <a:ext cx="563400" cy="56340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90000" tIns="45000" rIns="90000" bIns="45000" anchor="t" anchorCtr="1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  </a:t>
            </a:r>
          </a:p>
        </p:txBody>
      </p:sp>
      <p:sp>
        <p:nvSpPr>
          <p:cNvPr id="48" name="Graphic 6">
            <a:extLst>
              <a:ext uri="{FF2B5EF4-FFF2-40B4-BE49-F238E27FC236}">
                <a16:creationId xmlns:a16="http://schemas.microsoft.com/office/drawing/2014/main" id="{F6F48028-D9D6-5CEA-7842-B8477D1930C1}"/>
              </a:ext>
            </a:extLst>
          </p:cNvPr>
          <p:cNvSpPr txBox="1"/>
          <p:nvPr/>
        </p:nvSpPr>
        <p:spPr>
          <a:xfrm>
            <a:off x="9995880" y="3468420"/>
            <a:ext cx="563400" cy="56340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90000" tIns="45000" rIns="90000" bIns="45000" anchor="t" anchorCtr="1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strike="noStrike" spc="-1">
                <a:solidFill>
                  <a:srgbClr val="FFFFFF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  </a:t>
            </a:r>
          </a:p>
        </p:txBody>
      </p:sp>
      <p:sp>
        <p:nvSpPr>
          <p:cNvPr id="49" name="star-1">
            <a:extLst>
              <a:ext uri="{FF2B5EF4-FFF2-40B4-BE49-F238E27FC236}">
                <a16:creationId xmlns:a16="http://schemas.microsoft.com/office/drawing/2014/main" id="{35611713-98F8-E2F0-F1C8-F74C01944DF5}"/>
              </a:ext>
            </a:extLst>
          </p:cNvPr>
          <p:cNvSpPr/>
          <p:nvPr/>
        </p:nvSpPr>
        <p:spPr>
          <a:xfrm>
            <a:off x="6556800" y="3695940"/>
            <a:ext cx="92160" cy="89280"/>
          </a:xfrm>
          <a:prstGeom prst="star5">
            <a:avLst/>
          </a:prstGeom>
          <a:solidFill>
            <a:srgbClr val="FFE994"/>
          </a:solidFill>
          <a:ln w="6480">
            <a:solidFill>
              <a:srgbClr val="E8A2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-18360" rIns="93240" bIns="-1836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0000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0" name="star- 1">
            <a:extLst>
              <a:ext uri="{FF2B5EF4-FFF2-40B4-BE49-F238E27FC236}">
                <a16:creationId xmlns:a16="http://schemas.microsoft.com/office/drawing/2014/main" id="{16D42825-C58B-E493-54D4-A45A17F659FB}"/>
              </a:ext>
            </a:extLst>
          </p:cNvPr>
          <p:cNvSpPr/>
          <p:nvPr/>
        </p:nvSpPr>
        <p:spPr>
          <a:xfrm>
            <a:off x="6955680" y="3695940"/>
            <a:ext cx="92160" cy="89280"/>
          </a:xfrm>
          <a:prstGeom prst="star5">
            <a:avLst/>
          </a:prstGeom>
          <a:solidFill>
            <a:srgbClr val="FFE994"/>
          </a:solidFill>
          <a:ln w="6480">
            <a:solidFill>
              <a:srgbClr val="E8A2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-18360" rIns="93240" bIns="-1836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0000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1" name="star- 2">
            <a:extLst>
              <a:ext uri="{FF2B5EF4-FFF2-40B4-BE49-F238E27FC236}">
                <a16:creationId xmlns:a16="http://schemas.microsoft.com/office/drawing/2014/main" id="{6C162011-0C6A-8B1D-044B-4179CCFA64C2}"/>
              </a:ext>
            </a:extLst>
          </p:cNvPr>
          <p:cNvSpPr/>
          <p:nvPr/>
        </p:nvSpPr>
        <p:spPr>
          <a:xfrm>
            <a:off x="3567000" y="3695940"/>
            <a:ext cx="92160" cy="89280"/>
          </a:xfrm>
          <a:prstGeom prst="star5">
            <a:avLst/>
          </a:prstGeom>
          <a:solidFill>
            <a:srgbClr val="FFE994"/>
          </a:solidFill>
          <a:ln w="6480">
            <a:solidFill>
              <a:srgbClr val="E8A2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-18360" rIns="93240" bIns="-1836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0000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pic>
        <p:nvPicPr>
          <p:cNvPr id="52" name="Graphic 7" descr="Man">
            <a:extLst>
              <a:ext uri="{FF2B5EF4-FFF2-40B4-BE49-F238E27FC236}">
                <a16:creationId xmlns:a16="http://schemas.microsoft.com/office/drawing/2014/main" id="{75EBF4DF-EF23-C3FC-94D8-B4B84791953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655680" y="3472380"/>
            <a:ext cx="556560" cy="557280"/>
          </a:xfrm>
          <a:prstGeom prst="rect">
            <a:avLst/>
          </a:prstGeom>
          <a:ln w="0">
            <a:noFill/>
          </a:ln>
        </p:spPr>
      </p:pic>
      <p:sp>
        <p:nvSpPr>
          <p:cNvPr id="53" name="star- 3">
            <a:extLst>
              <a:ext uri="{FF2B5EF4-FFF2-40B4-BE49-F238E27FC236}">
                <a16:creationId xmlns:a16="http://schemas.microsoft.com/office/drawing/2014/main" id="{FF3FE3C1-2CFC-2717-0C7B-EA9E8EDADE0A}"/>
              </a:ext>
            </a:extLst>
          </p:cNvPr>
          <p:cNvSpPr/>
          <p:nvPr/>
        </p:nvSpPr>
        <p:spPr>
          <a:xfrm>
            <a:off x="9887520" y="3695940"/>
            <a:ext cx="92160" cy="89280"/>
          </a:xfrm>
          <a:prstGeom prst="star5">
            <a:avLst/>
          </a:prstGeom>
          <a:solidFill>
            <a:srgbClr val="FFE994"/>
          </a:solidFill>
          <a:ln w="6480">
            <a:solidFill>
              <a:srgbClr val="E8A2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-18360" rIns="93240" bIns="-18360" anchor="ctr">
            <a:noAutofit/>
          </a:bodyPr>
          <a:lstStyle>
            <a:defPPr>
              <a:defRPr lang="en-A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strike="noStrike" spc="-1">
              <a:solidFill>
                <a:srgbClr val="000000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415F5E-0323-B2FB-5637-B747945DAC61}"/>
              </a:ext>
            </a:extLst>
          </p:cNvPr>
          <p:cNvSpPr txBox="1"/>
          <p:nvPr/>
        </p:nvSpPr>
        <p:spPr>
          <a:xfrm>
            <a:off x="3342930" y="2180050"/>
            <a:ext cx="95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kern="12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group key k</a:t>
            </a:r>
            <a:r>
              <a:rPr lang="en-AT" sz="1400" kern="12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1</a:t>
            </a:r>
            <a:endParaRPr lang="en-US" sz="1400" kern="1200" baseline="-250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4893E38-4C26-4608-6C8C-1B978CD60024}"/>
              </a:ext>
            </a:extLst>
          </p:cNvPr>
          <p:cNvSpPr txBox="1"/>
          <p:nvPr/>
        </p:nvSpPr>
        <p:spPr>
          <a:xfrm>
            <a:off x="6432353" y="2177174"/>
            <a:ext cx="95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kern="12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group key k</a:t>
            </a:r>
            <a:r>
              <a:rPr lang="en-AT" sz="1400" kern="12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2</a:t>
            </a:r>
            <a:endParaRPr lang="en-US" sz="1400" kern="1200" baseline="-250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C44067-01E8-EDDB-1C2E-0DE5D7D48390}"/>
              </a:ext>
            </a:extLst>
          </p:cNvPr>
          <p:cNvSpPr txBox="1"/>
          <p:nvPr/>
        </p:nvSpPr>
        <p:spPr>
          <a:xfrm>
            <a:off x="9770522" y="2177173"/>
            <a:ext cx="95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kern="12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group key k</a:t>
            </a:r>
            <a:r>
              <a:rPr lang="en-AT" sz="1400" kern="12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3</a:t>
            </a:r>
            <a:endParaRPr lang="en-US" sz="1400" kern="1200" baseline="-250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57422A-FF11-1058-52DC-311603BE7729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13C-654C-AC72-2D84-86205933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Idea 4: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“Puncturable HIBE” (P-HIBE)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Target : HIBE where IDs have {0,1}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coordinates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        ... and can puncture SK of a depth-d ID at d+1 coordinates.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ID* punctured at c can 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decrypt at ID* +</a:t>
            </a:r>
            <a:r>
              <a:rPr lang="en-AT" sz="18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SK for siblings of ID* +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descendent of ID*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Fine-Grained Forward Security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Cross-fork Attack Secure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7C8023-AE90-339B-5C5C-8F0A466E4DA9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65FD56C-F46D-88CD-9963-DD21A11CFDD7}"/>
              </a:ext>
            </a:extLst>
          </p:cNvPr>
          <p:cNvGrpSpPr/>
          <p:nvPr/>
        </p:nvGrpSpPr>
        <p:grpSpPr>
          <a:xfrm>
            <a:off x="7674228" y="1472171"/>
            <a:ext cx="4399809" cy="5394828"/>
            <a:chOff x="7674228" y="1472171"/>
            <a:chExt cx="4399809" cy="5394828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3FDD989-0DD1-7818-CD56-1CFE77E05757}"/>
                </a:ext>
              </a:extLst>
            </p:cNvPr>
            <p:cNvSpPr/>
            <p:nvPr/>
          </p:nvSpPr>
          <p:spPr>
            <a:xfrm>
              <a:off x="9354488" y="4133569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730AFC-129B-A5C8-D1DD-3D177CC49A91}"/>
                </a:ext>
              </a:extLst>
            </p:cNvPr>
            <p:cNvGrpSpPr/>
            <p:nvPr/>
          </p:nvGrpSpPr>
          <p:grpSpPr>
            <a:xfrm>
              <a:off x="9703650" y="5024200"/>
              <a:ext cx="573460" cy="513790"/>
              <a:chOff x="10229847" y="2131110"/>
              <a:chExt cx="573460" cy="513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27FEC52-F76F-8379-EF2C-D3A4D94991D5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E1DCA9-0FA8-EF8A-5F1C-5A2006B5A88A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5FD59C-18B5-B9FA-C8F6-1E6A53914257}"/>
                </a:ext>
              </a:extLst>
            </p:cNvPr>
            <p:cNvSpPr/>
            <p:nvPr/>
          </p:nvSpPr>
          <p:spPr>
            <a:xfrm>
              <a:off x="11010890" y="5024134"/>
              <a:ext cx="477945" cy="5137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8C20A12-D4E5-458B-955C-D9CBBB3A85E5}"/>
                </a:ext>
              </a:extLst>
            </p:cNvPr>
            <p:cNvSpPr/>
            <p:nvPr/>
          </p:nvSpPr>
          <p:spPr>
            <a:xfrm>
              <a:off x="8751901" y="2982773"/>
              <a:ext cx="2588962" cy="117581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AD2B31-AFE4-002C-A318-805C049C0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659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ABC10-3D19-18B4-52B6-D6048B984C07}"/>
                </a:ext>
              </a:extLst>
            </p:cNvPr>
            <p:cNvSpPr txBox="1"/>
            <p:nvPr/>
          </p:nvSpPr>
          <p:spPr>
            <a:xfrm>
              <a:off x="7822198" y="2887294"/>
              <a:ext cx="573875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</a:t>
              </a:r>
              <a:r>
                <a:rPr lang="en-AT" sz="1400" dirty="0" err="1"/>
                <a:t>i</a:t>
              </a:r>
              <a:endParaRPr lang="en-AT" sz="1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AC031F-24FB-B80C-57C5-8ADF78B45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5642301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6025CA-ACE2-200F-9E66-A8C0AFABCAEC}"/>
                </a:ext>
              </a:extLst>
            </p:cNvPr>
            <p:cNvGrpSpPr/>
            <p:nvPr/>
          </p:nvGrpSpPr>
          <p:grpSpPr>
            <a:xfrm>
              <a:off x="9101063" y="3873404"/>
              <a:ext cx="573460" cy="513790"/>
              <a:chOff x="10229847" y="2131110"/>
              <a:chExt cx="573460" cy="5137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3162B2-7609-61FA-CB4C-C464A31A5E06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9579F7-6A8C-70A7-8E37-17C426589992}"/>
                  </a:ext>
                </a:extLst>
              </p:cNvPr>
              <p:cNvSpPr txBox="1"/>
              <p:nvPr/>
            </p:nvSpPr>
            <p:spPr>
              <a:xfrm>
                <a:off x="1022984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endParaRPr lang="en-AT" sz="1200" dirty="0">
                  <a:solidFill>
                    <a:schemeClr val="bg1"/>
                  </a:solidFill>
                  <a:latin typeface="Amazon Ember" panose="020B0703020204020204" pitchFamily="34" charset="0"/>
                  <a:ea typeface="Amazon Ember" panose="020B0703020204020204" pitchFamily="34" charset="0"/>
                  <a:cs typeface="Amazon Ember" panose="020B0703020204020204" pitchFamily="34" charset="0"/>
                </a:endParaRP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E6D3A8F-7470-E878-27F4-8639F6B9A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7714" y="3265067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E0EBB1-BC6D-3CC7-7AE6-E63DBB6BBEB2}"/>
                </a:ext>
              </a:extLst>
            </p:cNvPr>
            <p:cNvGrpSpPr/>
            <p:nvPr/>
          </p:nvGrpSpPr>
          <p:grpSpPr>
            <a:xfrm>
              <a:off x="10368288" y="3873338"/>
              <a:ext cx="573460" cy="513790"/>
              <a:chOff x="10238667" y="2131110"/>
              <a:chExt cx="573460" cy="51379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23D50BE-1B69-8491-961F-0AF1B1059D4E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F0E145-47D7-E8C1-54A2-914BD89B40ED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ID*+</a:t>
                </a:r>
                <a:r>
                  <a:rPr lang="en-AT" sz="1200" dirty="0">
                    <a:solidFill>
                      <a:schemeClr val="accent6">
                        <a:lumMod val="50000"/>
                      </a:schemeClr>
                    </a:solidFill>
                    <a:latin typeface="Amazon Ember" panose="020B0703020204020204" charset="0"/>
                    <a:ea typeface="Amazon Ember" panose="020B0703020204020204" charset="0"/>
                    <a:cs typeface="Amazon Ember" panose="020B0703020204020204" charset="0"/>
                    <a:sym typeface="Wingdings" panose="05000000000000000000" pitchFamily="2" charset="2"/>
                  </a:rPr>
                  <a:t>c</a:t>
                </a:r>
                <a:endParaRPr lang="en-AT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86914B0-E83A-8955-15EE-97E64C503207}"/>
                </a:ext>
              </a:extLst>
            </p:cNvPr>
            <p:cNvGrpSpPr/>
            <p:nvPr/>
          </p:nvGrpSpPr>
          <p:grpSpPr>
            <a:xfrm>
              <a:off x="9744414" y="2779163"/>
              <a:ext cx="573460" cy="513790"/>
              <a:chOff x="10238667" y="2131110"/>
              <a:chExt cx="573460" cy="5137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50F9B70-0513-0518-B444-DDCDC81017A9}"/>
                  </a:ext>
                </a:extLst>
              </p:cNvPr>
              <p:cNvSpPr/>
              <p:nvPr/>
            </p:nvSpPr>
            <p:spPr>
              <a:xfrm>
                <a:off x="10278682" y="2131110"/>
                <a:ext cx="477945" cy="5137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101D35-F465-6A55-EBAB-264FAB30CC05}"/>
                  </a:ext>
                </a:extLst>
              </p:cNvPr>
              <p:cNvSpPr txBox="1"/>
              <p:nvPr/>
            </p:nvSpPr>
            <p:spPr>
              <a:xfrm>
                <a:off x="10238667" y="2253722"/>
                <a:ext cx="573460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bg1"/>
                    </a:solidFill>
                    <a:latin typeface="Amazon Ember" panose="020B0703020204020204" pitchFamily="34" charset="0"/>
                    <a:ea typeface="Amazon Ember" panose="020B0703020204020204" pitchFamily="34" charset="0"/>
                    <a:cs typeface="Amazon Ember" panose="020B0703020204020204" pitchFamily="34" charset="0"/>
                  </a:rPr>
                  <a:t>ID*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CB8998-E0A1-D3FF-2AFB-C14DF5D0AAA0}"/>
                </a:ext>
              </a:extLst>
            </p:cNvPr>
            <p:cNvSpPr txBox="1"/>
            <p:nvPr/>
          </p:nvSpPr>
          <p:spPr>
            <a:xfrm>
              <a:off x="9880757" y="3389472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379C70-A90E-E6C5-966A-834FD43478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121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F3C2A2-3E06-5100-73F7-AC1A72048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0176" y="4421249"/>
              <a:ext cx="360430" cy="608271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D579F5-D9C5-61A6-A09F-E700DB0A8AF3}"/>
                </a:ext>
              </a:extLst>
            </p:cNvPr>
            <p:cNvSpPr txBox="1"/>
            <p:nvPr/>
          </p:nvSpPr>
          <p:spPr>
            <a:xfrm>
              <a:off x="10493219" y="4545654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BBAEE6-4E00-0F8E-0FE4-1D6CDEF3794D}"/>
                </a:ext>
              </a:extLst>
            </p:cNvPr>
            <p:cNvSpPr txBox="1"/>
            <p:nvPr/>
          </p:nvSpPr>
          <p:spPr>
            <a:xfrm>
              <a:off x="7822198" y="4000815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419551-7AFA-AA3C-EC10-8DCA657F0D18}"/>
                </a:ext>
              </a:extLst>
            </p:cNvPr>
            <p:cNvSpPr txBox="1"/>
            <p:nvPr/>
          </p:nvSpPr>
          <p:spPr>
            <a:xfrm>
              <a:off x="7822198" y="5137580"/>
              <a:ext cx="785471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i+2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ACA47-E331-810E-17E7-9C78C6C42F44}"/>
                </a:ext>
              </a:extLst>
            </p:cNvPr>
            <p:cNvSpPr txBox="1"/>
            <p:nvPr/>
          </p:nvSpPr>
          <p:spPr>
            <a:xfrm>
              <a:off x="8623222" y="1472171"/>
              <a:ext cx="295917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1800" u="sng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P-HIBE Identity Hierarchy</a:t>
              </a:r>
              <a:endParaRPr lang="en-US" sz="18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97C65-CFD8-C622-6877-003382962462}"/>
                </a:ext>
              </a:extLst>
            </p:cNvPr>
            <p:cNvSpPr txBox="1"/>
            <p:nvPr/>
          </p:nvSpPr>
          <p:spPr>
            <a:xfrm rot="5400000">
              <a:off x="9628385" y="2336030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B724E13-E095-C2FD-3C03-B3B3F59E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4705462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8B9EFC-46DF-C064-2270-12B9B867C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3518986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0CAA655-8958-64AF-3903-696FB78D3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4228" y="2646660"/>
              <a:ext cx="439980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7F4633-3598-4E98-BF2C-A4F6F01CE1B6}"/>
                </a:ext>
              </a:extLst>
            </p:cNvPr>
            <p:cNvSpPr txBox="1"/>
            <p:nvPr/>
          </p:nvSpPr>
          <p:spPr>
            <a:xfrm rot="5400000">
              <a:off x="9628385" y="6087081"/>
              <a:ext cx="97506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sz="3200" dirty="0"/>
                <a:t>...</a:t>
              </a:r>
            </a:p>
          </p:txBody>
        </p:sp>
      </p:grp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F618797-82CB-AC34-0177-8E298E229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B913286-DB92-D9E3-4E25-DE83FC59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608926"/>
            <a:ext cx="257196" cy="257196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AC5F8DF7-2518-7BEB-9717-8CA8D3099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982597"/>
            <a:ext cx="257196" cy="2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5572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 : 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Recall “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challenge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for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is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CR.Hash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(state of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Each epoch gets a unique P-HIBE ID :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[c</a:t>
            </a:r>
            <a:r>
              <a:rPr lang="en-AT" sz="1700" baseline="-250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</a:t>
            </a:r>
            <a:r>
              <a:rPr lang="de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</a:t>
            </a:r>
            <a:r>
              <a:rPr lang="en-AT" sz="1700" baseline="-250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= [c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To create new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Encrypt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u="none" strike="noStrike" kern="120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P-HIBE with ID = [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].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A1DFF4-F5C2-CE57-8064-1582681F42C9}"/>
              </a:ext>
            </a:extLst>
          </p:cNvPr>
          <p:cNvCxnSpPr/>
          <p:nvPr/>
        </p:nvCxnSpPr>
        <p:spPr>
          <a:xfrm>
            <a:off x="9805993" y="2500605"/>
            <a:ext cx="0" cy="765110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D4DC4-41A5-3475-CB9E-746AC7893037}"/>
              </a:ext>
            </a:extLst>
          </p:cNvPr>
          <p:cNvGrpSpPr/>
          <p:nvPr/>
        </p:nvGrpSpPr>
        <p:grpSpPr>
          <a:xfrm>
            <a:off x="9472722" y="1763362"/>
            <a:ext cx="666543" cy="646115"/>
            <a:chOff x="8384150" y="2192570"/>
            <a:chExt cx="666543" cy="6461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610D365-88DD-58A2-C84E-8488677C2FA6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5C995-0917-8196-58B2-8FFD507047AF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8BF42B-5446-EA07-D870-4E4CB551A543}"/>
              </a:ext>
            </a:extLst>
          </p:cNvPr>
          <p:cNvGrpSpPr/>
          <p:nvPr/>
        </p:nvGrpSpPr>
        <p:grpSpPr>
          <a:xfrm>
            <a:off x="9472722" y="3337126"/>
            <a:ext cx="666543" cy="646115"/>
            <a:chOff x="8384150" y="2192570"/>
            <a:chExt cx="666543" cy="6461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064823-1C51-1E9D-2D12-C220429C3EF2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8814A-C2C7-4A17-FE0F-5B2F2197346D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1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EC4C54-2F64-BA4E-3DB2-C42979D21782}"/>
              </a:ext>
            </a:extLst>
          </p:cNvPr>
          <p:cNvCxnSpPr>
            <a:cxnSpLocks/>
          </p:cNvCxnSpPr>
          <p:nvPr/>
        </p:nvCxnSpPr>
        <p:spPr>
          <a:xfrm flipH="1">
            <a:off x="9100458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6E6281-D1AE-B25A-22D8-0924CDFEE9F5}"/>
              </a:ext>
            </a:extLst>
          </p:cNvPr>
          <p:cNvGrpSpPr/>
          <p:nvPr/>
        </p:nvGrpSpPr>
        <p:grpSpPr>
          <a:xfrm>
            <a:off x="8676499" y="4736229"/>
            <a:ext cx="666543" cy="646115"/>
            <a:chOff x="8384150" y="2192570"/>
            <a:chExt cx="666543" cy="6461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C5D986-1AB1-4061-005B-1B079339F50B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D91DDF-F90E-EFC4-3924-44CF21EA6EFB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1BFC51-3A42-A84B-0812-AB49FAC53AD0}"/>
              </a:ext>
            </a:extLst>
          </p:cNvPr>
          <p:cNvSpPr txBox="1"/>
          <p:nvPr/>
        </p:nvSpPr>
        <p:spPr>
          <a:xfrm>
            <a:off x="10367551" y="1911187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0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6FD6F-ED14-A234-3BB6-A72349370ABD}"/>
              </a:ext>
            </a:extLst>
          </p:cNvPr>
          <p:cNvSpPr txBox="1"/>
          <p:nvPr/>
        </p:nvSpPr>
        <p:spPr>
          <a:xfrm>
            <a:off x="10311568" y="3426752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1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54AB22-A7E6-6144-5109-2CA997FB1C15}"/>
              </a:ext>
            </a:extLst>
          </p:cNvPr>
          <p:cNvSpPr txBox="1"/>
          <p:nvPr/>
        </p:nvSpPr>
        <p:spPr>
          <a:xfrm>
            <a:off x="10143617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ID’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c’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670F70-72CB-2053-7D59-4C274E484494}"/>
              </a:ext>
            </a:extLst>
          </p:cNvPr>
          <p:cNvCxnSpPr>
            <a:cxnSpLocks/>
          </p:cNvCxnSpPr>
          <p:nvPr/>
        </p:nvCxnSpPr>
        <p:spPr>
          <a:xfrm>
            <a:off x="10007700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B2898D-D6BC-B35C-F204-16BA224D7DFB}"/>
              </a:ext>
            </a:extLst>
          </p:cNvPr>
          <p:cNvGrpSpPr/>
          <p:nvPr/>
        </p:nvGrpSpPr>
        <p:grpSpPr>
          <a:xfrm>
            <a:off x="10264426" y="4736229"/>
            <a:ext cx="666543" cy="646115"/>
            <a:chOff x="8384150" y="2192570"/>
            <a:chExt cx="666543" cy="64611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44DE6D-7924-710A-C57A-1CE92094BA13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F2DF19-FD9C-8353-EA83-8F83BFD32510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E’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6ED392-8DD4-4CCF-1662-54C887101C07}"/>
              </a:ext>
            </a:extLst>
          </p:cNvPr>
          <p:cNvSpPr txBox="1"/>
          <p:nvPr/>
        </p:nvSpPr>
        <p:spPr>
          <a:xfrm>
            <a:off x="8147784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66A33537-AE39-65BE-9E62-6EADD278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417222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63216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forward secret </a:t>
            </a: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 : 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Recall “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challenge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for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is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CR.Hash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(state of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Each epoch gets a unique P-HIBE ID :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[c</a:t>
            </a:r>
            <a:r>
              <a:rPr lang="en-AT" sz="1700" baseline="-250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</a:t>
            </a:r>
            <a:r>
              <a:rPr lang="de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</a:t>
            </a:r>
            <a:r>
              <a:rPr lang="en-AT" sz="1700" baseline="-250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= [c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To create new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Encrypt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u="none" strike="noStrike" kern="120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P-HIBE with ID = [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].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A1DFF4-F5C2-CE57-8064-1582681F42C9}"/>
              </a:ext>
            </a:extLst>
          </p:cNvPr>
          <p:cNvCxnSpPr/>
          <p:nvPr/>
        </p:nvCxnSpPr>
        <p:spPr>
          <a:xfrm>
            <a:off x="9805993" y="2500605"/>
            <a:ext cx="0" cy="765110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D4DC4-41A5-3475-CB9E-746AC7893037}"/>
              </a:ext>
            </a:extLst>
          </p:cNvPr>
          <p:cNvGrpSpPr/>
          <p:nvPr/>
        </p:nvGrpSpPr>
        <p:grpSpPr>
          <a:xfrm>
            <a:off x="9472722" y="1763362"/>
            <a:ext cx="666543" cy="646115"/>
            <a:chOff x="8384150" y="2192570"/>
            <a:chExt cx="666543" cy="6461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610D365-88DD-58A2-C84E-8488677C2FA6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5C995-0917-8196-58B2-8FFD507047AF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8BF42B-5446-EA07-D870-4E4CB551A543}"/>
              </a:ext>
            </a:extLst>
          </p:cNvPr>
          <p:cNvGrpSpPr/>
          <p:nvPr/>
        </p:nvGrpSpPr>
        <p:grpSpPr>
          <a:xfrm>
            <a:off x="9472722" y="3337126"/>
            <a:ext cx="666543" cy="646115"/>
            <a:chOff x="8384150" y="2192570"/>
            <a:chExt cx="666543" cy="6461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064823-1C51-1E9D-2D12-C220429C3EF2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8814A-C2C7-4A17-FE0F-5B2F2197346D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1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EC4C54-2F64-BA4E-3DB2-C42979D21782}"/>
              </a:ext>
            </a:extLst>
          </p:cNvPr>
          <p:cNvCxnSpPr>
            <a:cxnSpLocks/>
          </p:cNvCxnSpPr>
          <p:nvPr/>
        </p:nvCxnSpPr>
        <p:spPr>
          <a:xfrm flipH="1">
            <a:off x="9100458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6E6281-D1AE-B25A-22D8-0924CDFEE9F5}"/>
              </a:ext>
            </a:extLst>
          </p:cNvPr>
          <p:cNvGrpSpPr/>
          <p:nvPr/>
        </p:nvGrpSpPr>
        <p:grpSpPr>
          <a:xfrm>
            <a:off x="8676499" y="4736229"/>
            <a:ext cx="666543" cy="646115"/>
            <a:chOff x="8384150" y="2192570"/>
            <a:chExt cx="666543" cy="6461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C5D986-1AB1-4061-005B-1B079339F50B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D91DDF-F90E-EFC4-3924-44CF21EA6EFB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1BFC51-3A42-A84B-0812-AB49FAC53AD0}"/>
              </a:ext>
            </a:extLst>
          </p:cNvPr>
          <p:cNvSpPr txBox="1"/>
          <p:nvPr/>
        </p:nvSpPr>
        <p:spPr>
          <a:xfrm>
            <a:off x="10367551" y="1911187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0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6FD6F-ED14-A234-3BB6-A72349370ABD}"/>
              </a:ext>
            </a:extLst>
          </p:cNvPr>
          <p:cNvSpPr txBox="1"/>
          <p:nvPr/>
        </p:nvSpPr>
        <p:spPr>
          <a:xfrm>
            <a:off x="10311568" y="3426752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1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54AB22-A7E6-6144-5109-2CA997FB1C15}"/>
              </a:ext>
            </a:extLst>
          </p:cNvPr>
          <p:cNvSpPr txBox="1"/>
          <p:nvPr/>
        </p:nvSpPr>
        <p:spPr>
          <a:xfrm>
            <a:off x="10143617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ID’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c’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670F70-72CB-2053-7D59-4C274E484494}"/>
              </a:ext>
            </a:extLst>
          </p:cNvPr>
          <p:cNvCxnSpPr>
            <a:cxnSpLocks/>
          </p:cNvCxnSpPr>
          <p:nvPr/>
        </p:nvCxnSpPr>
        <p:spPr>
          <a:xfrm>
            <a:off x="10007700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B2898D-D6BC-B35C-F204-16BA224D7DFB}"/>
              </a:ext>
            </a:extLst>
          </p:cNvPr>
          <p:cNvGrpSpPr/>
          <p:nvPr/>
        </p:nvGrpSpPr>
        <p:grpSpPr>
          <a:xfrm>
            <a:off x="10264426" y="4736229"/>
            <a:ext cx="666543" cy="646115"/>
            <a:chOff x="8384150" y="2192570"/>
            <a:chExt cx="666543" cy="64611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44DE6D-7924-710A-C57A-1CE92094BA13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F2DF19-FD9C-8353-EA83-8F83BFD32510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E’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6ED392-8DD4-4CCF-1662-54C887101C07}"/>
              </a:ext>
            </a:extLst>
          </p:cNvPr>
          <p:cNvSpPr txBox="1"/>
          <p:nvPr/>
        </p:nvSpPr>
        <p:spPr>
          <a:xfrm>
            <a:off x="8147784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483E224B-6DC6-FB3A-A319-B1177CE04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D716B7-3342-0ABE-4583-ED28CCBA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354509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5572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Fine-grained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 : 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Recall “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challenge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for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is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CR.Hash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(state of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Each epoch gets a unique P-HIBE ID :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[c</a:t>
            </a:r>
            <a:r>
              <a:rPr lang="en-AT" sz="1700" baseline="-250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</a:t>
            </a:r>
            <a:r>
              <a:rPr lang="de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</a:t>
            </a:r>
            <a:r>
              <a:rPr lang="en-AT" sz="1700" baseline="-250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= [c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To create new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Encrypt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u="none" strike="noStrike" kern="120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P-HIBE with ID = [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].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Fine-Grained Forward Security 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A1DFF4-F5C2-CE57-8064-1582681F42C9}"/>
              </a:ext>
            </a:extLst>
          </p:cNvPr>
          <p:cNvCxnSpPr/>
          <p:nvPr/>
        </p:nvCxnSpPr>
        <p:spPr>
          <a:xfrm>
            <a:off x="9805993" y="2500605"/>
            <a:ext cx="0" cy="765110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D4DC4-41A5-3475-CB9E-746AC7893037}"/>
              </a:ext>
            </a:extLst>
          </p:cNvPr>
          <p:cNvGrpSpPr/>
          <p:nvPr/>
        </p:nvGrpSpPr>
        <p:grpSpPr>
          <a:xfrm>
            <a:off x="9472722" y="1763362"/>
            <a:ext cx="666543" cy="646115"/>
            <a:chOff x="8384150" y="2192570"/>
            <a:chExt cx="666543" cy="6461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610D365-88DD-58A2-C84E-8488677C2FA6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5C995-0917-8196-58B2-8FFD507047AF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8BF42B-5446-EA07-D870-4E4CB551A543}"/>
              </a:ext>
            </a:extLst>
          </p:cNvPr>
          <p:cNvGrpSpPr/>
          <p:nvPr/>
        </p:nvGrpSpPr>
        <p:grpSpPr>
          <a:xfrm>
            <a:off x="9472722" y="3337126"/>
            <a:ext cx="666543" cy="646115"/>
            <a:chOff x="8384150" y="2192570"/>
            <a:chExt cx="666543" cy="6461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064823-1C51-1E9D-2D12-C220429C3EF2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8814A-C2C7-4A17-FE0F-5B2F2197346D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1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EC4C54-2F64-BA4E-3DB2-C42979D21782}"/>
              </a:ext>
            </a:extLst>
          </p:cNvPr>
          <p:cNvCxnSpPr>
            <a:cxnSpLocks/>
          </p:cNvCxnSpPr>
          <p:nvPr/>
        </p:nvCxnSpPr>
        <p:spPr>
          <a:xfrm flipH="1">
            <a:off x="9100458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6E6281-D1AE-B25A-22D8-0924CDFEE9F5}"/>
              </a:ext>
            </a:extLst>
          </p:cNvPr>
          <p:cNvGrpSpPr/>
          <p:nvPr/>
        </p:nvGrpSpPr>
        <p:grpSpPr>
          <a:xfrm>
            <a:off x="8676499" y="4736229"/>
            <a:ext cx="666543" cy="646115"/>
            <a:chOff x="8384150" y="2192570"/>
            <a:chExt cx="666543" cy="6461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C5D986-1AB1-4061-005B-1B079339F50B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D91DDF-F90E-EFC4-3924-44CF21EA6EFB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1BFC51-3A42-A84B-0812-AB49FAC53AD0}"/>
              </a:ext>
            </a:extLst>
          </p:cNvPr>
          <p:cNvSpPr txBox="1"/>
          <p:nvPr/>
        </p:nvSpPr>
        <p:spPr>
          <a:xfrm>
            <a:off x="10367551" y="1911187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0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6FD6F-ED14-A234-3BB6-A72349370ABD}"/>
              </a:ext>
            </a:extLst>
          </p:cNvPr>
          <p:cNvSpPr txBox="1"/>
          <p:nvPr/>
        </p:nvSpPr>
        <p:spPr>
          <a:xfrm>
            <a:off x="10311568" y="3426752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1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54AB22-A7E6-6144-5109-2CA997FB1C15}"/>
              </a:ext>
            </a:extLst>
          </p:cNvPr>
          <p:cNvSpPr txBox="1"/>
          <p:nvPr/>
        </p:nvSpPr>
        <p:spPr>
          <a:xfrm>
            <a:off x="10143617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ID’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c’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670F70-72CB-2053-7D59-4C274E484494}"/>
              </a:ext>
            </a:extLst>
          </p:cNvPr>
          <p:cNvCxnSpPr>
            <a:cxnSpLocks/>
          </p:cNvCxnSpPr>
          <p:nvPr/>
        </p:nvCxnSpPr>
        <p:spPr>
          <a:xfrm>
            <a:off x="10007700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B2898D-D6BC-B35C-F204-16BA224D7DFB}"/>
              </a:ext>
            </a:extLst>
          </p:cNvPr>
          <p:cNvGrpSpPr/>
          <p:nvPr/>
        </p:nvGrpSpPr>
        <p:grpSpPr>
          <a:xfrm>
            <a:off x="10264426" y="4736229"/>
            <a:ext cx="666543" cy="646115"/>
            <a:chOff x="8384150" y="2192570"/>
            <a:chExt cx="666543" cy="64611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44DE6D-7924-710A-C57A-1CE92094BA13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F2DF19-FD9C-8353-EA83-8F83BFD32510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E’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6ED392-8DD4-4CCF-1662-54C887101C07}"/>
              </a:ext>
            </a:extLst>
          </p:cNvPr>
          <p:cNvSpPr txBox="1"/>
          <p:nvPr/>
        </p:nvSpPr>
        <p:spPr>
          <a:xfrm>
            <a:off x="8147784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0A09D266-3B7C-D822-369A-D1BF60217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D9DFA335-E97D-DFE6-5281-35A1CCB9E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608926"/>
            <a:ext cx="257196" cy="2571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2DBCA52-63C3-6D8D-CE4F-69F71FD1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367512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55721"/>
            <a:ext cx="7266451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</a:t>
            </a:r>
            <a:r>
              <a:rPr lang="en-AT" sz="1700" b="0" i="0" u="none" strike="noStrike" kern="1200" cap="none" spc="0" dirty="0">
                <a:solidFill>
                  <a:srgbClr val="F3920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Fine-grained forward secret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public key encryption of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i="0" u="none" strike="noStrike" kern="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accent6">
                  <a:lumMod val="50000"/>
                </a:schemeClr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 : 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Recall “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challenge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”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for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is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CR.Hash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(state of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Each epoch gets a unique P-HIBE ID :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[c</a:t>
            </a:r>
            <a:r>
              <a:rPr lang="en-AT" sz="1700" baseline="-250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has I</a:t>
            </a:r>
            <a:r>
              <a:rPr lang="de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</a:t>
            </a:r>
            <a:r>
              <a:rPr lang="en-AT" sz="1700" baseline="-250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:=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= [c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0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</a:t>
            </a:r>
          </a:p>
          <a:p>
            <a:pPr marL="571500" lvl="1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To create new epoch E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: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Encrypt </a:t>
            </a:r>
            <a:r>
              <a:rPr lang="en-AT" sz="1700" b="0" i="0" u="none" strike="noStrike" kern="1200" cap="none" spc="0" baseline="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</a:t>
            </a:r>
            <a:r>
              <a:rPr lang="en-AT" sz="1700" b="0" u="none" strike="noStrike" kern="1200" cap="none" spc="0" baseline="-25000" dirty="0" err="1">
                <a:solidFill>
                  <a:srgbClr val="92D050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to P-HIBE with ID = [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, c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, ...,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].</a:t>
            </a:r>
          </a:p>
          <a:p>
            <a:pPr marL="628650" lvl="1" indent="-342900">
              <a:spcAft>
                <a:spcPts val="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ID</a:t>
            </a:r>
            <a:r>
              <a:rPr lang="en-AT" sz="1700" baseline="-25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</a:t>
            </a:r>
            <a:r>
              <a:rPr lang="en-AT" sz="17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baseline="-25000" dirty="0">
                <a:solidFill>
                  <a:srgbClr val="D05E0D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 :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PKE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Fine-Grained Forward Security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Cross-fork Attack Secure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A1DFF4-F5C2-CE57-8064-1582681F42C9}"/>
              </a:ext>
            </a:extLst>
          </p:cNvPr>
          <p:cNvCxnSpPr/>
          <p:nvPr/>
        </p:nvCxnSpPr>
        <p:spPr>
          <a:xfrm>
            <a:off x="9805993" y="2500605"/>
            <a:ext cx="0" cy="765110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D4DC4-41A5-3475-CB9E-746AC7893037}"/>
              </a:ext>
            </a:extLst>
          </p:cNvPr>
          <p:cNvGrpSpPr/>
          <p:nvPr/>
        </p:nvGrpSpPr>
        <p:grpSpPr>
          <a:xfrm>
            <a:off x="9472722" y="1763362"/>
            <a:ext cx="666543" cy="646115"/>
            <a:chOff x="8384150" y="2192570"/>
            <a:chExt cx="666543" cy="6461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610D365-88DD-58A2-C84E-8488677C2FA6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5C995-0917-8196-58B2-8FFD507047AF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8BF42B-5446-EA07-D870-4E4CB551A543}"/>
              </a:ext>
            </a:extLst>
          </p:cNvPr>
          <p:cNvGrpSpPr/>
          <p:nvPr/>
        </p:nvGrpSpPr>
        <p:grpSpPr>
          <a:xfrm>
            <a:off x="9472722" y="3337126"/>
            <a:ext cx="666543" cy="646115"/>
            <a:chOff x="8384150" y="2192570"/>
            <a:chExt cx="666543" cy="6461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064823-1C51-1E9D-2D12-C220429C3EF2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8814A-C2C7-4A17-FE0F-5B2F2197346D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1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EC4C54-2F64-BA4E-3DB2-C42979D21782}"/>
              </a:ext>
            </a:extLst>
          </p:cNvPr>
          <p:cNvCxnSpPr>
            <a:cxnSpLocks/>
          </p:cNvCxnSpPr>
          <p:nvPr/>
        </p:nvCxnSpPr>
        <p:spPr>
          <a:xfrm flipH="1">
            <a:off x="9100458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6E6281-D1AE-B25A-22D8-0924CDFEE9F5}"/>
              </a:ext>
            </a:extLst>
          </p:cNvPr>
          <p:cNvGrpSpPr/>
          <p:nvPr/>
        </p:nvGrpSpPr>
        <p:grpSpPr>
          <a:xfrm>
            <a:off x="8676499" y="4736229"/>
            <a:ext cx="666543" cy="646115"/>
            <a:chOff x="8384150" y="2192570"/>
            <a:chExt cx="666543" cy="6461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C5D986-1AB1-4061-005B-1B079339F50B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D91DDF-F90E-EFC4-3924-44CF21EA6EFB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1BFC51-3A42-A84B-0812-AB49FAC53AD0}"/>
              </a:ext>
            </a:extLst>
          </p:cNvPr>
          <p:cNvSpPr txBox="1"/>
          <p:nvPr/>
        </p:nvSpPr>
        <p:spPr>
          <a:xfrm>
            <a:off x="10367551" y="1911187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0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6FD6F-ED14-A234-3BB6-A72349370ABD}"/>
              </a:ext>
            </a:extLst>
          </p:cNvPr>
          <p:cNvSpPr txBox="1"/>
          <p:nvPr/>
        </p:nvSpPr>
        <p:spPr>
          <a:xfrm>
            <a:off x="10311568" y="3426752"/>
            <a:ext cx="14201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1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54AB22-A7E6-6144-5109-2CA997FB1C15}"/>
              </a:ext>
            </a:extLst>
          </p:cNvPr>
          <p:cNvSpPr txBox="1"/>
          <p:nvPr/>
        </p:nvSpPr>
        <p:spPr>
          <a:xfrm>
            <a:off x="10143617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ID’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c’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670F70-72CB-2053-7D59-4C274E484494}"/>
              </a:ext>
            </a:extLst>
          </p:cNvPr>
          <p:cNvCxnSpPr>
            <a:cxnSpLocks/>
          </p:cNvCxnSpPr>
          <p:nvPr/>
        </p:nvCxnSpPr>
        <p:spPr>
          <a:xfrm>
            <a:off x="10007700" y="3983240"/>
            <a:ext cx="485169" cy="719389"/>
          </a:xfrm>
          <a:prstGeom prst="straightConnector1">
            <a:avLst/>
          </a:prstGeom>
          <a:ln w="444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B2898D-D6BC-B35C-F204-16BA224D7DFB}"/>
              </a:ext>
            </a:extLst>
          </p:cNvPr>
          <p:cNvGrpSpPr/>
          <p:nvPr/>
        </p:nvGrpSpPr>
        <p:grpSpPr>
          <a:xfrm>
            <a:off x="10264426" y="4736229"/>
            <a:ext cx="666543" cy="646115"/>
            <a:chOff x="8384150" y="2192570"/>
            <a:chExt cx="666543" cy="64611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44DE6D-7924-710A-C57A-1CE92094BA13}"/>
                </a:ext>
              </a:extLst>
            </p:cNvPr>
            <p:cNvSpPr/>
            <p:nvPr/>
          </p:nvSpPr>
          <p:spPr>
            <a:xfrm>
              <a:off x="8384150" y="2192570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F2DF19-FD9C-8353-EA83-8F83BFD32510}"/>
                </a:ext>
              </a:extLst>
            </p:cNvPr>
            <p:cNvSpPr txBox="1"/>
            <p:nvPr/>
          </p:nvSpPr>
          <p:spPr>
            <a:xfrm>
              <a:off x="8447314" y="2330961"/>
              <a:ext cx="54117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dirty="0"/>
                <a:t>E’</a:t>
              </a:r>
              <a:r>
                <a:rPr lang="en-AT" baseline="-25000" dirty="0"/>
                <a:t>2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6ED392-8DD4-4CCF-1662-54C887101C07}"/>
              </a:ext>
            </a:extLst>
          </p:cNvPr>
          <p:cNvSpPr txBox="1"/>
          <p:nvPr/>
        </p:nvSpPr>
        <p:spPr>
          <a:xfrm>
            <a:off x="8147784" y="5642774"/>
            <a:ext cx="23905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dirty="0"/>
              <a:t>ID</a:t>
            </a:r>
            <a:r>
              <a:rPr lang="en-AT" baseline="-25000" dirty="0"/>
              <a:t>2</a:t>
            </a:r>
            <a:r>
              <a:rPr lang="en-AT" dirty="0"/>
              <a:t> = </a:t>
            </a:r>
            <a:r>
              <a:rPr lang="en-AT" dirty="0">
                <a:latin typeface="Franklin Gothic Medium" panose="020B0603020102020204" pitchFamily="34" charset="0"/>
              </a:rPr>
              <a:t>[c</a:t>
            </a:r>
            <a:r>
              <a:rPr lang="en-AT" baseline="-25000" dirty="0">
                <a:latin typeface="Franklin Gothic Medium" panose="020B0603020102020204" pitchFamily="34" charset="0"/>
              </a:rPr>
              <a:t>0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1</a:t>
            </a:r>
            <a:r>
              <a:rPr lang="en-AT" dirty="0">
                <a:latin typeface="Franklin Gothic Medium" panose="020B0603020102020204" pitchFamily="34" charset="0"/>
              </a:rPr>
              <a:t>, c</a:t>
            </a:r>
            <a:r>
              <a:rPr lang="en-AT" baseline="-25000" dirty="0">
                <a:latin typeface="Franklin Gothic Medium" panose="020B0603020102020204" pitchFamily="34" charset="0"/>
              </a:rPr>
              <a:t>2</a:t>
            </a:r>
            <a:r>
              <a:rPr lang="en-AT" dirty="0">
                <a:latin typeface="Franklin Gothic Medium" panose="020B0603020102020204" pitchFamily="34" charset="0"/>
              </a:rPr>
              <a:t>]</a:t>
            </a:r>
            <a:endParaRPr lang="en-AT" dirty="0"/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0A09D266-3B7C-D822-369A-D1BF60217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214591"/>
            <a:ext cx="257196" cy="257196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D9DFA335-E97D-DFE6-5281-35A1CCB9E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608926"/>
            <a:ext cx="257196" cy="257196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85ECF0ED-FA93-BF15-723C-AC8CC019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819" y="5982597"/>
            <a:ext cx="257196" cy="2571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0356E4-8133-69E3-A4E8-8B58BB69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85379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1116510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Tool: Binary-Tree Encryption (BTE)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FE0612-AB6C-ACA5-1EE6-5253AD9B7860}"/>
              </a:ext>
            </a:extLst>
          </p:cNvPr>
          <p:cNvSpPr/>
          <p:nvPr/>
        </p:nvSpPr>
        <p:spPr>
          <a:xfrm>
            <a:off x="1470101" y="3578811"/>
            <a:ext cx="1687025" cy="739658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BTE = HIBE with 1-bit coordinates.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3E7074-253B-9927-9192-4C68CDB8649B}"/>
              </a:ext>
            </a:extLst>
          </p:cNvPr>
          <p:cNvGrpSpPr/>
          <p:nvPr/>
        </p:nvGrpSpPr>
        <p:grpSpPr>
          <a:xfrm>
            <a:off x="5679520" y="2286002"/>
            <a:ext cx="5527801" cy="2879912"/>
            <a:chOff x="5735085" y="2841813"/>
            <a:chExt cx="5527801" cy="287991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73EFA0B-472A-964E-1402-9BDCE871B85F}"/>
                </a:ext>
              </a:extLst>
            </p:cNvPr>
            <p:cNvGrpSpPr/>
            <p:nvPr/>
          </p:nvGrpSpPr>
          <p:grpSpPr>
            <a:xfrm>
              <a:off x="7170497" y="3088342"/>
              <a:ext cx="3910484" cy="2633383"/>
              <a:chOff x="6309885" y="1759124"/>
              <a:chExt cx="3910484" cy="2633383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D8BC3439-95D7-AD85-9C57-6A44FEE3F73A}"/>
                  </a:ext>
                </a:extLst>
              </p:cNvPr>
              <p:cNvSpPr/>
              <p:nvPr/>
            </p:nvSpPr>
            <p:spPr>
              <a:xfrm>
                <a:off x="6512859" y="2139032"/>
                <a:ext cx="3504536" cy="1966804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43EDA6-0EF0-3495-97E3-55DC43D628A9}"/>
                  </a:ext>
                </a:extLst>
              </p:cNvPr>
              <p:cNvSpPr txBox="1"/>
              <p:nvPr/>
            </p:nvSpPr>
            <p:spPr>
              <a:xfrm>
                <a:off x="8224843" y="1759124"/>
                <a:ext cx="311634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l"/>
                <a:r>
                  <a:rPr lang="el-GR" dirty="0">
                    <a:latin typeface="Franklin Gothic Medium" panose="020B0603020102020204" pitchFamily="34" charset="0"/>
                  </a:rPr>
                  <a:t>ε</a:t>
                </a:r>
                <a:endParaRPr lang="en-AT" dirty="0" err="1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A423A5-D040-9674-A26E-ED37CD0D7B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93124" y="2139452"/>
                <a:ext cx="486707" cy="609335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391CCB3-3394-68B0-5644-016E3A3C818D}"/>
                  </a:ext>
                </a:extLst>
              </p:cNvPr>
              <p:cNvSpPr/>
              <p:nvPr/>
            </p:nvSpPr>
            <p:spPr>
              <a:xfrm>
                <a:off x="9741379" y="3848379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[1,1]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BD2B466-46C0-9EBB-489E-BEACB0815A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20256" y="2139032"/>
                <a:ext cx="553313" cy="583919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237CD81-8E41-2C52-EEA6-09601C353EFD}"/>
                  </a:ext>
                </a:extLst>
              </p:cNvPr>
              <p:cNvSpPr/>
              <p:nvPr/>
            </p:nvSpPr>
            <p:spPr>
              <a:xfrm>
                <a:off x="7273903" y="2715066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[0]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E5CAEF4-C44E-BE86-B4FC-E17F058E2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79410" y="3195918"/>
                <a:ext cx="640272" cy="684981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9D9512F-0803-FA40-654F-1CE24594F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6747" y="3249049"/>
                <a:ext cx="186146" cy="592027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6C6252D-26ED-0DAB-EDE6-62A5A32E9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9602" y="3132137"/>
                <a:ext cx="653304" cy="731892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3F83E9E-BEF5-81C2-A022-5E7DA901D9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6866" y="3270343"/>
                <a:ext cx="53218" cy="559206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  <a:round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ACDE576-DD36-54BA-12E3-A0B5B07FC296}"/>
                  </a:ext>
                </a:extLst>
              </p:cNvPr>
              <p:cNvSpPr/>
              <p:nvPr/>
            </p:nvSpPr>
            <p:spPr>
              <a:xfrm>
                <a:off x="8577371" y="3864029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[1,0]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2F55B41-E060-FC03-AD5F-FC355E01E1E8}"/>
                  </a:ext>
                </a:extLst>
              </p:cNvPr>
              <p:cNvSpPr/>
              <p:nvPr/>
            </p:nvSpPr>
            <p:spPr>
              <a:xfrm>
                <a:off x="7529500" y="3877593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[0,1]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5334478-554C-55C4-29F6-1DDFC98F9FBF}"/>
                  </a:ext>
                </a:extLst>
              </p:cNvPr>
              <p:cNvSpPr/>
              <p:nvPr/>
            </p:nvSpPr>
            <p:spPr>
              <a:xfrm>
                <a:off x="6309885" y="3841076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[0,0]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CBD406E-6FC7-C131-E40F-9E54B1EDAD41}"/>
                  </a:ext>
                </a:extLst>
              </p:cNvPr>
              <p:cNvSpPr/>
              <p:nvPr/>
            </p:nvSpPr>
            <p:spPr>
              <a:xfrm>
                <a:off x="8673800" y="2715066"/>
                <a:ext cx="478990" cy="5149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AT" sz="900" dirty="0">
                    <a:solidFill>
                      <a:schemeClr val="bg1"/>
                    </a:solidFill>
                  </a:rPr>
                  <a:t>[1]</a:t>
                </a:r>
                <a:endParaRPr lang="en-AT" sz="10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C706FB-E291-19EF-D377-80BFA4912A2D}"/>
                </a:ext>
              </a:extLst>
            </p:cNvPr>
            <p:cNvSpPr txBox="1"/>
            <p:nvPr/>
          </p:nvSpPr>
          <p:spPr>
            <a:xfrm>
              <a:off x="5811076" y="4052169"/>
              <a:ext cx="92974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1 IDs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71B6C7-B54E-52A7-6D48-2910A4E7E48F}"/>
                </a:ext>
              </a:extLst>
            </p:cNvPr>
            <p:cNvSpPr txBox="1"/>
            <p:nvPr/>
          </p:nvSpPr>
          <p:spPr>
            <a:xfrm>
              <a:off x="5811076" y="5266038"/>
              <a:ext cx="92974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2 IDs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21A11D-9900-C017-EFFA-30E11B46ABE0}"/>
                </a:ext>
              </a:extLst>
            </p:cNvPr>
            <p:cNvSpPr txBox="1"/>
            <p:nvPr/>
          </p:nvSpPr>
          <p:spPr>
            <a:xfrm>
              <a:off x="5810367" y="3098918"/>
              <a:ext cx="852798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 ID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7B80FB2-B84A-2BC0-9235-DC0C5980B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5085" y="3760209"/>
              <a:ext cx="551113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F670C6-7D17-EF6F-CDA3-28285A3C7C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5085" y="4827301"/>
              <a:ext cx="551113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FEB8306-0C82-DDC6-C6A3-AAB63DD1A0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1747" y="4827301"/>
              <a:ext cx="551113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584E5E4-1C29-E803-7BA7-80393939D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1747" y="2841813"/>
              <a:ext cx="5511139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BD582C-A16B-A171-E44C-4805B8198C25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FDCFED-63C7-876F-3153-03E01019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1244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7" y="2049501"/>
            <a:ext cx="4815254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AEA6434-9DD8-6A2E-16FE-9CDD3303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22874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538425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1) 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P-HIBE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 BTE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C516EF5-0B14-5452-702C-A55DE3FE81F8}"/>
              </a:ext>
            </a:extLst>
          </p:cNvPr>
          <p:cNvSpPr/>
          <p:nvPr/>
        </p:nvSpPr>
        <p:spPr>
          <a:xfrm>
            <a:off x="8201055" y="1445917"/>
            <a:ext cx="2373463" cy="4832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Example: P-HIBE with k=2 from BTE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F78FD2-D1A9-3D9A-38B2-8178B4E0ADAD}"/>
              </a:ext>
            </a:extLst>
          </p:cNvPr>
          <p:cNvSpPr txBox="1"/>
          <p:nvPr/>
        </p:nvSpPr>
        <p:spPr>
          <a:xfrm>
            <a:off x="7301852" y="2262551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D93A04-08B5-5760-452D-502B4949B413}"/>
              </a:ext>
            </a:extLst>
          </p:cNvPr>
          <p:cNvCxnSpPr>
            <a:cxnSpLocks/>
          </p:cNvCxnSpPr>
          <p:nvPr/>
        </p:nvCxnSpPr>
        <p:spPr>
          <a:xfrm flipH="1">
            <a:off x="6035616" y="2598423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4780613-5A48-67A1-1253-AA929A88CE95}"/>
              </a:ext>
            </a:extLst>
          </p:cNvPr>
          <p:cNvSpPr txBox="1"/>
          <p:nvPr/>
        </p:nvSpPr>
        <p:spPr>
          <a:xfrm>
            <a:off x="6139725" y="1815677"/>
            <a:ext cx="859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P-HIBE 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6B89FEA-9F93-C36E-5236-014F9FCA442C}"/>
              </a:ext>
            </a:extLst>
          </p:cNvPr>
          <p:cNvSpPr txBox="1"/>
          <p:nvPr/>
        </p:nvSpPr>
        <p:spPr>
          <a:xfrm>
            <a:off x="7386601" y="1815677"/>
            <a:ext cx="563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BTE</a:t>
            </a:r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9CD4AB5-0551-8917-1AD9-B939FFD424CF}"/>
              </a:ext>
            </a:extLst>
          </p:cNvPr>
          <p:cNvCxnSpPr>
            <a:cxnSpLocks/>
          </p:cNvCxnSpPr>
          <p:nvPr/>
        </p:nvCxnSpPr>
        <p:spPr>
          <a:xfrm flipV="1">
            <a:off x="7113045" y="1929117"/>
            <a:ext cx="0" cy="669306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38817B-6290-E24C-16CD-F843441ED90C}"/>
              </a:ext>
            </a:extLst>
          </p:cNvPr>
          <p:cNvSpPr txBox="1"/>
          <p:nvPr/>
        </p:nvSpPr>
        <p:spPr>
          <a:xfrm>
            <a:off x="6139725" y="228020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9B05DF-C864-3095-E612-EFA1BB32E7F3}"/>
              </a:ext>
            </a:extLst>
          </p:cNvPr>
          <p:cNvCxnSpPr>
            <a:cxnSpLocks/>
          </p:cNvCxnSpPr>
          <p:nvPr/>
        </p:nvCxnSpPr>
        <p:spPr>
          <a:xfrm flipH="1">
            <a:off x="6035616" y="220524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9BD0B7-4C0C-76D2-4836-8FDB293CF3BC}"/>
              </a:ext>
            </a:extLst>
          </p:cNvPr>
          <p:cNvSpPr txBox="1"/>
          <p:nvPr/>
        </p:nvSpPr>
        <p:spPr>
          <a:xfrm>
            <a:off x="9169836" y="2110120"/>
            <a:ext cx="137365" cy="162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l-GR" dirty="0">
                <a:latin typeface="Franklin Gothic Medium" panose="020B0603020102020204" pitchFamily="34" charset="0"/>
              </a:rPr>
              <a:t>ε</a:t>
            </a:r>
            <a:endParaRPr lang="en-AT" dirty="0" err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E3D41B-20B6-32AE-6A5F-CD8B1C533ADC}"/>
              </a:ext>
            </a:extLst>
          </p:cNvPr>
          <p:cNvSpPr/>
          <p:nvPr/>
        </p:nvSpPr>
        <p:spPr>
          <a:xfrm>
            <a:off x="9163541" y="239893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D8A55-DFD1-308C-57FA-DA67E6C8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36048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538425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1) 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P-HIBE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 BTE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endParaRPr lang="en-AT" sz="17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2) ∀depth-d P-HIBE IDs :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a) Attached its BTE node to a depth-k tree T.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C516EF5-0B14-5452-702C-A55DE3FE81F8}"/>
              </a:ext>
            </a:extLst>
          </p:cNvPr>
          <p:cNvSpPr/>
          <p:nvPr/>
        </p:nvSpPr>
        <p:spPr>
          <a:xfrm>
            <a:off x="8201055" y="1445917"/>
            <a:ext cx="2373463" cy="4832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Example: P-HIBE with k=2 from BTE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F78FD2-D1A9-3D9A-38B2-8178B4E0ADAD}"/>
              </a:ext>
            </a:extLst>
          </p:cNvPr>
          <p:cNvSpPr txBox="1"/>
          <p:nvPr/>
        </p:nvSpPr>
        <p:spPr>
          <a:xfrm>
            <a:off x="7301852" y="2262551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D93A04-08B5-5760-452D-502B4949B413}"/>
              </a:ext>
            </a:extLst>
          </p:cNvPr>
          <p:cNvCxnSpPr>
            <a:cxnSpLocks/>
          </p:cNvCxnSpPr>
          <p:nvPr/>
        </p:nvCxnSpPr>
        <p:spPr>
          <a:xfrm flipH="1">
            <a:off x="6035616" y="2598423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91A8EAB-2AED-862F-3DA3-43EC06ACC10B}"/>
              </a:ext>
            </a:extLst>
          </p:cNvPr>
          <p:cNvCxnSpPr>
            <a:cxnSpLocks/>
          </p:cNvCxnSpPr>
          <p:nvPr/>
        </p:nvCxnSpPr>
        <p:spPr>
          <a:xfrm flipH="1">
            <a:off x="6035616" y="302424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38489CD-B829-E9A0-F486-F4DB3E75CDFA}"/>
              </a:ext>
            </a:extLst>
          </p:cNvPr>
          <p:cNvCxnSpPr>
            <a:cxnSpLocks/>
          </p:cNvCxnSpPr>
          <p:nvPr/>
        </p:nvCxnSpPr>
        <p:spPr>
          <a:xfrm flipH="1">
            <a:off x="6035616" y="345903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4780613-5A48-67A1-1253-AA929A88CE95}"/>
              </a:ext>
            </a:extLst>
          </p:cNvPr>
          <p:cNvSpPr txBox="1"/>
          <p:nvPr/>
        </p:nvSpPr>
        <p:spPr>
          <a:xfrm>
            <a:off x="6139725" y="1815677"/>
            <a:ext cx="859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P-HIBE 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6B89FEA-9F93-C36E-5236-014F9FCA442C}"/>
              </a:ext>
            </a:extLst>
          </p:cNvPr>
          <p:cNvSpPr txBox="1"/>
          <p:nvPr/>
        </p:nvSpPr>
        <p:spPr>
          <a:xfrm>
            <a:off x="7386601" y="1815677"/>
            <a:ext cx="563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BTE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A727EB7-331D-5343-8FBE-5DEEE334BAB9}"/>
              </a:ext>
            </a:extLst>
          </p:cNvPr>
          <p:cNvSpPr txBox="1"/>
          <p:nvPr/>
        </p:nvSpPr>
        <p:spPr>
          <a:xfrm>
            <a:off x="7301852" y="267522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3B6D3A8-ABB2-E0F6-952A-5FD0EBB29BED}"/>
              </a:ext>
            </a:extLst>
          </p:cNvPr>
          <p:cNvSpPr txBox="1"/>
          <p:nvPr/>
        </p:nvSpPr>
        <p:spPr>
          <a:xfrm>
            <a:off x="7299712" y="313606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5BF45C2-C298-54E0-3CC4-D629FA652249}"/>
              </a:ext>
            </a:extLst>
          </p:cNvPr>
          <p:cNvSpPr txBox="1"/>
          <p:nvPr/>
        </p:nvSpPr>
        <p:spPr>
          <a:xfrm>
            <a:off x="7299712" y="3562063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A918FF-F466-A4E6-D721-DA4E5432FE59}"/>
              </a:ext>
            </a:extLst>
          </p:cNvPr>
          <p:cNvCxnSpPr>
            <a:cxnSpLocks/>
          </p:cNvCxnSpPr>
          <p:nvPr/>
        </p:nvCxnSpPr>
        <p:spPr>
          <a:xfrm flipH="1">
            <a:off x="6035616" y="394660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038817B-6290-E24C-16CD-F843441ED90C}"/>
              </a:ext>
            </a:extLst>
          </p:cNvPr>
          <p:cNvSpPr txBox="1"/>
          <p:nvPr/>
        </p:nvSpPr>
        <p:spPr>
          <a:xfrm>
            <a:off x="6139725" y="228020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9B05DF-C864-3095-E612-EFA1BB32E7F3}"/>
              </a:ext>
            </a:extLst>
          </p:cNvPr>
          <p:cNvCxnSpPr>
            <a:cxnSpLocks/>
          </p:cNvCxnSpPr>
          <p:nvPr/>
        </p:nvCxnSpPr>
        <p:spPr>
          <a:xfrm flipH="1">
            <a:off x="6035616" y="220524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9BD0B7-4C0C-76D2-4836-8FDB293CF3BC}"/>
              </a:ext>
            </a:extLst>
          </p:cNvPr>
          <p:cNvSpPr txBox="1"/>
          <p:nvPr/>
        </p:nvSpPr>
        <p:spPr>
          <a:xfrm>
            <a:off x="9169836" y="2110120"/>
            <a:ext cx="137365" cy="162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l-GR" dirty="0">
                <a:latin typeface="Franklin Gothic Medium" panose="020B0603020102020204" pitchFamily="34" charset="0"/>
              </a:rPr>
              <a:t>ε</a:t>
            </a:r>
            <a:endParaRPr lang="en-AT" dirty="0" err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E3D41B-20B6-32AE-6A5F-CD8B1C533ADC}"/>
              </a:ext>
            </a:extLst>
          </p:cNvPr>
          <p:cNvSpPr/>
          <p:nvPr/>
        </p:nvSpPr>
        <p:spPr>
          <a:xfrm>
            <a:off x="9163541" y="239893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A112D3C-E5C4-F80F-92E2-AA6C36DBB13A}"/>
              </a:ext>
            </a:extLst>
          </p:cNvPr>
          <p:cNvSpPr/>
          <p:nvPr/>
        </p:nvSpPr>
        <p:spPr>
          <a:xfrm>
            <a:off x="8679483" y="2874551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9C4D0A-714F-0EDA-3EE9-50601582195D}"/>
              </a:ext>
            </a:extLst>
          </p:cNvPr>
          <p:cNvCxnSpPr>
            <a:cxnSpLocks/>
          </p:cNvCxnSpPr>
          <p:nvPr/>
        </p:nvCxnSpPr>
        <p:spPr>
          <a:xfrm>
            <a:off x="9464206" y="2874736"/>
            <a:ext cx="242827" cy="287043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F6A7AE9-8DD0-F3B4-86D3-BC2C13F38921}"/>
              </a:ext>
            </a:extLst>
          </p:cNvPr>
          <p:cNvSpPr/>
          <p:nvPr/>
        </p:nvSpPr>
        <p:spPr>
          <a:xfrm>
            <a:off x="10160005" y="3680453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D239B-C64C-4C2A-2E88-04ECC3F32249}"/>
              </a:ext>
            </a:extLst>
          </p:cNvPr>
          <p:cNvCxnSpPr>
            <a:cxnSpLocks/>
          </p:cNvCxnSpPr>
          <p:nvPr/>
        </p:nvCxnSpPr>
        <p:spPr>
          <a:xfrm flipH="1">
            <a:off x="9201150" y="2874551"/>
            <a:ext cx="254437" cy="285112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89DC822-CAAD-CC1A-5A53-44A3684B4DA3}"/>
              </a:ext>
            </a:extLst>
          </p:cNvPr>
          <p:cNvSpPr/>
          <p:nvPr/>
        </p:nvSpPr>
        <p:spPr>
          <a:xfrm>
            <a:off x="9072366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374C19-7EEE-3B5B-FDCA-2D0593C3BCB3}"/>
              </a:ext>
            </a:extLst>
          </p:cNvPr>
          <p:cNvCxnSpPr>
            <a:cxnSpLocks/>
          </p:cNvCxnSpPr>
          <p:nvPr/>
        </p:nvCxnSpPr>
        <p:spPr>
          <a:xfrm flipH="1">
            <a:off x="8769350" y="3340415"/>
            <a:ext cx="265773" cy="29549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737FFB-2DF2-B5F5-04A0-B4669ADB4E26}"/>
              </a:ext>
            </a:extLst>
          </p:cNvPr>
          <p:cNvCxnSpPr>
            <a:cxnSpLocks/>
          </p:cNvCxnSpPr>
          <p:nvPr/>
        </p:nvCxnSpPr>
        <p:spPr>
          <a:xfrm>
            <a:off x="9144026" y="3363835"/>
            <a:ext cx="90990" cy="29747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B6996-725A-46E6-E5C4-9D70D70F8A5D}"/>
              </a:ext>
            </a:extLst>
          </p:cNvPr>
          <p:cNvCxnSpPr>
            <a:cxnSpLocks/>
          </p:cNvCxnSpPr>
          <p:nvPr/>
        </p:nvCxnSpPr>
        <p:spPr>
          <a:xfrm>
            <a:off x="9838266" y="3314179"/>
            <a:ext cx="317500" cy="351367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7D0DEE-F2AF-8033-E0B5-5709463061B4}"/>
              </a:ext>
            </a:extLst>
          </p:cNvPr>
          <p:cNvCxnSpPr>
            <a:cxnSpLocks/>
          </p:cNvCxnSpPr>
          <p:nvPr/>
        </p:nvCxnSpPr>
        <p:spPr>
          <a:xfrm flipH="1">
            <a:off x="9716179" y="3354396"/>
            <a:ext cx="28954" cy="3021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DE43EEE-0D5D-AE06-4FD5-FC59A6A84221}"/>
              </a:ext>
            </a:extLst>
          </p:cNvPr>
          <p:cNvSpPr/>
          <p:nvPr/>
        </p:nvSpPr>
        <p:spPr>
          <a:xfrm>
            <a:off x="9646922" y="368735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0AE73E-E246-F1EF-AC93-739DB16C78C2}"/>
              </a:ext>
            </a:extLst>
          </p:cNvPr>
          <p:cNvSpPr/>
          <p:nvPr/>
        </p:nvSpPr>
        <p:spPr>
          <a:xfrm>
            <a:off x="9185030" y="369333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E01524-EB39-7D09-35CA-74B45BBB1CD8}"/>
              </a:ext>
            </a:extLst>
          </p:cNvPr>
          <p:cNvSpPr/>
          <p:nvPr/>
        </p:nvSpPr>
        <p:spPr>
          <a:xfrm>
            <a:off x="8647436" y="3677234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94987F-DAEC-FEA3-789D-B9E753BDD967}"/>
              </a:ext>
            </a:extLst>
          </p:cNvPr>
          <p:cNvSpPr/>
          <p:nvPr/>
        </p:nvSpPr>
        <p:spPr>
          <a:xfrm>
            <a:off x="9689427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497EA8-9ACD-03F4-F4ED-DFB89A974D32}"/>
              </a:ext>
            </a:extLst>
          </p:cNvPr>
          <p:cNvSpPr/>
          <p:nvPr/>
        </p:nvSpPr>
        <p:spPr>
          <a:xfrm>
            <a:off x="9388643" y="2779358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A25C71-4030-3B3B-10DE-B07CB33543E0}"/>
              </a:ext>
            </a:extLst>
          </p:cNvPr>
          <p:cNvCxnSpPr>
            <a:cxnSpLocks/>
          </p:cNvCxnSpPr>
          <p:nvPr/>
        </p:nvCxnSpPr>
        <p:spPr>
          <a:xfrm>
            <a:off x="9272796" y="255192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16C82C-986C-0931-8899-6FA96AD7C4D8}"/>
              </a:ext>
            </a:extLst>
          </p:cNvPr>
          <p:cNvCxnSpPr>
            <a:cxnSpLocks/>
          </p:cNvCxnSpPr>
          <p:nvPr/>
        </p:nvCxnSpPr>
        <p:spPr>
          <a:xfrm flipV="1">
            <a:off x="7113045" y="1929117"/>
            <a:ext cx="0" cy="2017492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DD8AFB53-D9F9-63A0-D0B9-E5476FF7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4383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538425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1) 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P-HIBE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 BTE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endParaRPr lang="en-AT" sz="17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2) ∀depth-d P-HIBE IDs :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a) Attached its BTE node to a depth-k tree T.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b) P-HIBE (ID +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 Leaf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∈ [0,2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of T.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C516EF5-0B14-5452-702C-A55DE3FE81F8}"/>
              </a:ext>
            </a:extLst>
          </p:cNvPr>
          <p:cNvSpPr/>
          <p:nvPr/>
        </p:nvSpPr>
        <p:spPr>
          <a:xfrm>
            <a:off x="8201055" y="1445917"/>
            <a:ext cx="2373463" cy="4832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Example: P-HIBE with k=2 from BTE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F78FD2-D1A9-3D9A-38B2-8178B4E0ADAD}"/>
              </a:ext>
            </a:extLst>
          </p:cNvPr>
          <p:cNvSpPr txBox="1"/>
          <p:nvPr/>
        </p:nvSpPr>
        <p:spPr>
          <a:xfrm>
            <a:off x="7301852" y="2262551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D93A04-08B5-5760-452D-502B4949B413}"/>
              </a:ext>
            </a:extLst>
          </p:cNvPr>
          <p:cNvCxnSpPr>
            <a:cxnSpLocks/>
          </p:cNvCxnSpPr>
          <p:nvPr/>
        </p:nvCxnSpPr>
        <p:spPr>
          <a:xfrm flipH="1">
            <a:off x="6035616" y="2598423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91A8EAB-2AED-862F-3DA3-43EC06ACC10B}"/>
              </a:ext>
            </a:extLst>
          </p:cNvPr>
          <p:cNvCxnSpPr>
            <a:cxnSpLocks/>
          </p:cNvCxnSpPr>
          <p:nvPr/>
        </p:nvCxnSpPr>
        <p:spPr>
          <a:xfrm flipH="1">
            <a:off x="6035616" y="302424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38489CD-B829-E9A0-F486-F4DB3E75CDFA}"/>
              </a:ext>
            </a:extLst>
          </p:cNvPr>
          <p:cNvCxnSpPr>
            <a:cxnSpLocks/>
          </p:cNvCxnSpPr>
          <p:nvPr/>
        </p:nvCxnSpPr>
        <p:spPr>
          <a:xfrm flipH="1">
            <a:off x="6035616" y="345903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4780613-5A48-67A1-1253-AA929A88CE95}"/>
              </a:ext>
            </a:extLst>
          </p:cNvPr>
          <p:cNvSpPr txBox="1"/>
          <p:nvPr/>
        </p:nvSpPr>
        <p:spPr>
          <a:xfrm>
            <a:off x="6139725" y="1815677"/>
            <a:ext cx="859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P-HIBE 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6B89FEA-9F93-C36E-5236-014F9FCA442C}"/>
              </a:ext>
            </a:extLst>
          </p:cNvPr>
          <p:cNvSpPr txBox="1"/>
          <p:nvPr/>
        </p:nvSpPr>
        <p:spPr>
          <a:xfrm>
            <a:off x="7386601" y="1815677"/>
            <a:ext cx="563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BTE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664697C-3C9D-9FBB-46AA-AE8951EB6547}"/>
              </a:ext>
            </a:extLst>
          </p:cNvPr>
          <p:cNvSpPr txBox="1"/>
          <p:nvPr/>
        </p:nvSpPr>
        <p:spPr>
          <a:xfrm>
            <a:off x="6139725" y="356243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A727EB7-331D-5343-8FBE-5DEEE334BAB9}"/>
              </a:ext>
            </a:extLst>
          </p:cNvPr>
          <p:cNvSpPr txBox="1"/>
          <p:nvPr/>
        </p:nvSpPr>
        <p:spPr>
          <a:xfrm>
            <a:off x="7301852" y="267522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3B6D3A8-ABB2-E0F6-952A-5FD0EBB29BED}"/>
              </a:ext>
            </a:extLst>
          </p:cNvPr>
          <p:cNvSpPr txBox="1"/>
          <p:nvPr/>
        </p:nvSpPr>
        <p:spPr>
          <a:xfrm>
            <a:off x="7299712" y="313606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5BF45C2-C298-54E0-3CC4-D629FA652249}"/>
              </a:ext>
            </a:extLst>
          </p:cNvPr>
          <p:cNvSpPr txBox="1"/>
          <p:nvPr/>
        </p:nvSpPr>
        <p:spPr>
          <a:xfrm>
            <a:off x="7299712" y="3562063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A918FF-F466-A4E6-D721-DA4E5432FE59}"/>
              </a:ext>
            </a:extLst>
          </p:cNvPr>
          <p:cNvCxnSpPr>
            <a:cxnSpLocks/>
          </p:cNvCxnSpPr>
          <p:nvPr/>
        </p:nvCxnSpPr>
        <p:spPr>
          <a:xfrm flipH="1">
            <a:off x="6035616" y="394660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038817B-6290-E24C-16CD-F843441ED90C}"/>
              </a:ext>
            </a:extLst>
          </p:cNvPr>
          <p:cNvSpPr txBox="1"/>
          <p:nvPr/>
        </p:nvSpPr>
        <p:spPr>
          <a:xfrm>
            <a:off x="6139725" y="228020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9B05DF-C864-3095-E612-EFA1BB32E7F3}"/>
              </a:ext>
            </a:extLst>
          </p:cNvPr>
          <p:cNvCxnSpPr>
            <a:cxnSpLocks/>
          </p:cNvCxnSpPr>
          <p:nvPr/>
        </p:nvCxnSpPr>
        <p:spPr>
          <a:xfrm flipH="1">
            <a:off x="6035616" y="220524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9BD0B7-4C0C-76D2-4836-8FDB293CF3BC}"/>
              </a:ext>
            </a:extLst>
          </p:cNvPr>
          <p:cNvSpPr txBox="1"/>
          <p:nvPr/>
        </p:nvSpPr>
        <p:spPr>
          <a:xfrm>
            <a:off x="9169836" y="2110120"/>
            <a:ext cx="137365" cy="162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l-GR" dirty="0">
                <a:latin typeface="Franklin Gothic Medium" panose="020B0603020102020204" pitchFamily="34" charset="0"/>
              </a:rPr>
              <a:t>ε</a:t>
            </a:r>
            <a:endParaRPr lang="en-AT" dirty="0" err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E3D41B-20B6-32AE-6A5F-CD8B1C533ADC}"/>
              </a:ext>
            </a:extLst>
          </p:cNvPr>
          <p:cNvSpPr/>
          <p:nvPr/>
        </p:nvSpPr>
        <p:spPr>
          <a:xfrm>
            <a:off x="9163541" y="239893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A112D3C-E5C4-F80F-92E2-AA6C36DBB13A}"/>
              </a:ext>
            </a:extLst>
          </p:cNvPr>
          <p:cNvSpPr/>
          <p:nvPr/>
        </p:nvSpPr>
        <p:spPr>
          <a:xfrm>
            <a:off x="8679483" y="2874551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9C4D0A-714F-0EDA-3EE9-50601582195D}"/>
              </a:ext>
            </a:extLst>
          </p:cNvPr>
          <p:cNvCxnSpPr>
            <a:cxnSpLocks/>
          </p:cNvCxnSpPr>
          <p:nvPr/>
        </p:nvCxnSpPr>
        <p:spPr>
          <a:xfrm>
            <a:off x="9464206" y="2874736"/>
            <a:ext cx="242827" cy="287043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F6A7AE9-8DD0-F3B4-86D3-BC2C13F38921}"/>
              </a:ext>
            </a:extLst>
          </p:cNvPr>
          <p:cNvSpPr/>
          <p:nvPr/>
        </p:nvSpPr>
        <p:spPr>
          <a:xfrm>
            <a:off x="10160005" y="3680453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D239B-C64C-4C2A-2E88-04ECC3F32249}"/>
              </a:ext>
            </a:extLst>
          </p:cNvPr>
          <p:cNvCxnSpPr>
            <a:cxnSpLocks/>
          </p:cNvCxnSpPr>
          <p:nvPr/>
        </p:nvCxnSpPr>
        <p:spPr>
          <a:xfrm flipH="1">
            <a:off x="9201150" y="2874551"/>
            <a:ext cx="254437" cy="285112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89DC822-CAAD-CC1A-5A53-44A3684B4DA3}"/>
              </a:ext>
            </a:extLst>
          </p:cNvPr>
          <p:cNvSpPr/>
          <p:nvPr/>
        </p:nvSpPr>
        <p:spPr>
          <a:xfrm>
            <a:off x="9072366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374C19-7EEE-3B5B-FDCA-2D0593C3BCB3}"/>
              </a:ext>
            </a:extLst>
          </p:cNvPr>
          <p:cNvCxnSpPr>
            <a:cxnSpLocks/>
          </p:cNvCxnSpPr>
          <p:nvPr/>
        </p:nvCxnSpPr>
        <p:spPr>
          <a:xfrm flipH="1">
            <a:off x="8769350" y="3340415"/>
            <a:ext cx="265773" cy="29549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737FFB-2DF2-B5F5-04A0-B4669ADB4E26}"/>
              </a:ext>
            </a:extLst>
          </p:cNvPr>
          <p:cNvCxnSpPr>
            <a:cxnSpLocks/>
          </p:cNvCxnSpPr>
          <p:nvPr/>
        </p:nvCxnSpPr>
        <p:spPr>
          <a:xfrm>
            <a:off x="9144026" y="3363835"/>
            <a:ext cx="90990" cy="29747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B6996-725A-46E6-E5C4-9D70D70F8A5D}"/>
              </a:ext>
            </a:extLst>
          </p:cNvPr>
          <p:cNvCxnSpPr>
            <a:cxnSpLocks/>
          </p:cNvCxnSpPr>
          <p:nvPr/>
        </p:nvCxnSpPr>
        <p:spPr>
          <a:xfrm>
            <a:off x="9838266" y="3314179"/>
            <a:ext cx="317500" cy="351367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7D0DEE-F2AF-8033-E0B5-5709463061B4}"/>
              </a:ext>
            </a:extLst>
          </p:cNvPr>
          <p:cNvCxnSpPr>
            <a:cxnSpLocks/>
          </p:cNvCxnSpPr>
          <p:nvPr/>
        </p:nvCxnSpPr>
        <p:spPr>
          <a:xfrm flipH="1">
            <a:off x="9716179" y="3354396"/>
            <a:ext cx="28954" cy="3021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DE43EEE-0D5D-AE06-4FD5-FC59A6A84221}"/>
              </a:ext>
            </a:extLst>
          </p:cNvPr>
          <p:cNvSpPr/>
          <p:nvPr/>
        </p:nvSpPr>
        <p:spPr>
          <a:xfrm>
            <a:off x="9646922" y="368735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0AE73E-E246-F1EF-AC93-739DB16C78C2}"/>
              </a:ext>
            </a:extLst>
          </p:cNvPr>
          <p:cNvSpPr/>
          <p:nvPr/>
        </p:nvSpPr>
        <p:spPr>
          <a:xfrm>
            <a:off x="9185030" y="369333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E01524-EB39-7D09-35CA-74B45BBB1CD8}"/>
              </a:ext>
            </a:extLst>
          </p:cNvPr>
          <p:cNvSpPr/>
          <p:nvPr/>
        </p:nvSpPr>
        <p:spPr>
          <a:xfrm>
            <a:off x="8647436" y="3677234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94987F-DAEC-FEA3-789D-B9E753BDD967}"/>
              </a:ext>
            </a:extLst>
          </p:cNvPr>
          <p:cNvSpPr/>
          <p:nvPr/>
        </p:nvSpPr>
        <p:spPr>
          <a:xfrm>
            <a:off x="9689427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497EA8-9ACD-03F4-F4ED-DFB89A974D32}"/>
              </a:ext>
            </a:extLst>
          </p:cNvPr>
          <p:cNvSpPr/>
          <p:nvPr/>
        </p:nvSpPr>
        <p:spPr>
          <a:xfrm>
            <a:off x="9388643" y="2779358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A25C71-4030-3B3B-10DE-B07CB33543E0}"/>
              </a:ext>
            </a:extLst>
          </p:cNvPr>
          <p:cNvCxnSpPr>
            <a:cxnSpLocks/>
          </p:cNvCxnSpPr>
          <p:nvPr/>
        </p:nvCxnSpPr>
        <p:spPr>
          <a:xfrm>
            <a:off x="9272796" y="255192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540E03-1436-EAE3-C4C9-F5E75F141B7C}"/>
              </a:ext>
            </a:extLst>
          </p:cNvPr>
          <p:cNvCxnSpPr>
            <a:cxnSpLocks/>
          </p:cNvCxnSpPr>
          <p:nvPr/>
        </p:nvCxnSpPr>
        <p:spPr>
          <a:xfrm flipV="1">
            <a:off x="7113045" y="1929117"/>
            <a:ext cx="0" cy="2017492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67FD308F-8DBF-636C-5D86-5F4500A2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23637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5120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BD32-D51B-74EA-89D1-86B53B39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CGKA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36E2-3530-D0D4-79AD-9E399286F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33807"/>
            <a:ext cx="10681251" cy="4351337"/>
          </a:xfrm>
        </p:spPr>
        <p:txBody>
          <a:bodyPr>
            <a:normAutofit/>
          </a:bodyPr>
          <a:lstStyle/>
          <a:p>
            <a:r>
              <a:rPr lang="en-AT" sz="18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Privacy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Group keys look random (IND-CCA).</a:t>
            </a:r>
          </a:p>
          <a:p>
            <a:pPr lvl="1"/>
            <a:r>
              <a:rPr lang="en-AT" sz="16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Intuition : Today’s group key looks random </a:t>
            </a:r>
            <a:r>
              <a:rPr lang="en-AT" sz="1600" i="1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despite past and future </a:t>
            </a:r>
            <a:r>
              <a:rPr lang="en-AT" sz="16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group member compromises.</a:t>
            </a:r>
          </a:p>
          <a:p>
            <a:pPr lvl="1"/>
            <a:r>
              <a:rPr lang="en-AT" sz="16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Formal : Post Compromise Forward Security (PCFS)</a:t>
            </a:r>
          </a:p>
          <a:p>
            <a:endParaRPr lang="en-AT" sz="6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r>
              <a:rPr lang="en-AT" sz="18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Authenticity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Bob only thinks Alice took action X if she really did so. (EUF-CMA)</a:t>
            </a:r>
          </a:p>
          <a:p>
            <a:pPr lvl="1"/>
            <a:r>
              <a:rPr lang="en-AT" sz="16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Formal : PCFS</a:t>
            </a:r>
          </a:p>
          <a:p>
            <a:endParaRPr lang="en-AT" sz="1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r>
              <a:rPr lang="en-AT" sz="18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Agreement</a:t>
            </a:r>
            <a:r>
              <a:rPr lang="en-AT" sz="18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Group members only agree on a group key if they agree on the full group state.</a:t>
            </a:r>
          </a:p>
          <a:p>
            <a:pPr lvl="1"/>
            <a:r>
              <a:rPr lang="en-AT" sz="16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State incudes history of group!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78FB44-AB2E-0CF4-30D6-721C1A957696}"/>
              </a:ext>
            </a:extLst>
          </p:cNvPr>
          <p:cNvSpPr/>
          <p:nvPr/>
        </p:nvSpPr>
        <p:spPr>
          <a:xfrm>
            <a:off x="9394466" y="1008634"/>
            <a:ext cx="2433099" cy="882595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Motivation : Long lasting sessions (years) so can’t “give up” on compromise.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69CBD3-7B32-5A03-9061-D0960035DFDB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541045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1) 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P-HIBE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r>
              <a:rPr lang="en-AT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 BTE ID </a:t>
            </a:r>
            <a:r>
              <a:rPr lang="el-GR" sz="17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ε </a:t>
            </a:r>
            <a:endParaRPr lang="en-AT" sz="17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2) ∀depth-d P-HIBE IDs :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a) Attached its BTE node to a depth-k tree T.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   b) P-HIBE (ID +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)  Leaf </a:t>
            </a:r>
            <a:r>
              <a:rPr lang="en-AT" sz="1700" dirty="0" err="1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∈ [0,2</a:t>
            </a:r>
            <a:r>
              <a:rPr lang="en-AT" sz="1700" baseline="300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k-1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] of T.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 :  </a:t>
            </a:r>
            <a:r>
              <a:rPr lang="en-AT" sz="17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P-HIBE ID [ 2, 0 ] = BTE ID [1, 1, 0, 1, 0, 0] 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C516EF5-0B14-5452-702C-A55DE3FE81F8}"/>
              </a:ext>
            </a:extLst>
          </p:cNvPr>
          <p:cNvSpPr/>
          <p:nvPr/>
        </p:nvSpPr>
        <p:spPr>
          <a:xfrm>
            <a:off x="8201055" y="1445917"/>
            <a:ext cx="2373463" cy="4832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Example: P-HIBE with k=2 from BTE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0DB7A18-67C2-E948-371B-EBCEF54779E3}"/>
              </a:ext>
            </a:extLst>
          </p:cNvPr>
          <p:cNvSpPr/>
          <p:nvPr/>
        </p:nvSpPr>
        <p:spPr>
          <a:xfrm>
            <a:off x="8679483" y="2874551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D5A051-EF43-4080-3594-9272892D090F}"/>
              </a:ext>
            </a:extLst>
          </p:cNvPr>
          <p:cNvSpPr txBox="1"/>
          <p:nvPr/>
        </p:nvSpPr>
        <p:spPr>
          <a:xfrm>
            <a:off x="9169836" y="2110120"/>
            <a:ext cx="137365" cy="162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l-GR" dirty="0">
                <a:latin typeface="Franklin Gothic Medium" panose="020B0603020102020204" pitchFamily="34" charset="0"/>
              </a:rPr>
              <a:t>ε</a:t>
            </a:r>
            <a:endParaRPr lang="en-AT" dirty="0" err="1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B46D25-8B84-17B7-FA13-4E23D3CB5F06}"/>
              </a:ext>
            </a:extLst>
          </p:cNvPr>
          <p:cNvCxnSpPr>
            <a:cxnSpLocks/>
          </p:cNvCxnSpPr>
          <p:nvPr/>
        </p:nvCxnSpPr>
        <p:spPr>
          <a:xfrm>
            <a:off x="9464206" y="2874736"/>
            <a:ext cx="242827" cy="287043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08D5E840-6891-245A-BEAF-EF76BED4A15D}"/>
              </a:ext>
            </a:extLst>
          </p:cNvPr>
          <p:cNvSpPr/>
          <p:nvPr/>
        </p:nvSpPr>
        <p:spPr>
          <a:xfrm>
            <a:off x="10160005" y="3680453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8C5CB4-E415-2D1F-C8F8-8C99A59F7E1F}"/>
              </a:ext>
            </a:extLst>
          </p:cNvPr>
          <p:cNvCxnSpPr>
            <a:cxnSpLocks/>
          </p:cNvCxnSpPr>
          <p:nvPr/>
        </p:nvCxnSpPr>
        <p:spPr>
          <a:xfrm flipH="1">
            <a:off x="9201150" y="2874551"/>
            <a:ext cx="254437" cy="285112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9710B40-7CBE-3476-97CE-65DDAE932DBC}"/>
              </a:ext>
            </a:extLst>
          </p:cNvPr>
          <p:cNvSpPr/>
          <p:nvPr/>
        </p:nvSpPr>
        <p:spPr>
          <a:xfrm>
            <a:off x="9072366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5B36FA3-43AD-A541-651B-BB57B036D2D8}"/>
              </a:ext>
            </a:extLst>
          </p:cNvPr>
          <p:cNvCxnSpPr>
            <a:cxnSpLocks/>
          </p:cNvCxnSpPr>
          <p:nvPr/>
        </p:nvCxnSpPr>
        <p:spPr>
          <a:xfrm flipH="1">
            <a:off x="8769350" y="3340415"/>
            <a:ext cx="265773" cy="29549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BFD3B9-9CDF-2F0A-D17E-7EEBD8E44944}"/>
              </a:ext>
            </a:extLst>
          </p:cNvPr>
          <p:cNvCxnSpPr>
            <a:cxnSpLocks/>
          </p:cNvCxnSpPr>
          <p:nvPr/>
        </p:nvCxnSpPr>
        <p:spPr>
          <a:xfrm>
            <a:off x="9144026" y="3363835"/>
            <a:ext cx="90990" cy="29747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909013-785B-972C-7F7C-E2E3B0E7123D}"/>
              </a:ext>
            </a:extLst>
          </p:cNvPr>
          <p:cNvCxnSpPr>
            <a:cxnSpLocks/>
          </p:cNvCxnSpPr>
          <p:nvPr/>
        </p:nvCxnSpPr>
        <p:spPr>
          <a:xfrm>
            <a:off x="9838266" y="3314179"/>
            <a:ext cx="317500" cy="351367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D01D45-DC6B-B6E1-62FD-F5AE3F6FD0FD}"/>
              </a:ext>
            </a:extLst>
          </p:cNvPr>
          <p:cNvCxnSpPr>
            <a:cxnSpLocks/>
          </p:cNvCxnSpPr>
          <p:nvPr/>
        </p:nvCxnSpPr>
        <p:spPr>
          <a:xfrm flipH="1">
            <a:off x="9716179" y="3354396"/>
            <a:ext cx="28954" cy="3021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0A01EE11-C63C-1A14-F697-B5C2C6A3095D}"/>
              </a:ext>
            </a:extLst>
          </p:cNvPr>
          <p:cNvSpPr/>
          <p:nvPr/>
        </p:nvSpPr>
        <p:spPr>
          <a:xfrm>
            <a:off x="9646922" y="368735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F17AFDF-CC43-DE82-AC62-AD37DD9FDA22}"/>
              </a:ext>
            </a:extLst>
          </p:cNvPr>
          <p:cNvSpPr/>
          <p:nvPr/>
        </p:nvSpPr>
        <p:spPr>
          <a:xfrm>
            <a:off x="9185030" y="369333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999EAE-5205-628B-04AC-F80B64FCE99B}"/>
              </a:ext>
            </a:extLst>
          </p:cNvPr>
          <p:cNvSpPr/>
          <p:nvPr/>
        </p:nvSpPr>
        <p:spPr>
          <a:xfrm>
            <a:off x="8647436" y="3677234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183C5E1-95D1-7886-E385-DF9C371A8384}"/>
              </a:ext>
            </a:extLst>
          </p:cNvPr>
          <p:cNvSpPr/>
          <p:nvPr/>
        </p:nvSpPr>
        <p:spPr>
          <a:xfrm>
            <a:off x="9689427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F78FD2-D1A9-3D9A-38B2-8178B4E0ADAD}"/>
              </a:ext>
            </a:extLst>
          </p:cNvPr>
          <p:cNvSpPr txBox="1"/>
          <p:nvPr/>
        </p:nvSpPr>
        <p:spPr>
          <a:xfrm>
            <a:off x="7301852" y="2262551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D93A04-08B5-5760-452D-502B4949B413}"/>
              </a:ext>
            </a:extLst>
          </p:cNvPr>
          <p:cNvCxnSpPr>
            <a:cxnSpLocks/>
          </p:cNvCxnSpPr>
          <p:nvPr/>
        </p:nvCxnSpPr>
        <p:spPr>
          <a:xfrm flipH="1">
            <a:off x="6035616" y="2598423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E668A576-7CDE-C193-D153-2CF6973A22CB}"/>
              </a:ext>
            </a:extLst>
          </p:cNvPr>
          <p:cNvSpPr/>
          <p:nvPr/>
        </p:nvSpPr>
        <p:spPr>
          <a:xfrm>
            <a:off x="9172161" y="4154787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269F59-6FAF-BE2F-9E14-595DC62F0749}"/>
              </a:ext>
            </a:extLst>
          </p:cNvPr>
          <p:cNvCxnSpPr>
            <a:cxnSpLocks/>
          </p:cNvCxnSpPr>
          <p:nvPr/>
        </p:nvCxnSpPr>
        <p:spPr>
          <a:xfrm>
            <a:off x="9956884" y="4154972"/>
            <a:ext cx="234401" cy="281006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0488DEC8-DAFF-95DF-B4E1-7845AB654675}"/>
              </a:ext>
            </a:extLst>
          </p:cNvPr>
          <p:cNvSpPr/>
          <p:nvPr/>
        </p:nvSpPr>
        <p:spPr>
          <a:xfrm>
            <a:off x="10652683" y="4960689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26CA96E-8F61-8792-C282-5B3F7E4552BB}"/>
              </a:ext>
            </a:extLst>
          </p:cNvPr>
          <p:cNvCxnSpPr>
            <a:cxnSpLocks/>
          </p:cNvCxnSpPr>
          <p:nvPr/>
        </p:nvCxnSpPr>
        <p:spPr>
          <a:xfrm flipH="1">
            <a:off x="9690224" y="4154787"/>
            <a:ext cx="258041" cy="28570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9D04E9D3-3B22-10E3-92CD-A2EC15220B1C}"/>
              </a:ext>
            </a:extLst>
          </p:cNvPr>
          <p:cNvSpPr/>
          <p:nvPr/>
        </p:nvSpPr>
        <p:spPr>
          <a:xfrm>
            <a:off x="9565044" y="44611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4091C9B-6F23-4E95-3CFB-48831791F1FC}"/>
              </a:ext>
            </a:extLst>
          </p:cNvPr>
          <p:cNvCxnSpPr>
            <a:cxnSpLocks/>
          </p:cNvCxnSpPr>
          <p:nvPr/>
        </p:nvCxnSpPr>
        <p:spPr>
          <a:xfrm flipH="1">
            <a:off x="9253602" y="4620651"/>
            <a:ext cx="274199" cy="30004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B4893143-623B-22CE-B291-F1489051036E}"/>
              </a:ext>
            </a:extLst>
          </p:cNvPr>
          <p:cNvCxnSpPr>
            <a:cxnSpLocks/>
          </p:cNvCxnSpPr>
          <p:nvPr/>
        </p:nvCxnSpPr>
        <p:spPr>
          <a:xfrm>
            <a:off x="9636704" y="4644071"/>
            <a:ext cx="86798" cy="29567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1E3B4CF-DF9E-FCFE-7673-22CF7E7BFAFB}"/>
              </a:ext>
            </a:extLst>
          </p:cNvPr>
          <p:cNvCxnSpPr>
            <a:cxnSpLocks/>
          </p:cNvCxnSpPr>
          <p:nvPr/>
        </p:nvCxnSpPr>
        <p:spPr>
          <a:xfrm>
            <a:off x="10339423" y="4614132"/>
            <a:ext cx="287970" cy="3226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B8C3EDA-79A5-C556-30A4-7059C657FA08}"/>
              </a:ext>
            </a:extLst>
          </p:cNvPr>
          <p:cNvCxnSpPr>
            <a:cxnSpLocks/>
          </p:cNvCxnSpPr>
          <p:nvPr/>
        </p:nvCxnSpPr>
        <p:spPr>
          <a:xfrm flipH="1">
            <a:off x="10201869" y="4637062"/>
            <a:ext cx="48683" cy="300566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614F5204-AB3F-C4D6-1160-EB8592536616}"/>
              </a:ext>
            </a:extLst>
          </p:cNvPr>
          <p:cNvSpPr/>
          <p:nvPr/>
        </p:nvSpPr>
        <p:spPr>
          <a:xfrm>
            <a:off x="10139600" y="4967587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2C20DEF-E685-EAC0-2F86-B0A7DB07F199}"/>
              </a:ext>
            </a:extLst>
          </p:cNvPr>
          <p:cNvSpPr/>
          <p:nvPr/>
        </p:nvSpPr>
        <p:spPr>
          <a:xfrm>
            <a:off x="9677708" y="497356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3487A95-EF4A-74F2-D113-10AA41AEE769}"/>
              </a:ext>
            </a:extLst>
          </p:cNvPr>
          <p:cNvSpPr/>
          <p:nvPr/>
        </p:nvSpPr>
        <p:spPr>
          <a:xfrm>
            <a:off x="9140114" y="4957470"/>
            <a:ext cx="133500" cy="1435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A16335D-D824-5D1F-D4CC-199479EA5D07}"/>
              </a:ext>
            </a:extLst>
          </p:cNvPr>
          <p:cNvSpPr/>
          <p:nvPr/>
        </p:nvSpPr>
        <p:spPr>
          <a:xfrm>
            <a:off x="10182105" y="44611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94E355F6-140D-3AD1-1DD6-27E113985AD6}"/>
              </a:ext>
            </a:extLst>
          </p:cNvPr>
          <p:cNvSpPr/>
          <p:nvPr/>
        </p:nvSpPr>
        <p:spPr>
          <a:xfrm>
            <a:off x="8748740" y="5394557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4455815-B529-0658-0783-4EEFFF818A70}"/>
              </a:ext>
            </a:extLst>
          </p:cNvPr>
          <p:cNvCxnSpPr>
            <a:cxnSpLocks/>
          </p:cNvCxnSpPr>
          <p:nvPr/>
        </p:nvCxnSpPr>
        <p:spPr>
          <a:xfrm>
            <a:off x="9533463" y="5394742"/>
            <a:ext cx="232837" cy="27929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id="{0A068B22-0A94-8B13-91B5-C102DDCB1586}"/>
              </a:ext>
            </a:extLst>
          </p:cNvPr>
          <p:cNvSpPr/>
          <p:nvPr/>
        </p:nvSpPr>
        <p:spPr>
          <a:xfrm>
            <a:off x="10229262" y="6200459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AB1B2DD-ED61-460A-36E4-26FC5629C340}"/>
              </a:ext>
            </a:extLst>
          </p:cNvPr>
          <p:cNvCxnSpPr>
            <a:cxnSpLocks/>
          </p:cNvCxnSpPr>
          <p:nvPr/>
        </p:nvCxnSpPr>
        <p:spPr>
          <a:xfrm flipH="1">
            <a:off x="9266767" y="5394557"/>
            <a:ext cx="258077" cy="27524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Oval 184">
            <a:extLst>
              <a:ext uri="{FF2B5EF4-FFF2-40B4-BE49-F238E27FC236}">
                <a16:creationId xmlns:a16="http://schemas.microsoft.com/office/drawing/2014/main" id="{412F7E37-FBDD-66A7-8762-26F6D4059BFD}"/>
              </a:ext>
            </a:extLst>
          </p:cNvPr>
          <p:cNvSpPr/>
          <p:nvPr/>
        </p:nvSpPr>
        <p:spPr>
          <a:xfrm>
            <a:off x="9141623" y="570090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60551C1-0ADD-AC07-3E89-7EAA08CCED64}"/>
              </a:ext>
            </a:extLst>
          </p:cNvPr>
          <p:cNvCxnSpPr>
            <a:cxnSpLocks/>
          </p:cNvCxnSpPr>
          <p:nvPr/>
        </p:nvCxnSpPr>
        <p:spPr>
          <a:xfrm flipH="1">
            <a:off x="8843433" y="5860421"/>
            <a:ext cx="260947" cy="29409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6C870ADD-5114-0BCA-667A-984215B5536F}"/>
              </a:ext>
            </a:extLst>
          </p:cNvPr>
          <p:cNvCxnSpPr>
            <a:cxnSpLocks/>
          </p:cNvCxnSpPr>
          <p:nvPr/>
        </p:nvCxnSpPr>
        <p:spPr>
          <a:xfrm>
            <a:off x="9237133" y="5868765"/>
            <a:ext cx="69850" cy="30480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E777359-117D-92D3-8B7B-CF8898378EFD}"/>
              </a:ext>
            </a:extLst>
          </p:cNvPr>
          <p:cNvCxnSpPr>
            <a:cxnSpLocks/>
          </p:cNvCxnSpPr>
          <p:nvPr/>
        </p:nvCxnSpPr>
        <p:spPr>
          <a:xfrm>
            <a:off x="9910233" y="5834898"/>
            <a:ext cx="298450" cy="33655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42B7AD4A-4A26-E6FA-E1AF-A14D578C2D7E}"/>
              </a:ext>
            </a:extLst>
          </p:cNvPr>
          <p:cNvCxnSpPr>
            <a:cxnSpLocks/>
          </p:cNvCxnSpPr>
          <p:nvPr/>
        </p:nvCxnSpPr>
        <p:spPr>
          <a:xfrm flipH="1">
            <a:off x="9795933" y="5870882"/>
            <a:ext cx="14817" cy="30480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Oval 189">
            <a:extLst>
              <a:ext uri="{FF2B5EF4-FFF2-40B4-BE49-F238E27FC236}">
                <a16:creationId xmlns:a16="http://schemas.microsoft.com/office/drawing/2014/main" id="{5E1A2136-809C-8B21-95E0-CA735A6D7910}"/>
              </a:ext>
            </a:extLst>
          </p:cNvPr>
          <p:cNvSpPr/>
          <p:nvPr/>
        </p:nvSpPr>
        <p:spPr>
          <a:xfrm>
            <a:off x="9716179" y="6207357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E1CC7A0-CD98-D62D-B0DC-715FF0C5110F}"/>
              </a:ext>
            </a:extLst>
          </p:cNvPr>
          <p:cNvSpPr/>
          <p:nvPr/>
        </p:nvSpPr>
        <p:spPr>
          <a:xfrm>
            <a:off x="9254287" y="62133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29B0A92A-B976-D441-A6E6-F479C91989ED}"/>
              </a:ext>
            </a:extLst>
          </p:cNvPr>
          <p:cNvSpPr/>
          <p:nvPr/>
        </p:nvSpPr>
        <p:spPr>
          <a:xfrm>
            <a:off x="8716693" y="619724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FA6C411-2CFE-0FF8-2621-8E424D0BB930}"/>
              </a:ext>
            </a:extLst>
          </p:cNvPr>
          <p:cNvSpPr/>
          <p:nvPr/>
        </p:nvSpPr>
        <p:spPr>
          <a:xfrm>
            <a:off x="9758684" y="570090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91A8EAB-2AED-862F-3DA3-43EC06ACC10B}"/>
              </a:ext>
            </a:extLst>
          </p:cNvPr>
          <p:cNvCxnSpPr>
            <a:cxnSpLocks/>
          </p:cNvCxnSpPr>
          <p:nvPr/>
        </p:nvCxnSpPr>
        <p:spPr>
          <a:xfrm flipH="1">
            <a:off x="6035616" y="302424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38489CD-B829-E9A0-F486-F4DB3E75CDFA}"/>
              </a:ext>
            </a:extLst>
          </p:cNvPr>
          <p:cNvCxnSpPr>
            <a:cxnSpLocks/>
          </p:cNvCxnSpPr>
          <p:nvPr/>
        </p:nvCxnSpPr>
        <p:spPr>
          <a:xfrm flipH="1">
            <a:off x="6035616" y="345903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7D0063C8-12EC-A49F-720F-CBD9B28BA464}"/>
              </a:ext>
            </a:extLst>
          </p:cNvPr>
          <p:cNvCxnSpPr>
            <a:cxnSpLocks/>
          </p:cNvCxnSpPr>
          <p:nvPr/>
        </p:nvCxnSpPr>
        <p:spPr>
          <a:xfrm flipH="1">
            <a:off x="6035616" y="434263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60196FB-86CD-5765-D385-20EC07282A45}"/>
              </a:ext>
            </a:extLst>
          </p:cNvPr>
          <p:cNvCxnSpPr>
            <a:cxnSpLocks/>
          </p:cNvCxnSpPr>
          <p:nvPr/>
        </p:nvCxnSpPr>
        <p:spPr>
          <a:xfrm flipH="1">
            <a:off x="6035616" y="472393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6104C25-E000-442A-120E-814E96C54E3B}"/>
              </a:ext>
            </a:extLst>
          </p:cNvPr>
          <p:cNvCxnSpPr>
            <a:cxnSpLocks/>
          </p:cNvCxnSpPr>
          <p:nvPr/>
        </p:nvCxnSpPr>
        <p:spPr>
          <a:xfrm flipH="1">
            <a:off x="6035616" y="554720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36A0ECD-DE96-016B-E1B0-FADE45219C19}"/>
              </a:ext>
            </a:extLst>
          </p:cNvPr>
          <p:cNvCxnSpPr>
            <a:cxnSpLocks/>
          </p:cNvCxnSpPr>
          <p:nvPr/>
        </p:nvCxnSpPr>
        <p:spPr>
          <a:xfrm flipH="1">
            <a:off x="6035616" y="598199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CA20992-056C-C543-8FD4-FB819D51BA77}"/>
              </a:ext>
            </a:extLst>
          </p:cNvPr>
          <p:cNvCxnSpPr>
            <a:cxnSpLocks/>
          </p:cNvCxnSpPr>
          <p:nvPr/>
        </p:nvCxnSpPr>
        <p:spPr>
          <a:xfrm flipH="1">
            <a:off x="6035616" y="6425497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4780613-5A48-67A1-1253-AA929A88CE95}"/>
              </a:ext>
            </a:extLst>
          </p:cNvPr>
          <p:cNvSpPr txBox="1"/>
          <p:nvPr/>
        </p:nvSpPr>
        <p:spPr>
          <a:xfrm>
            <a:off x="6139725" y="1815677"/>
            <a:ext cx="859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P-HIBE 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6B89FEA-9F93-C36E-5236-014F9FCA442C}"/>
              </a:ext>
            </a:extLst>
          </p:cNvPr>
          <p:cNvSpPr txBox="1"/>
          <p:nvPr/>
        </p:nvSpPr>
        <p:spPr>
          <a:xfrm>
            <a:off x="7386601" y="1815677"/>
            <a:ext cx="563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BTE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664697C-3C9D-9FBB-46AA-AE8951EB6547}"/>
              </a:ext>
            </a:extLst>
          </p:cNvPr>
          <p:cNvSpPr txBox="1"/>
          <p:nvPr/>
        </p:nvSpPr>
        <p:spPr>
          <a:xfrm>
            <a:off x="6139725" y="356243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912349-A326-7A5B-B55F-1E688CECF680}"/>
              </a:ext>
            </a:extLst>
          </p:cNvPr>
          <p:cNvSpPr txBox="1"/>
          <p:nvPr/>
        </p:nvSpPr>
        <p:spPr>
          <a:xfrm>
            <a:off x="6139725" y="4807110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A20A8D6-671E-D0C9-DD76-CC61B3964BA5}"/>
              </a:ext>
            </a:extLst>
          </p:cNvPr>
          <p:cNvSpPr txBox="1"/>
          <p:nvPr/>
        </p:nvSpPr>
        <p:spPr>
          <a:xfrm>
            <a:off x="6139725" y="606014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A727EB7-331D-5343-8FBE-5DEEE334BAB9}"/>
              </a:ext>
            </a:extLst>
          </p:cNvPr>
          <p:cNvSpPr txBox="1"/>
          <p:nvPr/>
        </p:nvSpPr>
        <p:spPr>
          <a:xfrm>
            <a:off x="7301852" y="267522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3B6D3A8-ABB2-E0F6-952A-5FD0EBB29BED}"/>
              </a:ext>
            </a:extLst>
          </p:cNvPr>
          <p:cNvSpPr txBox="1"/>
          <p:nvPr/>
        </p:nvSpPr>
        <p:spPr>
          <a:xfrm>
            <a:off x="7299712" y="313606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63180054-AB3B-742C-3423-CCD7917C223E}"/>
              </a:ext>
            </a:extLst>
          </p:cNvPr>
          <p:cNvSpPr txBox="1"/>
          <p:nvPr/>
        </p:nvSpPr>
        <p:spPr>
          <a:xfrm>
            <a:off x="7299712" y="438887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5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2C9D0E4-1C4F-9D47-7F34-6234CE44400B}"/>
              </a:ext>
            </a:extLst>
          </p:cNvPr>
          <p:cNvSpPr txBox="1"/>
          <p:nvPr/>
        </p:nvSpPr>
        <p:spPr>
          <a:xfrm>
            <a:off x="7299712" y="5206447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7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5BF45C2-C298-54E0-3CC4-D629FA652249}"/>
              </a:ext>
            </a:extLst>
          </p:cNvPr>
          <p:cNvSpPr txBox="1"/>
          <p:nvPr/>
        </p:nvSpPr>
        <p:spPr>
          <a:xfrm>
            <a:off x="7299712" y="3562063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00738042-B273-2048-5235-6D3B7E801A63}"/>
              </a:ext>
            </a:extLst>
          </p:cNvPr>
          <p:cNvSpPr txBox="1"/>
          <p:nvPr/>
        </p:nvSpPr>
        <p:spPr>
          <a:xfrm>
            <a:off x="7299712" y="4793010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6</a:t>
            </a:r>
          </a:p>
        </p:txBody>
      </p: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E9D30B-8427-E56F-4F3C-24DF9D564DA2}"/>
              </a:ext>
            </a:extLst>
          </p:cNvPr>
          <p:cNvSpPr/>
          <p:nvPr/>
        </p:nvSpPr>
        <p:spPr>
          <a:xfrm>
            <a:off x="9877793" y="4062995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B0048-249E-CDE3-709A-3AF2AF03F77C}"/>
              </a:ext>
            </a:extLst>
          </p:cNvPr>
          <p:cNvCxnSpPr>
            <a:cxnSpLocks/>
          </p:cNvCxnSpPr>
          <p:nvPr/>
        </p:nvCxnSpPr>
        <p:spPr>
          <a:xfrm>
            <a:off x="9756177" y="384034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A918FF-F466-A4E6-D721-DA4E5432FE59}"/>
              </a:ext>
            </a:extLst>
          </p:cNvPr>
          <p:cNvCxnSpPr>
            <a:cxnSpLocks/>
          </p:cNvCxnSpPr>
          <p:nvPr/>
        </p:nvCxnSpPr>
        <p:spPr>
          <a:xfrm flipH="1">
            <a:off x="6035616" y="394660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FFB35C2-CD3C-ABDB-CC6D-F73B0A9E8F53}"/>
              </a:ext>
            </a:extLst>
          </p:cNvPr>
          <p:cNvSpPr/>
          <p:nvPr/>
        </p:nvSpPr>
        <p:spPr>
          <a:xfrm>
            <a:off x="9462404" y="531209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0BB8B3-4A85-C68F-1E58-BFC9131B4E02}"/>
              </a:ext>
            </a:extLst>
          </p:cNvPr>
          <p:cNvCxnSpPr>
            <a:cxnSpLocks/>
          </p:cNvCxnSpPr>
          <p:nvPr/>
        </p:nvCxnSpPr>
        <p:spPr>
          <a:xfrm>
            <a:off x="9273614" y="5119015"/>
            <a:ext cx="178251" cy="18870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AE62F-B13E-2522-7CE4-867F1C59008A}"/>
              </a:ext>
            </a:extLst>
          </p:cNvPr>
          <p:cNvCxnSpPr>
            <a:cxnSpLocks/>
          </p:cNvCxnSpPr>
          <p:nvPr/>
        </p:nvCxnSpPr>
        <p:spPr>
          <a:xfrm flipH="1">
            <a:off x="6035616" y="519360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C9AC1D-F4B9-22E9-D6F3-50F5794D419D}"/>
              </a:ext>
            </a:extLst>
          </p:cNvPr>
          <p:cNvSpPr txBox="1"/>
          <p:nvPr/>
        </p:nvSpPr>
        <p:spPr>
          <a:xfrm>
            <a:off x="7299712" y="3980635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0C48E-BFB3-A224-8A4D-EDB22CF27D0E}"/>
              </a:ext>
            </a:extLst>
          </p:cNvPr>
          <p:cNvSpPr txBox="1"/>
          <p:nvPr/>
        </p:nvSpPr>
        <p:spPr>
          <a:xfrm>
            <a:off x="7299712" y="5630432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F3478B-810A-559A-48F3-59497C83AAC5}"/>
              </a:ext>
            </a:extLst>
          </p:cNvPr>
          <p:cNvSpPr/>
          <p:nvPr/>
        </p:nvSpPr>
        <p:spPr>
          <a:xfrm>
            <a:off x="9388643" y="2779358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29EF5-3AFE-8127-4ED2-F9238370142E}"/>
              </a:ext>
            </a:extLst>
          </p:cNvPr>
          <p:cNvSpPr/>
          <p:nvPr/>
        </p:nvSpPr>
        <p:spPr>
          <a:xfrm>
            <a:off x="9163541" y="239893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B383F5-E458-531C-6B55-B4713A5C6A29}"/>
              </a:ext>
            </a:extLst>
          </p:cNvPr>
          <p:cNvCxnSpPr>
            <a:cxnSpLocks/>
          </p:cNvCxnSpPr>
          <p:nvPr/>
        </p:nvCxnSpPr>
        <p:spPr>
          <a:xfrm>
            <a:off x="9272796" y="255192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AEBE998-DF6D-1442-9633-EC2448E208C4}"/>
              </a:ext>
            </a:extLst>
          </p:cNvPr>
          <p:cNvSpPr txBox="1"/>
          <p:nvPr/>
        </p:nvSpPr>
        <p:spPr>
          <a:xfrm>
            <a:off x="7299712" y="6074836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38817B-6290-E24C-16CD-F843441ED90C}"/>
              </a:ext>
            </a:extLst>
          </p:cNvPr>
          <p:cNvSpPr txBox="1"/>
          <p:nvPr/>
        </p:nvSpPr>
        <p:spPr>
          <a:xfrm>
            <a:off x="6139725" y="228020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9B05DF-C864-3095-E612-EFA1BB32E7F3}"/>
              </a:ext>
            </a:extLst>
          </p:cNvPr>
          <p:cNvCxnSpPr>
            <a:cxnSpLocks/>
          </p:cNvCxnSpPr>
          <p:nvPr/>
        </p:nvCxnSpPr>
        <p:spPr>
          <a:xfrm flipH="1">
            <a:off x="6035616" y="220524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10808-4929-460A-FFD4-FBA98AB58833}"/>
              </a:ext>
            </a:extLst>
          </p:cNvPr>
          <p:cNvCxnSpPr>
            <a:cxnSpLocks/>
          </p:cNvCxnSpPr>
          <p:nvPr/>
        </p:nvCxnSpPr>
        <p:spPr>
          <a:xfrm flipV="1">
            <a:off x="7113045" y="1929117"/>
            <a:ext cx="0" cy="4485732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89A4BB4-3A86-F34B-A0E2-152AF49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3895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5410457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Construction: Basic Idea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Use a 1 BTE instance.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Assign each P-HIBE ID a unique BTE ID.</a:t>
            </a:r>
          </a:p>
          <a:p>
            <a:pPr marL="285750" indent="-285750">
              <a:spcAft>
                <a:spcPts val="0"/>
              </a:spcAft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Define puncturing algorithm on BTE.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C516EF5-0B14-5452-702C-A55DE3FE81F8}"/>
              </a:ext>
            </a:extLst>
          </p:cNvPr>
          <p:cNvSpPr/>
          <p:nvPr/>
        </p:nvSpPr>
        <p:spPr>
          <a:xfrm>
            <a:off x="8201055" y="1445917"/>
            <a:ext cx="2373463" cy="4832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Example: P-HIBE with k=2 from BTE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0DB7A18-67C2-E948-371B-EBCEF54779E3}"/>
              </a:ext>
            </a:extLst>
          </p:cNvPr>
          <p:cNvSpPr/>
          <p:nvPr/>
        </p:nvSpPr>
        <p:spPr>
          <a:xfrm>
            <a:off x="8679483" y="2874551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D5A051-EF43-4080-3594-9272892D090F}"/>
              </a:ext>
            </a:extLst>
          </p:cNvPr>
          <p:cNvSpPr txBox="1"/>
          <p:nvPr/>
        </p:nvSpPr>
        <p:spPr>
          <a:xfrm>
            <a:off x="9169836" y="2110120"/>
            <a:ext cx="137365" cy="162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l-GR" dirty="0">
                <a:latin typeface="Franklin Gothic Medium" panose="020B0603020102020204" pitchFamily="34" charset="0"/>
              </a:rPr>
              <a:t>ε</a:t>
            </a:r>
            <a:endParaRPr lang="en-AT" dirty="0" err="1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B46D25-8B84-17B7-FA13-4E23D3CB5F06}"/>
              </a:ext>
            </a:extLst>
          </p:cNvPr>
          <p:cNvCxnSpPr>
            <a:cxnSpLocks/>
          </p:cNvCxnSpPr>
          <p:nvPr/>
        </p:nvCxnSpPr>
        <p:spPr>
          <a:xfrm>
            <a:off x="9464206" y="2874736"/>
            <a:ext cx="242827" cy="287043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08D5E840-6891-245A-BEAF-EF76BED4A15D}"/>
              </a:ext>
            </a:extLst>
          </p:cNvPr>
          <p:cNvSpPr/>
          <p:nvPr/>
        </p:nvSpPr>
        <p:spPr>
          <a:xfrm>
            <a:off x="10160005" y="3680453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8C5CB4-E415-2D1F-C8F8-8C99A59F7E1F}"/>
              </a:ext>
            </a:extLst>
          </p:cNvPr>
          <p:cNvCxnSpPr>
            <a:cxnSpLocks/>
          </p:cNvCxnSpPr>
          <p:nvPr/>
        </p:nvCxnSpPr>
        <p:spPr>
          <a:xfrm flipH="1">
            <a:off x="9201150" y="2874551"/>
            <a:ext cx="254437" cy="285112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9710B40-7CBE-3476-97CE-65DDAE932DBC}"/>
              </a:ext>
            </a:extLst>
          </p:cNvPr>
          <p:cNvSpPr/>
          <p:nvPr/>
        </p:nvSpPr>
        <p:spPr>
          <a:xfrm>
            <a:off x="9072366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5B36FA3-43AD-A541-651B-BB57B036D2D8}"/>
              </a:ext>
            </a:extLst>
          </p:cNvPr>
          <p:cNvCxnSpPr>
            <a:cxnSpLocks/>
          </p:cNvCxnSpPr>
          <p:nvPr/>
        </p:nvCxnSpPr>
        <p:spPr>
          <a:xfrm flipH="1">
            <a:off x="8769350" y="3340415"/>
            <a:ext cx="265773" cy="29549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BFD3B9-9CDF-2F0A-D17E-7EEBD8E44944}"/>
              </a:ext>
            </a:extLst>
          </p:cNvPr>
          <p:cNvCxnSpPr>
            <a:cxnSpLocks/>
          </p:cNvCxnSpPr>
          <p:nvPr/>
        </p:nvCxnSpPr>
        <p:spPr>
          <a:xfrm>
            <a:off x="9144026" y="3363835"/>
            <a:ext cx="90990" cy="297478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909013-785B-972C-7F7C-E2E3B0E7123D}"/>
              </a:ext>
            </a:extLst>
          </p:cNvPr>
          <p:cNvCxnSpPr>
            <a:cxnSpLocks/>
          </p:cNvCxnSpPr>
          <p:nvPr/>
        </p:nvCxnSpPr>
        <p:spPr>
          <a:xfrm>
            <a:off x="9838266" y="3314179"/>
            <a:ext cx="317500" cy="351367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D01D45-DC6B-B6E1-62FD-F5AE3F6FD0FD}"/>
              </a:ext>
            </a:extLst>
          </p:cNvPr>
          <p:cNvCxnSpPr>
            <a:cxnSpLocks/>
          </p:cNvCxnSpPr>
          <p:nvPr/>
        </p:nvCxnSpPr>
        <p:spPr>
          <a:xfrm flipH="1">
            <a:off x="9716179" y="3354396"/>
            <a:ext cx="28954" cy="3021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0A01EE11-C63C-1A14-F697-B5C2C6A3095D}"/>
              </a:ext>
            </a:extLst>
          </p:cNvPr>
          <p:cNvSpPr/>
          <p:nvPr/>
        </p:nvSpPr>
        <p:spPr>
          <a:xfrm>
            <a:off x="9646922" y="368735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F17AFDF-CC43-DE82-AC62-AD37DD9FDA22}"/>
              </a:ext>
            </a:extLst>
          </p:cNvPr>
          <p:cNvSpPr/>
          <p:nvPr/>
        </p:nvSpPr>
        <p:spPr>
          <a:xfrm>
            <a:off x="9185030" y="369333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999EAE-5205-628B-04AC-F80B64FCE99B}"/>
              </a:ext>
            </a:extLst>
          </p:cNvPr>
          <p:cNvSpPr/>
          <p:nvPr/>
        </p:nvSpPr>
        <p:spPr>
          <a:xfrm>
            <a:off x="8647436" y="3677234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183C5E1-95D1-7886-E385-DF9C371A8384}"/>
              </a:ext>
            </a:extLst>
          </p:cNvPr>
          <p:cNvSpPr/>
          <p:nvPr/>
        </p:nvSpPr>
        <p:spPr>
          <a:xfrm>
            <a:off x="9689427" y="318090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F78FD2-D1A9-3D9A-38B2-8178B4E0ADAD}"/>
              </a:ext>
            </a:extLst>
          </p:cNvPr>
          <p:cNvSpPr txBox="1"/>
          <p:nvPr/>
        </p:nvSpPr>
        <p:spPr>
          <a:xfrm>
            <a:off x="7301852" y="2262551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D93A04-08B5-5760-452D-502B4949B413}"/>
              </a:ext>
            </a:extLst>
          </p:cNvPr>
          <p:cNvCxnSpPr>
            <a:cxnSpLocks/>
          </p:cNvCxnSpPr>
          <p:nvPr/>
        </p:nvCxnSpPr>
        <p:spPr>
          <a:xfrm flipH="1">
            <a:off x="6035616" y="2598423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E668A576-7CDE-C193-D153-2CF6973A22CB}"/>
              </a:ext>
            </a:extLst>
          </p:cNvPr>
          <p:cNvSpPr/>
          <p:nvPr/>
        </p:nvSpPr>
        <p:spPr>
          <a:xfrm>
            <a:off x="9172161" y="4154787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269F59-6FAF-BE2F-9E14-595DC62F0749}"/>
              </a:ext>
            </a:extLst>
          </p:cNvPr>
          <p:cNvCxnSpPr>
            <a:cxnSpLocks/>
          </p:cNvCxnSpPr>
          <p:nvPr/>
        </p:nvCxnSpPr>
        <p:spPr>
          <a:xfrm>
            <a:off x="9956884" y="4154972"/>
            <a:ext cx="234401" cy="281006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0488DEC8-DAFF-95DF-B4E1-7845AB654675}"/>
              </a:ext>
            </a:extLst>
          </p:cNvPr>
          <p:cNvSpPr/>
          <p:nvPr/>
        </p:nvSpPr>
        <p:spPr>
          <a:xfrm>
            <a:off x="10652683" y="4960689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26CA96E-8F61-8792-C282-5B3F7E4552BB}"/>
              </a:ext>
            </a:extLst>
          </p:cNvPr>
          <p:cNvCxnSpPr>
            <a:cxnSpLocks/>
          </p:cNvCxnSpPr>
          <p:nvPr/>
        </p:nvCxnSpPr>
        <p:spPr>
          <a:xfrm flipH="1">
            <a:off x="9690224" y="4154787"/>
            <a:ext cx="258041" cy="28570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9D04E9D3-3B22-10E3-92CD-A2EC15220B1C}"/>
              </a:ext>
            </a:extLst>
          </p:cNvPr>
          <p:cNvSpPr/>
          <p:nvPr/>
        </p:nvSpPr>
        <p:spPr>
          <a:xfrm>
            <a:off x="9565044" y="44611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4091C9B-6F23-4E95-3CFB-48831791F1FC}"/>
              </a:ext>
            </a:extLst>
          </p:cNvPr>
          <p:cNvCxnSpPr>
            <a:cxnSpLocks/>
          </p:cNvCxnSpPr>
          <p:nvPr/>
        </p:nvCxnSpPr>
        <p:spPr>
          <a:xfrm flipH="1">
            <a:off x="9253602" y="4620651"/>
            <a:ext cx="274199" cy="30004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B4893143-623B-22CE-B291-F1489051036E}"/>
              </a:ext>
            </a:extLst>
          </p:cNvPr>
          <p:cNvCxnSpPr>
            <a:cxnSpLocks/>
          </p:cNvCxnSpPr>
          <p:nvPr/>
        </p:nvCxnSpPr>
        <p:spPr>
          <a:xfrm>
            <a:off x="9636704" y="4644071"/>
            <a:ext cx="86798" cy="29567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1E3B4CF-DF9E-FCFE-7673-22CF7E7BFAFB}"/>
              </a:ext>
            </a:extLst>
          </p:cNvPr>
          <p:cNvCxnSpPr>
            <a:cxnSpLocks/>
          </p:cNvCxnSpPr>
          <p:nvPr/>
        </p:nvCxnSpPr>
        <p:spPr>
          <a:xfrm>
            <a:off x="10339423" y="4614132"/>
            <a:ext cx="287970" cy="32261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B8C3EDA-79A5-C556-30A4-7059C657FA08}"/>
              </a:ext>
            </a:extLst>
          </p:cNvPr>
          <p:cNvCxnSpPr>
            <a:cxnSpLocks/>
          </p:cNvCxnSpPr>
          <p:nvPr/>
        </p:nvCxnSpPr>
        <p:spPr>
          <a:xfrm flipH="1">
            <a:off x="10201869" y="4637062"/>
            <a:ext cx="48683" cy="300566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614F5204-AB3F-C4D6-1160-EB8592536616}"/>
              </a:ext>
            </a:extLst>
          </p:cNvPr>
          <p:cNvSpPr/>
          <p:nvPr/>
        </p:nvSpPr>
        <p:spPr>
          <a:xfrm>
            <a:off x="10139600" y="4967587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2C20DEF-E685-EAC0-2F86-B0A7DB07F199}"/>
              </a:ext>
            </a:extLst>
          </p:cNvPr>
          <p:cNvSpPr/>
          <p:nvPr/>
        </p:nvSpPr>
        <p:spPr>
          <a:xfrm>
            <a:off x="9677708" y="497356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3487A95-EF4A-74F2-D113-10AA41AEE769}"/>
              </a:ext>
            </a:extLst>
          </p:cNvPr>
          <p:cNvSpPr/>
          <p:nvPr/>
        </p:nvSpPr>
        <p:spPr>
          <a:xfrm>
            <a:off x="9140114" y="495747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A16335D-D824-5D1F-D4CC-199479EA5D07}"/>
              </a:ext>
            </a:extLst>
          </p:cNvPr>
          <p:cNvSpPr/>
          <p:nvPr/>
        </p:nvSpPr>
        <p:spPr>
          <a:xfrm>
            <a:off x="10182105" y="44611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94E355F6-140D-3AD1-1DD6-27E113985AD6}"/>
              </a:ext>
            </a:extLst>
          </p:cNvPr>
          <p:cNvSpPr/>
          <p:nvPr/>
        </p:nvSpPr>
        <p:spPr>
          <a:xfrm>
            <a:off x="8748740" y="5394557"/>
            <a:ext cx="1544765" cy="866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dirty="0" err="1">
              <a:solidFill>
                <a:schemeClr val="tx1"/>
              </a:solidFill>
            </a:endParaRP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4455815-B529-0658-0783-4EEFFF818A70}"/>
              </a:ext>
            </a:extLst>
          </p:cNvPr>
          <p:cNvCxnSpPr>
            <a:cxnSpLocks/>
          </p:cNvCxnSpPr>
          <p:nvPr/>
        </p:nvCxnSpPr>
        <p:spPr>
          <a:xfrm>
            <a:off x="9533463" y="5394742"/>
            <a:ext cx="232837" cy="27929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id="{0A068B22-0A94-8B13-91B5-C102DDCB1586}"/>
              </a:ext>
            </a:extLst>
          </p:cNvPr>
          <p:cNvSpPr/>
          <p:nvPr/>
        </p:nvSpPr>
        <p:spPr>
          <a:xfrm>
            <a:off x="10229262" y="6200459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AB1B2DD-ED61-460A-36E4-26FC5629C340}"/>
              </a:ext>
            </a:extLst>
          </p:cNvPr>
          <p:cNvCxnSpPr>
            <a:cxnSpLocks/>
          </p:cNvCxnSpPr>
          <p:nvPr/>
        </p:nvCxnSpPr>
        <p:spPr>
          <a:xfrm flipH="1">
            <a:off x="9266767" y="5394557"/>
            <a:ext cx="258077" cy="275241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Oval 184">
            <a:extLst>
              <a:ext uri="{FF2B5EF4-FFF2-40B4-BE49-F238E27FC236}">
                <a16:creationId xmlns:a16="http://schemas.microsoft.com/office/drawing/2014/main" id="{412F7E37-FBDD-66A7-8762-26F6D4059BFD}"/>
              </a:ext>
            </a:extLst>
          </p:cNvPr>
          <p:cNvSpPr/>
          <p:nvPr/>
        </p:nvSpPr>
        <p:spPr>
          <a:xfrm>
            <a:off x="9141623" y="570090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500" dirty="0">
              <a:solidFill>
                <a:schemeClr val="bg1"/>
              </a:solidFill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60551C1-0ADD-AC07-3E89-7EAA08CCED64}"/>
              </a:ext>
            </a:extLst>
          </p:cNvPr>
          <p:cNvCxnSpPr>
            <a:cxnSpLocks/>
          </p:cNvCxnSpPr>
          <p:nvPr/>
        </p:nvCxnSpPr>
        <p:spPr>
          <a:xfrm flipH="1">
            <a:off x="8843433" y="5860421"/>
            <a:ext cx="260947" cy="29409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6C870ADD-5114-0BCA-667A-984215B5536F}"/>
              </a:ext>
            </a:extLst>
          </p:cNvPr>
          <p:cNvCxnSpPr>
            <a:cxnSpLocks/>
          </p:cNvCxnSpPr>
          <p:nvPr/>
        </p:nvCxnSpPr>
        <p:spPr>
          <a:xfrm>
            <a:off x="9237133" y="5868765"/>
            <a:ext cx="69850" cy="30480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E777359-117D-92D3-8B7B-CF8898378EFD}"/>
              </a:ext>
            </a:extLst>
          </p:cNvPr>
          <p:cNvCxnSpPr>
            <a:cxnSpLocks/>
          </p:cNvCxnSpPr>
          <p:nvPr/>
        </p:nvCxnSpPr>
        <p:spPr>
          <a:xfrm>
            <a:off x="9910233" y="5834898"/>
            <a:ext cx="298450" cy="33655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42B7AD4A-4A26-E6FA-E1AF-A14D578C2D7E}"/>
              </a:ext>
            </a:extLst>
          </p:cNvPr>
          <p:cNvCxnSpPr>
            <a:cxnSpLocks/>
          </p:cNvCxnSpPr>
          <p:nvPr/>
        </p:nvCxnSpPr>
        <p:spPr>
          <a:xfrm flipH="1">
            <a:off x="9795933" y="5870882"/>
            <a:ext cx="14817" cy="304800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Oval 189">
            <a:extLst>
              <a:ext uri="{FF2B5EF4-FFF2-40B4-BE49-F238E27FC236}">
                <a16:creationId xmlns:a16="http://schemas.microsoft.com/office/drawing/2014/main" id="{5E1A2136-809C-8B21-95E0-CA735A6D7910}"/>
              </a:ext>
            </a:extLst>
          </p:cNvPr>
          <p:cNvSpPr/>
          <p:nvPr/>
        </p:nvSpPr>
        <p:spPr>
          <a:xfrm>
            <a:off x="9716179" y="6207357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E1CC7A0-CD98-D62D-B0DC-715FF0C5110F}"/>
              </a:ext>
            </a:extLst>
          </p:cNvPr>
          <p:cNvSpPr/>
          <p:nvPr/>
        </p:nvSpPr>
        <p:spPr>
          <a:xfrm>
            <a:off x="9254287" y="621333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29B0A92A-B976-D441-A6E6-F479C91989ED}"/>
              </a:ext>
            </a:extLst>
          </p:cNvPr>
          <p:cNvSpPr/>
          <p:nvPr/>
        </p:nvSpPr>
        <p:spPr>
          <a:xfrm>
            <a:off x="8716693" y="619724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FA6C411-2CFE-0FF8-2621-8E424D0BB930}"/>
              </a:ext>
            </a:extLst>
          </p:cNvPr>
          <p:cNvSpPr/>
          <p:nvPr/>
        </p:nvSpPr>
        <p:spPr>
          <a:xfrm>
            <a:off x="9758684" y="5700906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91A8EAB-2AED-862F-3DA3-43EC06ACC10B}"/>
              </a:ext>
            </a:extLst>
          </p:cNvPr>
          <p:cNvCxnSpPr>
            <a:cxnSpLocks/>
          </p:cNvCxnSpPr>
          <p:nvPr/>
        </p:nvCxnSpPr>
        <p:spPr>
          <a:xfrm flipH="1">
            <a:off x="6035616" y="302424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38489CD-B829-E9A0-F486-F4DB3E75CDFA}"/>
              </a:ext>
            </a:extLst>
          </p:cNvPr>
          <p:cNvCxnSpPr>
            <a:cxnSpLocks/>
          </p:cNvCxnSpPr>
          <p:nvPr/>
        </p:nvCxnSpPr>
        <p:spPr>
          <a:xfrm flipH="1">
            <a:off x="6035616" y="345903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7D0063C8-12EC-A49F-720F-CBD9B28BA464}"/>
              </a:ext>
            </a:extLst>
          </p:cNvPr>
          <p:cNvCxnSpPr>
            <a:cxnSpLocks/>
          </p:cNvCxnSpPr>
          <p:nvPr/>
        </p:nvCxnSpPr>
        <p:spPr>
          <a:xfrm flipH="1">
            <a:off x="6035616" y="434263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60196FB-86CD-5765-D385-20EC07282A45}"/>
              </a:ext>
            </a:extLst>
          </p:cNvPr>
          <p:cNvCxnSpPr>
            <a:cxnSpLocks/>
          </p:cNvCxnSpPr>
          <p:nvPr/>
        </p:nvCxnSpPr>
        <p:spPr>
          <a:xfrm flipH="1">
            <a:off x="6035616" y="472393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6104C25-E000-442A-120E-814E96C54E3B}"/>
              </a:ext>
            </a:extLst>
          </p:cNvPr>
          <p:cNvCxnSpPr>
            <a:cxnSpLocks/>
          </p:cNvCxnSpPr>
          <p:nvPr/>
        </p:nvCxnSpPr>
        <p:spPr>
          <a:xfrm flipH="1">
            <a:off x="6035616" y="554720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36A0ECD-DE96-016B-E1B0-FADE45219C19}"/>
              </a:ext>
            </a:extLst>
          </p:cNvPr>
          <p:cNvCxnSpPr>
            <a:cxnSpLocks/>
          </p:cNvCxnSpPr>
          <p:nvPr/>
        </p:nvCxnSpPr>
        <p:spPr>
          <a:xfrm flipH="1">
            <a:off x="6035616" y="598199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CA20992-056C-C543-8FD4-FB819D51BA77}"/>
              </a:ext>
            </a:extLst>
          </p:cNvPr>
          <p:cNvCxnSpPr>
            <a:cxnSpLocks/>
          </p:cNvCxnSpPr>
          <p:nvPr/>
        </p:nvCxnSpPr>
        <p:spPr>
          <a:xfrm flipH="1">
            <a:off x="6035616" y="6425497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4780613-5A48-67A1-1253-AA929A88CE95}"/>
              </a:ext>
            </a:extLst>
          </p:cNvPr>
          <p:cNvSpPr txBox="1"/>
          <p:nvPr/>
        </p:nvSpPr>
        <p:spPr>
          <a:xfrm>
            <a:off x="6139725" y="1815677"/>
            <a:ext cx="859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P-HIBE 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6B89FEA-9F93-C36E-5236-014F9FCA442C}"/>
              </a:ext>
            </a:extLst>
          </p:cNvPr>
          <p:cNvSpPr txBox="1"/>
          <p:nvPr/>
        </p:nvSpPr>
        <p:spPr>
          <a:xfrm>
            <a:off x="7386601" y="1815677"/>
            <a:ext cx="563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AT" u="sng" dirty="0"/>
              <a:t>BTE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664697C-3C9D-9FBB-46AA-AE8951EB6547}"/>
              </a:ext>
            </a:extLst>
          </p:cNvPr>
          <p:cNvSpPr txBox="1"/>
          <p:nvPr/>
        </p:nvSpPr>
        <p:spPr>
          <a:xfrm>
            <a:off x="6139725" y="356243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912349-A326-7A5B-B55F-1E688CECF680}"/>
              </a:ext>
            </a:extLst>
          </p:cNvPr>
          <p:cNvSpPr txBox="1"/>
          <p:nvPr/>
        </p:nvSpPr>
        <p:spPr>
          <a:xfrm>
            <a:off x="6139725" y="4807110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A20A8D6-671E-D0C9-DD76-CC61B3964BA5}"/>
              </a:ext>
            </a:extLst>
          </p:cNvPr>
          <p:cNvSpPr txBox="1"/>
          <p:nvPr/>
        </p:nvSpPr>
        <p:spPr>
          <a:xfrm>
            <a:off x="6139725" y="606014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A727EB7-331D-5343-8FBE-5DEEE334BAB9}"/>
              </a:ext>
            </a:extLst>
          </p:cNvPr>
          <p:cNvSpPr txBox="1"/>
          <p:nvPr/>
        </p:nvSpPr>
        <p:spPr>
          <a:xfrm>
            <a:off x="7301852" y="267522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1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3B6D3A8-ABB2-E0F6-952A-5FD0EBB29BED}"/>
              </a:ext>
            </a:extLst>
          </p:cNvPr>
          <p:cNvSpPr txBox="1"/>
          <p:nvPr/>
        </p:nvSpPr>
        <p:spPr>
          <a:xfrm>
            <a:off x="7299712" y="313606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2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63180054-AB3B-742C-3423-CCD7917C223E}"/>
              </a:ext>
            </a:extLst>
          </p:cNvPr>
          <p:cNvSpPr txBox="1"/>
          <p:nvPr/>
        </p:nvSpPr>
        <p:spPr>
          <a:xfrm>
            <a:off x="7299712" y="4388879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5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2C9D0E4-1C4F-9D47-7F34-6234CE44400B}"/>
              </a:ext>
            </a:extLst>
          </p:cNvPr>
          <p:cNvSpPr txBox="1"/>
          <p:nvPr/>
        </p:nvSpPr>
        <p:spPr>
          <a:xfrm>
            <a:off x="7299712" y="5206447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7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5BF45C2-C298-54E0-3CC4-D629FA652249}"/>
              </a:ext>
            </a:extLst>
          </p:cNvPr>
          <p:cNvSpPr txBox="1"/>
          <p:nvPr/>
        </p:nvSpPr>
        <p:spPr>
          <a:xfrm>
            <a:off x="7299712" y="3562063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3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00738042-B273-2048-5235-6D3B7E801A63}"/>
              </a:ext>
            </a:extLst>
          </p:cNvPr>
          <p:cNvSpPr txBox="1"/>
          <p:nvPr/>
        </p:nvSpPr>
        <p:spPr>
          <a:xfrm>
            <a:off x="7299712" y="4793010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6</a:t>
            </a:r>
          </a:p>
        </p:txBody>
      </p:sp>
      <p:sp>
        <p:nvSpPr>
          <p:cNvPr id="228" name="Slide Number Placeholder 5">
            <a:extLst>
              <a:ext uri="{FF2B5EF4-FFF2-40B4-BE49-F238E27FC236}">
                <a16:creationId xmlns:a16="http://schemas.microsoft.com/office/drawing/2014/main" id="{9DE2B63E-96F0-0838-A874-893C0355CBEC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E9D30B-8427-E56F-4F3C-24DF9D564DA2}"/>
              </a:ext>
            </a:extLst>
          </p:cNvPr>
          <p:cNvSpPr/>
          <p:nvPr/>
        </p:nvSpPr>
        <p:spPr>
          <a:xfrm>
            <a:off x="9877793" y="4062995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B0048-249E-CDE3-709A-3AF2AF03F77C}"/>
              </a:ext>
            </a:extLst>
          </p:cNvPr>
          <p:cNvCxnSpPr>
            <a:cxnSpLocks/>
          </p:cNvCxnSpPr>
          <p:nvPr/>
        </p:nvCxnSpPr>
        <p:spPr>
          <a:xfrm>
            <a:off x="9756177" y="384034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A918FF-F466-A4E6-D721-DA4E5432FE59}"/>
              </a:ext>
            </a:extLst>
          </p:cNvPr>
          <p:cNvCxnSpPr>
            <a:cxnSpLocks/>
          </p:cNvCxnSpPr>
          <p:nvPr/>
        </p:nvCxnSpPr>
        <p:spPr>
          <a:xfrm flipH="1">
            <a:off x="6035616" y="3946609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FFB35C2-CD3C-ABDB-CC6D-F73B0A9E8F53}"/>
              </a:ext>
            </a:extLst>
          </p:cNvPr>
          <p:cNvSpPr/>
          <p:nvPr/>
        </p:nvSpPr>
        <p:spPr>
          <a:xfrm>
            <a:off x="9462404" y="5312090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0BB8B3-4A85-C68F-1E58-BFC9131B4E02}"/>
              </a:ext>
            </a:extLst>
          </p:cNvPr>
          <p:cNvCxnSpPr>
            <a:cxnSpLocks/>
          </p:cNvCxnSpPr>
          <p:nvPr/>
        </p:nvCxnSpPr>
        <p:spPr>
          <a:xfrm>
            <a:off x="9273614" y="5119015"/>
            <a:ext cx="178251" cy="188704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AE62F-B13E-2522-7CE4-867F1C59008A}"/>
              </a:ext>
            </a:extLst>
          </p:cNvPr>
          <p:cNvCxnSpPr>
            <a:cxnSpLocks/>
          </p:cNvCxnSpPr>
          <p:nvPr/>
        </p:nvCxnSpPr>
        <p:spPr>
          <a:xfrm flipH="1">
            <a:off x="6035616" y="5193606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C9AC1D-F4B9-22E9-D6F3-50F5794D419D}"/>
              </a:ext>
            </a:extLst>
          </p:cNvPr>
          <p:cNvSpPr txBox="1"/>
          <p:nvPr/>
        </p:nvSpPr>
        <p:spPr>
          <a:xfrm>
            <a:off x="7299712" y="3980635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0C48E-BFB3-A224-8A4D-EDB22CF27D0E}"/>
              </a:ext>
            </a:extLst>
          </p:cNvPr>
          <p:cNvSpPr txBox="1"/>
          <p:nvPr/>
        </p:nvSpPr>
        <p:spPr>
          <a:xfrm>
            <a:off x="7299712" y="5630432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F3478B-810A-559A-48F3-59497C83AAC5}"/>
              </a:ext>
            </a:extLst>
          </p:cNvPr>
          <p:cNvSpPr/>
          <p:nvPr/>
        </p:nvSpPr>
        <p:spPr>
          <a:xfrm>
            <a:off x="9388643" y="2779358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29EF5-3AFE-8127-4ED2-F9238370142E}"/>
              </a:ext>
            </a:extLst>
          </p:cNvPr>
          <p:cNvSpPr/>
          <p:nvPr/>
        </p:nvSpPr>
        <p:spPr>
          <a:xfrm>
            <a:off x="9163541" y="2398931"/>
            <a:ext cx="133500" cy="143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AT" sz="105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B383F5-E458-531C-6B55-B4713A5C6A29}"/>
              </a:ext>
            </a:extLst>
          </p:cNvPr>
          <p:cNvCxnSpPr>
            <a:cxnSpLocks/>
          </p:cNvCxnSpPr>
          <p:nvPr/>
        </p:nvCxnSpPr>
        <p:spPr>
          <a:xfrm>
            <a:off x="9272796" y="2551927"/>
            <a:ext cx="148347" cy="225519"/>
          </a:xfrm>
          <a:prstGeom prst="line">
            <a:avLst/>
          </a:prstGeom>
          <a:ln w="28575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AEBE998-DF6D-1442-9633-EC2448E208C4}"/>
              </a:ext>
            </a:extLst>
          </p:cNvPr>
          <p:cNvSpPr txBox="1"/>
          <p:nvPr/>
        </p:nvSpPr>
        <p:spPr>
          <a:xfrm>
            <a:off x="7299712" y="6074836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38817B-6290-E24C-16CD-F843441ED90C}"/>
              </a:ext>
            </a:extLst>
          </p:cNvPr>
          <p:cNvSpPr txBox="1"/>
          <p:nvPr/>
        </p:nvSpPr>
        <p:spPr>
          <a:xfrm>
            <a:off x="6139725" y="2280208"/>
            <a:ext cx="54341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AT" sz="1200" dirty="0"/>
              <a:t>depth 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9B05DF-C864-3095-E612-EFA1BB32E7F3}"/>
              </a:ext>
            </a:extLst>
          </p:cNvPr>
          <p:cNvCxnSpPr>
            <a:cxnSpLocks/>
          </p:cNvCxnSpPr>
          <p:nvPr/>
        </p:nvCxnSpPr>
        <p:spPr>
          <a:xfrm flipH="1">
            <a:off x="6035616" y="2205244"/>
            <a:ext cx="4823012" cy="0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10808-4929-460A-FFD4-FBA98AB58833}"/>
              </a:ext>
            </a:extLst>
          </p:cNvPr>
          <p:cNvCxnSpPr>
            <a:cxnSpLocks/>
          </p:cNvCxnSpPr>
          <p:nvPr/>
        </p:nvCxnSpPr>
        <p:spPr>
          <a:xfrm flipV="1">
            <a:off x="7113045" y="1929117"/>
            <a:ext cx="0" cy="4485732"/>
          </a:xfrm>
          <a:prstGeom prst="line">
            <a:avLst/>
          </a:prstGeom>
          <a:ln w="19050" cap="rnd">
            <a:solidFill>
              <a:schemeClr val="bg1">
                <a:lumMod val="50000"/>
                <a:lumOff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FD95715-5382-B1C5-2EBF-BC615F69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41709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65593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6918507-E1AF-5416-46AE-5DDA9BDF44A6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5C142BE-3AB4-CC77-26BD-ECD8222A15C6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EA9928E9-EC87-7C26-302F-45429A88FBCF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162F3E-5F88-A4C0-668F-34224FE5960B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374EC8-C21D-ECB9-207C-9E06931A8E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4998E8-AB77-9753-9609-D193A99368C6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45FCF9-A88D-B617-AF2E-E28D15C23A6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5D550D-1723-B0B9-0105-E3EB0A58C1AC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6D99F6A-567D-105B-DF40-4844D89012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FAD84B-4AAA-257E-51C8-81F7B8ECEDBE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CDE18D-DA91-0A86-A1DD-A3B14D973053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7696DB5-9A61-0FC4-426D-6B02ECB76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25A3D59-41F1-A0EE-D18F-0266B8C41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F19D03C-266F-09DE-C9EF-220330E81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688C8DD-FB6D-E767-2F8C-17372CC8C3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1BDEC94-F1D2-DED4-00D3-F803BFAC5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E4D6497-D097-A41D-F917-3466EDEE3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4F1979B-602E-C48D-22E4-E12EB378054F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4AA126-4FF6-8926-417A-4A140584FD46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DE91D93-D987-7BE9-4906-78A9A8A205C5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DAE106-C436-761B-4888-D06657A4334D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EF4746D-B08C-B8B5-0266-D392E25B4F3A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2AF8BAE-1394-28D8-9593-47AE2C39450E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D88DFE2-37C3-15B7-0147-7DF6A3B905D2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9A626C5-7AD3-AD22-3B4C-CBBA10F1787C}"/>
                </a:ext>
              </a:extLst>
            </p:cNvPr>
            <p:cNvGrpSpPr/>
            <p:nvPr/>
          </p:nvGrpSpPr>
          <p:grpSpPr>
            <a:xfrm>
              <a:off x="8535324" y="2754684"/>
              <a:ext cx="481322" cy="492119"/>
              <a:chOff x="11067179" y="3113159"/>
              <a:chExt cx="603597" cy="396728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15B0183-E679-8BEA-FB76-A65DD52EBAB7}"/>
                  </a:ext>
                </a:extLst>
              </p:cNvPr>
              <p:cNvSpPr/>
              <p:nvPr/>
            </p:nvSpPr>
            <p:spPr>
              <a:xfrm>
                <a:off x="11067179" y="3113159"/>
                <a:ext cx="603594" cy="396728"/>
              </a:xfrm>
              <a:prstGeom prst="ellipse">
                <a:avLst/>
              </a:prstGeom>
              <a:solidFill>
                <a:schemeClr val="tx1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A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996DA0-8415-4625-AAF5-CF1F6B492D39}"/>
                  </a:ext>
                </a:extLst>
              </p:cNvPr>
              <p:cNvSpPr txBox="1"/>
              <p:nvPr/>
            </p:nvSpPr>
            <p:spPr>
              <a:xfrm>
                <a:off x="11107336" y="3193025"/>
                <a:ext cx="563440" cy="223306"/>
              </a:xfrm>
              <a:prstGeom prst="rect">
                <a:avLst/>
              </a:prstGeom>
              <a:noFill/>
              <a:ln w="76200"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AT" sz="1200" dirty="0">
                    <a:solidFill>
                      <a:schemeClr val="accent2"/>
                    </a:solidFill>
                  </a:rPr>
                  <a:t>ID*</a:t>
                </a:r>
                <a:endParaRPr lang="en-AT" sz="36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C5682EF-6462-CB5C-BE22-16DFF9A87C5F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D3C4B21-D426-604B-1C90-C3930EAE2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A3799E-9811-7A6E-985E-8CDD8EBE8986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14A01AA-F4A1-58EA-FC26-53FE9673DBF1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65CCF57-D846-D573-E09C-93799664B179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AD7971-FFF4-38D3-A148-007E56CF96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24B2B02-A601-7131-4904-5F57F73C0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F692A45-C3D0-4FA3-D885-FFCE8A46A919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5D78D44-998C-37A2-02AA-3EE686E104AB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A7DCACE-0548-16EE-C96C-F8430C2DA641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AB53403-2F39-B83E-AC4B-2240D014C83F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8B457C3-EBC6-820E-0AFD-CBC6F370921E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82F466A-F903-8BEF-8E6D-D1700244A3B1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79EFAD57-62E8-CBE1-92E3-E160FFBB50C4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D2476AD-0D39-B752-0DF6-C21C02847877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E6CF220-6CB3-E743-4866-EDAEA11A60C4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5534C27-6EE7-125E-51C9-C40574E3B4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4A960172-9E87-3F7C-1E14-25C9353F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22632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F133C4A-A166-27CC-1DC6-1AC403DDBDCB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B49A808-EEFC-21B9-4016-601EB1B8FBD2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E2AE7F-3A63-7852-3990-8882E8F9C226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B9E6CD-BDDF-371C-F833-68723C34E4C8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26DC99-683F-A5CB-2DC4-EF012E9DA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306BA8-B383-136C-C077-82910640DF91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691E3D-0A53-23BD-E151-4C70610BD73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48CFEC-D991-CFE8-8F06-677813115353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981B87-6D11-3805-4EBC-25314009E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6A85F8-523D-22DB-2A16-359529320D95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6AEDA8-3A32-B392-FE8B-8A1E82F1DFC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8EFC5E-3D7F-3317-9484-A39A902455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976D549-DC03-D264-63D5-02098818B1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C7369E-E6A4-ACB1-4E88-89EA0E6D81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0AAEEF0-7F14-499F-7832-D22092CF6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A18EB7-7028-46A4-3829-7BC361942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01C8C78-B243-9FC1-78CA-556A858C84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F7CF0-2ABC-1691-A8A7-3C786492D5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30BD35-EB3D-E17C-0936-0CB64672FCA6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3EEFBC-FF91-9709-2703-FCDE7A9965EF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470A45-DF10-BDEC-5985-A1A186C1426C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84EC0A-06CD-1BB4-4C2C-0ACB97517AB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36DA25-7BB0-59B5-459E-C022E238C821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BD5F94-91C8-897F-7268-2A653C25795A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07BD16F-CCAB-1CC1-64E9-DBC4AFC87748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EAC394-E536-F25A-C3C3-7A0583A7566C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A8973E2-87BD-D33C-5D7C-BFF8D6F3BC89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2B1DDA-E66D-DD13-F36D-FED07AC6F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0C06912-802E-35F7-C964-33D755374FC5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E44C33C-41BF-31C9-E2F7-2953C2D22E3F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C56FD6C-B3FD-5234-286B-42D5BD7B159E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FC78573-CE55-31CF-52B0-0D14F3211F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45D0DDD-F411-4174-3F33-08E5BABB7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2C061B9-BD44-36DB-93F4-5809BDDB719C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FEF75D3-36B3-1B43-ACE5-B4A41E734A21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C948079-3C5A-3323-35FB-C1DB7C445E5A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27052E-AF19-6FC1-E977-5594E4733D21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BD46EBB-36E4-3E79-D716-425D2876B46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21CC86-FA89-5E27-01CE-8734B813C82F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D05E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59896B32-5B62-64C2-06D2-DF9C6F1681EF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5B6BEA9-4BDB-1377-3D56-313708523C27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D9975E5-60B8-22BC-93D3-EA55FB070699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656BB3C-11EA-D45A-F77C-A7F8F65D9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40E935D-CB07-E191-4152-ADF7B7FD85A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A44A62F2-95DF-2D56-92B6-9891EFB4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9407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 path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from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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BCB465-CEDA-F81A-7DEA-20552625AB63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3372266-051F-565A-2C79-C86A70E89000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39C6667-FD77-F2B7-06A9-B97F2ADF5E07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9C5E5A-EC62-42AC-3FD2-82410DCF1568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66E863-CBDC-79F8-BE70-7116DC7CCF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59899A-DF8A-137D-26F5-35B1D70941CD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C9B62B-2399-B506-B554-009A3842325C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16A8A4-43FA-4704-8D3A-1164FC7AAC32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2EC1C5-740D-957F-B026-DA72CBA181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2E81F7-548A-3AD5-F546-0C15BE3CD624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22E593-7841-D5C0-759C-4FE879524E56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A153BC-617F-4198-6D19-2486A8CFF2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6D0F82-F214-21E7-ECDD-B9FCE458F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503D9F-61A1-CC9C-6C1B-7E917F8113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4B7206-09F4-BF10-03BB-82EB06235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0F1D54-B878-706F-C224-F4A99338FB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DFA69AF-D3E1-BFB9-74A3-753BCBD80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84AB81-2A4C-9251-96AF-B9178E3E6F3F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500352-EA24-213D-5496-31FCAF6A3FDB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FF717C-CEAC-78DD-6A16-577469A9AF06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47A2B7-B3CE-D34D-CEFC-41493FB8A203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FE4DC1-54D9-9272-4256-7990BF5B123D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B53AE28-DE20-96A7-4D94-D614779B122D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9CC694B-D34E-4DF0-2E42-94F200A7057D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1689C5-F697-55E3-4FA6-E3333AF6BB1F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ECC3B7B-86B7-ADA6-FCED-4D129457C7DB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9FA1EB6-C725-C2D7-6C62-E9EEEBA5E47E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D4B6D95-A3CC-7145-7856-496EF11C7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1ECBEA-AE80-4062-E44D-97DBFD2B6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1C0BD36-218B-D996-6E7E-A71BB6ACD5FA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A8AF9D-11A1-D81D-7043-506650910B1F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FD9CD-28D2-8E0F-7AA1-B740487BBBA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61BBA8E-A988-E920-BDC7-DC531FFAC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BA7C3CE-4CF6-5FE8-24B6-B3AE9036C20D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032FFE9-5F16-6512-0E1E-25EE7D999BC6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6CFBD3-2E70-BF99-DF7D-CCBFDBB0BB07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29CC25-AFC5-CABC-8400-7C4CAF20D1F8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F33E6F5-C189-8F0B-0CEE-4E2B1D039336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2EE5492-4702-D80A-8C48-622AB228CABD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D6F57FC7-347B-1EB2-D2F3-419806EFE76A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24A8EF-CBE2-7C8B-2098-5D2A29410C4F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226F466-10F9-158A-6B5E-8C3BE1A5483D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0221F0-BA19-19A3-D4B1-6C4A75B89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970BEAA-884B-538C-B46D-78C443773F66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DAFF80B3-11DC-C9F6-5721-D7F3B231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42550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 path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from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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4AF036-FDCA-021D-5D5C-B48D96F2740F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D33E2B9-57A2-51F0-F0A9-494F5D17865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2CE89D7-4D18-3460-94D7-896D0E86B75D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71E74F-B66D-11CE-C186-72F7EA4818AF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37C01A-87D0-6DED-89D9-8161944D9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3A9870-4BF3-F2D3-C9CC-EC67C39DF0D3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06628A-B0A7-BCA7-1BE8-D1FC5791AC6B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B51119-0E9B-A0E9-DC8C-8AC42B34B88C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3D12BF-9436-55F2-9919-D6814FCBC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D2EFB9-4A19-6F6E-61CA-C5CF7A30A8E3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C38E12-4DAC-CA36-D683-7C9FB47C5069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19B3B8-82F5-BC00-DB9E-EA28C60C21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8D2DB1-D470-FE13-6E7E-53BF79C88C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74FF672-CACD-0708-7B64-E99402376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05143C-E9DD-900D-9A55-D92AB1E862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4AA6AC-1080-BECA-A0AD-1CA37934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3B2B12-D5A1-E593-6C68-742AAD9576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399802-DCC5-974C-C27D-118834AA922D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C3FCF1-1FA3-DD13-DA7C-4960D625C845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E3E1D5-1C02-10B1-27CB-8C1601565A21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F9EF48-9C3B-6BD8-D512-E66F1B311ECE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8ADC9AA-6EA9-80CD-FB90-13629785460A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A9DC7B-53D8-F26D-61C0-45EF88D42523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1F1B4C-EE86-D3DF-2508-40F7F8EA8076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DB4C11D-1EF7-2EAE-B22B-55BDE2B6EB70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3FCB56-EEF5-1FF9-5248-075DCEC22DE2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EC4272-C87B-2E42-11E4-5C6AC682F564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33646C-2557-3558-9259-D4865BB73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6DB22DE-E28A-D6AD-1542-E869BE5CD4B9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62ED4F-F43C-AC66-1344-1515045489D4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D5F2285-C825-C056-80E8-E5A023CFEF54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E46AC91-CB2D-87E3-B0A3-74177EC51B9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BFC0750-EA09-25BF-3ADF-CE209363BF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FE865E8-C790-80D3-9FBC-B52E48F6095E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008DD5-CE18-F7DA-5B57-B86CC046D9D6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6C3B0BD-293F-93E6-DF9E-BF1DA6F3E5FF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8C584D-66AE-DB41-64CC-FE44D4F42FD6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088E47-9F35-DD3B-571F-7CC73EF7EC2E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17B5575-7186-92AC-E8E3-1D0A4ADC7AF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420CB6E1-1FE8-AE3F-3B62-7A77B0D197B6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155E3D9-3D66-D294-87F0-3609E7810531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BD04AB-69C0-77C7-D6CC-022010736B42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C38B2BA-9494-1341-3DFA-4139F8DC09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ECBB962-5703-3EA6-0984-E82A5BB3FAF0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76DB10A2-57B5-123D-951F-E6101135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33370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 path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from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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of children 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F65970-15E0-DFB7-1E39-31C359943FC8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53221EE-1D21-E6A5-B75A-686940730232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EA5C18E-BC24-E4F0-D1B7-B187BC23E04B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E78E24-FB11-7CC3-B70F-2DFDB3E450AA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2D4C9D-7705-9120-F6FB-FA71E1E28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128264-0069-BE39-21F9-BF0C459B05DE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6E8EED-38EF-DAE4-8C40-7774F8E6EE3F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6061C-FB7B-5AB2-D7C7-76FC0359983E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291102-9450-F7FD-BB9C-7E89782164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51882-8315-225E-D51F-427B030BE97C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6207E6-873A-67C7-F786-E618B9CDFF7B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CE4CD5-59A8-7C36-0879-71666A6039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77768F-A4A2-C59B-759F-F15F2D966E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A49AC5-019F-7125-C5D9-92D9D1F24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1934AF-87F6-612D-B9A3-51F04296F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3156C3-376D-A522-EB5A-555EF3959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4F6371-79C4-E5B8-7F33-E582346CF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CA420-33E7-7E62-A84F-79AAD0C2ED67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8E4BBE-C8FC-1C79-98BA-96312A551836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036469-428E-EBC2-58AE-3C3ECE5D1BE6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AD04127-2F49-C921-3CE3-7483C08B8318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51F18F-904C-F1EA-E911-2C1DFDCC1996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C10A6B7-4B07-6EB9-5F68-77F779A0D546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464DED-5570-D873-BA36-99FEB7C5175F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0DE7462-FF14-1DBC-23C7-B00689F3AE6E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511E5F-5EB9-15BA-9C4F-5BE9D1514D6B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3ABC3E5-13FA-D4AC-A5EE-BB6B1EA4F76D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DF815B1-D571-8430-6B9D-9827146733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129217-FE46-681F-5A56-4071EF51A58F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C281749-00B0-14D2-DAF9-DD28544DB4C8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B184E29-6BAF-FF4A-429C-A6DF71F2B283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1EB92EE-377B-C578-A243-5015BECC682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EE73924-213D-BB10-437F-414BCC2DC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7752BCC-3D1A-71C8-6C60-04832578F861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4FD47B3-807F-65A7-A9BA-7C5E4318091B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40DD9FA-ABDC-5015-19E4-B51A43825F5F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168A2B-A334-08A4-00DB-BA6B2415A37D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CFF8A-B220-EB05-BC49-7A18C03CB543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0EA43FB-59DA-1F5C-F432-8262DC2EA00C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E75E2B6-76EB-E1EA-CB6B-1B906B0EE117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E43896-53A5-97AD-F3CD-C592B17C97C1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2F6397E-DB54-BD51-46EC-3D954604A44D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126A97E-F901-022E-453B-142D22B1D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5683D5-1F07-C318-165A-5785CE103881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ACF7DDCE-83AC-8B9B-EE18-659A3F41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24397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 path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from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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of children 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Delete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F5343-B616-B339-1598-8E1D78350034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7D0C380-3C90-079A-2032-3A08B6FF484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D7D6595-E200-9F6C-9FF3-87834FB8A1F3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2EF3C4-A344-9B6F-DDBE-79BA87CBF446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7252D-06FB-DDD8-D34F-7D76EE89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0D83F-0AA4-FA4F-D173-74D5966DD967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B351-5033-7564-F12C-2D44448E8AF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DC74E-DCCC-28AC-4B49-94202A3C5CB0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0D10B0-F75B-0A89-6D7B-1AE395B69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263F85-3C5F-9243-6936-46D809CB2220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03CA6-DA13-C666-AF23-08F5AADBAF0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C691F0-E4F4-6E45-F373-C1936DA95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A53E60-CCD4-0549-CB08-E9BA6480D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AA8D6-1845-B30A-1017-BC635A13E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BEF2EA-91CC-7032-72DC-50793194E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80B22D-AFCE-2C64-75BF-5C800EFFE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4F8C58-B6D5-DB74-F7DA-C6C418AB1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3A2313-5762-A3A1-418B-93D2F10B17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2C76FE-BD50-E0DA-0CA8-0F03703BA554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DE738E-F545-159B-2FF1-37DD7FAF4CDE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A9E0-69D3-D88E-D856-A873C3C1159F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55F7D6-E913-B8A7-6CBE-F5CDD828B5C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C6304B-ECBE-2EB2-766B-7F6EA115102B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C17C0-A89C-7425-E1AD-77AEB33CDA5C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269BEF-C7D8-CDD1-C78B-4801B56BC5D4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E5C176-DAE0-5228-FAB4-5F27DB8430F5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FD4553-39E4-49A7-D1DE-EACB896E7203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1F4A97-C71C-D49D-7696-5931F274B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044465-1AC7-98E4-127A-EA9578B356F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4E905D-7041-22FB-8D79-2669BC30DB6C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773392-16EB-0297-6671-9352612E0068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F98BF-69A3-6787-E15D-E061C8246F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6F08B-20D0-A673-BE73-73AD44E05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F0032E-5EF2-1B16-68FD-67CDE6549D4F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F73515-93D4-8526-63C9-A02DB71E3912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42CD10-156A-33F4-B41E-B81B029B54BE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FE1980A-CBDE-8F88-099E-0EED4F04B75C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C24890-6113-D8DD-94E3-B832F84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8B5D3B-D00D-91B3-EB85-776484791DB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2C5DD24-7A41-8E88-17CB-35D44B7CF23E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F91DAE-AD3C-85F4-959E-5AB5566773E2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49F777-8D6C-8317-E5C5-B7CA3A3E68AA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FC34444-D3C0-5055-4D4F-A5D1B5E668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16620-B0BB-A92C-2870-B0F51CA96ED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44CBA4CA-104E-17B0-6CFD-78F60486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687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b="0" i="0" u="none" strike="noStrike" kern="1200" cap="none" spc="0" dirty="0">
                <a:solidFill>
                  <a:schemeClr val="tx1"/>
                </a:solidFill>
                <a:uFillTx/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 SK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 path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from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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all SKs of children 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Delete SKs on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{SKs on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co-path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}.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F5343-B616-B339-1598-8E1D78350034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7D0C380-3C90-079A-2032-3A08B6FF484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D7D6595-E200-9F6C-9FF3-87834FB8A1F3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2EF3C4-A344-9B6F-DDBE-79BA87CBF446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7252D-06FB-DDD8-D34F-7D76EE89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0D83F-0AA4-FA4F-D173-74D5966DD967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B351-5033-7564-F12C-2D44448E8AF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DC74E-DCCC-28AC-4B49-94202A3C5CB0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0D10B0-F75B-0A89-6D7B-1AE395B69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263F85-3C5F-9243-6936-46D809CB2220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03CA6-DA13-C666-AF23-08F5AADBAF0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C691F0-E4F4-6E45-F373-C1936DA95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A53E60-CCD4-0549-CB08-E9BA6480D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AA8D6-1845-B30A-1017-BC635A13E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BEF2EA-91CC-7032-72DC-50793194E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80B22D-AFCE-2C64-75BF-5C800EFFE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4F8C58-B6D5-DB74-F7DA-C6C418AB1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3A2313-5762-A3A1-418B-93D2F10B17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2C76FE-BD50-E0DA-0CA8-0F03703BA554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DE738E-F545-159B-2FF1-37DD7FAF4CDE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A9E0-69D3-D88E-D856-A873C3C1159F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55F7D6-E913-B8A7-6CBE-F5CDD828B5C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C6304B-ECBE-2EB2-766B-7F6EA115102B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C17C0-A89C-7425-E1AD-77AEB33CDA5C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269BEF-C7D8-CDD1-C78B-4801B56BC5D4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E5C176-DAE0-5228-FAB4-5F27DB8430F5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FD4553-39E4-49A7-D1DE-EACB896E7203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1F4A97-C71C-D49D-7696-5931F274B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044465-1AC7-98E4-127A-EA9578B356F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4E905D-7041-22FB-8D79-2669BC30DB6C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773392-16EB-0297-6671-9352612E0068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F98BF-69A3-6787-E15D-E061C8246F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6F08B-20D0-A673-BE73-73AD44E05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F0032E-5EF2-1B16-68FD-67CDE6549D4F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F73515-93D4-8526-63C9-A02DB71E3912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42CD10-156A-33F4-B41E-B81B029B54BE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FE1980A-CBDE-8F88-099E-0EED4F04B75C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C24890-6113-D8DD-94E3-B832F84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8B5D3B-D00D-91B3-EB85-776484791DB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2C5DD24-7A41-8E88-17CB-35D44B7CF23E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F91DAE-AD3C-85F4-959E-5AB5566773E2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49F777-8D6C-8317-E5C5-B7CA3A3E68AA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FC34444-D3C0-5055-4D4F-A5D1B5E668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16620-B0BB-A92C-2870-B0F51CA96ED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1456265-718C-B126-50F9-E1A856C6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4842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:= {SKs on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co-path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}.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 With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can...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decrypt for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F5343-B616-B339-1598-8E1D78350034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7D0C380-3C90-079A-2032-3A08B6FF484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D7D6595-E200-9F6C-9FF3-87834FB8A1F3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2EF3C4-A344-9B6F-DDBE-79BA87CBF446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7252D-06FB-DDD8-D34F-7D76EE89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0D83F-0AA4-FA4F-D173-74D5966DD967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B351-5033-7564-F12C-2D44448E8AF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DC74E-DCCC-28AC-4B49-94202A3C5CB0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0D10B0-F75B-0A89-6D7B-1AE395B69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263F85-3C5F-9243-6936-46D809CB2220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03CA6-DA13-C666-AF23-08F5AADBAF0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C691F0-E4F4-6E45-F373-C1936DA95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A53E60-CCD4-0549-CB08-E9BA6480D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AA8D6-1845-B30A-1017-BC635A13E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BEF2EA-91CC-7032-72DC-50793194E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80B22D-AFCE-2C64-75BF-5C800EFFE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4F8C58-B6D5-DB74-F7DA-C6C418AB1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3A2313-5762-A3A1-418B-93D2F10B17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2C76FE-BD50-E0DA-0CA8-0F03703BA554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DE738E-F545-159B-2FF1-37DD7FAF4CDE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A9E0-69D3-D88E-D856-A873C3C1159F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55F7D6-E913-B8A7-6CBE-F5CDD828B5C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C6304B-ECBE-2EB2-766B-7F6EA115102B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C17C0-A89C-7425-E1AD-77AEB33CDA5C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269BEF-C7D8-CDD1-C78B-4801B56BC5D4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E5C176-DAE0-5228-FAB4-5F27DB8430F5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FD4553-39E4-49A7-D1DE-EACB896E7203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1F4A97-C71C-D49D-7696-5931F274B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044465-1AC7-98E4-127A-EA9578B356F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4E905D-7041-22FB-8D79-2669BC30DB6C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773392-16EB-0297-6671-9352612E0068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F98BF-69A3-6787-E15D-E061C8246F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6F08B-20D0-A673-BE73-73AD44E05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F0032E-5EF2-1B16-68FD-67CDE6549D4F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F73515-93D4-8526-63C9-A02DB71E3912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42CD10-156A-33F4-B41E-B81B029B54BE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FE1980A-CBDE-8F88-099E-0EED4F04B75C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C24890-6113-D8DD-94E3-B832F84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8B5D3B-D00D-91B3-EB85-776484791DB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2C5DD24-7A41-8E88-17CB-35D44B7CF23E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F91DAE-AD3C-85F4-959E-5AB5566773E2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49F777-8D6C-8317-E5C5-B7CA3A3E68AA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FC34444-D3C0-5055-4D4F-A5D1B5E668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16620-B0BB-A92C-2870-B0F51CA96ED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83C408BD-7CB6-AB05-1CF9-4452B196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4911696"/>
            <a:ext cx="257196" cy="257196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28C9E01-D6D6-CAFF-D2FE-16BC2702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8027" y="5062863"/>
            <a:ext cx="257196" cy="2571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04669DF-F46F-9F83-59C9-86DFDE36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33951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33FD3809-8605-EA7D-DBD6-4C01B00F7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1698" y="3782444"/>
            <a:ext cx="683881" cy="683881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99F4E47-556D-ADE5-5F98-731E63A1ADED}"/>
              </a:ext>
            </a:extLst>
          </p:cNvPr>
          <p:cNvCxnSpPr>
            <a:cxnSpLocks/>
          </p:cNvCxnSpPr>
          <p:nvPr/>
        </p:nvCxnSpPr>
        <p:spPr>
          <a:xfrm flipH="1">
            <a:off x="8366668" y="3981796"/>
            <a:ext cx="165472" cy="88012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2330B1D5-318E-4FCE-D018-2C5838AF15D2}"/>
              </a:ext>
            </a:extLst>
          </p:cNvPr>
          <p:cNvSpPr/>
          <p:nvPr/>
        </p:nvSpPr>
        <p:spPr>
          <a:xfrm>
            <a:off x="8489682" y="3222324"/>
            <a:ext cx="983518" cy="967961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45720" tIns="45720" rIns="45720" rtlCol="0" anchor="ctr"/>
          <a:lstStyle/>
          <a:p>
            <a:pPr algn="ctr"/>
            <a:endParaRPr lang="en-CH" dirty="0" err="1">
              <a:solidFill>
                <a:schemeClr val="tx1"/>
              </a:solidFill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98037F5-420D-08BC-0B9B-7D1E8D1362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92" y="3319656"/>
            <a:ext cx="400683" cy="40268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EF3306-8F25-311F-B6A6-73ED1C0BA62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17" y="3681947"/>
            <a:ext cx="366319" cy="368151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6D551D1-3B93-9780-E940-3FF0C92C88B0}"/>
              </a:ext>
            </a:extLst>
          </p:cNvPr>
          <p:cNvCxnSpPr>
            <a:cxnSpLocks/>
          </p:cNvCxnSpPr>
          <p:nvPr/>
        </p:nvCxnSpPr>
        <p:spPr>
          <a:xfrm>
            <a:off x="8339043" y="3559475"/>
            <a:ext cx="150638" cy="24033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B577690-7F82-88FC-55D1-D87F8602E95D}"/>
              </a:ext>
            </a:extLst>
          </p:cNvPr>
          <p:cNvCxnSpPr>
            <a:cxnSpLocks/>
          </p:cNvCxnSpPr>
          <p:nvPr/>
        </p:nvCxnSpPr>
        <p:spPr>
          <a:xfrm>
            <a:off x="9494628" y="3700908"/>
            <a:ext cx="184963" cy="0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2" name="Graphic 81">
            <a:extLst>
              <a:ext uri="{FF2B5EF4-FFF2-40B4-BE49-F238E27FC236}">
                <a16:creationId xmlns:a16="http://schemas.microsoft.com/office/drawing/2014/main" id="{5CE51E42-05A2-3CD5-CDCA-1A4190E1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5719" y="3559475"/>
            <a:ext cx="402687" cy="40268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DD0A618-7C86-7A91-EDFB-613D6D64DE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81" y="3499521"/>
            <a:ext cx="272883" cy="391833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4B03E638-9F5A-2DA7-F4F6-AB750539FC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0537" y="3870182"/>
            <a:ext cx="392206" cy="268576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4289704-233F-6223-4B84-15169CDD0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1372" y="4103837"/>
            <a:ext cx="392206" cy="26857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04EF7EC-1079-EDCC-271B-2C397E92C839}"/>
              </a:ext>
            </a:extLst>
          </p:cNvPr>
          <p:cNvSpPr txBox="1"/>
          <p:nvPr/>
        </p:nvSpPr>
        <p:spPr>
          <a:xfrm>
            <a:off x="8125197" y="4835310"/>
            <a:ext cx="17674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device compromise</a:t>
            </a:r>
            <a:endParaRPr lang="en-CH" sz="1400" dirty="0">
              <a:solidFill>
                <a:srgbClr val="FF0000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E2A7CBCD-30E6-F451-DB0D-DBFDE0781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8048" y="3498012"/>
            <a:ext cx="270721" cy="391833"/>
          </a:xfrm>
          <a:prstGeom prst="rect">
            <a:avLst/>
          </a:prstGeom>
        </p:spPr>
      </p:pic>
      <p:pic>
        <p:nvPicPr>
          <p:cNvPr id="88" name="Graphic 87" descr="Close">
            <a:extLst>
              <a:ext uri="{FF2B5EF4-FFF2-40B4-BE49-F238E27FC236}">
                <a16:creationId xmlns:a16="http://schemas.microsoft.com/office/drawing/2014/main" id="{10D25A4E-8C87-379D-05AE-7E7309AED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3278" y="5237094"/>
            <a:ext cx="466682" cy="46668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A015D126-4B9B-B701-30E1-6E7236E16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81110" y="3247790"/>
            <a:ext cx="548721" cy="548721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A1F710D8-5515-0A7A-79E7-F77CC7ECCE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0322" y="3328693"/>
            <a:ext cx="579520" cy="57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6BD32-D51B-74EA-89D1-86B53B39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CGKA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36E2-3530-D0D4-79AD-9E399286F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33807"/>
            <a:ext cx="10681251" cy="4351337"/>
          </a:xfrm>
        </p:spPr>
        <p:txBody>
          <a:bodyPr>
            <a:normAutofit/>
          </a:bodyPr>
          <a:lstStyle/>
          <a:p>
            <a:r>
              <a:rPr lang="en-AT" sz="18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Post Compromise Forward Security (PCFS)</a:t>
            </a:r>
            <a:endParaRPr lang="en-AT" sz="16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78FB44-AB2E-0CF4-30D6-721C1A957696}"/>
              </a:ext>
            </a:extLst>
          </p:cNvPr>
          <p:cNvSpPr/>
          <p:nvPr/>
        </p:nvSpPr>
        <p:spPr>
          <a:xfrm>
            <a:off x="9394466" y="1008634"/>
            <a:ext cx="2433099" cy="882595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Motivation : Long lasting sessions (years) so can’t “give up” on compromise.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74C44F-31C0-3049-94F1-811A77F23269}"/>
              </a:ext>
            </a:extLst>
          </p:cNvPr>
          <p:cNvCxnSpPr/>
          <p:nvPr/>
        </p:nvCxnSpPr>
        <p:spPr>
          <a:xfrm>
            <a:off x="1345883" y="4823116"/>
            <a:ext cx="9145419" cy="0"/>
          </a:xfrm>
          <a:prstGeom prst="straightConnector1">
            <a:avLst/>
          </a:prstGeom>
          <a:ln w="22225" cap="rnd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0030C3-36DE-04EA-D9B8-E6FBB243082B}"/>
              </a:ext>
            </a:extLst>
          </p:cNvPr>
          <p:cNvSpPr txBox="1"/>
          <p:nvPr/>
        </p:nvSpPr>
        <p:spPr>
          <a:xfrm>
            <a:off x="1279771" y="4476301"/>
            <a:ext cx="5454730" cy="275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time</a:t>
            </a:r>
            <a:endParaRPr lang="en-CH" sz="14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35AB29-22A1-9F20-EACF-E1DEBA20FC5F}"/>
              </a:ext>
            </a:extLst>
          </p:cNvPr>
          <p:cNvCxnSpPr>
            <a:cxnSpLocks/>
          </p:cNvCxnSpPr>
          <p:nvPr/>
        </p:nvCxnSpPr>
        <p:spPr>
          <a:xfrm>
            <a:off x="4274641" y="3088641"/>
            <a:ext cx="0" cy="2494279"/>
          </a:xfrm>
          <a:prstGeom prst="line">
            <a:avLst/>
          </a:prstGeom>
          <a:ln w="19050" cap="rnd">
            <a:solidFill>
              <a:schemeClr val="tx1"/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A8A8697-5648-09A1-B2EB-D6122E030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0794" y="3782444"/>
            <a:ext cx="683881" cy="68388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6416E2-17CA-F4F5-967F-A67B934F08CE}"/>
              </a:ext>
            </a:extLst>
          </p:cNvPr>
          <p:cNvCxnSpPr>
            <a:cxnSpLocks/>
          </p:cNvCxnSpPr>
          <p:nvPr/>
        </p:nvCxnSpPr>
        <p:spPr>
          <a:xfrm flipH="1">
            <a:off x="2075764" y="3981796"/>
            <a:ext cx="165472" cy="88012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BC7FF0-8FFE-D26B-C3B9-ED7F7107CDCE}"/>
              </a:ext>
            </a:extLst>
          </p:cNvPr>
          <p:cNvSpPr/>
          <p:nvPr/>
        </p:nvSpPr>
        <p:spPr>
          <a:xfrm>
            <a:off x="2198778" y="3222324"/>
            <a:ext cx="983518" cy="967961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45720" tIns="45720" rIns="45720" rtlCol="0" anchor="ctr"/>
          <a:lstStyle/>
          <a:p>
            <a:pPr algn="ctr"/>
            <a:endParaRPr lang="en-CH" dirty="0" err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E70DE-4D28-8297-5ED4-A3B9B3B746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8" y="3319656"/>
            <a:ext cx="400683" cy="402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BC0EC-A52B-0F22-751E-51928DEB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13" y="3681947"/>
            <a:ext cx="366319" cy="36815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243334-D639-647E-FA10-A0CC634C2B8C}"/>
              </a:ext>
            </a:extLst>
          </p:cNvPr>
          <p:cNvCxnSpPr>
            <a:cxnSpLocks/>
          </p:cNvCxnSpPr>
          <p:nvPr/>
        </p:nvCxnSpPr>
        <p:spPr>
          <a:xfrm>
            <a:off x="2048139" y="3559475"/>
            <a:ext cx="150638" cy="24033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CE392C-2E06-B7F1-CA03-969C3602A29F}"/>
              </a:ext>
            </a:extLst>
          </p:cNvPr>
          <p:cNvCxnSpPr>
            <a:cxnSpLocks/>
          </p:cNvCxnSpPr>
          <p:nvPr/>
        </p:nvCxnSpPr>
        <p:spPr>
          <a:xfrm>
            <a:off x="3203724" y="3700908"/>
            <a:ext cx="184963" cy="0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689A54A8-A4D4-98B7-AF9A-FB8ADEB835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4815" y="3559475"/>
            <a:ext cx="402687" cy="402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BEFB50-FD69-859D-8412-E82BE9068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77" y="3499521"/>
            <a:ext cx="272883" cy="39183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F9CDFC7-E79D-7EC9-1CFA-342AD92A5A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9633" y="3870182"/>
            <a:ext cx="392206" cy="26857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7EDCB7B-A134-D7B5-3F45-16E65BFA5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0468" y="4103837"/>
            <a:ext cx="392206" cy="268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CC2D24F-91FA-920D-67B3-65BC80722CCB}"/>
              </a:ext>
            </a:extLst>
          </p:cNvPr>
          <p:cNvSpPr txBox="1"/>
          <p:nvPr/>
        </p:nvSpPr>
        <p:spPr>
          <a:xfrm>
            <a:off x="1834293" y="4835310"/>
            <a:ext cx="17674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device compromise</a:t>
            </a:r>
            <a:endParaRPr lang="en-CH" sz="1400" dirty="0">
              <a:solidFill>
                <a:srgbClr val="FF000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5EEA723-AA04-EC45-4F10-FCB6250D4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7144" y="3498012"/>
            <a:ext cx="270721" cy="391833"/>
          </a:xfrm>
          <a:prstGeom prst="rect">
            <a:avLst/>
          </a:prstGeom>
        </p:spPr>
      </p:pic>
      <p:pic>
        <p:nvPicPr>
          <p:cNvPr id="57" name="Graphic 56" descr="Close">
            <a:extLst>
              <a:ext uri="{FF2B5EF4-FFF2-40B4-BE49-F238E27FC236}">
                <a16:creationId xmlns:a16="http://schemas.microsoft.com/office/drawing/2014/main" id="{B2F20F29-7C59-C714-D230-0F40E75013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32374" y="5237094"/>
            <a:ext cx="466682" cy="46668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4FA175F0-3338-C256-94CD-FDBE5568C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0206" y="3247790"/>
            <a:ext cx="548721" cy="548721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9F87D09-CAB3-6446-34FD-49F58D12A7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29418" y="3328693"/>
            <a:ext cx="579520" cy="5795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EFB601-FC0A-304C-4903-C59A6C7F3AAF}"/>
              </a:ext>
            </a:extLst>
          </p:cNvPr>
          <p:cNvCxnSpPr>
            <a:cxnSpLocks/>
          </p:cNvCxnSpPr>
          <p:nvPr/>
        </p:nvCxnSpPr>
        <p:spPr>
          <a:xfrm flipH="1">
            <a:off x="5235789" y="3981796"/>
            <a:ext cx="165472" cy="88012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0E111B8-F5B1-184B-FB23-FFA94BA355BF}"/>
              </a:ext>
            </a:extLst>
          </p:cNvPr>
          <p:cNvSpPr/>
          <p:nvPr/>
        </p:nvSpPr>
        <p:spPr>
          <a:xfrm>
            <a:off x="5358803" y="3222324"/>
            <a:ext cx="983518" cy="967961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45720" tIns="45720" rIns="45720" rtlCol="0" anchor="ctr"/>
          <a:lstStyle/>
          <a:p>
            <a:pPr algn="ctr"/>
            <a:endParaRPr lang="en-CH" dirty="0" err="1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D2F53C-511A-B9E5-657F-C8E7477B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3" y="3319656"/>
            <a:ext cx="400683" cy="402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5B50B0-B553-AACE-EA58-20E7D17112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8" y="3681947"/>
            <a:ext cx="366319" cy="36815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4E7056-912C-A57D-FE15-4A8644144506}"/>
              </a:ext>
            </a:extLst>
          </p:cNvPr>
          <p:cNvCxnSpPr>
            <a:cxnSpLocks/>
          </p:cNvCxnSpPr>
          <p:nvPr/>
        </p:nvCxnSpPr>
        <p:spPr>
          <a:xfrm>
            <a:off x="5208164" y="3559475"/>
            <a:ext cx="150638" cy="24033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3FFC7A-F39B-1877-025F-0B2392B22604}"/>
              </a:ext>
            </a:extLst>
          </p:cNvPr>
          <p:cNvCxnSpPr>
            <a:cxnSpLocks/>
          </p:cNvCxnSpPr>
          <p:nvPr/>
        </p:nvCxnSpPr>
        <p:spPr>
          <a:xfrm>
            <a:off x="6363748" y="3700908"/>
            <a:ext cx="184963" cy="0"/>
          </a:xfrm>
          <a:prstGeom prst="straightConnector1">
            <a:avLst/>
          </a:prstGeom>
          <a:solidFill>
            <a:srgbClr val="F49200"/>
          </a:solidFill>
          <a:ln w="25400">
            <a:solidFill>
              <a:srgbClr val="38EF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B9B81C64-643B-32AE-AD7B-4A0A067B846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4840" y="3559475"/>
            <a:ext cx="402687" cy="40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D8F6AB-D0A5-10E0-A46B-1E3B1A2B8E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2508" y="3490752"/>
            <a:ext cx="278057" cy="40245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F51FBA2-7161-9544-3AF4-FD3E2687F8C5}"/>
              </a:ext>
            </a:extLst>
          </p:cNvPr>
          <p:cNvGrpSpPr/>
          <p:nvPr/>
        </p:nvGrpSpPr>
        <p:grpSpPr>
          <a:xfrm>
            <a:off x="5725192" y="3499522"/>
            <a:ext cx="342554" cy="402773"/>
            <a:chOff x="3336455" y="2600589"/>
            <a:chExt cx="670101" cy="78789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DAF2F3A-C552-7291-42F6-02FF93A0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6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455" y="2600589"/>
              <a:ext cx="526856" cy="75651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C1B9770-8C41-0F83-171D-52A2F6DB83B1}"/>
                </a:ext>
              </a:extLst>
            </p:cNvPr>
            <p:cNvGrpSpPr/>
            <p:nvPr/>
          </p:nvGrpSpPr>
          <p:grpSpPr>
            <a:xfrm>
              <a:off x="3370149" y="2758290"/>
              <a:ext cx="636407" cy="630197"/>
              <a:chOff x="7948242" y="1928390"/>
              <a:chExt cx="914400" cy="9144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22E53BC-6B2C-2257-1DFB-7A7C5A20E3CC}"/>
                  </a:ext>
                </a:extLst>
              </p:cNvPr>
              <p:cNvSpPr/>
              <p:nvPr/>
            </p:nvSpPr>
            <p:spPr>
              <a:xfrm>
                <a:off x="8215080" y="2059263"/>
                <a:ext cx="353258" cy="65265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CH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401E09A-6200-CA32-A904-31B601957E4C}"/>
                  </a:ext>
                </a:extLst>
              </p:cNvPr>
              <p:cNvGrpSpPr/>
              <p:nvPr/>
            </p:nvGrpSpPr>
            <p:grpSpPr>
              <a:xfrm>
                <a:off x="7948242" y="1928390"/>
                <a:ext cx="914400" cy="914400"/>
                <a:chOff x="8094247" y="2116247"/>
                <a:chExt cx="914400" cy="9144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4D7E196-6C95-6B9A-D825-F80B7C51B9D6}"/>
                    </a:ext>
                  </a:extLst>
                </p:cNvPr>
                <p:cNvSpPr/>
                <p:nvPr/>
              </p:nvSpPr>
              <p:spPr>
                <a:xfrm>
                  <a:off x="8329582" y="2607276"/>
                  <a:ext cx="443715" cy="27932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45720" rIns="45720" rtlCol="0" anchor="ctr"/>
                <a:lstStyle/>
                <a:p>
                  <a:pPr algn="ctr"/>
                  <a:endParaRPr lang="en-CH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Graphic 29" descr="Lock with solid fill">
                  <a:extLst>
                    <a:ext uri="{FF2B5EF4-FFF2-40B4-BE49-F238E27FC236}">
                      <a16:creationId xmlns:a16="http://schemas.microsoft.com/office/drawing/2014/main" id="{F58ED818-B5AF-12EC-5E08-96213FE5C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4247" y="2116247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" name="Graphic 46">
            <a:extLst>
              <a:ext uri="{FF2B5EF4-FFF2-40B4-BE49-F238E27FC236}">
                <a16:creationId xmlns:a16="http://schemas.microsoft.com/office/drawing/2014/main" id="{2F1F9AB3-4AC5-0CC0-6920-722AFE78A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7021" y="3870182"/>
            <a:ext cx="392206" cy="26857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BE44876-49A9-1B54-F4B2-538680EE2A7D}"/>
              </a:ext>
            </a:extLst>
          </p:cNvPr>
          <p:cNvSpPr txBox="1"/>
          <p:nvPr/>
        </p:nvSpPr>
        <p:spPr>
          <a:xfrm>
            <a:off x="4802120" y="4835310"/>
            <a:ext cx="2126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post compromise</a:t>
            </a:r>
            <a:r>
              <a:rPr lang="en-AT" sz="1400" dirty="0">
                <a:solidFill>
                  <a:schemeClr val="accent3"/>
                </a:solidFill>
              </a:rPr>
              <a:t> </a:t>
            </a:r>
            <a:r>
              <a:rPr lang="en-US" sz="1400" dirty="0">
                <a:solidFill>
                  <a:schemeClr val="accent3"/>
                </a:solidFill>
              </a:rPr>
              <a:t>security</a:t>
            </a:r>
            <a:r>
              <a:rPr lang="en-AT" sz="1400" dirty="0">
                <a:solidFill>
                  <a:schemeClr val="accent3"/>
                </a:solidFill>
              </a:rPr>
              <a:t> (PCFS)</a:t>
            </a:r>
            <a:endParaRPr lang="en-CH" sz="1400" dirty="0">
              <a:solidFill>
                <a:schemeClr val="accent3"/>
              </a:solidFill>
            </a:endParaRPr>
          </a:p>
        </p:txBody>
      </p:sp>
      <p:pic>
        <p:nvPicPr>
          <p:cNvPr id="58" name="Graphic 57" descr="Checkmark">
            <a:extLst>
              <a:ext uri="{FF2B5EF4-FFF2-40B4-BE49-F238E27FC236}">
                <a16:creationId xmlns:a16="http://schemas.microsoft.com/office/drawing/2014/main" id="{E2B05D9B-4FAE-EFE4-361B-927FD2F373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79205" y="5263456"/>
            <a:ext cx="466682" cy="46668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0F053AE8-C957-580E-00E4-A0C15F58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9448" y="3782444"/>
            <a:ext cx="683881" cy="683881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9319596E-D55E-35C7-AFA9-CD2D34E70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28861" y="3247790"/>
            <a:ext cx="548721" cy="54872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F843A89E-59E0-0351-D58C-75F52E47DE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68072" y="3328693"/>
            <a:ext cx="579520" cy="579520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90345B2-979B-1276-4D74-D86A98F05C3D}"/>
              </a:ext>
            </a:extLst>
          </p:cNvPr>
          <p:cNvCxnSpPr>
            <a:cxnSpLocks/>
          </p:cNvCxnSpPr>
          <p:nvPr/>
        </p:nvCxnSpPr>
        <p:spPr>
          <a:xfrm>
            <a:off x="7469961" y="3088641"/>
            <a:ext cx="0" cy="2494279"/>
          </a:xfrm>
          <a:prstGeom prst="line">
            <a:avLst/>
          </a:prstGeom>
          <a:ln w="19050" cap="rnd">
            <a:solidFill>
              <a:schemeClr val="tx1"/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lide Number Placeholder 5">
            <a:extLst>
              <a:ext uri="{FF2B5EF4-FFF2-40B4-BE49-F238E27FC236}">
                <a16:creationId xmlns:a16="http://schemas.microsoft.com/office/drawing/2014/main" id="{E8D5AF63-CE7A-408E-91A9-DB58245DC682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:= {SKs on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co-path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}.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 With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can...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decrypt for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decedents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F5343-B616-B339-1598-8E1D78350034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7D0C380-3C90-079A-2032-3A08B6FF484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D7D6595-E200-9F6C-9FF3-87834FB8A1F3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2EF3C4-A344-9B6F-DDBE-79BA87CBF446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7252D-06FB-DDD8-D34F-7D76EE89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0D83F-0AA4-FA4F-D173-74D5966DD967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B351-5033-7564-F12C-2D44448E8AF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DC74E-DCCC-28AC-4B49-94202A3C5CB0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0D10B0-F75B-0A89-6D7B-1AE395B69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263F85-3C5F-9243-6936-46D809CB2220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03CA6-DA13-C666-AF23-08F5AADBAF0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C691F0-E4F4-6E45-F373-C1936DA95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A53E60-CCD4-0549-CB08-E9BA6480D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AA8D6-1845-B30A-1017-BC635A13E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BEF2EA-91CC-7032-72DC-50793194E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80B22D-AFCE-2C64-75BF-5C800EFFE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4F8C58-B6D5-DB74-F7DA-C6C418AB1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3A2313-5762-A3A1-418B-93D2F10B17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2C76FE-BD50-E0DA-0CA8-0F03703BA554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DE738E-F545-159B-2FF1-37DD7FAF4CDE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A9E0-69D3-D88E-D856-A873C3C1159F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55F7D6-E913-B8A7-6CBE-F5CDD828B5C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C6304B-ECBE-2EB2-766B-7F6EA115102B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C17C0-A89C-7425-E1AD-77AEB33CDA5C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269BEF-C7D8-CDD1-C78B-4801B56BC5D4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E5C176-DAE0-5228-FAB4-5F27DB8430F5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FD4553-39E4-49A7-D1DE-EACB896E7203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1F4A97-C71C-D49D-7696-5931F274B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044465-1AC7-98E4-127A-EA9578B356F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4E905D-7041-22FB-8D79-2669BC30DB6C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773392-16EB-0297-6671-9352612E0068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F98BF-69A3-6787-E15D-E061C8246F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6F08B-20D0-A673-BE73-73AD44E05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F0032E-5EF2-1B16-68FD-67CDE6549D4F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F73515-93D4-8526-63C9-A02DB71E3912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42CD10-156A-33F4-B41E-B81B029B54BE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FE1980A-CBDE-8F88-099E-0EED4F04B75C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C24890-6113-D8DD-94E3-B832F84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8B5D3B-D00D-91B3-EB85-776484791DB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2C5DD24-7A41-8E88-17CB-35D44B7CF23E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F91DAE-AD3C-85F4-959E-5AB5566773E2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49F777-8D6C-8317-E5C5-B7CA3A3E68AA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FC34444-D3C0-5055-4D4F-A5D1B5E668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16620-B0BB-A92C-2870-B0F51CA96ED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83C408BD-7CB6-AB05-1CF9-4452B196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4911696"/>
            <a:ext cx="257196" cy="257196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36D8286A-4614-DF8D-2897-FB7AA877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5312058"/>
            <a:ext cx="257196" cy="257196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BEA26BB4-9F60-D258-9AAF-0251C3813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4381" y="4950769"/>
            <a:ext cx="257196" cy="257196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C07C3B8-1FFC-EAF4-F4A1-AD03E71A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8567" y="4220932"/>
            <a:ext cx="257196" cy="2571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005BF85-9AA7-8390-52EE-F9584E36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417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21A331A-FB21-CC4F-3193-BD8C33EA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6" y="2049501"/>
            <a:ext cx="4189509" cy="430054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Goal: Construct P-HIBE with k-bit coordinates.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3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Fix: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depth-d P-HIBE identity ID </a:t>
            </a:r>
            <a:b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</a:b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= depth-(d(k+1)) BTE identity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k-bit next coordinate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:= {SKs on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co-path 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of </a:t>
            </a:r>
            <a:r>
              <a:rPr lang="en-AT" sz="1700" dirty="0">
                <a:solidFill>
                  <a:srgbClr val="FFFF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}.</a:t>
            </a: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Sanity Check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 With </a:t>
            </a:r>
            <a:r>
              <a:rPr lang="en-AT" sz="1700" dirty="0">
                <a:solidFill>
                  <a:srgbClr val="88F5B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punctured SK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can...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i="1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not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decrypt for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decedents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derive SK for siblings of </a:t>
            </a:r>
            <a:r>
              <a:rPr lang="en-AT" sz="1700" dirty="0">
                <a:solidFill>
                  <a:schemeClr val="accent2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ID*</a:t>
            </a:r>
            <a:r>
              <a:rPr lang="en-AT" sz="1700" dirty="0">
                <a:solidFill>
                  <a:schemeClr val="tx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+ </a:t>
            </a:r>
            <a:r>
              <a:rPr lang="en-AT" sz="1700" dirty="0">
                <a:solidFill>
                  <a:schemeClr val="accent6">
                    <a:lumMod val="50000"/>
                  </a:schemeClr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c</a:t>
            </a: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T" sz="1700" dirty="0">
              <a:solidFill>
                <a:schemeClr val="tx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0936BDAE-D568-C984-A67D-2A0C16F06414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F5343-B616-B339-1598-8E1D78350034}"/>
              </a:ext>
            </a:extLst>
          </p:cNvPr>
          <p:cNvGrpSpPr/>
          <p:nvPr/>
        </p:nvGrpSpPr>
        <p:grpSpPr>
          <a:xfrm>
            <a:off x="4673600" y="1469446"/>
            <a:ext cx="6863920" cy="4864489"/>
            <a:chOff x="4673600" y="1469446"/>
            <a:chExt cx="6863920" cy="486448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7D0C380-3C90-079A-2032-3A08B6FF484B}"/>
                </a:ext>
              </a:extLst>
            </p:cNvPr>
            <p:cNvSpPr/>
            <p:nvPr/>
          </p:nvSpPr>
          <p:spPr>
            <a:xfrm>
              <a:off x="7751265" y="3665941"/>
              <a:ext cx="3504536" cy="141653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D7D6595-E200-9F6C-9FF3-87834FB8A1F3}"/>
                </a:ext>
              </a:extLst>
            </p:cNvPr>
            <p:cNvSpPr/>
            <p:nvPr/>
          </p:nvSpPr>
          <p:spPr>
            <a:xfrm>
              <a:off x="8118460" y="2132591"/>
              <a:ext cx="1902037" cy="78291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2EF3C4-A344-9B6F-DDBE-79BA87CBF446}"/>
                </a:ext>
              </a:extLst>
            </p:cNvPr>
            <p:cNvCxnSpPr>
              <a:cxnSpLocks/>
            </p:cNvCxnSpPr>
            <p:nvPr/>
          </p:nvCxnSpPr>
          <p:spPr>
            <a:xfrm>
              <a:off x="9536586" y="3688893"/>
              <a:ext cx="581585" cy="47873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7252D-06FB-DDD8-D34F-7D76EE89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1638" y="3665941"/>
              <a:ext cx="630337" cy="507876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0D83F-0AA4-FA4F-D173-74D5966DD967}"/>
                </a:ext>
              </a:extLst>
            </p:cNvPr>
            <p:cNvSpPr txBox="1"/>
            <p:nvPr/>
          </p:nvSpPr>
          <p:spPr>
            <a:xfrm>
              <a:off x="6069843" y="1469446"/>
              <a:ext cx="56307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BTE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B351-5033-7564-F12C-2D44448E8AFD}"/>
                </a:ext>
              </a:extLst>
            </p:cNvPr>
            <p:cNvSpPr txBox="1"/>
            <p:nvPr/>
          </p:nvSpPr>
          <p:spPr>
            <a:xfrm>
              <a:off x="9017386" y="1846886"/>
              <a:ext cx="3116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l-GR" dirty="0">
                  <a:latin typeface="Franklin Gothic Medium" panose="020B0603020102020204" pitchFamily="34" charset="0"/>
                </a:rPr>
                <a:t>ε</a:t>
              </a:r>
              <a:endParaRPr lang="en-AT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DC74E-DCCC-28AC-4B49-94202A3C5CB0}"/>
                </a:ext>
              </a:extLst>
            </p:cNvPr>
            <p:cNvSpPr txBox="1"/>
            <p:nvPr/>
          </p:nvSpPr>
          <p:spPr>
            <a:xfrm>
              <a:off x="5924981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0D10B0-F75B-0A89-6D7B-1AE395B69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192409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263F85-3C5F-9243-6936-46D809CB2220}"/>
                </a:ext>
              </a:extLst>
            </p:cNvPr>
            <p:cNvSpPr txBox="1"/>
            <p:nvPr/>
          </p:nvSpPr>
          <p:spPr>
            <a:xfrm rot="5400000">
              <a:off x="6230117" y="2254994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03CA6-DA13-C666-AF23-08F5AADBAF0C}"/>
                </a:ext>
              </a:extLst>
            </p:cNvPr>
            <p:cNvSpPr txBox="1"/>
            <p:nvPr/>
          </p:nvSpPr>
          <p:spPr>
            <a:xfrm>
              <a:off x="4740575" y="1469446"/>
              <a:ext cx="77207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u="sng" dirty="0"/>
                <a:t>P-HIBE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C691F0-E4F4-6E45-F373-C1936DA95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0611" y="1519518"/>
              <a:ext cx="69034" cy="4814417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A53E60-CCD4-0549-CB08-E9BA6480D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28223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AA8D6-1845-B30A-1017-BC635A13E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2685984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BEF2EA-91CC-7032-72DC-50793194E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3340119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80B22D-AFCE-2C64-75BF-5C800EFFE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4673673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4F8C58-B6D5-DB74-F7DA-C6C418AB1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5441211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3A2313-5762-A3A1-418B-93D2F10B17D5}"/>
                </a:ext>
              </a:extLst>
            </p:cNvPr>
            <p:cNvSpPr txBox="1"/>
            <p:nvPr/>
          </p:nvSpPr>
          <p:spPr>
            <a:xfrm>
              <a:off x="4796209" y="1935239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2C76FE-BD50-E0DA-0CA8-0F03703BA554}"/>
                </a:ext>
              </a:extLst>
            </p:cNvPr>
            <p:cNvSpPr txBox="1"/>
            <p:nvPr/>
          </p:nvSpPr>
          <p:spPr>
            <a:xfrm>
              <a:off x="5924981" y="2899802"/>
              <a:ext cx="1122102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d*(k+1)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DE738E-F545-159B-2FF1-37DD7FAF4CDE}"/>
                </a:ext>
              </a:extLst>
            </p:cNvPr>
            <p:cNvSpPr txBox="1"/>
            <p:nvPr/>
          </p:nvSpPr>
          <p:spPr>
            <a:xfrm>
              <a:off x="4796209" y="2899802"/>
              <a:ext cx="63318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A9E0-69D3-D88E-D856-A873C3C1159F}"/>
                </a:ext>
              </a:extLst>
            </p:cNvPr>
            <p:cNvSpPr txBox="1"/>
            <p:nvPr/>
          </p:nvSpPr>
          <p:spPr>
            <a:xfrm>
              <a:off x="5924981" y="4930780"/>
              <a:ext cx="137537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55F7D6-E913-B8A7-6CBE-F5CDD828B5C5}"/>
                </a:ext>
              </a:extLst>
            </p:cNvPr>
            <p:cNvSpPr txBox="1"/>
            <p:nvPr/>
          </p:nvSpPr>
          <p:spPr>
            <a:xfrm>
              <a:off x="4796209" y="4930780"/>
              <a:ext cx="844783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d+1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C6304B-ECBE-2EB2-766B-7F6EA115102B}"/>
                </a:ext>
              </a:extLst>
            </p:cNvPr>
            <p:cNvCxnSpPr>
              <a:cxnSpLocks/>
            </p:cNvCxnSpPr>
            <p:nvPr/>
          </p:nvCxnSpPr>
          <p:spPr>
            <a:xfrm>
              <a:off x="8920443" y="3102426"/>
              <a:ext cx="396571" cy="36983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C17C0-A89C-7425-E1AD-77AEB33CDA5C}"/>
                </a:ext>
              </a:extLst>
            </p:cNvPr>
            <p:cNvSpPr txBox="1"/>
            <p:nvPr/>
          </p:nvSpPr>
          <p:spPr>
            <a:xfrm rot="5400000">
              <a:off x="5077707" y="2254995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269BEF-C7D8-CDD1-C78B-4801B56BC5D4}"/>
                </a:ext>
              </a:extLst>
            </p:cNvPr>
            <p:cNvSpPr/>
            <p:nvPr/>
          </p:nvSpPr>
          <p:spPr>
            <a:xfrm>
              <a:off x="8535324" y="2754684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E5C176-DAE0-5228-FAB4-5F27DB8430F5}"/>
                </a:ext>
              </a:extLst>
            </p:cNvPr>
            <p:cNvSpPr txBox="1"/>
            <p:nvPr/>
          </p:nvSpPr>
          <p:spPr>
            <a:xfrm>
              <a:off x="8567346" y="2853753"/>
              <a:ext cx="449300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FD4553-39E4-49A7-D1DE-EACB896E7203}"/>
                </a:ext>
              </a:extLst>
            </p:cNvPr>
            <p:cNvSpPr/>
            <p:nvPr/>
          </p:nvSpPr>
          <p:spPr>
            <a:xfrm>
              <a:off x="9271315" y="342776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1F4A97-C71C-D49D-7696-5931F274B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951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044465-1AC7-98E4-127A-EA9578B356F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191" y="4599220"/>
              <a:ext cx="149256" cy="236617"/>
            </a:xfrm>
            <a:prstGeom prst="line">
              <a:avLst/>
            </a:prstGeom>
            <a:ln w="38100" cap="rnd">
              <a:solidFill>
                <a:srgbClr val="FFFF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4E905D-7041-22FB-8D79-2669BC30DB6C}"/>
                </a:ext>
              </a:extLst>
            </p:cNvPr>
            <p:cNvSpPr/>
            <p:nvPr/>
          </p:nvSpPr>
          <p:spPr>
            <a:xfrm>
              <a:off x="8439123" y="4105446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1773392-16EB-0297-6671-9352612E0068}"/>
                </a:ext>
              </a:extLst>
            </p:cNvPr>
            <p:cNvSpPr/>
            <p:nvPr/>
          </p:nvSpPr>
          <p:spPr>
            <a:xfrm>
              <a:off x="7485437" y="483422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F98BF-69A3-6787-E15D-E061C8246F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966" y="4430103"/>
              <a:ext cx="614395" cy="494456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6F08B-20D0-A673-BE73-73AD44E057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865" y="4599220"/>
              <a:ext cx="149256" cy="236617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F0032E-5EF2-1B16-68FD-67CDE6549D4F}"/>
                </a:ext>
              </a:extLst>
            </p:cNvPr>
            <p:cNvSpPr/>
            <p:nvPr/>
          </p:nvSpPr>
          <p:spPr>
            <a:xfrm flipH="1">
              <a:off x="10078869" y="4105446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F73515-93D4-8526-63C9-A02DB71E3912}"/>
                </a:ext>
              </a:extLst>
            </p:cNvPr>
            <p:cNvSpPr/>
            <p:nvPr/>
          </p:nvSpPr>
          <p:spPr>
            <a:xfrm flipH="1">
              <a:off x="11032555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42CD10-156A-33F4-B41E-B81B029B54BE}"/>
                </a:ext>
              </a:extLst>
            </p:cNvPr>
            <p:cNvSpPr/>
            <p:nvPr/>
          </p:nvSpPr>
          <p:spPr>
            <a:xfrm flipH="1">
              <a:off x="9726292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FE1980A-CBDE-8F88-099E-0EED4F04B75C}"/>
                </a:ext>
              </a:extLst>
            </p:cNvPr>
            <p:cNvSpPr txBox="1"/>
            <p:nvPr/>
          </p:nvSpPr>
          <p:spPr>
            <a:xfrm rot="5400000">
              <a:off x="6230117" y="3949740"/>
              <a:ext cx="230832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2400" dirty="0"/>
                <a:t>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C24890-6113-D8DD-94E3-B832F8475C61}"/>
                </a:ext>
              </a:extLst>
            </p:cNvPr>
            <p:cNvCxnSpPr>
              <a:cxnSpLocks/>
            </p:cNvCxnSpPr>
            <p:nvPr/>
          </p:nvCxnSpPr>
          <p:spPr>
            <a:xfrm>
              <a:off x="9140015" y="5273170"/>
              <a:ext cx="200128" cy="297155"/>
            </a:xfrm>
            <a:prstGeom prst="line">
              <a:avLst/>
            </a:prstGeom>
            <a:ln w="38100" cap="rnd">
              <a:solidFill>
                <a:srgbClr val="FF0000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8B5D3B-D00D-91B3-EB85-776484791DBE}"/>
                </a:ext>
              </a:extLst>
            </p:cNvPr>
            <p:cNvSpPr/>
            <p:nvPr/>
          </p:nvSpPr>
          <p:spPr>
            <a:xfrm>
              <a:off x="8791700" y="4834220"/>
              <a:ext cx="481320" cy="492119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12C5DD24-7A41-8E88-17CB-35D44B7CF23E}"/>
                </a:ext>
              </a:extLst>
            </p:cNvPr>
            <p:cNvSpPr/>
            <p:nvPr/>
          </p:nvSpPr>
          <p:spPr>
            <a:xfrm>
              <a:off x="8595103" y="5842136"/>
              <a:ext cx="1882965" cy="458528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dirty="0" err="1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F91DAE-AD3C-85F4-959E-5AB5566773E2}"/>
                </a:ext>
              </a:extLst>
            </p:cNvPr>
            <p:cNvSpPr/>
            <p:nvPr/>
          </p:nvSpPr>
          <p:spPr>
            <a:xfrm>
              <a:off x="9262873" y="5583800"/>
              <a:ext cx="481320" cy="492119"/>
            </a:xfrm>
            <a:prstGeom prst="ellipse">
              <a:avLst/>
            </a:prstGeom>
            <a:solidFill>
              <a:srgbClr val="88F5B1"/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AT" sz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49F777-8D6C-8317-E5C5-B7CA3A3E68AA}"/>
                </a:ext>
              </a:extLst>
            </p:cNvPr>
            <p:cNvSpPr txBox="1"/>
            <p:nvPr/>
          </p:nvSpPr>
          <p:spPr>
            <a:xfrm>
              <a:off x="5924981" y="5590716"/>
              <a:ext cx="1679947" cy="30777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AT" sz="1400" dirty="0"/>
                <a:t>depth (d+1)(k+1) + 1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FC34444-D3C0-5055-4D4F-A5D1B5E668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600" y="6152460"/>
              <a:ext cx="686392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  <a:lumOff val="50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16620-B0BB-A92C-2870-B0F51CA96ED5}"/>
                </a:ext>
              </a:extLst>
            </p:cNvPr>
            <p:cNvSpPr txBox="1"/>
            <p:nvPr/>
          </p:nvSpPr>
          <p:spPr>
            <a:xfrm>
              <a:off x="8682501" y="4936522"/>
              <a:ext cx="697109" cy="27699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AT" sz="1200" dirty="0">
                  <a:solidFill>
                    <a:schemeClr val="accent2"/>
                  </a:solidFill>
                </a:rPr>
                <a:t>ID*</a:t>
              </a:r>
              <a:r>
                <a:rPr lang="en-AT" sz="1200" dirty="0">
                  <a:solidFill>
                    <a:schemeClr val="bg1"/>
                  </a:solidFill>
                </a:rPr>
                <a:t>+</a:t>
              </a:r>
              <a:r>
                <a:rPr lang="en-AT" sz="1200" dirty="0">
                  <a:solidFill>
                    <a:srgbClr val="D05E0D"/>
                  </a:solidFill>
                </a:rPr>
                <a:t>c</a:t>
              </a:r>
              <a:r>
                <a:rPr lang="en-AT" sz="1200" dirty="0">
                  <a:solidFill>
                    <a:schemeClr val="accent2"/>
                  </a:solidFill>
                </a:rPr>
                <a:t> </a:t>
              </a:r>
              <a:r>
                <a:rPr lang="en-AT" sz="1200" dirty="0">
                  <a:solidFill>
                    <a:schemeClr val="bg1"/>
                  </a:solidFill>
                </a:rPr>
                <a:t> </a:t>
              </a:r>
              <a:endParaRPr lang="en-AT" sz="36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83C408BD-7CB6-AB05-1CF9-4452B196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4911696"/>
            <a:ext cx="257196" cy="257196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36D8286A-4614-DF8D-2897-FB7AA877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5312058"/>
            <a:ext cx="257196" cy="257196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21F2DEB-3539-88BB-E815-1E72577E2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6" y="5718811"/>
            <a:ext cx="257196" cy="257196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E8879E8A-9B91-8C38-1FBD-0EEAA0B29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9610" y="5711084"/>
            <a:ext cx="257196" cy="25719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30211DE-58C1-6E28-E0A6-9699FEBD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34988"/>
          </a:xfrm>
        </p:spPr>
        <p:txBody>
          <a:bodyPr/>
          <a:lstStyle/>
          <a:p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O-FREEK : Optimally Secure FR-CGKA</a:t>
            </a:r>
          </a:p>
        </p:txBody>
      </p:sp>
    </p:spTree>
    <p:extLst>
      <p:ext uri="{BB962C8B-B14F-4D97-AF65-F5344CB8AC3E}">
        <p14:creationId xmlns:p14="http://schemas.microsoft.com/office/powerpoint/2010/main" val="1183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20A6-9B55-35A8-F2EC-18BCA8BA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Full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845A8-B59D-DBB5-DB60-EB97C064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314119"/>
            <a:ext cx="10972800" cy="1375761"/>
          </a:xfrm>
        </p:spPr>
        <p:txBody>
          <a:bodyPr anchor="ctr"/>
          <a:lstStyle/>
          <a:p>
            <a:r>
              <a:rPr lang="en-AT" dirty="0"/>
              <a:t>More in full version : </a:t>
            </a:r>
            <a:r>
              <a:rPr lang="en-AT" dirty="0" err="1"/>
              <a:t>eprint</a:t>
            </a:r>
            <a:r>
              <a:rPr lang="en-AT" dirty="0"/>
              <a:t>/2023/394</a:t>
            </a:r>
          </a:p>
          <a:p>
            <a:pPr lvl="1"/>
            <a:r>
              <a:rPr lang="en-AT" dirty="0"/>
              <a:t>More: P-</a:t>
            </a:r>
            <a:r>
              <a:rPr lang="en-AT" dirty="0" err="1"/>
              <a:t>HIBSig</a:t>
            </a:r>
            <a:r>
              <a:rPr lang="en-AT" dirty="0"/>
              <a:t>, Pebbling Wrapper, Constructions Details, Security Definitions, Proofs,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4075-B4C0-6E41-D2CA-AF3486EB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5015E-740F-32F9-84C8-461F1E44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9A61-522F-8B38-0AE6-B0300616C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T" dirty="0"/>
              <a:t>Joël Alwen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7FFCB1-90BD-B5CF-B249-FDCD92D234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125" y="3990975"/>
            <a:ext cx="2095498" cy="286232"/>
          </a:xfrm>
        </p:spPr>
        <p:txBody>
          <a:bodyPr/>
          <a:lstStyle/>
          <a:p>
            <a:r>
              <a:rPr lang="en-AT" sz="1400" dirty="0"/>
              <a:t>alwenjo@amazon.com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3A54B-9A25-AE80-AE42-1A0873CC6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785" y="4551488"/>
            <a:ext cx="1994088" cy="318123"/>
          </a:xfrm>
        </p:spPr>
        <p:txBody>
          <a:bodyPr/>
          <a:lstStyle/>
          <a:p>
            <a:r>
              <a:rPr lang="en-AT" dirty="0"/>
              <a:t>Marta Mularczyk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6400ED-D38E-6A49-4146-449CC8774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784" y="4845981"/>
            <a:ext cx="2146936" cy="286232"/>
          </a:xfrm>
        </p:spPr>
        <p:txBody>
          <a:bodyPr/>
          <a:lstStyle/>
          <a:p>
            <a:r>
              <a:rPr lang="en-AT" sz="1400" dirty="0"/>
              <a:t>mulmarta@amazon.ch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BDD01-9B83-71DC-57D6-2C7C79D675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89675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F7D499B-E5CB-D0AA-592E-DB01B5F269AB}"/>
              </a:ext>
            </a:extLst>
          </p:cNvPr>
          <p:cNvSpPr txBox="1">
            <a:spLocks/>
          </p:cNvSpPr>
          <p:nvPr/>
        </p:nvSpPr>
        <p:spPr>
          <a:xfrm>
            <a:off x="565784" y="5430122"/>
            <a:ext cx="2812415" cy="369332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mazon Ember" panose="020B0603020204020204" pitchFamily="34" charset="0"/>
              <a:buChar char="–"/>
              <a:defRPr sz="20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3pPr>
            <a:lvl4pPr marL="1030288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4pPr>
            <a:lvl5pPr marL="1201738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T" dirty="0"/>
              <a:t>Yiannis </a:t>
            </a:r>
            <a:r>
              <a:rPr lang="en-AT" dirty="0" err="1"/>
              <a:t>Tselekounis</a:t>
            </a:r>
            <a:endParaRPr lang="en-A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4D8F1D6-EBC5-0F5D-A756-CE9C777D9743}"/>
              </a:ext>
            </a:extLst>
          </p:cNvPr>
          <p:cNvSpPr txBox="1">
            <a:spLocks/>
          </p:cNvSpPr>
          <p:nvPr/>
        </p:nvSpPr>
        <p:spPr>
          <a:xfrm>
            <a:off x="565784" y="5775824"/>
            <a:ext cx="2146936" cy="2862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mazon Ember" panose="020B0603020204020204" pitchFamily="34" charset="0"/>
              <a:buChar char="–"/>
              <a:defRPr sz="20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3pPr>
            <a:lvl4pPr marL="1030288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4pPr>
            <a:lvl5pPr marL="1201738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0"/>
              <a:t>I</a:t>
            </a:r>
            <a:r>
              <a:rPr lang="en-AT" sz="1400" dirty="0"/>
              <a:t>tseleko@cs.cmu.edu</a:t>
            </a:r>
          </a:p>
        </p:txBody>
      </p:sp>
    </p:spTree>
    <p:extLst>
      <p:ext uri="{BB962C8B-B14F-4D97-AF65-F5344CB8AC3E}">
        <p14:creationId xmlns:p14="http://schemas.microsoft.com/office/powerpoint/2010/main" val="1969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F4BB-0806-FE3D-B271-405D86E1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The Forking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C0632-1349-B940-412C-0F4F4FA7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130" y="1714501"/>
            <a:ext cx="8903537" cy="111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 = A distributed session state where 2 or more participants’ </a:t>
            </a:r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local views 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reflect </a:t>
            </a:r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diverging histories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4AC5A1-19BD-CA30-3B82-D183A86CD005}"/>
              </a:ext>
            </a:extLst>
          </p:cNvPr>
          <p:cNvGrpSpPr/>
          <p:nvPr/>
        </p:nvGrpSpPr>
        <p:grpSpPr>
          <a:xfrm>
            <a:off x="4627763" y="3057543"/>
            <a:ext cx="2191300" cy="2070867"/>
            <a:chOff x="4627763" y="3057543"/>
            <a:chExt cx="2191300" cy="207086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C69E1D-72D3-01FF-9411-821CF3DDEB5F}"/>
                </a:ext>
              </a:extLst>
            </p:cNvPr>
            <p:cNvSpPr/>
            <p:nvPr/>
          </p:nvSpPr>
          <p:spPr>
            <a:xfrm>
              <a:off x="5429457" y="3057543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0DC4493-7A7F-ADC3-4165-E80A670CDC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745" y="3719561"/>
              <a:ext cx="295162" cy="42145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4A026ED-5FC5-6385-6675-83F9C00F85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889" y="3710005"/>
              <a:ext cx="278644" cy="387341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E239C7-0A86-94AF-E105-6384C243EA78}"/>
                </a:ext>
              </a:extLst>
            </p:cNvPr>
            <p:cNvSpPr/>
            <p:nvPr/>
          </p:nvSpPr>
          <p:spPr>
            <a:xfrm>
              <a:off x="4627763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pic>
          <p:nvPicPr>
            <p:cNvPr id="12" name="Graphic 54" descr="Woman">
              <a:extLst>
                <a:ext uri="{FF2B5EF4-FFF2-40B4-BE49-F238E27FC236}">
                  <a16:creationId xmlns:a16="http://schemas.microsoft.com/office/drawing/2014/main" id="{D776BFCE-AD92-855F-B766-7789ADF278FE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714027" y="4198339"/>
              <a:ext cx="506516" cy="50682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50D3DD-309A-3E40-0FE1-247DD9C9BCDD}"/>
                </a:ext>
              </a:extLst>
            </p:cNvPr>
            <p:cNvSpPr txBox="1"/>
            <p:nvPr/>
          </p:nvSpPr>
          <p:spPr>
            <a:xfrm>
              <a:off x="48648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A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2067448-5E31-0E7C-D59E-8FE79685E8BA}"/>
                </a:ext>
              </a:extLst>
            </p:cNvPr>
            <p:cNvSpPr/>
            <p:nvPr/>
          </p:nvSpPr>
          <p:spPr>
            <a:xfrm>
              <a:off x="6155996" y="4141012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A41A03-6F49-8FEC-8518-C6D290996525}"/>
                </a:ext>
              </a:extLst>
            </p:cNvPr>
            <p:cNvSpPr txBox="1"/>
            <p:nvPr/>
          </p:nvSpPr>
          <p:spPr>
            <a:xfrm>
              <a:off x="6401518" y="4759078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r>
                <a:rPr lang="en-AT" baseline="-25000" dirty="0"/>
                <a:t>B</a:t>
              </a:r>
            </a:p>
          </p:txBody>
        </p:sp>
        <p:pic>
          <p:nvPicPr>
            <p:cNvPr id="14" name="Graphic 57" descr="Man">
              <a:extLst>
                <a:ext uri="{FF2B5EF4-FFF2-40B4-BE49-F238E27FC236}">
                  <a16:creationId xmlns:a16="http://schemas.microsoft.com/office/drawing/2014/main" id="{DAFE5F8F-6533-9B3C-22FE-D6C1E9013BC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250215" y="4198339"/>
              <a:ext cx="474627" cy="47524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2B5226-D145-0255-5104-070CF618355C}"/>
                </a:ext>
              </a:extLst>
            </p:cNvPr>
            <p:cNvSpPr txBox="1"/>
            <p:nvPr/>
          </p:nvSpPr>
          <p:spPr>
            <a:xfrm>
              <a:off x="6165849" y="3195934"/>
              <a:ext cx="3513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AT" dirty="0"/>
                <a:t>E</a:t>
              </a:r>
              <a:endParaRPr lang="en-AT" baseline="-25000" dirty="0"/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A5E3F5-8E23-7AE8-AE29-3B05EDB09A05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F4BB-0806-FE3D-B271-405D86E1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The Forking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C0632-1349-B940-412C-0F4F4FA74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Scenario: Alice &amp; Bob are in a group in epoch E.</a:t>
            </a:r>
          </a:p>
          <a:p>
            <a:endParaRPr lang="en-AT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buNone/>
            </a:pPr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Asynchronous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Several parties concurrently makes a change to the group.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Alice is in epoch E</a:t>
            </a:r>
            <a:r>
              <a:rPr lang="en-AT" baseline="-25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A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 and Bob is in epoch E</a:t>
            </a:r>
            <a:r>
              <a:rPr lang="en-AT" baseline="-25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B.</a:t>
            </a:r>
            <a:endParaRPr lang="en-AT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AT" baseline="-25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0" indent="0">
              <a:buNone/>
            </a:pPr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Agreement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 : They disagree on group’s history </a:t>
            </a:r>
          </a:p>
          <a:p>
            <a:pPr marL="0" indent="0">
              <a:buNone/>
            </a:pP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They don’t agree on new group key.</a:t>
            </a:r>
          </a:p>
          <a:p>
            <a:endParaRPr lang="en-AT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AT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Forward Secrecy </a:t>
            </a: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: Can not process message sent in past epochs.</a:t>
            </a:r>
          </a:p>
          <a:p>
            <a:pPr marL="0" indent="0">
              <a:buNone/>
            </a:pPr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 Will not agree on any future group key.</a:t>
            </a:r>
            <a:endParaRPr lang="en-AT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24D186-5873-F384-2176-E978CA34CF34}"/>
              </a:ext>
            </a:extLst>
          </p:cNvPr>
          <p:cNvGrpSpPr/>
          <p:nvPr/>
        </p:nvGrpSpPr>
        <p:grpSpPr>
          <a:xfrm>
            <a:off x="9538125" y="3349076"/>
            <a:ext cx="2286761" cy="1775287"/>
            <a:chOff x="9154033" y="2633399"/>
            <a:chExt cx="2286761" cy="17752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A3C9DC-CEE2-5F8D-8936-A41176C3A557}"/>
                </a:ext>
              </a:extLst>
            </p:cNvPr>
            <p:cNvSpPr/>
            <p:nvPr/>
          </p:nvSpPr>
          <p:spPr>
            <a:xfrm>
              <a:off x="9955727" y="2633399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1FA03F4-99FF-F83F-2548-216436A9E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015" y="3295417"/>
              <a:ext cx="295162" cy="42145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636E6CD-CA8D-5351-27E4-E2EDA8FD22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70" y="3279514"/>
              <a:ext cx="303963" cy="44630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A7BBF4-93C6-C8B7-21C0-028487DB9B06}"/>
                </a:ext>
              </a:extLst>
            </p:cNvPr>
            <p:cNvSpPr/>
            <p:nvPr/>
          </p:nvSpPr>
          <p:spPr>
            <a:xfrm>
              <a:off x="9154033" y="3716868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r>
                <a:rPr lang="en-AT" sz="2000" b="0" strike="noStrike" spc="-1" baseline="-25000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A</a:t>
              </a:r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5F74FC-667F-C27F-9897-29D160D96AFD}"/>
                </a:ext>
              </a:extLst>
            </p:cNvPr>
            <p:cNvSpPr/>
            <p:nvPr/>
          </p:nvSpPr>
          <p:spPr>
            <a:xfrm>
              <a:off x="10774251" y="3762571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r>
                <a:rPr lang="en-AT" sz="2000" b="0" strike="noStrike" spc="-1" baseline="-25000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B</a:t>
              </a:r>
              <a:endParaRPr lang="en-US" sz="12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E2F6E1-5C53-7E16-F0EF-A8025EF7C8DF}"/>
              </a:ext>
            </a:extLst>
          </p:cNvPr>
          <p:cNvSpPr/>
          <p:nvPr/>
        </p:nvSpPr>
        <p:spPr>
          <a:xfrm>
            <a:off x="6444533" y="6027090"/>
            <a:ext cx="890546" cy="447778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Forked forever!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3F2999-6DD0-29EF-25A7-19C54B9FAD79}"/>
              </a:ext>
            </a:extLst>
          </p:cNvPr>
          <p:cNvSpPr/>
          <p:nvPr/>
        </p:nvSpPr>
        <p:spPr>
          <a:xfrm>
            <a:off x="6774512" y="3068793"/>
            <a:ext cx="890546" cy="447778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Forked!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A90F44-B515-3A69-186E-11079E7C48F2}"/>
              </a:ext>
            </a:extLst>
          </p:cNvPr>
          <p:cNvSpPr/>
          <p:nvPr/>
        </p:nvSpPr>
        <p:spPr>
          <a:xfrm>
            <a:off x="6853989" y="4167171"/>
            <a:ext cx="1469474" cy="534195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Forked </a:t>
            </a:r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 No Key Agreement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248A40-7590-94B1-1E9B-16C3B0F582D1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EC21-754A-8667-DC29-8E8DF0DD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Natural Fork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FAFC-DA06-B3B6-257A-392284538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80050"/>
            <a:ext cx="11322657" cy="4431983"/>
          </a:xfrm>
        </p:spPr>
        <p:txBody>
          <a:bodyPr/>
          <a:lstStyle/>
          <a:p>
            <a:pPr marL="36900" indent="0">
              <a:buNone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Scenario : Alice &amp; Bob have forked.</a:t>
            </a:r>
          </a:p>
          <a:p>
            <a:pPr marL="36900" indent="0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  <a:p>
            <a:pPr marL="36900" indent="0">
              <a:buNone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Natural Fork Resolution:</a:t>
            </a:r>
          </a:p>
          <a:p>
            <a:pPr marL="342900" indent="-342900">
              <a:buFont typeface="+mj-lt"/>
              <a:buAutoNum type="arabicPeriod"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Determine which messages each has seen that the other hasn’t.</a:t>
            </a:r>
          </a:p>
          <a:p>
            <a:pPr marL="342900" indent="-342900">
              <a:buFont typeface="+mj-lt"/>
              <a:buAutoNum type="arabicPeriod"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Exchange missed messages.</a:t>
            </a:r>
          </a:p>
          <a:p>
            <a:pPr marL="342900" indent="-342900">
              <a:buFont typeface="+mj-lt"/>
              <a:buAutoNum type="arabicPeriod"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Process missed messages.</a:t>
            </a:r>
          </a:p>
          <a:p>
            <a:pPr indent="-342900">
              <a:buFont typeface="Wingdings" panose="05000000000000000000" pitchFamily="2" charset="2"/>
              <a:buChar char="à"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They agree on group history (DAG epochs, not line).</a:t>
            </a:r>
          </a:p>
          <a:p>
            <a:pPr marL="0" indent="0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“Fork-Resilient” CGKA = CGKA with PCFS but lets parties </a:t>
            </a:r>
            <a:r>
              <a:rPr lang="en-AT" sz="20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process out-of-order messages</a:t>
            </a:r>
            <a:r>
              <a:rPr lang="en-AT" sz="20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F8A428-446E-7E9D-1B71-D7714F28F207}"/>
              </a:ext>
            </a:extLst>
          </p:cNvPr>
          <p:cNvSpPr/>
          <p:nvPr/>
        </p:nvSpPr>
        <p:spPr>
          <a:xfrm>
            <a:off x="8750032" y="6012033"/>
            <a:ext cx="1234345" cy="571416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sz="14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Causality </a:t>
            </a:r>
            <a:r>
              <a:rPr lang="en-AT" sz="1400" dirty="0" err="1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Respeciting</a:t>
            </a:r>
            <a:endParaRPr lang="en-AT" sz="1400" dirty="0">
              <a:solidFill>
                <a:schemeClr val="bg1"/>
              </a:solidFill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04630-4694-A515-7356-C97158C5B8F2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8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EC21-754A-8667-DC29-8E8DF0DD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T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Fork-Resilient CGKA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FAFC-DA06-B3B6-257A-392284538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80050"/>
            <a:ext cx="11322657" cy="1994392"/>
          </a:xfrm>
        </p:spPr>
        <p:txBody>
          <a:bodyPr/>
          <a:lstStyle/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AT" sz="20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AT" sz="32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“Fork-Resilient” CGKA = CGKA with PCFS but lets parties </a:t>
            </a:r>
            <a:r>
              <a:rPr lang="en-AT" sz="3200" dirty="0">
                <a:solidFill>
                  <a:srgbClr val="F39200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process out-of-order messages</a:t>
            </a:r>
            <a:r>
              <a:rPr lang="en-AT" sz="3200" dirty="0"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  <a:sym typeface="Wingdings" panose="05000000000000000000" pitchFamily="2" charset="2"/>
              </a:rPr>
              <a:t>.</a:t>
            </a:r>
            <a:endParaRPr lang="en-AT" sz="3200" dirty="0">
              <a:latin typeface="Amazon Ember" panose="020B0703020204020204" charset="0"/>
              <a:ea typeface="Amazon Ember" panose="020B0703020204020204" charset="0"/>
              <a:cs typeface="Amazon Ember" panose="020B0703020204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F8A428-446E-7E9D-1B71-D7714F28F207}"/>
              </a:ext>
            </a:extLst>
          </p:cNvPr>
          <p:cNvSpPr/>
          <p:nvPr/>
        </p:nvSpPr>
        <p:spPr>
          <a:xfrm>
            <a:off x="4194696" y="4570168"/>
            <a:ext cx="2917828" cy="831737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AT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rPr>
              <a:t>“causality respecting” order is enough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04630-4694-A515-7356-C97158C5B8F2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5D50F-94C8-3774-4745-892499CB422C}"/>
              </a:ext>
            </a:extLst>
          </p:cNvPr>
          <p:cNvGrpSpPr/>
          <p:nvPr/>
        </p:nvGrpSpPr>
        <p:grpSpPr>
          <a:xfrm>
            <a:off x="8303002" y="4168312"/>
            <a:ext cx="2286761" cy="1775287"/>
            <a:chOff x="9154033" y="2633399"/>
            <a:chExt cx="2286761" cy="177528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90784C-FFDE-5148-968D-F7CCD915A208}"/>
                </a:ext>
              </a:extLst>
            </p:cNvPr>
            <p:cNvSpPr/>
            <p:nvPr/>
          </p:nvSpPr>
          <p:spPr>
            <a:xfrm>
              <a:off x="9955727" y="2633399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endParaRPr lang="en-US" sz="2000" b="0" strike="noStrike" spc="-1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6A8EC3D-4D3D-6520-9DC2-D80BCEDE1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015" y="3295417"/>
              <a:ext cx="295162" cy="42145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BB90946-392C-22BE-3EDD-FFE12DF3325F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270" y="3279514"/>
              <a:ext cx="303963" cy="44630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  <a:tailEnd type="triangle" w="med" len="med"/>
            </a:ln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C3B4AB-49FF-809A-2A69-41D143E1A3DE}"/>
                </a:ext>
              </a:extLst>
            </p:cNvPr>
            <p:cNvSpPr/>
            <p:nvPr/>
          </p:nvSpPr>
          <p:spPr>
            <a:xfrm>
              <a:off x="9154033" y="3716868"/>
              <a:ext cx="663067" cy="618066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r>
                <a:rPr lang="en-AT" sz="2000" b="0" strike="noStrike" spc="-1" baseline="-25000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A</a:t>
              </a:r>
              <a:endParaRPr lang="en-US" sz="20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963DDB-23E9-BE1B-6534-715C79564E56}"/>
                </a:ext>
              </a:extLst>
            </p:cNvPr>
            <p:cNvSpPr/>
            <p:nvPr/>
          </p:nvSpPr>
          <p:spPr>
            <a:xfrm>
              <a:off x="10774251" y="3762571"/>
              <a:ext cx="666543" cy="646115"/>
            </a:xfrm>
            <a:prstGeom prst="ellipse">
              <a:avLst/>
            </a:prstGeom>
            <a:solidFill>
              <a:srgbClr val="F39200"/>
            </a:solidFill>
            <a:ln>
              <a:solidFill>
                <a:srgbClr val="1E8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>
              <a:defPPr>
                <a:defRPr lang="en-A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T" sz="2000" b="0" strike="noStrike" spc="-1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E</a:t>
              </a:r>
              <a:r>
                <a:rPr lang="en-AT" sz="2000" b="0" strike="noStrike" spc="-1" baseline="-25000" dirty="0">
                  <a:solidFill>
                    <a:schemeClr val="bg1"/>
                  </a:solidFill>
                  <a:latin typeface="Amazon Ember" panose="020B0703020204020204" charset="0"/>
                  <a:ea typeface="Amazon Ember" panose="020B0703020204020204" charset="0"/>
                  <a:cs typeface="Amazon Ember" panose="020B0703020204020204" charset="0"/>
                </a:rPr>
                <a:t>B</a:t>
              </a:r>
              <a:endParaRPr lang="en-US" sz="1200" b="0" strike="noStrike" spc="-1" baseline="-25000" dirty="0">
                <a:solidFill>
                  <a:schemeClr val="bg1"/>
                </a:solidFill>
                <a:latin typeface="Amazon Ember" panose="020B0703020204020204" charset="0"/>
                <a:ea typeface="Amazon Ember" panose="020B0703020204020204" charset="0"/>
                <a:cs typeface="Amazon Ember" panose="020B0703020204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56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AWS Confidential Light">
  <a:themeElements>
    <a:clrScheme name="AWS_2022_Light">
      <a:dk1>
        <a:srgbClr val="000000"/>
      </a:dk1>
      <a:lt1>
        <a:srgbClr val="FFFFFF"/>
      </a:lt1>
      <a:dk2>
        <a:srgbClr val="232F3E"/>
      </a:dk2>
      <a:lt2>
        <a:srgbClr val="F1F3F3"/>
      </a:lt2>
      <a:accent1>
        <a:srgbClr val="2074D5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WS_Powerpoint Template_Non-Confidential_Dark_2023" id="{01D657AC-1489-4747-9590-4291AB153132}" vid="{DB23E6E7-AC0A-6F49-94F8-69DDF1418915}"/>
    </a:ext>
  </a:extLst>
</a:theme>
</file>

<file path=ppt/theme/theme2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AWS_Powerpoint Template_Non-Confidential_Dark_2023</Template>
  <TotalTime>5663</TotalTime>
  <Words>4752</Words>
  <Application>Microsoft Office PowerPoint</Application>
  <PresentationFormat>Widescreen</PresentationFormat>
  <Paragraphs>1058</Paragraphs>
  <Slides>53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Amazon Ember Display</vt:lpstr>
      <vt:lpstr>Lucida Console</vt:lpstr>
      <vt:lpstr>Arial</vt:lpstr>
      <vt:lpstr>Amazon Ember</vt:lpstr>
      <vt:lpstr>Amazon Ember Mono</vt:lpstr>
      <vt:lpstr>Wingdings</vt:lpstr>
      <vt:lpstr>Franklin Gothic Medium</vt:lpstr>
      <vt:lpstr>AWS Confidential Light</vt:lpstr>
      <vt:lpstr>Fork-Resilient Continuous Group Key Agreement</vt:lpstr>
      <vt:lpstr>Continuous Group Key Agreement</vt:lpstr>
      <vt:lpstr>PowerPoint Presentation</vt:lpstr>
      <vt:lpstr>CGKA Security</vt:lpstr>
      <vt:lpstr>CGKA Security</vt:lpstr>
      <vt:lpstr>The Forking Problem</vt:lpstr>
      <vt:lpstr>The Forking Problem</vt:lpstr>
      <vt:lpstr>Natural Fork Resolution</vt:lpstr>
      <vt:lpstr>Fork-Resilient CGKA</vt:lpstr>
      <vt:lpstr>New Constructions</vt:lpstr>
      <vt:lpstr>CGKA Construction : Evolving Entropy Pool</vt:lpstr>
      <vt:lpstr>FR-CGKA Construction : Fine-Grained Forward Secrecy</vt:lpstr>
      <vt:lpstr>FR-CGKA Construction : Fine-Grained Forward Secrecy</vt:lpstr>
      <vt:lpstr>FR-CGKA Construction : Fine-Grained Forward Secrecy</vt:lpstr>
      <vt:lpstr>FR-CGKA Construction : Fine-Grained Forward Secrecy</vt:lpstr>
      <vt:lpstr>FR-CGKA Construction : FREEK is not Optimally Secure</vt:lpstr>
      <vt:lpstr>FR-CGKA Construction : FREEK is not Optimally Secure</vt:lpstr>
      <vt:lpstr>Optimally Secure FR-CGKA</vt:lpstr>
      <vt:lpstr>FR-CGKA : A New Approach</vt:lpstr>
      <vt:lpstr>FR-CGKA : Optimal Security</vt:lpstr>
      <vt:lpstr>FR-CGKA : Optimal Security</vt:lpstr>
      <vt:lpstr>FR-CGKA : Optimal Security</vt:lpstr>
      <vt:lpstr>FR-CGKA : Optimal Security</vt:lpstr>
      <vt:lpstr>FR-CGKA : Optimal Security</vt:lpstr>
      <vt:lpstr>FR-CGKA : Optimal Security</vt:lpstr>
      <vt:lpstr>FR-CGKA : Optimal Security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O-FREEK : Optimally Secure FR-CGKA</vt:lpstr>
      <vt:lpstr>Full Version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Fork-Resilient Continuous Group Key Agreement</dc:title>
  <dc:creator>optix -</dc:creator>
  <cp:lastModifiedBy>optix -</cp:lastModifiedBy>
  <cp:revision>53</cp:revision>
  <dcterms:created xsi:type="dcterms:W3CDTF">2023-08-14T13:55:30Z</dcterms:created>
  <dcterms:modified xsi:type="dcterms:W3CDTF">2023-08-21T05:26:17Z</dcterms:modified>
</cp:coreProperties>
</file>