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81" r:id="rId4"/>
    <p:sldId id="271" r:id="rId5"/>
    <p:sldId id="273" r:id="rId6"/>
    <p:sldId id="274" r:id="rId7"/>
    <p:sldId id="276" r:id="rId8"/>
    <p:sldId id="277" r:id="rId9"/>
    <p:sldId id="333" r:id="rId10"/>
    <p:sldId id="330" r:id="rId11"/>
    <p:sldId id="321" r:id="rId12"/>
    <p:sldId id="279" r:id="rId13"/>
    <p:sldId id="331" r:id="rId14"/>
    <p:sldId id="259" r:id="rId15"/>
    <p:sldId id="287" r:id="rId16"/>
    <p:sldId id="278" r:id="rId17"/>
    <p:sldId id="288" r:id="rId18"/>
    <p:sldId id="334" r:id="rId19"/>
    <p:sldId id="280" r:id="rId20"/>
    <p:sldId id="291" r:id="rId21"/>
    <p:sldId id="290" r:id="rId22"/>
    <p:sldId id="295" r:id="rId23"/>
    <p:sldId id="322" r:id="rId24"/>
    <p:sldId id="323" r:id="rId25"/>
    <p:sldId id="285" r:id="rId26"/>
    <p:sldId id="317" r:id="rId27"/>
    <p:sldId id="299" r:id="rId28"/>
    <p:sldId id="327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Lato Light" panose="020F0502020204030203" pitchFamily="34" charset="0"/>
      <p:regular r:id="rId3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0A0571-4DC4-12D0-9B92-557FB58C7696}" name="Stefan Dziembowski" initials="SD" userId="f3029b03a50a8e04" providerId="Windows Live"/>
  <p188:author id="{CF13458B-78D7-386D-B924-251EFA4F2E61}" name="Tomasz Lizurej" initials="TL" userId="S::tomasz.lizurej@ideas-ncbr.pl::4f1efc04-9d24-4f21-ac98-a89a9ead60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6600"/>
    <a:srgbClr val="F6FAF4"/>
    <a:srgbClr val="FFEBEB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6" autoAdjust="0"/>
    <p:restoredTop sz="75657" autoAdjust="0"/>
  </p:normalViewPr>
  <p:slideViewPr>
    <p:cSldViewPr snapToGrid="0">
      <p:cViewPr varScale="1">
        <p:scale>
          <a:sx n="66" d="100"/>
          <a:sy n="66" d="100"/>
        </p:scale>
        <p:origin x="1560" y="1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563C6C-2595-FF50-4B0A-756EBB2201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Lato Light" panose="020F050202020403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DF660-1C74-DC96-0ED4-6971C9BB1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B588-6072-418F-A76A-363BC59F6B61}" type="datetimeFigureOut">
              <a:rPr lang="en-GB" smtClean="0">
                <a:latin typeface="Lato Light" panose="020F0502020204030203" pitchFamily="34" charset="0"/>
              </a:rPr>
              <a:t>18/08/2023</a:t>
            </a:fld>
            <a:endParaRPr lang="en-GB" dirty="0">
              <a:latin typeface="Lato Light" panose="020F050202020403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84327-5656-C495-2ED8-5926A7D349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Lato Light" panose="020F05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4694D-7D9E-FE48-53B8-3259D297C5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D6741-0552-428C-A360-C83858E47B93}" type="slidenum">
              <a:rPr lang="en-GB" smtClean="0">
                <a:latin typeface="Lato Light" panose="020F0502020204030203" pitchFamily="34" charset="0"/>
              </a:rPr>
              <a:t>‹#›</a:t>
            </a:fld>
            <a:endParaRPr lang="en-GB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4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 panose="020F0502020204030203" pitchFamily="34" charset="0"/>
              </a:defRPr>
            </a:lvl1pPr>
          </a:lstStyle>
          <a:p>
            <a:fld id="{D710AB18-6CD1-4FD6-AC63-1D1F44B16572}" type="datetimeFigureOut">
              <a:rPr lang="pl-PL" smtClean="0"/>
              <a:pPr/>
              <a:t>18.08.2023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 panose="020F0502020204030203" pitchFamily="34" charset="0"/>
              </a:defRPr>
            </a:lvl1pPr>
          </a:lstStyle>
          <a:p>
            <a:fld id="{F60960AA-E8DC-4A9C-A4F6-4919855AAB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0701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21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055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300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68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04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022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dirty="0"/>
                  <a:t>The </a:t>
                </a:r>
                <a:r>
                  <a:rPr lang="pl-PL" dirty="0" err="1"/>
                  <a:t>malicious</a:t>
                </a:r>
                <a:r>
                  <a:rPr lang="pl-PL" dirty="0"/>
                  <a:t> </a:t>
                </a:r>
                <a:r>
                  <a:rPr lang="pl-PL" dirty="0" err="1"/>
                  <a:t>behaviour</a:t>
                </a:r>
                <a:r>
                  <a:rPr lang="pl-PL" dirty="0"/>
                  <a:t> of the </a:t>
                </a:r>
                <a:r>
                  <a:rPr lang="pl-PL" dirty="0" err="1"/>
                  <a:t>protocol</a:t>
                </a:r>
                <a:r>
                  <a:rPr lang="pl-PL" dirty="0"/>
                  <a:t> </a:t>
                </a:r>
                <a:r>
                  <a:rPr lang="pl-PL" dirty="0" err="1"/>
                  <a:t>participants</a:t>
                </a:r>
                <a:r>
                  <a:rPr lang="pl-PL" dirty="0"/>
                  <a:t> </a:t>
                </a:r>
                <a:r>
                  <a:rPr lang="pl-PL" dirty="0" err="1"/>
                  <a:t>modelled</a:t>
                </a:r>
                <a:r>
                  <a:rPr lang="pl-PL" dirty="0"/>
                  <a:t> as a </a:t>
                </a:r>
                <a:r>
                  <a:rPr lang="pl-PL" b="1" dirty="0" err="1"/>
                  <a:t>distributed</a:t>
                </a:r>
                <a:r>
                  <a:rPr lang="pl-PL" b="1" dirty="0"/>
                  <a:t> </a:t>
                </a:r>
                <a:r>
                  <a:rPr lang="pl-PL" b="1" dirty="0" err="1"/>
                  <a:t>adversary</a:t>
                </a:r>
                <a:r>
                  <a:rPr lang="pl-PL" b="1" dirty="0"/>
                  <a:t> </a:t>
                </a:r>
                <a:r>
                  <a:rPr lang="pl-PL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〖𝓐= (𝓐〗_𝟏, …,𝓐_𝒂)</a:t>
                </a:r>
                <a:r>
                  <a:rPr lang="pl-PL" b="1" dirty="0"/>
                  <a:t>. </a:t>
                </a:r>
              </a:p>
              <a:p>
                <a:pPr marL="0" indent="0">
                  <a:buNone/>
                </a:pPr>
                <a:endParaRPr lang="pl-PL" b="1" dirty="0"/>
              </a:p>
              <a:p>
                <a:r>
                  <a:rPr lang="pl-PL" b="1" dirty="0"/>
                  <a:t>One of the </a:t>
                </a:r>
                <a:r>
                  <a:rPr lang="pl-PL" b="1" dirty="0" err="1"/>
                  <a:t>subadversaries</a:t>
                </a:r>
                <a:r>
                  <a:rPr lang="pl-PL" b="1" dirty="0"/>
                  <a:t> </a:t>
                </a:r>
                <a:r>
                  <a:rPr lang="pl-PL" dirty="0" err="1"/>
                  <a:t>serves</a:t>
                </a:r>
                <a:r>
                  <a:rPr lang="pl-PL" dirty="0"/>
                  <a:t> as a </a:t>
                </a:r>
                <a:r>
                  <a:rPr lang="pl-PL" dirty="0" err="1"/>
                  <a:t>proxy</a:t>
                </a:r>
                <a:r>
                  <a:rPr lang="pl-PL" dirty="0"/>
                  <a:t> </a:t>
                </a:r>
                <a:r>
                  <a:rPr lang="pl-PL" dirty="0" err="1"/>
                  <a:t>that</a:t>
                </a:r>
                <a:r>
                  <a:rPr lang="pl-PL" dirty="0"/>
                  <a:t> </a:t>
                </a:r>
                <a:r>
                  <a:rPr lang="pl-PL" dirty="0" err="1"/>
                  <a:t>communicates</a:t>
                </a:r>
                <a:r>
                  <a:rPr lang="pl-PL" dirty="0"/>
                  <a:t> with the </a:t>
                </a:r>
                <a:r>
                  <a:rPr lang="pl-PL" dirty="0" err="1"/>
                  <a:t>other</a:t>
                </a:r>
                <a:r>
                  <a:rPr lang="pl-PL" dirty="0"/>
                  <a:t> </a:t>
                </a:r>
                <a:r>
                  <a:rPr lang="pl-PL" dirty="0" err="1"/>
                  <a:t>participants</a:t>
                </a:r>
                <a:r>
                  <a:rPr lang="pl-PL" dirty="0"/>
                  <a:t> of the </a:t>
                </a:r>
                <a:r>
                  <a:rPr lang="pl-PL" dirty="0" err="1"/>
                  <a:t>protocol</a:t>
                </a:r>
                <a:r>
                  <a:rPr lang="pl-PL" dirty="0"/>
                  <a:t> (</a:t>
                </a:r>
                <a:r>
                  <a:rPr lang="pl-PL" dirty="0" err="1"/>
                  <a:t>e.g</a:t>
                </a:r>
                <a:r>
                  <a:rPr lang="pl-PL" dirty="0"/>
                  <a:t>. the </a:t>
                </a:r>
                <a:r>
                  <a:rPr lang="pl-PL" dirty="0" err="1"/>
                  <a:t>verifier</a:t>
                </a:r>
                <a:r>
                  <a:rPr lang="pl-PL" dirty="0"/>
                  <a:t>).</a:t>
                </a:r>
              </a:p>
              <a:p>
                <a:endParaRPr lang="pl-PL" dirty="0"/>
              </a:p>
              <a:p>
                <a:r>
                  <a:rPr lang="pl-PL" dirty="0"/>
                  <a:t>The </a:t>
                </a:r>
                <a:r>
                  <a:rPr lang="pl-PL" dirty="0" err="1"/>
                  <a:t>communication</a:t>
                </a:r>
                <a:r>
                  <a:rPr lang="pl-PL" dirty="0"/>
                  <a:t> </a:t>
                </a:r>
                <a:r>
                  <a:rPr lang="pl-PL" dirty="0" err="1"/>
                  <a:t>proceeds</a:t>
                </a:r>
                <a:r>
                  <a:rPr lang="pl-PL" dirty="0"/>
                  <a:t> in </a:t>
                </a:r>
                <a:r>
                  <a:rPr lang="pl-PL" dirty="0" err="1"/>
                  <a:t>at</a:t>
                </a:r>
                <a:r>
                  <a:rPr lang="pl-PL" dirty="0"/>
                  <a:t> most </a:t>
                </a:r>
                <a:r>
                  <a:rPr lang="pl-PL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𝜌</a:t>
                </a:r>
                <a:r>
                  <a:rPr lang="pl-PL" dirty="0"/>
                  <a:t> rounds.</a:t>
                </a:r>
              </a:p>
              <a:p>
                <a:endParaRPr lang="pl-PL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057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dirty="0">
                    <a:ea typeface="Cambria Math" panose="02040503050406030204" pitchFamily="18" charset="0"/>
                  </a:rPr>
                  <a:t>In </a:t>
                </a:r>
                <a:r>
                  <a:rPr lang="pl-PL" dirty="0" err="1">
                    <a:ea typeface="Cambria Math" panose="02040503050406030204" pitchFamily="18" charset="0"/>
                  </a:rPr>
                  <a:t>each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dirty="0" err="1">
                    <a:ea typeface="Cambria Math" panose="02040503050406030204" pitchFamily="18" charset="0"/>
                  </a:rPr>
                  <a:t>round</a:t>
                </a:r>
                <a:r>
                  <a:rPr lang="pl-PL" dirty="0">
                    <a:ea typeface="Cambria Math" panose="02040503050406030204" pitchFamily="18" charset="0"/>
                  </a:rPr>
                  <a:t> of </a:t>
                </a:r>
                <a:r>
                  <a:rPr lang="pl-PL" dirty="0" err="1">
                    <a:ea typeface="Cambria Math" panose="02040503050406030204" pitchFamily="18" charset="0"/>
                  </a:rPr>
                  <a:t>computation</a:t>
                </a:r>
                <a:r>
                  <a:rPr lang="pl-PL" dirty="0">
                    <a:ea typeface="Cambria Math" panose="02040503050406030204" pitchFamily="18" charset="0"/>
                  </a:rPr>
                  <a:t> the </a:t>
                </a:r>
                <a:r>
                  <a:rPr lang="pl-PL" dirty="0" err="1">
                    <a:ea typeface="Cambria Math" panose="02040503050406030204" pitchFamily="18" charset="0"/>
                  </a:rPr>
                  <a:t>malicius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dirty="0" err="1">
                    <a:ea typeface="Cambria Math" panose="02040503050406030204" pitchFamily="18" charset="0"/>
                  </a:rPr>
                  <a:t>parties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〖(𝓐〗_𝟏, …,𝓐_𝒂)</a:t>
                </a:r>
                <a:r>
                  <a:rPr lang="pl-PL" dirty="0"/>
                  <a:t> </a:t>
                </a:r>
                <a:r>
                  <a:rPr lang="pl-PL" dirty="0" err="1"/>
                  <a:t>will</a:t>
                </a:r>
                <a:r>
                  <a:rPr lang="pl-PL" dirty="0"/>
                  <a:t> </a:t>
                </a:r>
                <a:r>
                  <a:rPr lang="pl-PL" dirty="0" err="1"/>
                  <a:t>have</a:t>
                </a:r>
                <a:r>
                  <a:rPr lang="pl-PL" dirty="0"/>
                  <a:t> </a:t>
                </a:r>
                <a:r>
                  <a:rPr lang="pl-PL" dirty="0" err="1"/>
                  <a:t>an</a:t>
                </a:r>
                <a:r>
                  <a:rPr lang="pl-PL" dirty="0"/>
                  <a:t> </a:t>
                </a:r>
                <a:r>
                  <a:rPr lang="pl-PL" dirty="0" err="1"/>
                  <a:t>access</a:t>
                </a:r>
                <a:r>
                  <a:rPr lang="pl-PL" dirty="0"/>
                  <a:t> to a </a:t>
                </a:r>
                <a:r>
                  <a:rPr lang="pl-PL" dirty="0" err="1"/>
                  <a:t>global</a:t>
                </a:r>
                <a:r>
                  <a:rPr lang="pl-PL" dirty="0"/>
                  <a:t> </a:t>
                </a:r>
                <a:r>
                  <a:rPr lang="pl-PL" b="1" dirty="0"/>
                  <a:t>MPC Oracle</a:t>
                </a:r>
                <a:r>
                  <a:rPr lang="pl-PL" dirty="0"/>
                  <a:t>.</a:t>
                </a:r>
              </a:p>
              <a:p>
                <a:endParaRPr lang="pl-PL" dirty="0"/>
              </a:p>
              <a:p>
                <a:r>
                  <a:rPr lang="pl-PL" b="1" dirty="0"/>
                  <a:t>The MPC Oracle </a:t>
                </a:r>
                <a:r>
                  <a:rPr lang="pl-PL" dirty="0"/>
                  <a:t>- a </a:t>
                </a:r>
                <a:r>
                  <a:rPr lang="pl-PL" dirty="0" err="1"/>
                  <a:t>simple</a:t>
                </a:r>
                <a:r>
                  <a:rPr lang="pl-PL" dirty="0"/>
                  <a:t> </a:t>
                </a:r>
                <a:r>
                  <a:rPr lang="pl-PL" dirty="0" err="1"/>
                  <a:t>abstraction</a:t>
                </a:r>
                <a:r>
                  <a:rPr lang="pl-PL" dirty="0"/>
                  <a:t> for MPC(TEE) </a:t>
                </a:r>
                <a:r>
                  <a:rPr lang="pl-PL" dirty="0" err="1"/>
                  <a:t>computations</a:t>
                </a:r>
                <a:r>
                  <a:rPr lang="pl-PL" dirty="0"/>
                  <a:t> of </a:t>
                </a:r>
                <a:r>
                  <a:rPr lang="pl-PL" b="1" i="0">
                    <a:latin typeface="Cambria Math" panose="02040503050406030204" pitchFamily="18" charset="0"/>
                  </a:rPr>
                  <a:t>𝑯:{𝟎,𝟏}^𝝀→</a:t>
                </a:r>
                <a:r>
                  <a:rPr lang="pl-PL" b="1" dirty="0"/>
                  <a:t> </a:t>
                </a:r>
                <a:r>
                  <a:rPr lang="pl-PL" b="1" i="0">
                    <a:latin typeface="Cambria Math" panose="02040503050406030204" pitchFamily="18" charset="0"/>
                  </a:rPr>
                  <a:t>{𝟎,𝟏}^𝜿</a:t>
                </a:r>
                <a:r>
                  <a:rPr lang="pl-PL" dirty="0"/>
                  <a:t>.</a:t>
                </a:r>
              </a:p>
              <a:p>
                <a:endParaRPr lang="pl-PL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376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dirty="0">
                    <a:ea typeface="Cambria Math" panose="02040503050406030204" pitchFamily="18" charset="0"/>
                  </a:rPr>
                  <a:t>Every </a:t>
                </a:r>
                <a:r>
                  <a:rPr lang="pl-PL" b="1" dirty="0">
                    <a:ea typeface="Cambria Math" panose="02040503050406030204" pitchFamily="18" charset="0"/>
                  </a:rPr>
                  <a:t>FAST </a:t>
                </a:r>
                <a:r>
                  <a:rPr lang="pl-PL" dirty="0" err="1">
                    <a:ea typeface="Cambria Math" panose="02040503050406030204" pitchFamily="18" charset="0"/>
                  </a:rPr>
                  <a:t>query</a:t>
                </a:r>
                <a:r>
                  <a:rPr lang="pl-PL" dirty="0">
                    <a:ea typeface="Cambria Math" panose="02040503050406030204" pitchFamily="18" charset="0"/>
                  </a:rPr>
                  <a:t> to the </a:t>
                </a:r>
                <a:r>
                  <a:rPr lang="pl-PL" dirty="0"/>
                  <a:t>MPC Oracle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dirty="0" err="1">
                    <a:ea typeface="Cambria Math" panose="02040503050406030204" pitchFamily="18" charset="0"/>
                  </a:rPr>
                  <a:t>is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dirty="0" err="1">
                    <a:ea typeface="Cambria Math" panose="02040503050406030204" pitchFamily="18" charset="0"/>
                  </a:rPr>
                  <a:t>saved</a:t>
                </a:r>
                <a:r>
                  <a:rPr lang="pl-PL" dirty="0">
                    <a:ea typeface="Cambria Math" panose="02040503050406030204" pitchFamily="18" charset="0"/>
                  </a:rPr>
                  <a:t> in a </a:t>
                </a:r>
                <a:r>
                  <a:rPr lang="pl-PL" dirty="0" err="1">
                    <a:ea typeface="Cambria Math" panose="02040503050406030204" pitchFamily="18" charset="0"/>
                  </a:rPr>
                  <a:t>hash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dirty="0" err="1">
                    <a:ea typeface="Cambria Math" panose="02040503050406030204" pitchFamily="18" charset="0"/>
                  </a:rPr>
                  <a:t>transcript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:r>
                  <a:rPr lang="pl-PL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𝓣_𝒃</a:t>
                </a:r>
                <a:r>
                  <a:rPr lang="pl-PL" b="1" dirty="0"/>
                  <a:t> </a:t>
                </a:r>
                <a:r>
                  <a:rPr lang="pl-PL" dirty="0"/>
                  <a:t>of </a:t>
                </a:r>
                <a:r>
                  <a:rPr lang="pl-PL" dirty="0" err="1"/>
                  <a:t>every</a:t>
                </a:r>
                <a:r>
                  <a:rPr lang="pl-PL" dirty="0"/>
                  <a:t> </a:t>
                </a:r>
                <a:r>
                  <a:rPr lang="pl-PL" dirty="0" err="1"/>
                  <a:t>subadversary</a:t>
                </a:r>
                <a:r>
                  <a:rPr lang="pl-PL" dirty="0"/>
                  <a:t> </a:t>
                </a:r>
                <a:r>
                  <a:rPr lang="pl-PL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〖𝓐_𝒃∈{𝓐〗_𝟏, …,𝓐_𝒂}</a:t>
                </a:r>
                <a:r>
                  <a:rPr lang="pl-PL" dirty="0"/>
                  <a:t>. </a:t>
                </a:r>
              </a:p>
              <a:p>
                <a:endParaRPr lang="pl-PL" dirty="0"/>
              </a:p>
              <a:p>
                <a:r>
                  <a:rPr lang="pl-PL" dirty="0"/>
                  <a:t>As </a:t>
                </a:r>
                <a:r>
                  <a:rPr lang="pl-PL" dirty="0" err="1"/>
                  <a:t>soon</a:t>
                </a:r>
                <a:r>
                  <a:rPr lang="pl-PL" dirty="0"/>
                  <a:t> as the </a:t>
                </a:r>
                <a:r>
                  <a:rPr lang="pl-PL" dirty="0" err="1"/>
                  <a:t>protocol</a:t>
                </a:r>
                <a:r>
                  <a:rPr lang="pl-PL" dirty="0"/>
                  <a:t> </a:t>
                </a:r>
                <a:r>
                  <a:rPr lang="pl-PL" dirty="0" err="1"/>
                  <a:t>is</a:t>
                </a:r>
                <a:r>
                  <a:rPr lang="pl-PL" dirty="0"/>
                  <a:t> </a:t>
                </a:r>
                <a:r>
                  <a:rPr lang="pl-PL" dirty="0" err="1"/>
                  <a:t>finished</a:t>
                </a:r>
                <a:r>
                  <a:rPr lang="pl-PL" dirty="0"/>
                  <a:t>, the </a:t>
                </a:r>
                <a:r>
                  <a:rPr lang="pl-PL" dirty="0" err="1"/>
                  <a:t>extractor</a:t>
                </a:r>
                <a:r>
                  <a:rPr lang="pl-PL" dirty="0"/>
                  <a:t> </a:t>
                </a:r>
                <a:r>
                  <a:rPr lang="pl-PL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𝓔</a:t>
                </a:r>
                <a:r>
                  <a:rPr lang="pl-PL" dirty="0"/>
                  <a:t> </a:t>
                </a:r>
                <a:r>
                  <a:rPr lang="pl-PL" dirty="0" err="1"/>
                  <a:t>can</a:t>
                </a:r>
                <a:r>
                  <a:rPr lang="pl-PL" dirty="0"/>
                  <a:t> </a:t>
                </a:r>
                <a:r>
                  <a:rPr lang="pl-PL" dirty="0" err="1"/>
                  <a:t>make</a:t>
                </a:r>
                <a:r>
                  <a:rPr lang="pl-PL" dirty="0"/>
                  <a:t> </a:t>
                </a:r>
                <a:r>
                  <a:rPr lang="pl-PL" dirty="0" err="1"/>
                  <a:t>an</a:t>
                </a:r>
                <a:r>
                  <a:rPr lang="pl-PL" dirty="0"/>
                  <a:t> </a:t>
                </a:r>
                <a:r>
                  <a:rPr lang="pl-PL" dirty="0" err="1"/>
                  <a:t>attempt</a:t>
                </a:r>
                <a:r>
                  <a:rPr lang="pl-PL" dirty="0"/>
                  <a:t> to </a:t>
                </a:r>
                <a:r>
                  <a:rPr lang="pl-PL" dirty="0" err="1"/>
                  <a:t>extract</a:t>
                </a:r>
                <a:r>
                  <a:rPr lang="pl-PL" dirty="0"/>
                  <a:t> the </a:t>
                </a:r>
                <a:r>
                  <a:rPr lang="pl-PL" dirty="0" err="1"/>
                  <a:t>secret</a:t>
                </a:r>
                <a:r>
                  <a:rPr lang="pl-PL" dirty="0"/>
                  <a:t> </a:t>
                </a:r>
                <a:r>
                  <a:rPr lang="pl-PL" dirty="0" err="1"/>
                  <a:t>information</a:t>
                </a:r>
                <a:r>
                  <a:rPr lang="pl-PL" b="1" dirty="0"/>
                  <a:t> S </a:t>
                </a:r>
                <a:r>
                  <a:rPr lang="pl-PL" dirty="0"/>
                  <a:t>from</a:t>
                </a:r>
                <a:r>
                  <a:rPr lang="pl-PL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𝓣_𝒃.</a:t>
                </a:r>
                <a:endParaRPr lang="pl-PL" dirty="0"/>
              </a:p>
              <a:p>
                <a:endParaRPr lang="pl-PL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292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68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55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727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dirty="0"/>
                  <a:t>For </a:t>
                </a:r>
                <a:r>
                  <a:rPr lang="pl-PL" dirty="0" err="1"/>
                  <a:t>completeness</a:t>
                </a:r>
                <a:r>
                  <a:rPr lang="pl-PL" dirty="0"/>
                  <a:t> we </a:t>
                </a:r>
                <a:r>
                  <a:rPr lang="pl-PL" dirty="0" err="1"/>
                  <a:t>will</a:t>
                </a:r>
                <a:r>
                  <a:rPr lang="pl-PL" dirty="0"/>
                  <a:t> </a:t>
                </a:r>
                <a:r>
                  <a:rPr lang="pl-PL" dirty="0" err="1"/>
                  <a:t>introduce</a:t>
                </a:r>
                <a:r>
                  <a:rPr lang="pl-PL" dirty="0"/>
                  <a:t> </a:t>
                </a:r>
                <a:r>
                  <a:rPr lang="pl-PL" dirty="0" err="1"/>
                  <a:t>two</a:t>
                </a:r>
                <a:r>
                  <a:rPr lang="pl-PL" dirty="0"/>
                  <a:t> </a:t>
                </a:r>
                <a:r>
                  <a:rPr lang="pl-PL" dirty="0" err="1"/>
                  <a:t>parameters</a:t>
                </a:r>
                <a:r>
                  <a:rPr lang="pl-PL" dirty="0"/>
                  <a:t> - 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𝜼〗_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𝓥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, 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𝜼_𝓟</a:t>
                </a:r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pl-PL" dirty="0"/>
                  <a:t> – </a:t>
                </a:r>
                <a:r>
                  <a:rPr lang="pl-PL" dirty="0" err="1"/>
                  <a:t>that</a:t>
                </a:r>
                <a:r>
                  <a:rPr lang="pl-PL" baseline="0" dirty="0"/>
                  <a:t> </a:t>
                </a:r>
                <a:r>
                  <a:rPr lang="pl-PL" baseline="0" dirty="0" err="1"/>
                  <a:t>bound</a:t>
                </a:r>
                <a:r>
                  <a:rPr lang="pl-PL" baseline="0" dirty="0"/>
                  <a:t> the numer of fast Oracle </a:t>
                </a:r>
                <a:r>
                  <a:rPr lang="pl-PL" baseline="0" dirty="0" err="1"/>
                  <a:t>calls</a:t>
                </a:r>
                <a:r>
                  <a:rPr lang="pl-PL" baseline="0" dirty="0"/>
                  <a:t> of </a:t>
                </a:r>
                <a:r>
                  <a:rPr lang="pl-PL" baseline="0" dirty="0" err="1"/>
                  <a:t>both</a:t>
                </a:r>
                <a:r>
                  <a:rPr lang="pl-PL" baseline="0" dirty="0"/>
                  <a:t> the </a:t>
                </a:r>
                <a:r>
                  <a:rPr lang="pl-PL" baseline="0" dirty="0" err="1"/>
                  <a:t>verifier</a:t>
                </a:r>
                <a:r>
                  <a:rPr lang="pl-PL" baseline="0" dirty="0"/>
                  <a:t> and the </a:t>
                </a:r>
                <a:r>
                  <a:rPr lang="pl-PL" baseline="0" dirty="0" err="1"/>
                  <a:t>prover</a:t>
                </a:r>
                <a:r>
                  <a:rPr lang="pl-PL" baseline="0" dirty="0"/>
                  <a:t>.</a:t>
                </a:r>
              </a:p>
              <a:p>
                <a:pPr algn="ctr"/>
                <a:endParaRPr lang="pl-PL" baseline="0" dirty="0"/>
              </a:p>
              <a:p>
                <a:pPr algn="l"/>
                <a:r>
                  <a:rPr lang="pl-PL" baseline="0" dirty="0"/>
                  <a:t>We </a:t>
                </a:r>
                <a:r>
                  <a:rPr lang="pl-PL" baseline="0" dirty="0" err="1"/>
                  <a:t>say</a:t>
                </a:r>
                <a:r>
                  <a:rPr lang="pl-PL" baseline="0" dirty="0"/>
                  <a:t> </a:t>
                </a:r>
                <a:r>
                  <a:rPr lang="pl-PL" baseline="0" dirty="0" err="1"/>
                  <a:t>that</a:t>
                </a:r>
                <a:r>
                  <a:rPr lang="pl-PL" baseline="0" dirty="0"/>
                  <a:t> the </a:t>
                </a:r>
                <a:r>
                  <a:rPr lang="pl-PL" baseline="0" dirty="0" err="1"/>
                  <a:t>protocol</a:t>
                </a:r>
                <a:r>
                  <a:rPr lang="pl-PL" baseline="0" dirty="0"/>
                  <a:t> </a:t>
                </a:r>
                <a:r>
                  <a:rPr lang="pl-PL" baseline="0" dirty="0" err="1"/>
                  <a:t>is</a:t>
                </a:r>
                <a:r>
                  <a:rPr lang="pl-PL" baseline="0" dirty="0"/>
                  <a:t> </a:t>
                </a:r>
                <a:r>
                  <a:rPr lang="pl-PL" baseline="0" dirty="0" err="1"/>
                  <a:t>complete</a:t>
                </a:r>
                <a:r>
                  <a:rPr lang="pl-PL" baseline="0" dirty="0"/>
                  <a:t> </a:t>
                </a:r>
                <a:r>
                  <a:rPr lang="pl-PL" baseline="0" dirty="0" err="1"/>
                  <a:t>when</a:t>
                </a:r>
                <a:r>
                  <a:rPr lang="pl-PL" baseline="0" dirty="0"/>
                  <a:t> the </a:t>
                </a:r>
                <a:r>
                  <a:rPr lang="pl-PL" sz="1200" dirty="0">
                    <a:solidFill>
                      <a:schemeClr val="tx1"/>
                    </a:solidFill>
                  </a:rPr>
                  <a:t>The 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𝜼〗_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𝓥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, 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𝜼_𝓟</a:t>
                </a:r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)−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bounded </a:t>
                </a:r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𝓥,𝓟</a:t>
                </a:r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</a:rPr>
                  <a:t>finish with 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𝒐𝒖𝒕_𝓥=𝒚𝒆𝒔</a:t>
                </a:r>
                <a:r>
                  <a:rPr lang="pl-PL" sz="1200" dirty="0">
                    <a:solidFill>
                      <a:schemeClr val="tx1"/>
                    </a:solidFill>
                  </a:rPr>
                  <a:t> with </a:t>
                </a:r>
                <a:r>
                  <a:rPr lang="pl-PL" sz="1200" dirty="0" err="1">
                    <a:solidFill>
                      <a:schemeClr val="tx1"/>
                    </a:solidFill>
                  </a:rPr>
                  <a:t>overwhelming</a:t>
                </a:r>
                <a:r>
                  <a:rPr lang="pl-PL" sz="1200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dirty="0" err="1">
                    <a:solidFill>
                      <a:schemeClr val="tx1"/>
                    </a:solidFill>
                  </a:rPr>
                  <a:t>probability</a:t>
                </a:r>
                <a:r>
                  <a:rPr lang="pl-PL" sz="1200" dirty="0">
                    <a:solidFill>
                      <a:schemeClr val="tx1"/>
                    </a:solidFill>
                  </a:rPr>
                  <a:t>.  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47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l-PL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/>
                  <a:t>For </a:t>
                </a:r>
                <a:r>
                  <a:rPr lang="pl-PL" dirty="0" err="1"/>
                  <a:t>soundness</a:t>
                </a:r>
                <a:r>
                  <a:rPr lang="pl-PL" dirty="0"/>
                  <a:t> we </a:t>
                </a:r>
                <a:r>
                  <a:rPr lang="pl-PL" dirty="0" err="1"/>
                  <a:t>will</a:t>
                </a:r>
                <a:r>
                  <a:rPr lang="pl-PL" dirty="0"/>
                  <a:t> </a:t>
                </a:r>
                <a:r>
                  <a:rPr lang="pl-PL" dirty="0" err="1"/>
                  <a:t>consider</a:t>
                </a:r>
                <a:r>
                  <a:rPr lang="pl-PL" dirty="0"/>
                  <a:t> a </a:t>
                </a:r>
                <a:r>
                  <a:rPr lang="pl-PL" dirty="0" err="1"/>
                  <a:t>verifier</a:t>
                </a:r>
                <a:r>
                  <a:rPr lang="pl-PL" dirty="0"/>
                  <a:t> </a:t>
                </a:r>
                <a:r>
                  <a:rPr lang="pl-PL" dirty="0" err="1"/>
                  <a:t>interactiting</a:t>
                </a:r>
                <a:r>
                  <a:rPr lang="pl-PL" dirty="0"/>
                  <a:t> with a </a:t>
                </a:r>
                <a:r>
                  <a:rPr lang="pl-PL" dirty="0" err="1"/>
                  <a:t>distributed</a:t>
                </a:r>
                <a:r>
                  <a:rPr lang="pl-PL" dirty="0"/>
                  <a:t> </a:t>
                </a:r>
                <a:r>
                  <a:rPr lang="pl-PL" dirty="0" err="1"/>
                  <a:t>adversary</a:t>
                </a:r>
                <a:r>
                  <a:rPr lang="pl-PL" dirty="0"/>
                  <a:t> 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〖(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𝓐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〗_𝟏, …,</a:t>
                </a:r>
                <a:r>
                  <a:rPr lang="pl-PL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𝓐</a:t>
                </a:r>
                <a:r>
                  <a:rPr lang="pl-PL" sz="1200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_𝒂)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l-PL" sz="1200" b="1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200" b="1" dirty="0">
                    <a:solidFill>
                      <a:schemeClr val="tx1"/>
                    </a:solidFill>
                  </a:rPr>
                  <a:t>And we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will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say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that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the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protocol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is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sound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when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it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can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be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finished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with the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output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yes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only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when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the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full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secret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S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can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be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extracted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from the fast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hash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transcript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of one of the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parties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with high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probability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l-PL" sz="1200" b="1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200" b="1" dirty="0" err="1">
                    <a:solidFill>
                      <a:schemeClr val="tx1"/>
                    </a:solidFill>
                  </a:rPr>
                  <a:t>Additionally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we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will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require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that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the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extractor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will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not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produce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too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many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false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positives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and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it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will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be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efficient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l-PL" sz="1200" b="1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200" b="1" dirty="0" err="1">
                    <a:solidFill>
                      <a:schemeClr val="tx1"/>
                    </a:solidFill>
                  </a:rPr>
                  <a:t>Now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, I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will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try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to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present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to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you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our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instantiation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 of the </a:t>
                </a:r>
                <a:r>
                  <a:rPr lang="pl-PL" sz="1200" b="1" dirty="0" err="1">
                    <a:solidFill>
                      <a:schemeClr val="tx1"/>
                    </a:solidFill>
                  </a:rPr>
                  <a:t>protocol</a:t>
                </a:r>
                <a:r>
                  <a:rPr lang="pl-PL" sz="12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269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743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003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718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48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134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54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42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83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37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03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62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dirty="0"/>
                  <a:t>In </a:t>
                </a:r>
                <a:r>
                  <a:rPr lang="pl-PL" dirty="0" err="1"/>
                  <a:t>our</a:t>
                </a:r>
                <a:r>
                  <a:rPr lang="pl-PL" dirty="0"/>
                  <a:t> </a:t>
                </a:r>
                <a:r>
                  <a:rPr lang="pl-PL" dirty="0" err="1"/>
                  <a:t>paper</a:t>
                </a:r>
                <a:r>
                  <a:rPr lang="pl-PL" dirty="0"/>
                  <a:t> we </a:t>
                </a:r>
                <a:r>
                  <a:rPr lang="pl-PL" dirty="0" err="1"/>
                  <a:t>provide</a:t>
                </a:r>
                <a:r>
                  <a:rPr lang="pl-PL" dirty="0"/>
                  <a:t> </a:t>
                </a:r>
                <a:r>
                  <a:rPr lang="pl-PL" dirty="0" err="1"/>
                  <a:t>an</a:t>
                </a:r>
                <a:r>
                  <a:rPr lang="pl-PL" dirty="0"/>
                  <a:t> </a:t>
                </a:r>
                <a:r>
                  <a:rPr lang="pl-PL" dirty="0" err="1"/>
                  <a:t>Individual</a:t>
                </a:r>
                <a:r>
                  <a:rPr lang="pl-PL" dirty="0"/>
                  <a:t> </a:t>
                </a:r>
                <a:r>
                  <a:rPr lang="pl-PL" dirty="0" err="1"/>
                  <a:t>Secret</a:t>
                </a:r>
                <a:r>
                  <a:rPr lang="pl-PL" dirty="0"/>
                  <a:t> </a:t>
                </a:r>
                <a:r>
                  <a:rPr lang="pl-PL" dirty="0" err="1"/>
                  <a:t>Sharing</a:t>
                </a:r>
                <a:r>
                  <a:rPr lang="pl-PL" dirty="0"/>
                  <a:t> </a:t>
                </a:r>
                <a:r>
                  <a:rPr lang="pl-PL" dirty="0" err="1"/>
                  <a:t>schemes</a:t>
                </a:r>
                <a:r>
                  <a:rPr lang="pl-PL" dirty="0"/>
                  <a:t>, </a:t>
                </a:r>
                <a:r>
                  <a:rPr lang="pl-PL" sz="1200" dirty="0" err="1"/>
                  <a:t>where</a:t>
                </a:r>
                <a:r>
                  <a:rPr lang="pl-PL" sz="1200" dirty="0"/>
                  <a:t> the </a:t>
                </a:r>
                <a:r>
                  <a:rPr lang="pl-PL" sz="1200" dirty="0" err="1"/>
                  <a:t>parties</a:t>
                </a:r>
                <a:endParaRPr lang="pl-PL" sz="1200" dirty="0"/>
              </a:p>
              <a:p>
                <a:r>
                  <a:rPr lang="pl-PL" sz="1200" dirty="0" err="1"/>
                  <a:t>can</a:t>
                </a:r>
                <a:r>
                  <a:rPr lang="pl-PL" sz="1200" dirty="0"/>
                  <a:t> </a:t>
                </a:r>
                <a:r>
                  <a:rPr lang="pl-PL" sz="1200" dirty="0" err="1"/>
                  <a:t>compute</a:t>
                </a:r>
                <a:r>
                  <a:rPr lang="pl-PL" sz="1200" dirty="0"/>
                  <a:t> </a:t>
                </a:r>
                <a:r>
                  <a:rPr lang="pl-PL" sz="1200" dirty="0" err="1"/>
                  <a:t>any</a:t>
                </a:r>
                <a:r>
                  <a:rPr lang="pl-PL" sz="1200" dirty="0"/>
                  <a:t> </a:t>
                </a:r>
                <a:r>
                  <a:rPr lang="pl-PL" sz="1200" dirty="0" err="1"/>
                  <a:t>function</a:t>
                </a:r>
                <a:r>
                  <a:rPr lang="pl-PL" sz="1200" dirty="0"/>
                  <a:t> of </a:t>
                </a:r>
                <a:r>
                  <a:rPr lang="en-US" sz="1200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𝑺</a:t>
                </a:r>
                <a:r>
                  <a:rPr lang="pl-PL" sz="1200" dirty="0"/>
                  <a:t> </a:t>
                </a:r>
                <a:r>
                  <a:rPr lang="pl-PL" sz="1200" dirty="0" err="1"/>
                  <a:t>either</a:t>
                </a:r>
                <a:r>
                  <a:rPr lang="pl-PL" sz="1200" dirty="0"/>
                  <a:t> </a:t>
                </a:r>
                <a:r>
                  <a:rPr lang="pl-PL" sz="1200" dirty="0" err="1"/>
                  <a:t>if</a:t>
                </a:r>
                <a:r>
                  <a:rPr lang="pl-PL" sz="1200" dirty="0"/>
                  <a:t> </a:t>
                </a:r>
                <a:r>
                  <a:rPr lang="pl-PL" sz="1200" dirty="0" err="1"/>
                  <a:t>they</a:t>
                </a:r>
                <a:r>
                  <a:rPr lang="pl-PL" sz="1200" dirty="0"/>
                  <a:t> </a:t>
                </a:r>
                <a:r>
                  <a:rPr lang="pl-PL" sz="1200" dirty="0" err="1"/>
                  <a:t>perform</a:t>
                </a:r>
                <a:r>
                  <a:rPr lang="pl-PL" sz="1200" dirty="0"/>
                  <a:t> </a:t>
                </a:r>
                <a:r>
                  <a:rPr lang="pl-PL" sz="1200" b="1" dirty="0"/>
                  <a:t>a heavy </a:t>
                </a:r>
                <a:r>
                  <a:rPr lang="pl-PL" sz="1200" b="1" dirty="0" err="1"/>
                  <a:t>computation</a:t>
                </a:r>
                <a:r>
                  <a:rPr lang="pl-PL" sz="1200" b="1" dirty="0"/>
                  <a:t> on </a:t>
                </a:r>
                <a:r>
                  <a:rPr lang="pl-PL" sz="1200" b="1" dirty="0" err="1"/>
                  <a:t>it</a:t>
                </a:r>
                <a:r>
                  <a:rPr lang="pl-PL" sz="1200" b="1" dirty="0"/>
                  <a:t> </a:t>
                </a:r>
                <a:r>
                  <a:rPr lang="pl-PL" sz="1200" dirty="0" err="1"/>
                  <a:t>or</a:t>
                </a:r>
                <a:r>
                  <a:rPr lang="pl-PL" sz="1200" dirty="0"/>
                  <a:t> </a:t>
                </a:r>
                <a:r>
                  <a:rPr lang="pl-PL" sz="1200" b="1" dirty="0" err="1"/>
                  <a:t>they</a:t>
                </a:r>
                <a:r>
                  <a:rPr lang="pl-PL" sz="1200" b="1" dirty="0"/>
                  <a:t> </a:t>
                </a:r>
                <a:r>
                  <a:rPr lang="pl-PL" sz="1200" b="1" dirty="0" err="1"/>
                  <a:t>have</a:t>
                </a:r>
                <a:r>
                  <a:rPr lang="pl-PL" sz="1200" b="1" dirty="0"/>
                  <a:t> </a:t>
                </a:r>
                <a:r>
                  <a:rPr lang="pl-PL" sz="1200" b="1" dirty="0" err="1"/>
                  <a:t>full</a:t>
                </a:r>
                <a:r>
                  <a:rPr lang="pl-PL" sz="1200" b="1" dirty="0"/>
                  <a:t> </a:t>
                </a:r>
                <a:r>
                  <a:rPr lang="pl-PL" sz="1200" b="1" dirty="0" err="1"/>
                  <a:t>knowledge</a:t>
                </a:r>
                <a:r>
                  <a:rPr lang="pl-PL" sz="1200" b="1" dirty="0"/>
                  <a:t> </a:t>
                </a:r>
                <a:r>
                  <a:rPr lang="pl-PL" sz="1200" dirty="0"/>
                  <a:t>of </a:t>
                </a:r>
                <a:r>
                  <a:rPr lang="en-US" sz="1200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𝑺</a:t>
                </a:r>
                <a:endParaRPr lang="en-GB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98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60AA-E8DC-4A9C-A4F6-4919855AAB1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0016D7-1227-6508-3515-721176DA0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46E14C-C4B4-7AC0-7331-C68D9310C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DCEC55-0AD3-8C61-6A44-844F9826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56-C5F6-40A7-AC4F-6E25951AA569}" type="datetime1">
              <a:rPr lang="pl-PL" smtClean="0"/>
              <a:t>18.08.2023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049DE3-AB4B-663D-E44C-94FB4E12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EC110B-1420-B499-891F-9022B2F2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24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CFA13-95DD-8498-4D12-75DFCA74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A2FE4D-60D1-B600-CED1-0D3FD35A0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BAC0B6-E34A-DA56-9552-FC02BD02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9AE6-5B75-431A-B3AB-F15143470B98}" type="datetime1">
              <a:rPr lang="pl-PL" smtClean="0"/>
              <a:t>18.08.2023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39F902-DAEF-DE73-24FC-B1430F7E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A5BCB0-8A03-0929-07C9-4FA6EE07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75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0467C1-5ABE-6CCC-0E46-6D61F93A3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B7908A-B67E-7185-97FC-25A96D7EF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F5661C-F2BC-7CB7-69B6-62E11542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BF1-CD8E-409D-8BEF-9DCF505661CA}" type="datetime1">
              <a:rPr lang="pl-PL" smtClean="0"/>
              <a:t>18.08.2023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BFBFD8-E404-1ADD-207A-A586B486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7FFEDC-28F8-6556-FAE2-B94C649A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79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70AA4F-1B5E-D7E0-09E3-7DC92030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9C24C5-308E-DA77-DB22-583264AB2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54D877-9D02-BE3F-2704-E2A64E10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BF5C-B37C-4ED6-802D-F976F39C527F}" type="datetime1">
              <a:rPr lang="pl-PL" smtClean="0"/>
              <a:t>18.08.2023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A315E5-0B8F-C197-451D-CAEE0411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E12A60-701F-9C51-6F43-9774C457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2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0A8161-471A-9C87-A912-E77209B6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E75724-22A0-09B8-1D9A-1478733E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C697B6-679E-B0E3-C5B3-738AD9FE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12A9-7937-47D5-9A9E-6ADAE6911D68}" type="datetime1">
              <a:rPr lang="pl-PL" smtClean="0"/>
              <a:t>18.08.2023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27D6A1-D78F-9726-63F0-C364C1C5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1A5FD9-71C1-63E5-B365-D5F51159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6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3B4AF-7C6D-E31A-A30F-CD3F2C1D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FD8A40-EE71-A271-D8C2-FF024FAF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58BAB8-BA66-ACAA-4830-E89F3266A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D8FD72-DE16-5690-3D35-5AEB763B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DE9-60D2-44D0-8BBE-1E6118A2F531}" type="datetime1">
              <a:rPr lang="pl-PL" smtClean="0"/>
              <a:t>18.08.2023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B27005-3E4C-B871-BC89-A112863F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2190D5-2CFB-D2B6-178A-36B42D97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06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C52310-501C-C062-3B26-068DD050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7E6524-71B8-8A64-E240-6DA5FEEA2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D60469-1449-7412-EC5C-4D277A09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CC881B-6987-B237-E11C-9F8C853A5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5A644F-0470-36C1-8BAF-E0136D925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C7A8839-1AC3-C95D-1CF6-FE9DCD8B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F30-8422-44F2-AF93-84BCA85FD92F}" type="datetime1">
              <a:rPr lang="pl-PL" smtClean="0"/>
              <a:t>18.08.2023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0B12207-21CA-63F9-7CCD-1799226D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E63ED8-BAB3-072E-6248-07AC0723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AA5D76-7E31-806C-CABB-2EB61938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C2C9C6E-B424-398F-45BB-42334CC3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7783-AC52-4ADC-BDE2-31670AC12D4D}" type="datetime1">
              <a:rPr lang="pl-PL" smtClean="0"/>
              <a:t>18.08.2023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B8DCFDC-6437-9D55-82EA-FB6D68F9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822714-8D06-7DF4-85E7-E0EF62F8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30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FB53523-A0A0-0970-338B-4BB683B5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24C-F4F3-4CED-B5FD-FE3863FEA0BF}" type="datetime1">
              <a:rPr lang="pl-PL" smtClean="0"/>
              <a:t>18.08.2023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A2FD209-2606-4BCE-F7DF-F7F8437E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631F27-0C6C-DA2D-E4F5-78E15B9B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3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12F9E-A522-F8D8-ED17-46BD4F4B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4F9F57-0F2D-2109-E68D-5C1C96F1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F2B421-5B54-F62B-46C5-236AB4CB9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59FFF4-DD5F-CB42-CB17-711EDF3F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32F4-9D66-49C7-9CBE-D6D8FB62A378}" type="datetime1">
              <a:rPr lang="pl-PL" smtClean="0"/>
              <a:t>18.08.2023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D4C53B-46A0-33E2-A766-D7B4C364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FF8273-2449-F088-C575-8B987B70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3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CD20D-8A15-9139-9724-8DF945C4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EE53A5C-7116-EF39-6FB6-01BC4BC92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ECF53E-8266-5CC2-F86F-ADD7D16FA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C6F8D5-9619-C248-CAEB-EF2A279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59C7-7277-41B5-80AB-3E5B8DBFD1A4}" type="datetime1">
              <a:rPr lang="pl-PL" smtClean="0"/>
              <a:t>18.08.2023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D4523E-CA57-7E9B-2C39-6327A02B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117EC3-0A05-34FF-A2EE-40906FE3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0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FF839DC-48FD-6ED7-ABAB-87F1550E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B44B71-6E6E-FC5D-3046-55F26B8E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55BA73-2636-D049-6C5B-82830791F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fld id="{41E14075-6D9F-4BE5-A252-1587D644AF43}" type="datetime1">
              <a:rPr lang="pl-PL" smtClean="0"/>
              <a:pPr/>
              <a:t>18.08.2023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CEA1DD-1F77-0431-51F2-0043DCCDE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05A04C-A2A7-6B7E-3EC2-A38035E1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fld id="{F15A909C-7CD0-4AC5-A8B5-79E6DB4EBBF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36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Light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26.png"/><Relationship Id="rId4" Type="http://schemas.openxmlformats.org/officeDocument/2006/relationships/image" Target="../media/image5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8.png"/><Relationship Id="rId4" Type="http://schemas.openxmlformats.org/officeDocument/2006/relationships/image" Target="../media/image490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1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1.png"/><Relationship Id="rId3" Type="http://schemas.openxmlformats.org/officeDocument/2006/relationships/image" Target="../media/image410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17" Type="http://schemas.openxmlformats.org/officeDocument/2006/relationships/image" Target="../media/image5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57.svg"/><Relationship Id="rId15" Type="http://schemas.openxmlformats.org/officeDocument/2006/relationships/image" Target="../media/image511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451.png"/><Relationship Id="rId14" Type="http://schemas.openxmlformats.org/officeDocument/2006/relationships/image" Target="../media/image5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6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7.png"/><Relationship Id="rId10" Type="http://schemas.openxmlformats.org/officeDocument/2006/relationships/image" Target="../media/image88.png"/><Relationship Id="rId4" Type="http://schemas.openxmlformats.org/officeDocument/2006/relationships/image" Target="../media/image8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6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5" Type="http://schemas.openxmlformats.org/officeDocument/2006/relationships/image" Target="../media/image17.png"/><Relationship Id="rId10" Type="http://schemas.openxmlformats.org/officeDocument/2006/relationships/image" Target="../media/image87.png"/><Relationship Id="rId4" Type="http://schemas.openxmlformats.org/officeDocument/2006/relationships/image" Target="../media/image8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77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76.png"/><Relationship Id="rId10" Type="http://schemas.openxmlformats.org/officeDocument/2006/relationships/image" Target="../media/image96.png"/><Relationship Id="rId4" Type="http://schemas.openxmlformats.org/officeDocument/2006/relationships/image" Target="../media/image8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10" Type="http://schemas.openxmlformats.org/officeDocument/2006/relationships/image" Target="../media/image103.png"/><Relationship Id="rId4" Type="http://schemas.openxmlformats.org/officeDocument/2006/relationships/image" Target="../media/image8.pn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6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640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10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27.png"/><Relationship Id="rId4" Type="http://schemas.openxmlformats.org/officeDocument/2006/relationships/image" Target="../media/image128.png"/><Relationship Id="rId9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97A66-5EE0-0E59-374F-E18183D3F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Individual</a:t>
            </a:r>
            <a:r>
              <a:rPr lang="pl-PL" b="1" dirty="0"/>
              <a:t> </a:t>
            </a:r>
            <a:r>
              <a:rPr lang="pl-PL" b="1" dirty="0" err="1"/>
              <a:t>Cryptography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DE6402-608B-749F-8A78-22ED72F389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Stefan Dziembowski, Sebastian Faust, </a:t>
            </a:r>
            <a:r>
              <a:rPr lang="pl-PL" u="sng" dirty="0"/>
              <a:t>Tomasz Lizurej</a:t>
            </a:r>
          </a:p>
        </p:txBody>
      </p:sp>
      <p:pic>
        <p:nvPicPr>
          <p:cNvPr id="1026" name="Picture 2" descr="larger view of main pin image">
            <a:extLst>
              <a:ext uri="{FF2B5EF4-FFF2-40B4-BE49-F238E27FC236}">
                <a16:creationId xmlns:a16="http://schemas.microsoft.com/office/drawing/2014/main" id="{DFFF4037-75EA-4527-8889-6A783167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6" y="5511685"/>
            <a:ext cx="2454210" cy="11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AS NCBR - Intelligent Algorithms for Digital Economy">
            <a:extLst>
              <a:ext uri="{FF2B5EF4-FFF2-40B4-BE49-F238E27FC236}">
                <a16:creationId xmlns:a16="http://schemas.microsoft.com/office/drawing/2014/main" id="{2769BCE6-EEBF-A7BA-FDEF-70F2013E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98" y="5805963"/>
            <a:ext cx="2306139" cy="6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 Darmstadt logo">
            <a:extLst>
              <a:ext uri="{FF2B5EF4-FFF2-40B4-BE49-F238E27FC236}">
                <a16:creationId xmlns:a16="http://schemas.microsoft.com/office/drawing/2014/main" id="{A03E237B-2F54-D050-9B55-B865B594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51" y="5703223"/>
            <a:ext cx="2006228" cy="75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UMCS - ERC Starting Grant">
            <a:extLst>
              <a:ext uri="{FF2B5EF4-FFF2-40B4-BE49-F238E27FC236}">
                <a16:creationId xmlns:a16="http://schemas.microsoft.com/office/drawing/2014/main" id="{ED2D0EDC-A86B-0666-79FF-3A701968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9" y="217913"/>
            <a:ext cx="2185684" cy="10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iedem projektów z zakresu studiów starożytnych z ...">
            <a:extLst>
              <a:ext uri="{FF2B5EF4-FFF2-40B4-BE49-F238E27FC236}">
                <a16:creationId xmlns:a16="http://schemas.microsoft.com/office/drawing/2014/main" id="{CE50A19D-8D6A-E17F-B4D8-BB9A679FC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b="27801"/>
          <a:stretch/>
        </p:blipFill>
        <p:spPr bwMode="auto">
          <a:xfrm>
            <a:off x="3000983" y="247034"/>
            <a:ext cx="2182918" cy="9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0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E2638DAA-CA82-DAE8-EF0D-F33DCB86D445}"/>
              </a:ext>
            </a:extLst>
          </p:cNvPr>
          <p:cNvSpPr/>
          <p:nvPr/>
        </p:nvSpPr>
        <p:spPr>
          <a:xfrm>
            <a:off x="6901780" y="1245063"/>
            <a:ext cx="4452020" cy="2586403"/>
          </a:xfrm>
          <a:prstGeom prst="roundRect">
            <a:avLst/>
          </a:prstGeom>
          <a:solidFill>
            <a:srgbClr val="FFEBEB"/>
          </a:solidFill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7984F18-A44D-1388-F040-FD2FAED8EF68}"/>
              </a:ext>
            </a:extLst>
          </p:cNvPr>
          <p:cNvSpPr/>
          <p:nvPr/>
        </p:nvSpPr>
        <p:spPr>
          <a:xfrm>
            <a:off x="1153264" y="1626858"/>
            <a:ext cx="4452020" cy="1890346"/>
          </a:xfrm>
          <a:prstGeom prst="roundRect">
            <a:avLst/>
          </a:prstGeom>
          <a:solidFill>
            <a:srgbClr val="F6FAF4"/>
          </a:solidFill>
          <a:ln w="762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ymek mowy: owalny 25">
                <a:extLst>
                  <a:ext uri="{FF2B5EF4-FFF2-40B4-BE49-F238E27FC236}">
                    <a16:creationId xmlns:a16="http://schemas.microsoft.com/office/drawing/2014/main" id="{6A3C5F3C-3DAB-4666-6F53-578F6A78D80A}"/>
                  </a:ext>
                </a:extLst>
              </p:cNvPr>
              <p:cNvSpPr/>
              <p:nvPr/>
            </p:nvSpPr>
            <p:spPr>
              <a:xfrm>
                <a:off x="7663181" y="854937"/>
                <a:ext cx="914401" cy="852855"/>
              </a:xfrm>
              <a:prstGeom prst="wedgeEllipseCallou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4400" b="1" dirty="0">
                  <a:solidFill>
                    <a:srgbClr val="0066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Dymek mowy: owalny 25">
                <a:extLst>
                  <a:ext uri="{FF2B5EF4-FFF2-40B4-BE49-F238E27FC236}">
                    <a16:creationId xmlns:a16="http://schemas.microsoft.com/office/drawing/2014/main" id="{6A3C5F3C-3DAB-4666-6F53-578F6A78D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181" y="854937"/>
                <a:ext cx="914401" cy="852855"/>
              </a:xfrm>
              <a:prstGeom prst="wedgeEllipseCallou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ymek mowy: owalny 26">
                <a:extLst>
                  <a:ext uri="{FF2B5EF4-FFF2-40B4-BE49-F238E27FC236}">
                    <a16:creationId xmlns:a16="http://schemas.microsoft.com/office/drawing/2014/main" id="{6DF424FC-06BA-702C-03BB-C638141C0AAE}"/>
                  </a:ext>
                </a:extLst>
              </p:cNvPr>
              <p:cNvSpPr/>
              <p:nvPr/>
            </p:nvSpPr>
            <p:spPr>
              <a:xfrm>
                <a:off x="2196543" y="1297360"/>
                <a:ext cx="914401" cy="852855"/>
              </a:xfrm>
              <a:prstGeom prst="wedgeEllipse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pl-PL" sz="4400" b="1" dirty="0">
                  <a:solidFill>
                    <a:srgbClr val="0066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Dymek mowy: owalny 26">
                <a:extLst>
                  <a:ext uri="{FF2B5EF4-FFF2-40B4-BE49-F238E27FC236}">
                    <a16:creationId xmlns:a16="http://schemas.microsoft.com/office/drawing/2014/main" id="{6DF424FC-06BA-702C-03BB-C638141C0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43" y="1297360"/>
                <a:ext cx="914401" cy="852855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ymek mowy: owalny 27">
                <a:extLst>
                  <a:ext uri="{FF2B5EF4-FFF2-40B4-BE49-F238E27FC236}">
                    <a16:creationId xmlns:a16="http://schemas.microsoft.com/office/drawing/2014/main" id="{2C068AF3-6DD6-88F5-6CB0-227EE9D1A301}"/>
                  </a:ext>
                </a:extLst>
              </p:cNvPr>
              <p:cNvSpPr/>
              <p:nvPr/>
            </p:nvSpPr>
            <p:spPr>
              <a:xfrm>
                <a:off x="9004935" y="854935"/>
                <a:ext cx="914401" cy="852855"/>
              </a:xfrm>
              <a:prstGeom prst="wedgeEllipseCallou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sz="4400" b="1" dirty="0">
                  <a:solidFill>
                    <a:srgbClr val="0066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8" name="Dymek mowy: owalny 27">
                <a:extLst>
                  <a:ext uri="{FF2B5EF4-FFF2-40B4-BE49-F238E27FC236}">
                    <a16:creationId xmlns:a16="http://schemas.microsoft.com/office/drawing/2014/main" id="{2C068AF3-6DD6-88F5-6CB0-227EE9D1A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935" y="854935"/>
                <a:ext cx="914401" cy="852855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ymek mowy: owalny 28">
                <a:extLst>
                  <a:ext uri="{FF2B5EF4-FFF2-40B4-BE49-F238E27FC236}">
                    <a16:creationId xmlns:a16="http://schemas.microsoft.com/office/drawing/2014/main" id="{DCD0B018-1232-5CCA-AEFC-8277811F63D6}"/>
                  </a:ext>
                </a:extLst>
              </p:cNvPr>
              <p:cNvSpPr/>
              <p:nvPr/>
            </p:nvSpPr>
            <p:spPr>
              <a:xfrm>
                <a:off x="10346689" y="854935"/>
                <a:ext cx="914401" cy="852855"/>
              </a:xfrm>
              <a:prstGeom prst="wedgeEllipseCallou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l-PL" sz="4400" b="1" dirty="0">
                  <a:solidFill>
                    <a:srgbClr val="0066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9" name="Dymek mowy: owalny 28">
                <a:extLst>
                  <a:ext uri="{FF2B5EF4-FFF2-40B4-BE49-F238E27FC236}">
                    <a16:creationId xmlns:a16="http://schemas.microsoft.com/office/drawing/2014/main" id="{DCD0B018-1232-5CCA-AEFC-8277811F6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689" y="854935"/>
                <a:ext cx="914401" cy="852855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1D2BACC6-8B44-65F0-EC79-2DE4D2821BF6}"/>
                  </a:ext>
                </a:extLst>
              </p:cNvPr>
              <p:cNvSpPr txBox="1"/>
              <p:nvPr/>
            </p:nvSpPr>
            <p:spPr>
              <a:xfrm>
                <a:off x="2823863" y="2175462"/>
                <a:ext cx="25649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l-PL" sz="4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𝑨𝑳𝑮</m:t>
                      </m:r>
                      <m:r>
                        <a:rPr lang="pl-PL" sz="4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4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l-PL" sz="4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000" b="1" dirty="0">
                  <a:solidFill>
                    <a:srgbClr val="0066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1D2BACC6-8B44-65F0-EC79-2DE4D2821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63" y="2175462"/>
                <a:ext cx="256493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EFDBD5B0-F0D4-D440-9E6E-DF9AAFAF1C8C}"/>
                  </a:ext>
                </a:extLst>
              </p:cNvPr>
              <p:cNvSpPr txBox="1"/>
              <p:nvPr/>
            </p:nvSpPr>
            <p:spPr>
              <a:xfrm>
                <a:off x="7907692" y="2785179"/>
                <a:ext cx="25649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l-PL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𝑨𝑳𝑮</m:t>
                      </m:r>
                      <m:r>
                        <a:rPr lang="pl-PL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l-PL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0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EFDBD5B0-F0D4-D440-9E6E-DF9AAFAF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692" y="2785179"/>
                <a:ext cx="256493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1434480F-AADB-1618-2BF8-DABCDB8B88EB}"/>
              </a:ext>
            </a:extLst>
          </p:cNvPr>
          <p:cNvCxnSpPr/>
          <p:nvPr/>
        </p:nvCxnSpPr>
        <p:spPr>
          <a:xfrm flipV="1">
            <a:off x="8238392" y="2785183"/>
            <a:ext cx="1903535" cy="71681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693253-EEFD-6E6B-0978-EF74ED226DA2}"/>
              </a:ext>
            </a:extLst>
          </p:cNvPr>
          <p:cNvCxnSpPr/>
          <p:nvPr/>
        </p:nvCxnSpPr>
        <p:spPr>
          <a:xfrm flipH="1" flipV="1">
            <a:off x="8238392" y="2785181"/>
            <a:ext cx="1903535" cy="71681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C1550DD5-A736-FF57-2488-2ACAC94FD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1585" y="1835223"/>
            <a:ext cx="736808" cy="7368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0B4558-F096-BDE8-EAC7-A98368A48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460" y="1835223"/>
            <a:ext cx="736808" cy="73680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B5C91E-323E-13EC-5ECC-35FAD997C2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8328" y="1835223"/>
            <a:ext cx="736808" cy="7368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318C0BA-509C-04A2-ED71-18A7356A55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6771" y="2286011"/>
            <a:ext cx="810988" cy="810988"/>
          </a:xfrm>
          <a:prstGeom prst="rect">
            <a:avLst/>
          </a:prstGeom>
        </p:spPr>
      </p:pic>
      <p:sp>
        <p:nvSpPr>
          <p:cNvPr id="6" name="Prostokąt 3">
            <a:extLst>
              <a:ext uri="{FF2B5EF4-FFF2-40B4-BE49-F238E27FC236}">
                <a16:creationId xmlns:a16="http://schemas.microsoft.com/office/drawing/2014/main" id="{F69741DE-2FC2-EC9C-2EDC-B5C8DCB3FC84}"/>
              </a:ext>
            </a:extLst>
          </p:cNvPr>
          <p:cNvSpPr/>
          <p:nvPr/>
        </p:nvSpPr>
        <p:spPr>
          <a:xfrm>
            <a:off x="423786" y="4785064"/>
            <a:ext cx="11344428" cy="1617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Lato Light" panose="020F0502020204030203" pitchFamily="34" charset="0"/>
              </a:rPr>
              <a:t>Find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functions</a:t>
            </a:r>
            <a:r>
              <a:rPr lang="en-GB" sz="2800" dirty="0">
                <a:solidFill>
                  <a:schemeClr val="tx1"/>
                </a:solidFill>
                <a:latin typeface="Lato Light" panose="020F0502020204030203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hard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 to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compute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using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distributed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cryptography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, </a:t>
            </a:r>
            <a:endParaRPr lang="en-GB" sz="2800" dirty="0">
              <a:solidFill>
                <a:schemeClr val="tx1"/>
              </a:solidFill>
              <a:latin typeface="Lato Light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but </a:t>
            </a:r>
            <a:r>
              <a:rPr lang="pl-PL" sz="2800" b="1" dirty="0" err="1">
                <a:solidFill>
                  <a:schemeClr val="tx1"/>
                </a:solidFill>
                <a:latin typeface="Lato Light" panose="020F0502020204030203" pitchFamily="34" charset="0"/>
              </a:rPr>
              <a:t>easy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 to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compute</a:t>
            </a:r>
            <a:r>
              <a:rPr lang="pl-PL" sz="2800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Lato Light" panose="020F0502020204030203" pitchFamily="34" charset="0"/>
              </a:rPr>
              <a:t>individually</a:t>
            </a:r>
            <a:r>
              <a:rPr lang="en-GB" sz="2800" dirty="0">
                <a:solidFill>
                  <a:schemeClr val="tx1"/>
                </a:solidFill>
                <a:latin typeface="Lato Light" panose="020F0502020204030203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04366B-169A-84DE-9CBD-2BA7D7CB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10</a:t>
            </a:fld>
            <a:endParaRPr lang="pl-P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23B16-C9D2-5CC6-FF6E-9B42AC2BE4F7}"/>
              </a:ext>
            </a:extLst>
          </p:cNvPr>
          <p:cNvSpPr txBox="1"/>
          <p:nvPr/>
        </p:nvSpPr>
        <p:spPr>
          <a:xfrm>
            <a:off x="4359437" y="4404522"/>
            <a:ext cx="371036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Lato Light" panose="020F0502020204030203" pitchFamily="34" charset="0"/>
              </a:rPr>
              <a:t>Goal</a:t>
            </a:r>
            <a:r>
              <a:rPr lang="pl-PL" sz="3200" b="1" dirty="0">
                <a:solidFill>
                  <a:schemeClr val="tx1"/>
                </a:solidFill>
                <a:latin typeface="Lato Light" panose="020F0502020204030203" pitchFamily="34" charset="0"/>
              </a:rPr>
              <a:t>: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5534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E7FC58C9-1EE4-8FD9-9421-1B72AB35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8" y="1502707"/>
            <a:ext cx="1325563" cy="1325563"/>
          </a:xfrm>
          <a:prstGeom prst="rect">
            <a:avLst/>
          </a:prstGeom>
        </p:spPr>
      </p:pic>
      <p:pic>
        <p:nvPicPr>
          <p:cNvPr id="18" name="Picture 17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49F16254-DB3B-7F31-18A6-0EDDDA227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51" y="1427806"/>
            <a:ext cx="1475364" cy="1475364"/>
          </a:xfrm>
          <a:prstGeom prst="rect">
            <a:avLst/>
          </a:prstGeom>
        </p:spPr>
      </p:pic>
      <p:pic>
        <p:nvPicPr>
          <p:cNvPr id="20" name="Picture 19" descr="A cartoon of a person's face&#10;&#10;Description automatically generated">
            <a:extLst>
              <a:ext uri="{FF2B5EF4-FFF2-40B4-BE49-F238E27FC236}">
                <a16:creationId xmlns:a16="http://schemas.microsoft.com/office/drawing/2014/main" id="{0AE2FC3A-3B70-E4F1-C49D-6A8566898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68" y="1497674"/>
            <a:ext cx="1390955" cy="1390955"/>
          </a:xfrm>
          <a:prstGeom prst="rect">
            <a:avLst/>
          </a:prstGeom>
        </p:spPr>
      </p:pic>
      <p:sp>
        <p:nvSpPr>
          <p:cNvPr id="6" name="Owal 11">
            <a:extLst>
              <a:ext uri="{FF2B5EF4-FFF2-40B4-BE49-F238E27FC236}">
                <a16:creationId xmlns:a16="http://schemas.microsoft.com/office/drawing/2014/main" id="{237FA2ED-D545-7485-4333-6D8030A3BC6C}"/>
              </a:ext>
            </a:extLst>
          </p:cNvPr>
          <p:cNvSpPr/>
          <p:nvPr/>
        </p:nvSpPr>
        <p:spPr>
          <a:xfrm>
            <a:off x="485476" y="1291886"/>
            <a:ext cx="4674320" cy="4674320"/>
          </a:xfrm>
          <a:prstGeom prst="ellipse">
            <a:avLst/>
          </a:prstGeom>
          <a:ln w="76200"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  <p:pic>
        <p:nvPicPr>
          <p:cNvPr id="4" name="Picture 3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7AC113B0-A43F-FD2E-B29E-626A87FC0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39" y="3554488"/>
            <a:ext cx="1475364" cy="1475364"/>
          </a:xfrm>
          <a:prstGeom prst="rect">
            <a:avLst/>
          </a:prstGeom>
        </p:spPr>
      </p:pic>
      <p:pic>
        <p:nvPicPr>
          <p:cNvPr id="7" name="Picture 6" descr="A cartoon of a person's face&#10;&#10;Description automatically generated">
            <a:extLst>
              <a:ext uri="{FF2B5EF4-FFF2-40B4-BE49-F238E27FC236}">
                <a16:creationId xmlns:a16="http://schemas.microsoft.com/office/drawing/2014/main" id="{3C093321-6B74-C8F7-435F-0EE8BD00D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83" y="3596693"/>
            <a:ext cx="1390955" cy="1390955"/>
          </a:xfrm>
          <a:prstGeom prst="rect">
            <a:avLst/>
          </a:prstGeom>
        </p:spPr>
      </p:pic>
      <p:pic>
        <p:nvPicPr>
          <p:cNvPr id="10" name="Picture 9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B0C04C14-3602-3B2F-F491-0C89C1489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26" y="2035512"/>
            <a:ext cx="1325563" cy="13255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D8D98F9-97AC-96B5-2843-BDD63B35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1" y="210713"/>
            <a:ext cx="3437682" cy="12155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MPC-hardness</a:t>
            </a:r>
            <a:endParaRPr lang="pl-PL" b="1" dirty="0"/>
          </a:p>
        </p:txBody>
      </p:sp>
      <p:sp>
        <p:nvSpPr>
          <p:cNvPr id="13" name="Arrow: Left-Right 27">
            <a:extLst>
              <a:ext uri="{FF2B5EF4-FFF2-40B4-BE49-F238E27FC236}">
                <a16:creationId xmlns:a16="http://schemas.microsoft.com/office/drawing/2014/main" id="{D5B61C70-E4EB-6FDB-BA16-ED83E006CE01}"/>
              </a:ext>
            </a:extLst>
          </p:cNvPr>
          <p:cNvSpPr/>
          <p:nvPr/>
        </p:nvSpPr>
        <p:spPr>
          <a:xfrm rot="18900000">
            <a:off x="1817069" y="3331819"/>
            <a:ext cx="784334" cy="292564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Arrow: Left-Right 29">
            <a:extLst>
              <a:ext uri="{FF2B5EF4-FFF2-40B4-BE49-F238E27FC236}">
                <a16:creationId xmlns:a16="http://schemas.microsoft.com/office/drawing/2014/main" id="{952A5746-12C4-9689-8138-39D808B942CB}"/>
              </a:ext>
            </a:extLst>
          </p:cNvPr>
          <p:cNvSpPr/>
          <p:nvPr/>
        </p:nvSpPr>
        <p:spPr>
          <a:xfrm rot="10800000">
            <a:off x="2325098" y="4238375"/>
            <a:ext cx="784334" cy="255373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Arrow: Left-Right 28">
            <a:extLst>
              <a:ext uri="{FF2B5EF4-FFF2-40B4-BE49-F238E27FC236}">
                <a16:creationId xmlns:a16="http://schemas.microsoft.com/office/drawing/2014/main" id="{6BE8F1E9-D3A7-DA5F-DEC7-F260521A1E29}"/>
              </a:ext>
            </a:extLst>
          </p:cNvPr>
          <p:cNvSpPr/>
          <p:nvPr/>
        </p:nvSpPr>
        <p:spPr>
          <a:xfrm rot="13500000">
            <a:off x="2952736" y="3331819"/>
            <a:ext cx="784334" cy="292564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ytuł 1">
                <a:extLst>
                  <a:ext uri="{FF2B5EF4-FFF2-40B4-BE49-F238E27FC236}">
                    <a16:creationId xmlns:a16="http://schemas.microsoft.com/office/drawing/2014/main" id="{B501689C-8053-AA96-2055-5BC65AEA72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6445" y="5682957"/>
                <a:ext cx="3233604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ytuł 1">
                <a:extLst>
                  <a:ext uri="{FF2B5EF4-FFF2-40B4-BE49-F238E27FC236}">
                    <a16:creationId xmlns:a16="http://schemas.microsoft.com/office/drawing/2014/main" id="{B501689C-8053-AA96-2055-5BC65AEA7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45" y="5682957"/>
                <a:ext cx="3233604" cy="1325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962033-13FB-8CCC-43E0-3AB1A7A6F212}"/>
                  </a:ext>
                </a:extLst>
              </p:cNvPr>
              <p:cNvSpPr txBox="1"/>
              <p:nvPr/>
            </p:nvSpPr>
            <p:spPr>
              <a:xfrm>
                <a:off x="2209236" y="1323100"/>
                <a:ext cx="13255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962033-13FB-8CCC-43E0-3AB1A7A6F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36" y="1323100"/>
                <a:ext cx="132556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C57F03-E0F0-CF54-10D4-A67AF43571E0}"/>
                  </a:ext>
                </a:extLst>
              </p:cNvPr>
              <p:cNvSpPr txBox="1"/>
              <p:nvPr/>
            </p:nvSpPr>
            <p:spPr>
              <a:xfrm>
                <a:off x="455714" y="3097360"/>
                <a:ext cx="13255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C57F03-E0F0-CF54-10D4-A67AF4357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4" y="3097360"/>
                <a:ext cx="132556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EFE416-75E9-72A2-5D54-AFFE02F38864}"/>
                  </a:ext>
                </a:extLst>
              </p:cNvPr>
              <p:cNvSpPr txBox="1"/>
              <p:nvPr/>
            </p:nvSpPr>
            <p:spPr>
              <a:xfrm>
                <a:off x="3644541" y="3178094"/>
                <a:ext cx="13255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EFE416-75E9-72A2-5D54-AFFE02F38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41" y="3178094"/>
                <a:ext cx="132556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ytuł 1">
            <a:extLst>
              <a:ext uri="{FF2B5EF4-FFF2-40B4-BE49-F238E27FC236}">
                <a16:creationId xmlns:a16="http://schemas.microsoft.com/office/drawing/2014/main" id="{C34C66F5-7285-6DFC-AC78-756CFDC1C055}"/>
              </a:ext>
            </a:extLst>
          </p:cNvPr>
          <p:cNvSpPr txBox="1">
            <a:spLocks/>
          </p:cNvSpPr>
          <p:nvPr/>
        </p:nvSpPr>
        <p:spPr>
          <a:xfrm>
            <a:off x="7120448" y="249834"/>
            <a:ext cx="3709687" cy="1215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Lato Light" panose="020F0502020204030203" pitchFamily="34" charset="0"/>
              </a:rPr>
              <a:t>TEE-hardness</a:t>
            </a:r>
            <a:endParaRPr lang="pl-PL" b="1" dirty="0">
              <a:latin typeface="Lato Light" panose="020F0502020204030203" pitchFamily="34" charset="0"/>
            </a:endParaRPr>
          </a:p>
        </p:txBody>
      </p:sp>
      <p:sp>
        <p:nvSpPr>
          <p:cNvPr id="47" name="Arrow: Left-Right 27">
            <a:extLst>
              <a:ext uri="{FF2B5EF4-FFF2-40B4-BE49-F238E27FC236}">
                <a16:creationId xmlns:a16="http://schemas.microsoft.com/office/drawing/2014/main" id="{6CCFECAE-9DB9-6880-2BE8-E7F88AA118C1}"/>
              </a:ext>
            </a:extLst>
          </p:cNvPr>
          <p:cNvSpPr/>
          <p:nvPr/>
        </p:nvSpPr>
        <p:spPr>
          <a:xfrm rot="13500000">
            <a:off x="6744562" y="3645048"/>
            <a:ext cx="2251757" cy="300513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8" name="Arrow: Left-Right 29">
            <a:extLst>
              <a:ext uri="{FF2B5EF4-FFF2-40B4-BE49-F238E27FC236}">
                <a16:creationId xmlns:a16="http://schemas.microsoft.com/office/drawing/2014/main" id="{D26F7DE0-856A-920F-71BC-5361F2617C26}"/>
              </a:ext>
            </a:extLst>
          </p:cNvPr>
          <p:cNvSpPr/>
          <p:nvPr/>
        </p:nvSpPr>
        <p:spPr>
          <a:xfrm rot="5400000">
            <a:off x="8136179" y="3649181"/>
            <a:ext cx="1644351" cy="275279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9" name="Arrow: Left-Right 28">
            <a:extLst>
              <a:ext uri="{FF2B5EF4-FFF2-40B4-BE49-F238E27FC236}">
                <a16:creationId xmlns:a16="http://schemas.microsoft.com/office/drawing/2014/main" id="{353307D5-7F80-4B6A-D6DD-DE8BBF69B242}"/>
              </a:ext>
            </a:extLst>
          </p:cNvPr>
          <p:cNvSpPr/>
          <p:nvPr/>
        </p:nvSpPr>
        <p:spPr>
          <a:xfrm rot="8100000">
            <a:off x="8873849" y="3613073"/>
            <a:ext cx="2242205" cy="310067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ytuł 1">
                <a:extLst>
                  <a:ext uri="{FF2B5EF4-FFF2-40B4-BE49-F238E27FC236}">
                    <a16:creationId xmlns:a16="http://schemas.microsoft.com/office/drawing/2014/main" id="{7FE128DE-2585-4C72-66A0-A63EE7CA7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1553" y="5655413"/>
                <a:ext cx="3233604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50" name="Tytuł 1">
                <a:extLst>
                  <a:ext uri="{FF2B5EF4-FFF2-40B4-BE49-F238E27FC236}">
                    <a16:creationId xmlns:a16="http://schemas.microsoft.com/office/drawing/2014/main" id="{7FE128DE-2585-4C72-66A0-A63EE7CA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53" y="5655413"/>
                <a:ext cx="3233604" cy="13255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689A2D-CDBD-09CB-A454-2F19AD48AD02}"/>
                  </a:ext>
                </a:extLst>
              </p:cNvPr>
              <p:cNvSpPr txBox="1"/>
              <p:nvPr/>
            </p:nvSpPr>
            <p:spPr>
              <a:xfrm>
                <a:off x="5633816" y="1204515"/>
                <a:ext cx="13255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689A2D-CDBD-09CB-A454-2F19AD48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816" y="1204515"/>
                <a:ext cx="132556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498F9A-EEDA-901F-934A-A25050617840}"/>
                  </a:ext>
                </a:extLst>
              </p:cNvPr>
              <p:cNvSpPr txBox="1"/>
              <p:nvPr/>
            </p:nvSpPr>
            <p:spPr>
              <a:xfrm>
                <a:off x="7295781" y="1223331"/>
                <a:ext cx="13255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498F9A-EEDA-901F-934A-A2505061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781" y="1223331"/>
                <a:ext cx="1325563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F612AD7-5F46-C573-C2D2-F1B0EB65519C}"/>
                  </a:ext>
                </a:extLst>
              </p:cNvPr>
              <p:cNvSpPr txBox="1"/>
              <p:nvPr/>
            </p:nvSpPr>
            <p:spPr>
              <a:xfrm>
                <a:off x="10991205" y="1223330"/>
                <a:ext cx="13255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F612AD7-5F46-C573-C2D2-F1B0EB655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205" y="1223330"/>
                <a:ext cx="132556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354767C-01B9-DE2D-C002-90A4B42BA8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6805" y="4670471"/>
            <a:ext cx="1377549" cy="1377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5B8C4-E645-2F17-8617-C6A41BD7D5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7058" y="4908141"/>
            <a:ext cx="1044106" cy="10441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C9897-7C5A-9F40-289F-A947C4D6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4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3" grpId="0" animBg="1"/>
      <p:bldP spid="15" grpId="0" animBg="1"/>
      <p:bldP spid="16" grpId="0" animBg="1"/>
      <p:bldP spid="17" grpId="0"/>
      <p:bldP spid="19" grpId="0"/>
      <p:bldP spid="22" grpId="0"/>
      <p:bldP spid="23" grpId="0"/>
      <p:bldP spid="42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137F6-600C-772B-00FD-ED61FD5C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The MPC-</a:t>
            </a:r>
            <a:r>
              <a:rPr lang="pl-PL" b="1" dirty="0" err="1"/>
              <a:t>hardness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D043CD-E8F1-8CAC-A460-9BA8EB04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8931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Sequential calls to</a:t>
            </a:r>
            <a:r>
              <a:rPr lang="pl-PL" sz="3200" dirty="0"/>
              <a:t> </a:t>
            </a:r>
            <a:r>
              <a:rPr lang="pl-PL" sz="3200" b="1" dirty="0" err="1"/>
              <a:t>hash</a:t>
            </a:r>
            <a:r>
              <a:rPr lang="pl-PL" sz="3200" b="1" dirty="0"/>
              <a:t> </a:t>
            </a:r>
            <a:r>
              <a:rPr lang="pl-PL" sz="3200" b="1" dirty="0" err="1"/>
              <a:t>functions</a:t>
            </a:r>
            <a:r>
              <a:rPr lang="pl-PL" sz="3200" b="1" dirty="0"/>
              <a:t> </a:t>
            </a:r>
            <a:r>
              <a:rPr lang="pl-PL" sz="3200" dirty="0" err="1"/>
              <a:t>like</a:t>
            </a:r>
            <a:r>
              <a:rPr lang="pl-PL" sz="3200" dirty="0"/>
              <a:t> SHA256 </a:t>
            </a:r>
            <a:r>
              <a:rPr lang="pl-PL" sz="3200" dirty="0" err="1"/>
              <a:t>can</a:t>
            </a:r>
            <a:r>
              <a:rPr lang="pl-PL" sz="3200" dirty="0"/>
              <a:t> be </a:t>
            </a:r>
            <a:r>
              <a:rPr lang="pl-PL" sz="3200" dirty="0" err="1"/>
              <a:t>computed</a:t>
            </a:r>
            <a:r>
              <a:rPr lang="pl-PL" sz="3200" dirty="0"/>
              <a:t> much </a:t>
            </a:r>
            <a:r>
              <a:rPr lang="pl-PL" sz="3200" dirty="0" err="1"/>
              <a:t>faster</a:t>
            </a:r>
            <a:r>
              <a:rPr lang="pl-PL" sz="3200" dirty="0"/>
              <a:t> in</a:t>
            </a:r>
            <a:r>
              <a:rPr lang="pl-PL" sz="3200" b="1" dirty="0"/>
              <a:t> a </a:t>
            </a:r>
            <a:r>
              <a:rPr lang="pl-PL" sz="3200" b="1" dirty="0" err="1"/>
              <a:t>regular</a:t>
            </a:r>
            <a:r>
              <a:rPr lang="pl-PL" sz="3200" b="1" dirty="0"/>
              <a:t> CPU</a:t>
            </a:r>
            <a:r>
              <a:rPr lang="pl-PL" sz="3200" dirty="0"/>
              <a:t> </a:t>
            </a:r>
            <a:r>
              <a:rPr lang="pl-PL" sz="3200" dirty="0" err="1"/>
              <a:t>than</a:t>
            </a:r>
            <a:r>
              <a:rPr lang="pl-PL" sz="3200" dirty="0"/>
              <a:t> </a:t>
            </a:r>
            <a:r>
              <a:rPr lang="pl-PL" sz="3200" b="1" dirty="0"/>
              <a:t>in MPC.</a:t>
            </a:r>
            <a:endParaRPr lang="pl-PL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A1FDC-7D40-0A64-5B30-73169D18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12</a:t>
            </a:fld>
            <a:endParaRPr lang="pl-PL"/>
          </a:p>
        </p:txBody>
      </p:sp>
      <p:sp>
        <p:nvSpPr>
          <p:cNvPr id="18" name="Prostokąt: ścięte rogi u góry 8">
            <a:extLst>
              <a:ext uri="{FF2B5EF4-FFF2-40B4-BE49-F238E27FC236}">
                <a16:creationId xmlns:a16="http://schemas.microsoft.com/office/drawing/2014/main" id="{36B57A74-624E-113B-0087-6945D80F79CE}"/>
              </a:ext>
            </a:extLst>
          </p:cNvPr>
          <p:cNvSpPr/>
          <p:nvPr/>
        </p:nvSpPr>
        <p:spPr>
          <a:xfrm rot="5400000">
            <a:off x="2905940" y="4060723"/>
            <a:ext cx="1158929" cy="131486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stokąt 23">
                <a:extLst>
                  <a:ext uri="{FF2B5EF4-FFF2-40B4-BE49-F238E27FC236}">
                    <a16:creationId xmlns:a16="http://schemas.microsoft.com/office/drawing/2014/main" id="{DCA09555-CB71-38FF-038C-48E19368C898}"/>
                  </a:ext>
                </a:extLst>
              </p:cNvPr>
              <p:cNvSpPr/>
              <p:nvPr/>
            </p:nvSpPr>
            <p:spPr>
              <a:xfrm rot="5400000">
                <a:off x="1030691" y="4233163"/>
                <a:ext cx="864343" cy="96999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pl-P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Prostokąt 23">
                <a:extLst>
                  <a:ext uri="{FF2B5EF4-FFF2-40B4-BE49-F238E27FC236}">
                    <a16:creationId xmlns:a16="http://schemas.microsoft.com/office/drawing/2014/main" id="{DCA09555-CB71-38FF-038C-48E19368C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30691" y="4233163"/>
                <a:ext cx="864343" cy="969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Łącznik prosty ze strzałką 9">
            <a:extLst>
              <a:ext uri="{FF2B5EF4-FFF2-40B4-BE49-F238E27FC236}">
                <a16:creationId xmlns:a16="http://schemas.microsoft.com/office/drawing/2014/main" id="{5C83ED0B-DA87-79CF-B4F4-E5449B2917B6}"/>
              </a:ext>
            </a:extLst>
          </p:cNvPr>
          <p:cNvCxnSpPr>
            <a:cxnSpLocks/>
            <a:stCxn id="19" idx="0"/>
            <a:endCxn id="18" idx="1"/>
          </p:cNvCxnSpPr>
          <p:nvPr/>
        </p:nvCxnSpPr>
        <p:spPr>
          <a:xfrm flipV="1">
            <a:off x="1947858" y="4718158"/>
            <a:ext cx="880112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9">
            <a:extLst>
              <a:ext uri="{FF2B5EF4-FFF2-40B4-BE49-F238E27FC236}">
                <a16:creationId xmlns:a16="http://schemas.microsoft.com/office/drawing/2014/main" id="{F5C57BF4-F597-2901-5032-07576E1616B2}"/>
              </a:ext>
            </a:extLst>
          </p:cNvPr>
          <p:cNvCxnSpPr>
            <a:cxnSpLocks/>
          </p:cNvCxnSpPr>
          <p:nvPr/>
        </p:nvCxnSpPr>
        <p:spPr>
          <a:xfrm>
            <a:off x="4142839" y="4718157"/>
            <a:ext cx="932936" cy="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: ścięte rogi u góry 8">
            <a:extLst>
              <a:ext uri="{FF2B5EF4-FFF2-40B4-BE49-F238E27FC236}">
                <a16:creationId xmlns:a16="http://schemas.microsoft.com/office/drawing/2014/main" id="{42AD742F-7CE2-30BD-8627-05B34D60EBE1}"/>
              </a:ext>
            </a:extLst>
          </p:cNvPr>
          <p:cNvSpPr/>
          <p:nvPr/>
        </p:nvSpPr>
        <p:spPr>
          <a:xfrm rot="5400000">
            <a:off x="5153745" y="4060723"/>
            <a:ext cx="1158929" cy="131486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p:cxnSp>
        <p:nvCxnSpPr>
          <p:cNvPr id="23" name="Łącznik prosty ze strzałką 9">
            <a:extLst>
              <a:ext uri="{FF2B5EF4-FFF2-40B4-BE49-F238E27FC236}">
                <a16:creationId xmlns:a16="http://schemas.microsoft.com/office/drawing/2014/main" id="{1D790EF1-182D-EB55-D517-63C35450BFF5}"/>
              </a:ext>
            </a:extLst>
          </p:cNvPr>
          <p:cNvCxnSpPr>
            <a:cxnSpLocks/>
          </p:cNvCxnSpPr>
          <p:nvPr/>
        </p:nvCxnSpPr>
        <p:spPr>
          <a:xfrm>
            <a:off x="6390644" y="4718157"/>
            <a:ext cx="932936" cy="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875CF3-5851-BFC4-9B04-579B2E0E8941}"/>
                  </a:ext>
                </a:extLst>
              </p:cNvPr>
              <p:cNvSpPr txBox="1"/>
              <p:nvPr/>
            </p:nvSpPr>
            <p:spPr>
              <a:xfrm>
                <a:off x="7203069" y="4192011"/>
                <a:ext cx="10048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875CF3-5851-BFC4-9B04-579B2E0E8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069" y="4192011"/>
                <a:ext cx="100488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rostokąt: ścięte rogi u góry 8">
            <a:extLst>
              <a:ext uri="{FF2B5EF4-FFF2-40B4-BE49-F238E27FC236}">
                <a16:creationId xmlns:a16="http://schemas.microsoft.com/office/drawing/2014/main" id="{372ABD12-3175-7ECD-F712-51744F3C75B8}"/>
              </a:ext>
            </a:extLst>
          </p:cNvPr>
          <p:cNvSpPr/>
          <p:nvPr/>
        </p:nvSpPr>
        <p:spPr>
          <a:xfrm rot="5400000">
            <a:off x="8213975" y="4060723"/>
            <a:ext cx="1158929" cy="131486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p:cxnSp>
        <p:nvCxnSpPr>
          <p:cNvPr id="28" name="Łącznik prosty ze strzałką 9">
            <a:extLst>
              <a:ext uri="{FF2B5EF4-FFF2-40B4-BE49-F238E27FC236}">
                <a16:creationId xmlns:a16="http://schemas.microsoft.com/office/drawing/2014/main" id="{7B66D580-E682-97D5-7CC8-ED813C44A4A0}"/>
              </a:ext>
            </a:extLst>
          </p:cNvPr>
          <p:cNvCxnSpPr>
            <a:cxnSpLocks/>
          </p:cNvCxnSpPr>
          <p:nvPr/>
        </p:nvCxnSpPr>
        <p:spPr>
          <a:xfrm>
            <a:off x="9450874" y="4718157"/>
            <a:ext cx="932936" cy="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ostokąt 23">
                <a:extLst>
                  <a:ext uri="{FF2B5EF4-FFF2-40B4-BE49-F238E27FC236}">
                    <a16:creationId xmlns:a16="http://schemas.microsoft.com/office/drawing/2014/main" id="{A6883000-B0CB-BB6B-0153-AFD51F74B5C9}"/>
                  </a:ext>
                </a:extLst>
              </p:cNvPr>
              <p:cNvSpPr/>
              <p:nvPr/>
            </p:nvSpPr>
            <p:spPr>
              <a:xfrm rot="5400000">
                <a:off x="10436633" y="4169825"/>
                <a:ext cx="864343" cy="96999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𝐎𝐔𝐓</m:t>
                      </m:r>
                    </m:oMath>
                  </m:oMathPara>
                </a14:m>
                <a:endParaRPr lang="pl-P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Prostokąt 23">
                <a:extLst>
                  <a:ext uri="{FF2B5EF4-FFF2-40B4-BE49-F238E27FC236}">
                    <a16:creationId xmlns:a16="http://schemas.microsoft.com/office/drawing/2014/main" id="{A6883000-B0CB-BB6B-0153-AFD51F74B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436633" y="4169825"/>
                <a:ext cx="864343" cy="969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35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137F6-600C-772B-00FD-ED61FD5C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423"/>
            <a:ext cx="10515600" cy="1325563"/>
          </a:xfrm>
        </p:spPr>
        <p:txBody>
          <a:bodyPr/>
          <a:lstStyle/>
          <a:p>
            <a:r>
              <a:rPr lang="pl-PL" b="1" dirty="0"/>
              <a:t>The TEE-</a:t>
            </a:r>
            <a:r>
              <a:rPr lang="pl-PL" b="1" dirty="0" err="1"/>
              <a:t>hardness</a:t>
            </a:r>
            <a:endParaRPr lang="pl-PL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3A8A15-C62D-F8A3-0304-488D6DDB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13</a:t>
            </a:fld>
            <a:endParaRPr lang="pl-PL"/>
          </a:p>
        </p:txBody>
      </p:sp>
      <p:sp>
        <p:nvSpPr>
          <p:cNvPr id="3" name="Prostokąt 3">
            <a:extLst>
              <a:ext uri="{FF2B5EF4-FFF2-40B4-BE49-F238E27FC236}">
                <a16:creationId xmlns:a16="http://schemas.microsoft.com/office/drawing/2014/main" id="{618ECD7B-6EF1-03A5-F8F0-732436EC271C}"/>
              </a:ext>
            </a:extLst>
          </p:cNvPr>
          <p:cNvSpPr/>
          <p:nvPr/>
        </p:nvSpPr>
        <p:spPr>
          <a:xfrm>
            <a:off x="2845114" y="2222162"/>
            <a:ext cx="7355198" cy="1206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15" name="Prostokąt: ścięte rogi u góry 8">
            <a:extLst>
              <a:ext uri="{FF2B5EF4-FFF2-40B4-BE49-F238E27FC236}">
                <a16:creationId xmlns:a16="http://schemas.microsoft.com/office/drawing/2014/main" id="{439EA190-0F42-C378-46B2-C3F804A92F5A}"/>
              </a:ext>
            </a:extLst>
          </p:cNvPr>
          <p:cNvSpPr/>
          <p:nvPr/>
        </p:nvSpPr>
        <p:spPr>
          <a:xfrm rot="5400000">
            <a:off x="4250148" y="2376661"/>
            <a:ext cx="818977" cy="87054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23">
                <a:extLst>
                  <a:ext uri="{FF2B5EF4-FFF2-40B4-BE49-F238E27FC236}">
                    <a16:creationId xmlns:a16="http://schemas.microsoft.com/office/drawing/2014/main" id="{2D482E1C-2C73-7944-68A2-68CD0DADF426}"/>
                  </a:ext>
                </a:extLst>
              </p:cNvPr>
              <p:cNvSpPr/>
              <p:nvPr/>
            </p:nvSpPr>
            <p:spPr>
              <a:xfrm rot="5400000">
                <a:off x="3062498" y="2480622"/>
                <a:ext cx="464270" cy="66262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Prostokąt 23">
                <a:extLst>
                  <a:ext uri="{FF2B5EF4-FFF2-40B4-BE49-F238E27FC236}">
                    <a16:creationId xmlns:a16="http://schemas.microsoft.com/office/drawing/2014/main" id="{2D482E1C-2C73-7944-68A2-68CD0DADF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62498" y="2480622"/>
                <a:ext cx="464270" cy="6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Łącznik prosty ze strzałką 9">
            <a:extLst>
              <a:ext uri="{FF2B5EF4-FFF2-40B4-BE49-F238E27FC236}">
                <a16:creationId xmlns:a16="http://schemas.microsoft.com/office/drawing/2014/main" id="{CCFD9CFA-1165-D462-D526-9D83E9F9D608}"/>
              </a:ext>
            </a:extLst>
          </p:cNvPr>
          <p:cNvCxnSpPr>
            <a:cxnSpLocks/>
            <a:stCxn id="16" idx="0"/>
            <a:endCxn id="15" idx="1"/>
          </p:cNvCxnSpPr>
          <p:nvPr/>
        </p:nvCxnSpPr>
        <p:spPr>
          <a:xfrm>
            <a:off x="3625947" y="2811936"/>
            <a:ext cx="59841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9">
            <a:extLst>
              <a:ext uri="{FF2B5EF4-FFF2-40B4-BE49-F238E27FC236}">
                <a16:creationId xmlns:a16="http://schemas.microsoft.com/office/drawing/2014/main" id="{3ABFAD55-5059-12DC-434A-92FD8497D730}"/>
              </a:ext>
            </a:extLst>
          </p:cNvPr>
          <p:cNvCxnSpPr>
            <a:cxnSpLocks/>
          </p:cNvCxnSpPr>
          <p:nvPr/>
        </p:nvCxnSpPr>
        <p:spPr>
          <a:xfrm>
            <a:off x="5094911" y="2811936"/>
            <a:ext cx="69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: ścięte rogi u góry 8">
            <a:extLst>
              <a:ext uri="{FF2B5EF4-FFF2-40B4-BE49-F238E27FC236}">
                <a16:creationId xmlns:a16="http://schemas.microsoft.com/office/drawing/2014/main" id="{687FE8E6-A2AB-DB70-E8FD-A85A225AA4DB}"/>
              </a:ext>
            </a:extLst>
          </p:cNvPr>
          <p:cNvSpPr/>
          <p:nvPr/>
        </p:nvSpPr>
        <p:spPr>
          <a:xfrm rot="5400000">
            <a:off x="5818292" y="2374046"/>
            <a:ext cx="818977" cy="87054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p:cxnSp>
        <p:nvCxnSpPr>
          <p:cNvPr id="20" name="Łącznik prosty ze strzałką 9">
            <a:extLst>
              <a:ext uri="{FF2B5EF4-FFF2-40B4-BE49-F238E27FC236}">
                <a16:creationId xmlns:a16="http://schemas.microsoft.com/office/drawing/2014/main" id="{2F8FC7D6-620C-800E-8BBF-9DCE43EC0B9A}"/>
              </a:ext>
            </a:extLst>
          </p:cNvPr>
          <p:cNvCxnSpPr>
            <a:cxnSpLocks/>
          </p:cNvCxnSpPr>
          <p:nvPr/>
        </p:nvCxnSpPr>
        <p:spPr>
          <a:xfrm>
            <a:off x="6663055" y="2809321"/>
            <a:ext cx="69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AF1E89-854A-F667-2BA3-06622B0E9A3B}"/>
                  </a:ext>
                </a:extLst>
              </p:cNvPr>
              <p:cNvSpPr txBox="1"/>
              <p:nvPr/>
            </p:nvSpPr>
            <p:spPr>
              <a:xfrm>
                <a:off x="7360650" y="2446615"/>
                <a:ext cx="4560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l-PL" sz="28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AF1E89-854A-F667-2BA3-06622B0E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650" y="2446615"/>
                <a:ext cx="4560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rostokąt: ścięte rogi u góry 8">
            <a:extLst>
              <a:ext uri="{FF2B5EF4-FFF2-40B4-BE49-F238E27FC236}">
                <a16:creationId xmlns:a16="http://schemas.microsoft.com/office/drawing/2014/main" id="{AC0A3110-EC27-6802-D8E1-CA6963428123}"/>
              </a:ext>
            </a:extLst>
          </p:cNvPr>
          <p:cNvSpPr/>
          <p:nvPr/>
        </p:nvSpPr>
        <p:spPr>
          <a:xfrm rot="5400000">
            <a:off x="7819206" y="2374045"/>
            <a:ext cx="818977" cy="87054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p:cxnSp>
        <p:nvCxnSpPr>
          <p:cNvPr id="23" name="Łącznik prosty ze strzałką 9">
            <a:extLst>
              <a:ext uri="{FF2B5EF4-FFF2-40B4-BE49-F238E27FC236}">
                <a16:creationId xmlns:a16="http://schemas.microsoft.com/office/drawing/2014/main" id="{791CF784-6A2F-AB97-4E9D-88090F04D1BC}"/>
              </a:ext>
            </a:extLst>
          </p:cNvPr>
          <p:cNvCxnSpPr>
            <a:cxnSpLocks/>
          </p:cNvCxnSpPr>
          <p:nvPr/>
        </p:nvCxnSpPr>
        <p:spPr>
          <a:xfrm>
            <a:off x="8663969" y="2787568"/>
            <a:ext cx="6975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rostokąt 23">
            <a:extLst>
              <a:ext uri="{FF2B5EF4-FFF2-40B4-BE49-F238E27FC236}">
                <a16:creationId xmlns:a16="http://schemas.microsoft.com/office/drawing/2014/main" id="{CC6C990A-223F-8877-E5F2-50C6F3172AE6}"/>
              </a:ext>
            </a:extLst>
          </p:cNvPr>
          <p:cNvSpPr/>
          <p:nvPr/>
        </p:nvSpPr>
        <p:spPr>
          <a:xfrm rot="5400000">
            <a:off x="9406882" y="2510115"/>
            <a:ext cx="464270" cy="5549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5" name="Prostokąt 3">
            <a:extLst>
              <a:ext uri="{FF2B5EF4-FFF2-40B4-BE49-F238E27FC236}">
                <a16:creationId xmlns:a16="http://schemas.microsoft.com/office/drawing/2014/main" id="{F663C9A5-C970-D07C-7D26-86857CCC4835}"/>
              </a:ext>
            </a:extLst>
          </p:cNvPr>
          <p:cNvSpPr/>
          <p:nvPr/>
        </p:nvSpPr>
        <p:spPr>
          <a:xfrm>
            <a:off x="2852617" y="4238853"/>
            <a:ext cx="7355198" cy="1206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26" name="Prostokąt: ścięte rogi u góry 8">
            <a:extLst>
              <a:ext uri="{FF2B5EF4-FFF2-40B4-BE49-F238E27FC236}">
                <a16:creationId xmlns:a16="http://schemas.microsoft.com/office/drawing/2014/main" id="{0848CCBF-E759-362B-6F3F-6F0CE4366C1B}"/>
              </a:ext>
            </a:extLst>
          </p:cNvPr>
          <p:cNvSpPr/>
          <p:nvPr/>
        </p:nvSpPr>
        <p:spPr>
          <a:xfrm rot="5400000">
            <a:off x="4257651" y="4393352"/>
            <a:ext cx="818977" cy="87054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3">
                <a:extLst>
                  <a:ext uri="{FF2B5EF4-FFF2-40B4-BE49-F238E27FC236}">
                    <a16:creationId xmlns:a16="http://schemas.microsoft.com/office/drawing/2014/main" id="{101741E1-7A36-C287-375D-E79BC0524FCC}"/>
                  </a:ext>
                </a:extLst>
              </p:cNvPr>
              <p:cNvSpPr/>
              <p:nvPr/>
            </p:nvSpPr>
            <p:spPr>
              <a:xfrm rot="5400000">
                <a:off x="3070001" y="4497314"/>
                <a:ext cx="464270" cy="66262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Prostokąt 23">
                <a:extLst>
                  <a:ext uri="{FF2B5EF4-FFF2-40B4-BE49-F238E27FC236}">
                    <a16:creationId xmlns:a16="http://schemas.microsoft.com/office/drawing/2014/main" id="{101741E1-7A36-C287-375D-E79BC0524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70001" y="4497314"/>
                <a:ext cx="464270" cy="6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Łącznik prosty ze strzałką 9">
            <a:extLst>
              <a:ext uri="{FF2B5EF4-FFF2-40B4-BE49-F238E27FC236}">
                <a16:creationId xmlns:a16="http://schemas.microsoft.com/office/drawing/2014/main" id="{F14756AF-1590-6C4E-1D28-3E0019F5AA70}"/>
              </a:ext>
            </a:extLst>
          </p:cNvPr>
          <p:cNvCxnSpPr>
            <a:cxnSpLocks/>
            <a:stCxn id="27" idx="0"/>
            <a:endCxn id="26" idx="1"/>
          </p:cNvCxnSpPr>
          <p:nvPr/>
        </p:nvCxnSpPr>
        <p:spPr>
          <a:xfrm flipV="1">
            <a:off x="3633450" y="4828627"/>
            <a:ext cx="59841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9">
            <a:extLst>
              <a:ext uri="{FF2B5EF4-FFF2-40B4-BE49-F238E27FC236}">
                <a16:creationId xmlns:a16="http://schemas.microsoft.com/office/drawing/2014/main" id="{52A3E18A-11EB-95C3-4506-90C34D24545C}"/>
              </a:ext>
            </a:extLst>
          </p:cNvPr>
          <p:cNvCxnSpPr>
            <a:cxnSpLocks/>
          </p:cNvCxnSpPr>
          <p:nvPr/>
        </p:nvCxnSpPr>
        <p:spPr>
          <a:xfrm>
            <a:off x="5102414" y="4828627"/>
            <a:ext cx="69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rostokąt: ścięte rogi u góry 8">
            <a:extLst>
              <a:ext uri="{FF2B5EF4-FFF2-40B4-BE49-F238E27FC236}">
                <a16:creationId xmlns:a16="http://schemas.microsoft.com/office/drawing/2014/main" id="{51579F5B-E91E-C684-CE14-578BD35E0D78}"/>
              </a:ext>
            </a:extLst>
          </p:cNvPr>
          <p:cNvSpPr/>
          <p:nvPr/>
        </p:nvSpPr>
        <p:spPr>
          <a:xfrm rot="5400000">
            <a:off x="5825795" y="4390737"/>
            <a:ext cx="818977" cy="87054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p:cxnSp>
        <p:nvCxnSpPr>
          <p:cNvPr id="31" name="Łącznik prosty ze strzałką 9">
            <a:extLst>
              <a:ext uri="{FF2B5EF4-FFF2-40B4-BE49-F238E27FC236}">
                <a16:creationId xmlns:a16="http://schemas.microsoft.com/office/drawing/2014/main" id="{AE4E2564-37E2-C4E7-BBBA-84775564959A}"/>
              </a:ext>
            </a:extLst>
          </p:cNvPr>
          <p:cNvCxnSpPr>
            <a:cxnSpLocks/>
          </p:cNvCxnSpPr>
          <p:nvPr/>
        </p:nvCxnSpPr>
        <p:spPr>
          <a:xfrm>
            <a:off x="6670558" y="4826012"/>
            <a:ext cx="69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957742-6D74-037D-C8AE-786FE9BD730C}"/>
                  </a:ext>
                </a:extLst>
              </p:cNvPr>
              <p:cNvSpPr txBox="1"/>
              <p:nvPr/>
            </p:nvSpPr>
            <p:spPr>
              <a:xfrm>
                <a:off x="7368153" y="4463306"/>
                <a:ext cx="4560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l-PL" sz="28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957742-6D74-037D-C8AE-786FE9BD7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53" y="4463306"/>
                <a:ext cx="4560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rostokąt: ścięte rogi u góry 8">
            <a:extLst>
              <a:ext uri="{FF2B5EF4-FFF2-40B4-BE49-F238E27FC236}">
                <a16:creationId xmlns:a16="http://schemas.microsoft.com/office/drawing/2014/main" id="{C671F7DF-73B3-34CA-4046-53EB877733A6}"/>
              </a:ext>
            </a:extLst>
          </p:cNvPr>
          <p:cNvSpPr/>
          <p:nvPr/>
        </p:nvSpPr>
        <p:spPr>
          <a:xfrm rot="5400000">
            <a:off x="7826709" y="4390736"/>
            <a:ext cx="818977" cy="870549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SHA256</a:t>
            </a:r>
          </a:p>
        </p:txBody>
      </p:sp>
      <p:cxnSp>
        <p:nvCxnSpPr>
          <p:cNvPr id="34" name="Łącznik prosty ze strzałką 9">
            <a:extLst>
              <a:ext uri="{FF2B5EF4-FFF2-40B4-BE49-F238E27FC236}">
                <a16:creationId xmlns:a16="http://schemas.microsoft.com/office/drawing/2014/main" id="{048D4EE9-82BC-F57E-EC15-587DC84715F0}"/>
              </a:ext>
            </a:extLst>
          </p:cNvPr>
          <p:cNvCxnSpPr>
            <a:cxnSpLocks/>
          </p:cNvCxnSpPr>
          <p:nvPr/>
        </p:nvCxnSpPr>
        <p:spPr>
          <a:xfrm>
            <a:off x="8671472" y="4804259"/>
            <a:ext cx="6975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rostokąt 23">
                <a:extLst>
                  <a:ext uri="{FF2B5EF4-FFF2-40B4-BE49-F238E27FC236}">
                    <a16:creationId xmlns:a16="http://schemas.microsoft.com/office/drawing/2014/main" id="{608B4AFF-DBE6-5278-FA0E-41EBA0F16E10}"/>
                  </a:ext>
                </a:extLst>
              </p:cNvPr>
              <p:cNvSpPr/>
              <p:nvPr/>
            </p:nvSpPr>
            <p:spPr>
              <a:xfrm rot="5400000">
                <a:off x="9414385" y="4526806"/>
                <a:ext cx="464270" cy="55490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1600" b="1" dirty="0">
                          <a:solidFill>
                            <a:schemeClr val="tx1"/>
                          </a:solidFill>
                        </a:rPr>
                        <m:t>OUT</m:t>
                      </m:r>
                    </m:oMath>
                  </m:oMathPara>
                </a14:m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Prostokąt 23">
                <a:extLst>
                  <a:ext uri="{FF2B5EF4-FFF2-40B4-BE49-F238E27FC236}">
                    <a16:creationId xmlns:a16="http://schemas.microsoft.com/office/drawing/2014/main" id="{608B4AFF-DBE6-5278-FA0E-41EBA0F16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414385" y="4526806"/>
                <a:ext cx="464270" cy="554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C271A76F-37D1-A51B-2D6C-EFCB20B16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882" y="2375547"/>
            <a:ext cx="956703" cy="9567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12B89C-1C73-3CDA-3642-461D276E7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606" y="4406532"/>
            <a:ext cx="956703" cy="9567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94BA5A-7ECC-6006-40E5-97C1A04BF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9381" y="4178779"/>
            <a:ext cx="807747" cy="807747"/>
          </a:xfrm>
          <a:prstGeom prst="rect">
            <a:avLst/>
          </a:prstGeom>
        </p:spPr>
      </p:pic>
      <p:pic>
        <p:nvPicPr>
          <p:cNvPr id="39" name="Picture 38" descr="A blue and white alarm clock&#10;&#10;Description automatically generated">
            <a:extLst>
              <a:ext uri="{FF2B5EF4-FFF2-40B4-BE49-F238E27FC236}">
                <a16:creationId xmlns:a16="http://schemas.microsoft.com/office/drawing/2014/main" id="{5E6C9B30-30A6-5CA5-487C-1E146F390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6746" y="1601584"/>
            <a:ext cx="981435" cy="981435"/>
          </a:xfrm>
          <a:prstGeom prst="rect">
            <a:avLst/>
          </a:prstGeom>
        </p:spPr>
      </p:pic>
      <p:pic>
        <p:nvPicPr>
          <p:cNvPr id="40" name="Picture 39" descr="A blue and white alarm clock&#10;&#10;Description automatically generated">
            <a:extLst>
              <a:ext uri="{FF2B5EF4-FFF2-40B4-BE49-F238E27FC236}">
                <a16:creationId xmlns:a16="http://schemas.microsoft.com/office/drawing/2014/main" id="{32EEF5C2-EF90-5E56-FC78-171577EF4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3974" y="3781202"/>
            <a:ext cx="981435" cy="9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SIC Miner and How to mine Bitcoin with it? - Zipmex">
            <a:extLst>
              <a:ext uri="{FF2B5EF4-FFF2-40B4-BE49-F238E27FC236}">
                <a16:creationId xmlns:a16="http://schemas.microsoft.com/office/drawing/2014/main" id="{EE60D4C8-8F65-6F49-EBEF-3E84EF41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93" y="669776"/>
            <a:ext cx="3726148" cy="37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44137F6-600C-772B-00FD-ED61FD5C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The </a:t>
            </a:r>
            <a:r>
              <a:rPr lang="pl-PL" b="1" dirty="0" err="1"/>
              <a:t>massive</a:t>
            </a:r>
            <a:r>
              <a:rPr lang="pl-PL" b="1" dirty="0"/>
              <a:t> </a:t>
            </a:r>
            <a:r>
              <a:rPr lang="pl-PL" b="1" dirty="0" err="1"/>
              <a:t>parallel</a:t>
            </a:r>
            <a:r>
              <a:rPr lang="pl-PL" b="1" dirty="0"/>
              <a:t> </a:t>
            </a:r>
            <a:r>
              <a:rPr lang="pl-PL" b="1" dirty="0" err="1"/>
              <a:t>computations</a:t>
            </a:r>
            <a:endParaRPr lang="pl-PL" b="1" dirty="0"/>
          </a:p>
        </p:txBody>
      </p:sp>
      <p:sp>
        <p:nvSpPr>
          <p:cNvPr id="6" name="Prostokąt 3">
            <a:extLst>
              <a:ext uri="{FF2B5EF4-FFF2-40B4-BE49-F238E27FC236}">
                <a16:creationId xmlns:a16="http://schemas.microsoft.com/office/drawing/2014/main" id="{C5ED4E39-D07C-37CF-9230-45269769B47D}"/>
              </a:ext>
            </a:extLst>
          </p:cNvPr>
          <p:cNvSpPr/>
          <p:nvPr/>
        </p:nvSpPr>
        <p:spPr>
          <a:xfrm>
            <a:off x="1374893" y="5520749"/>
            <a:ext cx="4854457" cy="972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Simple</a:t>
            </a:r>
            <a:r>
              <a:rPr lang="pl-PL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Lato Light" panose="020F0502020204030203" pitchFamily="34" charset="0"/>
              </a:rPr>
              <a:t>assumption</a:t>
            </a:r>
            <a:r>
              <a:rPr lang="en-GB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, applicable for both </a:t>
            </a:r>
            <a:r>
              <a:rPr lang="pl-PL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  <a:r>
              <a:rPr lang="en-GB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 MPCs and TEEs.</a:t>
            </a:r>
            <a:endParaRPr lang="pl-PL" sz="28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B1498E43-E94B-C9F7-18A1-0A36A959054C}"/>
              </a:ext>
            </a:extLst>
          </p:cNvPr>
          <p:cNvSpPr/>
          <p:nvPr/>
        </p:nvSpPr>
        <p:spPr>
          <a:xfrm>
            <a:off x="1374893" y="1764811"/>
            <a:ext cx="4854457" cy="3231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Prostokąt: ścięte rogi u góry 8">
            <a:extLst>
              <a:ext uri="{FF2B5EF4-FFF2-40B4-BE49-F238E27FC236}">
                <a16:creationId xmlns:a16="http://schemas.microsoft.com/office/drawing/2014/main" id="{CB2A30C3-A804-2F98-B8B1-355C799554EE}"/>
              </a:ext>
            </a:extLst>
          </p:cNvPr>
          <p:cNvSpPr/>
          <p:nvPr/>
        </p:nvSpPr>
        <p:spPr>
          <a:xfrm rot="5400000">
            <a:off x="1557285" y="1903275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Prostokąt: ścięte rogi u góry 8">
            <a:extLst>
              <a:ext uri="{FF2B5EF4-FFF2-40B4-BE49-F238E27FC236}">
                <a16:creationId xmlns:a16="http://schemas.microsoft.com/office/drawing/2014/main" id="{C6DF06F5-7E83-CA40-1A9A-57A71469A3D0}"/>
              </a:ext>
            </a:extLst>
          </p:cNvPr>
          <p:cNvSpPr/>
          <p:nvPr/>
        </p:nvSpPr>
        <p:spPr>
          <a:xfrm rot="5400000">
            <a:off x="1938285" y="190327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Prostokąt: ścięte rogi u góry 8">
            <a:extLst>
              <a:ext uri="{FF2B5EF4-FFF2-40B4-BE49-F238E27FC236}">
                <a16:creationId xmlns:a16="http://schemas.microsoft.com/office/drawing/2014/main" id="{507E0018-B9E2-0797-5C45-A75753374944}"/>
              </a:ext>
            </a:extLst>
          </p:cNvPr>
          <p:cNvSpPr/>
          <p:nvPr/>
        </p:nvSpPr>
        <p:spPr>
          <a:xfrm rot="5400000">
            <a:off x="2319286" y="190327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Prostokąt: ścięte rogi u góry 8">
            <a:extLst>
              <a:ext uri="{FF2B5EF4-FFF2-40B4-BE49-F238E27FC236}">
                <a16:creationId xmlns:a16="http://schemas.microsoft.com/office/drawing/2014/main" id="{C57FEAFC-6623-59CD-A7BA-0CE49467FD23}"/>
              </a:ext>
            </a:extLst>
          </p:cNvPr>
          <p:cNvSpPr/>
          <p:nvPr/>
        </p:nvSpPr>
        <p:spPr>
          <a:xfrm rot="5400000">
            <a:off x="2715563" y="190327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Prostokąt: ścięte rogi u góry 8">
            <a:extLst>
              <a:ext uri="{FF2B5EF4-FFF2-40B4-BE49-F238E27FC236}">
                <a16:creationId xmlns:a16="http://schemas.microsoft.com/office/drawing/2014/main" id="{269CFE2B-EBF0-2AA9-517F-DC955146DF89}"/>
              </a:ext>
            </a:extLst>
          </p:cNvPr>
          <p:cNvSpPr/>
          <p:nvPr/>
        </p:nvSpPr>
        <p:spPr>
          <a:xfrm rot="5400000">
            <a:off x="3094464" y="1903276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Prostokąt: ścięte rogi u góry 8">
            <a:extLst>
              <a:ext uri="{FF2B5EF4-FFF2-40B4-BE49-F238E27FC236}">
                <a16:creationId xmlns:a16="http://schemas.microsoft.com/office/drawing/2014/main" id="{BED00279-5A89-3735-B9FC-E2AEFCDC04CB}"/>
              </a:ext>
            </a:extLst>
          </p:cNvPr>
          <p:cNvSpPr/>
          <p:nvPr/>
        </p:nvSpPr>
        <p:spPr>
          <a:xfrm rot="5400000">
            <a:off x="3473365" y="1903275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Prostokąt: ścięte rogi u góry 8">
            <a:extLst>
              <a:ext uri="{FF2B5EF4-FFF2-40B4-BE49-F238E27FC236}">
                <a16:creationId xmlns:a16="http://schemas.microsoft.com/office/drawing/2014/main" id="{E41C68E2-DF29-FE82-CA8F-744AC6F892C6}"/>
              </a:ext>
            </a:extLst>
          </p:cNvPr>
          <p:cNvSpPr/>
          <p:nvPr/>
        </p:nvSpPr>
        <p:spPr>
          <a:xfrm rot="5400000">
            <a:off x="3852265" y="1903274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7" name="Prostokąt: ścięte rogi u góry 8">
            <a:extLst>
              <a:ext uri="{FF2B5EF4-FFF2-40B4-BE49-F238E27FC236}">
                <a16:creationId xmlns:a16="http://schemas.microsoft.com/office/drawing/2014/main" id="{0EE5CD34-D6A3-7B05-AE53-E585B879CC85}"/>
              </a:ext>
            </a:extLst>
          </p:cNvPr>
          <p:cNvSpPr/>
          <p:nvPr/>
        </p:nvSpPr>
        <p:spPr>
          <a:xfrm rot="5400000">
            <a:off x="4233265" y="1903275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8" name="Prostokąt: ścięte rogi u góry 8">
            <a:extLst>
              <a:ext uri="{FF2B5EF4-FFF2-40B4-BE49-F238E27FC236}">
                <a16:creationId xmlns:a16="http://schemas.microsoft.com/office/drawing/2014/main" id="{35A01839-861B-4D11-AAB5-06413A33E5A7}"/>
              </a:ext>
            </a:extLst>
          </p:cNvPr>
          <p:cNvSpPr/>
          <p:nvPr/>
        </p:nvSpPr>
        <p:spPr>
          <a:xfrm rot="5400000">
            <a:off x="4614266" y="1903275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Prostokąt: ścięte rogi u góry 8">
            <a:extLst>
              <a:ext uri="{FF2B5EF4-FFF2-40B4-BE49-F238E27FC236}">
                <a16:creationId xmlns:a16="http://schemas.microsoft.com/office/drawing/2014/main" id="{3D4A04CC-93FD-AA18-9DF9-1AD5130C5D34}"/>
              </a:ext>
            </a:extLst>
          </p:cNvPr>
          <p:cNvSpPr/>
          <p:nvPr/>
        </p:nvSpPr>
        <p:spPr>
          <a:xfrm rot="5400000">
            <a:off x="5010543" y="1903275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Prostokąt: ścięte rogi u góry 8">
            <a:extLst>
              <a:ext uri="{FF2B5EF4-FFF2-40B4-BE49-F238E27FC236}">
                <a16:creationId xmlns:a16="http://schemas.microsoft.com/office/drawing/2014/main" id="{DA13B690-A8C0-CE71-0160-6EE2AFF95546}"/>
              </a:ext>
            </a:extLst>
          </p:cNvPr>
          <p:cNvSpPr/>
          <p:nvPr/>
        </p:nvSpPr>
        <p:spPr>
          <a:xfrm rot="5400000">
            <a:off x="5389444" y="1903275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Prostokąt: ścięte rogi u góry 8">
            <a:extLst>
              <a:ext uri="{FF2B5EF4-FFF2-40B4-BE49-F238E27FC236}">
                <a16:creationId xmlns:a16="http://schemas.microsoft.com/office/drawing/2014/main" id="{3CF5E46A-4CEF-7913-594A-91326D36DDC8}"/>
              </a:ext>
            </a:extLst>
          </p:cNvPr>
          <p:cNvSpPr/>
          <p:nvPr/>
        </p:nvSpPr>
        <p:spPr>
          <a:xfrm rot="5400000">
            <a:off x="5768345" y="1903274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Prostokąt: ścięte rogi u góry 8">
            <a:extLst>
              <a:ext uri="{FF2B5EF4-FFF2-40B4-BE49-F238E27FC236}">
                <a16:creationId xmlns:a16="http://schemas.microsoft.com/office/drawing/2014/main" id="{86643A3C-13A7-86B2-6F58-2B7C84B59ED7}"/>
              </a:ext>
            </a:extLst>
          </p:cNvPr>
          <p:cNvSpPr/>
          <p:nvPr/>
        </p:nvSpPr>
        <p:spPr>
          <a:xfrm rot="5400000">
            <a:off x="1557285" y="231860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Prostokąt: ścięte rogi u góry 8">
            <a:extLst>
              <a:ext uri="{FF2B5EF4-FFF2-40B4-BE49-F238E27FC236}">
                <a16:creationId xmlns:a16="http://schemas.microsoft.com/office/drawing/2014/main" id="{7878764C-BDF4-6479-B0E1-7491534E54DC}"/>
              </a:ext>
            </a:extLst>
          </p:cNvPr>
          <p:cNvSpPr/>
          <p:nvPr/>
        </p:nvSpPr>
        <p:spPr>
          <a:xfrm rot="5400000">
            <a:off x="1938285" y="231860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4" name="Prostokąt: ścięte rogi u góry 8">
            <a:extLst>
              <a:ext uri="{FF2B5EF4-FFF2-40B4-BE49-F238E27FC236}">
                <a16:creationId xmlns:a16="http://schemas.microsoft.com/office/drawing/2014/main" id="{162007E7-2249-DA86-FB60-0714D5F0C248}"/>
              </a:ext>
            </a:extLst>
          </p:cNvPr>
          <p:cNvSpPr/>
          <p:nvPr/>
        </p:nvSpPr>
        <p:spPr>
          <a:xfrm rot="5400000">
            <a:off x="2319286" y="231860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Prostokąt: ścięte rogi u góry 8">
            <a:extLst>
              <a:ext uri="{FF2B5EF4-FFF2-40B4-BE49-F238E27FC236}">
                <a16:creationId xmlns:a16="http://schemas.microsoft.com/office/drawing/2014/main" id="{5A3A73D8-8924-0433-0EE8-5BDC68C0C31C}"/>
              </a:ext>
            </a:extLst>
          </p:cNvPr>
          <p:cNvSpPr/>
          <p:nvPr/>
        </p:nvSpPr>
        <p:spPr>
          <a:xfrm rot="5400000">
            <a:off x="2715563" y="231860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6" name="Prostokąt: ścięte rogi u góry 8">
            <a:extLst>
              <a:ext uri="{FF2B5EF4-FFF2-40B4-BE49-F238E27FC236}">
                <a16:creationId xmlns:a16="http://schemas.microsoft.com/office/drawing/2014/main" id="{BF102D19-8224-471B-8E1F-1A8D6657DAE8}"/>
              </a:ext>
            </a:extLst>
          </p:cNvPr>
          <p:cNvSpPr/>
          <p:nvPr/>
        </p:nvSpPr>
        <p:spPr>
          <a:xfrm rot="5400000">
            <a:off x="3094464" y="2318609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7" name="Prostokąt: ścięte rogi u góry 8">
            <a:extLst>
              <a:ext uri="{FF2B5EF4-FFF2-40B4-BE49-F238E27FC236}">
                <a16:creationId xmlns:a16="http://schemas.microsoft.com/office/drawing/2014/main" id="{EC4D6E66-EE3A-EE6C-CB74-9D3E909BF524}"/>
              </a:ext>
            </a:extLst>
          </p:cNvPr>
          <p:cNvSpPr/>
          <p:nvPr/>
        </p:nvSpPr>
        <p:spPr>
          <a:xfrm rot="5400000">
            <a:off x="3473365" y="2318608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Prostokąt: ścięte rogi u góry 8">
            <a:extLst>
              <a:ext uri="{FF2B5EF4-FFF2-40B4-BE49-F238E27FC236}">
                <a16:creationId xmlns:a16="http://schemas.microsoft.com/office/drawing/2014/main" id="{F5CD4BF2-6794-BBD2-0C6A-5FDF777F05E2}"/>
              </a:ext>
            </a:extLst>
          </p:cNvPr>
          <p:cNvSpPr/>
          <p:nvPr/>
        </p:nvSpPr>
        <p:spPr>
          <a:xfrm rot="5400000">
            <a:off x="3852265" y="231860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Prostokąt: ścięte rogi u góry 8">
            <a:extLst>
              <a:ext uri="{FF2B5EF4-FFF2-40B4-BE49-F238E27FC236}">
                <a16:creationId xmlns:a16="http://schemas.microsoft.com/office/drawing/2014/main" id="{F0896510-F287-D295-2161-E0929C079B94}"/>
              </a:ext>
            </a:extLst>
          </p:cNvPr>
          <p:cNvSpPr/>
          <p:nvPr/>
        </p:nvSpPr>
        <p:spPr>
          <a:xfrm rot="5400000">
            <a:off x="4233265" y="231860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Prostokąt: ścięte rogi u góry 8">
            <a:extLst>
              <a:ext uri="{FF2B5EF4-FFF2-40B4-BE49-F238E27FC236}">
                <a16:creationId xmlns:a16="http://schemas.microsoft.com/office/drawing/2014/main" id="{A8FDD6F3-0D5F-F84B-D221-964CF2C1D05B}"/>
              </a:ext>
            </a:extLst>
          </p:cNvPr>
          <p:cNvSpPr/>
          <p:nvPr/>
        </p:nvSpPr>
        <p:spPr>
          <a:xfrm rot="5400000">
            <a:off x="4614266" y="231860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Prostokąt: ścięte rogi u góry 8">
            <a:extLst>
              <a:ext uri="{FF2B5EF4-FFF2-40B4-BE49-F238E27FC236}">
                <a16:creationId xmlns:a16="http://schemas.microsoft.com/office/drawing/2014/main" id="{DA94DCD7-46BB-AE03-6D97-F7A674D18840}"/>
              </a:ext>
            </a:extLst>
          </p:cNvPr>
          <p:cNvSpPr/>
          <p:nvPr/>
        </p:nvSpPr>
        <p:spPr>
          <a:xfrm rot="5400000">
            <a:off x="5010543" y="231860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Prostokąt: ścięte rogi u góry 8">
            <a:extLst>
              <a:ext uri="{FF2B5EF4-FFF2-40B4-BE49-F238E27FC236}">
                <a16:creationId xmlns:a16="http://schemas.microsoft.com/office/drawing/2014/main" id="{CDA89048-C43A-BB20-CAD0-4EFC61F5B245}"/>
              </a:ext>
            </a:extLst>
          </p:cNvPr>
          <p:cNvSpPr/>
          <p:nvPr/>
        </p:nvSpPr>
        <p:spPr>
          <a:xfrm rot="5400000">
            <a:off x="5389444" y="2318608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Prostokąt: ścięte rogi u góry 8">
            <a:extLst>
              <a:ext uri="{FF2B5EF4-FFF2-40B4-BE49-F238E27FC236}">
                <a16:creationId xmlns:a16="http://schemas.microsoft.com/office/drawing/2014/main" id="{15BED5C2-6604-6BFE-AA95-42102CA31D16}"/>
              </a:ext>
            </a:extLst>
          </p:cNvPr>
          <p:cNvSpPr/>
          <p:nvPr/>
        </p:nvSpPr>
        <p:spPr>
          <a:xfrm rot="5400000">
            <a:off x="5768345" y="2318607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Prostokąt: ścięte rogi u góry 8">
            <a:extLst>
              <a:ext uri="{FF2B5EF4-FFF2-40B4-BE49-F238E27FC236}">
                <a16:creationId xmlns:a16="http://schemas.microsoft.com/office/drawing/2014/main" id="{50734179-CC7D-915F-D1BE-3C263C79BE2B}"/>
              </a:ext>
            </a:extLst>
          </p:cNvPr>
          <p:cNvSpPr/>
          <p:nvPr/>
        </p:nvSpPr>
        <p:spPr>
          <a:xfrm rot="5400000">
            <a:off x="1557285" y="270328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Prostokąt: ścięte rogi u góry 8">
            <a:extLst>
              <a:ext uri="{FF2B5EF4-FFF2-40B4-BE49-F238E27FC236}">
                <a16:creationId xmlns:a16="http://schemas.microsoft.com/office/drawing/2014/main" id="{C7810D00-05FE-75CB-F83C-0930C5FD8706}"/>
              </a:ext>
            </a:extLst>
          </p:cNvPr>
          <p:cNvSpPr/>
          <p:nvPr/>
        </p:nvSpPr>
        <p:spPr>
          <a:xfrm rot="5400000">
            <a:off x="1938285" y="270328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Prostokąt: ścięte rogi u góry 8">
            <a:extLst>
              <a:ext uri="{FF2B5EF4-FFF2-40B4-BE49-F238E27FC236}">
                <a16:creationId xmlns:a16="http://schemas.microsoft.com/office/drawing/2014/main" id="{CBDD4090-6304-263F-BE1E-C58D4D8852F3}"/>
              </a:ext>
            </a:extLst>
          </p:cNvPr>
          <p:cNvSpPr/>
          <p:nvPr/>
        </p:nvSpPr>
        <p:spPr>
          <a:xfrm rot="5400000">
            <a:off x="2319286" y="270328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Prostokąt: ścięte rogi u góry 8">
            <a:extLst>
              <a:ext uri="{FF2B5EF4-FFF2-40B4-BE49-F238E27FC236}">
                <a16:creationId xmlns:a16="http://schemas.microsoft.com/office/drawing/2014/main" id="{3C1D2DB0-E68B-F4AD-D6F4-5218A19CBB2A}"/>
              </a:ext>
            </a:extLst>
          </p:cNvPr>
          <p:cNvSpPr/>
          <p:nvPr/>
        </p:nvSpPr>
        <p:spPr>
          <a:xfrm rot="5400000">
            <a:off x="2715563" y="270328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8" name="Prostokąt: ścięte rogi u góry 8">
            <a:extLst>
              <a:ext uri="{FF2B5EF4-FFF2-40B4-BE49-F238E27FC236}">
                <a16:creationId xmlns:a16="http://schemas.microsoft.com/office/drawing/2014/main" id="{05F1E405-396B-80C5-9897-27AA215080F7}"/>
              </a:ext>
            </a:extLst>
          </p:cNvPr>
          <p:cNvSpPr/>
          <p:nvPr/>
        </p:nvSpPr>
        <p:spPr>
          <a:xfrm rot="5400000">
            <a:off x="3094464" y="2703289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Prostokąt: ścięte rogi u góry 8">
            <a:extLst>
              <a:ext uri="{FF2B5EF4-FFF2-40B4-BE49-F238E27FC236}">
                <a16:creationId xmlns:a16="http://schemas.microsoft.com/office/drawing/2014/main" id="{A432CE2C-89F3-31E7-8702-FE2186C99C6D}"/>
              </a:ext>
            </a:extLst>
          </p:cNvPr>
          <p:cNvSpPr/>
          <p:nvPr/>
        </p:nvSpPr>
        <p:spPr>
          <a:xfrm rot="5400000">
            <a:off x="3473365" y="2703288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Prostokąt: ścięte rogi u góry 8">
            <a:extLst>
              <a:ext uri="{FF2B5EF4-FFF2-40B4-BE49-F238E27FC236}">
                <a16:creationId xmlns:a16="http://schemas.microsoft.com/office/drawing/2014/main" id="{810BC638-830F-433A-FDA0-4438CCC4BF62}"/>
              </a:ext>
            </a:extLst>
          </p:cNvPr>
          <p:cNvSpPr/>
          <p:nvPr/>
        </p:nvSpPr>
        <p:spPr>
          <a:xfrm rot="5400000">
            <a:off x="3852265" y="270328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Prostokąt: ścięte rogi u góry 8">
            <a:extLst>
              <a:ext uri="{FF2B5EF4-FFF2-40B4-BE49-F238E27FC236}">
                <a16:creationId xmlns:a16="http://schemas.microsoft.com/office/drawing/2014/main" id="{5BD15079-0AB4-49D7-96ED-D6334E793EBD}"/>
              </a:ext>
            </a:extLst>
          </p:cNvPr>
          <p:cNvSpPr/>
          <p:nvPr/>
        </p:nvSpPr>
        <p:spPr>
          <a:xfrm rot="5400000">
            <a:off x="4233265" y="270328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Prostokąt: ścięte rogi u góry 8">
            <a:extLst>
              <a:ext uri="{FF2B5EF4-FFF2-40B4-BE49-F238E27FC236}">
                <a16:creationId xmlns:a16="http://schemas.microsoft.com/office/drawing/2014/main" id="{12630404-030F-A80B-06B1-ABC323A863A5}"/>
              </a:ext>
            </a:extLst>
          </p:cNvPr>
          <p:cNvSpPr/>
          <p:nvPr/>
        </p:nvSpPr>
        <p:spPr>
          <a:xfrm rot="5400000">
            <a:off x="4614266" y="270328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3" name="Prostokąt: ścięte rogi u góry 8">
            <a:extLst>
              <a:ext uri="{FF2B5EF4-FFF2-40B4-BE49-F238E27FC236}">
                <a16:creationId xmlns:a16="http://schemas.microsoft.com/office/drawing/2014/main" id="{87A9DE1F-D2F2-50CF-869F-DDC628C4F24E}"/>
              </a:ext>
            </a:extLst>
          </p:cNvPr>
          <p:cNvSpPr/>
          <p:nvPr/>
        </p:nvSpPr>
        <p:spPr>
          <a:xfrm rot="5400000">
            <a:off x="5010543" y="270328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Prostokąt: ścięte rogi u góry 8">
            <a:extLst>
              <a:ext uri="{FF2B5EF4-FFF2-40B4-BE49-F238E27FC236}">
                <a16:creationId xmlns:a16="http://schemas.microsoft.com/office/drawing/2014/main" id="{D00C6797-E650-EF93-07A3-093819AEDA6C}"/>
              </a:ext>
            </a:extLst>
          </p:cNvPr>
          <p:cNvSpPr/>
          <p:nvPr/>
        </p:nvSpPr>
        <p:spPr>
          <a:xfrm rot="5400000">
            <a:off x="5389444" y="2703288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5" name="Prostokąt: ścięte rogi u góry 8">
            <a:extLst>
              <a:ext uri="{FF2B5EF4-FFF2-40B4-BE49-F238E27FC236}">
                <a16:creationId xmlns:a16="http://schemas.microsoft.com/office/drawing/2014/main" id="{A3DA1D0A-1F77-2278-CCD1-266197A86071}"/>
              </a:ext>
            </a:extLst>
          </p:cNvPr>
          <p:cNvSpPr/>
          <p:nvPr/>
        </p:nvSpPr>
        <p:spPr>
          <a:xfrm rot="5400000">
            <a:off x="5768345" y="2703287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Prostokąt: ścięte rogi u góry 8">
            <a:extLst>
              <a:ext uri="{FF2B5EF4-FFF2-40B4-BE49-F238E27FC236}">
                <a16:creationId xmlns:a16="http://schemas.microsoft.com/office/drawing/2014/main" id="{07392BB6-9AE8-4688-951F-EA05098EFD46}"/>
              </a:ext>
            </a:extLst>
          </p:cNvPr>
          <p:cNvSpPr/>
          <p:nvPr/>
        </p:nvSpPr>
        <p:spPr>
          <a:xfrm rot="5400000">
            <a:off x="1557285" y="308796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Prostokąt: ścięte rogi u góry 8">
            <a:extLst>
              <a:ext uri="{FF2B5EF4-FFF2-40B4-BE49-F238E27FC236}">
                <a16:creationId xmlns:a16="http://schemas.microsoft.com/office/drawing/2014/main" id="{7A46A7CD-F8EE-F6F1-96C4-93038AFAFB45}"/>
              </a:ext>
            </a:extLst>
          </p:cNvPr>
          <p:cNvSpPr/>
          <p:nvPr/>
        </p:nvSpPr>
        <p:spPr>
          <a:xfrm rot="5400000">
            <a:off x="1938285" y="308796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8" name="Prostokąt: ścięte rogi u góry 8">
            <a:extLst>
              <a:ext uri="{FF2B5EF4-FFF2-40B4-BE49-F238E27FC236}">
                <a16:creationId xmlns:a16="http://schemas.microsoft.com/office/drawing/2014/main" id="{31852B00-20C2-C7C4-CD66-76DB62F7D347}"/>
              </a:ext>
            </a:extLst>
          </p:cNvPr>
          <p:cNvSpPr/>
          <p:nvPr/>
        </p:nvSpPr>
        <p:spPr>
          <a:xfrm rot="5400000">
            <a:off x="2319286" y="308796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Prostokąt: ścięte rogi u góry 8">
            <a:extLst>
              <a:ext uri="{FF2B5EF4-FFF2-40B4-BE49-F238E27FC236}">
                <a16:creationId xmlns:a16="http://schemas.microsoft.com/office/drawing/2014/main" id="{AC042EA5-4F08-D7C2-8E4D-A591A6653631}"/>
              </a:ext>
            </a:extLst>
          </p:cNvPr>
          <p:cNvSpPr/>
          <p:nvPr/>
        </p:nvSpPr>
        <p:spPr>
          <a:xfrm rot="5400000">
            <a:off x="2715563" y="308796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0" name="Prostokąt: ścięte rogi u góry 8">
            <a:extLst>
              <a:ext uri="{FF2B5EF4-FFF2-40B4-BE49-F238E27FC236}">
                <a16:creationId xmlns:a16="http://schemas.microsoft.com/office/drawing/2014/main" id="{C37D0CB4-2C90-DA19-C39F-9B3BB0E6E4B0}"/>
              </a:ext>
            </a:extLst>
          </p:cNvPr>
          <p:cNvSpPr/>
          <p:nvPr/>
        </p:nvSpPr>
        <p:spPr>
          <a:xfrm rot="5400000">
            <a:off x="3094464" y="3087967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Prostokąt: ścięte rogi u góry 8">
            <a:extLst>
              <a:ext uri="{FF2B5EF4-FFF2-40B4-BE49-F238E27FC236}">
                <a16:creationId xmlns:a16="http://schemas.microsoft.com/office/drawing/2014/main" id="{24F181CE-09ED-A132-839E-242278FF6A6E}"/>
              </a:ext>
            </a:extLst>
          </p:cNvPr>
          <p:cNvSpPr/>
          <p:nvPr/>
        </p:nvSpPr>
        <p:spPr>
          <a:xfrm rot="5400000">
            <a:off x="3473365" y="3087966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2" name="Prostokąt: ścięte rogi u góry 8">
            <a:extLst>
              <a:ext uri="{FF2B5EF4-FFF2-40B4-BE49-F238E27FC236}">
                <a16:creationId xmlns:a16="http://schemas.microsoft.com/office/drawing/2014/main" id="{FF80A2E8-D14E-40FF-37C0-B9D9E8BD1F88}"/>
              </a:ext>
            </a:extLst>
          </p:cNvPr>
          <p:cNvSpPr/>
          <p:nvPr/>
        </p:nvSpPr>
        <p:spPr>
          <a:xfrm rot="5400000">
            <a:off x="3852265" y="3087965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Prostokąt: ścięte rogi u góry 8">
            <a:extLst>
              <a:ext uri="{FF2B5EF4-FFF2-40B4-BE49-F238E27FC236}">
                <a16:creationId xmlns:a16="http://schemas.microsoft.com/office/drawing/2014/main" id="{DDF3C461-3918-25AB-51B6-C9D5E0841FCD}"/>
              </a:ext>
            </a:extLst>
          </p:cNvPr>
          <p:cNvSpPr/>
          <p:nvPr/>
        </p:nvSpPr>
        <p:spPr>
          <a:xfrm rot="5400000">
            <a:off x="4233265" y="308796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Prostokąt: ścięte rogi u góry 8">
            <a:extLst>
              <a:ext uri="{FF2B5EF4-FFF2-40B4-BE49-F238E27FC236}">
                <a16:creationId xmlns:a16="http://schemas.microsoft.com/office/drawing/2014/main" id="{9B86C1FD-5775-7BD2-C933-5FD23CEDD4AC}"/>
              </a:ext>
            </a:extLst>
          </p:cNvPr>
          <p:cNvSpPr/>
          <p:nvPr/>
        </p:nvSpPr>
        <p:spPr>
          <a:xfrm rot="5400000">
            <a:off x="4614266" y="308796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Prostokąt: ścięte rogi u góry 8">
            <a:extLst>
              <a:ext uri="{FF2B5EF4-FFF2-40B4-BE49-F238E27FC236}">
                <a16:creationId xmlns:a16="http://schemas.microsoft.com/office/drawing/2014/main" id="{7F823984-2A71-B6F8-F81F-BBF8AE9372DF}"/>
              </a:ext>
            </a:extLst>
          </p:cNvPr>
          <p:cNvSpPr/>
          <p:nvPr/>
        </p:nvSpPr>
        <p:spPr>
          <a:xfrm rot="5400000">
            <a:off x="5010543" y="308796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6" name="Prostokąt: ścięte rogi u góry 8">
            <a:extLst>
              <a:ext uri="{FF2B5EF4-FFF2-40B4-BE49-F238E27FC236}">
                <a16:creationId xmlns:a16="http://schemas.microsoft.com/office/drawing/2014/main" id="{E8FA1F9F-F08C-9607-06F0-3441F5D671F1}"/>
              </a:ext>
            </a:extLst>
          </p:cNvPr>
          <p:cNvSpPr/>
          <p:nvPr/>
        </p:nvSpPr>
        <p:spPr>
          <a:xfrm rot="5400000">
            <a:off x="5389444" y="3087966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Prostokąt: ścięte rogi u góry 8">
            <a:extLst>
              <a:ext uri="{FF2B5EF4-FFF2-40B4-BE49-F238E27FC236}">
                <a16:creationId xmlns:a16="http://schemas.microsoft.com/office/drawing/2014/main" id="{29332F4C-6470-DC07-7FB9-06A11DDD67FC}"/>
              </a:ext>
            </a:extLst>
          </p:cNvPr>
          <p:cNvSpPr/>
          <p:nvPr/>
        </p:nvSpPr>
        <p:spPr>
          <a:xfrm rot="5400000">
            <a:off x="5768345" y="3087965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8" name="Prostokąt: ścięte rogi u góry 8">
            <a:extLst>
              <a:ext uri="{FF2B5EF4-FFF2-40B4-BE49-F238E27FC236}">
                <a16:creationId xmlns:a16="http://schemas.microsoft.com/office/drawing/2014/main" id="{545BE9D9-5371-C4C0-472E-F7E6CEF682C9}"/>
              </a:ext>
            </a:extLst>
          </p:cNvPr>
          <p:cNvSpPr/>
          <p:nvPr/>
        </p:nvSpPr>
        <p:spPr>
          <a:xfrm rot="5400000">
            <a:off x="1557284" y="345768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Prostokąt: ścięte rogi u góry 8">
            <a:extLst>
              <a:ext uri="{FF2B5EF4-FFF2-40B4-BE49-F238E27FC236}">
                <a16:creationId xmlns:a16="http://schemas.microsoft.com/office/drawing/2014/main" id="{402E532B-D283-927F-3A99-C429837213F1}"/>
              </a:ext>
            </a:extLst>
          </p:cNvPr>
          <p:cNvSpPr/>
          <p:nvPr/>
        </p:nvSpPr>
        <p:spPr>
          <a:xfrm rot="5400000">
            <a:off x="1938284" y="345768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Prostokąt: ścięte rogi u góry 8">
            <a:extLst>
              <a:ext uri="{FF2B5EF4-FFF2-40B4-BE49-F238E27FC236}">
                <a16:creationId xmlns:a16="http://schemas.microsoft.com/office/drawing/2014/main" id="{40418701-2FF8-C99D-6E4A-7AC2C6644877}"/>
              </a:ext>
            </a:extLst>
          </p:cNvPr>
          <p:cNvSpPr/>
          <p:nvPr/>
        </p:nvSpPr>
        <p:spPr>
          <a:xfrm rot="5400000">
            <a:off x="2319285" y="345768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Prostokąt: ścięte rogi u góry 8">
            <a:extLst>
              <a:ext uri="{FF2B5EF4-FFF2-40B4-BE49-F238E27FC236}">
                <a16:creationId xmlns:a16="http://schemas.microsoft.com/office/drawing/2014/main" id="{6C6D36E6-0D50-1250-6C1C-72D3CC9A96F6}"/>
              </a:ext>
            </a:extLst>
          </p:cNvPr>
          <p:cNvSpPr/>
          <p:nvPr/>
        </p:nvSpPr>
        <p:spPr>
          <a:xfrm rot="5400000">
            <a:off x="2715562" y="345768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62" name="Prostokąt: ścięte rogi u góry 8">
            <a:extLst>
              <a:ext uri="{FF2B5EF4-FFF2-40B4-BE49-F238E27FC236}">
                <a16:creationId xmlns:a16="http://schemas.microsoft.com/office/drawing/2014/main" id="{8DA6338F-1628-C946-9F36-C70056B8BD01}"/>
              </a:ext>
            </a:extLst>
          </p:cNvPr>
          <p:cNvSpPr/>
          <p:nvPr/>
        </p:nvSpPr>
        <p:spPr>
          <a:xfrm rot="5400000">
            <a:off x="3094463" y="3457687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63" name="Prostokąt: ścięte rogi u góry 8">
            <a:extLst>
              <a:ext uri="{FF2B5EF4-FFF2-40B4-BE49-F238E27FC236}">
                <a16:creationId xmlns:a16="http://schemas.microsoft.com/office/drawing/2014/main" id="{10D5F3F9-6766-051B-A7ED-BBCD30B6AADD}"/>
              </a:ext>
            </a:extLst>
          </p:cNvPr>
          <p:cNvSpPr/>
          <p:nvPr/>
        </p:nvSpPr>
        <p:spPr>
          <a:xfrm rot="5400000">
            <a:off x="3473364" y="3457686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24" name="Prostokąt: ścięte rogi u góry 8">
            <a:extLst>
              <a:ext uri="{FF2B5EF4-FFF2-40B4-BE49-F238E27FC236}">
                <a16:creationId xmlns:a16="http://schemas.microsoft.com/office/drawing/2014/main" id="{50D35736-FF95-16BE-E381-65DE8FB1A27B}"/>
              </a:ext>
            </a:extLst>
          </p:cNvPr>
          <p:cNvSpPr/>
          <p:nvPr/>
        </p:nvSpPr>
        <p:spPr>
          <a:xfrm rot="5400000">
            <a:off x="3852264" y="3457685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25" name="Prostokąt: ścięte rogi u góry 8">
            <a:extLst>
              <a:ext uri="{FF2B5EF4-FFF2-40B4-BE49-F238E27FC236}">
                <a16:creationId xmlns:a16="http://schemas.microsoft.com/office/drawing/2014/main" id="{59D025DC-2A4F-F928-72E8-193E674870AA}"/>
              </a:ext>
            </a:extLst>
          </p:cNvPr>
          <p:cNvSpPr/>
          <p:nvPr/>
        </p:nvSpPr>
        <p:spPr>
          <a:xfrm rot="5400000">
            <a:off x="4233264" y="345768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27" name="Prostokąt: ścięte rogi u góry 8">
            <a:extLst>
              <a:ext uri="{FF2B5EF4-FFF2-40B4-BE49-F238E27FC236}">
                <a16:creationId xmlns:a16="http://schemas.microsoft.com/office/drawing/2014/main" id="{E65A76B5-5560-BA1C-90AB-F55B01A66E2A}"/>
              </a:ext>
            </a:extLst>
          </p:cNvPr>
          <p:cNvSpPr/>
          <p:nvPr/>
        </p:nvSpPr>
        <p:spPr>
          <a:xfrm rot="5400000">
            <a:off x="4614265" y="345768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28" name="Prostokąt: ścięte rogi u góry 8">
            <a:extLst>
              <a:ext uri="{FF2B5EF4-FFF2-40B4-BE49-F238E27FC236}">
                <a16:creationId xmlns:a16="http://schemas.microsoft.com/office/drawing/2014/main" id="{03EE5048-8DE1-C99D-8365-4FADA474A958}"/>
              </a:ext>
            </a:extLst>
          </p:cNvPr>
          <p:cNvSpPr/>
          <p:nvPr/>
        </p:nvSpPr>
        <p:spPr>
          <a:xfrm rot="5400000">
            <a:off x="5010542" y="345768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29" name="Prostokąt: ścięte rogi u góry 8">
            <a:extLst>
              <a:ext uri="{FF2B5EF4-FFF2-40B4-BE49-F238E27FC236}">
                <a16:creationId xmlns:a16="http://schemas.microsoft.com/office/drawing/2014/main" id="{CA7F8229-B32E-ACF1-331C-B7D7B8C496CA}"/>
              </a:ext>
            </a:extLst>
          </p:cNvPr>
          <p:cNvSpPr/>
          <p:nvPr/>
        </p:nvSpPr>
        <p:spPr>
          <a:xfrm rot="5400000">
            <a:off x="5389443" y="3457686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0" name="Prostokąt: ścięte rogi u góry 8">
            <a:extLst>
              <a:ext uri="{FF2B5EF4-FFF2-40B4-BE49-F238E27FC236}">
                <a16:creationId xmlns:a16="http://schemas.microsoft.com/office/drawing/2014/main" id="{F30D9FAB-114A-B83F-A5DA-668288EFAC2F}"/>
              </a:ext>
            </a:extLst>
          </p:cNvPr>
          <p:cNvSpPr/>
          <p:nvPr/>
        </p:nvSpPr>
        <p:spPr>
          <a:xfrm rot="5400000">
            <a:off x="5768344" y="3457685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1" name="Prostokąt: ścięte rogi u góry 8">
            <a:extLst>
              <a:ext uri="{FF2B5EF4-FFF2-40B4-BE49-F238E27FC236}">
                <a16:creationId xmlns:a16="http://schemas.microsoft.com/office/drawing/2014/main" id="{FD3CD0FB-52CD-AC83-6F7F-ABF98F6CB206}"/>
              </a:ext>
            </a:extLst>
          </p:cNvPr>
          <p:cNvSpPr/>
          <p:nvPr/>
        </p:nvSpPr>
        <p:spPr>
          <a:xfrm rot="5400000">
            <a:off x="1557283" y="382895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2" name="Prostokąt: ścięte rogi u góry 8">
            <a:extLst>
              <a:ext uri="{FF2B5EF4-FFF2-40B4-BE49-F238E27FC236}">
                <a16:creationId xmlns:a16="http://schemas.microsoft.com/office/drawing/2014/main" id="{B6C29304-0023-33B2-CC95-50D378D98E82}"/>
              </a:ext>
            </a:extLst>
          </p:cNvPr>
          <p:cNvSpPr/>
          <p:nvPr/>
        </p:nvSpPr>
        <p:spPr>
          <a:xfrm rot="5400000">
            <a:off x="1938283" y="382895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3" name="Prostokąt: ścięte rogi u góry 8">
            <a:extLst>
              <a:ext uri="{FF2B5EF4-FFF2-40B4-BE49-F238E27FC236}">
                <a16:creationId xmlns:a16="http://schemas.microsoft.com/office/drawing/2014/main" id="{2DC78618-E112-F492-C487-5577D07C3E80}"/>
              </a:ext>
            </a:extLst>
          </p:cNvPr>
          <p:cNvSpPr/>
          <p:nvPr/>
        </p:nvSpPr>
        <p:spPr>
          <a:xfrm rot="5400000">
            <a:off x="2319284" y="382895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4" name="Prostokąt: ścięte rogi u góry 8">
            <a:extLst>
              <a:ext uri="{FF2B5EF4-FFF2-40B4-BE49-F238E27FC236}">
                <a16:creationId xmlns:a16="http://schemas.microsoft.com/office/drawing/2014/main" id="{7BC2F15C-1CDB-7C0B-698D-55C88832EF95}"/>
              </a:ext>
            </a:extLst>
          </p:cNvPr>
          <p:cNvSpPr/>
          <p:nvPr/>
        </p:nvSpPr>
        <p:spPr>
          <a:xfrm rot="5400000">
            <a:off x="2715561" y="382895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5" name="Prostokąt: ścięte rogi u góry 8">
            <a:extLst>
              <a:ext uri="{FF2B5EF4-FFF2-40B4-BE49-F238E27FC236}">
                <a16:creationId xmlns:a16="http://schemas.microsoft.com/office/drawing/2014/main" id="{9CF5CF4F-1424-69B8-8876-AD6AA7BEA39D}"/>
              </a:ext>
            </a:extLst>
          </p:cNvPr>
          <p:cNvSpPr/>
          <p:nvPr/>
        </p:nvSpPr>
        <p:spPr>
          <a:xfrm rot="5400000">
            <a:off x="3094462" y="3828958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6" name="Prostokąt: ścięte rogi u góry 8">
            <a:extLst>
              <a:ext uri="{FF2B5EF4-FFF2-40B4-BE49-F238E27FC236}">
                <a16:creationId xmlns:a16="http://schemas.microsoft.com/office/drawing/2014/main" id="{00CE3113-B728-75A0-F0BE-A8A098948BE4}"/>
              </a:ext>
            </a:extLst>
          </p:cNvPr>
          <p:cNvSpPr/>
          <p:nvPr/>
        </p:nvSpPr>
        <p:spPr>
          <a:xfrm rot="5400000">
            <a:off x="3473363" y="3828957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7" name="Prostokąt: ścięte rogi u góry 8">
            <a:extLst>
              <a:ext uri="{FF2B5EF4-FFF2-40B4-BE49-F238E27FC236}">
                <a16:creationId xmlns:a16="http://schemas.microsoft.com/office/drawing/2014/main" id="{4BF49FB9-A2E2-0CB2-B193-AD1E0236DBAE}"/>
              </a:ext>
            </a:extLst>
          </p:cNvPr>
          <p:cNvSpPr/>
          <p:nvPr/>
        </p:nvSpPr>
        <p:spPr>
          <a:xfrm rot="5400000">
            <a:off x="3852263" y="3828956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8" name="Prostokąt: ścięte rogi u góry 8">
            <a:extLst>
              <a:ext uri="{FF2B5EF4-FFF2-40B4-BE49-F238E27FC236}">
                <a16:creationId xmlns:a16="http://schemas.microsoft.com/office/drawing/2014/main" id="{752BC46D-37F1-743F-2839-EF942E4AF8C1}"/>
              </a:ext>
            </a:extLst>
          </p:cNvPr>
          <p:cNvSpPr/>
          <p:nvPr/>
        </p:nvSpPr>
        <p:spPr>
          <a:xfrm rot="5400000">
            <a:off x="4233263" y="382895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39" name="Prostokąt: ścięte rogi u góry 8">
            <a:extLst>
              <a:ext uri="{FF2B5EF4-FFF2-40B4-BE49-F238E27FC236}">
                <a16:creationId xmlns:a16="http://schemas.microsoft.com/office/drawing/2014/main" id="{6158689A-BB10-7744-C204-BC98D437AE5F}"/>
              </a:ext>
            </a:extLst>
          </p:cNvPr>
          <p:cNvSpPr/>
          <p:nvPr/>
        </p:nvSpPr>
        <p:spPr>
          <a:xfrm rot="5400000">
            <a:off x="4614264" y="382895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0" name="Prostokąt: ścięte rogi u góry 8">
            <a:extLst>
              <a:ext uri="{FF2B5EF4-FFF2-40B4-BE49-F238E27FC236}">
                <a16:creationId xmlns:a16="http://schemas.microsoft.com/office/drawing/2014/main" id="{6D642F70-43A1-36D0-5088-61A09EA18DB5}"/>
              </a:ext>
            </a:extLst>
          </p:cNvPr>
          <p:cNvSpPr/>
          <p:nvPr/>
        </p:nvSpPr>
        <p:spPr>
          <a:xfrm rot="5400000">
            <a:off x="5010541" y="3828957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1" name="Prostokąt: ścięte rogi u góry 8">
            <a:extLst>
              <a:ext uri="{FF2B5EF4-FFF2-40B4-BE49-F238E27FC236}">
                <a16:creationId xmlns:a16="http://schemas.microsoft.com/office/drawing/2014/main" id="{EED02B4A-38FB-0188-C4CF-5C5C1F1533DE}"/>
              </a:ext>
            </a:extLst>
          </p:cNvPr>
          <p:cNvSpPr/>
          <p:nvPr/>
        </p:nvSpPr>
        <p:spPr>
          <a:xfrm rot="5400000">
            <a:off x="5389442" y="3828957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2" name="Prostokąt: ścięte rogi u góry 8">
            <a:extLst>
              <a:ext uri="{FF2B5EF4-FFF2-40B4-BE49-F238E27FC236}">
                <a16:creationId xmlns:a16="http://schemas.microsoft.com/office/drawing/2014/main" id="{ABD57411-DDC4-CEE1-313F-FB9E72CA8D00}"/>
              </a:ext>
            </a:extLst>
          </p:cNvPr>
          <p:cNvSpPr/>
          <p:nvPr/>
        </p:nvSpPr>
        <p:spPr>
          <a:xfrm rot="5400000">
            <a:off x="5768343" y="3828956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3" name="Prostokąt: ścięte rogi u góry 8">
            <a:extLst>
              <a:ext uri="{FF2B5EF4-FFF2-40B4-BE49-F238E27FC236}">
                <a16:creationId xmlns:a16="http://schemas.microsoft.com/office/drawing/2014/main" id="{DE3EE0A8-D304-761D-0A61-5BE651B37133}"/>
              </a:ext>
            </a:extLst>
          </p:cNvPr>
          <p:cNvSpPr/>
          <p:nvPr/>
        </p:nvSpPr>
        <p:spPr>
          <a:xfrm rot="5400000">
            <a:off x="1557283" y="419656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4" name="Prostokąt: ścięte rogi u góry 8">
            <a:extLst>
              <a:ext uri="{FF2B5EF4-FFF2-40B4-BE49-F238E27FC236}">
                <a16:creationId xmlns:a16="http://schemas.microsoft.com/office/drawing/2014/main" id="{7621E5B2-4E85-3B86-EB88-DFE40142F7AA}"/>
              </a:ext>
            </a:extLst>
          </p:cNvPr>
          <p:cNvSpPr/>
          <p:nvPr/>
        </p:nvSpPr>
        <p:spPr>
          <a:xfrm rot="5400000">
            <a:off x="1938283" y="4196561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5" name="Prostokąt: ścięte rogi u góry 8">
            <a:extLst>
              <a:ext uri="{FF2B5EF4-FFF2-40B4-BE49-F238E27FC236}">
                <a16:creationId xmlns:a16="http://schemas.microsoft.com/office/drawing/2014/main" id="{8838085B-149F-4306-4D5B-571D8BD6A229}"/>
              </a:ext>
            </a:extLst>
          </p:cNvPr>
          <p:cNvSpPr/>
          <p:nvPr/>
        </p:nvSpPr>
        <p:spPr>
          <a:xfrm rot="5400000">
            <a:off x="2319284" y="4196561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6" name="Prostokąt: ścięte rogi u góry 8">
            <a:extLst>
              <a:ext uri="{FF2B5EF4-FFF2-40B4-BE49-F238E27FC236}">
                <a16:creationId xmlns:a16="http://schemas.microsoft.com/office/drawing/2014/main" id="{38A47E56-DEBF-7F48-9DD2-34920E542577}"/>
              </a:ext>
            </a:extLst>
          </p:cNvPr>
          <p:cNvSpPr/>
          <p:nvPr/>
        </p:nvSpPr>
        <p:spPr>
          <a:xfrm rot="5400000">
            <a:off x="2715561" y="4196561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7" name="Prostokąt: ścięte rogi u góry 8">
            <a:extLst>
              <a:ext uri="{FF2B5EF4-FFF2-40B4-BE49-F238E27FC236}">
                <a16:creationId xmlns:a16="http://schemas.microsoft.com/office/drawing/2014/main" id="{32E3549E-2E24-E798-E8AF-F7998C970082}"/>
              </a:ext>
            </a:extLst>
          </p:cNvPr>
          <p:cNvSpPr/>
          <p:nvPr/>
        </p:nvSpPr>
        <p:spPr>
          <a:xfrm rot="5400000">
            <a:off x="3094462" y="4196561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8" name="Prostokąt: ścięte rogi u góry 8">
            <a:extLst>
              <a:ext uri="{FF2B5EF4-FFF2-40B4-BE49-F238E27FC236}">
                <a16:creationId xmlns:a16="http://schemas.microsoft.com/office/drawing/2014/main" id="{21A91BBE-DB50-3468-86B2-D73159891027}"/>
              </a:ext>
            </a:extLst>
          </p:cNvPr>
          <p:cNvSpPr/>
          <p:nvPr/>
        </p:nvSpPr>
        <p:spPr>
          <a:xfrm rot="5400000">
            <a:off x="3473363" y="4196560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49" name="Prostokąt: ścięte rogi u góry 8">
            <a:extLst>
              <a:ext uri="{FF2B5EF4-FFF2-40B4-BE49-F238E27FC236}">
                <a16:creationId xmlns:a16="http://schemas.microsoft.com/office/drawing/2014/main" id="{5B7D94E1-6CF2-DAB6-82F4-70A15A92B131}"/>
              </a:ext>
            </a:extLst>
          </p:cNvPr>
          <p:cNvSpPr/>
          <p:nvPr/>
        </p:nvSpPr>
        <p:spPr>
          <a:xfrm rot="5400000">
            <a:off x="3852263" y="419655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0" name="Prostokąt: ścięte rogi u góry 8">
            <a:extLst>
              <a:ext uri="{FF2B5EF4-FFF2-40B4-BE49-F238E27FC236}">
                <a16:creationId xmlns:a16="http://schemas.microsoft.com/office/drawing/2014/main" id="{24A22B73-0FB5-9D6A-0B47-262382340B05}"/>
              </a:ext>
            </a:extLst>
          </p:cNvPr>
          <p:cNvSpPr/>
          <p:nvPr/>
        </p:nvSpPr>
        <p:spPr>
          <a:xfrm rot="5400000">
            <a:off x="4233263" y="419656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1" name="Prostokąt: ścięte rogi u góry 8">
            <a:extLst>
              <a:ext uri="{FF2B5EF4-FFF2-40B4-BE49-F238E27FC236}">
                <a16:creationId xmlns:a16="http://schemas.microsoft.com/office/drawing/2014/main" id="{7FB5BC99-0C2F-B089-45C9-5E0E50E34338}"/>
              </a:ext>
            </a:extLst>
          </p:cNvPr>
          <p:cNvSpPr/>
          <p:nvPr/>
        </p:nvSpPr>
        <p:spPr>
          <a:xfrm rot="5400000">
            <a:off x="4614264" y="419656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2" name="Prostokąt: ścięte rogi u góry 8">
            <a:extLst>
              <a:ext uri="{FF2B5EF4-FFF2-40B4-BE49-F238E27FC236}">
                <a16:creationId xmlns:a16="http://schemas.microsoft.com/office/drawing/2014/main" id="{8B8B7E2E-C2BB-8909-4ED7-B4F5ED009D52}"/>
              </a:ext>
            </a:extLst>
          </p:cNvPr>
          <p:cNvSpPr/>
          <p:nvPr/>
        </p:nvSpPr>
        <p:spPr>
          <a:xfrm rot="5400000">
            <a:off x="5010541" y="419656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3" name="Prostokąt: ścięte rogi u góry 8">
            <a:extLst>
              <a:ext uri="{FF2B5EF4-FFF2-40B4-BE49-F238E27FC236}">
                <a16:creationId xmlns:a16="http://schemas.microsoft.com/office/drawing/2014/main" id="{645BA859-F814-E195-7D71-17C101B5234A}"/>
              </a:ext>
            </a:extLst>
          </p:cNvPr>
          <p:cNvSpPr/>
          <p:nvPr/>
        </p:nvSpPr>
        <p:spPr>
          <a:xfrm rot="5400000">
            <a:off x="5389442" y="4196560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4" name="Prostokąt: ścięte rogi u góry 8">
            <a:extLst>
              <a:ext uri="{FF2B5EF4-FFF2-40B4-BE49-F238E27FC236}">
                <a16:creationId xmlns:a16="http://schemas.microsoft.com/office/drawing/2014/main" id="{CAB24EE7-B948-CEFD-31B7-EE681377DB8A}"/>
              </a:ext>
            </a:extLst>
          </p:cNvPr>
          <p:cNvSpPr/>
          <p:nvPr/>
        </p:nvSpPr>
        <p:spPr>
          <a:xfrm rot="5400000">
            <a:off x="5768343" y="4196559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5" name="Prostokąt: ścięte rogi u góry 8">
            <a:extLst>
              <a:ext uri="{FF2B5EF4-FFF2-40B4-BE49-F238E27FC236}">
                <a16:creationId xmlns:a16="http://schemas.microsoft.com/office/drawing/2014/main" id="{4EF1708E-6052-A069-AE2D-68BAAAB98BBE}"/>
              </a:ext>
            </a:extLst>
          </p:cNvPr>
          <p:cNvSpPr/>
          <p:nvPr/>
        </p:nvSpPr>
        <p:spPr>
          <a:xfrm rot="5400000">
            <a:off x="1557283" y="455412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6" name="Prostokąt: ścięte rogi u góry 8">
            <a:extLst>
              <a:ext uri="{FF2B5EF4-FFF2-40B4-BE49-F238E27FC236}">
                <a16:creationId xmlns:a16="http://schemas.microsoft.com/office/drawing/2014/main" id="{C50310EA-EB6B-7DE0-7987-083E201BFCB9}"/>
              </a:ext>
            </a:extLst>
          </p:cNvPr>
          <p:cNvSpPr/>
          <p:nvPr/>
        </p:nvSpPr>
        <p:spPr>
          <a:xfrm rot="5400000">
            <a:off x="1938283" y="455413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7" name="Prostokąt: ścięte rogi u góry 8">
            <a:extLst>
              <a:ext uri="{FF2B5EF4-FFF2-40B4-BE49-F238E27FC236}">
                <a16:creationId xmlns:a16="http://schemas.microsoft.com/office/drawing/2014/main" id="{FD366B75-35C9-31B7-7BED-D41CB3CEFFEB}"/>
              </a:ext>
            </a:extLst>
          </p:cNvPr>
          <p:cNvSpPr/>
          <p:nvPr/>
        </p:nvSpPr>
        <p:spPr>
          <a:xfrm rot="5400000">
            <a:off x="2319284" y="455413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8" name="Prostokąt: ścięte rogi u góry 8">
            <a:extLst>
              <a:ext uri="{FF2B5EF4-FFF2-40B4-BE49-F238E27FC236}">
                <a16:creationId xmlns:a16="http://schemas.microsoft.com/office/drawing/2014/main" id="{4B62BB8E-9DCF-5748-3C58-B142882A6D55}"/>
              </a:ext>
            </a:extLst>
          </p:cNvPr>
          <p:cNvSpPr/>
          <p:nvPr/>
        </p:nvSpPr>
        <p:spPr>
          <a:xfrm rot="5400000">
            <a:off x="2715561" y="4554130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9" name="Prostokąt: ścięte rogi u góry 8">
            <a:extLst>
              <a:ext uri="{FF2B5EF4-FFF2-40B4-BE49-F238E27FC236}">
                <a16:creationId xmlns:a16="http://schemas.microsoft.com/office/drawing/2014/main" id="{68CE45F7-8708-C9A3-C2E3-1B784AF022AF}"/>
              </a:ext>
            </a:extLst>
          </p:cNvPr>
          <p:cNvSpPr/>
          <p:nvPr/>
        </p:nvSpPr>
        <p:spPr>
          <a:xfrm rot="5400000">
            <a:off x="3094462" y="4554130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0" name="Prostokąt: ścięte rogi u góry 8">
            <a:extLst>
              <a:ext uri="{FF2B5EF4-FFF2-40B4-BE49-F238E27FC236}">
                <a16:creationId xmlns:a16="http://schemas.microsoft.com/office/drawing/2014/main" id="{6E4B02C0-2B31-967F-76E5-94B0665A20EC}"/>
              </a:ext>
            </a:extLst>
          </p:cNvPr>
          <p:cNvSpPr/>
          <p:nvPr/>
        </p:nvSpPr>
        <p:spPr>
          <a:xfrm rot="5400000">
            <a:off x="3473363" y="4554129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1" name="Prostokąt: ścięte rogi u góry 8">
            <a:extLst>
              <a:ext uri="{FF2B5EF4-FFF2-40B4-BE49-F238E27FC236}">
                <a16:creationId xmlns:a16="http://schemas.microsoft.com/office/drawing/2014/main" id="{3ECF211B-ADB7-E78F-50D3-9FD4D2EF5DE0}"/>
              </a:ext>
            </a:extLst>
          </p:cNvPr>
          <p:cNvSpPr/>
          <p:nvPr/>
        </p:nvSpPr>
        <p:spPr>
          <a:xfrm rot="5400000">
            <a:off x="3852263" y="4554128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2" name="Prostokąt: ścięte rogi u góry 8">
            <a:extLst>
              <a:ext uri="{FF2B5EF4-FFF2-40B4-BE49-F238E27FC236}">
                <a16:creationId xmlns:a16="http://schemas.microsoft.com/office/drawing/2014/main" id="{AA18E746-8DEF-7AB0-FB23-C20250169E9C}"/>
              </a:ext>
            </a:extLst>
          </p:cNvPr>
          <p:cNvSpPr/>
          <p:nvPr/>
        </p:nvSpPr>
        <p:spPr>
          <a:xfrm rot="5400000">
            <a:off x="4233263" y="455412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3" name="Prostokąt: ścięte rogi u góry 8">
            <a:extLst>
              <a:ext uri="{FF2B5EF4-FFF2-40B4-BE49-F238E27FC236}">
                <a16:creationId xmlns:a16="http://schemas.microsoft.com/office/drawing/2014/main" id="{12D0A1E5-D64A-099B-CF31-89CCEE8F4C04}"/>
              </a:ext>
            </a:extLst>
          </p:cNvPr>
          <p:cNvSpPr/>
          <p:nvPr/>
        </p:nvSpPr>
        <p:spPr>
          <a:xfrm rot="5400000">
            <a:off x="4614264" y="455412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4" name="Prostokąt: ścięte rogi u góry 8">
            <a:extLst>
              <a:ext uri="{FF2B5EF4-FFF2-40B4-BE49-F238E27FC236}">
                <a16:creationId xmlns:a16="http://schemas.microsoft.com/office/drawing/2014/main" id="{A177BDFF-CB6C-004B-CB23-B61520CE963F}"/>
              </a:ext>
            </a:extLst>
          </p:cNvPr>
          <p:cNvSpPr/>
          <p:nvPr/>
        </p:nvSpPr>
        <p:spPr>
          <a:xfrm rot="5400000">
            <a:off x="5010541" y="4554129"/>
            <a:ext cx="269466" cy="286435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5" name="Prostokąt: ścięte rogi u góry 8">
            <a:extLst>
              <a:ext uri="{FF2B5EF4-FFF2-40B4-BE49-F238E27FC236}">
                <a16:creationId xmlns:a16="http://schemas.microsoft.com/office/drawing/2014/main" id="{E950B943-AF8B-E8CA-5E2F-16FAE44BC81F}"/>
              </a:ext>
            </a:extLst>
          </p:cNvPr>
          <p:cNvSpPr/>
          <p:nvPr/>
        </p:nvSpPr>
        <p:spPr>
          <a:xfrm rot="5400000">
            <a:off x="5389442" y="4554129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6" name="Prostokąt: ścięte rogi u góry 8">
            <a:extLst>
              <a:ext uri="{FF2B5EF4-FFF2-40B4-BE49-F238E27FC236}">
                <a16:creationId xmlns:a16="http://schemas.microsoft.com/office/drawing/2014/main" id="{00CFC687-1B72-C3B3-EA94-1DD3217857A5}"/>
              </a:ext>
            </a:extLst>
          </p:cNvPr>
          <p:cNvSpPr/>
          <p:nvPr/>
        </p:nvSpPr>
        <p:spPr>
          <a:xfrm rot="5400000">
            <a:off x="5768343" y="4554128"/>
            <a:ext cx="269466" cy="286436"/>
          </a:xfrm>
          <a:prstGeom prst="snip2SameRect">
            <a:avLst>
              <a:gd name="adj1" fmla="val 24053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sz="1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pic>
        <p:nvPicPr>
          <p:cNvPr id="1067" name="Picture 1066">
            <a:extLst>
              <a:ext uri="{FF2B5EF4-FFF2-40B4-BE49-F238E27FC236}">
                <a16:creationId xmlns:a16="http://schemas.microsoft.com/office/drawing/2014/main" id="{BED305AB-4926-1794-7891-ECE873AB4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125" y="5327456"/>
            <a:ext cx="956703" cy="956703"/>
          </a:xfrm>
          <a:prstGeom prst="rect">
            <a:avLst/>
          </a:prstGeom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8DC4A20A-2C8A-8532-D49E-8DA1BFF80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802" y="5327456"/>
            <a:ext cx="956703" cy="956703"/>
          </a:xfrm>
          <a:prstGeom prst="rect">
            <a:avLst/>
          </a:prstGeom>
        </p:spPr>
      </p:pic>
      <p:pic>
        <p:nvPicPr>
          <p:cNvPr id="1069" name="Picture 1068">
            <a:extLst>
              <a:ext uri="{FF2B5EF4-FFF2-40B4-BE49-F238E27FC236}">
                <a16:creationId xmlns:a16="http://schemas.microsoft.com/office/drawing/2014/main" id="{875D6084-04DA-AA1F-07FF-B12D8F584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577" y="5099703"/>
            <a:ext cx="807747" cy="807747"/>
          </a:xfrm>
          <a:prstGeom prst="rect">
            <a:avLst/>
          </a:prstGeom>
        </p:spPr>
      </p:pic>
      <p:pic>
        <p:nvPicPr>
          <p:cNvPr id="1071" name="Picture 1070">
            <a:extLst>
              <a:ext uri="{FF2B5EF4-FFF2-40B4-BE49-F238E27FC236}">
                <a16:creationId xmlns:a16="http://schemas.microsoft.com/office/drawing/2014/main" id="{E66B1FF2-88AD-8315-2A8B-1E918F81A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1" y="4900614"/>
            <a:ext cx="1654324" cy="1654324"/>
          </a:xfrm>
          <a:prstGeom prst="rect">
            <a:avLst/>
          </a:prstGeom>
        </p:spPr>
      </p:pic>
      <p:sp>
        <p:nvSpPr>
          <p:cNvPr id="1073" name="Flowchart: Merge 1072">
            <a:extLst>
              <a:ext uri="{FF2B5EF4-FFF2-40B4-BE49-F238E27FC236}">
                <a16:creationId xmlns:a16="http://schemas.microsoft.com/office/drawing/2014/main" id="{390DD338-4BE1-5682-F8AA-0D4892ECE12C}"/>
              </a:ext>
            </a:extLst>
          </p:cNvPr>
          <p:cNvSpPr/>
          <p:nvPr/>
        </p:nvSpPr>
        <p:spPr>
          <a:xfrm>
            <a:off x="7057761" y="3879154"/>
            <a:ext cx="4424363" cy="1220549"/>
          </a:xfrm>
          <a:prstGeom prst="flowChartMer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 Light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CCE83-64C0-160D-FA36-0EF2ADA1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7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F7A33A-D216-9D20-45FF-5E51E94E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</a:t>
            </a:r>
            <a:r>
              <a:rPr lang="pl-PL" b="1" dirty="0" err="1"/>
              <a:t>distributed</a:t>
            </a:r>
            <a:r>
              <a:rPr lang="pl-PL" b="1" dirty="0"/>
              <a:t> </a:t>
            </a:r>
            <a:r>
              <a:rPr lang="pl-PL" b="1" dirty="0" err="1"/>
              <a:t>adversary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583A86-9993-651F-34EA-A07AB87E79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8394" y="2400674"/>
                <a:ext cx="5847881" cy="1380091"/>
              </a:xfrm>
            </p:spPr>
            <p:txBody>
              <a:bodyPr>
                <a:normAutofit/>
              </a:bodyPr>
              <a:lstStyle/>
              <a:p>
                <a:r>
                  <a:rPr lang="pl-PL" sz="4000" dirty="0"/>
                  <a:t>Distributed </a:t>
                </a:r>
                <a:r>
                  <a:rPr lang="pl-PL" sz="4000" dirty="0" err="1"/>
                  <a:t>adversary</a:t>
                </a:r>
                <a:r>
                  <a:rPr lang="pl-PL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pl-PL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(</m:t>
                        </m:r>
                        <m:r>
                          <a:rPr lang="pl-PL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pl-PL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l-P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pl-PL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l-PL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4000" dirty="0"/>
                  <a:t>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583A86-9993-651F-34EA-A07AB87E7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8394" y="2400674"/>
                <a:ext cx="5847881" cy="1380091"/>
              </a:xfrm>
              <a:blipFill>
                <a:blip r:embed="rId4"/>
                <a:stretch>
                  <a:fillRect l="-3337" t="-12389" b="-5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wal 3">
            <a:extLst>
              <a:ext uri="{FF2B5EF4-FFF2-40B4-BE49-F238E27FC236}">
                <a16:creationId xmlns:a16="http://schemas.microsoft.com/office/drawing/2014/main" id="{FDAFB948-03BE-F29F-3B64-0C79CEB492D1}"/>
              </a:ext>
            </a:extLst>
          </p:cNvPr>
          <p:cNvSpPr/>
          <p:nvPr/>
        </p:nvSpPr>
        <p:spPr>
          <a:xfrm>
            <a:off x="7319067" y="1690688"/>
            <a:ext cx="4033177" cy="4033177"/>
          </a:xfrm>
          <a:prstGeom prst="ellipse">
            <a:avLst/>
          </a:prstGeom>
          <a:solidFill>
            <a:srgbClr val="FFEBEB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CF2A1F78-E427-A592-9082-B600DB7C0C9F}"/>
                  </a:ext>
                </a:extLst>
              </p:cNvPr>
              <p:cNvSpPr txBox="1"/>
              <p:nvPr/>
            </p:nvSpPr>
            <p:spPr>
              <a:xfrm>
                <a:off x="7171736" y="5870844"/>
                <a:ext cx="43278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pl-PL" sz="4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CF2A1F78-E427-A592-9082-B600DB7C0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36" y="5870844"/>
                <a:ext cx="43278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5B5969CB-2F96-24C0-5121-24FEE66C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520" y="5300641"/>
            <a:ext cx="736808" cy="736808"/>
          </a:xfrm>
          <a:prstGeom prst="rect">
            <a:avLst/>
          </a:prstGeom>
        </p:spPr>
      </p:pic>
      <p:sp>
        <p:nvSpPr>
          <p:cNvPr id="12" name="Arrow: Left-Right 27">
            <a:extLst>
              <a:ext uri="{FF2B5EF4-FFF2-40B4-BE49-F238E27FC236}">
                <a16:creationId xmlns:a16="http://schemas.microsoft.com/office/drawing/2014/main" id="{AE8F7BD2-FFF4-31B9-5366-152BF02D7D56}"/>
              </a:ext>
            </a:extLst>
          </p:cNvPr>
          <p:cNvSpPr/>
          <p:nvPr/>
        </p:nvSpPr>
        <p:spPr>
          <a:xfrm rot="20058831">
            <a:off x="6743561" y="5961174"/>
            <a:ext cx="1298478" cy="27350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pic>
        <p:nvPicPr>
          <p:cNvPr id="13" name="Picture 4" descr="Obraz zawierający clipart, kreskówka, Kreskówka, ilustracja&#10;&#10;Description automatically generated">
            <a:extLst>
              <a:ext uri="{FF2B5EF4-FFF2-40B4-BE49-F238E27FC236}">
                <a16:creationId xmlns:a16="http://schemas.microsoft.com/office/drawing/2014/main" id="{919294CF-5E3B-6D31-AFD4-375740A528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58" y="5779165"/>
            <a:ext cx="1436417" cy="1436417"/>
          </a:xfrm>
          <a:prstGeom prst="rect">
            <a:avLst/>
          </a:prstGeom>
        </p:spPr>
      </p:pic>
      <p:pic>
        <p:nvPicPr>
          <p:cNvPr id="15" name="Picture 14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B0DBC720-1DA7-1DFE-FFE3-9AC181646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84" y="3713790"/>
            <a:ext cx="1475364" cy="1475364"/>
          </a:xfrm>
          <a:prstGeom prst="rect">
            <a:avLst/>
          </a:prstGeom>
        </p:spPr>
      </p:pic>
      <p:pic>
        <p:nvPicPr>
          <p:cNvPr id="16" name="Picture 15" descr="A cartoon of a person's face&#10;&#10;Description automatically generated">
            <a:extLst>
              <a:ext uri="{FF2B5EF4-FFF2-40B4-BE49-F238E27FC236}">
                <a16:creationId xmlns:a16="http://schemas.microsoft.com/office/drawing/2014/main" id="{A0B4E3AF-E556-B103-9839-C8DC2DF9D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28" y="3755995"/>
            <a:ext cx="1390955" cy="1390955"/>
          </a:xfrm>
          <a:prstGeom prst="rect">
            <a:avLst/>
          </a:prstGeom>
        </p:spPr>
      </p:pic>
      <p:pic>
        <p:nvPicPr>
          <p:cNvPr id="17" name="Picture 16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FB6EACED-93C4-8E83-9223-8C9A481B6D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71" y="2194814"/>
            <a:ext cx="1325563" cy="1325563"/>
          </a:xfrm>
          <a:prstGeom prst="rect">
            <a:avLst/>
          </a:prstGeom>
        </p:spPr>
      </p:pic>
      <p:sp>
        <p:nvSpPr>
          <p:cNvPr id="18" name="Arrow: Left-Right 27">
            <a:extLst>
              <a:ext uri="{FF2B5EF4-FFF2-40B4-BE49-F238E27FC236}">
                <a16:creationId xmlns:a16="http://schemas.microsoft.com/office/drawing/2014/main" id="{FE933374-9A86-FE5F-25DD-AD3365EF591A}"/>
              </a:ext>
            </a:extLst>
          </p:cNvPr>
          <p:cNvSpPr/>
          <p:nvPr/>
        </p:nvSpPr>
        <p:spPr>
          <a:xfrm rot="18900000">
            <a:off x="8378252" y="3394360"/>
            <a:ext cx="784334" cy="2925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Arrow: Left-Right 29">
            <a:extLst>
              <a:ext uri="{FF2B5EF4-FFF2-40B4-BE49-F238E27FC236}">
                <a16:creationId xmlns:a16="http://schemas.microsoft.com/office/drawing/2014/main" id="{B11EF1F9-4F3C-918D-4A82-8BD3226F3D10}"/>
              </a:ext>
            </a:extLst>
          </p:cNvPr>
          <p:cNvSpPr/>
          <p:nvPr/>
        </p:nvSpPr>
        <p:spPr>
          <a:xfrm rot="10800000">
            <a:off x="8886281" y="4300916"/>
            <a:ext cx="784334" cy="255373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Arrow: Left-Right 28">
            <a:extLst>
              <a:ext uri="{FF2B5EF4-FFF2-40B4-BE49-F238E27FC236}">
                <a16:creationId xmlns:a16="http://schemas.microsoft.com/office/drawing/2014/main" id="{5C703F13-83BD-C95B-61E5-02691F27720A}"/>
              </a:ext>
            </a:extLst>
          </p:cNvPr>
          <p:cNvSpPr/>
          <p:nvPr/>
        </p:nvSpPr>
        <p:spPr>
          <a:xfrm rot="13500000">
            <a:off x="9513919" y="3394360"/>
            <a:ext cx="784334" cy="2925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ymbol zastępczy zawartości 2">
                <a:extLst>
                  <a:ext uri="{FF2B5EF4-FFF2-40B4-BE49-F238E27FC236}">
                    <a16:creationId xmlns:a16="http://schemas.microsoft.com/office/drawing/2014/main" id="{6A424319-F62C-A08E-C373-2971C793CD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394" y="4570123"/>
                <a:ext cx="5847881" cy="1345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4000" dirty="0" err="1">
                    <a:latin typeface="Lato Light" panose="020F0502020204030203" pitchFamily="34" charset="0"/>
                  </a:rPr>
                  <a:t>Communication</a:t>
                </a:r>
                <a:r>
                  <a:rPr lang="pl-PL" sz="4000" dirty="0">
                    <a:latin typeface="Lato Light" panose="020F0502020204030203" pitchFamily="34" charset="0"/>
                  </a:rPr>
                  <a:t> in </a:t>
                </a:r>
                <a:r>
                  <a:rPr lang="pl-PL" sz="4000" dirty="0" err="1">
                    <a:latin typeface="Lato Light" panose="020F0502020204030203" pitchFamily="34" charset="0"/>
                  </a:rPr>
                  <a:t>rounds</a:t>
                </a:r>
                <a:r>
                  <a:rPr lang="pl-PL" sz="4000" dirty="0">
                    <a:latin typeface="Lato Light" panose="020F0502020204030203" pitchFamily="34" charset="0"/>
                  </a:rPr>
                  <a:t> (at most </a:t>
                </a:r>
                <a14:m>
                  <m:oMath xmlns:m="http://schemas.openxmlformats.org/officeDocument/2006/math">
                    <m:r>
                      <a:rPr lang="pl-PL" sz="40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l-PL" sz="4000" dirty="0">
                    <a:latin typeface="Lato Light" panose="020F0502020204030203" pitchFamily="34" charset="0"/>
                  </a:rPr>
                  <a:t> </a:t>
                </a:r>
                <a:r>
                  <a:rPr lang="pl-PL" sz="4000" dirty="0" err="1">
                    <a:latin typeface="Lato Light" panose="020F0502020204030203" pitchFamily="34" charset="0"/>
                  </a:rPr>
                  <a:t>rounds</a:t>
                </a:r>
                <a:r>
                  <a:rPr lang="pl-PL" sz="4000" dirty="0">
                    <a:latin typeface="Lato Light" panose="020F0502020204030203" pitchFamily="34" charset="0"/>
                  </a:rPr>
                  <a:t>).</a:t>
                </a:r>
                <a:endParaRPr lang="pl-PL" sz="4000" b="1" dirty="0">
                  <a:latin typeface="Lato Light" panose="020F0502020204030203" pitchFamily="34" charset="0"/>
                </a:endParaRPr>
              </a:p>
              <a:p>
                <a:endParaRPr lang="pl-PL" sz="4000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Symbol zastępczy zawartości 2">
                <a:extLst>
                  <a:ext uri="{FF2B5EF4-FFF2-40B4-BE49-F238E27FC236}">
                    <a16:creationId xmlns:a16="http://schemas.microsoft.com/office/drawing/2014/main" id="{6A424319-F62C-A08E-C373-2971C793C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94" y="4570123"/>
                <a:ext cx="5847881" cy="1345376"/>
              </a:xfrm>
              <a:prstGeom prst="rect">
                <a:avLst/>
              </a:prstGeom>
              <a:blipFill>
                <a:blip r:embed="rId11"/>
                <a:stretch>
                  <a:fillRect l="-3024" t="-113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AE211-14EF-434B-3EDC-2347D490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7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4" grpId="0"/>
      <p:bldP spid="12" grpId="0" animBg="1"/>
      <p:bldP spid="18" grpId="0" animBg="1"/>
      <p:bldP spid="19" grpId="0" animBg="1"/>
      <p:bldP spid="2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2A496-1D80-B749-CF4A-B3B22384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</a:t>
            </a:r>
            <a:r>
              <a:rPr lang="pl-PL" b="1" dirty="0"/>
              <a:t>MPC-Oracle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20E545C-51E7-7CCC-9780-C9F0194CA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9622" y="1766633"/>
                <a:ext cx="7139763" cy="108340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pl-PL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36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sz="3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𝜿</m:t>
                        </m:r>
                      </m:sup>
                    </m:sSup>
                  </m:oMath>
                </a14:m>
                <a:r>
                  <a:rPr lang="pl-PL" sz="3600" b="1" dirty="0"/>
                  <a:t>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20E545C-51E7-7CCC-9780-C9F0194CA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9622" y="1766633"/>
                <a:ext cx="7139763" cy="10834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a 3" descr="Sztuczna inteligencja kontur">
            <a:extLst>
              <a:ext uri="{FF2B5EF4-FFF2-40B4-BE49-F238E27FC236}">
                <a16:creationId xmlns:a16="http://schemas.microsoft.com/office/drawing/2014/main" id="{B5E9E32A-E388-8624-7CFB-24CE01B6A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0471" y="2237676"/>
            <a:ext cx="1815710" cy="181571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FA49207-4B9B-F717-6D3F-1BAC90CBF6A7}"/>
              </a:ext>
            </a:extLst>
          </p:cNvPr>
          <p:cNvSpPr txBox="1">
            <a:spLocks/>
          </p:cNvSpPr>
          <p:nvPr/>
        </p:nvSpPr>
        <p:spPr>
          <a:xfrm>
            <a:off x="6660730" y="2561340"/>
            <a:ext cx="5090339" cy="77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b="1" dirty="0">
                <a:latin typeface="Lato Light" panose="020F0502020204030203" pitchFamily="34" charset="0"/>
              </a:rPr>
              <a:t>Q: </a:t>
            </a:r>
            <a:r>
              <a:rPr lang="pl-PL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(x, </a:t>
            </a:r>
            <a:r>
              <a:rPr lang="pl-PL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mode</a:t>
            </a:r>
            <a:r>
              <a:rPr lang="pl-PL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l-PL" sz="36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2">
                <a:extLst>
                  <a:ext uri="{FF2B5EF4-FFF2-40B4-BE49-F238E27FC236}">
                    <a16:creationId xmlns:a16="http://schemas.microsoft.com/office/drawing/2014/main" id="{4D25A8A6-92BA-200F-1F8F-BEBE7B7C47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8078" y="3086344"/>
                <a:ext cx="3036683" cy="776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l-PL" sz="3600" b="1" dirty="0">
                    <a:latin typeface="Lato Light" panose="020F0502020204030203" pitchFamily="34" charset="0"/>
                  </a:rPr>
                  <a:t>   A: </a:t>
                </a:r>
                <a:r>
                  <a:rPr lang="pl-PL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H(x) </a:t>
                </a:r>
                <a:r>
                  <a:rPr lang="pl-PL" sz="36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  <a:r>
                  <a:rPr lang="pl-PL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pl-PL" sz="3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Symbol zastępczy zawartości 2">
                <a:extLst>
                  <a:ext uri="{FF2B5EF4-FFF2-40B4-BE49-F238E27FC236}">
                    <a16:creationId xmlns:a16="http://schemas.microsoft.com/office/drawing/2014/main" id="{4D25A8A6-92BA-200F-1F8F-BEBE7B7C4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78" y="3086344"/>
                <a:ext cx="3036683" cy="776173"/>
              </a:xfrm>
              <a:prstGeom prst="rect">
                <a:avLst/>
              </a:prstGeom>
              <a:blipFill>
                <a:blip r:embed="rId6"/>
                <a:stretch>
                  <a:fillRect t="-20313" b="-46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13">
                <a:extLst>
                  <a:ext uri="{FF2B5EF4-FFF2-40B4-BE49-F238E27FC236}">
                    <a16:creationId xmlns:a16="http://schemas.microsoft.com/office/drawing/2014/main" id="{9DE71D84-7CE1-7CC9-70D5-D025653C9EFD}"/>
                  </a:ext>
                </a:extLst>
              </p:cNvPr>
              <p:cNvSpPr txBox="1"/>
              <p:nvPr/>
            </p:nvSpPr>
            <p:spPr>
              <a:xfrm>
                <a:off x="696711" y="2767479"/>
                <a:ext cx="43278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pole tekstowe 13">
                <a:extLst>
                  <a:ext uri="{FF2B5EF4-FFF2-40B4-BE49-F238E27FC236}">
                    <a16:creationId xmlns:a16="http://schemas.microsoft.com/office/drawing/2014/main" id="{9DE71D84-7CE1-7CC9-70D5-D025653C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1" y="2767479"/>
                <a:ext cx="43278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 prosty ze strzałką 15">
            <a:extLst>
              <a:ext uri="{FF2B5EF4-FFF2-40B4-BE49-F238E27FC236}">
                <a16:creationId xmlns:a16="http://schemas.microsoft.com/office/drawing/2014/main" id="{D8832CC6-BC3C-A975-9A0A-1FEF9D296047}"/>
              </a:ext>
            </a:extLst>
          </p:cNvPr>
          <p:cNvCxnSpPr>
            <a:cxnSpLocks/>
          </p:cNvCxnSpPr>
          <p:nvPr/>
        </p:nvCxnSpPr>
        <p:spPr>
          <a:xfrm>
            <a:off x="4633998" y="2980425"/>
            <a:ext cx="715496" cy="0"/>
          </a:xfrm>
          <a:prstGeom prst="straightConnector1">
            <a:avLst/>
          </a:prstGeom>
          <a:ln w="1174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6">
            <a:extLst>
              <a:ext uri="{FF2B5EF4-FFF2-40B4-BE49-F238E27FC236}">
                <a16:creationId xmlns:a16="http://schemas.microsoft.com/office/drawing/2014/main" id="{7CF23883-B7EA-420F-9E0E-AE2BCD0C36CB}"/>
              </a:ext>
            </a:extLst>
          </p:cNvPr>
          <p:cNvCxnSpPr>
            <a:cxnSpLocks/>
          </p:cNvCxnSpPr>
          <p:nvPr/>
        </p:nvCxnSpPr>
        <p:spPr>
          <a:xfrm flipH="1" flipV="1">
            <a:off x="4633998" y="3264655"/>
            <a:ext cx="667499" cy="2660"/>
          </a:xfrm>
          <a:prstGeom prst="straightConnector1">
            <a:avLst/>
          </a:prstGeom>
          <a:ln w="1174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DA5BE6EA-A4AC-7586-56C4-8A4D1888E6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185574"/>
                  </p:ext>
                </p:extLst>
              </p:nvPr>
            </p:nvGraphicFramePr>
            <p:xfrm>
              <a:off x="33338" y="4160299"/>
              <a:ext cx="6980485" cy="2194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645348">
                      <a:extLst>
                        <a:ext uri="{9D8B030D-6E8A-4147-A177-3AD203B41FA5}">
                          <a16:colId xmlns:a16="http://schemas.microsoft.com/office/drawing/2014/main" val="3474546482"/>
                        </a:ext>
                      </a:extLst>
                    </a:gridCol>
                    <a:gridCol w="4335137">
                      <a:extLst>
                        <a:ext uri="{9D8B030D-6E8A-4147-A177-3AD203B41FA5}">
                          <a16:colId xmlns:a16="http://schemas.microsoft.com/office/drawing/2014/main" val="3811172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Mode</a:t>
                          </a:r>
                          <a:endParaRPr lang="en-GB" sz="2400" b="1" dirty="0"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>
                              <a:latin typeface="Lato Light" panose="020F0502020204030203" pitchFamily="34" charset="0"/>
                            </a:rPr>
                            <a:t>SLOW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6927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Setting</a:t>
                          </a:r>
                          <a:endParaRPr lang="en-GB" sz="2400" b="1" dirty="0"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latin typeface="Lato Light" panose="020F0502020204030203" pitchFamily="34" charset="0"/>
                            </a:rPr>
                            <a:t>Modelling</a:t>
                          </a:r>
                          <a:r>
                            <a:rPr lang="pl-PL" sz="2400" dirty="0"/>
                            <a:t> </a:t>
                          </a:r>
                          <a:r>
                            <a:rPr lang="pl-PL" sz="2400" dirty="0" err="1"/>
                            <a:t>how</a:t>
                          </a:r>
                          <a:r>
                            <a:rPr lang="pl-PL" sz="2400" dirty="0"/>
                            <a:t> the H </a:t>
                          </a:r>
                          <a:r>
                            <a:rPr lang="pl-PL" sz="2400" dirty="0" err="1"/>
                            <a:t>is</a:t>
                          </a:r>
                          <a:r>
                            <a:rPr lang="pl-PL" sz="2400" dirty="0"/>
                            <a:t> </a:t>
                          </a:r>
                          <a:r>
                            <a:rPr lang="pl-PL" sz="2400" dirty="0" err="1"/>
                            <a:t>computed</a:t>
                          </a:r>
                          <a:r>
                            <a:rPr lang="pl-PL" sz="2400" dirty="0"/>
                            <a:t> in </a:t>
                          </a:r>
                          <a:r>
                            <a:rPr lang="pl-PL" sz="2400" dirty="0" err="1"/>
                            <a:t>an</a:t>
                          </a:r>
                          <a:r>
                            <a:rPr lang="pl-PL" sz="2400" dirty="0"/>
                            <a:t> MPC </a:t>
                          </a:r>
                          <a:r>
                            <a:rPr lang="pl-PL" sz="2400" dirty="0" err="1"/>
                            <a:t>setting</a:t>
                          </a:r>
                          <a:r>
                            <a:rPr lang="pl-PL" sz="2400" dirty="0"/>
                            <a:t>.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003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2400" b="1" dirty="0" err="1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Inputs</a:t>
                          </a:r>
                          <a:r>
                            <a:rPr lang="pl-PL" sz="2400" b="1" dirty="0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 </a:t>
                          </a:r>
                          <a:r>
                            <a:rPr lang="pl-PL" sz="2400" b="1" dirty="0" err="1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secrecy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</a:rPr>
                            <a:t>Inputs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</a:rPr>
                            <a:t>are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 NOT </a:t>
                          </a: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</a:rPr>
                            <a:t>revealed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661049"/>
                      </a:ext>
                    </a:extLst>
                  </a:tr>
                  <a:tr h="173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Number</a:t>
                          </a:r>
                          <a:r>
                            <a:rPr lang="pl-PL" sz="2400" b="1" dirty="0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 of </a:t>
                          </a:r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queries</a:t>
                          </a:r>
                          <a:endParaRPr lang="en-GB" sz="2400" b="1" dirty="0"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</a:rPr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</a:rPr>
                            <a:t>queries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pl-PL" sz="2400" b="0" dirty="0"/>
                            <a:t> </a:t>
                          </a:r>
                          <a:endParaRPr lang="en-GB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0060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DA5BE6EA-A4AC-7586-56C4-8A4D1888E6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185574"/>
                  </p:ext>
                </p:extLst>
              </p:nvPr>
            </p:nvGraphicFramePr>
            <p:xfrm>
              <a:off x="33338" y="4160299"/>
              <a:ext cx="6980485" cy="2194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645348">
                      <a:extLst>
                        <a:ext uri="{9D8B030D-6E8A-4147-A177-3AD203B41FA5}">
                          <a16:colId xmlns:a16="http://schemas.microsoft.com/office/drawing/2014/main" val="3474546482"/>
                        </a:ext>
                      </a:extLst>
                    </a:gridCol>
                    <a:gridCol w="4335137">
                      <a:extLst>
                        <a:ext uri="{9D8B030D-6E8A-4147-A177-3AD203B41FA5}">
                          <a16:colId xmlns:a16="http://schemas.microsoft.com/office/drawing/2014/main" val="3811172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Mode</a:t>
                          </a:r>
                          <a:endParaRPr lang="en-GB" sz="2400" b="1" dirty="0"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>
                              <a:latin typeface="Lato Light" panose="020F0502020204030203" pitchFamily="34" charset="0"/>
                            </a:rPr>
                            <a:t>SLOW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69271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Setting</a:t>
                          </a:r>
                          <a:endParaRPr lang="en-GB" sz="2400" b="1" dirty="0"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latin typeface="Lato Light" panose="020F0502020204030203" pitchFamily="34" charset="0"/>
                            </a:rPr>
                            <a:t>Modelling</a:t>
                          </a:r>
                          <a:r>
                            <a:rPr lang="pl-PL" sz="2400" dirty="0"/>
                            <a:t> </a:t>
                          </a:r>
                          <a:r>
                            <a:rPr lang="pl-PL" sz="2400" dirty="0" err="1"/>
                            <a:t>how</a:t>
                          </a:r>
                          <a:r>
                            <a:rPr lang="pl-PL" sz="2400" dirty="0"/>
                            <a:t> the H </a:t>
                          </a:r>
                          <a:r>
                            <a:rPr lang="pl-PL" sz="2400" dirty="0" err="1"/>
                            <a:t>is</a:t>
                          </a:r>
                          <a:r>
                            <a:rPr lang="pl-PL" sz="2400" dirty="0"/>
                            <a:t> </a:t>
                          </a:r>
                          <a:r>
                            <a:rPr lang="pl-PL" sz="2400" dirty="0" err="1"/>
                            <a:t>computed</a:t>
                          </a:r>
                          <a:r>
                            <a:rPr lang="pl-PL" sz="2400" dirty="0"/>
                            <a:t> in </a:t>
                          </a:r>
                          <a:r>
                            <a:rPr lang="pl-PL" sz="2400" dirty="0" err="1"/>
                            <a:t>an</a:t>
                          </a:r>
                          <a:r>
                            <a:rPr lang="pl-PL" sz="2400" dirty="0"/>
                            <a:t> MPC </a:t>
                          </a:r>
                          <a:r>
                            <a:rPr lang="pl-PL" sz="2400" dirty="0" err="1"/>
                            <a:t>setting</a:t>
                          </a:r>
                          <a:r>
                            <a:rPr lang="pl-PL" sz="2400" dirty="0"/>
                            <a:t>.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0036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2400" b="1" dirty="0" err="1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Inputs</a:t>
                          </a:r>
                          <a:r>
                            <a:rPr lang="pl-PL" sz="2400" b="1" dirty="0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 </a:t>
                          </a:r>
                          <a:r>
                            <a:rPr lang="pl-PL" sz="2400" b="1" dirty="0" err="1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secrecy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  <a:latin typeface="Lato Light" panose="020F0502020204030203" pitchFamily="34" charset="0"/>
                            </a:rPr>
                            <a:t>Inputs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</a:rPr>
                            <a:t>are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 NOT </a:t>
                          </a:r>
                          <a:r>
                            <a:rPr lang="pl-PL" sz="2400" b="0" dirty="0" err="1">
                              <a:solidFill>
                                <a:schemeClr val="tx1"/>
                              </a:solidFill>
                            </a:rPr>
                            <a:t>revealed</a:t>
                          </a:r>
                          <a:r>
                            <a:rPr lang="pl-PL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6610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Number</a:t>
                          </a:r>
                          <a:r>
                            <a:rPr lang="pl-PL" sz="2400" b="1" dirty="0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 of </a:t>
                          </a:r>
                          <a:r>
                            <a:rPr lang="pl-PL" sz="2400" b="1" dirty="0" err="1">
                              <a:latin typeface="Lato Light" panose="020F0502020204030203" pitchFamily="34" charset="0"/>
                              <a:ea typeface="Lato Light" panose="020F0502020204030203" pitchFamily="34" charset="0"/>
                              <a:cs typeface="Lato Light" panose="020F0502020204030203" pitchFamily="34" charset="0"/>
                            </a:rPr>
                            <a:t>queries</a:t>
                          </a:r>
                          <a:endParaRPr lang="en-GB" sz="2400" b="1" dirty="0">
                            <a:latin typeface="Lato Light" panose="020F0502020204030203" pitchFamily="34" charset="0"/>
                            <a:ea typeface="Lato Light" panose="020F0502020204030203" pitchFamily="34" charset="0"/>
                            <a:cs typeface="Lato Light" panose="020F050202020403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1096" t="-394667" r="-56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00601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F50B-30F4-BC18-1788-E101D91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16</a:t>
            </a:fld>
            <a:endParaRPr lang="pl-PL"/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837FAD8A-4E1B-084F-6303-12922C26B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74134"/>
              </p:ext>
            </p:extLst>
          </p:nvPr>
        </p:nvGraphicFramePr>
        <p:xfrm>
          <a:off x="7013824" y="4160299"/>
          <a:ext cx="5178176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8176">
                  <a:extLst>
                    <a:ext uri="{9D8B030D-6E8A-4147-A177-3AD203B41FA5}">
                      <a16:colId xmlns:a16="http://schemas.microsoft.com/office/drawing/2014/main" val="2026589111"/>
                    </a:ext>
                  </a:extLst>
                </a:gridCol>
              </a:tblGrid>
              <a:tr h="41695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Lato Light" panose="020F0502020204030203" pitchFamily="34" charset="0"/>
                        </a:rPr>
                        <a:t>FAST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2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err="1">
                          <a:latin typeface="Lato Light" panose="020F0502020204030203" pitchFamily="34" charset="0"/>
                        </a:rPr>
                        <a:t>Modelling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how</a:t>
                      </a:r>
                      <a:r>
                        <a:rPr lang="pl-PL" sz="2400" dirty="0"/>
                        <a:t> the H </a:t>
                      </a:r>
                      <a:r>
                        <a:rPr lang="pl-PL" sz="2400" dirty="0" err="1"/>
                        <a:t>is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computed</a:t>
                      </a:r>
                      <a:r>
                        <a:rPr lang="pl-PL" sz="2400" dirty="0"/>
                        <a:t> in a </a:t>
                      </a:r>
                      <a:r>
                        <a:rPr lang="pl-PL" sz="2400" dirty="0" err="1"/>
                        <a:t>regular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processor</a:t>
                      </a:r>
                      <a:r>
                        <a:rPr lang="pl-PL" sz="2400" dirty="0"/>
                        <a:t>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0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 err="1">
                          <a:solidFill>
                            <a:schemeClr val="tx1"/>
                          </a:solidFill>
                          <a:latin typeface="Lato Light" panose="020F0502020204030203" pitchFamily="34" charset="0"/>
                        </a:rPr>
                        <a:t>Inputs</a:t>
                      </a:r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400" b="0" dirty="0" err="1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400" b="0" dirty="0" err="1">
                          <a:solidFill>
                            <a:schemeClr val="tx1"/>
                          </a:solidFill>
                        </a:rPr>
                        <a:t>revealed</a:t>
                      </a:r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61049"/>
                  </a:ext>
                </a:extLst>
              </a:tr>
              <a:tr h="173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err="1">
                          <a:latin typeface="Lato Light" panose="020F0502020204030203" pitchFamily="34" charset="0"/>
                        </a:rPr>
                        <a:t>Unbounded</a:t>
                      </a:r>
                      <a:r>
                        <a:rPr lang="pl-PL" sz="2400" b="0" dirty="0"/>
                        <a:t> </a:t>
                      </a:r>
                      <a:r>
                        <a:rPr lang="pl-PL" sz="2400" b="0" dirty="0" err="1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number</a:t>
                      </a:r>
                      <a:r>
                        <a:rPr lang="pl-PL" sz="2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 of </a:t>
                      </a:r>
                      <a:r>
                        <a:rPr lang="pl-PL" sz="2400" b="1" dirty="0" err="1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queries</a:t>
                      </a:r>
                      <a:r>
                        <a:rPr lang="pl-PL" sz="2400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6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7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2A496-1D80-B749-CF4A-B3B22384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Formal</a:t>
            </a:r>
            <a:r>
              <a:rPr lang="pl-PL" b="1" dirty="0"/>
              <a:t> model – the </a:t>
            </a:r>
            <a:r>
              <a:rPr lang="pl-PL" b="1" dirty="0" err="1"/>
              <a:t>extractors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CC441F6-E136-E4F9-33E7-F82C41522938}"/>
                  </a:ext>
                </a:extLst>
              </p:cNvPr>
              <p:cNvSpPr txBox="1"/>
              <p:nvPr/>
            </p:nvSpPr>
            <p:spPr>
              <a:xfrm>
                <a:off x="1925248" y="1514560"/>
                <a:ext cx="49104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CC441F6-E136-E4F9-33E7-F82C41522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48" y="1514560"/>
                <a:ext cx="491041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a 12" descr="Sztuczna inteligencja kontur">
            <a:extLst>
              <a:ext uri="{FF2B5EF4-FFF2-40B4-BE49-F238E27FC236}">
                <a16:creationId xmlns:a16="http://schemas.microsoft.com/office/drawing/2014/main" id="{9CBDA5A2-78A1-B8C7-706E-F9F362107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7022" y="1415352"/>
            <a:ext cx="2237295" cy="2237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0FEB58F-D360-EC47-0531-043F9D5BD6EF}"/>
                  </a:ext>
                </a:extLst>
              </p:cNvPr>
              <p:cNvSpPr txBox="1"/>
              <p:nvPr/>
            </p:nvSpPr>
            <p:spPr>
              <a:xfrm>
                <a:off x="1120425" y="4802035"/>
                <a:ext cx="6835355" cy="842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𝑭𝑨𝑺𝑻</m:t>
                          </m:r>
                        </m:sup>
                      </m:sSubSup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𝓣</m:t>
                              </m:r>
                            </m:e>
                            <m:sub>
                              <m:r>
                                <a:rPr lang="pl-PL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𝑭𝑨𝑺𝑻</m:t>
                              </m:r>
                            </m:sup>
                          </m:sSubSup>
                          <m:r>
                            <a:rPr lang="pl-PL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 </m:t>
                          </m:r>
                          <m: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𝑭𝑨𝑺𝑻</m:t>
                          </m:r>
                        </m:sup>
                      </m:sSubSup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0FEB58F-D360-EC47-0531-043F9D5BD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25" y="4802035"/>
                <a:ext cx="6835355" cy="842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3631A35B-B449-620D-42DB-B30F6243451D}"/>
              </a:ext>
            </a:extLst>
          </p:cNvPr>
          <p:cNvCxnSpPr>
            <a:cxnSpLocks/>
          </p:cNvCxnSpPr>
          <p:nvPr/>
        </p:nvCxnSpPr>
        <p:spPr>
          <a:xfrm>
            <a:off x="6986588" y="1897103"/>
            <a:ext cx="2390775" cy="221638"/>
          </a:xfrm>
          <a:prstGeom prst="straightConnector1">
            <a:avLst/>
          </a:prstGeom>
          <a:ln w="1174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E06EEB9E-4D68-260E-B1B9-3D13A29A2065}"/>
              </a:ext>
            </a:extLst>
          </p:cNvPr>
          <p:cNvCxnSpPr>
            <a:cxnSpLocks/>
          </p:cNvCxnSpPr>
          <p:nvPr/>
        </p:nvCxnSpPr>
        <p:spPr>
          <a:xfrm flipH="1" flipV="1">
            <a:off x="6968436" y="2176991"/>
            <a:ext cx="2298586" cy="259306"/>
          </a:xfrm>
          <a:prstGeom prst="straightConnector1">
            <a:avLst/>
          </a:prstGeom>
          <a:ln w="1174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72BBFF8A-349C-C967-0518-130F42989C2F}"/>
              </a:ext>
            </a:extLst>
          </p:cNvPr>
          <p:cNvCxnSpPr>
            <a:cxnSpLocks/>
          </p:cNvCxnSpPr>
          <p:nvPr/>
        </p:nvCxnSpPr>
        <p:spPr>
          <a:xfrm flipH="1">
            <a:off x="4368574" y="4049180"/>
            <a:ext cx="11883" cy="682336"/>
          </a:xfrm>
          <a:prstGeom prst="straightConnector1">
            <a:avLst/>
          </a:prstGeom>
          <a:ln w="1174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ze strzałką 26">
            <a:extLst>
              <a:ext uri="{FF2B5EF4-FFF2-40B4-BE49-F238E27FC236}">
                <a16:creationId xmlns:a16="http://schemas.microsoft.com/office/drawing/2014/main" id="{CE03F8E8-4306-0715-4C6A-32AF678C09D3}"/>
              </a:ext>
            </a:extLst>
          </p:cNvPr>
          <p:cNvCxnSpPr>
            <a:cxnSpLocks/>
          </p:cNvCxnSpPr>
          <p:nvPr/>
        </p:nvCxnSpPr>
        <p:spPr>
          <a:xfrm>
            <a:off x="7658100" y="5626483"/>
            <a:ext cx="554972" cy="411582"/>
          </a:xfrm>
          <a:prstGeom prst="straightConnector1">
            <a:avLst/>
          </a:prstGeom>
          <a:ln w="1174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0">
                <a:extLst>
                  <a:ext uri="{FF2B5EF4-FFF2-40B4-BE49-F238E27FC236}">
                    <a16:creationId xmlns:a16="http://schemas.microsoft.com/office/drawing/2014/main" id="{6245AA85-663B-64B3-38F4-58FC8EC1B39F}"/>
                  </a:ext>
                </a:extLst>
              </p:cNvPr>
              <p:cNvSpPr txBox="1"/>
              <p:nvPr/>
            </p:nvSpPr>
            <p:spPr>
              <a:xfrm>
                <a:off x="8015528" y="5863617"/>
                <a:ext cx="272366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𝓔</m:t>
                          </m:r>
                        </m:e>
                        <m:sub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𝓔</m:t>
                          </m:r>
                        </m:e>
                        <m:sub>
                          <m:r>
                            <a:rPr lang="pl-PL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pl-PL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pole tekstowe 30">
                <a:extLst>
                  <a:ext uri="{FF2B5EF4-FFF2-40B4-BE49-F238E27FC236}">
                    <a16:creationId xmlns:a16="http://schemas.microsoft.com/office/drawing/2014/main" id="{6245AA85-663B-64B3-38F4-58FC8EC1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28" y="5863617"/>
                <a:ext cx="272366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Łącznik prosty ze strzałką 2">
            <a:extLst>
              <a:ext uri="{FF2B5EF4-FFF2-40B4-BE49-F238E27FC236}">
                <a16:creationId xmlns:a16="http://schemas.microsoft.com/office/drawing/2014/main" id="{A86CEC44-9A25-4287-0883-CC0F0DA37211}"/>
              </a:ext>
            </a:extLst>
          </p:cNvPr>
          <p:cNvCxnSpPr>
            <a:cxnSpLocks/>
          </p:cNvCxnSpPr>
          <p:nvPr/>
        </p:nvCxnSpPr>
        <p:spPr>
          <a:xfrm flipH="1">
            <a:off x="9618846" y="3792846"/>
            <a:ext cx="653867" cy="2083205"/>
          </a:xfrm>
          <a:prstGeom prst="straightConnector1">
            <a:avLst/>
          </a:prstGeom>
          <a:ln w="1174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3">
            <a:extLst>
              <a:ext uri="{FF2B5EF4-FFF2-40B4-BE49-F238E27FC236}">
                <a16:creationId xmlns:a16="http://schemas.microsoft.com/office/drawing/2014/main" id="{4BC45537-1472-F522-5F22-FB31E22BDCFB}"/>
              </a:ext>
            </a:extLst>
          </p:cNvPr>
          <p:cNvCxnSpPr>
            <a:cxnSpLocks/>
          </p:cNvCxnSpPr>
          <p:nvPr/>
        </p:nvCxnSpPr>
        <p:spPr>
          <a:xfrm flipV="1">
            <a:off x="9237149" y="3709988"/>
            <a:ext cx="649801" cy="2013430"/>
          </a:xfrm>
          <a:prstGeom prst="straightConnector1">
            <a:avLst/>
          </a:prstGeom>
          <a:ln w="1174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13">
            <a:extLst>
              <a:ext uri="{FF2B5EF4-FFF2-40B4-BE49-F238E27FC236}">
                <a16:creationId xmlns:a16="http://schemas.microsoft.com/office/drawing/2014/main" id="{5F0CEC42-37EB-23B0-C37F-CD26985D9ACB}"/>
              </a:ext>
            </a:extLst>
          </p:cNvPr>
          <p:cNvSpPr txBox="1"/>
          <p:nvPr/>
        </p:nvSpPr>
        <p:spPr>
          <a:xfrm>
            <a:off x="2072882" y="5714900"/>
            <a:ext cx="493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Lato Light" panose="020F0502020204030203" pitchFamily="34" charset="0"/>
              </a:rPr>
              <a:t>FAST queries transcript</a:t>
            </a:r>
            <a:endParaRPr lang="pl-PL" sz="3600" b="1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A7D9F5-3679-41B1-EA10-4C8388E5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17</a:t>
            </a:fld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FAD9D-D12A-6A99-F92F-D6E4F3CDDB60}"/>
              </a:ext>
            </a:extLst>
          </p:cNvPr>
          <p:cNvSpPr/>
          <p:nvPr/>
        </p:nvSpPr>
        <p:spPr>
          <a:xfrm>
            <a:off x="1285874" y="2720298"/>
            <a:ext cx="7658099" cy="12090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70ADF8-7EA4-E6CE-7D81-112E4E55D5C5}"/>
                  </a:ext>
                </a:extLst>
              </p:cNvPr>
              <p:cNvSpPr/>
              <p:nvPr/>
            </p:nvSpPr>
            <p:spPr>
              <a:xfrm>
                <a:off x="1490663" y="2840123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𝑆𝐿𝑂𝑊</m:t>
                      </m:r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70ADF8-7EA4-E6CE-7D81-112E4E55D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3" y="2840123"/>
                <a:ext cx="1338262" cy="432376"/>
              </a:xfrm>
              <a:prstGeom prst="rect">
                <a:avLst/>
              </a:prstGeom>
              <a:blipFill>
                <a:blip r:embed="rId8"/>
                <a:stretch>
                  <a:fillRect l="-1810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8122AE-9ABC-2ADD-B2D5-86CD600072E3}"/>
                  </a:ext>
                </a:extLst>
              </p:cNvPr>
              <p:cNvSpPr/>
              <p:nvPr/>
            </p:nvSpPr>
            <p:spPr>
              <a:xfrm>
                <a:off x="1490663" y="3360517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8122AE-9ABC-2ADD-B2D5-86CD60007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3" y="3360517"/>
                <a:ext cx="1338262" cy="432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F8B6B5-51D1-2637-E912-595B3E4FA42D}"/>
                  </a:ext>
                </a:extLst>
              </p:cNvPr>
              <p:cNvSpPr/>
              <p:nvPr/>
            </p:nvSpPr>
            <p:spPr>
              <a:xfrm>
                <a:off x="2954851" y="2840123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𝐹𝐴𝑆𝑇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F8B6B5-51D1-2637-E912-595B3E4FA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51" y="2840123"/>
                <a:ext cx="1338262" cy="432376"/>
              </a:xfrm>
              <a:prstGeom prst="rect">
                <a:avLst/>
              </a:prstGeom>
              <a:blipFill>
                <a:blip r:embed="rId10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86E780-76DD-B1DC-464B-394C0204AE04}"/>
                  </a:ext>
                </a:extLst>
              </p:cNvPr>
              <p:cNvSpPr/>
              <p:nvPr/>
            </p:nvSpPr>
            <p:spPr>
              <a:xfrm>
                <a:off x="2954851" y="3360517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86E780-76DD-B1DC-464B-394C0204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51" y="3360517"/>
                <a:ext cx="1338262" cy="4323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AA40742-3457-3070-6835-1324BF1F7E54}"/>
                  </a:ext>
                </a:extLst>
              </p:cNvPr>
              <p:cNvSpPr/>
              <p:nvPr/>
            </p:nvSpPr>
            <p:spPr>
              <a:xfrm>
                <a:off x="4414034" y="2840123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𝐹𝐴𝑆𝑇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AA40742-3457-3070-6835-1324BF1F7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034" y="2840123"/>
                <a:ext cx="1338262" cy="432376"/>
              </a:xfrm>
              <a:prstGeom prst="rect">
                <a:avLst/>
              </a:prstGeom>
              <a:blipFill>
                <a:blip r:embed="rId1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1B248-F66C-A3B9-8F06-BE8F07D66B8B}"/>
                  </a:ext>
                </a:extLst>
              </p:cNvPr>
              <p:cNvSpPr/>
              <p:nvPr/>
            </p:nvSpPr>
            <p:spPr>
              <a:xfrm>
                <a:off x="4414034" y="3360517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1B248-F66C-A3B9-8F06-BE8F07D66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034" y="3360517"/>
                <a:ext cx="1338262" cy="432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960A32-2707-E621-BCF4-AFEED3FE4CC4}"/>
                  </a:ext>
                </a:extLst>
              </p:cNvPr>
              <p:cNvSpPr/>
              <p:nvPr/>
            </p:nvSpPr>
            <p:spPr>
              <a:xfrm>
                <a:off x="5873217" y="2840076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𝑆𝐿𝑂𝑊</m:t>
                      </m:r>
                      <m:r>
                        <a:rPr lang="pl-PL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960A32-2707-E621-BCF4-AFEED3FE4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17" y="2840076"/>
                <a:ext cx="1338262" cy="432376"/>
              </a:xfrm>
              <a:prstGeom prst="rect">
                <a:avLst/>
              </a:prstGeom>
              <a:blipFill>
                <a:blip r:embed="rId14"/>
                <a:stretch>
                  <a:fillRect l="-1802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A4964A-A162-568D-8067-8E1AE4DF1786}"/>
                  </a:ext>
                </a:extLst>
              </p:cNvPr>
              <p:cNvSpPr/>
              <p:nvPr/>
            </p:nvSpPr>
            <p:spPr>
              <a:xfrm>
                <a:off x="5873217" y="3360470"/>
                <a:ext cx="1338262" cy="43237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A4964A-A162-568D-8067-8E1AE4DF1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17" y="3360470"/>
                <a:ext cx="1338262" cy="432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e tekstowe 10">
                <a:extLst>
                  <a:ext uri="{FF2B5EF4-FFF2-40B4-BE49-F238E27FC236}">
                    <a16:creationId xmlns:a16="http://schemas.microsoft.com/office/drawing/2014/main" id="{CEC44774-E4C4-1921-EEB9-4D24EC9D57FD}"/>
                  </a:ext>
                </a:extLst>
              </p:cNvPr>
              <p:cNvSpPr txBox="1"/>
              <p:nvPr/>
            </p:nvSpPr>
            <p:spPr>
              <a:xfrm>
                <a:off x="7502805" y="2840076"/>
                <a:ext cx="112402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8" name="pole tekstowe 10">
                <a:extLst>
                  <a:ext uri="{FF2B5EF4-FFF2-40B4-BE49-F238E27FC236}">
                    <a16:creationId xmlns:a16="http://schemas.microsoft.com/office/drawing/2014/main" id="{CEC44774-E4C4-1921-EEB9-4D24EC9D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805" y="2840076"/>
                <a:ext cx="1124023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Down 29">
            <a:extLst>
              <a:ext uri="{FF2B5EF4-FFF2-40B4-BE49-F238E27FC236}">
                <a16:creationId xmlns:a16="http://schemas.microsoft.com/office/drawing/2014/main" id="{31D8EB3C-747F-97F9-A03E-CE04F101CCEF}"/>
              </a:ext>
            </a:extLst>
          </p:cNvPr>
          <p:cNvSpPr/>
          <p:nvPr/>
        </p:nvSpPr>
        <p:spPr>
          <a:xfrm>
            <a:off x="4119275" y="2202458"/>
            <a:ext cx="498598" cy="66308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B8EEBC-87F6-F160-0C3D-2CDA2EA355BC}"/>
                  </a:ext>
                </a:extLst>
              </p:cNvPr>
              <p:cNvSpPr txBox="1"/>
              <p:nvPr/>
            </p:nvSpPr>
            <p:spPr>
              <a:xfrm>
                <a:off x="197699" y="2938989"/>
                <a:ext cx="10750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pl-PL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B8EEBC-87F6-F160-0C3D-2CDA2EA35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9" y="2938989"/>
                <a:ext cx="1075080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DD232FB-4882-122C-83FC-AF364C99EB4F}"/>
              </a:ext>
            </a:extLst>
          </p:cNvPr>
          <p:cNvSpPr/>
          <p:nvPr/>
        </p:nvSpPr>
        <p:spPr>
          <a:xfrm>
            <a:off x="2925440" y="2755784"/>
            <a:ext cx="1338262" cy="11358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CD32A-3EE3-8387-C06C-2F02AD2454B2}"/>
              </a:ext>
            </a:extLst>
          </p:cNvPr>
          <p:cNvSpPr/>
          <p:nvPr/>
        </p:nvSpPr>
        <p:spPr>
          <a:xfrm>
            <a:off x="4383374" y="2755784"/>
            <a:ext cx="1368922" cy="11358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" grpId="0"/>
      <p:bldP spid="5" grpId="0"/>
      <p:bldP spid="15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 animBg="1"/>
      <p:bldP spid="41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F16B1D6-1183-BEA0-3CF2-0A6340B883A8}"/>
              </a:ext>
            </a:extLst>
          </p:cNvPr>
          <p:cNvSpPr txBox="1">
            <a:spLocks/>
          </p:cNvSpPr>
          <p:nvPr/>
        </p:nvSpPr>
        <p:spPr>
          <a:xfrm>
            <a:off x="838200" y="730577"/>
            <a:ext cx="10497532" cy="54463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latin typeface="Lato Light" panose="020F0502020204030203" pitchFamily="34" charset="0"/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Lato Light" panose="020F0502020204030203" pitchFamily="34" charset="0"/>
              </a:rPr>
              <a:t>Motivation</a:t>
            </a:r>
            <a:endParaRPr lang="pl-PL" sz="3600" dirty="0">
              <a:latin typeface="Lato Light" panose="020F0502020204030203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3200" dirty="0" err="1">
                <a:latin typeface="Lato Light" panose="020F0502020204030203" pitchFamily="34" charset="0"/>
              </a:rPr>
              <a:t>Account</a:t>
            </a:r>
            <a:r>
              <a:rPr lang="pl-PL" sz="3200" dirty="0">
                <a:latin typeface="Lato Light" panose="020F0502020204030203" pitchFamily="34" charset="0"/>
              </a:rPr>
              <a:t> sharing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3200" dirty="0" err="1">
                <a:latin typeface="Lato Light" panose="020F0502020204030203" pitchFamily="34" charset="0"/>
              </a:rPr>
              <a:t>Partial</a:t>
            </a:r>
            <a:r>
              <a:rPr lang="pl-PL" sz="3200" dirty="0">
                <a:latin typeface="Lato Light" panose="020F0502020204030203" pitchFamily="34" charset="0"/>
              </a:rPr>
              <a:t> </a:t>
            </a:r>
            <a:r>
              <a:rPr lang="pl-PL" sz="3200" dirty="0" err="1">
                <a:latin typeface="Lato Light" panose="020F0502020204030203" pitchFamily="34" charset="0"/>
              </a:rPr>
              <a:t>reconstruction</a:t>
            </a:r>
            <a:r>
              <a:rPr lang="pl-PL" sz="3200" dirty="0">
                <a:latin typeface="Lato Light" panose="020F0502020204030203" pitchFamily="34" charset="0"/>
              </a:rPr>
              <a:t> of </a:t>
            </a:r>
            <a:r>
              <a:rPr lang="pl-PL" sz="3200" dirty="0" err="1">
                <a:latin typeface="Lato Light" panose="020F0502020204030203" pitchFamily="34" charset="0"/>
              </a:rPr>
              <a:t>secret</a:t>
            </a:r>
            <a:r>
              <a:rPr lang="pl-PL" sz="3200" dirty="0">
                <a:latin typeface="Lato Light" panose="020F0502020204030203" pitchFamily="34" charset="0"/>
              </a:rPr>
              <a:t> </a:t>
            </a:r>
            <a:r>
              <a:rPr lang="pl-PL" sz="3200" dirty="0" err="1">
                <a:latin typeface="Lato Light" panose="020F0502020204030203" pitchFamily="34" charset="0"/>
              </a:rPr>
              <a:t>shares</a:t>
            </a:r>
            <a:endParaRPr lang="pl-PL" sz="3200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latin typeface="Lato Light" panose="020F0502020204030203" pitchFamily="34" charset="0"/>
              </a:rPr>
              <a:t>MPC(TEE)-</a:t>
            </a:r>
            <a:r>
              <a:rPr lang="pl-PL" sz="3600" dirty="0" err="1">
                <a:latin typeface="Lato Light" panose="020F0502020204030203" pitchFamily="34" charset="0"/>
              </a:rPr>
              <a:t>hardness</a:t>
            </a:r>
            <a:r>
              <a:rPr lang="pl-PL" sz="3600" dirty="0">
                <a:latin typeface="Lato Light" panose="020F0502020204030203" pitchFamily="34" charset="0"/>
              </a:rPr>
              <a:t> and the </a:t>
            </a:r>
            <a:r>
              <a:rPr lang="pl-PL" sz="3600" dirty="0" err="1">
                <a:latin typeface="Lato Light" panose="020F0502020204030203" pitchFamily="34" charset="0"/>
              </a:rPr>
              <a:t>formal</a:t>
            </a:r>
            <a:r>
              <a:rPr lang="pl-PL" sz="3600" dirty="0">
                <a:latin typeface="Lato Light" panose="020F0502020204030203" pitchFamily="34" charset="0"/>
              </a:rPr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b="1" dirty="0">
                <a:latin typeface="Lato Light" panose="020F0502020204030203" pitchFamily="34" charset="0"/>
              </a:rPr>
              <a:t>Proof of </a:t>
            </a:r>
            <a:r>
              <a:rPr lang="pl-PL" sz="3600" b="1" dirty="0" err="1">
                <a:latin typeface="Lato Light" panose="020F0502020204030203" pitchFamily="34" charset="0"/>
              </a:rPr>
              <a:t>Individual</a:t>
            </a:r>
            <a:r>
              <a:rPr lang="pl-PL" sz="3600" b="1" dirty="0">
                <a:latin typeface="Lato Light" panose="020F0502020204030203" pitchFamily="34" charset="0"/>
              </a:rPr>
              <a:t> Knowledge (PIK)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latin typeface="Lato Light" panose="020F0502020204030203" pitchFamily="34" charset="0"/>
              </a:rPr>
              <a:t>Outlook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791C81-EF44-E51A-A912-A8A5BB56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18</a:t>
            </a:fld>
            <a:endParaRPr lang="pl-PL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5104494-D7C0-F454-94FF-1238EE80E7F4}"/>
              </a:ext>
            </a:extLst>
          </p:cNvPr>
          <p:cNvSpPr/>
          <p:nvPr/>
        </p:nvSpPr>
        <p:spPr>
          <a:xfrm>
            <a:off x="8569700" y="4264011"/>
            <a:ext cx="2159638" cy="4549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0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braz zawierający clipart, kreskówka, Kreskówka, ilustracja&#10;&#10;Description automatically generated">
            <a:extLst>
              <a:ext uri="{FF2B5EF4-FFF2-40B4-BE49-F238E27FC236}">
                <a16:creationId xmlns:a16="http://schemas.microsoft.com/office/drawing/2014/main" id="{56AB7231-CC02-DD1B-08BB-CFAAE3A95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50" y="2559090"/>
            <a:ext cx="1436417" cy="1436417"/>
          </a:xfrm>
          <a:prstGeom prst="rect">
            <a:avLst/>
          </a:prstGeom>
        </p:spPr>
      </p:pic>
      <p:pic>
        <p:nvPicPr>
          <p:cNvPr id="4" name="Picture 3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9F3CAD46-1AB6-A398-891A-AA47B3D34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50" y="2645302"/>
            <a:ext cx="1325563" cy="13255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F7A33A-D216-9D20-45FF-5E51E94E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Proof of </a:t>
            </a:r>
            <a:r>
              <a:rPr lang="pl-PL" b="1" dirty="0" err="1"/>
              <a:t>Individual</a:t>
            </a:r>
            <a:r>
              <a:rPr lang="pl-PL" b="1" dirty="0"/>
              <a:t> Knowledge (PIK) - </a:t>
            </a:r>
            <a:r>
              <a:rPr lang="pl-PL" b="1" dirty="0" err="1"/>
              <a:t>definition</a:t>
            </a:r>
            <a:endParaRPr lang="pl-PL" dirty="0"/>
          </a:p>
        </p:txBody>
      </p:sp>
      <p:pic>
        <p:nvPicPr>
          <p:cNvPr id="10" name="Picture 8" descr="Obraz zawierający Grafika, symbol, design&#10;&#10;Description automatically generated">
            <a:extLst>
              <a:ext uri="{FF2B5EF4-FFF2-40B4-BE49-F238E27FC236}">
                <a16:creationId xmlns:a16="http://schemas.microsoft.com/office/drawing/2014/main" id="{AC08A244-B715-EFB6-550B-97DF9B358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8670" y="2407731"/>
            <a:ext cx="2688935" cy="2000713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E9556E5-26ED-3A51-6887-AF75699B766E}"/>
              </a:ext>
            </a:extLst>
          </p:cNvPr>
          <p:cNvSpPr txBox="1"/>
          <p:nvPr/>
        </p:nvSpPr>
        <p:spPr>
          <a:xfrm>
            <a:off x="2873834" y="1690688"/>
            <a:ext cx="1436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VERIFIER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93C0EAA-173F-1539-9940-E44486B6B88C}"/>
              </a:ext>
            </a:extLst>
          </p:cNvPr>
          <p:cNvSpPr txBox="1"/>
          <p:nvPr/>
        </p:nvSpPr>
        <p:spPr>
          <a:xfrm>
            <a:off x="8588923" y="1690688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PROVER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326E21C-67A3-3E1E-2609-85D0B17A4C0C}"/>
                  </a:ext>
                </a:extLst>
              </p:cNvPr>
              <p:cNvSpPr/>
              <p:nvPr/>
            </p:nvSpPr>
            <p:spPr>
              <a:xfrm>
                <a:off x="8335530" y="3963226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326E21C-67A3-3E1E-2609-85D0B17A4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530" y="3963226"/>
                <a:ext cx="1814804" cy="808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E07C2E05-C93B-E515-8918-F2B145BAA22F}"/>
                  </a:ext>
                </a:extLst>
              </p:cNvPr>
              <p:cNvSpPr/>
              <p:nvPr/>
            </p:nvSpPr>
            <p:spPr>
              <a:xfrm>
                <a:off x="2609864" y="3940679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E07C2E05-C93B-E515-8918-F2B145BAA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64" y="3940679"/>
                <a:ext cx="1814804" cy="808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5BFCB179-C094-9BB3-0F50-C0CE3AC7D716}"/>
              </a:ext>
            </a:extLst>
          </p:cNvPr>
          <p:cNvCxnSpPr>
            <a:cxnSpLocks/>
          </p:cNvCxnSpPr>
          <p:nvPr/>
        </p:nvCxnSpPr>
        <p:spPr>
          <a:xfrm>
            <a:off x="3512998" y="4837301"/>
            <a:ext cx="0" cy="867746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3BFD5E2E-1BFA-EB12-781B-CC9DC5BE1B32}"/>
                  </a:ext>
                </a:extLst>
              </p:cNvPr>
              <p:cNvSpPr txBox="1"/>
              <p:nvPr/>
            </p:nvSpPr>
            <p:spPr>
              <a:xfrm>
                <a:off x="1497903" y="5612633"/>
                <a:ext cx="40387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𝒐𝒖</m:t>
                      </m:r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𝓥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𝒚𝒆𝒔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3BFD5E2E-1BFA-EB12-781B-CC9DC5BE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03" y="5612633"/>
                <a:ext cx="40387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6AFB9296-87B9-2519-72B1-7572029F9071}"/>
                  </a:ext>
                </a:extLst>
              </p:cNvPr>
              <p:cNvSpPr txBox="1"/>
              <p:nvPr/>
            </p:nvSpPr>
            <p:spPr>
              <a:xfrm>
                <a:off x="7657804" y="1925716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𝓟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6AFB9296-87B9-2519-72B1-7572029F9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04" y="1925716"/>
                <a:ext cx="301999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3720C733-5E7B-C8A4-3332-6102B1870937}"/>
                  </a:ext>
                </a:extLst>
              </p:cNvPr>
              <p:cNvSpPr txBox="1"/>
              <p:nvPr/>
            </p:nvSpPr>
            <p:spPr>
              <a:xfrm>
                <a:off x="2000903" y="1910027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𝓥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3720C733-5E7B-C8A4-3332-6102B1870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03" y="1910027"/>
                <a:ext cx="301999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98FB4-A8BC-3BA2-F1ED-308769F9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4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8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D98F9-97AC-96B5-2843-BDD63B35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21" y="418962"/>
            <a:ext cx="9790922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pl-PL" b="1" dirty="0"/>
              <a:t>In a </a:t>
            </a:r>
            <a:r>
              <a:rPr lang="pl-PL" b="1" dirty="0" err="1"/>
              <a:t>nutshell</a:t>
            </a:r>
            <a:r>
              <a:rPr lang="en-GB" b="1" dirty="0"/>
              <a:t>: </a:t>
            </a:r>
            <a:r>
              <a:rPr lang="en-US" sz="4400" dirty="0"/>
              <a:t>We initiate the study of </a:t>
            </a:r>
            <a:br>
              <a:rPr lang="pl-PL" sz="4400" dirty="0"/>
            </a:br>
            <a:r>
              <a:rPr lang="pl-PL" sz="4400" b="1" dirty="0">
                <a:solidFill>
                  <a:srgbClr val="C00000"/>
                </a:solidFill>
              </a:rPr>
              <a:t>I</a:t>
            </a:r>
            <a:r>
              <a:rPr lang="en-US" sz="4400" b="1" dirty="0" err="1">
                <a:solidFill>
                  <a:srgbClr val="C00000"/>
                </a:solidFill>
              </a:rPr>
              <a:t>ndividual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pl-PL" sz="4400" b="1" dirty="0">
                <a:solidFill>
                  <a:srgbClr val="C00000"/>
                </a:solidFill>
              </a:rPr>
              <a:t>C</a:t>
            </a:r>
            <a:r>
              <a:rPr lang="en-US" sz="4400" b="1" dirty="0" err="1">
                <a:solidFill>
                  <a:srgbClr val="C00000"/>
                </a:solidFill>
              </a:rPr>
              <a:t>ryptography</a:t>
            </a:r>
            <a:br>
              <a:rPr lang="en-US" sz="4400" dirty="0"/>
            </a:br>
            <a:endParaRPr lang="pl-PL" b="1" dirty="0"/>
          </a:p>
        </p:txBody>
      </p:sp>
      <p:sp>
        <p:nvSpPr>
          <p:cNvPr id="3" name="Owal 11">
            <a:extLst>
              <a:ext uri="{FF2B5EF4-FFF2-40B4-BE49-F238E27FC236}">
                <a16:creationId xmlns:a16="http://schemas.microsoft.com/office/drawing/2014/main" id="{C748A9BC-6251-B86C-BF68-B3A2CD402051}"/>
              </a:ext>
            </a:extLst>
          </p:cNvPr>
          <p:cNvSpPr/>
          <p:nvPr/>
        </p:nvSpPr>
        <p:spPr>
          <a:xfrm>
            <a:off x="6599197" y="1242057"/>
            <a:ext cx="4674320" cy="467432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pic>
        <p:nvPicPr>
          <p:cNvPr id="5" name="Picture 4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E45D2B8E-40D3-8AFF-DF32-BFD34CB2D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0" y="3504659"/>
            <a:ext cx="1475364" cy="1475364"/>
          </a:xfrm>
          <a:prstGeom prst="rect">
            <a:avLst/>
          </a:prstGeom>
        </p:spPr>
      </p:pic>
      <p:pic>
        <p:nvPicPr>
          <p:cNvPr id="6" name="Picture 5" descr="A cartoon of a person's face&#10;&#10;Description automatically generated">
            <a:extLst>
              <a:ext uri="{FF2B5EF4-FFF2-40B4-BE49-F238E27FC236}">
                <a16:creationId xmlns:a16="http://schemas.microsoft.com/office/drawing/2014/main" id="{B7757221-CD83-93E4-5E60-7DF64DF88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04" y="3546864"/>
            <a:ext cx="1390955" cy="1390955"/>
          </a:xfrm>
          <a:prstGeom prst="rect">
            <a:avLst/>
          </a:prstGeom>
        </p:spPr>
      </p:pic>
      <p:pic>
        <p:nvPicPr>
          <p:cNvPr id="9" name="Picture 8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CC011098-C1D2-EFBB-128A-0C9925312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47" y="1985683"/>
            <a:ext cx="1325563" cy="1325563"/>
          </a:xfrm>
          <a:prstGeom prst="rect">
            <a:avLst/>
          </a:prstGeom>
        </p:spPr>
      </p:pic>
      <p:sp>
        <p:nvSpPr>
          <p:cNvPr id="11" name="Arrow: Left-Right 27">
            <a:extLst>
              <a:ext uri="{FF2B5EF4-FFF2-40B4-BE49-F238E27FC236}">
                <a16:creationId xmlns:a16="http://schemas.microsoft.com/office/drawing/2014/main" id="{AE285CDB-E117-0BAF-10F2-8CE3F737EB01}"/>
              </a:ext>
            </a:extLst>
          </p:cNvPr>
          <p:cNvSpPr/>
          <p:nvPr/>
        </p:nvSpPr>
        <p:spPr>
          <a:xfrm rot="18900000">
            <a:off x="7930790" y="3281990"/>
            <a:ext cx="784334" cy="2925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Arrow: Left-Right 29">
            <a:extLst>
              <a:ext uri="{FF2B5EF4-FFF2-40B4-BE49-F238E27FC236}">
                <a16:creationId xmlns:a16="http://schemas.microsoft.com/office/drawing/2014/main" id="{9E8F7A02-E3A1-20C9-5A4E-E0BDD59FE172}"/>
              </a:ext>
            </a:extLst>
          </p:cNvPr>
          <p:cNvSpPr/>
          <p:nvPr/>
        </p:nvSpPr>
        <p:spPr>
          <a:xfrm rot="10800000">
            <a:off x="8438819" y="4188546"/>
            <a:ext cx="784334" cy="255373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Arrow: Left-Right 28">
            <a:extLst>
              <a:ext uri="{FF2B5EF4-FFF2-40B4-BE49-F238E27FC236}">
                <a16:creationId xmlns:a16="http://schemas.microsoft.com/office/drawing/2014/main" id="{CB31D52C-96BA-39D4-07DA-F5EFE30C3475}"/>
              </a:ext>
            </a:extLst>
          </p:cNvPr>
          <p:cNvSpPr/>
          <p:nvPr/>
        </p:nvSpPr>
        <p:spPr>
          <a:xfrm rot="13500000">
            <a:off x="9066457" y="3281990"/>
            <a:ext cx="784334" cy="2925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18" name="Prostokąt: zaokrąglone rogi 20">
            <a:extLst>
              <a:ext uri="{FF2B5EF4-FFF2-40B4-BE49-F238E27FC236}">
                <a16:creationId xmlns:a16="http://schemas.microsoft.com/office/drawing/2014/main" id="{F4771DDB-E8C2-CFA7-1CCC-72DC2B4881AE}"/>
              </a:ext>
            </a:extLst>
          </p:cNvPr>
          <p:cNvSpPr/>
          <p:nvPr/>
        </p:nvSpPr>
        <p:spPr>
          <a:xfrm>
            <a:off x="879456" y="2771553"/>
            <a:ext cx="4452020" cy="1475102"/>
          </a:xfrm>
          <a:prstGeom prst="wedgeRoundRectCallout">
            <a:avLst>
              <a:gd name="adj1" fmla="val -16945"/>
              <a:gd name="adj2" fmla="val -12166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MPC – hard </a:t>
            </a:r>
            <a:r>
              <a:rPr lang="pl-PL" sz="3200" dirty="0" err="1"/>
              <a:t>cryptography</a:t>
            </a:r>
            <a:endParaRPr lang="pl-PL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970ED3-61C8-4F86-98AC-D3B92EAED73C}"/>
              </a:ext>
            </a:extLst>
          </p:cNvPr>
          <p:cNvCxnSpPr>
            <a:cxnSpLocks/>
          </p:cNvCxnSpPr>
          <p:nvPr/>
        </p:nvCxnSpPr>
        <p:spPr>
          <a:xfrm flipV="1">
            <a:off x="7172756" y="1870155"/>
            <a:ext cx="3786259" cy="3745788"/>
          </a:xfrm>
          <a:prstGeom prst="line">
            <a:avLst/>
          </a:prstGeom>
          <a:ln w="187325">
            <a:solidFill>
              <a:srgbClr val="8E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62B38-6401-579F-84EC-4028173A0FFC}"/>
              </a:ext>
            </a:extLst>
          </p:cNvPr>
          <p:cNvCxnSpPr>
            <a:cxnSpLocks/>
          </p:cNvCxnSpPr>
          <p:nvPr/>
        </p:nvCxnSpPr>
        <p:spPr>
          <a:xfrm flipH="1" flipV="1">
            <a:off x="6832728" y="1856370"/>
            <a:ext cx="3933298" cy="3630030"/>
          </a:xfrm>
          <a:prstGeom prst="line">
            <a:avLst/>
          </a:prstGeom>
          <a:ln w="187325">
            <a:solidFill>
              <a:srgbClr val="8E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7E5D5-CA0E-C301-1DA8-2C703BE2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4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Obraz zawierający clipart, kreskówka, Kreskówka, ilustracja&#10;&#10;Description automatically generated">
            <a:extLst>
              <a:ext uri="{FF2B5EF4-FFF2-40B4-BE49-F238E27FC236}">
                <a16:creationId xmlns:a16="http://schemas.microsoft.com/office/drawing/2014/main" id="{67F2F9C6-2E30-4DE6-F541-B63C33250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50" y="2559090"/>
            <a:ext cx="1436417" cy="1436417"/>
          </a:xfrm>
          <a:prstGeom prst="rect">
            <a:avLst/>
          </a:prstGeom>
        </p:spPr>
      </p:pic>
      <p:pic>
        <p:nvPicPr>
          <p:cNvPr id="5" name="Picture 4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33D2E37B-C36C-019E-69B5-098903495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50" y="2645302"/>
            <a:ext cx="1325563" cy="13255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F7A33A-D216-9D20-45FF-5E51E94E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980" cy="1325563"/>
          </a:xfrm>
        </p:spPr>
        <p:txBody>
          <a:bodyPr/>
          <a:lstStyle/>
          <a:p>
            <a:r>
              <a:rPr lang="pl-PL" b="1" dirty="0"/>
              <a:t>PIK - </a:t>
            </a:r>
            <a:r>
              <a:rPr lang="pl-PL" b="1" dirty="0" err="1"/>
              <a:t>completeness</a:t>
            </a:r>
            <a:endParaRPr lang="pl-PL" dirty="0"/>
          </a:p>
        </p:txBody>
      </p:sp>
      <p:pic>
        <p:nvPicPr>
          <p:cNvPr id="10" name="Picture 8" descr="Obraz zawierający Grafika, symbol, design&#10;&#10;Description automatically generated">
            <a:extLst>
              <a:ext uri="{FF2B5EF4-FFF2-40B4-BE49-F238E27FC236}">
                <a16:creationId xmlns:a16="http://schemas.microsoft.com/office/drawing/2014/main" id="{AC08A244-B715-EFB6-550B-97DF9B358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8670" y="2407731"/>
            <a:ext cx="2688935" cy="2000713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E9556E5-26ED-3A51-6887-AF75699B766E}"/>
              </a:ext>
            </a:extLst>
          </p:cNvPr>
          <p:cNvSpPr txBox="1"/>
          <p:nvPr/>
        </p:nvSpPr>
        <p:spPr>
          <a:xfrm>
            <a:off x="2873834" y="1690688"/>
            <a:ext cx="1436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VERIFIER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93C0EAA-173F-1539-9940-E44486B6B88C}"/>
              </a:ext>
            </a:extLst>
          </p:cNvPr>
          <p:cNvSpPr txBox="1"/>
          <p:nvPr/>
        </p:nvSpPr>
        <p:spPr>
          <a:xfrm>
            <a:off x="8588923" y="1690688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PROVER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326E21C-67A3-3E1E-2609-85D0B17A4C0C}"/>
                  </a:ext>
                </a:extLst>
              </p:cNvPr>
              <p:cNvSpPr/>
              <p:nvPr/>
            </p:nvSpPr>
            <p:spPr>
              <a:xfrm>
                <a:off x="8335530" y="3963226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326E21C-67A3-3E1E-2609-85D0B17A4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530" y="3963226"/>
                <a:ext cx="1814804" cy="808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E07C2E05-C93B-E515-8918-F2B145BAA22F}"/>
                  </a:ext>
                </a:extLst>
              </p:cNvPr>
              <p:cNvSpPr/>
              <p:nvPr/>
            </p:nvSpPr>
            <p:spPr>
              <a:xfrm>
                <a:off x="2609864" y="3940679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E07C2E05-C93B-E515-8918-F2B145BAA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64" y="3940679"/>
                <a:ext cx="1814804" cy="808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3BFD5E2E-1BFA-EB12-781B-CC9DC5BE1B32}"/>
                  </a:ext>
                </a:extLst>
              </p:cNvPr>
              <p:cNvSpPr txBox="1"/>
              <p:nvPr/>
            </p:nvSpPr>
            <p:spPr>
              <a:xfrm>
                <a:off x="121920" y="5046325"/>
                <a:ext cx="12070079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4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l-PL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sub>
                    </m:sSub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𝓟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bounded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𝓥</m:t>
                    </m:r>
                    <m:r>
                      <a:rPr lang="pl-PL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l-PL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4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finish with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𝒐𝒖</m:t>
                    </m:r>
                    <m:sSub>
                      <m:sSubPr>
                        <m:ctrlP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l-PL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𝓥</m:t>
                        </m:r>
                      </m:sub>
                    </m:sSub>
                    <m:r>
                      <a:rPr lang="pl-PL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𝒚𝒆𝒔</m:t>
                    </m:r>
                  </m:oMath>
                </a14:m>
                <a:r>
                  <a:rPr lang="pl-PL" sz="4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with </a:t>
                </a:r>
                <a:r>
                  <a:rPr lang="pl-PL" sz="44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overwhelming</a:t>
                </a:r>
                <a:r>
                  <a:rPr lang="pl-PL" sz="4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44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probability</a:t>
                </a:r>
                <a:r>
                  <a:rPr lang="pl-PL" sz="4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.  </a:t>
                </a:r>
              </a:p>
              <a:p>
                <a:r>
                  <a:rPr lang="pl-PL" sz="4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3BFD5E2E-1BFA-EB12-781B-CC9DC5BE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5046325"/>
                <a:ext cx="12070079" cy="2123658"/>
              </a:xfrm>
              <a:prstGeom prst="rect">
                <a:avLst/>
              </a:prstGeom>
              <a:blipFill>
                <a:blip r:embed="rId8"/>
                <a:stretch>
                  <a:fillRect t="-66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3720C733-5E7B-C8A4-3332-6102B1870937}"/>
                  </a:ext>
                </a:extLst>
              </p:cNvPr>
              <p:cNvSpPr txBox="1"/>
              <p:nvPr/>
            </p:nvSpPr>
            <p:spPr>
              <a:xfrm>
                <a:off x="2000903" y="1910027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𝓥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3720C733-5E7B-C8A4-3332-6102B1870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03" y="1910027"/>
                <a:ext cx="301999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FE109E55-7F08-66F3-0435-B9E7398CFD56}"/>
                  </a:ext>
                </a:extLst>
              </p:cNvPr>
              <p:cNvSpPr txBox="1"/>
              <p:nvPr/>
            </p:nvSpPr>
            <p:spPr>
              <a:xfrm>
                <a:off x="7657804" y="1925716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𝓟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FE109E55-7F08-66F3-0435-B9E7398C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04" y="1925716"/>
                <a:ext cx="301999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2B2D1CF9-B6FD-2370-8BCA-20126782295F}"/>
                  </a:ext>
                </a:extLst>
              </p:cNvPr>
              <p:cNvSpPr txBox="1"/>
              <p:nvPr/>
            </p:nvSpPr>
            <p:spPr>
              <a:xfrm>
                <a:off x="720960" y="2774514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𝓥</m:t>
                          </m:r>
                        </m:sub>
                      </m:sSub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2B2D1CF9-B6FD-2370-8BCA-20126782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0" y="2774514"/>
                <a:ext cx="301999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97E1DD4-E08B-CF33-D177-0E971D4F7AF1}"/>
                  </a:ext>
                </a:extLst>
              </p:cNvPr>
              <p:cNvSpPr txBox="1"/>
              <p:nvPr/>
            </p:nvSpPr>
            <p:spPr>
              <a:xfrm>
                <a:off x="9049620" y="2771684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𝓟</m:t>
                          </m:r>
                        </m:sub>
                      </m:sSub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97E1DD4-E08B-CF33-D177-0E971D4F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20" y="2771684"/>
                <a:ext cx="301999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D6693-7C4B-26AA-6B2F-3BFFFF91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1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8" grpId="0"/>
      <p:bldP spid="24" grpId="0"/>
      <p:bldP spid="3" grpId="0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Obraz zawierający clipart, kreskówka, Kreskówka, ilustracja&#10;&#10;Description automatically generated">
            <a:extLst>
              <a:ext uri="{FF2B5EF4-FFF2-40B4-BE49-F238E27FC236}">
                <a16:creationId xmlns:a16="http://schemas.microsoft.com/office/drawing/2014/main" id="{AE7FD3DA-DF14-793C-E908-6389EB6E3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8" y="2594121"/>
            <a:ext cx="1436417" cy="1436417"/>
          </a:xfrm>
          <a:prstGeom prst="rect">
            <a:avLst/>
          </a:prstGeom>
        </p:spPr>
      </p:pic>
      <p:pic>
        <p:nvPicPr>
          <p:cNvPr id="6" name="Picture 5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FAAF82A9-DA3C-3DD5-9429-0E6AC788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16" y="2649549"/>
            <a:ext cx="1325563" cy="13255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F7A33A-D216-9D20-45FF-5E51E94E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9460" cy="1325563"/>
          </a:xfrm>
        </p:spPr>
        <p:txBody>
          <a:bodyPr/>
          <a:lstStyle/>
          <a:p>
            <a:r>
              <a:rPr lang="pl-PL" b="1" dirty="0"/>
              <a:t>PIK - </a:t>
            </a:r>
            <a:r>
              <a:rPr lang="pl-PL" b="1" dirty="0" err="1"/>
              <a:t>soundness</a:t>
            </a:r>
            <a:endParaRPr lang="pl-PL" dirty="0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5BFCB179-C094-9BB3-0F50-C0CE3AC7D716}"/>
              </a:ext>
            </a:extLst>
          </p:cNvPr>
          <p:cNvCxnSpPr>
            <a:cxnSpLocks/>
          </p:cNvCxnSpPr>
          <p:nvPr/>
        </p:nvCxnSpPr>
        <p:spPr>
          <a:xfrm>
            <a:off x="3012463" y="5799137"/>
            <a:ext cx="773725" cy="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3BFD5E2E-1BFA-EB12-781B-CC9DC5BE1B32}"/>
                  </a:ext>
                </a:extLst>
              </p:cNvPr>
              <p:cNvSpPr txBox="1"/>
              <p:nvPr/>
            </p:nvSpPr>
            <p:spPr>
              <a:xfrm>
                <a:off x="-584388" y="5356456"/>
                <a:ext cx="40387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𝒐𝒖</m:t>
                      </m:r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𝓥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𝒚𝒆𝒔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3BFD5E2E-1BFA-EB12-781B-CC9DC5BE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388" y="5356456"/>
                <a:ext cx="40387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6AFB9296-87B9-2519-72B1-7572029F9071}"/>
                  </a:ext>
                </a:extLst>
              </p:cNvPr>
              <p:cNvSpPr txBox="1"/>
              <p:nvPr/>
            </p:nvSpPr>
            <p:spPr>
              <a:xfrm>
                <a:off x="6091042" y="1900303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𝓐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6AFB9296-87B9-2519-72B1-7572029F9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042" y="1900303"/>
                <a:ext cx="3019997" cy="769441"/>
              </a:xfrm>
              <a:prstGeom prst="rect">
                <a:avLst/>
              </a:prstGeom>
              <a:blipFill>
                <a:blip r:embed="rId6"/>
                <a:stretch>
                  <a:fillRect r="-6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BA2202A-D67D-E433-4112-6D8183D504E8}"/>
                  </a:ext>
                </a:extLst>
              </p:cNvPr>
              <p:cNvSpPr txBox="1"/>
              <p:nvPr/>
            </p:nvSpPr>
            <p:spPr>
              <a:xfrm>
                <a:off x="3738457" y="5361006"/>
                <a:ext cx="6297179" cy="1532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pl-PL" sz="4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pl-PL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l-PL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𝑭𝑨𝑺𝑻</m:t>
                          </m:r>
                        </m:sup>
                      </m:sSubSup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 …,</m:t>
                      </m:r>
                      <m:sSub>
                        <m:sSubPr>
                          <m:ctrlP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𝓔</m:t>
                          </m:r>
                        </m:e>
                        <m:sub>
                          <m:r>
                            <a:rPr lang="pl-PL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m:rPr>
                          <m:nor/>
                        </m:rPr>
                        <a:rPr lang="pl-PL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pl-PL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𝑭𝑨𝑺𝑻</m:t>
                          </m:r>
                        </m:sup>
                      </m:sSubSup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l-PL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GB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BA2202A-D67D-E433-4112-6D8183D5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457" y="5361006"/>
                <a:ext cx="6297179" cy="1532920"/>
              </a:xfrm>
              <a:prstGeom prst="rect">
                <a:avLst/>
              </a:prstGeom>
              <a:blipFill>
                <a:blip r:embed="rId7"/>
                <a:stretch>
                  <a:fillRect r="-3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 descr="Obraz zawierający Grafika, symbol, design&#10;&#10;Description automatically generated">
            <a:extLst>
              <a:ext uri="{FF2B5EF4-FFF2-40B4-BE49-F238E27FC236}">
                <a16:creationId xmlns:a16="http://schemas.microsoft.com/office/drawing/2014/main" id="{D18D23A5-D966-F9C6-E88E-22E8C6D99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2107" y="2407731"/>
            <a:ext cx="2688935" cy="2000713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EEE02F9E-7DF8-4EC3-D710-2BFB4E89C578}"/>
              </a:ext>
            </a:extLst>
          </p:cNvPr>
          <p:cNvSpPr txBox="1"/>
          <p:nvPr/>
        </p:nvSpPr>
        <p:spPr>
          <a:xfrm>
            <a:off x="1307271" y="1690688"/>
            <a:ext cx="1436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VERIFIER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0AF2C5E-0F15-F8E2-9D63-BC91D0D34549}"/>
              </a:ext>
            </a:extLst>
          </p:cNvPr>
          <p:cNvSpPr txBox="1"/>
          <p:nvPr/>
        </p:nvSpPr>
        <p:spPr>
          <a:xfrm>
            <a:off x="7022360" y="1690688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PROVER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DCDA487B-4E21-4D10-F06C-6B8104B060EE}"/>
                  </a:ext>
                </a:extLst>
              </p:cNvPr>
              <p:cNvSpPr txBox="1"/>
              <p:nvPr/>
            </p:nvSpPr>
            <p:spPr>
              <a:xfrm>
                <a:off x="434340" y="1910027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𝓥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DCDA487B-4E21-4D10-F06C-6B8104B0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1910027"/>
                <a:ext cx="301999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4556914D-16A3-A3F7-BBB4-A7F6BA97455C}"/>
                  </a:ext>
                </a:extLst>
              </p:cNvPr>
              <p:cNvSpPr/>
              <p:nvPr/>
            </p:nvSpPr>
            <p:spPr>
              <a:xfrm>
                <a:off x="6768967" y="3963226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4556914D-16A3-A3F7-BBB4-A7F6BA974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967" y="3963226"/>
                <a:ext cx="1814804" cy="808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67C7A911-340A-1710-63FB-04C162B27F83}"/>
                  </a:ext>
                </a:extLst>
              </p:cNvPr>
              <p:cNvSpPr/>
              <p:nvPr/>
            </p:nvSpPr>
            <p:spPr>
              <a:xfrm>
                <a:off x="1043301" y="3940679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67C7A911-340A-1710-63FB-04C162B27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01" y="3940679"/>
                <a:ext cx="1814804" cy="808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ymek mowy: prostokąt z zaokrąglonymi rogami 11">
                <a:extLst>
                  <a:ext uri="{FF2B5EF4-FFF2-40B4-BE49-F238E27FC236}">
                    <a16:creationId xmlns:a16="http://schemas.microsoft.com/office/drawing/2014/main" id="{0D80AF7B-4821-BCF1-EA04-1C2B2B071EA8}"/>
                  </a:ext>
                </a:extLst>
              </p:cNvPr>
              <p:cNvSpPr/>
              <p:nvPr/>
            </p:nvSpPr>
            <p:spPr>
              <a:xfrm>
                <a:off x="8974666" y="2846422"/>
                <a:ext cx="3106057" cy="2233607"/>
              </a:xfrm>
              <a:prstGeom prst="wedgeRoundRectCallout">
                <a:avLst/>
              </a:prstGeom>
              <a:solidFill>
                <a:srgbClr val="F6FAF4"/>
              </a:solidFill>
              <a:ln w="762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l-PL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𝓔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800" b="1" dirty="0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efficient</a:t>
                </a:r>
                <a:r>
                  <a:rPr lang="pl-PL" sz="2800" b="1" dirty="0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 and </a:t>
                </a:r>
                <a:r>
                  <a:rPr lang="en-GB" sz="2800" b="1" dirty="0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with low number of </a:t>
                </a:r>
                <a:r>
                  <a:rPr lang="pl-PL" sz="2800" b="1" dirty="0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„</a:t>
                </a:r>
                <a:r>
                  <a:rPr lang="en-GB" sz="2800" b="1" dirty="0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false positives</a:t>
                </a:r>
                <a:r>
                  <a:rPr lang="pl-PL" sz="2800" b="1" dirty="0">
                    <a:solidFill>
                      <a:srgbClr val="006600"/>
                    </a:solidFill>
                    <a:latin typeface="Lato Light" panose="020F0502020204030203" pitchFamily="34" charset="0"/>
                  </a:rPr>
                  <a:t>”</a:t>
                </a:r>
                <a:endParaRPr lang="en-GB" sz="2800" b="1" dirty="0">
                  <a:solidFill>
                    <a:srgbClr val="0066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Dymek mowy: prostokąt z zaokrąglonymi rogami 11">
                <a:extLst>
                  <a:ext uri="{FF2B5EF4-FFF2-40B4-BE49-F238E27FC236}">
                    <a16:creationId xmlns:a16="http://schemas.microsoft.com/office/drawing/2014/main" id="{0D80AF7B-4821-BCF1-EA04-1C2B2B071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666" y="2846422"/>
                <a:ext cx="3106057" cy="2233607"/>
              </a:xfrm>
              <a:prstGeom prst="wedgeRoundRectCallout">
                <a:avLst/>
              </a:prstGeom>
              <a:blipFill>
                <a:blip r:embed="rId12"/>
                <a:stretch>
                  <a:fillRect/>
                </a:stretch>
              </a:blipFill>
              <a:ln w="76200"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5F72D-547D-8703-A359-400F200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9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4" grpId="0"/>
      <p:bldP spid="11" grpId="0"/>
      <p:bldP spid="17" grpId="0"/>
      <p:bldP spid="22" grpId="0"/>
      <p:bldP spid="3" grpId="0" animBg="1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Obraz zawierający clipart, kreskówka, Kreskówka, ilustracja&#10;&#10;Description automatically generated">
            <a:extLst>
              <a:ext uri="{FF2B5EF4-FFF2-40B4-BE49-F238E27FC236}">
                <a16:creationId xmlns:a16="http://schemas.microsoft.com/office/drawing/2014/main" id="{3C81A6C7-3039-0EC8-E64F-AE56B2F9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7" y="711882"/>
            <a:ext cx="1436417" cy="1436417"/>
          </a:xfrm>
          <a:prstGeom prst="rect">
            <a:avLst/>
          </a:prstGeom>
        </p:spPr>
      </p:pic>
      <p:pic>
        <p:nvPicPr>
          <p:cNvPr id="5" name="Picture 4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E40700AF-556C-F531-47FF-73A68E3B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9" y="757434"/>
            <a:ext cx="1325563" cy="13255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3015BB-75FE-D32E-8868-5CC45FE9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28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PIK – the </a:t>
            </a:r>
            <a:r>
              <a:rPr lang="pl-PL" b="1" dirty="0" err="1"/>
              <a:t>protocol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C36D0FA7-29F9-E064-B24E-708D82139FAA}"/>
                  </a:ext>
                </a:extLst>
              </p:cNvPr>
              <p:cNvSpPr/>
              <p:nvPr/>
            </p:nvSpPr>
            <p:spPr>
              <a:xfrm>
                <a:off x="9834489" y="2084215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C36D0FA7-29F9-E064-B24E-708D8213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489" y="2084215"/>
                <a:ext cx="1814804" cy="808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7948F3FD-581C-DD9C-4CBB-F6613B6DBC15}"/>
                  </a:ext>
                </a:extLst>
              </p:cNvPr>
              <p:cNvSpPr/>
              <p:nvPr/>
            </p:nvSpPr>
            <p:spPr>
              <a:xfrm>
                <a:off x="176100" y="2088865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7948F3FD-581C-DD9C-4CBB-F6613B6DB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0" y="2088865"/>
                <a:ext cx="1814804" cy="808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DB5A18B-9F2C-49F2-0B1C-70300348A70B}"/>
                  </a:ext>
                </a:extLst>
              </p:cNvPr>
              <p:cNvSpPr txBox="1"/>
              <p:nvPr/>
            </p:nvSpPr>
            <p:spPr>
              <a:xfrm>
                <a:off x="9156763" y="46705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𝓟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DB5A18B-9F2C-49F2-0B1C-70300348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63" y="46705"/>
                <a:ext cx="301999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6256F2F-5688-6D23-3DE2-96ABAF4AA7D1}"/>
                  </a:ext>
                </a:extLst>
              </p:cNvPr>
              <p:cNvSpPr txBox="1"/>
              <p:nvPr/>
            </p:nvSpPr>
            <p:spPr>
              <a:xfrm>
                <a:off x="-432861" y="58213"/>
                <a:ext cx="30199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𝓥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6256F2F-5688-6D23-3DE2-96ABAF4A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2861" y="58213"/>
                <a:ext cx="301999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85D8E0C-FFB3-B94C-BF45-29C8AE16A9FC}"/>
              </a:ext>
            </a:extLst>
          </p:cNvPr>
          <p:cNvCxnSpPr>
            <a:cxnSpLocks/>
          </p:cNvCxnSpPr>
          <p:nvPr/>
        </p:nvCxnSpPr>
        <p:spPr>
          <a:xfrm>
            <a:off x="4997958" y="2530490"/>
            <a:ext cx="2735580" cy="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DCF2F62B-0983-78EB-37A8-B0A73BCDCC93}"/>
                  </a:ext>
                </a:extLst>
              </p:cNvPr>
              <p:cNvSpPr txBox="1"/>
              <p:nvPr/>
            </p:nvSpPr>
            <p:spPr>
              <a:xfrm>
                <a:off x="2087017" y="1156989"/>
                <a:ext cx="38820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Choose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random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sup>
                    </m:sSup>
                  </m:oMath>
                </a14:m>
                <a:endParaRPr lang="pl-PL" sz="36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DCF2F62B-0983-78EB-37A8-B0A73BCDC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17" y="1156989"/>
                <a:ext cx="3882055" cy="1200329"/>
              </a:xfrm>
              <a:prstGeom prst="rect">
                <a:avLst/>
              </a:prstGeom>
              <a:blipFill>
                <a:blip r:embed="rId10"/>
                <a:stretch>
                  <a:fillRect l="-4710" t="-81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FEA2B0DF-90D4-1294-7B89-48B6DD528F8C}"/>
                  </a:ext>
                </a:extLst>
              </p:cNvPr>
              <p:cNvSpPr txBox="1"/>
              <p:nvPr/>
            </p:nvSpPr>
            <p:spPr>
              <a:xfrm>
                <a:off x="4281902" y="1761049"/>
                <a:ext cx="38820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FEA2B0DF-90D4-1294-7B89-48B6DD528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02" y="1761049"/>
                <a:ext cx="388205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4313C768-1188-5BD1-5BA5-95CF0F4583D4}"/>
                  </a:ext>
                </a:extLst>
              </p:cNvPr>
              <p:cNvSpPr txBox="1"/>
              <p:nvPr/>
            </p:nvSpPr>
            <p:spPr>
              <a:xfrm>
                <a:off x="8062519" y="3011450"/>
                <a:ext cx="3882055" cy="2947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nonces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pl-PL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pl-PL" sz="36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, </a:t>
                </a:r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such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that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3600" b="1" i="0">
                        <a:latin typeface="Cambria Math" panose="02040503050406030204" pitchFamily="18" charset="0"/>
                      </a:rPr>
                      <m:t>scratch</m:t>
                    </m:r>
                    <m:d>
                      <m:dPr>
                        <m:ctrlPr>
                          <a:rPr lang="pl-PL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pl-PL" sz="36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starts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𝜻</m:t>
                    </m:r>
                    <m:r>
                      <a:rPr lang="pl-PL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3600" b="0" i="0" smtClean="0">
                        <a:latin typeface="Cambria Math" panose="02040503050406030204" pitchFamily="18" charset="0"/>
                      </a:rPr>
                      <m:t>zeroes</m:t>
                    </m:r>
                  </m:oMath>
                </a14:m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4313C768-1188-5BD1-5BA5-95CF0F458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519" y="3011450"/>
                <a:ext cx="3882055" cy="2947923"/>
              </a:xfrm>
              <a:prstGeom prst="rect">
                <a:avLst/>
              </a:prstGeom>
              <a:blipFill>
                <a:blip r:embed="rId12"/>
                <a:stretch>
                  <a:fillRect l="-4874" t="-2893" r="-56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16003288-A8C6-3CFE-5037-8A15AE01B260}"/>
              </a:ext>
            </a:extLst>
          </p:cNvPr>
          <p:cNvCxnSpPr>
            <a:cxnSpLocks/>
          </p:cNvCxnSpPr>
          <p:nvPr/>
        </p:nvCxnSpPr>
        <p:spPr>
          <a:xfrm>
            <a:off x="4919045" y="4984130"/>
            <a:ext cx="2735580" cy="0"/>
          </a:xfrm>
          <a:prstGeom prst="straightConnector1">
            <a:avLst/>
          </a:prstGeom>
          <a:ln w="1174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C780522B-6889-79A9-6904-3780C1D57EEE}"/>
                  </a:ext>
                </a:extLst>
              </p:cNvPr>
              <p:cNvSpPr txBox="1"/>
              <p:nvPr/>
            </p:nvSpPr>
            <p:spPr>
              <a:xfrm>
                <a:off x="4454449" y="4193849"/>
                <a:ext cx="3882055" cy="667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pl-P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l-PL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pl-P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pl-P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𝜿</m:t>
                          </m:r>
                        </m:sup>
                      </m:sSup>
                    </m:oMath>
                  </m:oMathPara>
                </a14:m>
                <a:endParaRPr lang="pl-PL" sz="4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C780522B-6889-79A9-6904-3780C1D57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9" y="4193849"/>
                <a:ext cx="3882055" cy="6671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BF7E97D-D346-25DF-A9CF-91C7ACE377DD}"/>
              </a:ext>
            </a:extLst>
          </p:cNvPr>
          <p:cNvSpPr txBox="1"/>
          <p:nvPr/>
        </p:nvSpPr>
        <p:spPr>
          <a:xfrm>
            <a:off x="572395" y="4866008"/>
            <a:ext cx="3633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 err="1">
                <a:solidFill>
                  <a:schemeClr val="tx1"/>
                </a:solidFill>
                <a:latin typeface="Lato Light" panose="020F0502020204030203" pitchFamily="34" charset="0"/>
              </a:rPr>
              <a:t>Verify</a:t>
            </a:r>
            <a:r>
              <a:rPr lang="pl-PL" sz="3600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3600" dirty="0" err="1">
                <a:solidFill>
                  <a:schemeClr val="tx1"/>
                </a:solidFill>
                <a:latin typeface="Lato Light" panose="020F0502020204030203" pitchFamily="34" charset="0"/>
              </a:rPr>
              <a:t>correctness</a:t>
            </a:r>
            <a:r>
              <a:rPr lang="pl-PL" sz="3600" dirty="0">
                <a:solidFill>
                  <a:schemeClr val="tx1"/>
                </a:solidFill>
                <a:latin typeface="Lato Light" panose="020F0502020204030203" pitchFamily="34" charset="0"/>
              </a:rPr>
              <a:t> of </a:t>
            </a:r>
            <a:r>
              <a:rPr lang="pl-PL" sz="3600" dirty="0" err="1">
                <a:solidFill>
                  <a:schemeClr val="tx1"/>
                </a:solidFill>
                <a:latin typeface="Lato Light" panose="020F0502020204030203" pitchFamily="34" charset="0"/>
              </a:rPr>
              <a:t>computation</a:t>
            </a:r>
            <a:endParaRPr lang="pl-PL" sz="36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B692F-B205-E32A-78D7-39B3C56A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/>
      <p:bldP spid="16" grpId="0"/>
      <p:bldP spid="20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EBA4C95-1B46-AB10-2A07-581A679CB884}"/>
              </a:ext>
            </a:extLst>
          </p:cNvPr>
          <p:cNvSpPr/>
          <p:nvPr/>
        </p:nvSpPr>
        <p:spPr>
          <a:xfrm>
            <a:off x="435196" y="1690688"/>
            <a:ext cx="11344428" cy="1059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4137F6-600C-772B-00FD-ED61FD5C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Stay</a:t>
            </a:r>
            <a:r>
              <a:rPr lang="pl-PL" b="1" dirty="0"/>
              <a:t> alert!</a:t>
            </a:r>
          </a:p>
        </p:txBody>
      </p:sp>
      <p:sp>
        <p:nvSpPr>
          <p:cNvPr id="9" name="Prostokąt: ścięte rogi u góry 8">
            <a:extLst>
              <a:ext uri="{FF2B5EF4-FFF2-40B4-BE49-F238E27FC236}">
                <a16:creationId xmlns:a16="http://schemas.microsoft.com/office/drawing/2014/main" id="{170F14F7-8434-8C43-D612-BA73CBC265A9}"/>
              </a:ext>
            </a:extLst>
          </p:cNvPr>
          <p:cNvSpPr/>
          <p:nvPr/>
        </p:nvSpPr>
        <p:spPr>
          <a:xfrm rot="5400000">
            <a:off x="6858692" y="5184076"/>
            <a:ext cx="1065245" cy="984374"/>
          </a:xfrm>
          <a:prstGeom prst="snip2Same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Lato Light" panose="020F0502020204030203" pitchFamily="34" charset="0"/>
              </a:rPr>
              <a:t>H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FF927D7-5E40-A833-B10F-B0376ACC8C49}"/>
              </a:ext>
            </a:extLst>
          </p:cNvPr>
          <p:cNvCxnSpPr/>
          <p:nvPr/>
        </p:nvCxnSpPr>
        <p:spPr>
          <a:xfrm>
            <a:off x="6064037" y="6024783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rostokąt: ścięte rogi u góry 16">
            <a:extLst>
              <a:ext uri="{FF2B5EF4-FFF2-40B4-BE49-F238E27FC236}">
                <a16:creationId xmlns:a16="http://schemas.microsoft.com/office/drawing/2014/main" id="{7D0B1CA6-2C05-5776-363E-8EA443519C57}"/>
              </a:ext>
            </a:extLst>
          </p:cNvPr>
          <p:cNvSpPr/>
          <p:nvPr/>
        </p:nvSpPr>
        <p:spPr>
          <a:xfrm rot="5400000">
            <a:off x="8678156" y="5184076"/>
            <a:ext cx="1065245" cy="984374"/>
          </a:xfrm>
          <a:prstGeom prst="snip2Same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Lato Light" panose="020F0502020204030203" pitchFamily="34" charset="0"/>
              </a:rPr>
              <a:t>H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74D20A37-D6FE-C0D5-5C73-83E2ED7D0124}"/>
              </a:ext>
            </a:extLst>
          </p:cNvPr>
          <p:cNvCxnSpPr/>
          <p:nvPr/>
        </p:nvCxnSpPr>
        <p:spPr>
          <a:xfrm>
            <a:off x="7883501" y="6024783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E752599B-D4D5-B847-A0A8-082FBBC25997}"/>
              </a:ext>
            </a:extLst>
          </p:cNvPr>
          <p:cNvCxnSpPr/>
          <p:nvPr/>
        </p:nvCxnSpPr>
        <p:spPr>
          <a:xfrm>
            <a:off x="9702966" y="6020958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04C87BC6-FD50-641C-35DF-B52B5AA39F72}"/>
              </a:ext>
            </a:extLst>
          </p:cNvPr>
          <p:cNvSpPr/>
          <p:nvPr/>
        </p:nvSpPr>
        <p:spPr>
          <a:xfrm>
            <a:off x="5578068" y="5766685"/>
            <a:ext cx="485967" cy="5039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Lato Light" panose="020F0502020204030203" pitchFamily="34" charset="0"/>
              </a:rPr>
              <a:t>IV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9129CF2-6D41-FBE6-527C-5DEF8DD6B862}"/>
              </a:ext>
            </a:extLst>
          </p:cNvPr>
          <p:cNvCxnSpPr>
            <a:cxnSpLocks/>
          </p:cNvCxnSpPr>
          <p:nvPr/>
        </p:nvCxnSpPr>
        <p:spPr>
          <a:xfrm>
            <a:off x="6534456" y="5327669"/>
            <a:ext cx="3646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88E74F49-0C56-3235-AD73-460580B41C44}"/>
                  </a:ext>
                </a:extLst>
              </p:cNvPr>
              <p:cNvSpPr/>
              <p:nvPr/>
            </p:nvSpPr>
            <p:spPr>
              <a:xfrm>
                <a:off x="6137905" y="5075694"/>
                <a:ext cx="485968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88E74F49-0C56-3235-AD73-460580B41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05" y="5075694"/>
                <a:ext cx="485968" cy="503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4DC0B817-D767-FD22-B39F-D41B5E340CA5}"/>
              </a:ext>
            </a:extLst>
          </p:cNvPr>
          <p:cNvCxnSpPr>
            <a:cxnSpLocks/>
          </p:cNvCxnSpPr>
          <p:nvPr/>
        </p:nvCxnSpPr>
        <p:spPr>
          <a:xfrm>
            <a:off x="8353919" y="5327669"/>
            <a:ext cx="3646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654D20D9-ADE4-4CE4-CEA0-95161CE23404}"/>
                  </a:ext>
                </a:extLst>
              </p:cNvPr>
              <p:cNvSpPr/>
              <p:nvPr/>
            </p:nvSpPr>
            <p:spPr>
              <a:xfrm>
                <a:off x="7957368" y="5075694"/>
                <a:ext cx="485968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654D20D9-ADE4-4CE4-CEA0-95161CE23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368" y="5075694"/>
                <a:ext cx="485968" cy="503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2947130B-2892-56D6-F475-2EEE299DA1B7}"/>
                  </a:ext>
                </a:extLst>
              </p:cNvPr>
              <p:cNvSpPr/>
              <p:nvPr/>
            </p:nvSpPr>
            <p:spPr>
              <a:xfrm>
                <a:off x="10538055" y="5766685"/>
                <a:ext cx="758836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𝐎𝐔𝐓</m:t>
                      </m:r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2947130B-2892-56D6-F475-2EEE299DA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055" y="5766685"/>
                <a:ext cx="758836" cy="503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8919122-C9A1-AC05-F26B-0C3EF8800899}"/>
              </a:ext>
            </a:extLst>
          </p:cNvPr>
          <p:cNvSpPr txBox="1">
            <a:spLocks/>
          </p:cNvSpPr>
          <p:nvPr/>
        </p:nvSpPr>
        <p:spPr>
          <a:xfrm>
            <a:off x="849610" y="2011949"/>
            <a:ext cx="10515600" cy="62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latin typeface="Lato Light" panose="020F0502020204030203" pitchFamily="34" charset="0"/>
              </a:rPr>
              <a:t>The popular </a:t>
            </a:r>
            <a:r>
              <a:rPr lang="pl-PL" dirty="0" err="1">
                <a:latin typeface="Lato Light" panose="020F0502020204030203" pitchFamily="34" charset="0"/>
              </a:rPr>
              <a:t>hash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functions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linearly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process</a:t>
            </a:r>
            <a:r>
              <a:rPr lang="en-GB" dirty="0">
                <a:latin typeface="Lato Light" panose="020F0502020204030203" pitchFamily="34" charset="0"/>
              </a:rPr>
              <a:t> long inputs</a:t>
            </a:r>
            <a:r>
              <a:rPr lang="pl-PL" dirty="0">
                <a:latin typeface="Lato Light" panose="020F0502020204030203" pitchFamily="34" charset="0"/>
              </a:rPr>
              <a:t>.</a:t>
            </a:r>
          </a:p>
        </p:txBody>
      </p:sp>
      <p:sp>
        <p:nvSpPr>
          <p:cNvPr id="3" name="Prostokąt: ścięte rogi u góry 8">
            <a:extLst>
              <a:ext uri="{FF2B5EF4-FFF2-40B4-BE49-F238E27FC236}">
                <a16:creationId xmlns:a16="http://schemas.microsoft.com/office/drawing/2014/main" id="{EA040542-020F-41C0-8016-786AE86631FC}"/>
              </a:ext>
            </a:extLst>
          </p:cNvPr>
          <p:cNvSpPr/>
          <p:nvPr/>
        </p:nvSpPr>
        <p:spPr>
          <a:xfrm rot="5400000">
            <a:off x="1766133" y="3700632"/>
            <a:ext cx="1065245" cy="984374"/>
          </a:xfrm>
          <a:prstGeom prst="snip2SameRect">
            <a:avLst>
              <a:gd name="adj1" fmla="val 18827"/>
              <a:gd name="adj2" fmla="val 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Lato Light" panose="020F0502020204030203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26">
                <a:extLst>
                  <a:ext uri="{FF2B5EF4-FFF2-40B4-BE49-F238E27FC236}">
                    <a16:creationId xmlns:a16="http://schemas.microsoft.com/office/drawing/2014/main" id="{D40DDF2F-8DA4-3DA7-CA0B-952612DEF6C2}"/>
                  </a:ext>
                </a:extLst>
              </p:cNvPr>
              <p:cNvSpPr/>
              <p:nvPr/>
            </p:nvSpPr>
            <p:spPr>
              <a:xfrm>
                <a:off x="485509" y="3660196"/>
                <a:ext cx="485968" cy="106524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Prostokąt 26">
                <a:extLst>
                  <a:ext uri="{FF2B5EF4-FFF2-40B4-BE49-F238E27FC236}">
                    <a16:creationId xmlns:a16="http://schemas.microsoft.com/office/drawing/2014/main" id="{D40DDF2F-8DA4-3DA7-CA0B-952612DEF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9" y="3660196"/>
                <a:ext cx="485968" cy="1065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26">
                <a:extLst>
                  <a:ext uri="{FF2B5EF4-FFF2-40B4-BE49-F238E27FC236}">
                    <a16:creationId xmlns:a16="http://schemas.microsoft.com/office/drawing/2014/main" id="{F3A76B09-CC47-63A0-D4C7-CDBDCC09798B}"/>
                  </a:ext>
                </a:extLst>
              </p:cNvPr>
              <p:cNvSpPr/>
              <p:nvPr/>
            </p:nvSpPr>
            <p:spPr>
              <a:xfrm>
                <a:off x="3628298" y="3815825"/>
                <a:ext cx="485968" cy="7539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Prostokąt 26">
                <a:extLst>
                  <a:ext uri="{FF2B5EF4-FFF2-40B4-BE49-F238E27FC236}">
                    <a16:creationId xmlns:a16="http://schemas.microsoft.com/office/drawing/2014/main" id="{F3A76B09-CC47-63A0-D4C7-CDBDCC097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98" y="3815825"/>
                <a:ext cx="485968" cy="7539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17">
            <a:extLst>
              <a:ext uri="{FF2B5EF4-FFF2-40B4-BE49-F238E27FC236}">
                <a16:creationId xmlns:a16="http://schemas.microsoft.com/office/drawing/2014/main" id="{B3E15250-994B-6DD6-AD4A-0EB9F63C1988}"/>
              </a:ext>
            </a:extLst>
          </p:cNvPr>
          <p:cNvCxnSpPr/>
          <p:nvPr/>
        </p:nvCxnSpPr>
        <p:spPr>
          <a:xfrm>
            <a:off x="977795" y="4186009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7">
            <a:extLst>
              <a:ext uri="{FF2B5EF4-FFF2-40B4-BE49-F238E27FC236}">
                <a16:creationId xmlns:a16="http://schemas.microsoft.com/office/drawing/2014/main" id="{95598CFD-DA33-972E-3AF1-E308F9E955EE}"/>
              </a:ext>
            </a:extLst>
          </p:cNvPr>
          <p:cNvCxnSpPr/>
          <p:nvPr/>
        </p:nvCxnSpPr>
        <p:spPr>
          <a:xfrm>
            <a:off x="2790943" y="4186009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id="{264839D7-B9E9-9620-F720-81F36D4235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0748" y="3447636"/>
                <a:ext cx="5019208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id="{264839D7-B9E9-9620-F720-81F36D42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48" y="3447636"/>
                <a:ext cx="5019208" cy="1325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ostokąt 3">
            <a:extLst>
              <a:ext uri="{FF2B5EF4-FFF2-40B4-BE49-F238E27FC236}">
                <a16:creationId xmlns:a16="http://schemas.microsoft.com/office/drawing/2014/main" id="{7DB527A0-0294-9768-6B4E-DB9D4775F31B}"/>
              </a:ext>
            </a:extLst>
          </p:cNvPr>
          <p:cNvSpPr/>
          <p:nvPr/>
        </p:nvSpPr>
        <p:spPr>
          <a:xfrm>
            <a:off x="1048205" y="4956222"/>
            <a:ext cx="2495846" cy="1065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„</a:t>
            </a:r>
            <a:r>
              <a:rPr lang="pl-PL" sz="2800" b="1" dirty="0" err="1">
                <a:solidFill>
                  <a:schemeClr val="tx1"/>
                </a:solidFill>
                <a:latin typeface="Lato Light" panose="020F0502020204030203" pitchFamily="34" charset="0"/>
              </a:rPr>
              <a:t>Compression</a:t>
            </a:r>
            <a:r>
              <a:rPr lang="pl-PL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Lato Light" panose="020F0502020204030203" pitchFamily="34" charset="0"/>
              </a:rPr>
              <a:t>function</a:t>
            </a:r>
            <a:r>
              <a:rPr lang="pl-PL" sz="2800" b="1" dirty="0">
                <a:solidFill>
                  <a:schemeClr val="tx1"/>
                </a:solidFill>
                <a:latin typeface="Lato Light" panose="020F0502020204030203" pitchFamily="34" charset="0"/>
              </a:rPr>
              <a:t>”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3335CCF-27CF-DE06-62C7-19885EBA0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2804"/>
            <a:ext cx="7553960" cy="5832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 err="1"/>
              <a:t>Merkle-Damgard</a:t>
            </a:r>
            <a:r>
              <a:rPr lang="pl-PL" dirty="0"/>
              <a:t> </a:t>
            </a:r>
            <a:r>
              <a:rPr lang="pl-PL" dirty="0" err="1"/>
              <a:t>scheme</a:t>
            </a:r>
            <a:r>
              <a:rPr lang="pl-PL" dirty="0"/>
              <a:t> for SHA 256.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0C392D2-CBBE-EF58-9CB9-D491E348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9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24" grpId="0" animBg="1"/>
      <p:bldP spid="27" grpId="0" animBg="1"/>
      <p:bldP spid="30" grpId="0" animBg="1"/>
      <p:bldP spid="3" grpId="0" animBg="1"/>
      <p:bldP spid="6" grpId="0" animBg="1"/>
      <p:bldP spid="7" grpId="0" animBg="1"/>
      <p:bldP spid="13" grpId="0"/>
      <p:bldP spid="12" grpId="0" animBg="1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137F6-600C-772B-00FD-ED61FD5C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The </a:t>
            </a:r>
            <a:r>
              <a:rPr lang="pl-PL" b="1" dirty="0" err="1"/>
              <a:t>precomputation</a:t>
            </a:r>
            <a:r>
              <a:rPr lang="pl-PL" b="1" dirty="0"/>
              <a:t> on a </a:t>
            </a:r>
            <a:r>
              <a:rPr lang="pl-PL" b="1" dirty="0" err="1"/>
              <a:t>shared</a:t>
            </a:r>
            <a:r>
              <a:rPr lang="pl-PL" b="1" dirty="0"/>
              <a:t> </a:t>
            </a:r>
            <a:r>
              <a:rPr lang="pl-PL" b="1" dirty="0" err="1"/>
              <a:t>secret</a:t>
            </a:r>
            <a:endParaRPr lang="pl-PL" b="1" dirty="0"/>
          </a:p>
        </p:txBody>
      </p:sp>
      <p:sp>
        <p:nvSpPr>
          <p:cNvPr id="9" name="Prostokąt: ścięte rogi u góry 8">
            <a:extLst>
              <a:ext uri="{FF2B5EF4-FFF2-40B4-BE49-F238E27FC236}">
                <a16:creationId xmlns:a16="http://schemas.microsoft.com/office/drawing/2014/main" id="{170F14F7-8434-8C43-D612-BA73CBC265A9}"/>
              </a:ext>
            </a:extLst>
          </p:cNvPr>
          <p:cNvSpPr/>
          <p:nvPr/>
        </p:nvSpPr>
        <p:spPr>
          <a:xfrm rot="5400000">
            <a:off x="2311887" y="5342662"/>
            <a:ext cx="1065245" cy="984374"/>
          </a:xfrm>
          <a:prstGeom prst="snip2Same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Lato Light" panose="020F0502020204030203" pitchFamily="34" charset="0"/>
              </a:rPr>
              <a:t>H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FF927D7-5E40-A833-B10F-B0376ACC8C49}"/>
              </a:ext>
            </a:extLst>
          </p:cNvPr>
          <p:cNvCxnSpPr/>
          <p:nvPr/>
        </p:nvCxnSpPr>
        <p:spPr>
          <a:xfrm>
            <a:off x="1517232" y="6183369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rostokąt: ścięte rogi u góry 16">
            <a:extLst>
              <a:ext uri="{FF2B5EF4-FFF2-40B4-BE49-F238E27FC236}">
                <a16:creationId xmlns:a16="http://schemas.microsoft.com/office/drawing/2014/main" id="{7D0B1CA6-2C05-5776-363E-8EA443519C57}"/>
              </a:ext>
            </a:extLst>
          </p:cNvPr>
          <p:cNvSpPr/>
          <p:nvPr/>
        </p:nvSpPr>
        <p:spPr>
          <a:xfrm rot="5400000">
            <a:off x="8635776" y="5362861"/>
            <a:ext cx="1065245" cy="984374"/>
          </a:xfrm>
          <a:prstGeom prst="snip2Same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Lato Light" panose="020F0502020204030203" pitchFamily="34" charset="0"/>
              </a:rPr>
              <a:t>H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74D20A37-D6FE-C0D5-5C73-83E2ED7D0124}"/>
              </a:ext>
            </a:extLst>
          </p:cNvPr>
          <p:cNvCxnSpPr/>
          <p:nvPr/>
        </p:nvCxnSpPr>
        <p:spPr>
          <a:xfrm>
            <a:off x="3336696" y="6183369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E752599B-D4D5-B847-A0A8-082FBBC25997}"/>
              </a:ext>
            </a:extLst>
          </p:cNvPr>
          <p:cNvCxnSpPr/>
          <p:nvPr/>
        </p:nvCxnSpPr>
        <p:spPr>
          <a:xfrm>
            <a:off x="9660586" y="6199743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04C87BC6-FD50-641C-35DF-B52B5AA39F72}"/>
              </a:ext>
            </a:extLst>
          </p:cNvPr>
          <p:cNvSpPr/>
          <p:nvPr/>
        </p:nvSpPr>
        <p:spPr>
          <a:xfrm>
            <a:off x="1031263" y="5925271"/>
            <a:ext cx="485967" cy="5039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Lato Light" panose="020F0502020204030203" pitchFamily="34" charset="0"/>
              </a:rPr>
              <a:t>IV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9129CF2-6D41-FBE6-527C-5DEF8DD6B862}"/>
              </a:ext>
            </a:extLst>
          </p:cNvPr>
          <p:cNvCxnSpPr>
            <a:cxnSpLocks/>
          </p:cNvCxnSpPr>
          <p:nvPr/>
        </p:nvCxnSpPr>
        <p:spPr>
          <a:xfrm>
            <a:off x="1987651" y="5486255"/>
            <a:ext cx="3646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88E74F49-0C56-3235-AD73-460580B41C44}"/>
                  </a:ext>
                </a:extLst>
              </p:cNvPr>
              <p:cNvSpPr/>
              <p:nvPr/>
            </p:nvSpPr>
            <p:spPr>
              <a:xfrm>
                <a:off x="1591100" y="5234280"/>
                <a:ext cx="485968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88E74F49-0C56-3235-AD73-460580B41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0" y="5234280"/>
                <a:ext cx="485968" cy="503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4DC0B817-D767-FD22-B39F-D41B5E340CA5}"/>
              </a:ext>
            </a:extLst>
          </p:cNvPr>
          <p:cNvCxnSpPr>
            <a:cxnSpLocks/>
          </p:cNvCxnSpPr>
          <p:nvPr/>
        </p:nvCxnSpPr>
        <p:spPr>
          <a:xfrm>
            <a:off x="8311539" y="5506454"/>
            <a:ext cx="3646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654D20D9-ADE4-4CE4-CEA0-95161CE23404}"/>
                  </a:ext>
                </a:extLst>
              </p:cNvPr>
              <p:cNvSpPr/>
              <p:nvPr/>
            </p:nvSpPr>
            <p:spPr>
              <a:xfrm>
                <a:off x="7914988" y="5254479"/>
                <a:ext cx="485968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654D20D9-ADE4-4CE4-CEA0-95161CE23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988" y="5254479"/>
                <a:ext cx="485968" cy="503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2947130B-2892-56D6-F475-2EEE299DA1B7}"/>
                  </a:ext>
                </a:extLst>
              </p:cNvPr>
              <p:cNvSpPr/>
              <p:nvPr/>
            </p:nvSpPr>
            <p:spPr>
              <a:xfrm>
                <a:off x="10495675" y="5945470"/>
                <a:ext cx="734300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𝐎𝐔𝐓</m:t>
                      </m:r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2947130B-2892-56D6-F475-2EEE299DA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675" y="5945470"/>
                <a:ext cx="734300" cy="503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ytuł 1">
                <a:extLst>
                  <a:ext uri="{FF2B5EF4-FFF2-40B4-BE49-F238E27FC236}">
                    <a16:creationId xmlns:a16="http://schemas.microsoft.com/office/drawing/2014/main" id="{46B26E01-DBF7-2F41-9007-7D73E056C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84" y="1239143"/>
                <a:ext cx="6639291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Tytuł 1">
                <a:extLst>
                  <a:ext uri="{FF2B5EF4-FFF2-40B4-BE49-F238E27FC236}">
                    <a16:creationId xmlns:a16="http://schemas.microsoft.com/office/drawing/2014/main" id="{46B26E01-DBF7-2F41-9007-7D73E056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84" y="1239143"/>
                <a:ext cx="6639291" cy="1325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ytuł 1">
                <a:extLst>
                  <a:ext uri="{FF2B5EF4-FFF2-40B4-BE49-F238E27FC236}">
                    <a16:creationId xmlns:a16="http://schemas.microsoft.com/office/drawing/2014/main" id="{73EAACC2-2A19-B576-2041-82F61FF415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1190" y="2855621"/>
                <a:ext cx="3955185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𝑆𝐻𝐴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256(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>
                  <a:latin typeface="Lato Light" panose="020F0502020204030203" pitchFamily="34" charset="0"/>
                </a:endParaRPr>
              </a:p>
              <a:p>
                <a:pPr algn="ctr"/>
                <a:r>
                  <a:rPr lang="pl-PL" b="1" dirty="0" err="1">
                    <a:latin typeface="Lato Light" panose="020F0502020204030203" pitchFamily="34" charset="0"/>
                  </a:rPr>
                  <a:t>can</a:t>
                </a:r>
                <a:r>
                  <a:rPr lang="pl-PL" b="1" dirty="0">
                    <a:latin typeface="Lato Light" panose="020F0502020204030203" pitchFamily="34" charset="0"/>
                  </a:rPr>
                  <a:t> be </a:t>
                </a:r>
                <a:r>
                  <a:rPr lang="pl-PL" b="1" dirty="0" err="1">
                    <a:latin typeface="Lato Light" panose="020F0502020204030203" pitchFamily="34" charset="0"/>
                  </a:rPr>
                  <a:t>easily</a:t>
                </a:r>
                <a:r>
                  <a:rPr lang="pl-PL" b="1" dirty="0">
                    <a:latin typeface="Lato Light" panose="020F0502020204030203" pitchFamily="34" charset="0"/>
                  </a:rPr>
                  <a:t> </a:t>
                </a:r>
                <a:r>
                  <a:rPr lang="pl-PL" b="1" dirty="0" err="1">
                    <a:latin typeface="Lato Light" panose="020F0502020204030203" pitchFamily="34" charset="0"/>
                  </a:rPr>
                  <a:t>computed</a:t>
                </a:r>
                <a:r>
                  <a:rPr lang="pl-PL" b="1" dirty="0">
                    <a:latin typeface="Lato Light" panose="020F0502020204030203" pitchFamily="34" charset="0"/>
                  </a:rPr>
                  <a:t> in a </a:t>
                </a:r>
                <a:r>
                  <a:rPr lang="pl-PL" b="1" dirty="0" err="1">
                    <a:latin typeface="Lato Light" panose="020F0502020204030203" pitchFamily="34" charset="0"/>
                  </a:rPr>
                  <a:t>distributed</a:t>
                </a:r>
                <a:r>
                  <a:rPr lang="pl-PL" b="1" dirty="0">
                    <a:latin typeface="Lato Light" panose="020F0502020204030203" pitchFamily="34" charset="0"/>
                  </a:rPr>
                  <a:t> </a:t>
                </a:r>
                <a:r>
                  <a:rPr lang="pl-PL" b="1" dirty="0" err="1">
                    <a:latin typeface="Lato Light" panose="020F0502020204030203" pitchFamily="34" charset="0"/>
                  </a:rPr>
                  <a:t>way</a:t>
                </a:r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ytuł 1">
                <a:extLst>
                  <a:ext uri="{FF2B5EF4-FFF2-40B4-BE49-F238E27FC236}">
                    <a16:creationId xmlns:a16="http://schemas.microsoft.com/office/drawing/2014/main" id="{73EAACC2-2A19-B576-2041-82F61FF4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190" y="2855621"/>
                <a:ext cx="3955185" cy="1325563"/>
              </a:xfrm>
              <a:prstGeom prst="rect">
                <a:avLst/>
              </a:prstGeom>
              <a:blipFill>
                <a:blip r:embed="rId7"/>
                <a:stretch>
                  <a:fillRect l="-308" r="-462" b="-3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stokąt 29">
                <a:extLst>
                  <a:ext uri="{FF2B5EF4-FFF2-40B4-BE49-F238E27FC236}">
                    <a16:creationId xmlns:a16="http://schemas.microsoft.com/office/drawing/2014/main" id="{B864AC69-05C3-B367-0284-FCF6B68FD2BF}"/>
                  </a:ext>
                </a:extLst>
              </p:cNvPr>
              <p:cNvSpPr/>
              <p:nvPr/>
            </p:nvSpPr>
            <p:spPr>
              <a:xfrm>
                <a:off x="4204427" y="5988926"/>
                <a:ext cx="791616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𝐎𝐔𝐓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Prostokąt 29">
                <a:extLst>
                  <a:ext uri="{FF2B5EF4-FFF2-40B4-BE49-F238E27FC236}">
                    <a16:creationId xmlns:a16="http://schemas.microsoft.com/office/drawing/2014/main" id="{B864AC69-05C3-B367-0284-FCF6B68FD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427" y="5988926"/>
                <a:ext cx="791616" cy="503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Łącznik prosty ze strzałką 20">
            <a:extLst>
              <a:ext uri="{FF2B5EF4-FFF2-40B4-BE49-F238E27FC236}">
                <a16:creationId xmlns:a16="http://schemas.microsoft.com/office/drawing/2014/main" id="{FF445434-68E9-1650-0193-2E907EF22F93}"/>
              </a:ext>
            </a:extLst>
          </p:cNvPr>
          <p:cNvCxnSpPr/>
          <p:nvPr/>
        </p:nvCxnSpPr>
        <p:spPr>
          <a:xfrm>
            <a:off x="7841120" y="6196223"/>
            <a:ext cx="83509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ostokąt 29">
                <a:extLst>
                  <a:ext uri="{FF2B5EF4-FFF2-40B4-BE49-F238E27FC236}">
                    <a16:creationId xmlns:a16="http://schemas.microsoft.com/office/drawing/2014/main" id="{DA9BE8A3-8D11-7736-276E-33260E5C2321}"/>
                  </a:ext>
                </a:extLst>
              </p:cNvPr>
              <p:cNvSpPr/>
              <p:nvPr/>
            </p:nvSpPr>
            <p:spPr>
              <a:xfrm>
                <a:off x="7033183" y="5988806"/>
                <a:ext cx="791616" cy="5039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𝐎𝐔𝐓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8" name="Prostokąt 29">
                <a:extLst>
                  <a:ext uri="{FF2B5EF4-FFF2-40B4-BE49-F238E27FC236}">
                    <a16:creationId xmlns:a16="http://schemas.microsoft.com/office/drawing/2014/main" id="{DA9BE8A3-8D11-7736-276E-33260E5C2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83" y="5988806"/>
                <a:ext cx="791616" cy="503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ytuł 1">
                <a:extLst>
                  <a:ext uri="{FF2B5EF4-FFF2-40B4-BE49-F238E27FC236}">
                    <a16:creationId xmlns:a16="http://schemas.microsoft.com/office/drawing/2014/main" id="{67168BDC-50F7-07CD-D65B-725ADA5299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1799" y="2556425"/>
                <a:ext cx="871703" cy="854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6" name="Tytuł 1">
                <a:extLst>
                  <a:ext uri="{FF2B5EF4-FFF2-40B4-BE49-F238E27FC236}">
                    <a16:creationId xmlns:a16="http://schemas.microsoft.com/office/drawing/2014/main" id="{67168BDC-50F7-07CD-D65B-725ADA529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2556425"/>
                <a:ext cx="871703" cy="8544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ytuł 1">
                <a:extLst>
                  <a:ext uri="{FF2B5EF4-FFF2-40B4-BE49-F238E27FC236}">
                    <a16:creationId xmlns:a16="http://schemas.microsoft.com/office/drawing/2014/main" id="{C131CAE4-26FA-0665-6277-3D9658EA5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7972" y="2652379"/>
                <a:ext cx="871703" cy="854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7" name="Tytuł 1">
                <a:extLst>
                  <a:ext uri="{FF2B5EF4-FFF2-40B4-BE49-F238E27FC236}">
                    <a16:creationId xmlns:a16="http://schemas.microsoft.com/office/drawing/2014/main" id="{C131CAE4-26FA-0665-6277-3D9658EA5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972" y="2652379"/>
                <a:ext cx="871703" cy="854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Łącznik prosty ze strzałką 15">
            <a:extLst>
              <a:ext uri="{FF2B5EF4-FFF2-40B4-BE49-F238E27FC236}">
                <a16:creationId xmlns:a16="http://schemas.microsoft.com/office/drawing/2014/main" id="{64EB62EB-8A82-3751-58AA-766891E6D3D5}"/>
              </a:ext>
            </a:extLst>
          </p:cNvPr>
          <p:cNvCxnSpPr>
            <a:cxnSpLocks/>
          </p:cNvCxnSpPr>
          <p:nvPr/>
        </p:nvCxnSpPr>
        <p:spPr>
          <a:xfrm>
            <a:off x="5386838" y="6252949"/>
            <a:ext cx="1307876" cy="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2552308C-1D84-847C-5DA7-F2DCCD7771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32" y="3158221"/>
            <a:ext cx="1475364" cy="1475364"/>
          </a:xfrm>
          <a:prstGeom prst="rect">
            <a:avLst/>
          </a:prstGeom>
        </p:spPr>
      </p:pic>
      <p:pic>
        <p:nvPicPr>
          <p:cNvPr id="5" name="Picture 4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D60131BA-91B4-D96E-F4B1-FC6CCE77F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43" y="3003689"/>
            <a:ext cx="1325563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88A28-5115-6807-9294-E9AF1B14162C}"/>
                  </a:ext>
                </a:extLst>
              </p:cNvPr>
              <p:cNvSpPr txBox="1"/>
              <p:nvPr/>
            </p:nvSpPr>
            <p:spPr>
              <a:xfrm>
                <a:off x="4736038" y="5618857"/>
                <a:ext cx="25757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𝐎𝐔𝐓</m:t>
                          </m:r>
                        </m:e>
                        <m:sub>
                          <m:r>
                            <a:rPr lang="pl-PL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8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88A28-5115-6807-9294-E9AF1B141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38" y="5618857"/>
                <a:ext cx="257571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75D2-2CEA-759B-52B7-50F382D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2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24" grpId="0" animBg="1"/>
      <p:bldP spid="27" grpId="0" animBg="1"/>
      <p:bldP spid="30" grpId="0" animBg="1"/>
      <p:bldP spid="8" grpId="0"/>
      <p:bldP spid="7" grpId="0"/>
      <p:bldP spid="19" grpId="0" animBg="1"/>
      <p:bldP spid="28" grpId="0" animBg="1"/>
      <p:bldP spid="36" grpId="0"/>
      <p:bldP spid="3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>
                <a:extLst>
                  <a:ext uri="{FF2B5EF4-FFF2-40B4-BE49-F238E27FC236}">
                    <a16:creationId xmlns:a16="http://schemas.microsoft.com/office/drawing/2014/main" id="{DA1521CC-01B5-6828-2C5D-63F3A2C805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b="1" dirty="0"/>
                  <a:t>The </a:t>
                </a:r>
                <a:r>
                  <a:rPr lang="pl-PL" b="1" dirty="0" err="1"/>
                  <a:t>procedure</a:t>
                </a:r>
                <a:r>
                  <a:rPr lang="pl-PL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4400" b="1" i="0" smtClean="0">
                        <a:latin typeface="Cambria Math" panose="02040503050406030204" pitchFamily="18" charset="0"/>
                      </a:rPr>
                      <m:t>scratch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pl-PL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b="1" dirty="0"/>
              </a:p>
            </p:txBody>
          </p:sp>
        </mc:Choice>
        <mc:Fallback xmlns="">
          <p:sp>
            <p:nvSpPr>
              <p:cNvPr id="2" name="Tytuł 1">
                <a:extLst>
                  <a:ext uri="{FF2B5EF4-FFF2-40B4-BE49-F238E27FC236}">
                    <a16:creationId xmlns:a16="http://schemas.microsoft.com/office/drawing/2014/main" id="{DA1521CC-01B5-6828-2C5D-63F3A2C80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CF6B428A-713A-E3D8-671B-BE0F63B0F8FB}"/>
                  </a:ext>
                </a:extLst>
              </p:cNvPr>
              <p:cNvSpPr txBox="1"/>
              <p:nvPr/>
            </p:nvSpPr>
            <p:spPr>
              <a:xfrm>
                <a:off x="239603" y="5884336"/>
                <a:ext cx="985270" cy="3077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CF6B428A-713A-E3D8-671B-BE0F63B0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3" y="5884336"/>
                <a:ext cx="98527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6">
                <a:extLst>
                  <a:ext uri="{FF2B5EF4-FFF2-40B4-BE49-F238E27FC236}">
                    <a16:creationId xmlns:a16="http://schemas.microsoft.com/office/drawing/2014/main" id="{C792B3F6-3F7F-6137-BBA7-78A20A8F3E52}"/>
                  </a:ext>
                </a:extLst>
              </p:cNvPr>
              <p:cNvSpPr txBox="1"/>
              <p:nvPr/>
            </p:nvSpPr>
            <p:spPr>
              <a:xfrm>
                <a:off x="1289045" y="5885246"/>
                <a:ext cx="977374" cy="3077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36">
                <a:extLst>
                  <a:ext uri="{FF2B5EF4-FFF2-40B4-BE49-F238E27FC236}">
                    <a16:creationId xmlns:a16="http://schemas.microsoft.com/office/drawing/2014/main" id="{C792B3F6-3F7F-6137-BBA7-78A20A8F3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5" y="5885246"/>
                <a:ext cx="97737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1E531CE2-3037-05AC-EB77-654D58678CCB}"/>
                  </a:ext>
                </a:extLst>
              </p:cNvPr>
              <p:cNvSpPr txBox="1"/>
              <p:nvPr/>
            </p:nvSpPr>
            <p:spPr>
              <a:xfrm>
                <a:off x="191877" y="3993269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1E531CE2-3037-05AC-EB77-654D58678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7" y="3993269"/>
                <a:ext cx="10329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6">
                <a:extLst>
                  <a:ext uri="{FF2B5EF4-FFF2-40B4-BE49-F238E27FC236}">
                    <a16:creationId xmlns:a16="http://schemas.microsoft.com/office/drawing/2014/main" id="{7CD9A3CB-8807-CDB4-C56A-3BB4DE90FDC1}"/>
                  </a:ext>
                </a:extLst>
              </p:cNvPr>
              <p:cNvSpPr txBox="1"/>
              <p:nvPr/>
            </p:nvSpPr>
            <p:spPr>
              <a:xfrm rot="5400000" flipH="1">
                <a:off x="757376" y="3334236"/>
                <a:ext cx="1172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46">
                <a:extLst>
                  <a:ext uri="{FF2B5EF4-FFF2-40B4-BE49-F238E27FC236}">
                    <a16:creationId xmlns:a16="http://schemas.microsoft.com/office/drawing/2014/main" id="{7CD9A3CB-8807-CDB4-C56A-3BB4DE90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757376" y="3334236"/>
                <a:ext cx="11727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B80F8526-4A59-2A26-7D6D-4350AD65EFF1}"/>
                  </a:ext>
                </a:extLst>
              </p:cNvPr>
              <p:cNvSpPr txBox="1"/>
              <p:nvPr/>
            </p:nvSpPr>
            <p:spPr>
              <a:xfrm>
                <a:off x="191877" y="4911141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B80F8526-4A59-2A26-7D6D-4350AD65E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7" y="4911141"/>
                <a:ext cx="103299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DA705B00-8605-05AB-1460-C8F4437E3D36}"/>
                  </a:ext>
                </a:extLst>
              </p:cNvPr>
              <p:cNvSpPr/>
              <p:nvPr/>
            </p:nvSpPr>
            <p:spPr>
              <a:xfrm>
                <a:off x="121811" y="4412484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DA705B00-8605-05AB-1460-C8F4437E3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1" y="4412484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88342DA7-E4D7-4657-5B7E-4EBA48DF2A56}"/>
                  </a:ext>
                </a:extLst>
              </p:cNvPr>
              <p:cNvSpPr/>
              <p:nvPr/>
            </p:nvSpPr>
            <p:spPr>
              <a:xfrm>
                <a:off x="177044" y="5350261"/>
                <a:ext cx="2153417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88342DA7-E4D7-4657-5B7E-4EBA48DF2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44" y="5350261"/>
                <a:ext cx="2153417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4">
                <a:extLst>
                  <a:ext uri="{FF2B5EF4-FFF2-40B4-BE49-F238E27FC236}">
                    <a16:creationId xmlns:a16="http://schemas.microsoft.com/office/drawing/2014/main" id="{C354AB08-86DD-9CFB-B928-CBAEDF3CC287}"/>
                  </a:ext>
                </a:extLst>
              </p:cNvPr>
              <p:cNvSpPr txBox="1"/>
              <p:nvPr/>
            </p:nvSpPr>
            <p:spPr>
              <a:xfrm>
                <a:off x="191877" y="2454563"/>
                <a:ext cx="1020776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5" name="TextBox 54">
                <a:extLst>
                  <a:ext uri="{FF2B5EF4-FFF2-40B4-BE49-F238E27FC236}">
                    <a16:creationId xmlns:a16="http://schemas.microsoft.com/office/drawing/2014/main" id="{C354AB08-86DD-9CFB-B928-CBAEDF3CC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7" y="2454563"/>
                <a:ext cx="102077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7">
                <a:extLst>
                  <a:ext uri="{FF2B5EF4-FFF2-40B4-BE49-F238E27FC236}">
                    <a16:creationId xmlns:a16="http://schemas.microsoft.com/office/drawing/2014/main" id="{50C8EBD1-AEBB-5696-0833-E6A9E89AE039}"/>
                  </a:ext>
                </a:extLst>
              </p:cNvPr>
              <p:cNvSpPr/>
              <p:nvPr/>
            </p:nvSpPr>
            <p:spPr>
              <a:xfrm>
                <a:off x="139518" y="2879850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Rectangle 17">
                <a:extLst>
                  <a:ext uri="{FF2B5EF4-FFF2-40B4-BE49-F238E27FC236}">
                    <a16:creationId xmlns:a16="http://schemas.microsoft.com/office/drawing/2014/main" id="{50C8EBD1-AEBB-5696-0833-E6A9E89AE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8" y="2879850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or: Curved 138">
            <a:extLst>
              <a:ext uri="{FF2B5EF4-FFF2-40B4-BE49-F238E27FC236}">
                <a16:creationId xmlns:a16="http://schemas.microsoft.com/office/drawing/2014/main" id="{4EC0A870-6526-90B2-8719-E49665AFB5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20140" y="2207981"/>
            <a:ext cx="3128881" cy="2800658"/>
          </a:xfrm>
          <a:prstGeom prst="curvedConnector5">
            <a:avLst>
              <a:gd name="adj1" fmla="val -19960"/>
              <a:gd name="adj2" fmla="val 27112"/>
              <a:gd name="adj3" fmla="val 136047"/>
            </a:avLst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149">
            <a:extLst>
              <a:ext uri="{FF2B5EF4-FFF2-40B4-BE49-F238E27FC236}">
                <a16:creationId xmlns:a16="http://schemas.microsoft.com/office/drawing/2014/main" id="{30AAEADB-052B-B9C1-DFAC-D4B53A8B72F1}"/>
              </a:ext>
            </a:extLst>
          </p:cNvPr>
          <p:cNvCxnSpPr>
            <a:cxnSpLocks/>
          </p:cNvCxnSpPr>
          <p:nvPr/>
        </p:nvCxnSpPr>
        <p:spPr>
          <a:xfrm flipV="1">
            <a:off x="7439145" y="1581216"/>
            <a:ext cx="0" cy="432953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9A1036CD-BF3A-84ED-00ED-9CBE3CA70FCF}"/>
                  </a:ext>
                </a:extLst>
              </p:cNvPr>
              <p:cNvSpPr/>
              <p:nvPr/>
            </p:nvSpPr>
            <p:spPr>
              <a:xfrm>
                <a:off x="193509" y="1944713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9A1036CD-BF3A-84ED-00ED-9CBE3CA70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9" y="1944713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pole tekstowe 88">
                <a:extLst>
                  <a:ext uri="{FF2B5EF4-FFF2-40B4-BE49-F238E27FC236}">
                    <a16:creationId xmlns:a16="http://schemas.microsoft.com/office/drawing/2014/main" id="{0EA85908-3971-5339-0520-F6920B6DFC03}"/>
                  </a:ext>
                </a:extLst>
              </p:cNvPr>
              <p:cNvSpPr txBox="1"/>
              <p:nvPr/>
            </p:nvSpPr>
            <p:spPr>
              <a:xfrm>
                <a:off x="8288988" y="1628850"/>
                <a:ext cx="4502933" cy="2352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pl-PL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36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pl-PL" sz="36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sz="3600" b="1" dirty="0"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𝜿</m:t>
                        </m:r>
                      </m:sup>
                    </m:sSup>
                  </m:oMath>
                </a14:m>
                <a:endParaRPr lang="pl-PL" sz="3600" b="1" i="1" dirty="0">
                  <a:latin typeface="Cambria Math" panose="02040503050406030204" pitchFamily="18" charset="0"/>
                </a:endParaRPr>
              </a:p>
              <a:p>
                <a:endParaRPr lang="pl-PL" sz="3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l-PL" sz="36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pl-PL" sz="36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3600" b="1" i="1">
                            <a:latin typeface="Cambria Math" panose="02040503050406030204" pitchFamily="18" charset="0"/>
                          </a:rPr>
                          <m:t>𝜿</m:t>
                        </m:r>
                      </m:sup>
                    </m:sSup>
                  </m:oMath>
                </a14:m>
                <a:r>
                  <a:rPr lang="pl-PL" sz="3600" dirty="0">
                    <a:latin typeface="Lato Light" panose="020F0502020204030203" pitchFamily="34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600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pl-PL" sz="36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pl-PL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l-PL" sz="3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𝜿</m:t>
                          </m:r>
                        </m:sup>
                      </m:sSup>
                    </m:oMath>
                  </m:oMathPara>
                </a14:m>
                <a:endParaRPr lang="pl-PL" sz="3600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9" name="pole tekstowe 88">
                <a:extLst>
                  <a:ext uri="{FF2B5EF4-FFF2-40B4-BE49-F238E27FC236}">
                    <a16:creationId xmlns:a16="http://schemas.microsoft.com/office/drawing/2014/main" id="{0EA85908-3971-5339-0520-F6920B6DF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88" y="1628850"/>
                <a:ext cx="4502933" cy="23521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Łącznik prosty ze strzałką 91">
            <a:extLst>
              <a:ext uri="{FF2B5EF4-FFF2-40B4-BE49-F238E27FC236}">
                <a16:creationId xmlns:a16="http://schemas.microsoft.com/office/drawing/2014/main" id="{9B8F50B5-0DA5-B315-9BB4-1E4A2FC8C740}"/>
              </a:ext>
            </a:extLst>
          </p:cNvPr>
          <p:cNvCxnSpPr/>
          <p:nvPr/>
        </p:nvCxnSpPr>
        <p:spPr>
          <a:xfrm>
            <a:off x="1605376" y="6583680"/>
            <a:ext cx="777484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pole tekstowe 92">
                <a:extLst>
                  <a:ext uri="{FF2B5EF4-FFF2-40B4-BE49-F238E27FC236}">
                    <a16:creationId xmlns:a16="http://schemas.microsoft.com/office/drawing/2014/main" id="{97D9FB67-7E21-E07A-5861-8611E250DAE3}"/>
                  </a:ext>
                </a:extLst>
              </p:cNvPr>
              <p:cNvSpPr txBox="1"/>
              <p:nvPr/>
            </p:nvSpPr>
            <p:spPr>
              <a:xfrm>
                <a:off x="5167399" y="5971197"/>
                <a:ext cx="4711828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Repeat </a:t>
                </a:r>
                <a14:m>
                  <m:oMath xmlns:m="http://schemas.openxmlformats.org/officeDocument/2006/math"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3600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times</a:t>
                </a:r>
                <a:r>
                  <a:rPr lang="pl-PL" sz="36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:endParaRPr lang="pl-PL" sz="36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3" name="pole tekstowe 92">
                <a:extLst>
                  <a:ext uri="{FF2B5EF4-FFF2-40B4-BE49-F238E27FC236}">
                    <a16:creationId xmlns:a16="http://schemas.microsoft.com/office/drawing/2014/main" id="{97D9FB67-7E21-E07A-5861-8611E250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99" y="5971197"/>
                <a:ext cx="4711828" cy="646331"/>
              </a:xfrm>
              <a:prstGeom prst="rect">
                <a:avLst/>
              </a:prstGeom>
              <a:blipFill>
                <a:blip r:embed="rId15"/>
                <a:stretch>
                  <a:fillRect l="-4010" t="-16038" b="-3396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62EBA08-5C15-86E3-EE48-C0FDDB26C4E1}"/>
                  </a:ext>
                </a:extLst>
              </p:cNvPr>
              <p:cNvSpPr txBox="1"/>
              <p:nvPr/>
            </p:nvSpPr>
            <p:spPr>
              <a:xfrm>
                <a:off x="8288988" y="4366246"/>
                <a:ext cx="4502933" cy="1222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pl-PL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l-PL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pl-PL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l-PL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pl-PL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pl-PL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3600" dirty="0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,</a:t>
                </a:r>
                <a:endParaRPr lang="pl-PL" sz="3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3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36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pl-PL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l-PL" sz="3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3600" b="1" i="1">
                              <a:latin typeface="Cambria Math" panose="02040503050406030204" pitchFamily="18" charset="0"/>
                            </a:rPr>
                            <m:t>𝜿</m:t>
                          </m:r>
                        </m:sup>
                      </m:sSup>
                    </m:oMath>
                  </m:oMathPara>
                </a14:m>
                <a:endParaRPr lang="pl-PL" sz="3600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62EBA08-5C15-86E3-EE48-C0FDDB26C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88" y="4366246"/>
                <a:ext cx="4502933" cy="1222258"/>
              </a:xfrm>
              <a:prstGeom prst="rect">
                <a:avLst/>
              </a:prstGeom>
              <a:blipFill>
                <a:blip r:embed="rId16"/>
                <a:stretch>
                  <a:fillRect t="-84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138">
            <a:extLst>
              <a:ext uri="{FF2B5EF4-FFF2-40B4-BE49-F238E27FC236}">
                <a16:creationId xmlns:a16="http://schemas.microsoft.com/office/drawing/2014/main" id="{6C02F4CE-2A3D-BFB5-07C9-2B514BBFB0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3271" y="2561378"/>
            <a:ext cx="1948654" cy="734308"/>
          </a:xfrm>
          <a:prstGeom prst="curvedConnector3">
            <a:avLst>
              <a:gd name="adj1" fmla="val -27753"/>
            </a:avLst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149">
            <a:extLst>
              <a:ext uri="{FF2B5EF4-FFF2-40B4-BE49-F238E27FC236}">
                <a16:creationId xmlns:a16="http://schemas.microsoft.com/office/drawing/2014/main" id="{287FB0C8-4EDE-2B2B-DCF7-501430D7966B}"/>
              </a:ext>
            </a:extLst>
          </p:cNvPr>
          <p:cNvCxnSpPr>
            <a:cxnSpLocks/>
          </p:cNvCxnSpPr>
          <p:nvPr/>
        </p:nvCxnSpPr>
        <p:spPr>
          <a:xfrm flipV="1">
            <a:off x="758355" y="5624347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149">
            <a:extLst>
              <a:ext uri="{FF2B5EF4-FFF2-40B4-BE49-F238E27FC236}">
                <a16:creationId xmlns:a16="http://schemas.microsoft.com/office/drawing/2014/main" id="{AAD41172-5264-23B9-0F67-4FA9D85E6E3D}"/>
              </a:ext>
            </a:extLst>
          </p:cNvPr>
          <p:cNvCxnSpPr>
            <a:cxnSpLocks/>
          </p:cNvCxnSpPr>
          <p:nvPr/>
        </p:nvCxnSpPr>
        <p:spPr>
          <a:xfrm flipV="1">
            <a:off x="1793559" y="5624347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149">
            <a:extLst>
              <a:ext uri="{FF2B5EF4-FFF2-40B4-BE49-F238E27FC236}">
                <a16:creationId xmlns:a16="http://schemas.microsoft.com/office/drawing/2014/main" id="{407ADEF0-962A-46B7-56B9-93F51966AB27}"/>
              </a:ext>
            </a:extLst>
          </p:cNvPr>
          <p:cNvCxnSpPr>
            <a:cxnSpLocks/>
          </p:cNvCxnSpPr>
          <p:nvPr/>
        </p:nvCxnSpPr>
        <p:spPr>
          <a:xfrm flipV="1">
            <a:off x="758355" y="4658963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149">
            <a:extLst>
              <a:ext uri="{FF2B5EF4-FFF2-40B4-BE49-F238E27FC236}">
                <a16:creationId xmlns:a16="http://schemas.microsoft.com/office/drawing/2014/main" id="{AABB8175-971B-9CE1-C767-2A1FEC8560AC}"/>
              </a:ext>
            </a:extLst>
          </p:cNvPr>
          <p:cNvCxnSpPr>
            <a:cxnSpLocks/>
          </p:cNvCxnSpPr>
          <p:nvPr/>
        </p:nvCxnSpPr>
        <p:spPr>
          <a:xfrm flipV="1">
            <a:off x="1811179" y="4658963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149">
            <a:extLst>
              <a:ext uri="{FF2B5EF4-FFF2-40B4-BE49-F238E27FC236}">
                <a16:creationId xmlns:a16="http://schemas.microsoft.com/office/drawing/2014/main" id="{EBC3D73B-1ADE-2D8B-243D-C70C59A76982}"/>
              </a:ext>
            </a:extLst>
          </p:cNvPr>
          <p:cNvCxnSpPr>
            <a:cxnSpLocks/>
          </p:cNvCxnSpPr>
          <p:nvPr/>
        </p:nvCxnSpPr>
        <p:spPr>
          <a:xfrm flipV="1">
            <a:off x="719369" y="3713706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149">
            <a:extLst>
              <a:ext uri="{FF2B5EF4-FFF2-40B4-BE49-F238E27FC236}">
                <a16:creationId xmlns:a16="http://schemas.microsoft.com/office/drawing/2014/main" id="{A337256A-C4B7-80D5-E3BC-EB99763DB78E}"/>
              </a:ext>
            </a:extLst>
          </p:cNvPr>
          <p:cNvCxnSpPr>
            <a:cxnSpLocks/>
          </p:cNvCxnSpPr>
          <p:nvPr/>
        </p:nvCxnSpPr>
        <p:spPr>
          <a:xfrm flipV="1">
            <a:off x="1811179" y="3713706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Straight Arrow Connector 149">
            <a:extLst>
              <a:ext uri="{FF2B5EF4-FFF2-40B4-BE49-F238E27FC236}">
                <a16:creationId xmlns:a16="http://schemas.microsoft.com/office/drawing/2014/main" id="{963B2DB5-2787-7A17-73E1-666F525F7473}"/>
              </a:ext>
            </a:extLst>
          </p:cNvPr>
          <p:cNvCxnSpPr>
            <a:cxnSpLocks/>
          </p:cNvCxnSpPr>
          <p:nvPr/>
        </p:nvCxnSpPr>
        <p:spPr>
          <a:xfrm flipV="1">
            <a:off x="775975" y="2190914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Star: 8 Points 22">
            <a:extLst>
              <a:ext uri="{FF2B5EF4-FFF2-40B4-BE49-F238E27FC236}">
                <a16:creationId xmlns:a16="http://schemas.microsoft.com/office/drawing/2014/main" id="{F306C30C-E5E1-7879-ACE7-58B3BB5E53EC}"/>
              </a:ext>
            </a:extLst>
          </p:cNvPr>
          <p:cNvSpPr/>
          <p:nvPr/>
        </p:nvSpPr>
        <p:spPr>
          <a:xfrm>
            <a:off x="4774617" y="2043870"/>
            <a:ext cx="181386" cy="1678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25">
                <a:extLst>
                  <a:ext uri="{FF2B5EF4-FFF2-40B4-BE49-F238E27FC236}">
                    <a16:creationId xmlns:a16="http://schemas.microsoft.com/office/drawing/2014/main" id="{68074881-27A5-AC1B-A59B-6F2577E5BA1A}"/>
                  </a:ext>
                </a:extLst>
              </p:cNvPr>
              <p:cNvSpPr txBox="1"/>
              <p:nvPr/>
            </p:nvSpPr>
            <p:spPr>
              <a:xfrm>
                <a:off x="3172935" y="3993269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66" name="TextBox 25">
                <a:extLst>
                  <a:ext uri="{FF2B5EF4-FFF2-40B4-BE49-F238E27FC236}">
                    <a16:creationId xmlns:a16="http://schemas.microsoft.com/office/drawing/2014/main" id="{68074881-27A5-AC1B-A59B-6F2577E5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35" y="3993269"/>
                <a:ext cx="10329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6">
                <a:extLst>
                  <a:ext uri="{FF2B5EF4-FFF2-40B4-BE49-F238E27FC236}">
                    <a16:creationId xmlns:a16="http://schemas.microsoft.com/office/drawing/2014/main" id="{37F2A9C8-5F82-F8A6-170D-6A276A781AB6}"/>
                  </a:ext>
                </a:extLst>
              </p:cNvPr>
              <p:cNvSpPr txBox="1"/>
              <p:nvPr/>
            </p:nvSpPr>
            <p:spPr>
              <a:xfrm rot="5400000" flipH="1">
                <a:off x="3738434" y="3334236"/>
                <a:ext cx="1172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68" name="TextBox 46">
                <a:extLst>
                  <a:ext uri="{FF2B5EF4-FFF2-40B4-BE49-F238E27FC236}">
                    <a16:creationId xmlns:a16="http://schemas.microsoft.com/office/drawing/2014/main" id="{37F2A9C8-5F82-F8A6-170D-6A276A78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3738434" y="3334236"/>
                <a:ext cx="117278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07C96142-2EB7-026E-6A4E-31F0CF7F3D05}"/>
                  </a:ext>
                </a:extLst>
              </p:cNvPr>
              <p:cNvSpPr txBox="1"/>
              <p:nvPr/>
            </p:nvSpPr>
            <p:spPr>
              <a:xfrm>
                <a:off x="3172935" y="4911141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07C96142-2EB7-026E-6A4E-31F0CF7F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35" y="4911141"/>
                <a:ext cx="103299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17">
                <a:extLst>
                  <a:ext uri="{FF2B5EF4-FFF2-40B4-BE49-F238E27FC236}">
                    <a16:creationId xmlns:a16="http://schemas.microsoft.com/office/drawing/2014/main" id="{2AC28E0F-99AE-1623-7126-5BD3A04A1A1B}"/>
                  </a:ext>
                </a:extLst>
              </p:cNvPr>
              <p:cNvSpPr/>
              <p:nvPr/>
            </p:nvSpPr>
            <p:spPr>
              <a:xfrm>
                <a:off x="3102869" y="4412484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0" name="Rectangle 17">
                <a:extLst>
                  <a:ext uri="{FF2B5EF4-FFF2-40B4-BE49-F238E27FC236}">
                    <a16:creationId xmlns:a16="http://schemas.microsoft.com/office/drawing/2014/main" id="{2AC28E0F-99AE-1623-7126-5BD3A04A1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69" y="4412484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54">
                <a:extLst>
                  <a:ext uri="{FF2B5EF4-FFF2-40B4-BE49-F238E27FC236}">
                    <a16:creationId xmlns:a16="http://schemas.microsoft.com/office/drawing/2014/main" id="{E4B9A062-050A-7A1C-CFC9-8076FED45325}"/>
                  </a:ext>
                </a:extLst>
              </p:cNvPr>
              <p:cNvSpPr txBox="1"/>
              <p:nvPr/>
            </p:nvSpPr>
            <p:spPr>
              <a:xfrm>
                <a:off x="3172935" y="2454563"/>
                <a:ext cx="1020776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2" name="TextBox 54">
                <a:extLst>
                  <a:ext uri="{FF2B5EF4-FFF2-40B4-BE49-F238E27FC236}">
                    <a16:creationId xmlns:a16="http://schemas.microsoft.com/office/drawing/2014/main" id="{E4B9A062-050A-7A1C-CFC9-8076FED45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35" y="2454563"/>
                <a:ext cx="102077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17">
                <a:extLst>
                  <a:ext uri="{FF2B5EF4-FFF2-40B4-BE49-F238E27FC236}">
                    <a16:creationId xmlns:a16="http://schemas.microsoft.com/office/drawing/2014/main" id="{F08ED673-D6C7-6429-291A-275AF5077CF4}"/>
                  </a:ext>
                </a:extLst>
              </p:cNvPr>
              <p:cNvSpPr/>
              <p:nvPr/>
            </p:nvSpPr>
            <p:spPr>
              <a:xfrm>
                <a:off x="3120576" y="2879850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4" name="Rectangle 17">
                <a:extLst>
                  <a:ext uri="{FF2B5EF4-FFF2-40B4-BE49-F238E27FC236}">
                    <a16:creationId xmlns:a16="http://schemas.microsoft.com/office/drawing/2014/main" id="{F08ED673-D6C7-6429-291A-275AF5077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6" y="2879850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17">
                <a:extLst>
                  <a:ext uri="{FF2B5EF4-FFF2-40B4-BE49-F238E27FC236}">
                    <a16:creationId xmlns:a16="http://schemas.microsoft.com/office/drawing/2014/main" id="{E5878B5C-F876-7A54-9C39-7A25B9DF7130}"/>
                  </a:ext>
                </a:extLst>
              </p:cNvPr>
              <p:cNvSpPr/>
              <p:nvPr/>
            </p:nvSpPr>
            <p:spPr>
              <a:xfrm>
                <a:off x="3160338" y="1949231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6" name="Rectangle 17">
                <a:extLst>
                  <a:ext uri="{FF2B5EF4-FFF2-40B4-BE49-F238E27FC236}">
                    <a16:creationId xmlns:a16="http://schemas.microsoft.com/office/drawing/2014/main" id="{E5878B5C-F876-7A54-9C39-7A25B9DF7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38" y="1949231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149">
            <a:extLst>
              <a:ext uri="{FF2B5EF4-FFF2-40B4-BE49-F238E27FC236}">
                <a16:creationId xmlns:a16="http://schemas.microsoft.com/office/drawing/2014/main" id="{48CCBF59-6998-9619-AADE-1B0CFAC8DA75}"/>
              </a:ext>
            </a:extLst>
          </p:cNvPr>
          <p:cNvCxnSpPr>
            <a:cxnSpLocks/>
          </p:cNvCxnSpPr>
          <p:nvPr/>
        </p:nvCxnSpPr>
        <p:spPr>
          <a:xfrm flipV="1">
            <a:off x="3739413" y="4658963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Arrow Connector 149">
            <a:extLst>
              <a:ext uri="{FF2B5EF4-FFF2-40B4-BE49-F238E27FC236}">
                <a16:creationId xmlns:a16="http://schemas.microsoft.com/office/drawing/2014/main" id="{CA9354B2-DAD9-0A3F-C7F4-F7FB8C6B86C3}"/>
              </a:ext>
            </a:extLst>
          </p:cNvPr>
          <p:cNvCxnSpPr>
            <a:cxnSpLocks/>
          </p:cNvCxnSpPr>
          <p:nvPr/>
        </p:nvCxnSpPr>
        <p:spPr>
          <a:xfrm flipV="1">
            <a:off x="3700427" y="3713706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149">
            <a:extLst>
              <a:ext uri="{FF2B5EF4-FFF2-40B4-BE49-F238E27FC236}">
                <a16:creationId xmlns:a16="http://schemas.microsoft.com/office/drawing/2014/main" id="{34F7B705-96BA-ED81-6BBC-2D20AAB158BA}"/>
              </a:ext>
            </a:extLst>
          </p:cNvPr>
          <p:cNvCxnSpPr>
            <a:cxnSpLocks/>
          </p:cNvCxnSpPr>
          <p:nvPr/>
        </p:nvCxnSpPr>
        <p:spPr>
          <a:xfrm flipV="1">
            <a:off x="4792237" y="3713706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Straight Arrow Connector 149">
            <a:extLst>
              <a:ext uri="{FF2B5EF4-FFF2-40B4-BE49-F238E27FC236}">
                <a16:creationId xmlns:a16="http://schemas.microsoft.com/office/drawing/2014/main" id="{5C264B9F-735E-00CC-BE96-3BAA9EC881D1}"/>
              </a:ext>
            </a:extLst>
          </p:cNvPr>
          <p:cNvCxnSpPr>
            <a:cxnSpLocks/>
          </p:cNvCxnSpPr>
          <p:nvPr/>
        </p:nvCxnSpPr>
        <p:spPr>
          <a:xfrm flipV="1">
            <a:off x="3757033" y="2190914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3" name="Star: 8 Points 22">
            <a:extLst>
              <a:ext uri="{FF2B5EF4-FFF2-40B4-BE49-F238E27FC236}">
                <a16:creationId xmlns:a16="http://schemas.microsoft.com/office/drawing/2014/main" id="{51F9E0EA-F397-7A8F-5617-5949AE23E02F}"/>
              </a:ext>
            </a:extLst>
          </p:cNvPr>
          <p:cNvSpPr/>
          <p:nvPr/>
        </p:nvSpPr>
        <p:spPr>
          <a:xfrm>
            <a:off x="7511146" y="2055043"/>
            <a:ext cx="181386" cy="1678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25">
                <a:extLst>
                  <a:ext uri="{FF2B5EF4-FFF2-40B4-BE49-F238E27FC236}">
                    <a16:creationId xmlns:a16="http://schemas.microsoft.com/office/drawing/2014/main" id="{6098C8B0-036F-1F19-77A6-7D9AD2F73962}"/>
                  </a:ext>
                </a:extLst>
              </p:cNvPr>
              <p:cNvSpPr txBox="1"/>
              <p:nvPr/>
            </p:nvSpPr>
            <p:spPr>
              <a:xfrm>
                <a:off x="5909464" y="4004442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4" name="TextBox 25">
                <a:extLst>
                  <a:ext uri="{FF2B5EF4-FFF2-40B4-BE49-F238E27FC236}">
                    <a16:creationId xmlns:a16="http://schemas.microsoft.com/office/drawing/2014/main" id="{6098C8B0-036F-1F19-77A6-7D9AD2F73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64" y="4004442"/>
                <a:ext cx="103299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46">
                <a:extLst>
                  <a:ext uri="{FF2B5EF4-FFF2-40B4-BE49-F238E27FC236}">
                    <a16:creationId xmlns:a16="http://schemas.microsoft.com/office/drawing/2014/main" id="{90F6C324-4E41-468C-56B8-37F8A9358A1D}"/>
                  </a:ext>
                </a:extLst>
              </p:cNvPr>
              <p:cNvSpPr txBox="1"/>
              <p:nvPr/>
            </p:nvSpPr>
            <p:spPr>
              <a:xfrm rot="5400000" flipH="1">
                <a:off x="6474963" y="3345409"/>
                <a:ext cx="1172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5" name="TextBox 46">
                <a:extLst>
                  <a:ext uri="{FF2B5EF4-FFF2-40B4-BE49-F238E27FC236}">
                    <a16:creationId xmlns:a16="http://schemas.microsoft.com/office/drawing/2014/main" id="{90F6C324-4E41-468C-56B8-37F8A935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6474963" y="3345409"/>
                <a:ext cx="117278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13">
                <a:extLst>
                  <a:ext uri="{FF2B5EF4-FFF2-40B4-BE49-F238E27FC236}">
                    <a16:creationId xmlns:a16="http://schemas.microsoft.com/office/drawing/2014/main" id="{2273D60E-40CD-2FC5-CC21-46B93999EEE8}"/>
                  </a:ext>
                </a:extLst>
              </p:cNvPr>
              <p:cNvSpPr txBox="1"/>
              <p:nvPr/>
            </p:nvSpPr>
            <p:spPr>
              <a:xfrm>
                <a:off x="5909464" y="4922314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6" name="TextBox 13">
                <a:extLst>
                  <a:ext uri="{FF2B5EF4-FFF2-40B4-BE49-F238E27FC236}">
                    <a16:creationId xmlns:a16="http://schemas.microsoft.com/office/drawing/2014/main" id="{2273D60E-40CD-2FC5-CC21-46B93999E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64" y="4922314"/>
                <a:ext cx="103299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17">
                <a:extLst>
                  <a:ext uri="{FF2B5EF4-FFF2-40B4-BE49-F238E27FC236}">
                    <a16:creationId xmlns:a16="http://schemas.microsoft.com/office/drawing/2014/main" id="{5400B71C-6B48-7063-FA58-CF12BD09BBCF}"/>
                  </a:ext>
                </a:extLst>
              </p:cNvPr>
              <p:cNvSpPr/>
              <p:nvPr/>
            </p:nvSpPr>
            <p:spPr>
              <a:xfrm>
                <a:off x="5839398" y="4423657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7" name="Rectangle 17">
                <a:extLst>
                  <a:ext uri="{FF2B5EF4-FFF2-40B4-BE49-F238E27FC236}">
                    <a16:creationId xmlns:a16="http://schemas.microsoft.com/office/drawing/2014/main" id="{5400B71C-6B48-7063-FA58-CF12BD09B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398" y="4423657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2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54">
                <a:extLst>
                  <a:ext uri="{FF2B5EF4-FFF2-40B4-BE49-F238E27FC236}">
                    <a16:creationId xmlns:a16="http://schemas.microsoft.com/office/drawing/2014/main" id="{C945683E-1197-8403-F958-9F9202AF3427}"/>
                  </a:ext>
                </a:extLst>
              </p:cNvPr>
              <p:cNvSpPr txBox="1"/>
              <p:nvPr/>
            </p:nvSpPr>
            <p:spPr>
              <a:xfrm>
                <a:off x="5909464" y="2465736"/>
                <a:ext cx="1020776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88" name="TextBox 54">
                <a:extLst>
                  <a:ext uri="{FF2B5EF4-FFF2-40B4-BE49-F238E27FC236}">
                    <a16:creationId xmlns:a16="http://schemas.microsoft.com/office/drawing/2014/main" id="{C945683E-1197-8403-F958-9F9202AF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64" y="2465736"/>
                <a:ext cx="1020776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17">
                <a:extLst>
                  <a:ext uri="{FF2B5EF4-FFF2-40B4-BE49-F238E27FC236}">
                    <a16:creationId xmlns:a16="http://schemas.microsoft.com/office/drawing/2014/main" id="{B27C95DC-475D-51F3-87C5-A1A8FC1C3A92}"/>
                  </a:ext>
                </a:extLst>
              </p:cNvPr>
              <p:cNvSpPr/>
              <p:nvPr/>
            </p:nvSpPr>
            <p:spPr>
              <a:xfrm>
                <a:off x="5857105" y="2891023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0" name="Rectangle 17">
                <a:extLst>
                  <a:ext uri="{FF2B5EF4-FFF2-40B4-BE49-F238E27FC236}">
                    <a16:creationId xmlns:a16="http://schemas.microsoft.com/office/drawing/2014/main" id="{B27C95DC-475D-51F3-87C5-A1A8FC1C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105" y="2891023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78FB52E9-3AF2-3213-A17D-DDAB90E844F7}"/>
                  </a:ext>
                </a:extLst>
              </p:cNvPr>
              <p:cNvSpPr/>
              <p:nvPr/>
            </p:nvSpPr>
            <p:spPr>
              <a:xfrm>
                <a:off x="5896867" y="1960404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78FB52E9-3AF2-3213-A17D-DDAB90E84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67" y="1960404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2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149">
            <a:extLst>
              <a:ext uri="{FF2B5EF4-FFF2-40B4-BE49-F238E27FC236}">
                <a16:creationId xmlns:a16="http://schemas.microsoft.com/office/drawing/2014/main" id="{C3243285-9014-9A45-3394-B9181C3C725C}"/>
              </a:ext>
            </a:extLst>
          </p:cNvPr>
          <p:cNvCxnSpPr>
            <a:cxnSpLocks/>
          </p:cNvCxnSpPr>
          <p:nvPr/>
        </p:nvCxnSpPr>
        <p:spPr>
          <a:xfrm flipV="1">
            <a:off x="6475942" y="4670136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149">
            <a:extLst>
              <a:ext uri="{FF2B5EF4-FFF2-40B4-BE49-F238E27FC236}">
                <a16:creationId xmlns:a16="http://schemas.microsoft.com/office/drawing/2014/main" id="{3D3CF80C-7910-14DA-2580-D8E7889FA305}"/>
              </a:ext>
            </a:extLst>
          </p:cNvPr>
          <p:cNvCxnSpPr>
            <a:cxnSpLocks/>
          </p:cNvCxnSpPr>
          <p:nvPr/>
        </p:nvCxnSpPr>
        <p:spPr>
          <a:xfrm flipV="1">
            <a:off x="6436956" y="3724879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149">
            <a:extLst>
              <a:ext uri="{FF2B5EF4-FFF2-40B4-BE49-F238E27FC236}">
                <a16:creationId xmlns:a16="http://schemas.microsoft.com/office/drawing/2014/main" id="{9CFD2FEC-7B75-BD4A-811A-9CB47AA74D7A}"/>
              </a:ext>
            </a:extLst>
          </p:cNvPr>
          <p:cNvCxnSpPr>
            <a:cxnSpLocks/>
          </p:cNvCxnSpPr>
          <p:nvPr/>
        </p:nvCxnSpPr>
        <p:spPr>
          <a:xfrm flipV="1">
            <a:off x="7528766" y="3724879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Straight Arrow Connector 149">
            <a:extLst>
              <a:ext uri="{FF2B5EF4-FFF2-40B4-BE49-F238E27FC236}">
                <a16:creationId xmlns:a16="http://schemas.microsoft.com/office/drawing/2014/main" id="{398E6434-6209-489C-D035-B576CB76350C}"/>
              </a:ext>
            </a:extLst>
          </p:cNvPr>
          <p:cNvCxnSpPr>
            <a:cxnSpLocks/>
          </p:cNvCxnSpPr>
          <p:nvPr/>
        </p:nvCxnSpPr>
        <p:spPr>
          <a:xfrm flipV="1">
            <a:off x="6493562" y="2202087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49">
            <a:extLst>
              <a:ext uri="{FF2B5EF4-FFF2-40B4-BE49-F238E27FC236}">
                <a16:creationId xmlns:a16="http://schemas.microsoft.com/office/drawing/2014/main" id="{C900B94A-8A90-6DCD-3B01-55E14A7DB34C}"/>
              </a:ext>
            </a:extLst>
          </p:cNvPr>
          <p:cNvCxnSpPr>
            <a:cxnSpLocks/>
          </p:cNvCxnSpPr>
          <p:nvPr/>
        </p:nvCxnSpPr>
        <p:spPr>
          <a:xfrm flipV="1">
            <a:off x="1813051" y="2190914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Arrow Connector 149">
            <a:extLst>
              <a:ext uri="{FF2B5EF4-FFF2-40B4-BE49-F238E27FC236}">
                <a16:creationId xmlns:a16="http://schemas.microsoft.com/office/drawing/2014/main" id="{4AA7796A-0850-40DF-3B5B-D6BE7A21B6BD}"/>
              </a:ext>
            </a:extLst>
          </p:cNvPr>
          <p:cNvCxnSpPr>
            <a:cxnSpLocks/>
          </p:cNvCxnSpPr>
          <p:nvPr/>
        </p:nvCxnSpPr>
        <p:spPr>
          <a:xfrm flipV="1">
            <a:off x="4800444" y="2187840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Arrow Connector 149">
            <a:extLst>
              <a:ext uri="{FF2B5EF4-FFF2-40B4-BE49-F238E27FC236}">
                <a16:creationId xmlns:a16="http://schemas.microsoft.com/office/drawing/2014/main" id="{232933C4-612B-D91B-52D1-BB4DF34DB5D1}"/>
              </a:ext>
            </a:extLst>
          </p:cNvPr>
          <p:cNvCxnSpPr>
            <a:cxnSpLocks/>
          </p:cNvCxnSpPr>
          <p:nvPr/>
        </p:nvCxnSpPr>
        <p:spPr>
          <a:xfrm flipV="1">
            <a:off x="7523313" y="2202087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01B1D-5B27-7A85-B0D9-2A8F56A5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/>
      <p:bldP spid="19" grpId="0" animBg="1"/>
      <p:bldP spid="21" grpId="0" animBg="1"/>
      <p:bldP spid="22" grpId="0" animBg="1"/>
      <p:bldP spid="25" grpId="0" animBg="1"/>
      <p:bldP spid="27" grpId="0" animBg="1"/>
      <p:bldP spid="46" grpId="0" animBg="1"/>
      <p:bldP spid="89" grpId="0"/>
      <p:bldP spid="93" grpId="0"/>
      <p:bldP spid="5" grpId="0"/>
      <p:bldP spid="63" grpId="0" animBg="1"/>
      <p:bldP spid="66" grpId="0" animBg="1"/>
      <p:bldP spid="68" grpId="0"/>
      <p:bldP spid="69" grpId="0" animBg="1"/>
      <p:bldP spid="70" grpId="0" animBg="1"/>
      <p:bldP spid="72" grpId="0" animBg="1"/>
      <p:bldP spid="74" grpId="0" animBg="1"/>
      <p:bldP spid="76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90" grpId="0" animBg="1"/>
      <p:bldP spid="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44465-BB8D-5706-C899-0E7FA7A5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Completeness</a:t>
            </a:r>
            <a:r>
              <a:rPr lang="pl-PL" dirty="0"/>
              <a:t>, </a:t>
            </a:r>
            <a:r>
              <a:rPr lang="pl-PL" dirty="0" err="1"/>
              <a:t>soundness</a:t>
            </a:r>
            <a:r>
              <a:rPr lang="pl-PL" dirty="0"/>
              <a:t> and the </a:t>
            </a:r>
            <a:r>
              <a:rPr lang="pl-PL" dirty="0" err="1"/>
              <a:t>extractor</a:t>
            </a:r>
            <a:r>
              <a:rPr lang="pl-PL" dirty="0"/>
              <a:t> </a:t>
            </a:r>
            <a:r>
              <a:rPr lang="pl-PL" dirty="0" err="1"/>
              <a:t>efficiency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C89C15B-DB02-D68C-80C8-6082472DA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962336" cy="1325563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Completeness</a:t>
                </a:r>
              </a:p>
              <a:p>
                <a:pPr lvl="1"/>
                <a:r>
                  <a:rPr lang="pl-PL" dirty="0"/>
                  <a:t>The </a:t>
                </a:r>
                <a:r>
                  <a:rPr lang="pl-PL" dirty="0" err="1"/>
                  <a:t>Prover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pl-PL" sz="2400" b="1" dirty="0">
                    <a:solidFill>
                      <a:schemeClr val="tx1"/>
                    </a:solidFill>
                  </a:rPr>
                  <a:t> </a:t>
                </a:r>
                <a:r>
                  <a:rPr lang="pl-PL" sz="2400" b="1" dirty="0"/>
                  <a:t>with </a:t>
                </a:r>
                <a:r>
                  <a:rPr lang="pl-PL" sz="2400" b="1" dirty="0" err="1"/>
                  <a:t>an</a:t>
                </a:r>
                <a:r>
                  <a:rPr lang="pl-PL" sz="2400" b="1" dirty="0"/>
                  <a:t> </a:t>
                </a:r>
                <a:r>
                  <a:rPr lang="pl-PL" sz="2400" b="1" dirty="0" err="1"/>
                  <a:t>access</a:t>
                </a:r>
                <a:r>
                  <a:rPr lang="pl-PL" sz="2400" b="1" dirty="0"/>
                  <a:t> to 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S </a:t>
                </a:r>
                <a:r>
                  <a:rPr lang="pl-PL" sz="2400" dirty="0" err="1">
                    <a:solidFill>
                      <a:schemeClr val="tx1"/>
                    </a:solidFill>
                  </a:rPr>
                  <a:t>needs</a:t>
                </a:r>
                <a:r>
                  <a:rPr lang="pl-PL" sz="2400" dirty="0">
                    <a:solidFill>
                      <a:schemeClr val="tx1"/>
                    </a:solidFill>
                  </a:rPr>
                  <a:t> to do </a:t>
                </a:r>
                <a:r>
                  <a:rPr lang="pl-PL" sz="2400" dirty="0" err="1">
                    <a:solidFill>
                      <a:schemeClr val="tx1"/>
                    </a:solidFill>
                  </a:rPr>
                  <a:t>around</a:t>
                </a:r>
                <a:r>
                  <a:rPr lang="pl-PL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  <m: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pl-PL" dirty="0"/>
                  <a:t> </a:t>
                </a:r>
                <a:r>
                  <a:rPr lang="pl-PL" b="1" dirty="0" err="1"/>
                  <a:t>scratch</a:t>
                </a:r>
                <a:r>
                  <a:rPr lang="pl-PL" b="1" dirty="0"/>
                  <a:t> </a:t>
                </a:r>
                <a:r>
                  <a:rPr lang="pl-PL" b="1" dirty="0" err="1"/>
                  <a:t>attempts</a:t>
                </a:r>
                <a:r>
                  <a:rPr lang="pl-PL" dirty="0"/>
                  <a:t>, the </a:t>
                </a:r>
                <a:r>
                  <a:rPr lang="pl-PL" dirty="0" err="1"/>
                  <a:t>Verifier</a:t>
                </a:r>
                <a:r>
                  <a:rPr lang="pl-PL" dirty="0"/>
                  <a:t> </a:t>
                </a:r>
                <a:r>
                  <a:rPr lang="pl-PL" dirty="0" err="1"/>
                  <a:t>will</a:t>
                </a:r>
                <a:r>
                  <a:rPr lang="pl-PL" dirty="0"/>
                  <a:t> </a:t>
                </a:r>
                <a:r>
                  <a:rPr lang="pl-PL" dirty="0" err="1"/>
                  <a:t>need</a:t>
                </a:r>
                <a:r>
                  <a:rPr lang="pl-PL" dirty="0"/>
                  <a:t> to </a:t>
                </a:r>
                <a:r>
                  <a:rPr lang="pl-PL" dirty="0" err="1"/>
                  <a:t>verify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pl-PL" b="1" dirty="0"/>
                  <a:t> </a:t>
                </a:r>
                <a:r>
                  <a:rPr lang="pl-PL" dirty="0"/>
                  <a:t>nonces</a:t>
                </a:r>
                <a:r>
                  <a:rPr lang="pl-PL" b="1" dirty="0"/>
                  <a:t>.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C89C15B-DB02-D68C-80C8-6082472DA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962336" cy="1325563"/>
              </a:xfrm>
              <a:blipFill>
                <a:blip r:embed="rId3"/>
                <a:stretch>
                  <a:fillRect l="-1224" t="-7339" b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149">
            <a:extLst>
              <a:ext uri="{FF2B5EF4-FFF2-40B4-BE49-F238E27FC236}">
                <a16:creationId xmlns:a16="http://schemas.microsoft.com/office/drawing/2014/main" id="{37712E11-5620-6AB2-B791-45DEAEAB0360}"/>
              </a:ext>
            </a:extLst>
          </p:cNvPr>
          <p:cNvCxnSpPr>
            <a:cxnSpLocks/>
          </p:cNvCxnSpPr>
          <p:nvPr/>
        </p:nvCxnSpPr>
        <p:spPr>
          <a:xfrm flipV="1">
            <a:off x="11354731" y="1346537"/>
            <a:ext cx="0" cy="833409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91C83F4E-92D9-3802-DDD8-F7BB37BAB932}"/>
              </a:ext>
            </a:extLst>
          </p:cNvPr>
          <p:cNvSpPr txBox="1">
            <a:spLocks/>
          </p:cNvSpPr>
          <p:nvPr/>
        </p:nvSpPr>
        <p:spPr>
          <a:xfrm>
            <a:off x="838200" y="3467130"/>
            <a:ext cx="8495882" cy="152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>
                <a:latin typeface="Lato Light" panose="020F0502020204030203" pitchFamily="34" charset="0"/>
              </a:rPr>
              <a:t>Soundness</a:t>
            </a:r>
            <a:endParaRPr lang="pl-PL" dirty="0">
              <a:latin typeface="Lato Light" panose="020F0502020204030203" pitchFamily="34" charset="0"/>
            </a:endParaRPr>
          </a:p>
          <a:p>
            <a:pPr lvl="1"/>
            <a:r>
              <a:rPr lang="pl-PL" dirty="0" err="1">
                <a:latin typeface="Lato Light" panose="020F0502020204030203" pitchFamily="34" charset="0"/>
              </a:rPr>
              <a:t>Large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amount</a:t>
            </a:r>
            <a:r>
              <a:rPr lang="pl-PL" dirty="0">
                <a:latin typeface="Lato Light" panose="020F0502020204030203" pitchFamily="34" charset="0"/>
              </a:rPr>
              <a:t> of </a:t>
            </a:r>
            <a:r>
              <a:rPr lang="pl-PL" b="1" dirty="0" err="1">
                <a:latin typeface="Lato Light" panose="020F0502020204030203" pitchFamily="34" charset="0"/>
              </a:rPr>
              <a:t>columns</a:t>
            </a:r>
            <a:r>
              <a:rPr lang="pl-PL" b="1" dirty="0">
                <a:latin typeface="Lato Light" panose="020F0502020204030203" pitchFamily="34" charset="0"/>
              </a:rPr>
              <a:t> in the </a:t>
            </a:r>
            <a:r>
              <a:rPr lang="pl-PL" b="1" dirty="0" err="1">
                <a:latin typeface="Lato Light" panose="020F0502020204030203" pitchFamily="34" charset="0"/>
              </a:rPr>
              <a:t>scratch</a:t>
            </a:r>
            <a:r>
              <a:rPr lang="pl-PL" b="1" dirty="0">
                <a:latin typeface="Lato Light" panose="020F0502020204030203" pitchFamily="34" charset="0"/>
              </a:rPr>
              <a:t> </a:t>
            </a:r>
            <a:r>
              <a:rPr lang="pl-PL" b="1" dirty="0" err="1">
                <a:latin typeface="Lato Light" panose="020F0502020204030203" pitchFamily="34" charset="0"/>
              </a:rPr>
              <a:t>attempts</a:t>
            </a:r>
            <a:r>
              <a:rPr lang="pl-PL" b="1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must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appear</a:t>
            </a:r>
            <a:r>
              <a:rPr lang="pl-PL" dirty="0">
                <a:latin typeface="Lato Light" panose="020F0502020204030203" pitchFamily="34" charset="0"/>
              </a:rPr>
              <a:t> in the </a:t>
            </a:r>
            <a:r>
              <a:rPr lang="pl-PL" dirty="0" err="1">
                <a:latin typeface="Lato Light" panose="020F0502020204030203" pitchFamily="34" charset="0"/>
              </a:rPr>
              <a:t>transcript</a:t>
            </a:r>
            <a:r>
              <a:rPr lang="pl-PL" dirty="0">
                <a:latin typeface="Lato Light" panose="020F0502020204030203" pitchFamily="34" charset="0"/>
              </a:rPr>
              <a:t> to </a:t>
            </a:r>
            <a:r>
              <a:rPr lang="pl-PL" dirty="0" err="1">
                <a:latin typeface="Lato Light" panose="020F0502020204030203" pitchFamily="34" charset="0"/>
              </a:rPr>
              <a:t>finish</a:t>
            </a:r>
            <a:r>
              <a:rPr lang="pl-PL" dirty="0">
                <a:latin typeface="Lato Light" panose="020F0502020204030203" pitchFamily="34" charset="0"/>
              </a:rPr>
              <a:t> the </a:t>
            </a:r>
            <a:r>
              <a:rPr lang="pl-PL" dirty="0" err="1">
                <a:latin typeface="Lato Light" panose="020F0502020204030203" pitchFamily="34" charset="0"/>
              </a:rPr>
              <a:t>protocol</a:t>
            </a:r>
            <a:r>
              <a:rPr lang="pl-PL" dirty="0">
                <a:latin typeface="Lato Light" panose="020F0502020204030203" pitchFamily="34" charset="0"/>
              </a:rPr>
              <a:t>.</a:t>
            </a:r>
          </a:p>
          <a:p>
            <a:pPr lvl="1"/>
            <a:endParaRPr lang="pl-PL" dirty="0">
              <a:latin typeface="Lato Light" panose="020F0502020204030203" pitchFamily="34" charset="0"/>
            </a:endParaRPr>
          </a:p>
          <a:p>
            <a:pPr marL="457200" lvl="1" indent="0">
              <a:buNone/>
            </a:pPr>
            <a:endParaRPr lang="pl-PL" dirty="0">
              <a:latin typeface="Lato Light" panose="020F0502020204030203" pitchFamily="34" charset="0"/>
            </a:endParaRPr>
          </a:p>
        </p:txBody>
      </p: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985FD930-D7A8-50BA-83F5-C6BA876E7B05}"/>
              </a:ext>
            </a:extLst>
          </p:cNvPr>
          <p:cNvSpPr txBox="1">
            <a:spLocks/>
          </p:cNvSpPr>
          <p:nvPr/>
        </p:nvSpPr>
        <p:spPr>
          <a:xfrm>
            <a:off x="838200" y="5260663"/>
            <a:ext cx="8495882" cy="152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dirty="0" err="1">
                <a:latin typeface="Lato Light" panose="020F0502020204030203" pitchFamily="34" charset="0"/>
              </a:rPr>
              <a:t>Finally</a:t>
            </a:r>
            <a:r>
              <a:rPr lang="pl-PL" dirty="0">
                <a:latin typeface="Lato Light" panose="020F0502020204030203" pitchFamily="34" charset="0"/>
              </a:rPr>
              <a:t>, we </a:t>
            </a:r>
            <a:r>
              <a:rPr lang="pl-PL" dirty="0" err="1">
                <a:latin typeface="Lato Light" panose="020F0502020204030203" pitchFamily="34" charset="0"/>
              </a:rPr>
              <a:t>can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define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an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efficient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extractor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that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looks</a:t>
            </a:r>
            <a:r>
              <a:rPr lang="pl-PL" dirty="0">
                <a:latin typeface="Lato Light" panose="020F0502020204030203" pitchFamily="34" charset="0"/>
              </a:rPr>
              <a:t> for </a:t>
            </a:r>
            <a:r>
              <a:rPr lang="pl-PL" dirty="0" err="1">
                <a:latin typeface="Lato Light" panose="020F0502020204030203" pitchFamily="34" charset="0"/>
              </a:rPr>
              <a:t>full</a:t>
            </a:r>
            <a:r>
              <a:rPr lang="pl-PL" dirty="0">
                <a:latin typeface="Lato Light" panose="020F0502020204030203" pitchFamily="34" charset="0"/>
              </a:rPr>
              <a:t> </a:t>
            </a:r>
            <a:r>
              <a:rPr lang="pl-PL" dirty="0" err="1">
                <a:latin typeface="Lato Light" panose="020F0502020204030203" pitchFamily="34" charset="0"/>
              </a:rPr>
              <a:t>columns</a:t>
            </a:r>
            <a:r>
              <a:rPr lang="pl-PL" dirty="0">
                <a:latin typeface="Lato Light" panose="020F0502020204030203" pitchFamily="34" charset="0"/>
              </a:rPr>
              <a:t> of </a:t>
            </a:r>
            <a:r>
              <a:rPr lang="pl-PL" dirty="0" err="1">
                <a:latin typeface="Lato Light" panose="020F0502020204030203" pitchFamily="34" charset="0"/>
              </a:rPr>
              <a:t>computation</a:t>
            </a:r>
            <a:r>
              <a:rPr lang="pl-PL" dirty="0">
                <a:latin typeface="Lato Light" panose="020F0502020204030203" pitchFamily="34" charset="0"/>
              </a:rPr>
              <a:t> in the </a:t>
            </a:r>
            <a:r>
              <a:rPr lang="pl-PL" dirty="0" err="1">
                <a:latin typeface="Lato Light" panose="020F0502020204030203" pitchFamily="34" charset="0"/>
              </a:rPr>
              <a:t>transcript</a:t>
            </a:r>
            <a:r>
              <a:rPr lang="pl-PL" dirty="0">
                <a:latin typeface="Lato Light" panose="020F0502020204030203" pitchFamily="34" charset="0"/>
              </a:rPr>
              <a:t>.</a:t>
            </a:r>
          </a:p>
          <a:p>
            <a:pPr lvl="1"/>
            <a:endParaRPr lang="pl-PL" dirty="0">
              <a:latin typeface="Lato Light" panose="020F0502020204030203" pitchFamily="34" charset="0"/>
            </a:endParaRPr>
          </a:p>
          <a:p>
            <a:pPr marL="457200" lvl="1" indent="0">
              <a:buNone/>
            </a:pPr>
            <a:endParaRPr lang="pl-PL" dirty="0">
              <a:latin typeface="Lato Light" panose="020F0502020204030203" pitchFamily="34" charset="0"/>
            </a:endParaRPr>
          </a:p>
        </p:txBody>
      </p:sp>
      <p:cxnSp>
        <p:nvCxnSpPr>
          <p:cNvPr id="26" name="Straight Arrow Connector 149">
            <a:extLst>
              <a:ext uri="{FF2B5EF4-FFF2-40B4-BE49-F238E27FC236}">
                <a16:creationId xmlns:a16="http://schemas.microsoft.com/office/drawing/2014/main" id="{02136055-4D6D-EA59-2260-CA2CC8B94A72}"/>
              </a:ext>
            </a:extLst>
          </p:cNvPr>
          <p:cNvCxnSpPr>
            <a:cxnSpLocks/>
          </p:cNvCxnSpPr>
          <p:nvPr/>
        </p:nvCxnSpPr>
        <p:spPr>
          <a:xfrm flipV="1">
            <a:off x="11325934" y="4999764"/>
            <a:ext cx="0" cy="833409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Star: 8 Points 22">
            <a:extLst>
              <a:ext uri="{FF2B5EF4-FFF2-40B4-BE49-F238E27FC236}">
                <a16:creationId xmlns:a16="http://schemas.microsoft.com/office/drawing/2014/main" id="{CAA55CC6-ED89-57FA-AE5A-2DBB90E9F42A}"/>
              </a:ext>
            </a:extLst>
          </p:cNvPr>
          <p:cNvSpPr/>
          <p:nvPr/>
        </p:nvSpPr>
        <p:spPr>
          <a:xfrm>
            <a:off x="11318956" y="2274585"/>
            <a:ext cx="181386" cy="1678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5">
                <a:extLst>
                  <a:ext uri="{FF2B5EF4-FFF2-40B4-BE49-F238E27FC236}">
                    <a16:creationId xmlns:a16="http://schemas.microsoft.com/office/drawing/2014/main" id="{AF98E76A-E0FF-6F05-3AA2-17694B21C416}"/>
                  </a:ext>
                </a:extLst>
              </p:cNvPr>
              <p:cNvSpPr txBox="1"/>
              <p:nvPr/>
            </p:nvSpPr>
            <p:spPr>
              <a:xfrm>
                <a:off x="9717274" y="4223984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7" name="TextBox 25">
                <a:extLst>
                  <a:ext uri="{FF2B5EF4-FFF2-40B4-BE49-F238E27FC236}">
                    <a16:creationId xmlns:a16="http://schemas.microsoft.com/office/drawing/2014/main" id="{AF98E76A-E0FF-6F05-3AA2-17694B21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274" y="4223984"/>
                <a:ext cx="103299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9ED4BD50-C303-814F-AB9C-CF72A179B1F2}"/>
                  </a:ext>
                </a:extLst>
              </p:cNvPr>
              <p:cNvSpPr txBox="1"/>
              <p:nvPr/>
            </p:nvSpPr>
            <p:spPr>
              <a:xfrm rot="5400000" flipH="1">
                <a:off x="10282773" y="3564951"/>
                <a:ext cx="117278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9ED4BD50-C303-814F-AB9C-CF72A179B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10282773" y="3564951"/>
                <a:ext cx="11727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076D49E7-B162-CB8D-A2ED-39B47FA1A912}"/>
                  </a:ext>
                </a:extLst>
              </p:cNvPr>
              <p:cNvSpPr txBox="1"/>
              <p:nvPr/>
            </p:nvSpPr>
            <p:spPr>
              <a:xfrm>
                <a:off x="9717274" y="5141856"/>
                <a:ext cx="1032995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076D49E7-B162-CB8D-A2ED-39B47FA1A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274" y="5141856"/>
                <a:ext cx="10329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F1DCDE78-D776-DB28-6E99-2EB351751831}"/>
                  </a:ext>
                </a:extLst>
              </p:cNvPr>
              <p:cNvSpPr/>
              <p:nvPr/>
            </p:nvSpPr>
            <p:spPr>
              <a:xfrm>
                <a:off x="9647208" y="4643199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F1DCDE78-D776-DB28-6E99-2EB351751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208" y="4643199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54">
                <a:extLst>
                  <a:ext uri="{FF2B5EF4-FFF2-40B4-BE49-F238E27FC236}">
                    <a16:creationId xmlns:a16="http://schemas.microsoft.com/office/drawing/2014/main" id="{66952A69-F443-45FD-15D0-A0C1D8D484C9}"/>
                  </a:ext>
                </a:extLst>
              </p:cNvPr>
              <p:cNvSpPr txBox="1"/>
              <p:nvPr/>
            </p:nvSpPr>
            <p:spPr>
              <a:xfrm>
                <a:off x="9717274" y="2685278"/>
                <a:ext cx="1020776" cy="30777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1" name="TextBox 54">
                <a:extLst>
                  <a:ext uri="{FF2B5EF4-FFF2-40B4-BE49-F238E27FC236}">
                    <a16:creationId xmlns:a16="http://schemas.microsoft.com/office/drawing/2014/main" id="{66952A69-F443-45FD-15D0-A0C1D8D48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274" y="2685278"/>
                <a:ext cx="102077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E1F39020-344D-15A5-F799-D2A01A4E1105}"/>
                  </a:ext>
                </a:extLst>
              </p:cNvPr>
              <p:cNvSpPr/>
              <p:nvPr/>
            </p:nvSpPr>
            <p:spPr>
              <a:xfrm>
                <a:off x="9664915" y="3110565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E1F39020-344D-15A5-F799-D2A01A4E1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915" y="3110565"/>
                <a:ext cx="2188744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EE1D6E2F-1F27-64FD-41CA-C7DDEBDF7F56}"/>
                  </a:ext>
                </a:extLst>
              </p:cNvPr>
              <p:cNvSpPr/>
              <p:nvPr/>
            </p:nvSpPr>
            <p:spPr>
              <a:xfrm>
                <a:off x="9704677" y="2179946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EE1D6E2F-1F27-64FD-41CA-C7DDEBDF7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677" y="2179946"/>
                <a:ext cx="2109220" cy="356565"/>
              </a:xfrm>
              <a:custGeom>
                <a:avLst/>
                <a:gdLst>
                  <a:gd name="connsiteX0" fmla="*/ 0 w 1420071"/>
                  <a:gd name="connsiteY0" fmla="*/ 0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0 w 1420071"/>
                  <a:gd name="connsiteY4" fmla="*/ 0 h 1115577"/>
                  <a:gd name="connsiteX0" fmla="*/ 727587 w 1420071"/>
                  <a:gd name="connsiteY0" fmla="*/ 14748 h 1115577"/>
                  <a:gd name="connsiteX1" fmla="*/ 1420071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27587 w 1420071"/>
                  <a:gd name="connsiteY0" fmla="*/ 14748 h 1115577"/>
                  <a:gd name="connsiteX1" fmla="*/ 1361078 w 1420071"/>
                  <a:gd name="connsiteY1" fmla="*/ 0 h 1115577"/>
                  <a:gd name="connsiteX2" fmla="*/ 1420071 w 1420071"/>
                  <a:gd name="connsiteY2" fmla="*/ 1115577 h 1115577"/>
                  <a:gd name="connsiteX3" fmla="*/ 0 w 1420071"/>
                  <a:gd name="connsiteY3" fmla="*/ 1115577 h 1115577"/>
                  <a:gd name="connsiteX4" fmla="*/ 727587 w 1420071"/>
                  <a:gd name="connsiteY4" fmla="*/ 14748 h 1115577"/>
                  <a:gd name="connsiteX0" fmla="*/ 717754 w 1420071"/>
                  <a:gd name="connsiteY0" fmla="*/ 0 h 1140158"/>
                  <a:gd name="connsiteX1" fmla="*/ 1361078 w 1420071"/>
                  <a:gd name="connsiteY1" fmla="*/ 24581 h 1140158"/>
                  <a:gd name="connsiteX2" fmla="*/ 1420071 w 1420071"/>
                  <a:gd name="connsiteY2" fmla="*/ 1140158 h 1140158"/>
                  <a:gd name="connsiteX3" fmla="*/ 0 w 1420071"/>
                  <a:gd name="connsiteY3" fmla="*/ 1140158 h 1140158"/>
                  <a:gd name="connsiteX4" fmla="*/ 717754 w 1420071"/>
                  <a:gd name="connsiteY4" fmla="*/ 0 h 1140158"/>
                  <a:gd name="connsiteX0" fmla="*/ 717754 w 1420071"/>
                  <a:gd name="connsiteY0" fmla="*/ 19664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19664 h 1159822"/>
                  <a:gd name="connsiteX0" fmla="*/ 717754 w 1420071"/>
                  <a:gd name="connsiteY0" fmla="*/ 0 h 1159822"/>
                  <a:gd name="connsiteX1" fmla="*/ 1361078 w 1420071"/>
                  <a:gd name="connsiteY1" fmla="*/ 0 h 1159822"/>
                  <a:gd name="connsiteX2" fmla="*/ 1420071 w 1420071"/>
                  <a:gd name="connsiteY2" fmla="*/ 1159822 h 1159822"/>
                  <a:gd name="connsiteX3" fmla="*/ 0 w 1420071"/>
                  <a:gd name="connsiteY3" fmla="*/ 1159822 h 1159822"/>
                  <a:gd name="connsiteX4" fmla="*/ 717754 w 1420071"/>
                  <a:gd name="connsiteY4" fmla="*/ 0 h 11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0071" h="1159822">
                    <a:moveTo>
                      <a:pt x="717754" y="0"/>
                    </a:moveTo>
                    <a:lnTo>
                      <a:pt x="1361078" y="0"/>
                    </a:lnTo>
                    <a:lnTo>
                      <a:pt x="1420071" y="1159822"/>
                    </a:lnTo>
                    <a:lnTo>
                      <a:pt x="0" y="1159822"/>
                    </a:lnTo>
                    <a:lnTo>
                      <a:pt x="717754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149">
            <a:extLst>
              <a:ext uri="{FF2B5EF4-FFF2-40B4-BE49-F238E27FC236}">
                <a16:creationId xmlns:a16="http://schemas.microsoft.com/office/drawing/2014/main" id="{473F7050-5BA3-4102-D1AE-263B33564360}"/>
              </a:ext>
            </a:extLst>
          </p:cNvPr>
          <p:cNvCxnSpPr>
            <a:cxnSpLocks/>
          </p:cNvCxnSpPr>
          <p:nvPr/>
        </p:nvCxnSpPr>
        <p:spPr>
          <a:xfrm flipV="1">
            <a:off x="10283752" y="4889678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149">
            <a:extLst>
              <a:ext uri="{FF2B5EF4-FFF2-40B4-BE49-F238E27FC236}">
                <a16:creationId xmlns:a16="http://schemas.microsoft.com/office/drawing/2014/main" id="{AD74AE22-2F69-1A38-AC65-135BBC54D7F6}"/>
              </a:ext>
            </a:extLst>
          </p:cNvPr>
          <p:cNvCxnSpPr>
            <a:cxnSpLocks/>
          </p:cNvCxnSpPr>
          <p:nvPr/>
        </p:nvCxnSpPr>
        <p:spPr>
          <a:xfrm flipV="1">
            <a:off x="10244766" y="3944421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149">
            <a:extLst>
              <a:ext uri="{FF2B5EF4-FFF2-40B4-BE49-F238E27FC236}">
                <a16:creationId xmlns:a16="http://schemas.microsoft.com/office/drawing/2014/main" id="{C1FA7882-31B7-E7CF-2F79-F2C5017CC1BF}"/>
              </a:ext>
            </a:extLst>
          </p:cNvPr>
          <p:cNvCxnSpPr>
            <a:cxnSpLocks/>
          </p:cNvCxnSpPr>
          <p:nvPr/>
        </p:nvCxnSpPr>
        <p:spPr>
          <a:xfrm flipV="1">
            <a:off x="11336576" y="3944421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149">
            <a:extLst>
              <a:ext uri="{FF2B5EF4-FFF2-40B4-BE49-F238E27FC236}">
                <a16:creationId xmlns:a16="http://schemas.microsoft.com/office/drawing/2014/main" id="{AF96BF0E-7FBE-B43F-B776-2F11F6A8DA8A}"/>
              </a:ext>
            </a:extLst>
          </p:cNvPr>
          <p:cNvCxnSpPr>
            <a:cxnSpLocks/>
          </p:cNvCxnSpPr>
          <p:nvPr/>
        </p:nvCxnSpPr>
        <p:spPr>
          <a:xfrm flipV="1">
            <a:off x="10301372" y="2421629"/>
            <a:ext cx="0" cy="2599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149">
            <a:extLst>
              <a:ext uri="{FF2B5EF4-FFF2-40B4-BE49-F238E27FC236}">
                <a16:creationId xmlns:a16="http://schemas.microsoft.com/office/drawing/2014/main" id="{26F21F54-6836-0414-4871-8CFDD161EE75}"/>
              </a:ext>
            </a:extLst>
          </p:cNvPr>
          <p:cNvCxnSpPr>
            <a:cxnSpLocks/>
          </p:cNvCxnSpPr>
          <p:nvPr/>
        </p:nvCxnSpPr>
        <p:spPr>
          <a:xfrm flipV="1">
            <a:off x="11344783" y="2418555"/>
            <a:ext cx="0" cy="686289"/>
          </a:xfrm>
          <a:prstGeom prst="straightConnector1">
            <a:avLst/>
          </a:prstGeom>
          <a:ln w="66675">
            <a:solidFill>
              <a:schemeClr val="tx1"/>
            </a:solidFill>
            <a:headEnd w="med" len="sm"/>
            <a:tailEnd type="triangle" w="lg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46DBC-C7CA-7CA1-9F20-DBA5D18F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1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0" grpId="0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29B9E5-C588-F53E-EAF0-0C507C4E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Outlook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518D68-201A-9B5D-1D27-C57F6364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Analyze</a:t>
            </a:r>
            <a:r>
              <a:rPr lang="pl-PL" dirty="0"/>
              <a:t> the </a:t>
            </a:r>
            <a:r>
              <a:rPr lang="pl-PL" dirty="0" err="1"/>
              <a:t>primitives</a:t>
            </a:r>
            <a:r>
              <a:rPr lang="pl-PL" dirty="0"/>
              <a:t> and </a:t>
            </a:r>
            <a:r>
              <a:rPr lang="pl-PL" dirty="0" err="1"/>
              <a:t>protocols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the MPC(TEE) </a:t>
            </a:r>
            <a:r>
              <a:rPr lang="pl-PL" dirty="0" err="1"/>
              <a:t>attacks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apply</a:t>
            </a:r>
            <a:r>
              <a:rPr lang="pl-PL" dirty="0"/>
              <a:t>.</a:t>
            </a:r>
            <a:endParaRPr lang="en-US" dirty="0"/>
          </a:p>
          <a:p>
            <a:r>
              <a:rPr lang="pl-PL" dirty="0" err="1"/>
              <a:t>Discuss</a:t>
            </a:r>
            <a:r>
              <a:rPr lang="pl-PL" dirty="0"/>
              <a:t> the MPC(TEE) Hard </a:t>
            </a:r>
            <a:r>
              <a:rPr lang="pl-PL" dirty="0" err="1"/>
              <a:t>functions</a:t>
            </a:r>
            <a:r>
              <a:rPr lang="pl-PL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B58EB-60DF-F07B-54E3-6B9FC704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1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F436FC-C9DC-456D-7955-26B80CDD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FC612-2EC5-902F-136E-FC1C7E644820}"/>
              </a:ext>
            </a:extLst>
          </p:cNvPr>
          <p:cNvSpPr txBox="1"/>
          <p:nvPr/>
        </p:nvSpPr>
        <p:spPr>
          <a:xfrm>
            <a:off x="7343775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 err="1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</a:t>
            </a:r>
            <a:r>
              <a:rPr lang="pl-PL" b="0" i="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b="0" i="0" dirty="0" err="1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presentation</a:t>
            </a:r>
            <a:r>
              <a:rPr lang="pl-PL" b="0" i="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b="0" i="0" dirty="0" err="1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used</a:t>
            </a:r>
            <a:r>
              <a:rPr lang="pl-PL" b="0" i="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b="0" i="0" dirty="0" err="1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icons</a:t>
            </a:r>
            <a:r>
              <a:rPr lang="pl-PL" b="0" i="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from f</a:t>
            </a:r>
            <a:r>
              <a:rPr lang="en-GB" b="0" i="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laticon.com</a:t>
            </a:r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1C41E-C452-AC3A-A183-C6923C01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33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F16B1D6-1183-BEA0-3CF2-0A6340B883A8}"/>
              </a:ext>
            </a:extLst>
          </p:cNvPr>
          <p:cNvSpPr txBox="1">
            <a:spLocks/>
          </p:cNvSpPr>
          <p:nvPr/>
        </p:nvSpPr>
        <p:spPr>
          <a:xfrm>
            <a:off x="838200" y="730577"/>
            <a:ext cx="10497532" cy="54463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latin typeface="Lato Light" panose="020F0502020204030203" pitchFamily="34" charset="0"/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latin typeface="Lato Light" panose="020F0502020204030203" pitchFamily="34" charset="0"/>
              </a:rPr>
              <a:t>Motivation</a:t>
            </a:r>
            <a:endParaRPr lang="pl-PL" sz="3600" b="1" dirty="0">
              <a:latin typeface="Lato Light" panose="020F0502020204030203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3200" b="1" dirty="0" err="1">
                <a:latin typeface="Lato Light" panose="020F0502020204030203" pitchFamily="34" charset="0"/>
              </a:rPr>
              <a:t>Account</a:t>
            </a:r>
            <a:r>
              <a:rPr lang="pl-PL" sz="3200" b="1" dirty="0">
                <a:latin typeface="Lato Light" panose="020F0502020204030203" pitchFamily="34" charset="0"/>
              </a:rPr>
              <a:t> sharing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3200" b="1" dirty="0" err="1">
                <a:latin typeface="Lato Light" panose="020F0502020204030203" pitchFamily="34" charset="0"/>
              </a:rPr>
              <a:t>Partial</a:t>
            </a:r>
            <a:r>
              <a:rPr lang="pl-PL" sz="3200" b="1" dirty="0">
                <a:latin typeface="Lato Light" panose="020F0502020204030203" pitchFamily="34" charset="0"/>
              </a:rPr>
              <a:t> </a:t>
            </a:r>
            <a:r>
              <a:rPr lang="pl-PL" sz="3200" b="1" dirty="0" err="1">
                <a:latin typeface="Lato Light" panose="020F0502020204030203" pitchFamily="34" charset="0"/>
              </a:rPr>
              <a:t>reconstruction</a:t>
            </a:r>
            <a:r>
              <a:rPr lang="pl-PL" sz="3200" b="1" dirty="0">
                <a:latin typeface="Lato Light" panose="020F0502020204030203" pitchFamily="34" charset="0"/>
              </a:rPr>
              <a:t> of </a:t>
            </a:r>
            <a:r>
              <a:rPr lang="pl-PL" sz="3200" b="1" dirty="0" err="1">
                <a:latin typeface="Lato Light" panose="020F0502020204030203" pitchFamily="34" charset="0"/>
              </a:rPr>
              <a:t>secret</a:t>
            </a:r>
            <a:r>
              <a:rPr lang="pl-PL" sz="3200" b="1" dirty="0">
                <a:latin typeface="Lato Light" panose="020F0502020204030203" pitchFamily="34" charset="0"/>
              </a:rPr>
              <a:t> </a:t>
            </a:r>
            <a:r>
              <a:rPr lang="pl-PL" sz="3200" b="1" dirty="0" err="1">
                <a:latin typeface="Lato Light" panose="020F0502020204030203" pitchFamily="34" charset="0"/>
              </a:rPr>
              <a:t>shares</a:t>
            </a:r>
            <a:endParaRPr lang="pl-PL" sz="3200" b="1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dirty="0" err="1">
                <a:latin typeface="Lato Light" panose="020F0502020204030203" pitchFamily="34" charset="0"/>
              </a:rPr>
              <a:t>Formal</a:t>
            </a:r>
            <a:r>
              <a:rPr lang="pl-PL" sz="3600" dirty="0">
                <a:latin typeface="Lato Light" panose="020F0502020204030203" pitchFamily="34" charset="0"/>
              </a:rPr>
              <a:t> model and the MPC(TEE)-</a:t>
            </a:r>
            <a:r>
              <a:rPr lang="pl-PL" sz="3600" dirty="0" err="1">
                <a:latin typeface="Lato Light" panose="020F0502020204030203" pitchFamily="34" charset="0"/>
              </a:rPr>
              <a:t>hardness</a:t>
            </a:r>
            <a:endParaRPr lang="pl-PL" sz="3600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latin typeface="Lato Light" panose="020F0502020204030203" pitchFamily="34" charset="0"/>
              </a:rPr>
              <a:t>Proof of </a:t>
            </a:r>
            <a:r>
              <a:rPr lang="pl-PL" sz="3600" dirty="0" err="1">
                <a:latin typeface="Lato Light" panose="020F0502020204030203" pitchFamily="34" charset="0"/>
              </a:rPr>
              <a:t>Individual</a:t>
            </a:r>
            <a:r>
              <a:rPr lang="pl-PL" sz="3600" dirty="0">
                <a:latin typeface="Lato Light" panose="020F0502020204030203" pitchFamily="34" charset="0"/>
              </a:rPr>
              <a:t> Knowledge (PIK)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latin typeface="Lato Light" panose="020F0502020204030203" pitchFamily="34" charset="0"/>
              </a:rPr>
              <a:t>Outlook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791C81-EF44-E51A-A912-A8A5BB56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3</a:t>
            </a:fld>
            <a:endParaRPr lang="pl-PL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AF67E0F0-3DC5-BF9A-43C1-463B502F181F}"/>
              </a:ext>
            </a:extLst>
          </p:cNvPr>
          <p:cNvSpPr/>
          <p:nvPr/>
        </p:nvSpPr>
        <p:spPr>
          <a:xfrm>
            <a:off x="4126287" y="2049449"/>
            <a:ext cx="2159638" cy="4549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E83285CE-D0AB-4CE9-D1C6-3C3EB4E7C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68" y="2584184"/>
            <a:ext cx="1325563" cy="1325563"/>
          </a:xfrm>
          <a:prstGeom prst="rect">
            <a:avLst/>
          </a:prstGeom>
        </p:spPr>
      </p:pic>
      <p:pic>
        <p:nvPicPr>
          <p:cNvPr id="5" name="Picture 4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3D685874-A8DD-7C4F-562B-1C320425E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10" y="469262"/>
            <a:ext cx="1244467" cy="1244467"/>
          </a:xfrm>
          <a:prstGeom prst="rect">
            <a:avLst/>
          </a:prstGeom>
        </p:spPr>
      </p:pic>
      <p:pic>
        <p:nvPicPr>
          <p:cNvPr id="6" name="Picture 5" descr="A cartoon of a person's face&#10;&#10;Description automatically generated">
            <a:extLst>
              <a:ext uri="{FF2B5EF4-FFF2-40B4-BE49-F238E27FC236}">
                <a16:creationId xmlns:a16="http://schemas.microsoft.com/office/drawing/2014/main" id="{B115678D-34D7-76CB-F36E-FA104A86B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21" y="1690688"/>
            <a:ext cx="1086100" cy="10861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24732A-CC2E-DD55-6F39-8C2423DC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 Account sharing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DD9C94D-8024-4F7C-4DD2-D5447C50C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79186"/>
                <a:ext cx="10515600" cy="1459544"/>
              </a:xfrm>
            </p:spPr>
            <p:txBody>
              <a:bodyPr>
                <a:normAutofit/>
              </a:bodyPr>
              <a:lstStyle/>
              <a:p>
                <a:r>
                  <a:rPr lang="pl-PL" sz="2800" b="1" dirty="0" err="1"/>
                  <a:t>Strawman</a:t>
                </a:r>
                <a:r>
                  <a:rPr lang="en-US" sz="2800" b="1" dirty="0"/>
                  <a:t> </a:t>
                </a:r>
                <a:r>
                  <a:rPr lang="pl-PL" sz="2800" b="1" dirty="0" err="1"/>
                  <a:t>solution</a:t>
                </a:r>
                <a:r>
                  <a:rPr lang="en-US" sz="2800" dirty="0"/>
                  <a:t>: make knowledge of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equivalent to “root access”</a:t>
                </a:r>
                <a:r>
                  <a:rPr lang="pl-PL" sz="2800" dirty="0"/>
                  <a:t>.</a:t>
                </a:r>
                <a:endParaRPr lang="en-US" sz="2800" dirty="0"/>
              </a:p>
              <a:p>
                <a:r>
                  <a:rPr lang="en-US" sz="2800" dirty="0"/>
                  <a:t>Works if the parties </a:t>
                </a:r>
                <a:r>
                  <a:rPr lang="pl-PL" sz="2800" b="1" dirty="0">
                    <a:solidFill>
                      <a:srgbClr val="C00000"/>
                    </a:solidFill>
                  </a:rPr>
                  <a:t>do not </a:t>
                </a:r>
                <a:r>
                  <a:rPr lang="en-US" sz="2800" dirty="0"/>
                  <a:t>fully trust each other.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DD9C94D-8024-4F7C-4DD2-D5447C50C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79186"/>
                <a:ext cx="10515600" cy="1459544"/>
              </a:xfrm>
              <a:blipFill>
                <a:blip r:embed="rId7"/>
                <a:stretch>
                  <a:fillRect l="-1043" t="-7113" r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4" descr="Obraz zawierający zrzut ekranu&#10;&#10;Description automatically generated">
            <a:extLst>
              <a:ext uri="{FF2B5EF4-FFF2-40B4-BE49-F238E27FC236}">
                <a16:creationId xmlns:a16="http://schemas.microsoft.com/office/drawing/2014/main" id="{41AA7F32-0C52-BFDF-E97D-584B950A5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17" y="1690688"/>
            <a:ext cx="2546216" cy="2546216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4F52A2A0-9C79-A9B0-6309-929E8FD0388E}"/>
              </a:ext>
            </a:extLst>
          </p:cNvPr>
          <p:cNvSpPr txBox="1"/>
          <p:nvPr/>
        </p:nvSpPr>
        <p:spPr>
          <a:xfrm>
            <a:off x="4272141" y="3402341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</a:rPr>
              <a:t>(expensive)</a:t>
            </a:r>
          </a:p>
          <a:p>
            <a:pPr algn="ctr"/>
            <a:r>
              <a:rPr lang="en-US" b="1" dirty="0">
                <a:latin typeface="Lato Light" panose="020F0502020204030203" pitchFamily="34" charset="0"/>
              </a:rPr>
              <a:t>online service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FED758DB-E1A0-BA60-3472-7D6BBD05C8C2}"/>
                  </a:ext>
                </a:extLst>
              </p:cNvPr>
              <p:cNvSpPr/>
              <p:nvPr/>
            </p:nvSpPr>
            <p:spPr>
              <a:xfrm>
                <a:off x="7693090" y="1617436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Credentials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FED758DB-E1A0-BA60-3472-7D6BBD05C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90" y="1617436"/>
                <a:ext cx="1814804" cy="808523"/>
              </a:xfrm>
              <a:prstGeom prst="rect">
                <a:avLst/>
              </a:prstGeom>
              <a:blipFill>
                <a:blip r:embed="rId9"/>
                <a:stretch>
                  <a:fillRect t="-2055"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0BCF29B1-9B8A-025D-22EA-D2C0D4248726}"/>
                  </a:ext>
                </a:extLst>
              </p:cNvPr>
              <p:cNvSpPr/>
              <p:nvPr/>
            </p:nvSpPr>
            <p:spPr>
              <a:xfrm>
                <a:off x="9616948" y="2740937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Credentials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0BCF29B1-9B8A-025D-22EA-D2C0D4248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48" y="2740937"/>
                <a:ext cx="1814804" cy="808523"/>
              </a:xfrm>
              <a:prstGeom prst="rect">
                <a:avLst/>
              </a:prstGeom>
              <a:blipFill>
                <a:blip r:embed="rId10"/>
                <a:stretch>
                  <a:fillRect t="-2759"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F546D7FC-67DB-2057-3095-EBC4DF1E1204}"/>
                  </a:ext>
                </a:extLst>
              </p:cNvPr>
              <p:cNvSpPr/>
              <p:nvPr/>
            </p:nvSpPr>
            <p:spPr>
              <a:xfrm>
                <a:off x="7693090" y="3784152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Credentials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F546D7FC-67DB-2057-3095-EBC4DF1E1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90" y="3784152"/>
                <a:ext cx="1814804" cy="808523"/>
              </a:xfrm>
              <a:prstGeom prst="rect">
                <a:avLst/>
              </a:prstGeom>
              <a:blipFill>
                <a:blip r:embed="rId11"/>
                <a:stretch>
                  <a:fillRect t="-2069"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3">
            <a:extLst>
              <a:ext uri="{FF2B5EF4-FFF2-40B4-BE49-F238E27FC236}">
                <a16:creationId xmlns:a16="http://schemas.microsoft.com/office/drawing/2014/main" id="{11C89D19-8ACB-4425-559E-40D9731C4A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2573" y="178862"/>
            <a:ext cx="736808" cy="736808"/>
          </a:xfrm>
          <a:prstGeom prst="rect">
            <a:avLst/>
          </a:prstGeom>
        </p:spPr>
      </p:pic>
      <p:pic>
        <p:nvPicPr>
          <p:cNvPr id="8" name="Obraz 3">
            <a:extLst>
              <a:ext uri="{FF2B5EF4-FFF2-40B4-BE49-F238E27FC236}">
                <a16:creationId xmlns:a16="http://schemas.microsoft.com/office/drawing/2014/main" id="{4B49B356-4B5D-8F07-6CEB-F7A2AE92D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1423" y="1401549"/>
            <a:ext cx="736808" cy="736808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675ABBED-B6F3-45B0-9E0E-CC5A53DE25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6628" y="2460833"/>
            <a:ext cx="736808" cy="73680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52A3FF-934D-D716-9813-DDB086F5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wal 11">
            <a:extLst>
              <a:ext uri="{FF2B5EF4-FFF2-40B4-BE49-F238E27FC236}">
                <a16:creationId xmlns:a16="http://schemas.microsoft.com/office/drawing/2014/main" id="{79E9E2DA-6795-C71B-AB26-A34C10207F4B}"/>
              </a:ext>
            </a:extLst>
          </p:cNvPr>
          <p:cNvSpPr/>
          <p:nvPr/>
        </p:nvSpPr>
        <p:spPr>
          <a:xfrm>
            <a:off x="2894194" y="1732853"/>
            <a:ext cx="4033177" cy="4033177"/>
          </a:xfrm>
          <a:prstGeom prst="ellipse">
            <a:avLst/>
          </a:prstGeom>
          <a:solidFill>
            <a:srgbClr val="FFEBEB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179C83-ED05-EE53-1082-51919769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167" cy="1325563"/>
          </a:xfrm>
        </p:spPr>
        <p:txBody>
          <a:bodyPr>
            <a:normAutofit/>
          </a:bodyPr>
          <a:lstStyle/>
          <a:p>
            <a:r>
              <a:rPr lang="pl-PL" b="1" dirty="0"/>
              <a:t>How to </a:t>
            </a:r>
            <a:r>
              <a:rPr lang="pl-PL" b="1" dirty="0" err="1"/>
              <a:t>attack</a:t>
            </a:r>
            <a:r>
              <a:rPr lang="pl-PL" b="1" dirty="0"/>
              <a:t> the </a:t>
            </a:r>
            <a:r>
              <a:rPr lang="pl-PL" b="1" dirty="0" err="1"/>
              <a:t>strawman</a:t>
            </a:r>
            <a:r>
              <a:rPr lang="pl-PL" b="1" dirty="0"/>
              <a:t> </a:t>
            </a:r>
            <a:r>
              <a:rPr lang="pl-PL" b="1" dirty="0" err="1"/>
              <a:t>countermeasure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4A8464-49E6-48AA-7C1E-0F671A97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094" y="1815087"/>
            <a:ext cx="4453174" cy="2253853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r>
              <a:rPr lang="en-US" sz="2800" dirty="0"/>
              <a:t>The parties use an </a:t>
            </a:r>
            <a:r>
              <a:rPr lang="en-US" sz="2800" b="1" dirty="0">
                <a:solidFill>
                  <a:srgbClr val="C00000"/>
                </a:solidFill>
              </a:rPr>
              <a:t>MPC protocol</a:t>
            </a:r>
            <a:r>
              <a:rPr lang="en-US" sz="2800" b="1" dirty="0"/>
              <a:t> </a:t>
            </a:r>
            <a:r>
              <a:rPr lang="en-US" sz="2800" dirty="0"/>
              <a:t>that emulates a “virtual party”</a:t>
            </a:r>
            <a:r>
              <a:rPr lang="pl-PL" sz="2800" dirty="0"/>
              <a:t>.</a:t>
            </a:r>
            <a:endParaRPr lang="en-US" sz="2800" dirty="0"/>
          </a:p>
        </p:txBody>
      </p:sp>
      <p:pic>
        <p:nvPicPr>
          <p:cNvPr id="10" name="Content Placeholder 4" descr="Obraz zawierający zrzut ekranu&#10;&#10;Description automatically generated">
            <a:extLst>
              <a:ext uri="{FF2B5EF4-FFF2-40B4-BE49-F238E27FC236}">
                <a16:creationId xmlns:a16="http://schemas.microsoft.com/office/drawing/2014/main" id="{0FCDB3D2-0C87-AC12-D0FC-7368585C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3284606"/>
            <a:ext cx="2546216" cy="2546216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22D8AAE-7EB7-1D3D-D60F-AF8285893B93}"/>
              </a:ext>
            </a:extLst>
          </p:cNvPr>
          <p:cNvSpPr txBox="1"/>
          <p:nvPr/>
        </p:nvSpPr>
        <p:spPr>
          <a:xfrm>
            <a:off x="1206107" y="5044090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</a:rPr>
              <a:t>(expensive)</a:t>
            </a:r>
          </a:p>
          <a:p>
            <a:pPr algn="ctr"/>
            <a:r>
              <a:rPr lang="en-US" b="1" dirty="0">
                <a:latin typeface="Lato Light" panose="020F0502020204030203" pitchFamily="34" charset="0"/>
              </a:rPr>
              <a:t>online service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260FB4EB-3EEF-F753-4F05-82512BA4C30D}"/>
                  </a:ext>
                </a:extLst>
              </p:cNvPr>
              <p:cNvSpPr/>
              <p:nvPr/>
            </p:nvSpPr>
            <p:spPr>
              <a:xfrm>
                <a:off x="3097154" y="5659251"/>
                <a:ext cx="3830217" cy="1033157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Virtual party holding </a:t>
                </a:r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credentials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260FB4EB-3EEF-F753-4F05-82512BA4C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54" y="5659251"/>
                <a:ext cx="3830217" cy="1033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506E39CA-90BB-C42E-4195-6E31DE132876}"/>
              </a:ext>
            </a:extLst>
          </p:cNvPr>
          <p:cNvSpPr txBox="1">
            <a:spLocks/>
          </p:cNvSpPr>
          <p:nvPr/>
        </p:nvSpPr>
        <p:spPr>
          <a:xfrm>
            <a:off x="7472094" y="4193339"/>
            <a:ext cx="4488371" cy="206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latin typeface="Lato Light" panose="020F0502020204030203" pitchFamily="34" charset="0"/>
            </a:endParaRPr>
          </a:p>
          <a:p>
            <a:r>
              <a:rPr lang="en-US" dirty="0">
                <a:latin typeface="Lato Light" panose="020F0502020204030203" pitchFamily="34" charset="0"/>
              </a:rPr>
              <a:t>In this way they can jointly “control” their shared account</a:t>
            </a:r>
            <a:r>
              <a:rPr lang="pl-PL" dirty="0">
                <a:latin typeface="Lato Light" panose="020F0502020204030203" pitchFamily="34" charset="0"/>
              </a:rPr>
              <a:t>.</a:t>
            </a:r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Arrow: Left-Right 29">
            <a:extLst>
              <a:ext uri="{FF2B5EF4-FFF2-40B4-BE49-F238E27FC236}">
                <a16:creationId xmlns:a16="http://schemas.microsoft.com/office/drawing/2014/main" id="{D659D876-5FA6-3406-3B14-CCF27DF1448F}"/>
              </a:ext>
            </a:extLst>
          </p:cNvPr>
          <p:cNvSpPr/>
          <p:nvPr/>
        </p:nvSpPr>
        <p:spPr>
          <a:xfrm rot="12883449">
            <a:off x="1776277" y="4377133"/>
            <a:ext cx="2241734" cy="336903"/>
          </a:xfrm>
          <a:prstGeom prst="leftRight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17" name="Picture 16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69A8C8DD-8129-64CC-7687-A89460645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09" y="3563573"/>
            <a:ext cx="1475364" cy="1475364"/>
          </a:xfrm>
          <a:prstGeom prst="rect">
            <a:avLst/>
          </a:prstGeom>
        </p:spPr>
      </p:pic>
      <p:pic>
        <p:nvPicPr>
          <p:cNvPr id="18" name="Picture 17" descr="A cartoon of a person's face&#10;&#10;Description automatically generated">
            <a:extLst>
              <a:ext uri="{FF2B5EF4-FFF2-40B4-BE49-F238E27FC236}">
                <a16:creationId xmlns:a16="http://schemas.microsoft.com/office/drawing/2014/main" id="{E30A7EB8-346A-645D-363C-02BFE3420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53" y="3521370"/>
            <a:ext cx="1475364" cy="1475364"/>
          </a:xfrm>
          <a:prstGeom prst="rect">
            <a:avLst/>
          </a:prstGeom>
        </p:spPr>
      </p:pic>
      <p:pic>
        <p:nvPicPr>
          <p:cNvPr id="19" name="Picture 18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DC70C88F-6D74-4A79-6F5A-AEFE35B6D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94" y="1892469"/>
            <a:ext cx="1475363" cy="1475363"/>
          </a:xfrm>
          <a:prstGeom prst="rect">
            <a:avLst/>
          </a:prstGeom>
        </p:spPr>
      </p:pic>
      <p:sp>
        <p:nvSpPr>
          <p:cNvPr id="20" name="Arrow: Left-Right 27">
            <a:extLst>
              <a:ext uri="{FF2B5EF4-FFF2-40B4-BE49-F238E27FC236}">
                <a16:creationId xmlns:a16="http://schemas.microsoft.com/office/drawing/2014/main" id="{0B4D5321-DE3D-4279-9F8A-24FF7BE009E1}"/>
              </a:ext>
            </a:extLst>
          </p:cNvPr>
          <p:cNvSpPr/>
          <p:nvPr/>
        </p:nvSpPr>
        <p:spPr>
          <a:xfrm rot="18900000">
            <a:off x="3912577" y="3244143"/>
            <a:ext cx="784334" cy="2925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Arrow: Left-Right 29">
            <a:extLst>
              <a:ext uri="{FF2B5EF4-FFF2-40B4-BE49-F238E27FC236}">
                <a16:creationId xmlns:a16="http://schemas.microsoft.com/office/drawing/2014/main" id="{D787EFBB-251F-1601-C98A-4FF24FDA3B0E}"/>
              </a:ext>
            </a:extLst>
          </p:cNvPr>
          <p:cNvSpPr/>
          <p:nvPr/>
        </p:nvSpPr>
        <p:spPr>
          <a:xfrm rot="10800000">
            <a:off x="4420606" y="4150699"/>
            <a:ext cx="784334" cy="255373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Arrow: Left-Right 28">
            <a:extLst>
              <a:ext uri="{FF2B5EF4-FFF2-40B4-BE49-F238E27FC236}">
                <a16:creationId xmlns:a16="http://schemas.microsoft.com/office/drawing/2014/main" id="{35EFD950-2E19-EEC9-FBA7-CA218677AED7}"/>
              </a:ext>
            </a:extLst>
          </p:cNvPr>
          <p:cNvSpPr/>
          <p:nvPr/>
        </p:nvSpPr>
        <p:spPr>
          <a:xfrm rot="13500000">
            <a:off x="5048244" y="3244143"/>
            <a:ext cx="784334" cy="29256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 Light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E6DB2A-86CA-F2E9-249C-117B7AE7E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577" y="5094014"/>
            <a:ext cx="736808" cy="7368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9F628-6C8F-6088-305E-E6D63472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6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11" grpId="0"/>
      <p:bldP spid="16" grpId="0" animBg="1"/>
      <p:bldP spid="14" grpId="0"/>
      <p:bldP spid="15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braz zawierający clipart, kreskówka, Kreskówka, ilustracja&#10;&#10;Description automatically generated">
            <a:extLst>
              <a:ext uri="{FF2B5EF4-FFF2-40B4-BE49-F238E27FC236}">
                <a16:creationId xmlns:a16="http://schemas.microsoft.com/office/drawing/2014/main" id="{FE319C3F-00F0-9999-5BC2-0B65D356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79" y="2568214"/>
            <a:ext cx="1471351" cy="1471351"/>
          </a:xfrm>
          <a:prstGeom prst="rect">
            <a:avLst/>
          </a:prstGeom>
        </p:spPr>
      </p:pic>
      <p:pic>
        <p:nvPicPr>
          <p:cNvPr id="4" name="Picture 3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39C5BD72-9DEB-CF9C-32E0-98B54B9BD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62" y="2568214"/>
            <a:ext cx="1325563" cy="13255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179C83-ED05-EE53-1082-51919769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62596" cy="1325563"/>
          </a:xfrm>
        </p:spPr>
        <p:txBody>
          <a:bodyPr>
            <a:normAutofit/>
          </a:bodyPr>
          <a:lstStyle/>
          <a:p>
            <a:r>
              <a:rPr lang="pl-PL" b="1" dirty="0" err="1"/>
              <a:t>Our</a:t>
            </a:r>
            <a:r>
              <a:rPr lang="pl-PL" b="1" dirty="0"/>
              <a:t> </a:t>
            </a:r>
            <a:r>
              <a:rPr lang="pl-PL" b="1" dirty="0" err="1"/>
              <a:t>solution</a:t>
            </a:r>
            <a:r>
              <a:rPr lang="pl-PL" b="1" dirty="0"/>
              <a:t> – Proof of </a:t>
            </a:r>
            <a:r>
              <a:rPr lang="pl-PL" b="1" dirty="0" err="1"/>
              <a:t>Individual</a:t>
            </a:r>
            <a:r>
              <a:rPr lang="pl-PL" b="1" dirty="0"/>
              <a:t> Knowledge (PIK)</a:t>
            </a:r>
            <a:endParaRPr lang="pl-PL" dirty="0"/>
          </a:p>
        </p:txBody>
      </p:sp>
      <p:pic>
        <p:nvPicPr>
          <p:cNvPr id="19" name="Picture 8" descr="Obraz zawierający Grafika, symbol, design&#10;&#10;Description automatically generated">
            <a:extLst>
              <a:ext uri="{FF2B5EF4-FFF2-40B4-BE49-F238E27FC236}">
                <a16:creationId xmlns:a16="http://schemas.microsoft.com/office/drawing/2014/main" id="{858B465B-0C66-F4AC-B4C4-AFAC86B9A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8378" y="2345612"/>
            <a:ext cx="2688935" cy="2000713"/>
          </a:xfrm>
          <a:prstGeom prst="rect">
            <a:avLst/>
          </a:prstGeom>
        </p:spPr>
      </p:pic>
      <p:pic>
        <p:nvPicPr>
          <p:cNvPr id="22" name="Content Placeholder 4" descr="Obraz zawierający zrzut ekranu&#10;&#10;Description automatically generated">
            <a:extLst>
              <a:ext uri="{FF2B5EF4-FFF2-40B4-BE49-F238E27FC236}">
                <a16:creationId xmlns:a16="http://schemas.microsoft.com/office/drawing/2014/main" id="{C014CD3A-FC85-3B37-2212-E4384846B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96" y="2368159"/>
            <a:ext cx="2121681" cy="2121681"/>
          </a:xfrm>
          <a:prstGeom prst="rect">
            <a:avLst/>
          </a:prstGeom>
        </p:spPr>
      </p:pic>
      <p:sp>
        <p:nvSpPr>
          <p:cNvPr id="23" name="TextBox 16">
            <a:extLst>
              <a:ext uri="{FF2B5EF4-FFF2-40B4-BE49-F238E27FC236}">
                <a16:creationId xmlns:a16="http://schemas.microsoft.com/office/drawing/2014/main" id="{BA7F2BD2-1E11-EEB6-B63B-B77FF0FA7EEB}"/>
              </a:ext>
            </a:extLst>
          </p:cNvPr>
          <p:cNvSpPr txBox="1"/>
          <p:nvPr/>
        </p:nvSpPr>
        <p:spPr>
          <a:xfrm>
            <a:off x="6743745" y="2187373"/>
            <a:ext cx="1504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VERIFIER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5F531E9F-941B-DF95-8773-3F3D55E47BCD}"/>
              </a:ext>
            </a:extLst>
          </p:cNvPr>
          <p:cNvSpPr txBox="1"/>
          <p:nvPr/>
        </p:nvSpPr>
        <p:spPr>
          <a:xfrm>
            <a:off x="2427757" y="2191952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PROVER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AEDEEDD5-558F-EE60-0204-17A468369D1D}"/>
                  </a:ext>
                </a:extLst>
              </p:cNvPr>
              <p:cNvSpPr/>
              <p:nvPr/>
            </p:nvSpPr>
            <p:spPr>
              <a:xfrm>
                <a:off x="2147142" y="3901105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Credentials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AEDEEDD5-558F-EE60-0204-17A468369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42" y="3901105"/>
                <a:ext cx="1814804" cy="808523"/>
              </a:xfrm>
              <a:prstGeom prst="rect">
                <a:avLst/>
              </a:prstGeom>
              <a:blipFill>
                <a:blip r:embed="rId7"/>
                <a:stretch>
                  <a:fillRect t="-2055"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B2BD0717-6A00-208B-F513-0742C9364B0A}"/>
                  </a:ext>
                </a:extLst>
              </p:cNvPr>
              <p:cNvSpPr/>
              <p:nvPr/>
            </p:nvSpPr>
            <p:spPr>
              <a:xfrm>
                <a:off x="6643722" y="3942063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Credentials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B2BD0717-6A00-208B-F513-0742C9364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22" y="3942063"/>
                <a:ext cx="1814804" cy="808523"/>
              </a:xfrm>
              <a:prstGeom prst="rect">
                <a:avLst/>
              </a:prstGeom>
              <a:blipFill>
                <a:blip r:embed="rId8"/>
                <a:stretch>
                  <a:fillRect t="-2759"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38B5A4BD-6137-EDDB-7F6A-BA2685E59A50}"/>
                  </a:ext>
                </a:extLst>
              </p:cNvPr>
              <p:cNvSpPr txBox="1"/>
              <p:nvPr/>
            </p:nvSpPr>
            <p:spPr>
              <a:xfrm>
                <a:off x="713339" y="5243120"/>
                <a:ext cx="107653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Lato Light" panose="020F0502020204030203" pitchFamily="34" charset="0"/>
                  </a:rPr>
                  <a:t>A protocol that allows a verifier to check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dirty="0">
                    <a:latin typeface="Lato Light" panose="020F0502020204030203" pitchFamily="34" charset="0"/>
                  </a:rPr>
                  <a:t> is stored on a </a:t>
                </a:r>
                <a:r>
                  <a:rPr lang="en-US" sz="2800" b="1" dirty="0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single</a:t>
                </a:r>
                <a:r>
                  <a:rPr lang="en-US" sz="2800" dirty="0">
                    <a:latin typeface="Lato Light" panose="020F0502020204030203" pitchFamily="34" charset="0"/>
                  </a:rPr>
                  <a:t> machine</a:t>
                </a:r>
                <a:r>
                  <a:rPr lang="pl-PL" sz="2800" dirty="0">
                    <a:latin typeface="Lato Light" panose="020F0502020204030203" pitchFamily="34" charset="0"/>
                  </a:rPr>
                  <a:t>.</a:t>
                </a:r>
                <a:endParaRPr lang="en-US" sz="2800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38B5A4BD-6137-EDDB-7F6A-BA2685E5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9" y="5243120"/>
                <a:ext cx="10765321" cy="954107"/>
              </a:xfrm>
              <a:prstGeom prst="rect">
                <a:avLst/>
              </a:prstGeom>
              <a:blipFill>
                <a:blip r:embed="rId9"/>
                <a:stretch>
                  <a:fillRect l="-1133" t="-7643" b="-16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E9D28-8359-8012-607A-04D6D467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9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98865B4-4D61-38D5-49C7-339BC612FF81}"/>
              </a:ext>
            </a:extLst>
          </p:cNvPr>
          <p:cNvCxnSpPr>
            <a:cxnSpLocks/>
          </p:cNvCxnSpPr>
          <p:nvPr/>
        </p:nvCxnSpPr>
        <p:spPr>
          <a:xfrm flipV="1">
            <a:off x="2599660" y="2418907"/>
            <a:ext cx="2235205" cy="8421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55AC9B99-4435-2E70-85A4-1BE640589C51}"/>
              </a:ext>
            </a:extLst>
          </p:cNvPr>
          <p:cNvCxnSpPr>
            <a:cxnSpLocks/>
          </p:cNvCxnSpPr>
          <p:nvPr/>
        </p:nvCxnSpPr>
        <p:spPr>
          <a:xfrm>
            <a:off x="2599660" y="3261035"/>
            <a:ext cx="2235205" cy="104468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C4B8BB02-5277-B43E-77B9-43CC8E80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39" y="2565557"/>
            <a:ext cx="1390955" cy="1390955"/>
          </a:xfrm>
          <a:prstGeom prst="rect">
            <a:avLst/>
          </a:prstGeom>
        </p:spPr>
      </p:pic>
      <p:pic>
        <p:nvPicPr>
          <p:cNvPr id="15" name="Picture 14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6503202F-1305-80A1-1A9A-A6EC5B678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0" y="1711498"/>
            <a:ext cx="1479227" cy="1479227"/>
          </a:xfrm>
          <a:prstGeom prst="rect">
            <a:avLst/>
          </a:prstGeom>
        </p:spPr>
      </p:pic>
      <p:pic>
        <p:nvPicPr>
          <p:cNvPr id="16" name="Picture 15" descr="A cartoon of a person's face&#10;&#10;Description automatically generated">
            <a:extLst>
              <a:ext uri="{FF2B5EF4-FFF2-40B4-BE49-F238E27FC236}">
                <a16:creationId xmlns:a16="http://schemas.microsoft.com/office/drawing/2014/main" id="{9D076E52-E2E4-B472-24E3-C331AF96A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91" y="3662277"/>
            <a:ext cx="1390955" cy="1390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EA44C-291E-05C1-3BB0-76B3F8DF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 2: </a:t>
            </a:r>
            <a:r>
              <a:rPr lang="pl-PL" b="1" dirty="0"/>
              <a:t>P</a:t>
            </a:r>
            <a:r>
              <a:rPr lang="en-US" b="1" dirty="0" err="1"/>
              <a:t>artial</a:t>
            </a:r>
            <a:r>
              <a:rPr lang="en-US" b="1" dirty="0"/>
              <a:t> reconstruction of shared secrets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DD97A92-B4D8-3266-0982-D441E81A3108}"/>
                  </a:ext>
                </a:extLst>
              </p:cNvPr>
              <p:cNvSpPr/>
              <p:nvPr/>
            </p:nvSpPr>
            <p:spPr>
              <a:xfrm>
                <a:off x="1253344" y="3847227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 err="1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DD97A92-B4D8-3266-0982-D441E81A3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344" y="3847227"/>
                <a:ext cx="1814804" cy="808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7">
            <a:extLst>
              <a:ext uri="{FF2B5EF4-FFF2-40B4-BE49-F238E27FC236}">
                <a16:creationId xmlns:a16="http://schemas.microsoft.com/office/drawing/2014/main" id="{FF12308B-1528-7A99-C148-80315F74CF16}"/>
              </a:ext>
            </a:extLst>
          </p:cNvPr>
          <p:cNvSpPr txBox="1"/>
          <p:nvPr/>
        </p:nvSpPr>
        <p:spPr>
          <a:xfrm>
            <a:off x="1538864" y="2231135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DEALER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BDFB673E-88D9-8F0F-E051-A48FD7D0D056}"/>
                  </a:ext>
                </a:extLst>
              </p:cNvPr>
              <p:cNvSpPr/>
              <p:nvPr/>
            </p:nvSpPr>
            <p:spPr>
              <a:xfrm>
                <a:off x="6030268" y="2021447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Sharing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BDFB673E-88D9-8F0F-E051-A48FD7D0D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68" y="2021447"/>
                <a:ext cx="1814804" cy="808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6A05770C-49E3-289F-5B12-15147C70E264}"/>
                  </a:ext>
                </a:extLst>
              </p:cNvPr>
              <p:cNvSpPr/>
              <p:nvPr/>
            </p:nvSpPr>
            <p:spPr>
              <a:xfrm>
                <a:off x="6030268" y="3910473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Sharing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6A05770C-49E3-289F-5B12-15147C70E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68" y="3910473"/>
                <a:ext cx="1814804" cy="808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576BE15-F957-1871-82E8-9C1BD82DB82A}"/>
                  </a:ext>
                </a:extLst>
              </p:cNvPr>
              <p:cNvSpPr txBox="1"/>
              <p:nvPr/>
            </p:nvSpPr>
            <p:spPr>
              <a:xfrm>
                <a:off x="218841" y="5208950"/>
                <a:ext cx="118010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b="1" dirty="0" err="1">
                    <a:latin typeface="Lato Light" panose="020F0502020204030203" pitchFamily="34" charset="0"/>
                  </a:rPr>
                  <a:t>Dealer’s</a:t>
                </a:r>
                <a:r>
                  <a:rPr lang="pl-PL" sz="2800" b="1" dirty="0"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latin typeface="Lato Light" panose="020F0502020204030203" pitchFamily="34" charset="0"/>
                  </a:rPr>
                  <a:t>goal</a:t>
                </a:r>
                <a:r>
                  <a:rPr lang="pl-PL" sz="2800" b="1" dirty="0">
                    <a:latin typeface="Lato Light" panose="020F0502020204030203" pitchFamily="34" charset="0"/>
                  </a:rPr>
                  <a:t>: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share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secret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so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that</a:t>
                </a:r>
                <a:endParaRPr lang="pl-PL" sz="2800" dirty="0">
                  <a:latin typeface="Lato Light" panose="020F0502020204030203" pitchFamily="34" charset="0"/>
                </a:endParaRPr>
              </a:p>
              <a:p>
                <a:r>
                  <a:rPr lang="pl-PL" sz="2800" b="1" dirty="0" err="1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computing</a:t>
                </a:r>
                <a:r>
                  <a:rPr lang="pl-PL" sz="2800" b="1" dirty="0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any</a:t>
                </a:r>
                <a:r>
                  <a:rPr lang="pl-PL" sz="2800" b="1" dirty="0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function</a:t>
                </a:r>
                <a:r>
                  <a:rPr lang="pl-PL" sz="2800" b="1" dirty="0">
                    <a:solidFill>
                      <a:srgbClr val="C00000"/>
                    </a:solidFill>
                    <a:latin typeface="Lato Light" panose="020F0502020204030203" pitchFamily="34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is</a:t>
                </a:r>
                <a:r>
                  <a:rPr lang="pl-PL" sz="2800" dirty="0">
                    <a:latin typeface="Lato Light" panose="020F0502020204030203" pitchFamily="34" charset="0"/>
                  </a:rPr>
                  <a:t> not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possible</a:t>
                </a:r>
                <a:endParaRPr lang="pl-PL" sz="2800" dirty="0">
                  <a:latin typeface="Lato Light" panose="020F0502020204030203" pitchFamily="34" charset="0"/>
                </a:endParaRPr>
              </a:p>
              <a:p>
                <a:r>
                  <a:rPr lang="pl-PL" sz="2800" dirty="0" err="1">
                    <a:latin typeface="Lato Light" panose="020F0502020204030203" pitchFamily="34" charset="0"/>
                  </a:rPr>
                  <a:t>without</a:t>
                </a:r>
                <a:r>
                  <a:rPr lang="pl-PL" sz="2800" dirty="0">
                    <a:latin typeface="Lato Light" panose="020F0502020204030203" pitchFamily="34" charset="0"/>
                  </a:rPr>
                  <a:t> reconstructing entire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pl-PL" sz="2800" dirty="0">
                    <a:latin typeface="Lato Light" panose="020F0502020204030203" pitchFamily="34" charset="0"/>
                  </a:rPr>
                  <a:t>.</a:t>
                </a:r>
                <a:endParaRPr lang="en-US" sz="2800" dirty="0"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576BE15-F957-1871-82E8-9C1BD82D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41" y="5208950"/>
                <a:ext cx="11801021" cy="1384995"/>
              </a:xfrm>
              <a:prstGeom prst="rect">
                <a:avLst/>
              </a:prstGeom>
              <a:blipFill>
                <a:blip r:embed="rId9"/>
                <a:stretch>
                  <a:fillRect l="-1085" t="-5263" b="-100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006B537-155F-08AF-ACC8-4C72D81D9490}"/>
              </a:ext>
            </a:extLst>
          </p:cNvPr>
          <p:cNvSpPr txBox="1"/>
          <p:nvPr/>
        </p:nvSpPr>
        <p:spPr>
          <a:xfrm>
            <a:off x="4875589" y="1343939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PARTY 1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A5DEC71D-BBFA-BDFE-C92C-D6C198C27807}"/>
              </a:ext>
            </a:extLst>
          </p:cNvPr>
          <p:cNvSpPr txBox="1"/>
          <p:nvPr/>
        </p:nvSpPr>
        <p:spPr>
          <a:xfrm>
            <a:off x="4838266" y="3261035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PARTY 2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2758905-DDA4-929F-FF2A-49ED35B1E886}"/>
              </a:ext>
            </a:extLst>
          </p:cNvPr>
          <p:cNvSpPr/>
          <p:nvPr/>
        </p:nvSpPr>
        <p:spPr>
          <a:xfrm>
            <a:off x="8834931" y="1424791"/>
            <a:ext cx="2643750" cy="3738470"/>
          </a:xfrm>
          <a:prstGeom prst="rect">
            <a:avLst/>
          </a:prstGeom>
          <a:solidFill>
            <a:srgbClr val="FFEBEB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err="1">
                <a:solidFill>
                  <a:srgbClr val="C00000"/>
                </a:solidFill>
                <a:latin typeface="Lato Light" panose="020F0502020204030203" pitchFamily="34" charset="0"/>
              </a:rPr>
              <a:t>Additive</a:t>
            </a:r>
            <a:r>
              <a:rPr lang="pl-PL" sz="5400" dirty="0">
                <a:solidFill>
                  <a:srgbClr val="C00000"/>
                </a:solidFill>
                <a:latin typeface="Lato Light" panose="020F0502020204030203" pitchFamily="34" charset="0"/>
              </a:rPr>
              <a:t> </a:t>
            </a:r>
            <a:r>
              <a:rPr lang="pl-PL" sz="5400" dirty="0" err="1">
                <a:solidFill>
                  <a:srgbClr val="C00000"/>
                </a:solidFill>
                <a:latin typeface="Lato Light" panose="020F0502020204030203" pitchFamily="34" charset="0"/>
              </a:rPr>
              <a:t>secret</a:t>
            </a:r>
            <a:r>
              <a:rPr lang="pl-PL" sz="5400" dirty="0">
                <a:solidFill>
                  <a:srgbClr val="C00000"/>
                </a:solidFill>
                <a:latin typeface="Lato Light" panose="020F0502020204030203" pitchFamily="34" charset="0"/>
              </a:rPr>
              <a:t> sharing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5709D0F8-9EF8-8424-9225-91223649EE34}"/>
              </a:ext>
            </a:extLst>
          </p:cNvPr>
          <p:cNvCxnSpPr>
            <a:cxnSpLocks/>
          </p:cNvCxnSpPr>
          <p:nvPr/>
        </p:nvCxnSpPr>
        <p:spPr>
          <a:xfrm flipV="1">
            <a:off x="8521995" y="1010093"/>
            <a:ext cx="3242931" cy="4630479"/>
          </a:xfrm>
          <a:prstGeom prst="line">
            <a:avLst/>
          </a:prstGeom>
          <a:ln w="1270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70B2FD33-71C8-0EE9-3FA8-C61C711942A6}"/>
              </a:ext>
            </a:extLst>
          </p:cNvPr>
          <p:cNvCxnSpPr>
            <a:cxnSpLocks/>
          </p:cNvCxnSpPr>
          <p:nvPr/>
        </p:nvCxnSpPr>
        <p:spPr>
          <a:xfrm>
            <a:off x="8521995" y="1010093"/>
            <a:ext cx="3301410" cy="4630479"/>
          </a:xfrm>
          <a:prstGeom prst="line">
            <a:avLst/>
          </a:prstGeom>
          <a:ln w="1270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Left-Right 29">
            <a:extLst>
              <a:ext uri="{FF2B5EF4-FFF2-40B4-BE49-F238E27FC236}">
                <a16:creationId xmlns:a16="http://schemas.microsoft.com/office/drawing/2014/main" id="{0AF23019-FEDF-30AE-22CB-0F9B416D4078}"/>
              </a:ext>
            </a:extLst>
          </p:cNvPr>
          <p:cNvSpPr/>
          <p:nvPr/>
        </p:nvSpPr>
        <p:spPr>
          <a:xfrm rot="16200000">
            <a:off x="5591821" y="3197367"/>
            <a:ext cx="922855" cy="316136"/>
          </a:xfrm>
          <a:prstGeom prst="leftRightArrow">
            <a:avLst>
              <a:gd name="adj1" fmla="val 50000"/>
              <a:gd name="adj2" fmla="val 70556"/>
            </a:avLst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4930F8-7D40-8D2C-D929-9082F3364C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1317" y="3052115"/>
            <a:ext cx="736808" cy="736808"/>
          </a:xfrm>
          <a:prstGeom prst="rect">
            <a:avLst/>
          </a:prstGeom>
        </p:spPr>
      </p:pic>
      <p:pic>
        <p:nvPicPr>
          <p:cNvPr id="21" name="Picture 20" descr="A yellow lock with a black background&#10;&#10;Description automatically generated">
            <a:extLst>
              <a:ext uri="{FF2B5EF4-FFF2-40B4-BE49-F238E27FC236}">
                <a16:creationId xmlns:a16="http://schemas.microsoft.com/office/drawing/2014/main" id="{BF9C2FAD-247F-EF01-6AE9-137DBF0C12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4" y="2074213"/>
            <a:ext cx="1375606" cy="1375606"/>
          </a:xfrm>
          <a:prstGeom prst="rect">
            <a:avLst/>
          </a:prstGeom>
        </p:spPr>
      </p:pic>
      <p:pic>
        <p:nvPicPr>
          <p:cNvPr id="23" name="Picture 22" descr="A blue and white alarm clock&#10;&#10;Description automatically generated">
            <a:extLst>
              <a:ext uri="{FF2B5EF4-FFF2-40B4-BE49-F238E27FC236}">
                <a16:creationId xmlns:a16="http://schemas.microsoft.com/office/drawing/2014/main" id="{4DF675DB-5BEE-01BF-45BD-9C940B093C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54" y="1839710"/>
            <a:ext cx="981435" cy="9814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2B90D-C9BD-9809-18C5-14975EB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1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7" grpId="0"/>
      <p:bldP spid="18" grpId="0"/>
      <p:bldP spid="19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D1EE26BF-FD71-F28E-97F8-6014693F63C6}"/>
              </a:ext>
            </a:extLst>
          </p:cNvPr>
          <p:cNvCxnSpPr>
            <a:cxnSpLocks/>
          </p:cNvCxnSpPr>
          <p:nvPr/>
        </p:nvCxnSpPr>
        <p:spPr>
          <a:xfrm flipV="1">
            <a:off x="3955553" y="2372348"/>
            <a:ext cx="3336482" cy="91192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45B03A6-5629-B512-D521-FB2FC2C0ED0A}"/>
              </a:ext>
            </a:extLst>
          </p:cNvPr>
          <p:cNvCxnSpPr>
            <a:cxnSpLocks/>
          </p:cNvCxnSpPr>
          <p:nvPr/>
        </p:nvCxnSpPr>
        <p:spPr>
          <a:xfrm>
            <a:off x="3955553" y="3272556"/>
            <a:ext cx="3373805" cy="97980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artoon of a person with black hair&#10;&#10;Description automatically generated">
            <a:extLst>
              <a:ext uri="{FF2B5EF4-FFF2-40B4-BE49-F238E27FC236}">
                <a16:creationId xmlns:a16="http://schemas.microsoft.com/office/drawing/2014/main" id="{F8EC9018-7F20-4EF7-C081-58FCB75CC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09" y="2560772"/>
            <a:ext cx="1464066" cy="1464066"/>
          </a:xfrm>
          <a:prstGeom prst="rect">
            <a:avLst/>
          </a:prstGeom>
        </p:spPr>
      </p:pic>
      <p:pic>
        <p:nvPicPr>
          <p:cNvPr id="6" name="Picture 5" descr="A cartoon of a person with a beard&#10;&#10;Description automatically generated">
            <a:extLst>
              <a:ext uri="{FF2B5EF4-FFF2-40B4-BE49-F238E27FC236}">
                <a16:creationId xmlns:a16="http://schemas.microsoft.com/office/drawing/2014/main" id="{B5C66A8B-F561-FC5F-313A-E86AD987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4" y="1634666"/>
            <a:ext cx="1475364" cy="1475364"/>
          </a:xfrm>
          <a:prstGeom prst="rect">
            <a:avLst/>
          </a:prstGeom>
        </p:spPr>
      </p:pic>
      <p:pic>
        <p:nvPicPr>
          <p:cNvPr id="19" name="Picture 18" descr="A cartoon of a person's face&#10;&#10;Description automatically generated">
            <a:extLst>
              <a:ext uri="{FF2B5EF4-FFF2-40B4-BE49-F238E27FC236}">
                <a16:creationId xmlns:a16="http://schemas.microsoft.com/office/drawing/2014/main" id="{1AB79F1B-E8AC-26DA-EE5B-A5A6D04DB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34" y="3585444"/>
            <a:ext cx="1390955" cy="1390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EA44C-291E-05C1-3BB0-76B3F8DF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Our</a:t>
            </a:r>
            <a:r>
              <a:rPr lang="pl-PL" b="1" dirty="0"/>
              <a:t> </a:t>
            </a:r>
            <a:r>
              <a:rPr lang="pl-PL" b="1" dirty="0" err="1"/>
              <a:t>solution</a:t>
            </a:r>
            <a:r>
              <a:rPr lang="pl-PL" b="1" dirty="0"/>
              <a:t> – </a:t>
            </a:r>
            <a:r>
              <a:rPr lang="pl-PL" b="1" dirty="0" err="1"/>
              <a:t>Individual</a:t>
            </a:r>
            <a:r>
              <a:rPr lang="pl-PL" b="1" dirty="0"/>
              <a:t> </a:t>
            </a:r>
            <a:r>
              <a:rPr lang="pl-PL" b="1" dirty="0" err="1"/>
              <a:t>Secret</a:t>
            </a:r>
            <a:r>
              <a:rPr lang="pl-PL" b="1" dirty="0"/>
              <a:t> Sharing (ISS)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DD97A92-B4D8-3266-0982-D441E81A3108}"/>
                  </a:ext>
                </a:extLst>
              </p:cNvPr>
              <p:cNvSpPr/>
              <p:nvPr/>
            </p:nvSpPr>
            <p:spPr>
              <a:xfrm>
                <a:off x="2590841" y="3850056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Secret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DD97A92-B4D8-3266-0982-D441E81A3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41" y="3850056"/>
                <a:ext cx="1814804" cy="808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7">
            <a:extLst>
              <a:ext uri="{FF2B5EF4-FFF2-40B4-BE49-F238E27FC236}">
                <a16:creationId xmlns:a16="http://schemas.microsoft.com/office/drawing/2014/main" id="{FF12308B-1528-7A99-C148-80315F74CF16}"/>
              </a:ext>
            </a:extLst>
          </p:cNvPr>
          <p:cNvSpPr txBox="1"/>
          <p:nvPr/>
        </p:nvSpPr>
        <p:spPr>
          <a:xfrm>
            <a:off x="2876361" y="2233964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DEALER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BDFB673E-88D9-8F0F-E051-A48FD7D0D056}"/>
                  </a:ext>
                </a:extLst>
              </p:cNvPr>
              <p:cNvSpPr/>
              <p:nvPr/>
            </p:nvSpPr>
            <p:spPr>
              <a:xfrm>
                <a:off x="8679514" y="1901644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Sharing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BDFB673E-88D9-8F0F-E051-A48FD7D0D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514" y="1901644"/>
                <a:ext cx="1814804" cy="808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6A05770C-49E3-289F-5B12-15147C70E264}"/>
                  </a:ext>
                </a:extLst>
              </p:cNvPr>
              <p:cNvSpPr/>
              <p:nvPr/>
            </p:nvSpPr>
            <p:spPr>
              <a:xfrm>
                <a:off x="8693757" y="3864355"/>
                <a:ext cx="1814804" cy="808523"/>
              </a:xfrm>
              <a:prstGeom prst="rect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b="1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Sharing</a:t>
                </a:r>
                <a:r>
                  <a:rPr lang="pl-PL" sz="2400" dirty="0">
                    <a:solidFill>
                      <a:schemeClr val="tx1"/>
                    </a:solidFill>
                    <a:latin typeface="Lato Light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pl-PL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l-PL" sz="2400" dirty="0">
                  <a:solidFill>
                    <a:schemeClr val="tx1"/>
                  </a:solidFill>
                  <a:latin typeface="Lato Light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6A05770C-49E3-289F-5B12-15147C70E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57" y="3864355"/>
                <a:ext cx="1814804" cy="808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576BE15-F957-1871-82E8-9C1BD82DB82A}"/>
                  </a:ext>
                </a:extLst>
              </p:cNvPr>
              <p:cNvSpPr txBox="1"/>
              <p:nvPr/>
            </p:nvSpPr>
            <p:spPr>
              <a:xfrm>
                <a:off x="588479" y="5150646"/>
                <a:ext cx="111615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dirty="0">
                    <a:latin typeface="Lato Light" panose="020F0502020204030203" pitchFamily="34" charset="0"/>
                  </a:rPr>
                  <a:t>The Party 1 and Party 2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can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compute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any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function</a:t>
                </a:r>
                <a:r>
                  <a:rPr lang="pl-PL" sz="2800" dirty="0">
                    <a:latin typeface="Lato Light" panose="020F0502020204030203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either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if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endParaRPr lang="en-GB" sz="2800" dirty="0">
                  <a:latin typeface="Lato Light" panose="020F0502020204030203" pitchFamily="34" charset="0"/>
                </a:endParaRPr>
              </a:p>
              <a:p>
                <a:r>
                  <a:rPr lang="pl-PL" sz="2800" b="1" dirty="0" err="1">
                    <a:latin typeface="Lato Light" panose="020F0502020204030203" pitchFamily="34" charset="0"/>
                  </a:rPr>
                  <a:t>they</a:t>
                </a:r>
                <a:r>
                  <a:rPr lang="pl-PL" sz="2800" b="1" dirty="0"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latin typeface="Lato Light" panose="020F0502020204030203" pitchFamily="34" charset="0"/>
                  </a:rPr>
                  <a:t>have</a:t>
                </a:r>
                <a:r>
                  <a:rPr lang="pl-PL" sz="2800" b="1" dirty="0"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latin typeface="Lato Light" panose="020F0502020204030203" pitchFamily="34" charset="0"/>
                  </a:rPr>
                  <a:t>full</a:t>
                </a:r>
                <a:r>
                  <a:rPr lang="pl-PL" sz="2800" b="1" dirty="0"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 err="1">
                    <a:latin typeface="Lato Light" panose="020F0502020204030203" pitchFamily="34" charset="0"/>
                  </a:rPr>
                  <a:t>knowledge</a:t>
                </a:r>
                <a:r>
                  <a:rPr lang="pl-PL" sz="2800" b="1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>
                    <a:latin typeface="Lato Light" panose="020F0502020204030203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2800" dirty="0">
                    <a:latin typeface="Lato Light" panose="020F0502020204030203" pitchFamily="34" charset="0"/>
                  </a:rPr>
                  <a:t> </a:t>
                </a:r>
              </a:p>
              <a:p>
                <a:r>
                  <a:rPr lang="en-GB" sz="2800" dirty="0">
                    <a:latin typeface="Lato Light" panose="020F0502020204030203" pitchFamily="34" charset="0"/>
                  </a:rPr>
                  <a:t>or they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dirty="0" err="1">
                    <a:latin typeface="Lato Light" panose="020F0502020204030203" pitchFamily="34" charset="0"/>
                  </a:rPr>
                  <a:t>perform</a:t>
                </a:r>
                <a:r>
                  <a:rPr lang="pl-PL" sz="2800" dirty="0">
                    <a:latin typeface="Lato Light" panose="020F0502020204030203" pitchFamily="34" charset="0"/>
                  </a:rPr>
                  <a:t> </a:t>
                </a:r>
                <a:r>
                  <a:rPr lang="pl-PL" sz="2800" b="1" dirty="0">
                    <a:latin typeface="Lato Light" panose="020F0502020204030203" pitchFamily="34" charset="0"/>
                  </a:rPr>
                  <a:t>a heavy </a:t>
                </a:r>
                <a:r>
                  <a:rPr lang="pl-PL" sz="2800" b="1" dirty="0" err="1">
                    <a:latin typeface="Lato Light" panose="020F0502020204030203" pitchFamily="34" charset="0"/>
                  </a:rPr>
                  <a:t>computation</a:t>
                </a:r>
                <a:r>
                  <a:rPr lang="pl-PL" sz="2800" b="1" dirty="0">
                    <a:latin typeface="Lato Light" panose="020F0502020204030203" pitchFamily="34" charset="0"/>
                  </a:rPr>
                  <a:t> on </a:t>
                </a:r>
                <a:r>
                  <a:rPr lang="en-GB" sz="2800" b="1" dirty="0">
                    <a:latin typeface="Lato Light" panose="020F0502020204030203" pitchFamily="34" charset="0"/>
                  </a:rPr>
                  <a:t>shared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dirty="0">
                    <a:latin typeface="Lato Light" panose="020F050202020403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576BE15-F957-1871-82E8-9C1BD82D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9" y="5150646"/>
                <a:ext cx="11161561" cy="1384995"/>
              </a:xfrm>
              <a:prstGeom prst="rect">
                <a:avLst/>
              </a:prstGeom>
              <a:blipFill>
                <a:blip r:embed="rId9"/>
                <a:stretch>
                  <a:fillRect l="-1147" t="-5727" b="-105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45E577B2-BF52-F09E-4365-FE5481BFE7D1}"/>
              </a:ext>
            </a:extLst>
          </p:cNvPr>
          <p:cNvSpPr txBox="1"/>
          <p:nvPr/>
        </p:nvSpPr>
        <p:spPr>
          <a:xfrm>
            <a:off x="7370082" y="1290578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PARTY 1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233B0E42-08BB-9AE8-3C88-CC4EC24598D7}"/>
              </a:ext>
            </a:extLst>
          </p:cNvPr>
          <p:cNvSpPr txBox="1"/>
          <p:nvPr/>
        </p:nvSpPr>
        <p:spPr>
          <a:xfrm>
            <a:off x="7332759" y="3207674"/>
            <a:ext cx="1243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Lato Light" panose="020F0502020204030203" pitchFamily="34" charset="0"/>
              </a:rPr>
              <a:t>PARTY 2</a:t>
            </a:r>
            <a:endParaRPr lang="en-US" sz="2000" b="1" dirty="0">
              <a:latin typeface="Lato Light" panose="020F0502020204030203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8057C24-2BEE-A87E-7938-EFE56F313852}"/>
              </a:ext>
            </a:extLst>
          </p:cNvPr>
          <p:cNvSpPr/>
          <p:nvPr/>
        </p:nvSpPr>
        <p:spPr>
          <a:xfrm>
            <a:off x="5094236" y="2414138"/>
            <a:ext cx="1464066" cy="1716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66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rgbClr val="006600"/>
                </a:solidFill>
                <a:latin typeface="Lato Light" panose="020F0502020204030203" pitchFamily="34" charset="0"/>
              </a:rPr>
              <a:t>Individual</a:t>
            </a:r>
            <a:r>
              <a:rPr lang="pl-PL" sz="2400" b="1" dirty="0">
                <a:solidFill>
                  <a:srgbClr val="006600"/>
                </a:solidFill>
                <a:latin typeface="Lato Light" panose="020F0502020204030203" pitchFamily="34" charset="0"/>
              </a:rPr>
              <a:t> </a:t>
            </a:r>
            <a:r>
              <a:rPr lang="pl-PL" sz="2400" b="1" dirty="0" err="1">
                <a:solidFill>
                  <a:srgbClr val="006600"/>
                </a:solidFill>
                <a:latin typeface="Lato Light" panose="020F0502020204030203" pitchFamily="34" charset="0"/>
              </a:rPr>
              <a:t>Secret</a:t>
            </a:r>
            <a:r>
              <a:rPr lang="pl-PL" sz="2400" b="1" dirty="0">
                <a:solidFill>
                  <a:srgbClr val="006600"/>
                </a:solidFill>
                <a:latin typeface="Lato Light" panose="020F0502020204030203" pitchFamily="34" charset="0"/>
              </a:rPr>
              <a:t> Sharing</a:t>
            </a:r>
            <a:endParaRPr lang="pl-PL" sz="2400" dirty="0">
              <a:solidFill>
                <a:srgbClr val="006600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011FA-9804-9E5E-B9CA-43DC4900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96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F16B1D6-1183-BEA0-3CF2-0A6340B883A8}"/>
              </a:ext>
            </a:extLst>
          </p:cNvPr>
          <p:cNvSpPr txBox="1">
            <a:spLocks/>
          </p:cNvSpPr>
          <p:nvPr/>
        </p:nvSpPr>
        <p:spPr>
          <a:xfrm>
            <a:off x="838200" y="730577"/>
            <a:ext cx="10497532" cy="54463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latin typeface="Lato Light" panose="020F0502020204030203" pitchFamily="34" charset="0"/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Lato Light" panose="020F0502020204030203" pitchFamily="34" charset="0"/>
              </a:rPr>
              <a:t>Motivation</a:t>
            </a:r>
            <a:endParaRPr lang="pl-PL" sz="3600" dirty="0">
              <a:latin typeface="Lato Light" panose="020F0502020204030203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3200" dirty="0" err="1">
                <a:latin typeface="Lato Light" panose="020F0502020204030203" pitchFamily="34" charset="0"/>
              </a:rPr>
              <a:t>Account</a:t>
            </a:r>
            <a:r>
              <a:rPr lang="pl-PL" sz="3200" dirty="0">
                <a:latin typeface="Lato Light" panose="020F0502020204030203" pitchFamily="34" charset="0"/>
              </a:rPr>
              <a:t> sharing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3200" dirty="0" err="1">
                <a:latin typeface="Lato Light" panose="020F0502020204030203" pitchFamily="34" charset="0"/>
              </a:rPr>
              <a:t>Partial</a:t>
            </a:r>
            <a:r>
              <a:rPr lang="pl-PL" sz="3200" dirty="0">
                <a:latin typeface="Lato Light" panose="020F0502020204030203" pitchFamily="34" charset="0"/>
              </a:rPr>
              <a:t> </a:t>
            </a:r>
            <a:r>
              <a:rPr lang="pl-PL" sz="3200" dirty="0" err="1">
                <a:latin typeface="Lato Light" panose="020F0502020204030203" pitchFamily="34" charset="0"/>
              </a:rPr>
              <a:t>reconstruction</a:t>
            </a:r>
            <a:r>
              <a:rPr lang="pl-PL" sz="3200" dirty="0">
                <a:latin typeface="Lato Light" panose="020F0502020204030203" pitchFamily="34" charset="0"/>
              </a:rPr>
              <a:t> of </a:t>
            </a:r>
            <a:r>
              <a:rPr lang="pl-PL" sz="3200" dirty="0" err="1">
                <a:latin typeface="Lato Light" panose="020F0502020204030203" pitchFamily="34" charset="0"/>
              </a:rPr>
              <a:t>secret</a:t>
            </a:r>
            <a:r>
              <a:rPr lang="pl-PL" sz="3200" dirty="0">
                <a:latin typeface="Lato Light" panose="020F0502020204030203" pitchFamily="34" charset="0"/>
              </a:rPr>
              <a:t> </a:t>
            </a:r>
            <a:r>
              <a:rPr lang="pl-PL" sz="3200" dirty="0" err="1">
                <a:latin typeface="Lato Light" panose="020F0502020204030203" pitchFamily="34" charset="0"/>
              </a:rPr>
              <a:t>shares</a:t>
            </a:r>
            <a:endParaRPr lang="pl-PL" sz="3200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b="1" dirty="0" err="1">
                <a:latin typeface="Lato Light" panose="020F0502020204030203" pitchFamily="34" charset="0"/>
              </a:rPr>
              <a:t>Formal</a:t>
            </a:r>
            <a:r>
              <a:rPr lang="pl-PL" sz="3600" b="1" dirty="0">
                <a:latin typeface="Lato Light" panose="020F0502020204030203" pitchFamily="34" charset="0"/>
              </a:rPr>
              <a:t> model and the MPC(TEE)-</a:t>
            </a:r>
            <a:r>
              <a:rPr lang="pl-PL" sz="3600" b="1" dirty="0" err="1">
                <a:latin typeface="Lato Light" panose="020F0502020204030203" pitchFamily="34" charset="0"/>
              </a:rPr>
              <a:t>hardness</a:t>
            </a:r>
            <a:endParaRPr lang="pl-PL" sz="3600" b="1" dirty="0">
              <a:latin typeface="Lato Light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latin typeface="Lato Light" panose="020F0502020204030203" pitchFamily="34" charset="0"/>
              </a:rPr>
              <a:t>Proof of </a:t>
            </a:r>
            <a:r>
              <a:rPr lang="pl-PL" sz="3600" dirty="0" err="1">
                <a:latin typeface="Lato Light" panose="020F0502020204030203" pitchFamily="34" charset="0"/>
              </a:rPr>
              <a:t>Individual</a:t>
            </a:r>
            <a:r>
              <a:rPr lang="pl-PL" sz="3600" dirty="0">
                <a:latin typeface="Lato Light" panose="020F0502020204030203" pitchFamily="34" charset="0"/>
              </a:rPr>
              <a:t> Knowledge (PIK)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latin typeface="Lato Light" panose="020F0502020204030203" pitchFamily="34" charset="0"/>
              </a:rPr>
              <a:t>Outlook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791C81-EF44-E51A-A912-A8A5BB56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909C-7CD0-4AC5-A8B5-79E6DB4EBBFD}" type="slidenum">
              <a:rPr lang="pl-PL" smtClean="0"/>
              <a:t>9</a:t>
            </a:fld>
            <a:endParaRPr lang="pl-PL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5104494-D7C0-F454-94FF-1238EE80E7F4}"/>
              </a:ext>
            </a:extLst>
          </p:cNvPr>
          <p:cNvSpPr/>
          <p:nvPr/>
        </p:nvSpPr>
        <p:spPr>
          <a:xfrm>
            <a:off x="9865100" y="3644886"/>
            <a:ext cx="2159638" cy="4549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8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1041</Words>
  <Application>Microsoft Office PowerPoint</Application>
  <PresentationFormat>Widescreen</PresentationFormat>
  <Paragraphs>325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Cambria Math</vt:lpstr>
      <vt:lpstr>Lato Light</vt:lpstr>
      <vt:lpstr>Arial</vt:lpstr>
      <vt:lpstr>Calibri</vt:lpstr>
      <vt:lpstr>Motyw pakietu Office</vt:lpstr>
      <vt:lpstr>Individual Cryptography</vt:lpstr>
      <vt:lpstr>In a nutshell: We initiate the study of  Individual Cryptography </vt:lpstr>
      <vt:lpstr>PowerPoint Presentation</vt:lpstr>
      <vt:lpstr>Example 1: Account sharing</vt:lpstr>
      <vt:lpstr>How to attack the strawman countermeasure</vt:lpstr>
      <vt:lpstr>Our solution – Proof of Individual Knowledge (PIK)</vt:lpstr>
      <vt:lpstr>Example 2: Partial reconstruction of shared secrets </vt:lpstr>
      <vt:lpstr>Our solution – Individual Secret Sharing (ISS)</vt:lpstr>
      <vt:lpstr>PowerPoint Presentation</vt:lpstr>
      <vt:lpstr>PowerPoint Presentation</vt:lpstr>
      <vt:lpstr>MPC-hardness</vt:lpstr>
      <vt:lpstr>The MPC-hardness</vt:lpstr>
      <vt:lpstr>The TEE-hardness</vt:lpstr>
      <vt:lpstr>The massive parallel computations</vt:lpstr>
      <vt:lpstr>The distributed adversary</vt:lpstr>
      <vt:lpstr>The MPC-Oracle</vt:lpstr>
      <vt:lpstr>Formal model – the extractors</vt:lpstr>
      <vt:lpstr>PowerPoint Presentation</vt:lpstr>
      <vt:lpstr>Proof of Individual Knowledge (PIK) - definition</vt:lpstr>
      <vt:lpstr>PIK - completeness</vt:lpstr>
      <vt:lpstr>PIK - soundness</vt:lpstr>
      <vt:lpstr>PIK – the protocol</vt:lpstr>
      <vt:lpstr>Stay alert!</vt:lpstr>
      <vt:lpstr>The precomputation on a shared secret</vt:lpstr>
      <vt:lpstr>The procedure "scratch"(S,Z,W)</vt:lpstr>
      <vt:lpstr>Completeness, soundness and the extractor efficiency</vt:lpstr>
      <vt:lpstr>Outlook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Cryptography</dc:title>
  <dc:creator>Tomasz Lizurej</dc:creator>
  <cp:lastModifiedBy>Tomasz Lizurej</cp:lastModifiedBy>
  <cp:revision>245</cp:revision>
  <dcterms:created xsi:type="dcterms:W3CDTF">2023-07-05T06:07:26Z</dcterms:created>
  <dcterms:modified xsi:type="dcterms:W3CDTF">2023-08-18T09:45:55Z</dcterms:modified>
</cp:coreProperties>
</file>