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30"/>
  </p:notesMasterIdLst>
  <p:sldIdLst>
    <p:sldId id="264" r:id="rId2"/>
    <p:sldId id="285" r:id="rId3"/>
    <p:sldId id="372" r:id="rId4"/>
    <p:sldId id="287" r:id="rId5"/>
    <p:sldId id="322" r:id="rId6"/>
    <p:sldId id="374" r:id="rId7"/>
    <p:sldId id="301" r:id="rId8"/>
    <p:sldId id="325" r:id="rId9"/>
    <p:sldId id="326" r:id="rId10"/>
    <p:sldId id="333" r:id="rId11"/>
    <p:sldId id="384" r:id="rId12"/>
    <p:sldId id="299" r:id="rId13"/>
    <p:sldId id="335" r:id="rId14"/>
    <p:sldId id="369" r:id="rId15"/>
    <p:sldId id="304" r:id="rId16"/>
    <p:sldId id="366" r:id="rId17"/>
    <p:sldId id="344" r:id="rId18"/>
    <p:sldId id="346" r:id="rId19"/>
    <p:sldId id="347" r:id="rId20"/>
    <p:sldId id="377" r:id="rId21"/>
    <p:sldId id="378" r:id="rId22"/>
    <p:sldId id="380" r:id="rId23"/>
    <p:sldId id="383" r:id="rId24"/>
    <p:sldId id="381" r:id="rId25"/>
    <p:sldId id="386" r:id="rId26"/>
    <p:sldId id="370" r:id="rId27"/>
    <p:sldId id="316" r:id="rId28"/>
    <p:sldId id="269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  <p:embeddedFont>
      <p:font typeface="Inter" panose="02000503000000020004" pitchFamily="2" charset="0"/>
      <p:regular r:id="rId36"/>
      <p:bold r:id="rId37"/>
    </p:embeddedFont>
    <p:embeddedFont>
      <p:font typeface="Inter Italic" panose="02000503000000020004" pitchFamily="2" charset="0"/>
      <p:regular r:id="rId38"/>
      <p:bold r:id="rId39"/>
    </p:embeddedFont>
  </p:embeddedFontLst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466CA342-FE07-4A2F-88B8-E2CAD3DF342C}">
          <p14:sldIdLst>
            <p14:sldId id="264"/>
          </p14:sldIdLst>
        </p14:section>
        <p14:section name="Our Result" id="{D5E7C737-33AB-4B4B-B587-36DE3987D9BE}">
          <p14:sldIdLst>
            <p14:sldId id="285"/>
            <p14:sldId id="372"/>
            <p14:sldId id="287"/>
            <p14:sldId id="322"/>
            <p14:sldId id="374"/>
            <p14:sldId id="301"/>
            <p14:sldId id="325"/>
            <p14:sldId id="326"/>
          </p14:sldIdLst>
        </p14:section>
        <p14:section name="Subset Extractability" id="{BCEF4E1A-E660-447F-A21F-973897556986}">
          <p14:sldIdLst>
            <p14:sldId id="333"/>
            <p14:sldId id="384"/>
            <p14:sldId id="299"/>
            <p14:sldId id="335"/>
            <p14:sldId id="369"/>
          </p14:sldIdLst>
        </p14:section>
        <p14:section name="Canonical Protocol" id="{BE8B86E4-584D-4A7C-98E4-39D4CAFAA026}">
          <p14:sldIdLst>
            <p14:sldId id="304"/>
            <p14:sldId id="366"/>
            <p14:sldId id="344"/>
            <p14:sldId id="346"/>
            <p14:sldId id="347"/>
            <p14:sldId id="377"/>
            <p14:sldId id="378"/>
            <p14:sldId id="380"/>
          </p14:sldIdLst>
        </p14:section>
        <p14:section name="Predicate-Extractable Hash" id="{038FDCE7-1170-4B9D-9836-DE40D8693D09}">
          <p14:sldIdLst>
            <p14:sldId id="383"/>
            <p14:sldId id="381"/>
            <p14:sldId id="386"/>
            <p14:sldId id="370"/>
          </p14:sldIdLst>
        </p14:section>
        <p14:section name="Outro" id="{A73B0F03-1FFE-4010-A315-13FACDB84BF2}">
          <p14:sldIdLst>
            <p14:sldId id="316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79342" autoAdjust="0"/>
  </p:normalViewPr>
  <p:slideViewPr>
    <p:cSldViewPr snapToGrid="0">
      <p:cViewPr varScale="1">
        <p:scale>
          <a:sx n="88" d="100"/>
          <a:sy n="88" d="100"/>
        </p:scale>
        <p:origin x="13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0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F168F-5998-4E78-A0EF-845ADA67BEB8}" type="datetimeFigureOut">
              <a:rPr lang="en-IL" smtClean="0"/>
              <a:t>19/08/2023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153D-734F-4740-AC86-D77367FD02F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97841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96B80-30E5-4B7E-BC36-2D12FA1F8B8B}" type="slidenum">
              <a:rPr lang="en-IL" smtClean="0"/>
              <a:t>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2184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153D-734F-4740-AC86-D77367FD02FA}" type="slidenum">
              <a:rPr lang="en-IL" smtClean="0"/>
              <a:t>10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46185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153D-734F-4740-AC86-D77367FD02FA}" type="slidenum">
              <a:rPr lang="en-IL" smtClean="0"/>
              <a:t>11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17060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153D-734F-4740-AC86-D77367FD02FA}" type="slidenum">
              <a:rPr lang="en-IL" smtClean="0"/>
              <a:t>12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33791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153D-734F-4740-AC86-D77367FD02FA}" type="slidenum">
              <a:rPr lang="en-IL" smtClean="0"/>
              <a:t>13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4808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153D-734F-4740-AC86-D77367FD02FA}" type="slidenum">
              <a:rPr lang="en-IL" smtClean="0"/>
              <a:t>14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40761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153D-734F-4740-AC86-D77367FD02FA}" type="slidenum">
              <a:rPr lang="en-IL" smtClean="0"/>
              <a:t>15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71137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153D-734F-4740-AC86-D77367FD02FA}" type="slidenum">
              <a:rPr lang="en-IL" smtClean="0"/>
              <a:t>16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04105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153D-734F-4740-AC86-D77367FD02FA}" type="slidenum">
              <a:rPr lang="en-IL" smtClean="0"/>
              <a:t>17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83796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153D-734F-4740-AC86-D77367FD02FA}" type="slidenum">
              <a:rPr lang="en-IL" smtClean="0"/>
              <a:t>18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397373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153D-734F-4740-AC86-D77367FD02FA}" type="slidenum">
              <a:rPr lang="en-IL" smtClean="0"/>
              <a:t>19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96825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96B80-30E5-4B7E-BC36-2D12FA1F8B8B}" type="slidenum">
              <a:rPr lang="en-IL" smtClean="0"/>
              <a:t>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29229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153D-734F-4740-AC86-D77367FD02FA}" type="slidenum">
              <a:rPr lang="en-IL" smtClean="0"/>
              <a:t>20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392516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153D-734F-4740-AC86-D77367FD02FA}" type="slidenum">
              <a:rPr lang="en-IL" smtClean="0"/>
              <a:t>21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967759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153D-734F-4740-AC86-D77367FD02FA}" type="slidenum">
              <a:rPr lang="en-IL" smtClean="0"/>
              <a:t>22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266786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153D-734F-4740-AC86-D77367FD02FA}" type="slidenum">
              <a:rPr lang="en-IL" smtClean="0"/>
              <a:t>23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373395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153D-734F-4740-AC86-D77367FD02FA}" type="slidenum">
              <a:rPr lang="en-IL" smtClean="0"/>
              <a:t>24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225216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153D-734F-4740-AC86-D77367FD02FA}" type="slidenum">
              <a:rPr lang="en-IL" smtClean="0"/>
              <a:t>25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912732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96B80-30E5-4B7E-BC36-2D12FA1F8B8B}" type="slidenum">
              <a:rPr lang="en-IL" smtClean="0"/>
              <a:t>27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313297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96B80-30E5-4B7E-BC36-2D12FA1F8B8B}" type="slidenum">
              <a:rPr lang="en-IL" smtClean="0"/>
              <a:t>28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36582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153D-734F-4740-AC86-D77367FD02FA}" type="slidenum">
              <a:rPr lang="en-IL" smtClean="0"/>
              <a:t>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32857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153D-734F-4740-AC86-D77367FD02FA}" type="slidenum">
              <a:rPr lang="en-IL" smtClean="0"/>
              <a:t>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0412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153D-734F-4740-AC86-D77367FD02FA}" type="slidenum">
              <a:rPr lang="en-IL" smtClean="0"/>
              <a:t>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38544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153D-734F-4740-AC86-D77367FD02FA}" type="slidenum">
              <a:rPr lang="en-IL" smtClean="0"/>
              <a:t>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81145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153D-734F-4740-AC86-D77367FD02FA}" type="slidenum">
              <a:rPr lang="en-IL" smtClean="0"/>
              <a:t>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2055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153D-734F-4740-AC86-D77367FD02FA}" type="slidenum">
              <a:rPr lang="en-IL" smtClean="0"/>
              <a:t>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88747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153D-734F-4740-AC86-D77367FD02FA}" type="slidenum">
              <a:rPr lang="en-IL" smtClean="0"/>
              <a:t>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3531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4A335-D182-9E0E-1319-85714B64D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559CE-86A5-A0ED-6B4B-2DF9E7FCA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5CF10-9065-A24B-ED1E-A69E76A9B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6F93-A04F-4C10-8E9C-AACC34DF515E}" type="datetime8">
              <a:rPr lang="en-IL" smtClean="0"/>
              <a:t>19/08/2023 16:29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BA523-D56B-F6CF-3542-85C4DF22B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5259B-F985-1F6D-C7A1-D89F97DC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4425-06AA-40FA-9DC3-ECF5BF997F8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40342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042F7-D056-9002-0EDB-ECA06692B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D4B615-CEF1-7330-555A-134ACCFDD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1C016-D634-FBC5-3331-1F7661F9B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F346-62C0-4BE8-B4D3-4816116F8A2C}" type="datetime8">
              <a:rPr lang="en-IL" smtClean="0"/>
              <a:t>19/08/2023 16:29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6C5FD-A14E-E37F-A894-C36BFDBAA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BB12E-C135-162C-BF0E-611AB488E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4425-06AA-40FA-9DC3-ECF5BF997F8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85725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528EB1-5F45-E76E-1EFF-E78C7E8FFD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8AF6AA-5C24-0715-DBEE-2D8717593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AE47E-8AC0-425C-A5E3-AEBCD1EF5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7DD3-5133-4F35-9F4D-B23B3C35ECC4}" type="datetime8">
              <a:rPr lang="en-IL" smtClean="0"/>
              <a:t>19/08/2023 16:29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9CD2C-7A7E-0065-B384-E31525948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AD046-C14C-0695-0654-3AABA5D39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4425-06AA-40FA-9DC3-ECF5BF997F8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2176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9A0F4-B124-5864-FA0D-902D274A8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1349E-9F9E-C758-4140-5FC640D0E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B31B4-83B8-8FEC-A4B6-78224056A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D229-8753-4718-8D34-712670273372}" type="datetime8">
              <a:rPr lang="en-IL" smtClean="0"/>
              <a:t>19/08/2023 16:29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0B306-1DB3-4121-9FB3-63EAB4E35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9BB2A-7732-DE08-1432-CEF83B39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4425-06AA-40FA-9DC3-ECF5BF997F8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5517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AAB9B-C8C2-3DB3-0DA4-EA584AE3C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564DC-CA04-B6B4-835C-9C29F180A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9DED9-D2AD-C2CA-F68D-4AEF48E21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AA78-9D63-40FA-8A32-08E05FA075E4}" type="datetime8">
              <a:rPr lang="en-IL" smtClean="0"/>
              <a:t>19/08/2023 16:29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9FB9C-5A18-D966-E7D4-65324D653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FC141-8AB5-22D4-7938-BF818E603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4425-06AA-40FA-9DC3-ECF5BF997F8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6558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B76ED-CDCC-2F46-B264-E244F7D7E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D1DE0-4B7C-6C2A-1A79-44C92C0AF6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7B0644-ECEB-94CB-282E-679FB127B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88C9E3-DDB8-23B1-11E6-144CBAF92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910F-6BBD-46A0-A82D-58DC1D6E5328}" type="datetime8">
              <a:rPr lang="en-IL" smtClean="0"/>
              <a:t>19/08/2023 16:29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B9FED-4275-3DEF-1249-E2AD42B14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98F63D-2303-EF00-1B2D-41FB8A1ED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4425-06AA-40FA-9DC3-ECF5BF997F8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08995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083AC-2E71-7475-0654-933E009C5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E97FB-C4E3-8B6B-F072-F87A2DBF8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A06D0-FBD5-EB93-5B8D-A1CD2274F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8D9AB9-5E64-D8E9-68B6-3166F83C42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AF07DA-1BCF-360E-9B69-5FCF3D9281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30CCBE-9838-1056-5F82-1A5528772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69DF-9173-42C5-82C5-140DDAB7305B}" type="datetime8">
              <a:rPr lang="en-IL" smtClean="0"/>
              <a:t>19/08/2023 16:29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443088-338C-9FC6-5B52-86E01AA18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B38418-3322-D570-9794-2066B3937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4425-06AA-40FA-9DC3-ECF5BF997F8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3298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95520-EF72-B28E-5AED-28C4780D6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32776-B65F-D330-D1C2-40ACE2B91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21409-5367-4518-A025-558CD0A5F64F}" type="datetime8">
              <a:rPr lang="en-IL" smtClean="0"/>
              <a:t>19/08/2023 16:29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4A7C58-68C4-2A23-42A3-2C9BC84B5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07A308-07AD-1FE5-1ABF-77CACC4D1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4425-06AA-40FA-9DC3-ECF5BF997F8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43575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9368B2-5448-A7E8-0023-BF9458DAD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360B-ED50-489D-ABB0-46F362E1DCD8}" type="datetime8">
              <a:rPr lang="en-IL" smtClean="0"/>
              <a:t>19/08/2023 16:29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A62CEB-C772-B2FD-AEFF-957A0B121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2A12D-C430-BC3D-53D9-15E09711E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4425-06AA-40FA-9DC3-ECF5BF997F8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7202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D5B8C-BFAB-87CF-BABE-2C501A69D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20E2F-E6B3-019C-BB4F-A889A3B6F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71E4C7-408E-1F50-64AA-7B357D95A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23ABC1-B1FD-83A1-25EE-1A00519D3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2D60-0140-434B-87A4-6E2E4FEC792F}" type="datetime8">
              <a:rPr lang="en-IL" smtClean="0"/>
              <a:t>19/08/2023 16:29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DD754-56C7-E533-1563-4E038F6C8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995F9-F672-DE2B-DA48-988B5F30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4425-06AA-40FA-9DC3-ECF5BF997F8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988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4B524-6DFA-78B7-12C3-E1B084C1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74B0B8-E61A-BD1E-03BA-369590663C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CC1922-93C8-5649-44FC-8C7EF7644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5605D-0AD8-3D26-AC15-CB577C716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9E0A-975C-4C6D-8F3B-D242C69CF927}" type="datetime8">
              <a:rPr lang="en-IL" smtClean="0"/>
              <a:t>19/08/2023 16:29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B6FE1-564A-B3CA-9FF1-99053A966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01BE1-6FD6-0BAE-A246-41E4005EE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4425-06AA-40FA-9DC3-ECF5BF997F8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5275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C165CD-23F2-EEA8-71AC-465A1EFD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8EB38-3643-33F4-5D98-B0FE95475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6FDC7-0075-CCDF-E20A-28EB381F8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fld id="{59EC3393-C9AD-46F1-8485-D6179D795E00}" type="datetime8">
              <a:rPr lang="en-IL" smtClean="0"/>
              <a:t>19/08/2023 16:29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9A94E-600D-2FC2-DF41-27FCF2A390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9B6E5-D76D-2968-124F-355256036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fld id="{436C4425-06AA-40FA-9DC3-ECF5BF997F83}" type="slidenum">
              <a:rPr lang="en-IL" smtClean="0"/>
              <a:pPr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1314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70C0"/>
          </a:solidFill>
          <a:latin typeface="Inter" panose="02000503000000020004" pitchFamily="2" charset="0"/>
          <a:ea typeface="Inter" panose="02000503000000020004" pitchFamily="2" charset="0"/>
          <a:cs typeface="Inter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Inter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Inter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Inter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Inter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Inter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41.png"/><Relationship Id="rId5" Type="http://schemas.openxmlformats.org/officeDocument/2006/relationships/image" Target="../media/image28.png"/><Relationship Id="rId10" Type="http://schemas.openxmlformats.org/officeDocument/2006/relationships/image" Target="../media/image40.png"/><Relationship Id="rId4" Type="http://schemas.openxmlformats.org/officeDocument/2006/relationships/image" Target="../media/image27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1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6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1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4.png"/><Relationship Id="rId3" Type="http://schemas.openxmlformats.org/officeDocument/2006/relationships/image" Target="../media/image60.png"/><Relationship Id="rId7" Type="http://schemas.openxmlformats.org/officeDocument/2006/relationships/image" Target="../media/image49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66.png"/><Relationship Id="rId10" Type="http://schemas.openxmlformats.org/officeDocument/2006/relationships/image" Target="../media/image52.png"/><Relationship Id="rId4" Type="http://schemas.openxmlformats.org/officeDocument/2006/relationships/image" Target="../media/image61.png"/><Relationship Id="rId1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18" Type="http://schemas.openxmlformats.org/officeDocument/2006/relationships/image" Target="../media/image77.png"/><Relationship Id="rId26" Type="http://schemas.openxmlformats.org/officeDocument/2006/relationships/image" Target="../media/image86.png"/><Relationship Id="rId3" Type="http://schemas.openxmlformats.org/officeDocument/2006/relationships/image" Target="../media/image68.png"/><Relationship Id="rId21" Type="http://schemas.openxmlformats.org/officeDocument/2006/relationships/image" Target="../media/image80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17" Type="http://schemas.openxmlformats.org/officeDocument/2006/relationships/image" Target="../media/image76.png"/><Relationship Id="rId25" Type="http://schemas.openxmlformats.org/officeDocument/2006/relationships/image" Target="../media/image85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24" Type="http://schemas.openxmlformats.org/officeDocument/2006/relationships/image" Target="../media/image84.png"/><Relationship Id="rId5" Type="http://schemas.openxmlformats.org/officeDocument/2006/relationships/image" Target="../media/image72.png"/><Relationship Id="rId15" Type="http://schemas.openxmlformats.org/officeDocument/2006/relationships/image" Target="../media/image74.png"/><Relationship Id="rId23" Type="http://schemas.openxmlformats.org/officeDocument/2006/relationships/image" Target="../media/image83.png"/><Relationship Id="rId10" Type="http://schemas.openxmlformats.org/officeDocument/2006/relationships/image" Target="../media/image100.png"/><Relationship Id="rId19" Type="http://schemas.openxmlformats.org/officeDocument/2006/relationships/image" Target="../media/image78.png"/><Relationship Id="rId4" Type="http://schemas.openxmlformats.org/officeDocument/2006/relationships/image" Target="../media/image81.png"/><Relationship Id="rId9" Type="http://schemas.openxmlformats.org/officeDocument/2006/relationships/image" Target="../media/image99.png"/><Relationship Id="rId14" Type="http://schemas.openxmlformats.org/officeDocument/2006/relationships/image" Target="../media/image73.png"/><Relationship Id="rId22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69.png"/><Relationship Id="rId18" Type="http://schemas.openxmlformats.org/officeDocument/2006/relationships/image" Target="../media/image109.png"/><Relationship Id="rId26" Type="http://schemas.openxmlformats.org/officeDocument/2006/relationships/image" Target="../media/image117.png"/><Relationship Id="rId3" Type="http://schemas.openxmlformats.org/officeDocument/2006/relationships/image" Target="../media/image81.png"/><Relationship Id="rId21" Type="http://schemas.openxmlformats.org/officeDocument/2006/relationships/image" Target="../media/image112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5" Type="http://schemas.openxmlformats.org/officeDocument/2006/relationships/image" Target="../media/image116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07.png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24" Type="http://schemas.openxmlformats.org/officeDocument/2006/relationships/image" Target="../media/image115.png"/><Relationship Id="rId5" Type="http://schemas.openxmlformats.org/officeDocument/2006/relationships/image" Target="../media/image96.png"/><Relationship Id="rId15" Type="http://schemas.openxmlformats.org/officeDocument/2006/relationships/image" Target="../media/image106.png"/><Relationship Id="rId23" Type="http://schemas.openxmlformats.org/officeDocument/2006/relationships/image" Target="../media/image114.png"/><Relationship Id="rId10" Type="http://schemas.openxmlformats.org/officeDocument/2006/relationships/image" Target="../media/image101.png"/><Relationship Id="rId19" Type="http://schemas.openxmlformats.org/officeDocument/2006/relationships/image" Target="../media/image110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Relationship Id="rId22" Type="http://schemas.openxmlformats.org/officeDocument/2006/relationships/image" Target="../media/image1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70.png"/><Relationship Id="rId18" Type="http://schemas.openxmlformats.org/officeDocument/2006/relationships/image" Target="../media/image109.png"/><Relationship Id="rId26" Type="http://schemas.openxmlformats.org/officeDocument/2006/relationships/image" Target="../media/image117.png"/><Relationship Id="rId3" Type="http://schemas.openxmlformats.org/officeDocument/2006/relationships/image" Target="../media/image81.png"/><Relationship Id="rId21" Type="http://schemas.openxmlformats.org/officeDocument/2006/relationships/image" Target="../media/image112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5" Type="http://schemas.openxmlformats.org/officeDocument/2006/relationships/image" Target="../media/image116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21.png"/><Relationship Id="rId20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24" Type="http://schemas.openxmlformats.org/officeDocument/2006/relationships/image" Target="../media/image124.png"/><Relationship Id="rId5" Type="http://schemas.openxmlformats.org/officeDocument/2006/relationships/image" Target="../media/image96.png"/><Relationship Id="rId15" Type="http://schemas.openxmlformats.org/officeDocument/2006/relationships/image" Target="../media/image106.png"/><Relationship Id="rId23" Type="http://schemas.openxmlformats.org/officeDocument/2006/relationships/image" Target="../media/image114.png"/><Relationship Id="rId10" Type="http://schemas.openxmlformats.org/officeDocument/2006/relationships/image" Target="../media/image119.png"/><Relationship Id="rId19" Type="http://schemas.openxmlformats.org/officeDocument/2006/relationships/image" Target="../media/image110.png"/><Relationship Id="rId4" Type="http://schemas.openxmlformats.org/officeDocument/2006/relationships/image" Target="../media/image118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Relationship Id="rId22" Type="http://schemas.openxmlformats.org/officeDocument/2006/relationships/image" Target="../media/image1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71.png"/><Relationship Id="rId18" Type="http://schemas.openxmlformats.org/officeDocument/2006/relationships/image" Target="../media/image109.png"/><Relationship Id="rId26" Type="http://schemas.openxmlformats.org/officeDocument/2006/relationships/image" Target="../media/image127.png"/><Relationship Id="rId3" Type="http://schemas.openxmlformats.org/officeDocument/2006/relationships/image" Target="../media/image81.png"/><Relationship Id="rId21" Type="http://schemas.openxmlformats.org/officeDocument/2006/relationships/image" Target="../media/image112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5" Type="http://schemas.openxmlformats.org/officeDocument/2006/relationships/image" Target="../media/image116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21.png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25.png"/><Relationship Id="rId24" Type="http://schemas.openxmlformats.org/officeDocument/2006/relationships/image" Target="../media/image115.png"/><Relationship Id="rId5" Type="http://schemas.openxmlformats.org/officeDocument/2006/relationships/image" Target="../media/image96.png"/><Relationship Id="rId15" Type="http://schemas.openxmlformats.org/officeDocument/2006/relationships/image" Target="../media/image106.png"/><Relationship Id="rId23" Type="http://schemas.openxmlformats.org/officeDocument/2006/relationships/image" Target="../media/image114.png"/><Relationship Id="rId10" Type="http://schemas.openxmlformats.org/officeDocument/2006/relationships/image" Target="../media/image101.png"/><Relationship Id="rId19" Type="http://schemas.openxmlformats.org/officeDocument/2006/relationships/image" Target="../media/image110.png"/><Relationship Id="rId4" Type="http://schemas.openxmlformats.org/officeDocument/2006/relationships/image" Target="../media/image118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Relationship Id="rId22" Type="http://schemas.openxmlformats.org/officeDocument/2006/relationships/image" Target="../media/image1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710.png"/><Relationship Id="rId18" Type="http://schemas.openxmlformats.org/officeDocument/2006/relationships/image" Target="../media/image92.png"/><Relationship Id="rId26" Type="http://schemas.openxmlformats.org/officeDocument/2006/relationships/image" Target="../media/image130.png"/><Relationship Id="rId3" Type="http://schemas.openxmlformats.org/officeDocument/2006/relationships/image" Target="../media/image81.png"/><Relationship Id="rId21" Type="http://schemas.openxmlformats.org/officeDocument/2006/relationships/image" Target="../media/image104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17" Type="http://schemas.openxmlformats.org/officeDocument/2006/relationships/image" Target="../media/image91.png"/><Relationship Id="rId25" Type="http://schemas.openxmlformats.org/officeDocument/2006/relationships/image" Target="../media/image129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87.png"/><Relationship Id="rId24" Type="http://schemas.openxmlformats.org/officeDocument/2006/relationships/image" Target="../media/image128.png"/><Relationship Id="rId5" Type="http://schemas.openxmlformats.org/officeDocument/2006/relationships/image" Target="../media/image96.png"/><Relationship Id="rId15" Type="http://schemas.openxmlformats.org/officeDocument/2006/relationships/image" Target="../media/image89.png"/><Relationship Id="rId23" Type="http://schemas.openxmlformats.org/officeDocument/2006/relationships/image" Target="../media/image126.png"/><Relationship Id="rId10" Type="http://schemas.openxmlformats.org/officeDocument/2006/relationships/image" Target="../media/image101.png"/><Relationship Id="rId19" Type="http://schemas.openxmlformats.org/officeDocument/2006/relationships/image" Target="../media/image93.png"/><Relationship Id="rId4" Type="http://schemas.openxmlformats.org/officeDocument/2006/relationships/image" Target="../media/image118.png"/><Relationship Id="rId9" Type="http://schemas.openxmlformats.org/officeDocument/2006/relationships/image" Target="../media/image100.png"/><Relationship Id="rId14" Type="http://schemas.openxmlformats.org/officeDocument/2006/relationships/image" Target="../media/image88.png"/><Relationship Id="rId22" Type="http://schemas.openxmlformats.org/officeDocument/2006/relationships/image" Target="../media/image1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90.png"/><Relationship Id="rId18" Type="http://schemas.openxmlformats.org/officeDocument/2006/relationships/image" Target="../media/image149.png"/><Relationship Id="rId3" Type="http://schemas.openxmlformats.org/officeDocument/2006/relationships/image" Target="../media/image134.png"/><Relationship Id="rId12" Type="http://schemas.openxmlformats.org/officeDocument/2006/relationships/image" Target="../media/image1280.png"/><Relationship Id="rId17" Type="http://schemas.openxmlformats.org/officeDocument/2006/relationships/image" Target="../media/image148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146.png"/><Relationship Id="rId19" Type="http://schemas.openxmlformats.org/officeDocument/2006/relationships/image" Target="../media/image150.png"/><Relationship Id="rId14" Type="http://schemas.openxmlformats.org/officeDocument/2006/relationships/image" Target="../media/image1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5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0" Type="http://schemas.openxmlformats.org/officeDocument/2006/relationships/image" Target="../media/image141.png"/><Relationship Id="rId4" Type="http://schemas.openxmlformats.org/officeDocument/2006/relationships/image" Target="../media/image1352.png"/><Relationship Id="rId9" Type="http://schemas.openxmlformats.org/officeDocument/2006/relationships/image" Target="../media/image1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690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12" Type="http://schemas.openxmlformats.org/officeDocument/2006/relationships/image" Target="../media/image681.png"/><Relationship Id="rId17" Type="http://schemas.openxmlformats.org/officeDocument/2006/relationships/image" Target="../media/image1361.png"/><Relationship Id="rId2" Type="http://schemas.openxmlformats.org/officeDocument/2006/relationships/image" Target="../media/image152.png"/><Relationship Id="rId16" Type="http://schemas.openxmlformats.org/officeDocument/2006/relationships/image" Target="../media/image13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11" Type="http://schemas.openxmlformats.org/officeDocument/2006/relationships/image" Target="../media/image671.png"/><Relationship Id="rId5" Type="http://schemas.openxmlformats.org/officeDocument/2006/relationships/image" Target="../media/image155.png"/><Relationship Id="rId15" Type="http://schemas.openxmlformats.org/officeDocument/2006/relationships/image" Target="../media/image1340.png"/><Relationship Id="rId10" Type="http://schemas.openxmlformats.org/officeDocument/2006/relationships/image" Target="../media/image300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Relationship Id="rId14" Type="http://schemas.openxmlformats.org/officeDocument/2006/relationships/image" Target="../media/image70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23/1050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1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8.png"/><Relationship Id="rId3" Type="http://schemas.openxmlformats.org/officeDocument/2006/relationships/image" Target="../media/image1411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220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0887B-C589-4B42-84BC-5CE9F51EE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b="1" dirty="0"/>
              <a:t>SNARGs for Monotone</a:t>
            </a:r>
            <a:br>
              <a:rPr lang="en-US" sz="4800" b="1" dirty="0"/>
            </a:br>
            <a:r>
              <a:rPr lang="en-US" sz="4800" b="1" dirty="0"/>
              <a:t>Policy Batch NP</a:t>
            </a:r>
            <a:endParaRPr lang="en-IL" sz="4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F09698-D8D8-A80A-4D2D-D23642000617}"/>
              </a:ext>
            </a:extLst>
          </p:cNvPr>
          <p:cNvSpPr txBox="1"/>
          <p:nvPr/>
        </p:nvSpPr>
        <p:spPr>
          <a:xfrm>
            <a:off x="751553" y="3429001"/>
            <a:ext cx="28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Zvika Brakerski</a:t>
            </a:r>
          </a:p>
          <a:p>
            <a:pPr algn="ctr"/>
            <a:r>
              <a:rPr lang="en-US" sz="1600">
                <a:solidFill>
                  <a:schemeClr val="bg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Weizmann Institute</a:t>
            </a:r>
            <a:endParaRPr lang="en-IL" sz="1600">
              <a:solidFill>
                <a:schemeClr val="bg2">
                  <a:lumMod val="5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A7D0E8-806E-F27B-C176-B43E86F97A0C}"/>
              </a:ext>
            </a:extLst>
          </p:cNvPr>
          <p:cNvSpPr txBox="1"/>
          <p:nvPr/>
        </p:nvSpPr>
        <p:spPr>
          <a:xfrm>
            <a:off x="4656000" y="3429001"/>
            <a:ext cx="28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Inter" panose="02000503000000020004" pitchFamily="2" charset="0"/>
                <a:ea typeface="Inter" panose="02000503000000020004" pitchFamily="2" charset="0"/>
                <a:cs typeface="Inter Semi Bold" panose="02000503000000020004" pitchFamily="2" charset="0"/>
              </a:rPr>
              <a:t>Maya Farber Brodsky</a:t>
            </a:r>
          </a:p>
          <a:p>
            <a:pPr algn="ctr"/>
            <a:r>
              <a:rPr lang="en-US" sz="1600" b="1">
                <a:solidFill>
                  <a:schemeClr val="bg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 Semi Bold" panose="02000503000000020004" pitchFamily="2" charset="0"/>
              </a:rPr>
              <a:t>Tel Aviv University</a:t>
            </a:r>
            <a:endParaRPr lang="en-IL" sz="1600" b="1">
              <a:solidFill>
                <a:schemeClr val="bg2">
                  <a:lumMod val="5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 Semi Bold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2749CD-C69B-05DF-4C1B-1971C01EB5CA}"/>
              </a:ext>
            </a:extLst>
          </p:cNvPr>
          <p:cNvSpPr txBox="1"/>
          <p:nvPr/>
        </p:nvSpPr>
        <p:spPr>
          <a:xfrm>
            <a:off x="8211722" y="3429000"/>
            <a:ext cx="322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Yael Tauman Kalai</a:t>
            </a:r>
          </a:p>
          <a:p>
            <a:pPr algn="ctr"/>
            <a:r>
              <a:rPr lang="en-US" sz="1600">
                <a:solidFill>
                  <a:schemeClr val="bg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Microsoft Research and MIT</a:t>
            </a:r>
            <a:endParaRPr lang="en-IL" sz="1600">
              <a:solidFill>
                <a:schemeClr val="bg2">
                  <a:lumMod val="5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78C729-8B66-A73B-F5FD-EB2E560F00AD}"/>
              </a:ext>
            </a:extLst>
          </p:cNvPr>
          <p:cNvSpPr txBox="1"/>
          <p:nvPr/>
        </p:nvSpPr>
        <p:spPr>
          <a:xfrm>
            <a:off x="2191553" y="4591133"/>
            <a:ext cx="3500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Alex Lombardi</a:t>
            </a:r>
          </a:p>
          <a:p>
            <a:pPr algn="ctr"/>
            <a:r>
              <a:rPr lang="en-US" sz="1600">
                <a:solidFill>
                  <a:schemeClr val="bg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Simons Institute and UC Berkeley</a:t>
            </a:r>
            <a:endParaRPr lang="en-IL" sz="1600">
              <a:solidFill>
                <a:schemeClr val="bg2">
                  <a:lumMod val="5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96624A-9F53-D978-35B6-383192AFE963}"/>
              </a:ext>
            </a:extLst>
          </p:cNvPr>
          <p:cNvSpPr txBox="1"/>
          <p:nvPr/>
        </p:nvSpPr>
        <p:spPr>
          <a:xfrm>
            <a:off x="7120447" y="4591132"/>
            <a:ext cx="28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Omer Paneth</a:t>
            </a:r>
          </a:p>
          <a:p>
            <a:pPr algn="ctr"/>
            <a:r>
              <a:rPr lang="en-US" sz="1600">
                <a:solidFill>
                  <a:schemeClr val="bg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Tel Aviv University</a:t>
            </a:r>
            <a:endParaRPr lang="en-IL" sz="1600">
              <a:solidFill>
                <a:schemeClr val="bg2">
                  <a:lumMod val="5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990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7DFB2-811B-8148-FA71-EAE9DB02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Somewhere Extractability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[CJJ21]</a:t>
            </a:r>
            <a:endParaRPr lang="en-I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FA424D-8A17-F365-7852-EBFC97F96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FB13F20-866F-FAD2-2FDF-A88FE0AA7B7A}"/>
                  </a:ext>
                </a:extLst>
              </p:cNvPr>
              <p:cNvSpPr txBox="1"/>
              <p:nvPr/>
            </p:nvSpPr>
            <p:spPr>
              <a:xfrm>
                <a:off x="4187301" y="1809859"/>
                <a:ext cx="38173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𝑐𝑟𝑠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Setup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($)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FB13F20-866F-FAD2-2FDF-A88FE0AA7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301" y="1809859"/>
                <a:ext cx="381739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77DF735-FE0B-37AF-1E08-41AC1A5BB548}"/>
              </a:ext>
            </a:extLst>
          </p:cNvPr>
          <p:cNvCxnSpPr>
            <a:cxnSpLocks/>
          </p:cNvCxnSpPr>
          <p:nvPr/>
        </p:nvCxnSpPr>
        <p:spPr>
          <a:xfrm>
            <a:off x="4692250" y="3351756"/>
            <a:ext cx="278921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0721E6-4C43-CC37-AE43-FB9B6D85B79E}"/>
                  </a:ext>
                </a:extLst>
              </p:cNvPr>
              <p:cNvSpPr txBox="1"/>
              <p:nvPr/>
            </p:nvSpPr>
            <p:spPr>
              <a:xfrm>
                <a:off x="5233413" y="2687758"/>
                <a:ext cx="17068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0721E6-4C43-CC37-AE43-FB9B6D85B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413" y="2687758"/>
                <a:ext cx="1706884" cy="523220"/>
              </a:xfrm>
              <a:prstGeom prst="rect">
                <a:avLst/>
              </a:prstGeom>
              <a:blipFill>
                <a:blip r:embed="rId4"/>
                <a:stretch>
                  <a:fillRect l="-8185" r="-32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5F2DEC1-09A2-D3F8-5A03-289A58B8C9E5}"/>
                  </a:ext>
                </a:extLst>
              </p:cNvPr>
              <p:cNvSpPr txBox="1"/>
              <p:nvPr/>
            </p:nvSpPr>
            <p:spPr>
              <a:xfrm>
                <a:off x="7323343" y="3935311"/>
                <a:ext cx="3356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∧⋯∧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5F2DEC1-09A2-D3F8-5A03-289A58B8C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343" y="3935311"/>
                <a:ext cx="3356380" cy="461665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A2BDD4-421E-BC27-BF80-193AB3DDECEA}"/>
                  </a:ext>
                </a:extLst>
              </p:cNvPr>
              <p:cNvSpPr txBox="1"/>
              <p:nvPr/>
            </p:nvSpPr>
            <p:spPr>
              <a:xfrm>
                <a:off x="2202781" y="2843924"/>
                <a:ext cx="1975375" cy="1015663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L" sz="7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A2BDD4-421E-BC27-BF80-193AB3DDE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781" y="2843924"/>
                <a:ext cx="1975375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9F7EA0A-EC22-9E6A-6E3C-56B9BBE05003}"/>
                  </a:ext>
                </a:extLst>
              </p:cNvPr>
              <p:cNvSpPr txBox="1"/>
              <p:nvPr/>
            </p:nvSpPr>
            <p:spPr>
              <a:xfrm>
                <a:off x="8013846" y="2843924"/>
                <a:ext cx="1975375" cy="1015663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IL" sz="600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9F7EA0A-EC22-9E6A-6E3C-56B9BBE05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846" y="2843924"/>
                <a:ext cx="1975375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640E6E-8CAF-0A06-BF6D-C60472B679B8}"/>
                  </a:ext>
                </a:extLst>
              </p:cNvPr>
              <p:cNvSpPr/>
              <p:nvPr/>
            </p:nvSpPr>
            <p:spPr>
              <a:xfrm>
                <a:off x="2878684" y="5137892"/>
                <a:ext cx="744434" cy="4572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I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640E6E-8CAF-0A06-BF6D-C60472B679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684" y="5137892"/>
                <a:ext cx="744434" cy="4572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B4490BA-C7C4-B517-1CB3-82DCF15AAD3A}"/>
                  </a:ext>
                </a:extLst>
              </p:cNvPr>
              <p:cNvSpPr/>
              <p:nvPr/>
            </p:nvSpPr>
            <p:spPr>
              <a:xfrm>
                <a:off x="4389327" y="4970625"/>
                <a:ext cx="1081177" cy="79173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IL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B4490BA-C7C4-B517-1CB3-82DCF15AAD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327" y="4970625"/>
                <a:ext cx="1081177" cy="7917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F87F4C1-9696-44B7-BD1B-858485B340BE}"/>
              </a:ext>
            </a:extLst>
          </p:cNvPr>
          <p:cNvCxnSpPr>
            <a:cxnSpLocks/>
          </p:cNvCxnSpPr>
          <p:nvPr/>
        </p:nvCxnSpPr>
        <p:spPr>
          <a:xfrm>
            <a:off x="3712021" y="5368418"/>
            <a:ext cx="5411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58462AC-DCE5-0FC3-7A17-C0D3E247ED89}"/>
              </a:ext>
            </a:extLst>
          </p:cNvPr>
          <p:cNvCxnSpPr>
            <a:cxnSpLocks/>
          </p:cNvCxnSpPr>
          <p:nvPr/>
        </p:nvCxnSpPr>
        <p:spPr>
          <a:xfrm>
            <a:off x="5559407" y="5381427"/>
            <a:ext cx="5411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A325E89-8F5A-A720-E8D6-FD7FA0F77629}"/>
                  </a:ext>
                </a:extLst>
              </p:cNvPr>
              <p:cNvSpPr/>
              <p:nvPr/>
            </p:nvSpPr>
            <p:spPr>
              <a:xfrm>
                <a:off x="6189473" y="5137892"/>
                <a:ext cx="744434" cy="4572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A325E89-8F5A-A720-E8D6-FD7FA0F776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473" y="5137892"/>
                <a:ext cx="744434" cy="457200"/>
              </a:xfrm>
              <a:prstGeom prst="rect">
                <a:avLst/>
              </a:prstGeom>
              <a:blipFill>
                <a:blip r:embed="rId10"/>
                <a:stretch>
                  <a:fillRect b="-2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F1564B5-FDF3-C137-15A4-29FD3FAECFA8}"/>
                  </a:ext>
                </a:extLst>
              </p:cNvPr>
              <p:cNvSpPr/>
              <p:nvPr/>
            </p:nvSpPr>
            <p:spPr>
              <a:xfrm>
                <a:off x="7022810" y="5137892"/>
                <a:ext cx="744434" cy="4572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F1564B5-FDF3-C137-15A4-29FD3FAEC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810" y="5137892"/>
                <a:ext cx="744434" cy="457200"/>
              </a:xfrm>
              <a:prstGeom prst="rect">
                <a:avLst/>
              </a:prstGeom>
              <a:blipFill>
                <a:blip r:embed="rId11"/>
                <a:stretch>
                  <a:fillRect b="-2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4FDC72C-A30A-EE60-B84C-26C8BD31DC39}"/>
                  </a:ext>
                </a:extLst>
              </p:cNvPr>
              <p:cNvSpPr/>
              <p:nvPr/>
            </p:nvSpPr>
            <p:spPr>
              <a:xfrm>
                <a:off x="7849913" y="5136912"/>
                <a:ext cx="744434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I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4FDC72C-A30A-EE60-B84C-26C8BD31D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913" y="5136912"/>
                <a:ext cx="744434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7DDEBF8-EFC3-5A0A-2922-20439579E153}"/>
                  </a:ext>
                </a:extLst>
              </p:cNvPr>
              <p:cNvSpPr/>
              <p:nvPr/>
            </p:nvSpPr>
            <p:spPr>
              <a:xfrm>
                <a:off x="8568882" y="5148063"/>
                <a:ext cx="744434" cy="4572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I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7DDEBF8-EFC3-5A0A-2922-20439579E1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8882" y="5148063"/>
                <a:ext cx="744434" cy="457200"/>
              </a:xfrm>
              <a:prstGeom prst="rect">
                <a:avLst/>
              </a:prstGeom>
              <a:blipFill>
                <a:blip r:embed="rId13"/>
                <a:stretch>
                  <a:fillRect b="-5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645FA42-3B00-6D0F-2BD1-502F6DF8F696}"/>
                  </a:ext>
                </a:extLst>
              </p:cNvPr>
              <p:cNvSpPr txBox="1"/>
              <p:nvPr/>
            </p:nvSpPr>
            <p:spPr>
              <a:xfrm>
                <a:off x="3651720" y="5976016"/>
                <a:ext cx="48885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0070C0"/>
                    </a:solidFill>
                  </a:rPr>
                  <a:t>Problem:</a:t>
                </a:r>
                <a:r>
                  <a:rPr lang="en-US" sz="2400" dirty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645FA42-3B00-6D0F-2BD1-502F6DF8F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720" y="5976016"/>
                <a:ext cx="4888560" cy="461665"/>
              </a:xfrm>
              <a:prstGeom prst="rect">
                <a:avLst/>
              </a:prstGeom>
              <a:blipFill>
                <a:blip r:embed="rId1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57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0" grpId="0" animBg="1"/>
      <p:bldP spid="21" grpId="0" animBg="1"/>
      <p:bldP spid="6" grpId="0" animBg="1"/>
      <p:bldP spid="22" grpId="0" animBg="1"/>
      <p:bldP spid="27" grpId="0" animBg="1"/>
      <p:bldP spid="28" grpId="0" animBg="1"/>
      <p:bldP spid="29" grpId="0"/>
      <p:bldP spid="30" grpId="0" animBg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6BCDA-9A46-2874-ECCF-0E4869B85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Somewhere Extractability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[CJJ21]</a:t>
            </a:r>
            <a:endParaRPr lang="en-IL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4426CF-8CF2-392D-ECA5-8340DE9DCD1C}"/>
              </a:ext>
            </a:extLst>
          </p:cNvPr>
          <p:cNvGrpSpPr/>
          <p:nvPr/>
        </p:nvGrpSpPr>
        <p:grpSpPr>
          <a:xfrm>
            <a:off x="4300800" y="1941313"/>
            <a:ext cx="3590400" cy="1325563"/>
            <a:chOff x="4300800" y="1800921"/>
            <a:chExt cx="3590400" cy="132556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96ED764-1110-F790-DC30-4EFA80AFFA77}"/>
                </a:ext>
              </a:extLst>
            </p:cNvPr>
            <p:cNvSpPr/>
            <p:nvPr/>
          </p:nvSpPr>
          <p:spPr>
            <a:xfrm>
              <a:off x="4461600" y="1800921"/>
              <a:ext cx="3268800" cy="132556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85B1EEC-47A1-DAA3-7ABB-B04B8E0F6BB8}"/>
                </a:ext>
              </a:extLst>
            </p:cNvPr>
            <p:cNvSpPr txBox="1"/>
            <p:nvPr/>
          </p:nvSpPr>
          <p:spPr>
            <a:xfrm>
              <a:off x="4300800" y="1942220"/>
              <a:ext cx="359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Programmed Setup</a:t>
              </a:r>
              <a:endParaRPr lang="en-IL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98FE31F-5284-740E-C746-AD1BF712ABF2}"/>
                    </a:ext>
                  </a:extLst>
                </p:cNvPr>
                <p:cNvSpPr txBox="1"/>
                <p:nvPr/>
              </p:nvSpPr>
              <p:spPr>
                <a:xfrm>
                  <a:off x="4716445" y="2504558"/>
                  <a:ext cx="1305600" cy="461665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IL" sz="24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98FE31F-5284-740E-C746-AD1BF712AB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6445" y="2504558"/>
                  <a:ext cx="1305600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F88E461-6AA9-B2C1-D581-9927786B348E}"/>
                    </a:ext>
                  </a:extLst>
                </p:cNvPr>
                <p:cNvSpPr txBox="1"/>
                <p:nvPr/>
              </p:nvSpPr>
              <p:spPr>
                <a:xfrm>
                  <a:off x="6742143" y="2504558"/>
                  <a:ext cx="785688" cy="461665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IL" sz="2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F88E461-6AA9-B2C1-D581-9927786B34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2143" y="2504558"/>
                  <a:ext cx="785688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995BA81-C387-7526-2E26-FFD8FAA25953}"/>
              </a:ext>
            </a:extLst>
          </p:cNvPr>
          <p:cNvCxnSpPr>
            <a:cxnSpLocks/>
          </p:cNvCxnSpPr>
          <p:nvPr/>
        </p:nvCxnSpPr>
        <p:spPr>
          <a:xfrm>
            <a:off x="2170455" y="4606801"/>
            <a:ext cx="1758061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B1D0BAB-EFDB-0D09-C22E-20CABC7E0A90}"/>
                  </a:ext>
                </a:extLst>
              </p:cNvPr>
              <p:cNvSpPr txBox="1"/>
              <p:nvPr/>
            </p:nvSpPr>
            <p:spPr>
              <a:xfrm>
                <a:off x="1847744" y="4098969"/>
                <a:ext cx="24034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B1D0BAB-EFDB-0D09-C22E-20CABC7E0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744" y="4098969"/>
                <a:ext cx="2403482" cy="461665"/>
              </a:xfrm>
              <a:prstGeom prst="rect">
                <a:avLst/>
              </a:prstGeom>
              <a:blipFill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BFB1112-6836-8486-929D-3773DB071F12}"/>
                  </a:ext>
                </a:extLst>
              </p:cNvPr>
              <p:cNvSpPr txBox="1"/>
              <p:nvPr/>
            </p:nvSpPr>
            <p:spPr>
              <a:xfrm>
                <a:off x="838200" y="4191302"/>
                <a:ext cx="1151454" cy="830997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L" sz="6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BFB1112-6836-8486-929D-3773DB071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91302"/>
                <a:ext cx="115145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95912E3-006B-FEB0-3A17-CED92C030B79}"/>
                  </a:ext>
                </a:extLst>
              </p:cNvPr>
              <p:cNvSpPr txBox="1"/>
              <p:nvPr/>
            </p:nvSpPr>
            <p:spPr>
              <a:xfrm>
                <a:off x="4109316" y="4199642"/>
                <a:ext cx="1151454" cy="830997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IL" sz="4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95912E3-006B-FEB0-3A17-CED92C030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316" y="4199642"/>
                <a:ext cx="1151454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B28856D-4178-2FD8-BA56-43A29753F4D7}"/>
                  </a:ext>
                </a:extLst>
              </p:cNvPr>
              <p:cNvSpPr txBox="1"/>
              <p:nvPr/>
            </p:nvSpPr>
            <p:spPr>
              <a:xfrm>
                <a:off x="2396685" y="3486859"/>
                <a:ext cx="1305600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𝑐𝑟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B28856D-4178-2FD8-BA56-43A29753F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685" y="3486859"/>
                <a:ext cx="1305600" cy="461665"/>
              </a:xfrm>
              <a:prstGeom prst="rect">
                <a:avLst/>
              </a:prstGeom>
              <a:blipFill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3080F1BB-6063-7157-4614-B82E6FAAD61A}"/>
              </a:ext>
            </a:extLst>
          </p:cNvPr>
          <p:cNvGrpSpPr/>
          <p:nvPr/>
        </p:nvGrpSpPr>
        <p:grpSpPr>
          <a:xfrm>
            <a:off x="6906032" y="4145135"/>
            <a:ext cx="4143880" cy="830997"/>
            <a:chOff x="6936463" y="3874778"/>
            <a:chExt cx="4143880" cy="830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AD93041-F803-1470-18EC-C27C75A7AB58}"/>
                    </a:ext>
                  </a:extLst>
                </p:cNvPr>
                <p:cNvSpPr txBox="1"/>
                <p:nvPr/>
              </p:nvSpPr>
              <p:spPr>
                <a:xfrm>
                  <a:off x="8731695" y="3874778"/>
                  <a:ext cx="1151454" cy="830997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IL" sz="48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1B6CBA1-5943-C5C8-C213-CECD9BF7EC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1695" y="3874778"/>
                  <a:ext cx="1151454" cy="83099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DCA4F17-28D4-BC26-4E1A-2743F4BFDE57}"/>
                    </a:ext>
                  </a:extLst>
                </p:cNvPr>
                <p:cNvSpPr txBox="1"/>
                <p:nvPr/>
              </p:nvSpPr>
              <p:spPr>
                <a:xfrm>
                  <a:off x="7527831" y="4030646"/>
                  <a:ext cx="9002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IL" sz="24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0E3A466-850E-814C-1AAD-EF0F7259DB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7831" y="4030646"/>
                  <a:ext cx="900256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2E92AAB-EEAA-4238-BD42-9543AF8CC941}"/>
                </a:ext>
              </a:extLst>
            </p:cNvPr>
            <p:cNvCxnSpPr>
              <a:cxnSpLocks/>
            </p:cNvCxnSpPr>
            <p:nvPr/>
          </p:nvCxnSpPr>
          <p:spPr>
            <a:xfrm>
              <a:off x="8192304" y="4290277"/>
              <a:ext cx="43018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34CE565-69FC-8538-28F9-B2AB5E3CE98B}"/>
                </a:ext>
              </a:extLst>
            </p:cNvPr>
            <p:cNvCxnSpPr>
              <a:cxnSpLocks/>
            </p:cNvCxnSpPr>
            <p:nvPr/>
          </p:nvCxnSpPr>
          <p:spPr>
            <a:xfrm>
              <a:off x="9993504" y="4290553"/>
              <a:ext cx="43018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50357C9-25EE-C59C-A4CA-F8CA8166240B}"/>
                    </a:ext>
                  </a:extLst>
                </p:cNvPr>
                <p:cNvSpPr txBox="1"/>
                <p:nvPr/>
              </p:nvSpPr>
              <p:spPr>
                <a:xfrm>
                  <a:off x="6936463" y="4012053"/>
                  <a:ext cx="785688" cy="461665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IL" sz="2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50357C9-25EE-C59C-A4CA-F8CA816624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6463" y="4012053"/>
                  <a:ext cx="785688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F2EB13DC-18FE-8A2B-C338-200A38CEDDA2}"/>
                    </a:ext>
                  </a:extLst>
                </p:cNvPr>
                <p:cNvSpPr txBox="1"/>
                <p:nvPr/>
              </p:nvSpPr>
              <p:spPr>
                <a:xfrm>
                  <a:off x="10423687" y="4012053"/>
                  <a:ext cx="6566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IL" sz="24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F2EB13DC-18FE-8A2B-C338-200A38CEDD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3687" y="4012053"/>
                  <a:ext cx="656656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058B6B4-16E3-2ACD-2018-F5D536D9201A}"/>
                  </a:ext>
                </a:extLst>
              </p:cNvPr>
              <p:cNvSpPr txBox="1"/>
              <p:nvPr/>
            </p:nvSpPr>
            <p:spPr>
              <a:xfrm>
                <a:off x="2239770" y="5537379"/>
                <a:ext cx="1619430" cy="44267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𝑐𝑟𝑠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𝑐𝑟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058B6B4-16E3-2ACD-2018-F5D536D92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770" y="5537379"/>
                <a:ext cx="1619430" cy="442674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C12E960-82DD-F35F-81DA-DF1D3D1E08C6}"/>
                  </a:ext>
                </a:extLst>
              </p:cNvPr>
              <p:cNvSpPr txBox="1"/>
              <p:nvPr/>
            </p:nvSpPr>
            <p:spPr>
              <a:xfrm>
                <a:off x="6872488" y="5533887"/>
                <a:ext cx="4266262" cy="442674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𝑐𝑟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=1⟹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ℛ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C12E960-82DD-F35F-81DA-DF1D3D1E0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488" y="5533887"/>
                <a:ext cx="4266262" cy="442674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E35D312-4F9B-641D-0390-7B5E657532ED}"/>
                  </a:ext>
                </a:extLst>
              </p:cNvPr>
              <p:cNvSpPr txBox="1"/>
              <p:nvPr/>
            </p:nvSpPr>
            <p:spPr>
              <a:xfrm>
                <a:off x="4293932" y="1462245"/>
                <a:ext cx="36041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For any index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000" dirty="0"/>
                  <a:t>,</a:t>
                </a:r>
                <a:endParaRPr lang="en-IL" sz="2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E35D312-4F9B-641D-0390-7B5E65753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932" y="1462245"/>
                <a:ext cx="3604137" cy="400110"/>
              </a:xfrm>
              <a:prstGeom prst="rect">
                <a:avLst/>
              </a:prstGeom>
              <a:blipFill>
                <a:blip r:embed="rId16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67DB8FB-F765-357F-E738-AFEDE3474FEF}"/>
                  </a:ext>
                </a:extLst>
              </p:cNvPr>
              <p:cNvSpPr txBox="1"/>
              <p:nvPr/>
            </p:nvSpPr>
            <p:spPr>
              <a:xfrm>
                <a:off x="3358450" y="5043792"/>
                <a:ext cx="2715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∧⋯∧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67DB8FB-F765-357F-E738-AFEDE3474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450" y="5043792"/>
                <a:ext cx="2715990" cy="369332"/>
              </a:xfrm>
              <a:prstGeom prst="rect">
                <a:avLst/>
              </a:prstGeom>
              <a:blipFill>
                <a:blip r:embed="rId1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5956F82-F9D3-4F90-574D-80DE03D64033}"/>
              </a:ext>
            </a:extLst>
          </p:cNvPr>
          <p:cNvSpPr/>
          <p:nvPr/>
        </p:nvSpPr>
        <p:spPr>
          <a:xfrm>
            <a:off x="817208" y="5530125"/>
            <a:ext cx="10515600" cy="8011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What about Monotone Policy Batch NP?</a:t>
            </a:r>
            <a:endParaRPr lang="en-IL" sz="2800" dirty="0">
              <a:solidFill>
                <a:schemeClr val="tx1"/>
              </a:solidFill>
            </a:endParaRP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8981EDE6-A747-05A6-463C-A1C2E695A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10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3139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7" grpId="0" animBg="1"/>
      <p:bldP spid="38" grpId="0" animBg="1"/>
      <p:bldP spid="39" grpId="0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CE36C-7A94-7F74-41AE-2166522AF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Subset Extractability</a:t>
            </a:r>
            <a:endParaRPr lang="en-IL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03206E-D1F0-D05A-86B9-EFDDADD69F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rgbClr val="0070C0"/>
                    </a:solidFill>
                    <a:cs typeface="Inter Semi Bold" panose="02000503000000020004" pitchFamily="2" charset="0"/>
                  </a:rPr>
                  <a:t>Necessary subset: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latin typeface="Inter Italic" panose="02000503000000020004" pitchFamily="2" charset="0"/>
                    <a:ea typeface="Inter Italic" panose="02000503000000020004" pitchFamily="2" charset="0"/>
                    <a:cs typeface="Inter Italic" panose="02000503000000020004" pitchFamily="2" charset="0"/>
                  </a:rPr>
                  <a:t>necessary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if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Inter Semi Bold" panose="02000503000000020004" pitchFamily="2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Inter Semi Bold" panose="02000503000000020004" pitchFamily="2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Inter Semi Bold" panose="02000503000000020004" pitchFamily="2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Inter Semi Bold" panose="02000503000000020004" pitchFamily="2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Inter Semi Bold" panose="02000503000000020004" pitchFamily="2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Inter Semi Bold" panose="02000503000000020004" pitchFamily="2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Inter Semi Bold" panose="02000503000000020004" pitchFamily="2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Inter Semi Bold" panose="02000503000000020004" pitchFamily="2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Inter Semi Bold" panose="02000503000000020004" pitchFamily="2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Inter Semi Bold" panose="02000503000000020004" pitchFamily="2" charset="0"/>
                        </a:rPr>
                        <m:t>=1⟹∃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Inter Semi Bold" panose="02000503000000020004" pitchFamily="2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Inter Semi Bold" panose="02000503000000020004" pitchFamily="2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Inter Semi Bold" panose="02000503000000020004" pitchFamily="2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Inter Semi Bold" panose="02000503000000020004" pitchFamily="2" charset="0"/>
                        </a:rPr>
                        <m:t>.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Inter Semi Bold" panose="02000503000000020004" pitchFamily="2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Inter Semi Bold" panose="02000503000000020004" pitchFamily="2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Inter Semi Bold" panose="02000503000000020004" pitchFamily="2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Inter Semi Bold" panose="02000503000000020004" pitchFamily="2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cs typeface="Inter Semi Bold" panose="02000503000000020004" pitchFamily="2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cs typeface="Inter Semi Bold" panose="02000503000000020004" pitchFamily="2" charset="0"/>
                  </a:rPr>
                  <a:t>Equivalently,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Inter Semi Bold" panose="02000503000000020004" pitchFamily="2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Inter Semi Bold" panose="02000503000000020004" pitchFamily="2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Inter Semi Bold" panose="02000503000000020004" pitchFamily="2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Inter Semi Bold" panose="02000503000000020004" pitchFamily="2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Inter Semi Bold" panose="02000503000000020004" pitchFamily="2" charset="0"/>
                          </a:rPr>
                          <m:t>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Inter Semi Bold" panose="02000503000000020004" pitchFamily="2" charset="0"/>
                          </a:rPr>
                          <m:t>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Inter Semi Bold" panose="02000503000000020004" pitchFamily="2" charset="0"/>
                      </a:rPr>
                      <m:t>=0</m:t>
                    </m:r>
                  </m:oMath>
                </a14:m>
                <a:r>
                  <a:rPr lang="en-US" dirty="0">
                    <a:cs typeface="Inter Semi Bold" panose="02000503000000020004" pitchFamily="2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cs typeface="Inter Semi Bold" panose="02000503000000020004" pitchFamily="2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cs typeface="Inter Semi Bold" panose="02000503000000020004" pitchFamily="2" charset="0"/>
                  </a:rPr>
                  <a:t>Example: </a:t>
                </a: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threshold, any set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is necessary.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03206E-D1F0-D05A-86B9-EFDDADD69F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50AD95-4C83-5457-9EBE-C9D09AEE0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11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80395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6BCDA-9A46-2874-ECCF-0E4869B85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Subset Extractability</a:t>
            </a:r>
            <a:endParaRPr lang="en-IL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1186F1-9A89-D41D-31DC-F3F2ED48BD76}"/>
              </a:ext>
            </a:extLst>
          </p:cNvPr>
          <p:cNvGrpSpPr/>
          <p:nvPr/>
        </p:nvGrpSpPr>
        <p:grpSpPr>
          <a:xfrm>
            <a:off x="4300800" y="1941313"/>
            <a:ext cx="3590400" cy="1325563"/>
            <a:chOff x="4300800" y="1800921"/>
            <a:chExt cx="3590400" cy="1325563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F4E2DDB8-283B-1CB6-FC9E-0F10C6CFC820}"/>
                </a:ext>
              </a:extLst>
            </p:cNvPr>
            <p:cNvSpPr/>
            <p:nvPr/>
          </p:nvSpPr>
          <p:spPr>
            <a:xfrm>
              <a:off x="4461600" y="1800921"/>
              <a:ext cx="3268800" cy="132556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8D87C96-78B9-F01F-5CF9-1CA3E472E568}"/>
                </a:ext>
              </a:extLst>
            </p:cNvPr>
            <p:cNvSpPr txBox="1"/>
            <p:nvPr/>
          </p:nvSpPr>
          <p:spPr>
            <a:xfrm>
              <a:off x="4300800" y="1942220"/>
              <a:ext cx="359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Programmed Setup</a:t>
              </a:r>
              <a:endParaRPr lang="en-IL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C09B9D8-A119-7607-9952-B13A783233E9}"/>
                    </a:ext>
                  </a:extLst>
                </p:cNvPr>
                <p:cNvSpPr txBox="1"/>
                <p:nvPr/>
              </p:nvSpPr>
              <p:spPr>
                <a:xfrm>
                  <a:off x="4716445" y="2504558"/>
                  <a:ext cx="1305600" cy="487569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</m:oMath>
                    </m:oMathPara>
                  </a14:m>
                  <a:endParaRPr lang="en-IL" sz="2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C09B9D8-A119-7607-9952-B13A783233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6445" y="2504558"/>
                  <a:ext cx="1305600" cy="487569"/>
                </a:xfrm>
                <a:prstGeom prst="rect">
                  <a:avLst/>
                </a:prstGeom>
                <a:blipFill>
                  <a:blip r:embed="rId3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88BB6F1-016D-84DE-EC26-EFB47AA3534A}"/>
                    </a:ext>
                  </a:extLst>
                </p:cNvPr>
                <p:cNvSpPr txBox="1"/>
                <p:nvPr/>
              </p:nvSpPr>
              <p:spPr>
                <a:xfrm>
                  <a:off x="6742143" y="2504558"/>
                  <a:ext cx="785688" cy="48756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</m:oMath>
                    </m:oMathPara>
                  </a14:m>
                  <a:endParaRPr lang="en-IL" sz="2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88BB6F1-016D-84DE-EC26-EFB47AA353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2143" y="2504558"/>
                  <a:ext cx="785688" cy="487569"/>
                </a:xfrm>
                <a:prstGeom prst="rect">
                  <a:avLst/>
                </a:prstGeom>
                <a:blipFill>
                  <a:blip r:embed="rId4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50ADD8C-6D23-7C14-B698-C278BCFFA35D}"/>
              </a:ext>
            </a:extLst>
          </p:cNvPr>
          <p:cNvCxnSpPr>
            <a:cxnSpLocks/>
          </p:cNvCxnSpPr>
          <p:nvPr/>
        </p:nvCxnSpPr>
        <p:spPr>
          <a:xfrm>
            <a:off x="2170455" y="4606801"/>
            <a:ext cx="1758061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89536D-72FD-4C0A-F82E-0A8C042E6B34}"/>
                  </a:ext>
                </a:extLst>
              </p:cNvPr>
              <p:cNvSpPr txBox="1"/>
              <p:nvPr/>
            </p:nvSpPr>
            <p:spPr>
              <a:xfrm>
                <a:off x="1847744" y="4098969"/>
                <a:ext cx="24034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89536D-72FD-4C0A-F82E-0A8C042E6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744" y="4098969"/>
                <a:ext cx="2403482" cy="461665"/>
              </a:xfrm>
              <a:prstGeom prst="rect">
                <a:avLst/>
              </a:prstGeom>
              <a:blipFill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329D2D-1E02-032B-9A88-E049653257D7}"/>
                  </a:ext>
                </a:extLst>
              </p:cNvPr>
              <p:cNvSpPr txBox="1"/>
              <p:nvPr/>
            </p:nvSpPr>
            <p:spPr>
              <a:xfrm>
                <a:off x="838200" y="4191302"/>
                <a:ext cx="1151454" cy="830997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L" sz="6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329D2D-1E02-032B-9A88-E04965325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91302"/>
                <a:ext cx="115145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92B9BC-4FA9-45A8-E1C2-ACBDE1FE82C5}"/>
                  </a:ext>
                </a:extLst>
              </p:cNvPr>
              <p:cNvSpPr txBox="1"/>
              <p:nvPr/>
            </p:nvSpPr>
            <p:spPr>
              <a:xfrm>
                <a:off x="4109316" y="4199642"/>
                <a:ext cx="1151454" cy="830997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IL" sz="4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92B9BC-4FA9-45A8-E1C2-ACBDE1FE8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316" y="4199642"/>
                <a:ext cx="1151454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7FD7772-23DC-2BD3-6593-E10F752BF8FB}"/>
                  </a:ext>
                </a:extLst>
              </p:cNvPr>
              <p:cNvSpPr txBox="1"/>
              <p:nvPr/>
            </p:nvSpPr>
            <p:spPr>
              <a:xfrm>
                <a:off x="2396685" y="3486859"/>
                <a:ext cx="1305600" cy="48756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𝑐𝑟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7FD7772-23DC-2BD3-6593-E10F752BF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685" y="3486859"/>
                <a:ext cx="1305600" cy="487569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951EA72E-6ABF-D067-C65E-CBFBB3994F1D}"/>
              </a:ext>
            </a:extLst>
          </p:cNvPr>
          <p:cNvGrpSpPr/>
          <p:nvPr/>
        </p:nvGrpSpPr>
        <p:grpSpPr>
          <a:xfrm>
            <a:off x="6906032" y="4145135"/>
            <a:ext cx="4223062" cy="830997"/>
            <a:chOff x="6936463" y="3874778"/>
            <a:chExt cx="4223062" cy="830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1B6CBA1-5943-C5C8-C213-CECD9BF7ECD2}"/>
                    </a:ext>
                  </a:extLst>
                </p:cNvPr>
                <p:cNvSpPr txBox="1"/>
                <p:nvPr/>
              </p:nvSpPr>
              <p:spPr>
                <a:xfrm>
                  <a:off x="8731695" y="3874778"/>
                  <a:ext cx="1151454" cy="830997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IL" sz="48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1B6CBA1-5943-C5C8-C213-CECD9BF7EC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1695" y="3874778"/>
                  <a:ext cx="1151454" cy="83099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0E3A466-850E-814C-1AAD-EF0F7259DBCD}"/>
                    </a:ext>
                  </a:extLst>
                </p:cNvPr>
                <p:cNvSpPr txBox="1"/>
                <p:nvPr/>
              </p:nvSpPr>
              <p:spPr>
                <a:xfrm>
                  <a:off x="7527831" y="4030646"/>
                  <a:ext cx="9002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IL" sz="24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0E3A466-850E-814C-1AAD-EF0F7259DB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7831" y="4030646"/>
                  <a:ext cx="900256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8DA2D5F-48C7-A003-6E68-2B89D1900852}"/>
                </a:ext>
              </a:extLst>
            </p:cNvPr>
            <p:cNvCxnSpPr>
              <a:cxnSpLocks/>
            </p:cNvCxnSpPr>
            <p:nvPr/>
          </p:nvCxnSpPr>
          <p:spPr>
            <a:xfrm>
              <a:off x="8192304" y="4290277"/>
              <a:ext cx="43018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45B5F6C-D30A-473E-7FD5-98F63C34AF9B}"/>
                </a:ext>
              </a:extLst>
            </p:cNvPr>
            <p:cNvCxnSpPr>
              <a:cxnSpLocks/>
            </p:cNvCxnSpPr>
            <p:nvPr/>
          </p:nvCxnSpPr>
          <p:spPr>
            <a:xfrm>
              <a:off x="9993504" y="4290553"/>
              <a:ext cx="43018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1408071C-AD7B-2A1B-9FF9-9831D49814B5}"/>
                    </a:ext>
                  </a:extLst>
                </p:cNvPr>
                <p:cNvSpPr txBox="1"/>
                <p:nvPr/>
              </p:nvSpPr>
              <p:spPr>
                <a:xfrm>
                  <a:off x="6936463" y="4012053"/>
                  <a:ext cx="785688" cy="48756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</m:oMath>
                    </m:oMathPara>
                  </a14:m>
                  <a:endParaRPr lang="en-IL" sz="240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1408071C-AD7B-2A1B-9FF9-9831D49814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6463" y="4012053"/>
                  <a:ext cx="785688" cy="487569"/>
                </a:xfrm>
                <a:prstGeom prst="rect">
                  <a:avLst/>
                </a:prstGeom>
                <a:blipFill>
                  <a:blip r:embed="rId12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F7E1008-2E88-1297-7F1B-53F3DAC83CB9}"/>
                    </a:ext>
                  </a:extLst>
                </p:cNvPr>
                <p:cNvSpPr txBox="1"/>
                <p:nvPr/>
              </p:nvSpPr>
              <p:spPr>
                <a:xfrm>
                  <a:off x="10502869" y="4020393"/>
                  <a:ext cx="6566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IL" sz="24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F7E1008-2E88-1297-7F1B-53F3DAC83C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2869" y="4020393"/>
                  <a:ext cx="656656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14019" b="-3947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7D57A9-8667-1F7B-E838-DEFF57111A78}"/>
                  </a:ext>
                </a:extLst>
              </p:cNvPr>
              <p:cNvSpPr txBox="1"/>
              <p:nvPr/>
            </p:nvSpPr>
            <p:spPr>
              <a:xfrm>
                <a:off x="2239770" y="5537379"/>
                <a:ext cx="1619430" cy="46644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𝑐𝑟𝑠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𝑐𝑟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7D57A9-8667-1F7B-E838-DEFF57111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770" y="5537379"/>
                <a:ext cx="1619430" cy="466440"/>
              </a:xfrm>
              <a:prstGeom prst="roundRect">
                <a:avLst/>
              </a:prstGeom>
              <a:blipFill>
                <a:blip r:embed="rId14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E381D7-05BC-FE9C-9E3E-4B26BF1AE888}"/>
                  </a:ext>
                </a:extLst>
              </p:cNvPr>
              <p:cNvSpPr txBox="1"/>
              <p:nvPr/>
            </p:nvSpPr>
            <p:spPr>
              <a:xfrm>
                <a:off x="6477837" y="5525141"/>
                <a:ext cx="5036252" cy="49091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𝑐𝑟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=1⟹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∧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ℛ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E381D7-05BC-FE9C-9E3E-4B26BF1AE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837" y="5525141"/>
                <a:ext cx="5036252" cy="490915"/>
              </a:xfrm>
              <a:prstGeom prst="roundRect">
                <a:avLst/>
              </a:prstGeom>
              <a:blipFill>
                <a:blip r:embed="rId15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8CF7BDF-B600-5B21-FFAC-25C1F594F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12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E6E3C7-C080-5C42-3065-6C813DB084BF}"/>
                  </a:ext>
                </a:extLst>
              </p:cNvPr>
              <p:cNvSpPr txBox="1"/>
              <p:nvPr/>
            </p:nvSpPr>
            <p:spPr>
              <a:xfrm>
                <a:off x="4293932" y="1462245"/>
                <a:ext cx="36041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For any necessary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000" dirty="0"/>
                  <a:t>,</a:t>
                </a:r>
                <a:endParaRPr lang="en-IL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E6E3C7-C080-5C42-3065-6C813DB08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932" y="1462245"/>
                <a:ext cx="3604137" cy="400110"/>
              </a:xfrm>
              <a:prstGeom prst="rect">
                <a:avLst/>
              </a:prstGeom>
              <a:blipFill>
                <a:blip r:embed="rId16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44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8C656-CC06-8B35-0C85-1355D2AA4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[SW14]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2" name="Table 4">
                <a:extLst>
                  <a:ext uri="{FF2B5EF4-FFF2-40B4-BE49-F238E27FC236}">
                    <a16:creationId xmlns:a16="http://schemas.microsoft.com/office/drawing/2014/main" id="{E8D77708-5A8C-CF11-0DF8-C4EDBEEA263F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952500" y="1690686"/>
              <a:ext cx="10260001" cy="4318225"/>
            </p:xfrm>
            <a:graphic>
              <a:graphicData uri="http://schemas.openxmlformats.org/drawingml/2006/table">
                <a:tbl>
                  <a:tblPr firstRow="1" firstCol="1" bandCol="1">
                    <a:tableStyleId>{5940675A-B579-460E-94D1-54222C63F5DA}</a:tableStyleId>
                  </a:tblPr>
                  <a:tblGrid>
                    <a:gridCol w="2506579">
                      <a:extLst>
                        <a:ext uri="{9D8B030D-6E8A-4147-A177-3AD203B41FA5}">
                          <a16:colId xmlns:a16="http://schemas.microsoft.com/office/drawing/2014/main" val="1642957159"/>
                        </a:ext>
                      </a:extLst>
                    </a:gridCol>
                    <a:gridCol w="3876711">
                      <a:extLst>
                        <a:ext uri="{9D8B030D-6E8A-4147-A177-3AD203B41FA5}">
                          <a16:colId xmlns:a16="http://schemas.microsoft.com/office/drawing/2014/main" val="1225023011"/>
                        </a:ext>
                      </a:extLst>
                    </a:gridCol>
                    <a:gridCol w="3876711">
                      <a:extLst>
                        <a:ext uri="{9D8B030D-6E8A-4147-A177-3AD203B41FA5}">
                          <a16:colId xmlns:a16="http://schemas.microsoft.com/office/drawing/2014/main" val="3815893679"/>
                        </a:ext>
                      </a:extLst>
                    </a:gridCol>
                  </a:tblGrid>
                  <a:tr h="863645">
                    <a:tc>
                      <a:txBody>
                        <a:bodyPr/>
                        <a:lstStyle/>
                        <a:p>
                          <a:pPr algn="ctr"/>
                          <a:endParaRPr lang="en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This Work</a:t>
                          </a:r>
                          <a:endParaRPr lang="en-IL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[SW14]</a:t>
                          </a:r>
                          <a:endParaRPr lang="en-IL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25854346"/>
                      </a:ext>
                    </a:extLst>
                  </a:tr>
                  <a:tr h="86364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Assumptions</a:t>
                          </a:r>
                          <a:endParaRPr lang="en-IL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LWE</a:t>
                          </a:r>
                          <a:endParaRPr lang="en-I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</m:oMath>
                            </m:oMathPara>
                          </a14:m>
                          <a:endParaRPr lang="en-I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65128967"/>
                      </a:ext>
                    </a:extLst>
                  </a:tr>
                  <a:tr h="86364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CRS Length</a:t>
                          </a:r>
                          <a:endParaRPr lang="en-IL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|+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400" b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𝑤𝑖𝑑𝑡h</m:t>
                                        </m:r>
                                        <m:d>
                                          <m:d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I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|⋅</m:t>
                                </m:r>
                                <m:r>
                                  <a:rPr lang="en-US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I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02798625"/>
                      </a:ext>
                    </a:extLst>
                  </a:tr>
                  <a:tr h="86364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Adaptivity</a:t>
                          </a:r>
                          <a:endParaRPr lang="en-IL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Subset Extractability</a:t>
                          </a:r>
                          <a:endParaRPr lang="en-I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  <a:endParaRPr lang="en-I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0706778"/>
                      </a:ext>
                    </a:extLst>
                  </a:tr>
                  <a:tr h="86364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Knowledge</a:t>
                          </a:r>
                          <a:endParaRPr lang="en-IL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Yes</a:t>
                          </a:r>
                          <a:endParaRPr lang="en-I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  <a:endParaRPr lang="en-I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655116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2" name="Table 4">
                <a:extLst>
                  <a:ext uri="{FF2B5EF4-FFF2-40B4-BE49-F238E27FC236}">
                    <a16:creationId xmlns:a16="http://schemas.microsoft.com/office/drawing/2014/main" id="{E8D77708-5A8C-CF11-0DF8-C4EDBEEA263F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952500" y="1690686"/>
              <a:ext cx="10260001" cy="4318225"/>
            </p:xfrm>
            <a:graphic>
              <a:graphicData uri="http://schemas.openxmlformats.org/drawingml/2006/table">
                <a:tbl>
                  <a:tblPr firstRow="1" firstCol="1" bandCol="1">
                    <a:tableStyleId>{5940675A-B579-460E-94D1-54222C63F5DA}</a:tableStyleId>
                  </a:tblPr>
                  <a:tblGrid>
                    <a:gridCol w="2506579">
                      <a:extLst>
                        <a:ext uri="{9D8B030D-6E8A-4147-A177-3AD203B41FA5}">
                          <a16:colId xmlns:a16="http://schemas.microsoft.com/office/drawing/2014/main" val="1642957159"/>
                        </a:ext>
                      </a:extLst>
                    </a:gridCol>
                    <a:gridCol w="3876711">
                      <a:extLst>
                        <a:ext uri="{9D8B030D-6E8A-4147-A177-3AD203B41FA5}">
                          <a16:colId xmlns:a16="http://schemas.microsoft.com/office/drawing/2014/main" val="1225023011"/>
                        </a:ext>
                      </a:extLst>
                    </a:gridCol>
                    <a:gridCol w="3876711">
                      <a:extLst>
                        <a:ext uri="{9D8B030D-6E8A-4147-A177-3AD203B41FA5}">
                          <a16:colId xmlns:a16="http://schemas.microsoft.com/office/drawing/2014/main" val="3815893679"/>
                        </a:ext>
                      </a:extLst>
                    </a:gridCol>
                  </a:tblGrid>
                  <a:tr h="863645">
                    <a:tc>
                      <a:txBody>
                        <a:bodyPr/>
                        <a:lstStyle/>
                        <a:p>
                          <a:pPr algn="ctr"/>
                          <a:endParaRPr lang="en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This Work</a:t>
                          </a:r>
                          <a:endParaRPr lang="en-IL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[SW14]</a:t>
                          </a:r>
                          <a:endParaRPr lang="en-IL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25854346"/>
                      </a:ext>
                    </a:extLst>
                  </a:tr>
                  <a:tr h="86364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Assumptions</a:t>
                          </a:r>
                          <a:endParaRPr lang="en-IL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LWE</a:t>
                          </a:r>
                          <a:endParaRPr lang="en-I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4780" t="-100000" r="-15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5128967"/>
                      </a:ext>
                    </a:extLst>
                  </a:tr>
                  <a:tr h="86364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CRS Length</a:t>
                          </a:r>
                          <a:endParaRPr lang="en-IL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4521" t="-201418" r="-100000" b="-2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4780" t="-201418" r="-157" b="-20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2798625"/>
                      </a:ext>
                    </a:extLst>
                  </a:tr>
                  <a:tr h="86364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Adaptivity</a:t>
                          </a:r>
                          <a:endParaRPr lang="en-IL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Subset Extractability</a:t>
                          </a:r>
                          <a:endParaRPr lang="en-I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  <a:endParaRPr lang="en-I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0706778"/>
                      </a:ext>
                    </a:extLst>
                  </a:tr>
                  <a:tr h="86364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Knowledge</a:t>
                          </a:r>
                          <a:endParaRPr lang="en-IL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Yes</a:t>
                          </a:r>
                          <a:endParaRPr lang="en-I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  <a:endParaRPr lang="en-I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6551165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C0B82E-E1E8-C707-BC31-FA8801751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13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203110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8EC78-6B76-1E7D-AC40-E3A14ABDA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Our Techniques</a:t>
            </a:r>
            <a:endParaRPr lang="en-IL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78B9B-4F3C-C720-1B47-BC2BFC5AE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Beyond Non-Signaling PCPs</a:t>
            </a:r>
            <a:endParaRPr lang="en-I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3136ED-1EC7-045E-B692-FF3512D82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14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543143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76398-DCEB-FD16-B683-943CC742C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Canonical Protocol: </a:t>
            </a:r>
            <a:r>
              <a:rPr lang="en-US" dirty="0">
                <a:solidFill>
                  <a:schemeClr val="tx1"/>
                </a:solidFill>
              </a:rPr>
              <a:t>Hash &amp; BARG</a:t>
            </a:r>
            <a:endParaRPr lang="en-IL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FE855C2-A620-8C7E-08A4-BD6534D7EF6A}"/>
                  </a:ext>
                </a:extLst>
              </p:cNvPr>
              <p:cNvSpPr txBox="1"/>
              <p:nvPr/>
            </p:nvSpPr>
            <p:spPr>
              <a:xfrm>
                <a:off x="843587" y="1605482"/>
                <a:ext cx="6188895" cy="1423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Proof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contains: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 hash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𝑟𝑡</m:t>
                    </m:r>
                  </m:oMath>
                </a14:m>
                <a:r>
                  <a:rPr lang="en-US" sz="2000" dirty="0"/>
                  <a:t> of the circuit wire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BARG proof for the following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/>
                  <a:t> statements:</a:t>
                </a: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FE855C2-A620-8C7E-08A4-BD6534D7E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87" y="1605482"/>
                <a:ext cx="6188895" cy="1423338"/>
              </a:xfrm>
              <a:prstGeom prst="rect">
                <a:avLst/>
              </a:prstGeom>
              <a:blipFill>
                <a:blip r:embed="rId3"/>
                <a:stretch>
                  <a:fillRect l="-984" b="-641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118D66-F189-E916-43EF-3417283AB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15</a:t>
            </a:r>
            <a:endParaRPr lang="en-IL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723A72-5764-67DA-5DBE-1EE437D16A5A}"/>
              </a:ext>
            </a:extLst>
          </p:cNvPr>
          <p:cNvGrpSpPr/>
          <p:nvPr/>
        </p:nvGrpSpPr>
        <p:grpSpPr>
          <a:xfrm>
            <a:off x="6143885" y="1909037"/>
            <a:ext cx="5904432" cy="4310851"/>
            <a:chOff x="6143885" y="1909037"/>
            <a:chExt cx="5904432" cy="431085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3C8FEA6-FAF0-C2BA-A99C-7424E0E69A3E}"/>
                </a:ext>
              </a:extLst>
            </p:cNvPr>
            <p:cNvGrpSpPr/>
            <p:nvPr/>
          </p:nvGrpSpPr>
          <p:grpSpPr>
            <a:xfrm>
              <a:off x="6143885" y="2147121"/>
              <a:ext cx="5904432" cy="4072767"/>
              <a:chOff x="4799049" y="1876896"/>
              <a:chExt cx="6513578" cy="449294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A269456E-04E4-7A4F-76EB-EE090069116F}"/>
                      </a:ext>
                    </a:extLst>
                  </p:cNvPr>
                  <p:cNvSpPr txBox="1"/>
                  <p:nvPr/>
                </p:nvSpPr>
                <p:spPr>
                  <a:xfrm>
                    <a:off x="4799049" y="5860547"/>
                    <a:ext cx="1389887" cy="509294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 w="1905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ℒ</m:t>
                          </m:r>
                        </m:oMath>
                      </m:oMathPara>
                    </a14:m>
                    <a:endParaRPr lang="en-IL" sz="2400" dirty="0"/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223EDE8C-F9AE-A108-F8F9-31710404134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99049" y="5860547"/>
                    <a:ext cx="1389887" cy="50929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2667"/>
                    </a:stretch>
                  </a:blipFill>
                  <a:ln w="19050">
                    <a:noFill/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4E3433F4-A4D3-92FF-DF4E-26EC089B7961}"/>
                      </a:ext>
                    </a:extLst>
                  </p:cNvPr>
                  <p:cNvSpPr txBox="1"/>
                  <p:nvPr/>
                </p:nvSpPr>
                <p:spPr>
                  <a:xfrm>
                    <a:off x="6496785" y="5860547"/>
                    <a:ext cx="1389887" cy="509294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 w="1905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ℒ</m:t>
                          </m:r>
                        </m:oMath>
                      </m:oMathPara>
                    </a14:m>
                    <a:endParaRPr lang="en-IL" sz="2400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4E3433F4-A4D3-92FF-DF4E-26EC089B796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96785" y="5860547"/>
                    <a:ext cx="1389887" cy="50929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2667"/>
                    </a:stretch>
                  </a:blipFill>
                  <a:ln w="19050">
                    <a:noFill/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344BA0B7-CD98-20F5-9E81-F975AD7E8D02}"/>
                      </a:ext>
                    </a:extLst>
                  </p:cNvPr>
                  <p:cNvSpPr txBox="1"/>
                  <p:nvPr/>
                </p:nvSpPr>
                <p:spPr>
                  <a:xfrm>
                    <a:off x="8194521" y="5860546"/>
                    <a:ext cx="1389887" cy="509294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 w="1905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ℒ</m:t>
                          </m:r>
                        </m:oMath>
                      </m:oMathPara>
                    </a14:m>
                    <a:endParaRPr lang="en-IL" sz="2400"/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F754FFB0-B40E-0FF2-0065-FA3E24AC74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94521" y="5860546"/>
                    <a:ext cx="1389887" cy="50929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2667"/>
                    </a:stretch>
                  </a:blipFill>
                  <a:ln w="19050">
                    <a:noFill/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FBE5F205-2C50-519A-B466-4AF3BE7221C5}"/>
                      </a:ext>
                    </a:extLst>
                  </p:cNvPr>
                  <p:cNvSpPr txBox="1"/>
                  <p:nvPr/>
                </p:nvSpPr>
                <p:spPr>
                  <a:xfrm>
                    <a:off x="9922740" y="5860546"/>
                    <a:ext cx="1389887" cy="509294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 w="1905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ℒ</m:t>
                          </m:r>
                        </m:oMath>
                      </m:oMathPara>
                    </a14:m>
                    <a:endParaRPr lang="en-IL" sz="2400"/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56305A30-7CCC-81D7-095E-9769CA2C8E9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22740" y="5860546"/>
                    <a:ext cx="1389887" cy="50929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2667"/>
                    </a:stretch>
                  </a:blipFill>
                  <a:ln w="19050">
                    <a:noFill/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BF77062A-7B79-FAE5-9B35-7D4D093B0694}"/>
                      </a:ext>
                    </a:extLst>
                  </p:cNvPr>
                  <p:cNvSpPr/>
                  <p:nvPr/>
                </p:nvSpPr>
                <p:spPr>
                  <a:xfrm>
                    <a:off x="6013346" y="4320798"/>
                    <a:ext cx="720000" cy="720000"/>
                  </a:xfrm>
                  <a:prstGeom prst="ellipse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IL" sz="240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DF7A4C33-4D49-D100-179D-0E621D166BF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3346" y="4320798"/>
                    <a:ext cx="720000" cy="720000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06A35E31-6214-15E9-AC17-F4692968820D}"/>
                  </a:ext>
                </a:extLst>
              </p:cNvPr>
              <p:cNvCxnSpPr>
                <a:cxnSpLocks/>
                <a:stCxn id="10" idx="0"/>
                <a:endCxn id="14" idx="3"/>
              </p:cNvCxnSpPr>
              <p:nvPr/>
            </p:nvCxnSpPr>
            <p:spPr>
              <a:xfrm flipV="1">
                <a:off x="5493993" y="4935356"/>
                <a:ext cx="624796" cy="92519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45F13B4A-5117-5B12-6717-34B9758FB639}"/>
                  </a:ext>
                </a:extLst>
              </p:cNvPr>
              <p:cNvCxnSpPr>
                <a:cxnSpLocks/>
                <a:stCxn id="11" idx="0"/>
                <a:endCxn id="14" idx="5"/>
              </p:cNvCxnSpPr>
              <p:nvPr/>
            </p:nvCxnSpPr>
            <p:spPr>
              <a:xfrm flipH="1" flipV="1">
                <a:off x="6627904" y="4935356"/>
                <a:ext cx="563825" cy="92519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2A6C620D-3EA1-E226-FF88-E3B686FFA7F8}"/>
                      </a:ext>
                    </a:extLst>
                  </p:cNvPr>
                  <p:cNvSpPr/>
                  <p:nvPr/>
                </p:nvSpPr>
                <p:spPr>
                  <a:xfrm>
                    <a:off x="7821993" y="4317951"/>
                    <a:ext cx="720000" cy="720000"/>
                  </a:xfrm>
                  <a:prstGeom prst="ellipse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IL" sz="240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81C7DD3A-310B-4897-05FD-589B157D661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21993" y="4317951"/>
                    <a:ext cx="720000" cy="720000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1E2D3CFD-4E0D-6AD3-4E1B-DE644DA6B8E8}"/>
                  </a:ext>
                </a:extLst>
              </p:cNvPr>
              <p:cNvCxnSpPr>
                <a:cxnSpLocks/>
                <a:stCxn id="10" idx="0"/>
                <a:endCxn id="17" idx="3"/>
              </p:cNvCxnSpPr>
              <p:nvPr/>
            </p:nvCxnSpPr>
            <p:spPr>
              <a:xfrm flipV="1">
                <a:off x="5493993" y="4932509"/>
                <a:ext cx="2433442" cy="92803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722FEB5-99A6-E235-25ED-684214BD11F8}"/>
                  </a:ext>
                </a:extLst>
              </p:cNvPr>
              <p:cNvCxnSpPr>
                <a:cxnSpLocks/>
                <a:stCxn id="12" idx="0"/>
                <a:endCxn id="17" idx="5"/>
              </p:cNvCxnSpPr>
              <p:nvPr/>
            </p:nvCxnSpPr>
            <p:spPr>
              <a:xfrm flipH="1" flipV="1">
                <a:off x="8436551" y="4932509"/>
                <a:ext cx="452913" cy="92803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62AC68B8-2948-F822-6483-6B831F5F6355}"/>
                      </a:ext>
                    </a:extLst>
                  </p:cNvPr>
                  <p:cNvSpPr/>
                  <p:nvPr/>
                </p:nvSpPr>
                <p:spPr>
                  <a:xfrm>
                    <a:off x="9584409" y="4320798"/>
                    <a:ext cx="720000" cy="720000"/>
                  </a:xfrm>
                  <a:prstGeom prst="ellipse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IL" sz="240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id="{A73D5C9D-32D6-9C07-E8F8-DBD72224E9D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84409" y="4320798"/>
                    <a:ext cx="720000" cy="720000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5EBFDB16-8E3C-E66B-1D13-0AC9CCAFE085}"/>
                  </a:ext>
                </a:extLst>
              </p:cNvPr>
              <p:cNvCxnSpPr>
                <a:cxnSpLocks/>
                <a:stCxn id="12" idx="0"/>
                <a:endCxn id="20" idx="3"/>
              </p:cNvCxnSpPr>
              <p:nvPr/>
            </p:nvCxnSpPr>
            <p:spPr>
              <a:xfrm flipV="1">
                <a:off x="8889464" y="4935356"/>
                <a:ext cx="800387" cy="92519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32EE8A9B-7443-0974-4C98-4AF26D19C290}"/>
                  </a:ext>
                </a:extLst>
              </p:cNvPr>
              <p:cNvCxnSpPr>
                <a:cxnSpLocks/>
                <a:stCxn id="13" idx="0"/>
                <a:endCxn id="20" idx="5"/>
              </p:cNvCxnSpPr>
              <p:nvPr/>
            </p:nvCxnSpPr>
            <p:spPr>
              <a:xfrm flipH="1" flipV="1">
                <a:off x="10198967" y="4935356"/>
                <a:ext cx="418716" cy="92519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BFF5BAA0-E272-9A02-9B16-95A83BCA032B}"/>
                  </a:ext>
                </a:extLst>
              </p:cNvPr>
              <p:cNvCxnSpPr>
                <a:cxnSpLocks/>
                <a:stCxn id="14" idx="0"/>
                <a:endCxn id="24" idx="3"/>
              </p:cNvCxnSpPr>
              <p:nvPr/>
            </p:nvCxnSpPr>
            <p:spPr>
              <a:xfrm flipV="1">
                <a:off x="6373346" y="3666111"/>
                <a:ext cx="658325" cy="65468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EF078A2D-6C51-1F92-6F97-4AAFBC111A3B}"/>
                      </a:ext>
                    </a:extLst>
                  </p:cNvPr>
                  <p:cNvSpPr/>
                  <p:nvPr/>
                </p:nvSpPr>
                <p:spPr>
                  <a:xfrm>
                    <a:off x="6926229" y="3051553"/>
                    <a:ext cx="720000" cy="720000"/>
                  </a:xfrm>
                  <a:prstGeom prst="ellipse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IL" sz="240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60F59CB0-664B-D8B2-6F0F-25BA353048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26229" y="3051553"/>
                    <a:ext cx="720000" cy="720000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AF361CB9-9D85-F097-B27E-97E2E93CE94B}"/>
                  </a:ext>
                </a:extLst>
              </p:cNvPr>
              <p:cNvCxnSpPr>
                <a:cxnSpLocks/>
                <a:stCxn id="17" idx="0"/>
                <a:endCxn id="24" idx="5"/>
              </p:cNvCxnSpPr>
              <p:nvPr/>
            </p:nvCxnSpPr>
            <p:spPr>
              <a:xfrm flipH="1" flipV="1">
                <a:off x="7540787" y="3666111"/>
                <a:ext cx="641206" cy="6518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1E4B087E-65E9-B39B-1F8E-BD072332E24F}"/>
                  </a:ext>
                </a:extLst>
              </p:cNvPr>
              <p:cNvCxnSpPr>
                <a:cxnSpLocks/>
                <a:endCxn id="27" idx="3"/>
              </p:cNvCxnSpPr>
              <p:nvPr/>
            </p:nvCxnSpPr>
            <p:spPr>
              <a:xfrm flipV="1">
                <a:off x="7286229" y="2491454"/>
                <a:ext cx="641206" cy="55562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32A4A4BB-766F-EEA3-E01C-B69B7484C728}"/>
                      </a:ext>
                    </a:extLst>
                  </p:cNvPr>
                  <p:cNvSpPr/>
                  <p:nvPr/>
                </p:nvSpPr>
                <p:spPr>
                  <a:xfrm>
                    <a:off x="7821993" y="1876896"/>
                    <a:ext cx="720000" cy="720000"/>
                  </a:xfrm>
                  <a:prstGeom prst="ellipse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IL" sz="240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52615AA8-4F9F-C07C-F04C-7B9C37CA9F7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21993" y="1876896"/>
                    <a:ext cx="720000" cy="720000"/>
                  </a:xfrm>
                  <a:prstGeom prst="ellipse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9BA7015A-FE11-6DE1-7057-B784AB09D9F2}"/>
                      </a:ext>
                    </a:extLst>
                  </p:cNvPr>
                  <p:cNvSpPr/>
                  <p:nvPr/>
                </p:nvSpPr>
                <p:spPr>
                  <a:xfrm>
                    <a:off x="8679270" y="3051553"/>
                    <a:ext cx="720000" cy="720000"/>
                  </a:xfrm>
                  <a:prstGeom prst="ellipse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IL" sz="240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CFD6825A-1D1D-3479-79B3-AE01E0E6CBF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79270" y="3051553"/>
                    <a:ext cx="720000" cy="720000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0A8801E1-75B3-F566-F320-22E1E45B560B}"/>
                  </a:ext>
                </a:extLst>
              </p:cNvPr>
              <p:cNvCxnSpPr>
                <a:cxnSpLocks/>
                <a:stCxn id="28" idx="0"/>
                <a:endCxn id="27" idx="5"/>
              </p:cNvCxnSpPr>
              <p:nvPr/>
            </p:nvCxnSpPr>
            <p:spPr>
              <a:xfrm flipH="1" flipV="1">
                <a:off x="8436551" y="2491454"/>
                <a:ext cx="602719" cy="56009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6381F234-21F0-99AC-E72B-6074ED223BAA}"/>
                  </a:ext>
                </a:extLst>
              </p:cNvPr>
              <p:cNvCxnSpPr>
                <a:cxnSpLocks/>
                <a:stCxn id="14" idx="0"/>
                <a:endCxn id="28" idx="3"/>
              </p:cNvCxnSpPr>
              <p:nvPr/>
            </p:nvCxnSpPr>
            <p:spPr>
              <a:xfrm flipV="1">
                <a:off x="6373346" y="3666111"/>
                <a:ext cx="2411366" cy="65468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9007D4C1-5584-0B0D-BFFE-0FDC47522B56}"/>
                  </a:ext>
                </a:extLst>
              </p:cNvPr>
              <p:cNvCxnSpPr>
                <a:cxnSpLocks/>
                <a:stCxn id="20" idx="0"/>
                <a:endCxn id="28" idx="5"/>
              </p:cNvCxnSpPr>
              <p:nvPr/>
            </p:nvCxnSpPr>
            <p:spPr>
              <a:xfrm flipH="1" flipV="1">
                <a:off x="9293828" y="3666111"/>
                <a:ext cx="650581" cy="65468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1B25825-DC78-0A84-12CE-58AB096604B7}"/>
                </a:ext>
              </a:extLst>
            </p:cNvPr>
            <p:cNvCxnSpPr>
              <a:cxnSpLocks/>
              <a:stCxn id="27" idx="0"/>
            </p:cNvCxnSpPr>
            <p:nvPr/>
          </p:nvCxnSpPr>
          <p:spPr>
            <a:xfrm flipV="1">
              <a:off x="9210458" y="1909037"/>
              <a:ext cx="0" cy="2380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FE1834B-A2B4-9DF4-EDB0-01F068983358}"/>
                  </a:ext>
                </a:extLst>
              </p:cNvPr>
              <p:cNvSpPr txBox="1"/>
              <p:nvPr/>
            </p:nvSpPr>
            <p:spPr>
              <a:xfrm>
                <a:off x="6476052" y="5152932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FE1834B-A2B4-9DF4-EDB0-01F068983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052" y="5152932"/>
                <a:ext cx="56636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814272-2C7E-EB24-4AF4-9F78AF32A565}"/>
                  </a:ext>
                </a:extLst>
              </p:cNvPr>
              <p:cNvSpPr txBox="1"/>
              <p:nvPr/>
            </p:nvSpPr>
            <p:spPr>
              <a:xfrm>
                <a:off x="7231934" y="5105557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814272-2C7E-EB24-4AF4-9F78AF32A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934" y="5105557"/>
                <a:ext cx="566365" cy="369332"/>
              </a:xfrm>
              <a:prstGeom prst="rect">
                <a:avLst/>
              </a:prstGeom>
              <a:blipFill>
                <a:blip r:embed="rId1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656FF2C-32BC-B168-688C-B7635C600C4E}"/>
                  </a:ext>
                </a:extLst>
              </p:cNvPr>
              <p:cNvSpPr txBox="1"/>
              <p:nvPr/>
            </p:nvSpPr>
            <p:spPr>
              <a:xfrm>
                <a:off x="8084966" y="5223818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656FF2C-32BC-B168-688C-B7635C600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966" y="5223818"/>
                <a:ext cx="56636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E396A07-8EF6-094E-B807-3446AA17913A}"/>
                  </a:ext>
                </a:extLst>
              </p:cNvPr>
              <p:cNvSpPr txBox="1"/>
              <p:nvPr/>
            </p:nvSpPr>
            <p:spPr>
              <a:xfrm>
                <a:off x="9169223" y="5105557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E396A07-8EF6-094E-B807-3446AA179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223" y="5105557"/>
                <a:ext cx="566365" cy="369332"/>
              </a:xfrm>
              <a:prstGeom prst="rect">
                <a:avLst/>
              </a:prstGeom>
              <a:blipFill>
                <a:blip r:embed="rId1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5ED70CE-A56B-F35A-5E53-DC8FAA947AFC}"/>
                  </a:ext>
                </a:extLst>
              </p:cNvPr>
              <p:cNvSpPr txBox="1"/>
              <p:nvPr/>
            </p:nvSpPr>
            <p:spPr>
              <a:xfrm>
                <a:off x="10185774" y="5110065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5ED70CE-A56B-F35A-5E53-DC8FAA947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5774" y="5110065"/>
                <a:ext cx="566365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B080E2E-2F69-8050-7324-2017F0FB0874}"/>
                  </a:ext>
                </a:extLst>
              </p:cNvPr>
              <p:cNvSpPr txBox="1"/>
              <p:nvPr/>
            </p:nvSpPr>
            <p:spPr>
              <a:xfrm>
                <a:off x="11134387" y="5089826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B080E2E-2F69-8050-7324-2017F0FB0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4387" y="5089826"/>
                <a:ext cx="566365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9303241-2E72-1976-129B-F0A05C48B1C8}"/>
                  </a:ext>
                </a:extLst>
              </p:cNvPr>
              <p:cNvSpPr txBox="1"/>
              <p:nvPr/>
            </p:nvSpPr>
            <p:spPr>
              <a:xfrm>
                <a:off x="7302969" y="3801140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9303241-2E72-1976-129B-F0A05C48B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969" y="3801140"/>
                <a:ext cx="566365" cy="369332"/>
              </a:xfrm>
              <a:prstGeom prst="rect">
                <a:avLst/>
              </a:prstGeom>
              <a:blipFill>
                <a:blip r:embed="rId2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4B73849-472A-0FED-9245-62917EB89029}"/>
                  </a:ext>
                </a:extLst>
              </p:cNvPr>
              <p:cNvSpPr txBox="1"/>
              <p:nvPr/>
            </p:nvSpPr>
            <p:spPr>
              <a:xfrm>
                <a:off x="8005273" y="3807760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4B73849-472A-0FED-9245-62917EB89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273" y="3807760"/>
                <a:ext cx="566365" cy="369332"/>
              </a:xfrm>
              <a:prstGeom prst="rect">
                <a:avLst/>
              </a:prstGeom>
              <a:blipFill>
                <a:blip r:embed="rId2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CF35313-6AC6-91CC-27E3-8ADCC533DDFC}"/>
                  </a:ext>
                </a:extLst>
              </p:cNvPr>
              <p:cNvSpPr txBox="1"/>
              <p:nvPr/>
            </p:nvSpPr>
            <p:spPr>
              <a:xfrm>
                <a:off x="8935480" y="3923496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CF35313-6AC6-91CC-27E3-8ADCC533D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480" y="3923496"/>
                <a:ext cx="566365" cy="369332"/>
              </a:xfrm>
              <a:prstGeom prst="rect">
                <a:avLst/>
              </a:prstGeom>
              <a:blipFill>
                <a:blip r:embed="rId2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8C70592-2FC3-28B2-1E99-8A36DCA150EA}"/>
                  </a:ext>
                </a:extLst>
              </p:cNvPr>
              <p:cNvSpPr txBox="1"/>
              <p:nvPr/>
            </p:nvSpPr>
            <p:spPr>
              <a:xfrm>
                <a:off x="10404855" y="3802215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8C70592-2FC3-28B2-1E99-8A36DCA15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4855" y="3802215"/>
                <a:ext cx="566365" cy="369332"/>
              </a:xfrm>
              <a:prstGeom prst="rect">
                <a:avLst/>
              </a:prstGeom>
              <a:blipFill>
                <a:blip r:embed="rId2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D58216F-27DB-4518-6A16-0514097A755A}"/>
                  </a:ext>
                </a:extLst>
              </p:cNvPr>
              <p:cNvSpPr txBox="1"/>
              <p:nvPr/>
            </p:nvSpPr>
            <p:spPr>
              <a:xfrm>
                <a:off x="8212973" y="2662570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D58216F-27DB-4518-6A16-0514097A7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2973" y="2662570"/>
                <a:ext cx="566365" cy="369332"/>
              </a:xfrm>
              <a:prstGeom prst="rect">
                <a:avLst/>
              </a:prstGeom>
              <a:blipFill>
                <a:blip r:embed="rId2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9CC79AE-EC91-B294-C8A9-B43E8E8915D9}"/>
                  </a:ext>
                </a:extLst>
              </p:cNvPr>
              <p:cNvSpPr txBox="1"/>
              <p:nvPr/>
            </p:nvSpPr>
            <p:spPr>
              <a:xfrm>
                <a:off x="9619409" y="2665150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9CC79AE-EC91-B294-C8A9-B43E8E891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9409" y="2665150"/>
                <a:ext cx="56636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199A250-FF6C-3A71-14C6-E375B8ECF9B2}"/>
                  </a:ext>
                </a:extLst>
              </p:cNvPr>
              <p:cNvSpPr txBox="1"/>
              <p:nvPr/>
            </p:nvSpPr>
            <p:spPr>
              <a:xfrm>
                <a:off x="9180577" y="1796085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199A250-FF6C-3A71-14C6-E375B8ECF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0577" y="1796085"/>
                <a:ext cx="566365" cy="369332"/>
              </a:xfrm>
              <a:prstGeom prst="rect">
                <a:avLst/>
              </a:prstGeom>
              <a:blipFill>
                <a:blip r:embed="rId2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882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uiExpand="1" build="p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76398-DCEB-FD16-B683-943CC742C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Canonical Protocol: </a:t>
            </a:r>
            <a:r>
              <a:rPr lang="en-US" dirty="0">
                <a:solidFill>
                  <a:schemeClr val="tx1"/>
                </a:solidFill>
              </a:rPr>
              <a:t>Hash &amp; BARG</a:t>
            </a:r>
            <a:endParaRPr lang="en-IL" dirty="0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9A9AF90-F983-8809-7510-BE9F47C561EB}"/>
              </a:ext>
            </a:extLst>
          </p:cNvPr>
          <p:cNvGrpSpPr/>
          <p:nvPr/>
        </p:nvGrpSpPr>
        <p:grpSpPr>
          <a:xfrm>
            <a:off x="6143885" y="1909037"/>
            <a:ext cx="5904432" cy="4310851"/>
            <a:chOff x="6143885" y="1909037"/>
            <a:chExt cx="5904432" cy="4310851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ACA254C-3340-EA7A-84C7-901DA483E607}"/>
                </a:ext>
              </a:extLst>
            </p:cNvPr>
            <p:cNvGrpSpPr/>
            <p:nvPr/>
          </p:nvGrpSpPr>
          <p:grpSpPr>
            <a:xfrm>
              <a:off x="6143885" y="2147121"/>
              <a:ext cx="5904432" cy="4072767"/>
              <a:chOff x="4799049" y="1876896"/>
              <a:chExt cx="6513578" cy="449294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223EDE8C-F9AE-A108-F8F9-317104041345}"/>
                      </a:ext>
                    </a:extLst>
                  </p:cNvPr>
                  <p:cNvSpPr txBox="1"/>
                  <p:nvPr/>
                </p:nvSpPr>
                <p:spPr>
                  <a:xfrm>
                    <a:off x="4799049" y="5860547"/>
                    <a:ext cx="1389887" cy="509294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 w="1905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ℒ</m:t>
                          </m:r>
                        </m:oMath>
                      </m:oMathPara>
                    </a14:m>
                    <a:endParaRPr lang="en-IL" sz="2400" dirty="0"/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223EDE8C-F9AE-A108-F8F9-31710404134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99049" y="5860547"/>
                    <a:ext cx="1389887" cy="50929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2667"/>
                    </a:stretch>
                  </a:blipFill>
                  <a:ln w="19050">
                    <a:noFill/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C50FA19A-6D20-EEFF-6B2C-DC0BC1D194E9}"/>
                      </a:ext>
                    </a:extLst>
                  </p:cNvPr>
                  <p:cNvSpPr txBox="1"/>
                  <p:nvPr/>
                </p:nvSpPr>
                <p:spPr>
                  <a:xfrm>
                    <a:off x="6496785" y="5860547"/>
                    <a:ext cx="1389887" cy="509294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905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ℒ</m:t>
                          </m:r>
                        </m:oMath>
                      </m:oMathPara>
                    </a14:m>
                    <a:endParaRPr lang="en-IL" sz="2400" dirty="0"/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C50FA19A-6D20-EEFF-6B2C-DC0BC1D194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96785" y="5860547"/>
                    <a:ext cx="1389887" cy="50929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2667"/>
                    </a:stretch>
                  </a:blipFill>
                  <a:ln w="19050">
                    <a:noFill/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F754FFB0-B40E-0FF2-0065-FA3E24AC7412}"/>
                      </a:ext>
                    </a:extLst>
                  </p:cNvPr>
                  <p:cNvSpPr txBox="1"/>
                  <p:nvPr/>
                </p:nvSpPr>
                <p:spPr>
                  <a:xfrm>
                    <a:off x="8194521" y="5860546"/>
                    <a:ext cx="1389887" cy="509294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 w="1905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ℒ</m:t>
                          </m:r>
                        </m:oMath>
                      </m:oMathPara>
                    </a14:m>
                    <a:endParaRPr lang="en-IL" sz="2400"/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F754FFB0-B40E-0FF2-0065-FA3E24AC74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94521" y="5860546"/>
                    <a:ext cx="1389887" cy="50929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2667"/>
                    </a:stretch>
                  </a:blipFill>
                  <a:ln w="19050">
                    <a:noFill/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56305A30-7CCC-81D7-095E-9769CA2C8E9B}"/>
                      </a:ext>
                    </a:extLst>
                  </p:cNvPr>
                  <p:cNvSpPr txBox="1"/>
                  <p:nvPr/>
                </p:nvSpPr>
                <p:spPr>
                  <a:xfrm>
                    <a:off x="9922740" y="5860546"/>
                    <a:ext cx="1389887" cy="509294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 w="1905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ℒ</m:t>
                          </m:r>
                        </m:oMath>
                      </m:oMathPara>
                    </a14:m>
                    <a:endParaRPr lang="en-IL" sz="2400"/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56305A30-7CCC-81D7-095E-9769CA2C8E9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22740" y="5860546"/>
                    <a:ext cx="1389887" cy="50929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2667"/>
                    </a:stretch>
                  </a:blipFill>
                  <a:ln w="19050">
                    <a:noFill/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DF7A4C33-4D49-D100-179D-0E621D166BF7}"/>
                      </a:ext>
                    </a:extLst>
                  </p:cNvPr>
                  <p:cNvSpPr/>
                  <p:nvPr/>
                </p:nvSpPr>
                <p:spPr>
                  <a:xfrm>
                    <a:off x="6013346" y="4320798"/>
                    <a:ext cx="720000" cy="720000"/>
                  </a:xfrm>
                  <a:prstGeom prst="ellipse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IL" sz="240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DF7A4C33-4D49-D100-179D-0E621D166BF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3346" y="4320798"/>
                    <a:ext cx="720000" cy="720000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65AFD541-7EBC-E20D-8E04-D4C16AF0F3C9}"/>
                  </a:ext>
                </a:extLst>
              </p:cNvPr>
              <p:cNvCxnSpPr>
                <a:cxnSpLocks/>
                <a:stCxn id="59" idx="0"/>
                <a:endCxn id="63" idx="3"/>
              </p:cNvCxnSpPr>
              <p:nvPr/>
            </p:nvCxnSpPr>
            <p:spPr>
              <a:xfrm flipV="1">
                <a:off x="5493993" y="4935356"/>
                <a:ext cx="624796" cy="92519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81C7DD3A-310B-4897-05FD-589B157D6614}"/>
                      </a:ext>
                    </a:extLst>
                  </p:cNvPr>
                  <p:cNvSpPr/>
                  <p:nvPr/>
                </p:nvSpPr>
                <p:spPr>
                  <a:xfrm>
                    <a:off x="7821993" y="4317951"/>
                    <a:ext cx="720000" cy="720000"/>
                  </a:xfrm>
                  <a:prstGeom prst="ellipse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IL" sz="240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81C7DD3A-310B-4897-05FD-589B157D661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21993" y="4317951"/>
                    <a:ext cx="720000" cy="720000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7C59179D-4AB2-1FF4-A89A-787F11A79120}"/>
                  </a:ext>
                </a:extLst>
              </p:cNvPr>
              <p:cNvCxnSpPr>
                <a:cxnSpLocks/>
                <a:stCxn id="59" idx="0"/>
                <a:endCxn id="66" idx="3"/>
              </p:cNvCxnSpPr>
              <p:nvPr/>
            </p:nvCxnSpPr>
            <p:spPr>
              <a:xfrm flipV="1">
                <a:off x="5493993" y="4932509"/>
                <a:ext cx="2433442" cy="92803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972172B1-2EC8-E495-D9E2-0BAA00F3C4D3}"/>
                  </a:ext>
                </a:extLst>
              </p:cNvPr>
              <p:cNvCxnSpPr>
                <a:cxnSpLocks/>
                <a:stCxn id="61" idx="0"/>
                <a:endCxn id="66" idx="5"/>
              </p:cNvCxnSpPr>
              <p:nvPr/>
            </p:nvCxnSpPr>
            <p:spPr>
              <a:xfrm flipH="1" flipV="1">
                <a:off x="8436551" y="4932509"/>
                <a:ext cx="452913" cy="92803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id="{A73D5C9D-32D6-9C07-E8F8-DBD72224E9D2}"/>
                      </a:ext>
                    </a:extLst>
                  </p:cNvPr>
                  <p:cNvSpPr/>
                  <p:nvPr/>
                </p:nvSpPr>
                <p:spPr>
                  <a:xfrm>
                    <a:off x="9584409" y="4320798"/>
                    <a:ext cx="720000" cy="720000"/>
                  </a:xfrm>
                  <a:prstGeom prst="ellipse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IL" sz="240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id="{A73D5C9D-32D6-9C07-E8F8-DBD72224E9D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84409" y="4320798"/>
                    <a:ext cx="720000" cy="720000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5C785219-C507-4E51-4B1F-0EC85AF1DAC9}"/>
                  </a:ext>
                </a:extLst>
              </p:cNvPr>
              <p:cNvCxnSpPr>
                <a:cxnSpLocks/>
                <a:stCxn id="61" idx="0"/>
                <a:endCxn id="69" idx="3"/>
              </p:cNvCxnSpPr>
              <p:nvPr/>
            </p:nvCxnSpPr>
            <p:spPr>
              <a:xfrm flipV="1">
                <a:off x="8889464" y="4935356"/>
                <a:ext cx="800387" cy="92519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9778941C-71D6-93C7-0945-26D569ED4BEC}"/>
                  </a:ext>
                </a:extLst>
              </p:cNvPr>
              <p:cNvCxnSpPr>
                <a:cxnSpLocks/>
                <a:stCxn id="62" idx="0"/>
                <a:endCxn id="69" idx="5"/>
              </p:cNvCxnSpPr>
              <p:nvPr/>
            </p:nvCxnSpPr>
            <p:spPr>
              <a:xfrm flipH="1" flipV="1">
                <a:off x="10198967" y="4935356"/>
                <a:ext cx="418716" cy="92519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73F8E875-F2A5-F32B-7B30-D21ED8F03D23}"/>
                  </a:ext>
                </a:extLst>
              </p:cNvPr>
              <p:cNvCxnSpPr>
                <a:cxnSpLocks/>
                <a:stCxn id="60" idx="0"/>
                <a:endCxn id="63" idx="5"/>
              </p:cNvCxnSpPr>
              <p:nvPr/>
            </p:nvCxnSpPr>
            <p:spPr>
              <a:xfrm flipH="1" flipV="1">
                <a:off x="6627904" y="4935356"/>
                <a:ext cx="563825" cy="925191"/>
              </a:xfrm>
              <a:prstGeom prst="straightConnector1">
                <a:avLst/>
              </a:prstGeom>
              <a:ln w="5715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B0837F05-1595-B9D7-831A-31255FC03DD4}"/>
                  </a:ext>
                </a:extLst>
              </p:cNvPr>
              <p:cNvCxnSpPr>
                <a:cxnSpLocks/>
                <a:stCxn id="63" idx="0"/>
                <a:endCxn id="73" idx="3"/>
              </p:cNvCxnSpPr>
              <p:nvPr/>
            </p:nvCxnSpPr>
            <p:spPr>
              <a:xfrm flipV="1">
                <a:off x="6373346" y="3666111"/>
                <a:ext cx="658325" cy="65468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60F59CB0-664B-D8B2-6F0F-25BA3530485B}"/>
                      </a:ext>
                    </a:extLst>
                  </p:cNvPr>
                  <p:cNvSpPr/>
                  <p:nvPr/>
                </p:nvSpPr>
                <p:spPr>
                  <a:xfrm>
                    <a:off x="6926229" y="3051553"/>
                    <a:ext cx="720000" cy="720000"/>
                  </a:xfrm>
                  <a:prstGeom prst="ellipse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IL" sz="240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60F59CB0-664B-D8B2-6F0F-25BA353048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26229" y="3051553"/>
                    <a:ext cx="720000" cy="720000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C2840E08-08A0-C37A-0B19-AB9B280A9A29}"/>
                  </a:ext>
                </a:extLst>
              </p:cNvPr>
              <p:cNvCxnSpPr>
                <a:cxnSpLocks/>
                <a:stCxn id="66" idx="0"/>
                <a:endCxn id="73" idx="5"/>
              </p:cNvCxnSpPr>
              <p:nvPr/>
            </p:nvCxnSpPr>
            <p:spPr>
              <a:xfrm flipH="1" flipV="1">
                <a:off x="7540787" y="3666111"/>
                <a:ext cx="641206" cy="6518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FB0651A0-D030-5486-16C5-7DA182DE3BDC}"/>
                  </a:ext>
                </a:extLst>
              </p:cNvPr>
              <p:cNvCxnSpPr>
                <a:cxnSpLocks/>
                <a:endCxn id="76" idx="3"/>
              </p:cNvCxnSpPr>
              <p:nvPr/>
            </p:nvCxnSpPr>
            <p:spPr>
              <a:xfrm flipV="1">
                <a:off x="7286229" y="2491454"/>
                <a:ext cx="641206" cy="55562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52615AA8-4F9F-C07C-F04C-7B9C37CA9F71}"/>
                      </a:ext>
                    </a:extLst>
                  </p:cNvPr>
                  <p:cNvSpPr/>
                  <p:nvPr/>
                </p:nvSpPr>
                <p:spPr>
                  <a:xfrm>
                    <a:off x="7821993" y="1876896"/>
                    <a:ext cx="720000" cy="720000"/>
                  </a:xfrm>
                  <a:prstGeom prst="ellipse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IL" sz="240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52615AA8-4F9F-C07C-F04C-7B9C37CA9F7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21993" y="1876896"/>
                    <a:ext cx="720000" cy="720000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CFD6825A-1D1D-3479-79B3-AE01E0E6CBF4}"/>
                      </a:ext>
                    </a:extLst>
                  </p:cNvPr>
                  <p:cNvSpPr/>
                  <p:nvPr/>
                </p:nvSpPr>
                <p:spPr>
                  <a:xfrm>
                    <a:off x="8679270" y="3051553"/>
                    <a:ext cx="720000" cy="720000"/>
                  </a:xfrm>
                  <a:prstGeom prst="ellipse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IL" sz="240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CFD6825A-1D1D-3479-79B3-AE01E0E6CBF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79270" y="3051553"/>
                    <a:ext cx="720000" cy="720000"/>
                  </a:xfrm>
                  <a:prstGeom prst="ellipse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576A5FC1-D77E-4A72-1748-8E243EE2FC69}"/>
                  </a:ext>
                </a:extLst>
              </p:cNvPr>
              <p:cNvCxnSpPr>
                <a:cxnSpLocks/>
                <a:stCxn id="77" idx="0"/>
                <a:endCxn id="76" idx="5"/>
              </p:cNvCxnSpPr>
              <p:nvPr/>
            </p:nvCxnSpPr>
            <p:spPr>
              <a:xfrm flipH="1" flipV="1">
                <a:off x="8436551" y="2491454"/>
                <a:ext cx="602719" cy="56009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1C98E3F9-506D-AF24-4261-80E05C51A6D2}"/>
                  </a:ext>
                </a:extLst>
              </p:cNvPr>
              <p:cNvCxnSpPr>
                <a:cxnSpLocks/>
                <a:stCxn id="63" idx="0"/>
                <a:endCxn id="77" idx="3"/>
              </p:cNvCxnSpPr>
              <p:nvPr/>
            </p:nvCxnSpPr>
            <p:spPr>
              <a:xfrm flipV="1">
                <a:off x="6373346" y="3666111"/>
                <a:ext cx="2411366" cy="65468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AC44C116-D111-0064-40CD-B9AF20D278C6}"/>
                  </a:ext>
                </a:extLst>
              </p:cNvPr>
              <p:cNvCxnSpPr>
                <a:cxnSpLocks/>
                <a:stCxn id="69" idx="0"/>
                <a:endCxn id="77" idx="5"/>
              </p:cNvCxnSpPr>
              <p:nvPr/>
            </p:nvCxnSpPr>
            <p:spPr>
              <a:xfrm flipH="1" flipV="1">
                <a:off x="9293828" y="3666111"/>
                <a:ext cx="650581" cy="65468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DDD180CE-B60A-2B9E-4BE6-B025EDB89977}"/>
                </a:ext>
              </a:extLst>
            </p:cNvPr>
            <p:cNvCxnSpPr>
              <a:cxnSpLocks/>
              <a:stCxn id="76" idx="0"/>
            </p:cNvCxnSpPr>
            <p:nvPr/>
          </p:nvCxnSpPr>
          <p:spPr>
            <a:xfrm flipV="1">
              <a:off x="9210458" y="1909037"/>
              <a:ext cx="0" cy="2380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FE855C2-A620-8C7E-08A4-BD6534D7EF6A}"/>
                  </a:ext>
                </a:extLst>
              </p:cNvPr>
              <p:cNvSpPr txBox="1"/>
              <p:nvPr/>
            </p:nvSpPr>
            <p:spPr>
              <a:xfrm>
                <a:off x="843587" y="1605482"/>
                <a:ext cx="6188895" cy="1885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Proof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contains: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 hash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𝑟𝑡</m:t>
                    </m:r>
                  </m:oMath>
                </a14:m>
                <a:r>
                  <a:rPr lang="en-US" sz="2000" dirty="0"/>
                  <a:t> of the circuit wire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BARG proof for the following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/>
                  <a:t> statements: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70C0"/>
                    </a:solidFill>
                  </a:rPr>
                  <a:t>Input wires</a:t>
                </a: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FE855C2-A620-8C7E-08A4-BD6534D7E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87" y="1605482"/>
                <a:ext cx="6188895" cy="1885003"/>
              </a:xfrm>
              <a:prstGeom prst="rect">
                <a:avLst/>
              </a:prstGeom>
              <a:blipFill>
                <a:blip r:embed="rId13"/>
                <a:stretch>
                  <a:fillRect l="-984" b="-45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44179E7-2A91-4B80-C89B-6CF966647D0F}"/>
                  </a:ext>
                </a:extLst>
              </p:cNvPr>
              <p:cNvSpPr txBox="1"/>
              <p:nvPr/>
            </p:nvSpPr>
            <p:spPr>
              <a:xfrm>
                <a:off x="6476052" y="5152932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44179E7-2A91-4B80-C89B-6CF966647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052" y="5152932"/>
                <a:ext cx="56636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757FFCF-8A45-AA0C-F0C9-62AEF1B470AC}"/>
                  </a:ext>
                </a:extLst>
              </p:cNvPr>
              <p:cNvSpPr txBox="1"/>
              <p:nvPr/>
            </p:nvSpPr>
            <p:spPr>
              <a:xfrm>
                <a:off x="7231934" y="5105557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757FFCF-8A45-AA0C-F0C9-62AEF1B47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934" y="5105557"/>
                <a:ext cx="566365" cy="369332"/>
              </a:xfrm>
              <a:prstGeom prst="rect">
                <a:avLst/>
              </a:prstGeom>
              <a:blipFill>
                <a:blip r:embed="rId1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280D473-21CF-F627-93F4-913EB4E824CC}"/>
                  </a:ext>
                </a:extLst>
              </p:cNvPr>
              <p:cNvSpPr txBox="1"/>
              <p:nvPr/>
            </p:nvSpPr>
            <p:spPr>
              <a:xfrm>
                <a:off x="8084966" y="5223818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280D473-21CF-F627-93F4-913EB4E82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966" y="5223818"/>
                <a:ext cx="56636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3467A5B-3665-38B9-41EB-47687E48206D}"/>
                  </a:ext>
                </a:extLst>
              </p:cNvPr>
              <p:cNvSpPr txBox="1"/>
              <p:nvPr/>
            </p:nvSpPr>
            <p:spPr>
              <a:xfrm>
                <a:off x="9169223" y="5105557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3467A5B-3665-38B9-41EB-47687E482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223" y="5105557"/>
                <a:ext cx="566365" cy="369332"/>
              </a:xfrm>
              <a:prstGeom prst="rect">
                <a:avLst/>
              </a:prstGeom>
              <a:blipFill>
                <a:blip r:embed="rId1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0E40CE4-E66E-4D10-8979-C5AAF9A51DCE}"/>
                  </a:ext>
                </a:extLst>
              </p:cNvPr>
              <p:cNvSpPr txBox="1"/>
              <p:nvPr/>
            </p:nvSpPr>
            <p:spPr>
              <a:xfrm>
                <a:off x="10185774" y="5110065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0E40CE4-E66E-4D10-8979-C5AAF9A51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5774" y="5110065"/>
                <a:ext cx="566365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8A7F5B4-FF0B-0F33-8F27-E66CF298F923}"/>
                  </a:ext>
                </a:extLst>
              </p:cNvPr>
              <p:cNvSpPr txBox="1"/>
              <p:nvPr/>
            </p:nvSpPr>
            <p:spPr>
              <a:xfrm>
                <a:off x="11134387" y="5089826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8A7F5B4-FF0B-0F33-8F27-E66CF298F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4387" y="5089826"/>
                <a:ext cx="566365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FA741AD7-F80A-046E-C85D-34825832BC0E}"/>
                  </a:ext>
                </a:extLst>
              </p:cNvPr>
              <p:cNvSpPr txBox="1"/>
              <p:nvPr/>
            </p:nvSpPr>
            <p:spPr>
              <a:xfrm>
                <a:off x="7302969" y="3801140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FA741AD7-F80A-046E-C85D-34825832B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969" y="3801140"/>
                <a:ext cx="566365" cy="369332"/>
              </a:xfrm>
              <a:prstGeom prst="rect">
                <a:avLst/>
              </a:prstGeom>
              <a:blipFill>
                <a:blip r:embed="rId2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6ED2C41D-F82F-89AC-4266-AAB6C791D253}"/>
                  </a:ext>
                </a:extLst>
              </p:cNvPr>
              <p:cNvSpPr txBox="1"/>
              <p:nvPr/>
            </p:nvSpPr>
            <p:spPr>
              <a:xfrm>
                <a:off x="8005273" y="3807760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6ED2C41D-F82F-89AC-4266-AAB6C791D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273" y="3807760"/>
                <a:ext cx="566365" cy="369332"/>
              </a:xfrm>
              <a:prstGeom prst="rect">
                <a:avLst/>
              </a:prstGeom>
              <a:blipFill>
                <a:blip r:embed="rId2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5F51793-A0C1-6B28-73A4-5C8E4109F74A}"/>
                  </a:ext>
                </a:extLst>
              </p:cNvPr>
              <p:cNvSpPr txBox="1"/>
              <p:nvPr/>
            </p:nvSpPr>
            <p:spPr>
              <a:xfrm>
                <a:off x="8935480" y="3923496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5F51793-A0C1-6B28-73A4-5C8E4109F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480" y="3923496"/>
                <a:ext cx="566365" cy="369332"/>
              </a:xfrm>
              <a:prstGeom prst="rect">
                <a:avLst/>
              </a:prstGeom>
              <a:blipFill>
                <a:blip r:embed="rId2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EA3B3597-FE5B-B2F1-FA28-AB6375EB45CD}"/>
                  </a:ext>
                </a:extLst>
              </p:cNvPr>
              <p:cNvSpPr txBox="1"/>
              <p:nvPr/>
            </p:nvSpPr>
            <p:spPr>
              <a:xfrm>
                <a:off x="10404855" y="3802215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EA3B3597-FE5B-B2F1-FA28-AB6375EB4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4855" y="3802215"/>
                <a:ext cx="566365" cy="369332"/>
              </a:xfrm>
              <a:prstGeom prst="rect">
                <a:avLst/>
              </a:prstGeom>
              <a:blipFill>
                <a:blip r:embed="rId2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9A47A29-3128-AF35-3FE1-45B96924F32C}"/>
                  </a:ext>
                </a:extLst>
              </p:cNvPr>
              <p:cNvSpPr txBox="1"/>
              <p:nvPr/>
            </p:nvSpPr>
            <p:spPr>
              <a:xfrm>
                <a:off x="8212973" y="2662570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9A47A29-3128-AF35-3FE1-45B96924F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2973" y="2662570"/>
                <a:ext cx="566365" cy="369332"/>
              </a:xfrm>
              <a:prstGeom prst="rect">
                <a:avLst/>
              </a:prstGeom>
              <a:blipFill>
                <a:blip r:embed="rId2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B3050345-BAC4-9F15-B88C-D7EB1EE9ECB7}"/>
                  </a:ext>
                </a:extLst>
              </p:cNvPr>
              <p:cNvSpPr txBox="1"/>
              <p:nvPr/>
            </p:nvSpPr>
            <p:spPr>
              <a:xfrm>
                <a:off x="9619409" y="2665150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B3050345-BAC4-9F15-B88C-D7EB1EE9E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9409" y="2665150"/>
                <a:ext cx="56636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B9B2F3-DD43-02B9-BB96-DA7526DC32A1}"/>
                  </a:ext>
                </a:extLst>
              </p:cNvPr>
              <p:cNvSpPr txBox="1"/>
              <p:nvPr/>
            </p:nvSpPr>
            <p:spPr>
              <a:xfrm>
                <a:off x="9180577" y="1796085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B9B2F3-DD43-02B9-BB96-DA7526DC3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0577" y="1796085"/>
                <a:ext cx="566365" cy="369332"/>
              </a:xfrm>
              <a:prstGeom prst="rect">
                <a:avLst/>
              </a:prstGeom>
              <a:blipFill>
                <a:blip r:embed="rId2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661487-C3AF-1238-4936-E85A5F8BE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15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972190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76398-DCEB-FD16-B683-943CC742C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Canonical Protocol: </a:t>
            </a:r>
            <a:r>
              <a:rPr lang="en-US" dirty="0">
                <a:solidFill>
                  <a:schemeClr val="tx1"/>
                </a:solidFill>
              </a:rPr>
              <a:t>Hash &amp; BARG</a:t>
            </a:r>
            <a:endParaRPr lang="en-IL" dirty="0">
              <a:solidFill>
                <a:schemeClr val="tx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ACA254C-3340-EA7A-84C7-901DA483E607}"/>
              </a:ext>
            </a:extLst>
          </p:cNvPr>
          <p:cNvGrpSpPr/>
          <p:nvPr/>
        </p:nvGrpSpPr>
        <p:grpSpPr>
          <a:xfrm>
            <a:off x="6143885" y="2147121"/>
            <a:ext cx="5904432" cy="4072767"/>
            <a:chOff x="4799049" y="1876896"/>
            <a:chExt cx="6513578" cy="44929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223EDE8C-F9AE-A108-F8F9-317104041345}"/>
                    </a:ext>
                  </a:extLst>
                </p:cNvPr>
                <p:cNvSpPr txBox="1"/>
                <p:nvPr/>
              </p:nvSpPr>
              <p:spPr>
                <a:xfrm>
                  <a:off x="4799049" y="5860547"/>
                  <a:ext cx="1389887" cy="509294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ℒ</m:t>
                        </m:r>
                      </m:oMath>
                    </m:oMathPara>
                  </a14:m>
                  <a:endParaRPr lang="en-IL" sz="2400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223EDE8C-F9AE-A108-F8F9-3171040413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9049" y="5860547"/>
                  <a:ext cx="1389887" cy="509294"/>
                </a:xfrm>
                <a:prstGeom prst="rect">
                  <a:avLst/>
                </a:prstGeom>
                <a:blipFill>
                  <a:blip r:embed="rId3"/>
                  <a:stretch>
                    <a:fillRect b="-2667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C50FA19A-6D20-EEFF-6B2C-DC0BC1D194E9}"/>
                    </a:ext>
                  </a:extLst>
                </p:cNvPr>
                <p:cNvSpPr txBox="1"/>
                <p:nvPr/>
              </p:nvSpPr>
              <p:spPr>
                <a:xfrm>
                  <a:off x="6496785" y="5860547"/>
                  <a:ext cx="1389887" cy="509294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ℒ</m:t>
                        </m:r>
                      </m:oMath>
                    </m:oMathPara>
                  </a14:m>
                  <a:endParaRPr lang="en-IL" sz="2400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C50FA19A-6D20-EEFF-6B2C-DC0BC1D194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6785" y="5860547"/>
                  <a:ext cx="1389887" cy="509294"/>
                </a:xfrm>
                <a:prstGeom prst="rect">
                  <a:avLst/>
                </a:prstGeom>
                <a:blipFill>
                  <a:blip r:embed="rId4"/>
                  <a:stretch>
                    <a:fillRect b="-2667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F754FFB0-B40E-0FF2-0065-FA3E24AC7412}"/>
                    </a:ext>
                  </a:extLst>
                </p:cNvPr>
                <p:cNvSpPr txBox="1"/>
                <p:nvPr/>
              </p:nvSpPr>
              <p:spPr>
                <a:xfrm>
                  <a:off x="8194521" y="5860546"/>
                  <a:ext cx="1389887" cy="509294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ℒ</m:t>
                        </m:r>
                      </m:oMath>
                    </m:oMathPara>
                  </a14:m>
                  <a:endParaRPr lang="en-IL" sz="240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F754FFB0-B40E-0FF2-0065-FA3E24AC74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4521" y="5860546"/>
                  <a:ext cx="1389887" cy="509294"/>
                </a:xfrm>
                <a:prstGeom prst="rect">
                  <a:avLst/>
                </a:prstGeom>
                <a:blipFill>
                  <a:blip r:embed="rId5"/>
                  <a:stretch>
                    <a:fillRect b="-2667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56305A30-7CCC-81D7-095E-9769CA2C8E9B}"/>
                    </a:ext>
                  </a:extLst>
                </p:cNvPr>
                <p:cNvSpPr txBox="1"/>
                <p:nvPr/>
              </p:nvSpPr>
              <p:spPr>
                <a:xfrm>
                  <a:off x="9922740" y="5860546"/>
                  <a:ext cx="1389887" cy="509294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ℒ</m:t>
                        </m:r>
                      </m:oMath>
                    </m:oMathPara>
                  </a14:m>
                  <a:endParaRPr lang="en-IL" sz="240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56305A30-7CCC-81D7-095E-9769CA2C8E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2740" y="5860546"/>
                  <a:ext cx="1389887" cy="509294"/>
                </a:xfrm>
                <a:prstGeom prst="rect">
                  <a:avLst/>
                </a:prstGeom>
                <a:blipFill>
                  <a:blip r:embed="rId6"/>
                  <a:stretch>
                    <a:fillRect b="-2667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DF7A4C33-4D49-D100-179D-0E621D166BF7}"/>
                    </a:ext>
                  </a:extLst>
                </p:cNvPr>
                <p:cNvSpPr/>
                <p:nvPr/>
              </p:nvSpPr>
              <p:spPr>
                <a:xfrm>
                  <a:off x="6013346" y="4320798"/>
                  <a:ext cx="720000" cy="720000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IL" sz="240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DF7A4C33-4D49-D100-179D-0E621D166B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3346" y="4320798"/>
                  <a:ext cx="720000" cy="7200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65AFD541-7EBC-E20D-8E04-D4C16AF0F3C9}"/>
                </a:ext>
              </a:extLst>
            </p:cNvPr>
            <p:cNvCxnSpPr>
              <a:cxnSpLocks/>
              <a:stCxn id="59" idx="0"/>
              <a:endCxn id="63" idx="3"/>
            </p:cNvCxnSpPr>
            <p:nvPr/>
          </p:nvCxnSpPr>
          <p:spPr>
            <a:xfrm flipV="1">
              <a:off x="5493993" y="4935356"/>
              <a:ext cx="624796" cy="9251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73F8E875-F2A5-F32B-7B30-D21ED8F03D23}"/>
                </a:ext>
              </a:extLst>
            </p:cNvPr>
            <p:cNvCxnSpPr>
              <a:cxnSpLocks/>
              <a:stCxn id="60" idx="0"/>
              <a:endCxn id="63" idx="5"/>
            </p:cNvCxnSpPr>
            <p:nvPr/>
          </p:nvCxnSpPr>
          <p:spPr>
            <a:xfrm flipH="1" flipV="1">
              <a:off x="6627904" y="4935356"/>
              <a:ext cx="563825" cy="9251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81C7DD3A-310B-4897-05FD-589B157D6614}"/>
                    </a:ext>
                  </a:extLst>
                </p:cNvPr>
                <p:cNvSpPr/>
                <p:nvPr/>
              </p:nvSpPr>
              <p:spPr>
                <a:xfrm>
                  <a:off x="7821993" y="4317951"/>
                  <a:ext cx="720000" cy="720000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IL" sz="240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81C7DD3A-310B-4897-05FD-589B157D66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1993" y="4317951"/>
                  <a:ext cx="720000" cy="7200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7C59179D-4AB2-1FF4-A89A-787F11A79120}"/>
                </a:ext>
              </a:extLst>
            </p:cNvPr>
            <p:cNvCxnSpPr>
              <a:cxnSpLocks/>
              <a:stCxn id="59" idx="0"/>
              <a:endCxn id="66" idx="3"/>
            </p:cNvCxnSpPr>
            <p:nvPr/>
          </p:nvCxnSpPr>
          <p:spPr>
            <a:xfrm flipV="1">
              <a:off x="5493993" y="4932509"/>
              <a:ext cx="2433442" cy="92803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972172B1-2EC8-E495-D9E2-0BAA00F3C4D3}"/>
                </a:ext>
              </a:extLst>
            </p:cNvPr>
            <p:cNvCxnSpPr>
              <a:cxnSpLocks/>
              <a:stCxn id="61" idx="0"/>
              <a:endCxn id="66" idx="5"/>
            </p:cNvCxnSpPr>
            <p:nvPr/>
          </p:nvCxnSpPr>
          <p:spPr>
            <a:xfrm flipH="1" flipV="1">
              <a:off x="8436551" y="4932509"/>
              <a:ext cx="452913" cy="9280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A73D5C9D-32D6-9C07-E8F8-DBD72224E9D2}"/>
                    </a:ext>
                  </a:extLst>
                </p:cNvPr>
                <p:cNvSpPr/>
                <p:nvPr/>
              </p:nvSpPr>
              <p:spPr>
                <a:xfrm>
                  <a:off x="9584409" y="4320798"/>
                  <a:ext cx="720000" cy="720000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IL" sz="240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A73D5C9D-32D6-9C07-E8F8-DBD72224E9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84409" y="4320798"/>
                  <a:ext cx="720000" cy="72000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5C785219-C507-4E51-4B1F-0EC85AF1DAC9}"/>
                </a:ext>
              </a:extLst>
            </p:cNvPr>
            <p:cNvCxnSpPr>
              <a:cxnSpLocks/>
              <a:stCxn id="61" idx="0"/>
              <a:endCxn id="69" idx="3"/>
            </p:cNvCxnSpPr>
            <p:nvPr/>
          </p:nvCxnSpPr>
          <p:spPr>
            <a:xfrm flipV="1">
              <a:off x="8889464" y="4935356"/>
              <a:ext cx="800387" cy="9251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778941C-71D6-93C7-0945-26D569ED4BEC}"/>
                </a:ext>
              </a:extLst>
            </p:cNvPr>
            <p:cNvCxnSpPr>
              <a:cxnSpLocks/>
              <a:stCxn id="62" idx="0"/>
              <a:endCxn id="69" idx="5"/>
            </p:cNvCxnSpPr>
            <p:nvPr/>
          </p:nvCxnSpPr>
          <p:spPr>
            <a:xfrm flipH="1" flipV="1">
              <a:off x="10198967" y="4935356"/>
              <a:ext cx="418716" cy="9251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B0837F05-1595-B9D7-831A-31255FC03DD4}"/>
                </a:ext>
              </a:extLst>
            </p:cNvPr>
            <p:cNvCxnSpPr>
              <a:cxnSpLocks/>
              <a:stCxn id="63" idx="0"/>
              <a:endCxn id="73" idx="3"/>
            </p:cNvCxnSpPr>
            <p:nvPr/>
          </p:nvCxnSpPr>
          <p:spPr>
            <a:xfrm flipV="1">
              <a:off x="6373346" y="3666111"/>
              <a:ext cx="658325" cy="654687"/>
            </a:xfrm>
            <a:prstGeom prst="straightConnector1">
              <a:avLst/>
            </a:prstGeom>
            <a:ln w="571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60F59CB0-664B-D8B2-6F0F-25BA3530485B}"/>
                    </a:ext>
                  </a:extLst>
                </p:cNvPr>
                <p:cNvSpPr/>
                <p:nvPr/>
              </p:nvSpPr>
              <p:spPr>
                <a:xfrm>
                  <a:off x="6926229" y="3051553"/>
                  <a:ext cx="720000" cy="720000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IL" sz="24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60F59CB0-664B-D8B2-6F0F-25BA353048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6229" y="3051553"/>
                  <a:ext cx="720000" cy="720000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FB0651A0-D030-5486-16C5-7DA182DE3BDC}"/>
                </a:ext>
              </a:extLst>
            </p:cNvPr>
            <p:cNvCxnSpPr>
              <a:cxnSpLocks/>
              <a:endCxn id="76" idx="3"/>
            </p:cNvCxnSpPr>
            <p:nvPr/>
          </p:nvCxnSpPr>
          <p:spPr>
            <a:xfrm flipV="1">
              <a:off x="7286229" y="2491454"/>
              <a:ext cx="641206" cy="555626"/>
            </a:xfrm>
            <a:prstGeom prst="straightConnector1">
              <a:avLst/>
            </a:prstGeom>
            <a:ln w="571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52615AA8-4F9F-C07C-F04C-7B9C37CA9F71}"/>
                    </a:ext>
                  </a:extLst>
                </p:cNvPr>
                <p:cNvSpPr/>
                <p:nvPr/>
              </p:nvSpPr>
              <p:spPr>
                <a:xfrm>
                  <a:off x="7821993" y="1876896"/>
                  <a:ext cx="720000" cy="720000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IL" sz="240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52615AA8-4F9F-C07C-F04C-7B9C37CA9F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1993" y="1876896"/>
                  <a:ext cx="720000" cy="720000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CFD6825A-1D1D-3479-79B3-AE01E0E6CBF4}"/>
                    </a:ext>
                  </a:extLst>
                </p:cNvPr>
                <p:cNvSpPr/>
                <p:nvPr/>
              </p:nvSpPr>
              <p:spPr>
                <a:xfrm>
                  <a:off x="8679270" y="3051553"/>
                  <a:ext cx="720000" cy="720000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IL" sz="240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CFD6825A-1D1D-3479-79B3-AE01E0E6CB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9270" y="3051553"/>
                  <a:ext cx="720000" cy="720000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576A5FC1-D77E-4A72-1748-8E243EE2FC69}"/>
                </a:ext>
              </a:extLst>
            </p:cNvPr>
            <p:cNvCxnSpPr>
              <a:cxnSpLocks/>
              <a:stCxn id="77" idx="0"/>
              <a:endCxn id="76" idx="5"/>
            </p:cNvCxnSpPr>
            <p:nvPr/>
          </p:nvCxnSpPr>
          <p:spPr>
            <a:xfrm flipH="1" flipV="1">
              <a:off x="8436551" y="2491454"/>
              <a:ext cx="602719" cy="56009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1C98E3F9-506D-AF24-4261-80E05C51A6D2}"/>
                </a:ext>
              </a:extLst>
            </p:cNvPr>
            <p:cNvCxnSpPr>
              <a:cxnSpLocks/>
              <a:stCxn id="63" idx="0"/>
              <a:endCxn id="77" idx="3"/>
            </p:cNvCxnSpPr>
            <p:nvPr/>
          </p:nvCxnSpPr>
          <p:spPr>
            <a:xfrm flipV="1">
              <a:off x="6373346" y="3666111"/>
              <a:ext cx="2411366" cy="6546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AC44C116-D111-0064-40CD-B9AF20D278C6}"/>
                </a:ext>
              </a:extLst>
            </p:cNvPr>
            <p:cNvCxnSpPr>
              <a:cxnSpLocks/>
              <a:stCxn id="69" idx="0"/>
              <a:endCxn id="77" idx="5"/>
            </p:cNvCxnSpPr>
            <p:nvPr/>
          </p:nvCxnSpPr>
          <p:spPr>
            <a:xfrm flipH="1" flipV="1">
              <a:off x="9293828" y="3666111"/>
              <a:ext cx="650581" cy="6546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C2840E08-08A0-C37A-0B19-AB9B280A9A29}"/>
                </a:ext>
              </a:extLst>
            </p:cNvPr>
            <p:cNvCxnSpPr>
              <a:cxnSpLocks/>
              <a:stCxn id="66" idx="0"/>
              <a:endCxn id="73" idx="5"/>
            </p:cNvCxnSpPr>
            <p:nvPr/>
          </p:nvCxnSpPr>
          <p:spPr>
            <a:xfrm flipH="1" flipV="1">
              <a:off x="7540787" y="3666111"/>
              <a:ext cx="641206" cy="651840"/>
            </a:xfrm>
            <a:prstGeom prst="straightConnector1">
              <a:avLst/>
            </a:prstGeom>
            <a:ln w="571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DD180CE-B60A-2B9E-4BE6-B025EDB89977}"/>
              </a:ext>
            </a:extLst>
          </p:cNvPr>
          <p:cNvCxnSpPr>
            <a:cxnSpLocks/>
            <a:stCxn id="76" idx="0"/>
          </p:cNvCxnSpPr>
          <p:nvPr/>
        </p:nvCxnSpPr>
        <p:spPr>
          <a:xfrm flipV="1">
            <a:off x="9210458" y="1909037"/>
            <a:ext cx="0" cy="2380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FE855C2-A620-8C7E-08A4-BD6534D7EF6A}"/>
                  </a:ext>
                </a:extLst>
              </p:cNvPr>
              <p:cNvSpPr txBox="1"/>
              <p:nvPr/>
            </p:nvSpPr>
            <p:spPr>
              <a:xfrm>
                <a:off x="843587" y="1605482"/>
                <a:ext cx="6188895" cy="2346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Proof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contains: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 hash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𝑟𝑡</m:t>
                    </m:r>
                  </m:oMath>
                </a14:m>
                <a:r>
                  <a:rPr lang="en-US" sz="2000" dirty="0"/>
                  <a:t> of the circuit wire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BARG proof for the following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/>
                  <a:t> statements: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Input wires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70C0"/>
                    </a:solidFill>
                  </a:rPr>
                  <a:t>Intermediate wires</a:t>
                </a: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FE855C2-A620-8C7E-08A4-BD6534D7E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87" y="1605482"/>
                <a:ext cx="6188895" cy="2346668"/>
              </a:xfrm>
              <a:prstGeom prst="rect">
                <a:avLst/>
              </a:prstGeom>
              <a:blipFill>
                <a:blip r:embed="rId13"/>
                <a:stretch>
                  <a:fillRect l="-984" b="-363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44179E7-2A91-4B80-C89B-6CF966647D0F}"/>
                  </a:ext>
                </a:extLst>
              </p:cNvPr>
              <p:cNvSpPr txBox="1"/>
              <p:nvPr/>
            </p:nvSpPr>
            <p:spPr>
              <a:xfrm>
                <a:off x="6476052" y="5152932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44179E7-2A91-4B80-C89B-6CF966647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052" y="5152932"/>
                <a:ext cx="56636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757FFCF-8A45-AA0C-F0C9-62AEF1B470AC}"/>
                  </a:ext>
                </a:extLst>
              </p:cNvPr>
              <p:cNvSpPr txBox="1"/>
              <p:nvPr/>
            </p:nvSpPr>
            <p:spPr>
              <a:xfrm>
                <a:off x="7231934" y="5105557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757FFCF-8A45-AA0C-F0C9-62AEF1B47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934" y="5105557"/>
                <a:ext cx="566365" cy="369332"/>
              </a:xfrm>
              <a:prstGeom prst="rect">
                <a:avLst/>
              </a:prstGeom>
              <a:blipFill>
                <a:blip r:embed="rId1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280D473-21CF-F627-93F4-913EB4E824CC}"/>
                  </a:ext>
                </a:extLst>
              </p:cNvPr>
              <p:cNvSpPr txBox="1"/>
              <p:nvPr/>
            </p:nvSpPr>
            <p:spPr>
              <a:xfrm>
                <a:off x="8084966" y="5223818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280D473-21CF-F627-93F4-913EB4E82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966" y="5223818"/>
                <a:ext cx="56636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3467A5B-3665-38B9-41EB-47687E48206D}"/>
                  </a:ext>
                </a:extLst>
              </p:cNvPr>
              <p:cNvSpPr txBox="1"/>
              <p:nvPr/>
            </p:nvSpPr>
            <p:spPr>
              <a:xfrm>
                <a:off x="9169223" y="5105557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3467A5B-3665-38B9-41EB-47687E482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223" y="5105557"/>
                <a:ext cx="566365" cy="369332"/>
              </a:xfrm>
              <a:prstGeom prst="rect">
                <a:avLst/>
              </a:prstGeom>
              <a:blipFill>
                <a:blip r:embed="rId1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0E40CE4-E66E-4D10-8979-C5AAF9A51DCE}"/>
                  </a:ext>
                </a:extLst>
              </p:cNvPr>
              <p:cNvSpPr txBox="1"/>
              <p:nvPr/>
            </p:nvSpPr>
            <p:spPr>
              <a:xfrm>
                <a:off x="10185774" y="5110065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0E40CE4-E66E-4D10-8979-C5AAF9A51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5774" y="5110065"/>
                <a:ext cx="566365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8A7F5B4-FF0B-0F33-8F27-E66CF298F923}"/>
                  </a:ext>
                </a:extLst>
              </p:cNvPr>
              <p:cNvSpPr txBox="1"/>
              <p:nvPr/>
            </p:nvSpPr>
            <p:spPr>
              <a:xfrm>
                <a:off x="11134387" y="5089826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8A7F5B4-FF0B-0F33-8F27-E66CF298F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4387" y="5089826"/>
                <a:ext cx="566365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FA741AD7-F80A-046E-C85D-34825832BC0E}"/>
                  </a:ext>
                </a:extLst>
              </p:cNvPr>
              <p:cNvSpPr txBox="1"/>
              <p:nvPr/>
            </p:nvSpPr>
            <p:spPr>
              <a:xfrm>
                <a:off x="7302969" y="3801140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FA741AD7-F80A-046E-C85D-34825832B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969" y="3801140"/>
                <a:ext cx="566365" cy="369332"/>
              </a:xfrm>
              <a:prstGeom prst="rect">
                <a:avLst/>
              </a:prstGeom>
              <a:blipFill>
                <a:blip r:embed="rId2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6ED2C41D-F82F-89AC-4266-AAB6C791D253}"/>
                  </a:ext>
                </a:extLst>
              </p:cNvPr>
              <p:cNvSpPr txBox="1"/>
              <p:nvPr/>
            </p:nvSpPr>
            <p:spPr>
              <a:xfrm>
                <a:off x="8005273" y="3807760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6ED2C41D-F82F-89AC-4266-AAB6C791D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273" y="3807760"/>
                <a:ext cx="566365" cy="369332"/>
              </a:xfrm>
              <a:prstGeom prst="rect">
                <a:avLst/>
              </a:prstGeom>
              <a:blipFill>
                <a:blip r:embed="rId2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5F51793-A0C1-6B28-73A4-5C8E4109F74A}"/>
                  </a:ext>
                </a:extLst>
              </p:cNvPr>
              <p:cNvSpPr txBox="1"/>
              <p:nvPr/>
            </p:nvSpPr>
            <p:spPr>
              <a:xfrm>
                <a:off x="8935480" y="3923496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5F51793-A0C1-6B28-73A4-5C8E4109F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480" y="3923496"/>
                <a:ext cx="566365" cy="369332"/>
              </a:xfrm>
              <a:prstGeom prst="rect">
                <a:avLst/>
              </a:prstGeom>
              <a:blipFill>
                <a:blip r:embed="rId2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EA3B3597-FE5B-B2F1-FA28-AB6375EB45CD}"/>
                  </a:ext>
                </a:extLst>
              </p:cNvPr>
              <p:cNvSpPr txBox="1"/>
              <p:nvPr/>
            </p:nvSpPr>
            <p:spPr>
              <a:xfrm>
                <a:off x="10404855" y="3802215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EA3B3597-FE5B-B2F1-FA28-AB6375EB4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4855" y="3802215"/>
                <a:ext cx="566365" cy="369332"/>
              </a:xfrm>
              <a:prstGeom prst="rect">
                <a:avLst/>
              </a:prstGeom>
              <a:blipFill>
                <a:blip r:embed="rId2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9A47A29-3128-AF35-3FE1-45B96924F32C}"/>
                  </a:ext>
                </a:extLst>
              </p:cNvPr>
              <p:cNvSpPr txBox="1"/>
              <p:nvPr/>
            </p:nvSpPr>
            <p:spPr>
              <a:xfrm>
                <a:off x="8212973" y="2662570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9A47A29-3128-AF35-3FE1-45B96924F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2973" y="2662570"/>
                <a:ext cx="566365" cy="369332"/>
              </a:xfrm>
              <a:prstGeom prst="rect">
                <a:avLst/>
              </a:prstGeom>
              <a:blipFill>
                <a:blip r:embed="rId2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B3050345-BAC4-9F15-B88C-D7EB1EE9ECB7}"/>
                  </a:ext>
                </a:extLst>
              </p:cNvPr>
              <p:cNvSpPr txBox="1"/>
              <p:nvPr/>
            </p:nvSpPr>
            <p:spPr>
              <a:xfrm>
                <a:off x="9619409" y="2665150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B3050345-BAC4-9F15-B88C-D7EB1EE9E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9409" y="2665150"/>
                <a:ext cx="56636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4EAF42E-6BC5-4252-CF38-15843E2CF79B}"/>
                  </a:ext>
                </a:extLst>
              </p:cNvPr>
              <p:cNvSpPr txBox="1"/>
              <p:nvPr/>
            </p:nvSpPr>
            <p:spPr>
              <a:xfrm>
                <a:off x="9180577" y="1796085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4EAF42E-6BC5-4252-CF38-15843E2CF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0577" y="1796085"/>
                <a:ext cx="566365" cy="369332"/>
              </a:xfrm>
              <a:prstGeom prst="rect">
                <a:avLst/>
              </a:prstGeom>
              <a:blipFill>
                <a:blip r:embed="rId2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105A22-CCA2-1370-4EE5-D4779359F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15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737628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76398-DCEB-FD16-B683-943CC742C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Canonical Protocol: </a:t>
            </a:r>
            <a:r>
              <a:rPr lang="en-US" dirty="0">
                <a:solidFill>
                  <a:schemeClr val="tx1"/>
                </a:solidFill>
              </a:rPr>
              <a:t>Hash &amp; BARG</a:t>
            </a:r>
            <a:endParaRPr lang="en-IL" dirty="0">
              <a:solidFill>
                <a:schemeClr val="tx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ACA254C-3340-EA7A-84C7-901DA483E607}"/>
              </a:ext>
            </a:extLst>
          </p:cNvPr>
          <p:cNvGrpSpPr/>
          <p:nvPr/>
        </p:nvGrpSpPr>
        <p:grpSpPr>
          <a:xfrm>
            <a:off x="6143885" y="2147121"/>
            <a:ext cx="5904432" cy="4072767"/>
            <a:chOff x="4799049" y="1876896"/>
            <a:chExt cx="6513578" cy="44929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223EDE8C-F9AE-A108-F8F9-317104041345}"/>
                    </a:ext>
                  </a:extLst>
                </p:cNvPr>
                <p:cNvSpPr txBox="1"/>
                <p:nvPr/>
              </p:nvSpPr>
              <p:spPr>
                <a:xfrm>
                  <a:off x="4799049" y="5860547"/>
                  <a:ext cx="1389887" cy="509294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ℒ</m:t>
                        </m:r>
                      </m:oMath>
                    </m:oMathPara>
                  </a14:m>
                  <a:endParaRPr lang="en-IL" sz="2400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223EDE8C-F9AE-A108-F8F9-3171040413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9049" y="5860547"/>
                  <a:ext cx="1389887" cy="509294"/>
                </a:xfrm>
                <a:prstGeom prst="rect">
                  <a:avLst/>
                </a:prstGeom>
                <a:blipFill>
                  <a:blip r:embed="rId3"/>
                  <a:stretch>
                    <a:fillRect b="-2667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C50FA19A-6D20-EEFF-6B2C-DC0BC1D194E9}"/>
                    </a:ext>
                  </a:extLst>
                </p:cNvPr>
                <p:cNvSpPr txBox="1"/>
                <p:nvPr/>
              </p:nvSpPr>
              <p:spPr>
                <a:xfrm>
                  <a:off x="6496785" y="5860547"/>
                  <a:ext cx="1389887" cy="509294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ℒ</m:t>
                        </m:r>
                      </m:oMath>
                    </m:oMathPara>
                  </a14:m>
                  <a:endParaRPr lang="en-IL" sz="2400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C50FA19A-6D20-EEFF-6B2C-DC0BC1D194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6785" y="5860547"/>
                  <a:ext cx="1389887" cy="509294"/>
                </a:xfrm>
                <a:prstGeom prst="rect">
                  <a:avLst/>
                </a:prstGeom>
                <a:blipFill>
                  <a:blip r:embed="rId4"/>
                  <a:stretch>
                    <a:fillRect b="-2667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F754FFB0-B40E-0FF2-0065-FA3E24AC7412}"/>
                    </a:ext>
                  </a:extLst>
                </p:cNvPr>
                <p:cNvSpPr txBox="1"/>
                <p:nvPr/>
              </p:nvSpPr>
              <p:spPr>
                <a:xfrm>
                  <a:off x="8194521" y="5860546"/>
                  <a:ext cx="1389887" cy="509294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ℒ</m:t>
                        </m:r>
                      </m:oMath>
                    </m:oMathPara>
                  </a14:m>
                  <a:endParaRPr lang="en-IL" sz="240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F754FFB0-B40E-0FF2-0065-FA3E24AC74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4521" y="5860546"/>
                  <a:ext cx="1389887" cy="509294"/>
                </a:xfrm>
                <a:prstGeom prst="rect">
                  <a:avLst/>
                </a:prstGeom>
                <a:blipFill>
                  <a:blip r:embed="rId5"/>
                  <a:stretch>
                    <a:fillRect b="-2667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56305A30-7CCC-81D7-095E-9769CA2C8E9B}"/>
                    </a:ext>
                  </a:extLst>
                </p:cNvPr>
                <p:cNvSpPr txBox="1"/>
                <p:nvPr/>
              </p:nvSpPr>
              <p:spPr>
                <a:xfrm>
                  <a:off x="9922740" y="5860546"/>
                  <a:ext cx="1389887" cy="509294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ℒ</m:t>
                        </m:r>
                      </m:oMath>
                    </m:oMathPara>
                  </a14:m>
                  <a:endParaRPr lang="en-IL" sz="240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56305A30-7CCC-81D7-095E-9769CA2C8E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2740" y="5860546"/>
                  <a:ext cx="1389887" cy="509294"/>
                </a:xfrm>
                <a:prstGeom prst="rect">
                  <a:avLst/>
                </a:prstGeom>
                <a:blipFill>
                  <a:blip r:embed="rId6"/>
                  <a:stretch>
                    <a:fillRect b="-2667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DF7A4C33-4D49-D100-179D-0E621D166BF7}"/>
                    </a:ext>
                  </a:extLst>
                </p:cNvPr>
                <p:cNvSpPr/>
                <p:nvPr/>
              </p:nvSpPr>
              <p:spPr>
                <a:xfrm>
                  <a:off x="6013346" y="4320798"/>
                  <a:ext cx="720000" cy="720000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IL" sz="240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DF7A4C33-4D49-D100-179D-0E621D166B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3346" y="4320798"/>
                  <a:ext cx="720000" cy="7200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65AFD541-7EBC-E20D-8E04-D4C16AF0F3C9}"/>
                </a:ext>
              </a:extLst>
            </p:cNvPr>
            <p:cNvCxnSpPr>
              <a:cxnSpLocks/>
              <a:stCxn id="59" idx="0"/>
              <a:endCxn id="63" idx="3"/>
            </p:cNvCxnSpPr>
            <p:nvPr/>
          </p:nvCxnSpPr>
          <p:spPr>
            <a:xfrm flipV="1">
              <a:off x="5493993" y="4935356"/>
              <a:ext cx="624796" cy="9251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73F8E875-F2A5-F32B-7B30-D21ED8F03D23}"/>
                </a:ext>
              </a:extLst>
            </p:cNvPr>
            <p:cNvCxnSpPr>
              <a:cxnSpLocks/>
              <a:stCxn id="60" idx="0"/>
              <a:endCxn id="63" idx="5"/>
            </p:cNvCxnSpPr>
            <p:nvPr/>
          </p:nvCxnSpPr>
          <p:spPr>
            <a:xfrm flipH="1" flipV="1">
              <a:off x="6627904" y="4935356"/>
              <a:ext cx="563825" cy="9251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81C7DD3A-310B-4897-05FD-589B157D6614}"/>
                    </a:ext>
                  </a:extLst>
                </p:cNvPr>
                <p:cNvSpPr/>
                <p:nvPr/>
              </p:nvSpPr>
              <p:spPr>
                <a:xfrm>
                  <a:off x="7821993" y="4317951"/>
                  <a:ext cx="720000" cy="720000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IL" sz="240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81C7DD3A-310B-4897-05FD-589B157D66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1993" y="4317951"/>
                  <a:ext cx="720000" cy="7200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7C59179D-4AB2-1FF4-A89A-787F11A79120}"/>
                </a:ext>
              </a:extLst>
            </p:cNvPr>
            <p:cNvCxnSpPr>
              <a:cxnSpLocks/>
              <a:stCxn id="59" idx="0"/>
              <a:endCxn id="66" idx="3"/>
            </p:cNvCxnSpPr>
            <p:nvPr/>
          </p:nvCxnSpPr>
          <p:spPr>
            <a:xfrm flipV="1">
              <a:off x="5493993" y="4932509"/>
              <a:ext cx="2433442" cy="92803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972172B1-2EC8-E495-D9E2-0BAA00F3C4D3}"/>
                </a:ext>
              </a:extLst>
            </p:cNvPr>
            <p:cNvCxnSpPr>
              <a:cxnSpLocks/>
              <a:stCxn id="61" idx="0"/>
              <a:endCxn id="66" idx="5"/>
            </p:cNvCxnSpPr>
            <p:nvPr/>
          </p:nvCxnSpPr>
          <p:spPr>
            <a:xfrm flipH="1" flipV="1">
              <a:off x="8436551" y="4932509"/>
              <a:ext cx="452913" cy="9280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A73D5C9D-32D6-9C07-E8F8-DBD72224E9D2}"/>
                    </a:ext>
                  </a:extLst>
                </p:cNvPr>
                <p:cNvSpPr/>
                <p:nvPr/>
              </p:nvSpPr>
              <p:spPr>
                <a:xfrm>
                  <a:off x="9584409" y="4320798"/>
                  <a:ext cx="720000" cy="720000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IL" sz="240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A73D5C9D-32D6-9C07-E8F8-DBD72224E9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84409" y="4320798"/>
                  <a:ext cx="720000" cy="72000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5C785219-C507-4E51-4B1F-0EC85AF1DAC9}"/>
                </a:ext>
              </a:extLst>
            </p:cNvPr>
            <p:cNvCxnSpPr>
              <a:cxnSpLocks/>
              <a:stCxn id="61" idx="0"/>
              <a:endCxn id="69" idx="3"/>
            </p:cNvCxnSpPr>
            <p:nvPr/>
          </p:nvCxnSpPr>
          <p:spPr>
            <a:xfrm flipV="1">
              <a:off x="8889464" y="4935356"/>
              <a:ext cx="800387" cy="9251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778941C-71D6-93C7-0945-26D569ED4BEC}"/>
                </a:ext>
              </a:extLst>
            </p:cNvPr>
            <p:cNvCxnSpPr>
              <a:cxnSpLocks/>
              <a:stCxn id="62" idx="0"/>
              <a:endCxn id="69" idx="5"/>
            </p:cNvCxnSpPr>
            <p:nvPr/>
          </p:nvCxnSpPr>
          <p:spPr>
            <a:xfrm flipH="1" flipV="1">
              <a:off x="10198967" y="4935356"/>
              <a:ext cx="418716" cy="9251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B0837F05-1595-B9D7-831A-31255FC03DD4}"/>
                </a:ext>
              </a:extLst>
            </p:cNvPr>
            <p:cNvCxnSpPr>
              <a:cxnSpLocks/>
              <a:stCxn id="63" idx="0"/>
              <a:endCxn id="73" idx="3"/>
            </p:cNvCxnSpPr>
            <p:nvPr/>
          </p:nvCxnSpPr>
          <p:spPr>
            <a:xfrm flipV="1">
              <a:off x="6373346" y="3666111"/>
              <a:ext cx="658325" cy="6546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60F59CB0-664B-D8B2-6F0F-25BA3530485B}"/>
                    </a:ext>
                  </a:extLst>
                </p:cNvPr>
                <p:cNvSpPr/>
                <p:nvPr/>
              </p:nvSpPr>
              <p:spPr>
                <a:xfrm>
                  <a:off x="6926229" y="3051553"/>
                  <a:ext cx="720000" cy="720000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IL" sz="240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60F59CB0-664B-D8B2-6F0F-25BA353048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6229" y="3051553"/>
                  <a:ext cx="720000" cy="720000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C2840E08-08A0-C37A-0B19-AB9B280A9A29}"/>
                </a:ext>
              </a:extLst>
            </p:cNvPr>
            <p:cNvCxnSpPr>
              <a:cxnSpLocks/>
              <a:stCxn id="66" idx="0"/>
              <a:endCxn id="73" idx="5"/>
            </p:cNvCxnSpPr>
            <p:nvPr/>
          </p:nvCxnSpPr>
          <p:spPr>
            <a:xfrm flipH="1" flipV="1">
              <a:off x="7540787" y="3666111"/>
              <a:ext cx="641206" cy="6518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FB0651A0-D030-5486-16C5-7DA182DE3BDC}"/>
                </a:ext>
              </a:extLst>
            </p:cNvPr>
            <p:cNvCxnSpPr>
              <a:cxnSpLocks/>
              <a:endCxn id="76" idx="3"/>
            </p:cNvCxnSpPr>
            <p:nvPr/>
          </p:nvCxnSpPr>
          <p:spPr>
            <a:xfrm flipV="1">
              <a:off x="7286229" y="2491454"/>
              <a:ext cx="641206" cy="5556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52615AA8-4F9F-C07C-F04C-7B9C37CA9F71}"/>
                    </a:ext>
                  </a:extLst>
                </p:cNvPr>
                <p:cNvSpPr/>
                <p:nvPr/>
              </p:nvSpPr>
              <p:spPr>
                <a:xfrm>
                  <a:off x="7821993" y="1876896"/>
                  <a:ext cx="720000" cy="720000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IL" sz="24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52615AA8-4F9F-C07C-F04C-7B9C37CA9F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1993" y="1876896"/>
                  <a:ext cx="720000" cy="720000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CFD6825A-1D1D-3479-79B3-AE01E0E6CBF4}"/>
                    </a:ext>
                  </a:extLst>
                </p:cNvPr>
                <p:cNvSpPr/>
                <p:nvPr/>
              </p:nvSpPr>
              <p:spPr>
                <a:xfrm>
                  <a:off x="8679270" y="3051553"/>
                  <a:ext cx="720000" cy="720000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IL" sz="240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CFD6825A-1D1D-3479-79B3-AE01E0E6CB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9270" y="3051553"/>
                  <a:ext cx="720000" cy="720000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576A5FC1-D77E-4A72-1748-8E243EE2FC69}"/>
                </a:ext>
              </a:extLst>
            </p:cNvPr>
            <p:cNvCxnSpPr>
              <a:cxnSpLocks/>
              <a:stCxn id="77" idx="0"/>
              <a:endCxn id="76" idx="5"/>
            </p:cNvCxnSpPr>
            <p:nvPr/>
          </p:nvCxnSpPr>
          <p:spPr>
            <a:xfrm flipH="1" flipV="1">
              <a:off x="8436551" y="2491454"/>
              <a:ext cx="602719" cy="56009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1C98E3F9-506D-AF24-4261-80E05C51A6D2}"/>
                </a:ext>
              </a:extLst>
            </p:cNvPr>
            <p:cNvCxnSpPr>
              <a:cxnSpLocks/>
              <a:stCxn id="63" idx="0"/>
              <a:endCxn id="77" idx="3"/>
            </p:cNvCxnSpPr>
            <p:nvPr/>
          </p:nvCxnSpPr>
          <p:spPr>
            <a:xfrm flipV="1">
              <a:off x="6373346" y="3666111"/>
              <a:ext cx="2411366" cy="6546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AC44C116-D111-0064-40CD-B9AF20D278C6}"/>
                </a:ext>
              </a:extLst>
            </p:cNvPr>
            <p:cNvCxnSpPr>
              <a:cxnSpLocks/>
              <a:stCxn id="69" idx="0"/>
              <a:endCxn id="77" idx="5"/>
            </p:cNvCxnSpPr>
            <p:nvPr/>
          </p:nvCxnSpPr>
          <p:spPr>
            <a:xfrm flipH="1" flipV="1">
              <a:off x="9293828" y="3666111"/>
              <a:ext cx="650581" cy="6546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DD180CE-B60A-2B9E-4BE6-B025EDB89977}"/>
              </a:ext>
            </a:extLst>
          </p:cNvPr>
          <p:cNvCxnSpPr>
            <a:cxnSpLocks/>
            <a:stCxn id="76" idx="0"/>
          </p:cNvCxnSpPr>
          <p:nvPr/>
        </p:nvCxnSpPr>
        <p:spPr>
          <a:xfrm flipV="1">
            <a:off x="9210458" y="1909037"/>
            <a:ext cx="0" cy="238084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FE855C2-A620-8C7E-08A4-BD6534D7EF6A}"/>
                  </a:ext>
                </a:extLst>
              </p:cNvPr>
              <p:cNvSpPr txBox="1"/>
              <p:nvPr/>
            </p:nvSpPr>
            <p:spPr>
              <a:xfrm>
                <a:off x="843587" y="1605482"/>
                <a:ext cx="6188895" cy="2808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Proof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contains: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 hash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𝑟𝑡</m:t>
                    </m:r>
                  </m:oMath>
                </a14:m>
                <a:r>
                  <a:rPr lang="en-US" sz="2000" dirty="0"/>
                  <a:t> of the circuit wire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BARG proof for the following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/>
                  <a:t> statements: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Input wires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Intermediate wires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70C0"/>
                    </a:solidFill>
                  </a:rPr>
                  <a:t>Output wire</a:t>
                </a: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FE855C2-A620-8C7E-08A4-BD6534D7E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87" y="1605482"/>
                <a:ext cx="6188895" cy="2808333"/>
              </a:xfrm>
              <a:prstGeom prst="rect">
                <a:avLst/>
              </a:prstGeom>
              <a:blipFill>
                <a:blip r:embed="rId13"/>
                <a:stretch>
                  <a:fillRect l="-984" b="-282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44179E7-2A91-4B80-C89B-6CF966647D0F}"/>
                  </a:ext>
                </a:extLst>
              </p:cNvPr>
              <p:cNvSpPr txBox="1"/>
              <p:nvPr/>
            </p:nvSpPr>
            <p:spPr>
              <a:xfrm>
                <a:off x="6476052" y="5152932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44179E7-2A91-4B80-C89B-6CF966647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052" y="5152932"/>
                <a:ext cx="56636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757FFCF-8A45-AA0C-F0C9-62AEF1B470AC}"/>
                  </a:ext>
                </a:extLst>
              </p:cNvPr>
              <p:cNvSpPr txBox="1"/>
              <p:nvPr/>
            </p:nvSpPr>
            <p:spPr>
              <a:xfrm>
                <a:off x="7231934" y="5105557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757FFCF-8A45-AA0C-F0C9-62AEF1B47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934" y="5105557"/>
                <a:ext cx="566365" cy="369332"/>
              </a:xfrm>
              <a:prstGeom prst="rect">
                <a:avLst/>
              </a:prstGeom>
              <a:blipFill>
                <a:blip r:embed="rId1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280D473-21CF-F627-93F4-913EB4E824CC}"/>
                  </a:ext>
                </a:extLst>
              </p:cNvPr>
              <p:cNvSpPr txBox="1"/>
              <p:nvPr/>
            </p:nvSpPr>
            <p:spPr>
              <a:xfrm>
                <a:off x="8084966" y="5223818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280D473-21CF-F627-93F4-913EB4E82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966" y="5223818"/>
                <a:ext cx="56636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3467A5B-3665-38B9-41EB-47687E48206D}"/>
                  </a:ext>
                </a:extLst>
              </p:cNvPr>
              <p:cNvSpPr txBox="1"/>
              <p:nvPr/>
            </p:nvSpPr>
            <p:spPr>
              <a:xfrm>
                <a:off x="9169223" y="5105557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3467A5B-3665-38B9-41EB-47687E482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223" y="5105557"/>
                <a:ext cx="566365" cy="369332"/>
              </a:xfrm>
              <a:prstGeom prst="rect">
                <a:avLst/>
              </a:prstGeom>
              <a:blipFill>
                <a:blip r:embed="rId1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0E40CE4-E66E-4D10-8979-C5AAF9A51DCE}"/>
                  </a:ext>
                </a:extLst>
              </p:cNvPr>
              <p:cNvSpPr txBox="1"/>
              <p:nvPr/>
            </p:nvSpPr>
            <p:spPr>
              <a:xfrm>
                <a:off x="10185774" y="5110065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0E40CE4-E66E-4D10-8979-C5AAF9A51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5774" y="5110065"/>
                <a:ext cx="566365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8A7F5B4-FF0B-0F33-8F27-E66CF298F923}"/>
                  </a:ext>
                </a:extLst>
              </p:cNvPr>
              <p:cNvSpPr txBox="1"/>
              <p:nvPr/>
            </p:nvSpPr>
            <p:spPr>
              <a:xfrm>
                <a:off x="11134387" y="5089826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8A7F5B4-FF0B-0F33-8F27-E66CF298F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4387" y="5089826"/>
                <a:ext cx="566365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FA741AD7-F80A-046E-C85D-34825832BC0E}"/>
                  </a:ext>
                </a:extLst>
              </p:cNvPr>
              <p:cNvSpPr txBox="1"/>
              <p:nvPr/>
            </p:nvSpPr>
            <p:spPr>
              <a:xfrm>
                <a:off x="7302969" y="3801140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FA741AD7-F80A-046E-C85D-34825832B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969" y="3801140"/>
                <a:ext cx="566365" cy="369332"/>
              </a:xfrm>
              <a:prstGeom prst="rect">
                <a:avLst/>
              </a:prstGeom>
              <a:blipFill>
                <a:blip r:embed="rId2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6ED2C41D-F82F-89AC-4266-AAB6C791D253}"/>
                  </a:ext>
                </a:extLst>
              </p:cNvPr>
              <p:cNvSpPr txBox="1"/>
              <p:nvPr/>
            </p:nvSpPr>
            <p:spPr>
              <a:xfrm>
                <a:off x="8005273" y="3807760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6ED2C41D-F82F-89AC-4266-AAB6C791D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273" y="3807760"/>
                <a:ext cx="566365" cy="369332"/>
              </a:xfrm>
              <a:prstGeom prst="rect">
                <a:avLst/>
              </a:prstGeom>
              <a:blipFill>
                <a:blip r:embed="rId2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5F51793-A0C1-6B28-73A4-5C8E4109F74A}"/>
                  </a:ext>
                </a:extLst>
              </p:cNvPr>
              <p:cNvSpPr txBox="1"/>
              <p:nvPr/>
            </p:nvSpPr>
            <p:spPr>
              <a:xfrm>
                <a:off x="8935480" y="3923496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5F51793-A0C1-6B28-73A4-5C8E4109F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480" y="3923496"/>
                <a:ext cx="566365" cy="369332"/>
              </a:xfrm>
              <a:prstGeom prst="rect">
                <a:avLst/>
              </a:prstGeom>
              <a:blipFill>
                <a:blip r:embed="rId2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EA3B3597-FE5B-B2F1-FA28-AB6375EB45CD}"/>
                  </a:ext>
                </a:extLst>
              </p:cNvPr>
              <p:cNvSpPr txBox="1"/>
              <p:nvPr/>
            </p:nvSpPr>
            <p:spPr>
              <a:xfrm>
                <a:off x="10404855" y="3802215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EA3B3597-FE5B-B2F1-FA28-AB6375EB4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4855" y="3802215"/>
                <a:ext cx="566365" cy="369332"/>
              </a:xfrm>
              <a:prstGeom prst="rect">
                <a:avLst/>
              </a:prstGeom>
              <a:blipFill>
                <a:blip r:embed="rId2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9A47A29-3128-AF35-3FE1-45B96924F32C}"/>
                  </a:ext>
                </a:extLst>
              </p:cNvPr>
              <p:cNvSpPr txBox="1"/>
              <p:nvPr/>
            </p:nvSpPr>
            <p:spPr>
              <a:xfrm>
                <a:off x="8212973" y="2662570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9A47A29-3128-AF35-3FE1-45B96924F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2973" y="2662570"/>
                <a:ext cx="566365" cy="369332"/>
              </a:xfrm>
              <a:prstGeom prst="rect">
                <a:avLst/>
              </a:prstGeom>
              <a:blipFill>
                <a:blip r:embed="rId2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B3050345-BAC4-9F15-B88C-D7EB1EE9ECB7}"/>
                  </a:ext>
                </a:extLst>
              </p:cNvPr>
              <p:cNvSpPr txBox="1"/>
              <p:nvPr/>
            </p:nvSpPr>
            <p:spPr>
              <a:xfrm>
                <a:off x="9619409" y="2665150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B3050345-BAC4-9F15-B88C-D7EB1EE9E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9409" y="2665150"/>
                <a:ext cx="56636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1891F2-A52B-7671-5D0A-1BF5A4D0F66E}"/>
                  </a:ext>
                </a:extLst>
              </p:cNvPr>
              <p:cNvSpPr txBox="1"/>
              <p:nvPr/>
            </p:nvSpPr>
            <p:spPr>
              <a:xfrm>
                <a:off x="9180577" y="1796085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1891F2-A52B-7671-5D0A-1BF5A4D0F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0577" y="1796085"/>
                <a:ext cx="566365" cy="369332"/>
              </a:xfrm>
              <a:prstGeom prst="rect">
                <a:avLst/>
              </a:prstGeom>
              <a:blipFill>
                <a:blip r:embed="rId2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5007ED-3F4A-7458-6ACD-A5338764C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15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84355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C8CAA-7A5F-5F3F-BA9B-B17038A54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+mj-lt"/>
                <a:cs typeface="Inter Semi Bold" panose="02000503000000020004" pitchFamily="2" charset="0"/>
              </a:rPr>
              <a:t>S</a:t>
            </a:r>
            <a:r>
              <a:rPr lang="en-US" sz="3600" dirty="0">
                <a:solidFill>
                  <a:schemeClr val="tx1"/>
                </a:solidFill>
                <a:latin typeface="+mj-lt"/>
              </a:rPr>
              <a:t>uccinct </a:t>
            </a:r>
            <a:r>
              <a:rPr lang="en-US" sz="3600" b="1" dirty="0">
                <a:solidFill>
                  <a:schemeClr val="tx1"/>
                </a:solidFill>
                <a:latin typeface="+mj-lt"/>
                <a:cs typeface="Inter Semi Bold" panose="02000503000000020004" pitchFamily="2" charset="0"/>
              </a:rPr>
              <a:t>N</a:t>
            </a:r>
            <a:r>
              <a:rPr lang="en-US" sz="3600" dirty="0">
                <a:solidFill>
                  <a:schemeClr val="tx1"/>
                </a:solidFill>
                <a:latin typeface="+mj-lt"/>
              </a:rPr>
              <a:t>on-Interactive </a:t>
            </a:r>
            <a:r>
              <a:rPr lang="en-US" sz="3600" b="1" dirty="0">
                <a:solidFill>
                  <a:schemeClr val="tx1"/>
                </a:solidFill>
                <a:latin typeface="+mj-lt"/>
                <a:cs typeface="Inter Semi Bold" panose="02000503000000020004" pitchFamily="2" charset="0"/>
              </a:rPr>
              <a:t>Arg</a:t>
            </a:r>
            <a:r>
              <a:rPr lang="en-US" sz="3600" dirty="0">
                <a:solidFill>
                  <a:schemeClr val="tx1"/>
                </a:solidFill>
                <a:latin typeface="+mj-lt"/>
              </a:rPr>
              <a:t>uments (</a:t>
            </a:r>
            <a:r>
              <a:rPr lang="en-US" sz="3600" dirty="0"/>
              <a:t>SNARGs</a:t>
            </a:r>
            <a:r>
              <a:rPr lang="en-US" sz="3600" dirty="0">
                <a:solidFill>
                  <a:schemeClr val="tx1"/>
                </a:solidFill>
                <a:latin typeface="+mj-lt"/>
              </a:rPr>
              <a:t>)</a:t>
            </a:r>
            <a:endParaRPr lang="en-IL" sz="3600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ACD5C0C-B9B1-1015-A6FA-DDA5ADF851EA}"/>
                  </a:ext>
                </a:extLst>
              </p:cNvPr>
              <p:cNvSpPr txBox="1"/>
              <p:nvPr/>
            </p:nvSpPr>
            <p:spPr>
              <a:xfrm>
                <a:off x="4187301" y="1809859"/>
                <a:ext cx="38173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𝑐𝑟𝑠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Setup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($)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ACD5C0C-B9B1-1015-A6FA-DDA5ADF85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301" y="1809859"/>
                <a:ext cx="381739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B9DD15A-409E-090D-1A6E-3BD9BC7AD75B}"/>
              </a:ext>
            </a:extLst>
          </p:cNvPr>
          <p:cNvCxnSpPr>
            <a:cxnSpLocks/>
          </p:cNvCxnSpPr>
          <p:nvPr/>
        </p:nvCxnSpPr>
        <p:spPr>
          <a:xfrm>
            <a:off x="4692250" y="3351756"/>
            <a:ext cx="278921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A55BAD7-5835-9E53-C199-46F7583F3B74}"/>
                  </a:ext>
                </a:extLst>
              </p:cNvPr>
              <p:cNvSpPr txBox="1"/>
              <p:nvPr/>
            </p:nvSpPr>
            <p:spPr>
              <a:xfrm>
                <a:off x="5233413" y="2687758"/>
                <a:ext cx="17068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0" dirty="0"/>
                  <a:t>Proof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IL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A55BAD7-5835-9E53-C199-46F7583F3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413" y="2687758"/>
                <a:ext cx="1706884" cy="523220"/>
              </a:xfrm>
              <a:prstGeom prst="rect">
                <a:avLst/>
              </a:prstGeom>
              <a:blipFill>
                <a:blip r:embed="rId4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251D57F-5BFD-431A-C1E5-6FB607E34AAD}"/>
                  </a:ext>
                </a:extLst>
              </p:cNvPr>
              <p:cNvSpPr txBox="1"/>
              <p:nvPr/>
            </p:nvSpPr>
            <p:spPr>
              <a:xfrm>
                <a:off x="8013846" y="3908767"/>
                <a:ext cx="19753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251D57F-5BFD-431A-C1E5-6FB607E34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846" y="3908767"/>
                <a:ext cx="19753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DDA637F-45B6-3FA2-AB37-78F6B00ED169}"/>
                  </a:ext>
                </a:extLst>
              </p:cNvPr>
              <p:cNvSpPr txBox="1"/>
              <p:nvPr/>
            </p:nvSpPr>
            <p:spPr>
              <a:xfrm>
                <a:off x="2202781" y="2843924"/>
                <a:ext cx="1975375" cy="1015663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IL" sz="720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DDA637F-45B6-3FA2-AB37-78F6B00ED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781" y="2843924"/>
                <a:ext cx="1975375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EF8BB2-BD3C-555C-AA5C-5A8697F10234}"/>
                  </a:ext>
                </a:extLst>
              </p:cNvPr>
              <p:cNvSpPr txBox="1"/>
              <p:nvPr/>
            </p:nvSpPr>
            <p:spPr>
              <a:xfrm>
                <a:off x="8013846" y="2843924"/>
                <a:ext cx="1975375" cy="1015663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IL" sz="60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EF8BB2-BD3C-555C-AA5C-5A8697F10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846" y="2843924"/>
                <a:ext cx="1975375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76E09D-C24B-0865-B68D-12B48ACE190A}"/>
                  </a:ext>
                </a:extLst>
              </p:cNvPr>
              <p:cNvSpPr txBox="1"/>
              <p:nvPr/>
            </p:nvSpPr>
            <p:spPr>
              <a:xfrm>
                <a:off x="8013846" y="2333079"/>
                <a:ext cx="19753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≪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76E09D-C24B-0865-B68D-12B48ACE1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846" y="2333079"/>
                <a:ext cx="197537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B46EF6-3863-E4EB-07EA-CBC2770D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4425-06AA-40FA-9DC3-ECF5BF997F83}" type="slidenum">
              <a:rPr lang="en-IL" smtClean="0"/>
              <a:t>2</a:t>
            </a:fld>
            <a:endParaRPr lang="en-I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759E8B-CFAC-06B2-40D9-D7B1DD1849E1}"/>
              </a:ext>
            </a:extLst>
          </p:cNvPr>
          <p:cNvSpPr txBox="1"/>
          <p:nvPr/>
        </p:nvSpPr>
        <p:spPr>
          <a:xfrm>
            <a:off x="2202781" y="4807928"/>
            <a:ext cx="4652387" cy="1135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Completeness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Computational Soundness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336607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8" grpId="0"/>
      <p:bldP spid="30" grpId="0" animBg="1"/>
      <p:bldP spid="5" grpId="0" animBg="1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34B42-AAFB-F0A4-174B-7B376563E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Canonical Protocol: </a:t>
            </a:r>
            <a:r>
              <a:rPr lang="en-US" dirty="0">
                <a:solidFill>
                  <a:schemeClr val="tx1"/>
                </a:solidFill>
              </a:rPr>
              <a:t>Hash &amp; BARG</a:t>
            </a: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44368-D375-FE45-0854-E6CB50FFF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15</a:t>
            </a:r>
            <a:endParaRPr lang="en-IL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29A5834-B9FF-022D-A62D-061AC8B86743}"/>
              </a:ext>
            </a:extLst>
          </p:cNvPr>
          <p:cNvGrpSpPr/>
          <p:nvPr/>
        </p:nvGrpSpPr>
        <p:grpSpPr>
          <a:xfrm>
            <a:off x="6143885" y="2147121"/>
            <a:ext cx="5904432" cy="4072767"/>
            <a:chOff x="4799049" y="1876896"/>
            <a:chExt cx="6513578" cy="44929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B9C52FD-E292-DCC3-A446-4F3028B736AB}"/>
                    </a:ext>
                  </a:extLst>
                </p:cNvPr>
                <p:cNvSpPr txBox="1"/>
                <p:nvPr/>
              </p:nvSpPr>
              <p:spPr>
                <a:xfrm>
                  <a:off x="4799049" y="5860547"/>
                  <a:ext cx="1389887" cy="509294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ℒ</m:t>
                        </m:r>
                      </m:oMath>
                    </m:oMathPara>
                  </a14:m>
                  <a:endParaRPr lang="en-IL" sz="2400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223EDE8C-F9AE-A108-F8F9-3171040413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9049" y="5860547"/>
                  <a:ext cx="1389887" cy="509294"/>
                </a:xfrm>
                <a:prstGeom prst="rect">
                  <a:avLst/>
                </a:prstGeom>
                <a:blipFill>
                  <a:blip r:embed="rId3"/>
                  <a:stretch>
                    <a:fillRect b="-2667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C781961-31CF-3F9D-0803-6E94746FCF83}"/>
                    </a:ext>
                  </a:extLst>
                </p:cNvPr>
                <p:cNvSpPr txBox="1"/>
                <p:nvPr/>
              </p:nvSpPr>
              <p:spPr>
                <a:xfrm>
                  <a:off x="6496785" y="5860547"/>
                  <a:ext cx="1389887" cy="509294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ℒ</m:t>
                        </m:r>
                      </m:oMath>
                    </m:oMathPara>
                  </a14:m>
                  <a:endParaRPr lang="en-IL" sz="2400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C50FA19A-6D20-EEFF-6B2C-DC0BC1D194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6785" y="5860547"/>
                  <a:ext cx="1389887" cy="509294"/>
                </a:xfrm>
                <a:prstGeom prst="rect">
                  <a:avLst/>
                </a:prstGeom>
                <a:blipFill>
                  <a:blip r:embed="rId4"/>
                  <a:stretch>
                    <a:fillRect b="-2667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BDC3E523-6D32-B35C-6C5C-7D25AA911440}"/>
                    </a:ext>
                  </a:extLst>
                </p:cNvPr>
                <p:cNvSpPr txBox="1"/>
                <p:nvPr/>
              </p:nvSpPr>
              <p:spPr>
                <a:xfrm>
                  <a:off x="8194521" y="5860546"/>
                  <a:ext cx="1389887" cy="509294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ℒ</m:t>
                        </m:r>
                      </m:oMath>
                    </m:oMathPara>
                  </a14:m>
                  <a:endParaRPr lang="en-IL" sz="240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F754FFB0-B40E-0FF2-0065-FA3E24AC74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4521" y="5860546"/>
                  <a:ext cx="1389887" cy="509294"/>
                </a:xfrm>
                <a:prstGeom prst="rect">
                  <a:avLst/>
                </a:prstGeom>
                <a:blipFill>
                  <a:blip r:embed="rId5"/>
                  <a:stretch>
                    <a:fillRect b="-2667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23E07AE8-FD3B-9279-739C-1F892A1969B4}"/>
                    </a:ext>
                  </a:extLst>
                </p:cNvPr>
                <p:cNvSpPr txBox="1"/>
                <p:nvPr/>
              </p:nvSpPr>
              <p:spPr>
                <a:xfrm>
                  <a:off x="9922740" y="5860546"/>
                  <a:ext cx="1389887" cy="509294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ℒ</m:t>
                        </m:r>
                      </m:oMath>
                    </m:oMathPara>
                  </a14:m>
                  <a:endParaRPr lang="en-IL" sz="240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56305A30-7CCC-81D7-095E-9769CA2C8E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2740" y="5860546"/>
                  <a:ext cx="1389887" cy="509294"/>
                </a:xfrm>
                <a:prstGeom prst="rect">
                  <a:avLst/>
                </a:prstGeom>
                <a:blipFill>
                  <a:blip r:embed="rId6"/>
                  <a:stretch>
                    <a:fillRect b="-2667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1887975-6A4E-7A9D-74A6-B60735E49C13}"/>
                    </a:ext>
                  </a:extLst>
                </p:cNvPr>
                <p:cNvSpPr/>
                <p:nvPr/>
              </p:nvSpPr>
              <p:spPr>
                <a:xfrm>
                  <a:off x="6013346" y="4320798"/>
                  <a:ext cx="720000" cy="720000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IL" sz="240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DF7A4C33-4D49-D100-179D-0E621D166B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3346" y="4320798"/>
                  <a:ext cx="720000" cy="7200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C8B87866-49AC-646A-C906-D80EB5B91E33}"/>
                </a:ext>
              </a:extLst>
            </p:cNvPr>
            <p:cNvCxnSpPr>
              <a:cxnSpLocks/>
              <a:stCxn id="46" idx="0"/>
              <a:endCxn id="50" idx="3"/>
            </p:cNvCxnSpPr>
            <p:nvPr/>
          </p:nvCxnSpPr>
          <p:spPr>
            <a:xfrm flipV="1">
              <a:off x="5493993" y="4935356"/>
              <a:ext cx="624796" cy="9251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810F144-06D9-48FB-3E9D-EA9E043923A2}"/>
                </a:ext>
              </a:extLst>
            </p:cNvPr>
            <p:cNvCxnSpPr>
              <a:cxnSpLocks/>
              <a:stCxn id="47" idx="0"/>
              <a:endCxn id="50" idx="5"/>
            </p:cNvCxnSpPr>
            <p:nvPr/>
          </p:nvCxnSpPr>
          <p:spPr>
            <a:xfrm flipH="1" flipV="1">
              <a:off x="6627904" y="4935356"/>
              <a:ext cx="563825" cy="9251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4BF7944F-CD06-1627-D2D1-CE15D24C209B}"/>
                    </a:ext>
                  </a:extLst>
                </p:cNvPr>
                <p:cNvSpPr/>
                <p:nvPr/>
              </p:nvSpPr>
              <p:spPr>
                <a:xfrm>
                  <a:off x="7821993" y="4317951"/>
                  <a:ext cx="720000" cy="720000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IL" sz="240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81C7DD3A-310B-4897-05FD-589B157D66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1993" y="4317951"/>
                  <a:ext cx="720000" cy="7200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5EBD3B55-E4C0-090F-B93F-0360D4A78C67}"/>
                </a:ext>
              </a:extLst>
            </p:cNvPr>
            <p:cNvCxnSpPr>
              <a:cxnSpLocks/>
              <a:stCxn id="46" idx="0"/>
              <a:endCxn id="53" idx="3"/>
            </p:cNvCxnSpPr>
            <p:nvPr/>
          </p:nvCxnSpPr>
          <p:spPr>
            <a:xfrm flipV="1">
              <a:off x="5493993" y="4932509"/>
              <a:ext cx="2433442" cy="92803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C1D36D5-1259-5977-06A7-EDE37FE0AB92}"/>
                </a:ext>
              </a:extLst>
            </p:cNvPr>
            <p:cNvCxnSpPr>
              <a:cxnSpLocks/>
              <a:stCxn id="48" idx="0"/>
              <a:endCxn id="53" idx="5"/>
            </p:cNvCxnSpPr>
            <p:nvPr/>
          </p:nvCxnSpPr>
          <p:spPr>
            <a:xfrm flipH="1" flipV="1">
              <a:off x="8436551" y="4932509"/>
              <a:ext cx="452913" cy="9280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2CE61F28-4508-61A1-EA99-1AE5768879C2}"/>
                    </a:ext>
                  </a:extLst>
                </p:cNvPr>
                <p:cNvSpPr/>
                <p:nvPr/>
              </p:nvSpPr>
              <p:spPr>
                <a:xfrm>
                  <a:off x="9584409" y="4320798"/>
                  <a:ext cx="720000" cy="720000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IL" sz="240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A73D5C9D-32D6-9C07-E8F8-DBD72224E9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84409" y="4320798"/>
                  <a:ext cx="720000" cy="72000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22DD16C1-4A4F-25B9-9385-6E1A9461ED42}"/>
                </a:ext>
              </a:extLst>
            </p:cNvPr>
            <p:cNvCxnSpPr>
              <a:cxnSpLocks/>
              <a:stCxn id="48" idx="0"/>
              <a:endCxn id="56" idx="3"/>
            </p:cNvCxnSpPr>
            <p:nvPr/>
          </p:nvCxnSpPr>
          <p:spPr>
            <a:xfrm flipV="1">
              <a:off x="8889464" y="4935356"/>
              <a:ext cx="800387" cy="9251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9AAF5CDF-84CB-EEFB-B834-113873C96300}"/>
                </a:ext>
              </a:extLst>
            </p:cNvPr>
            <p:cNvCxnSpPr>
              <a:cxnSpLocks/>
              <a:stCxn id="49" idx="0"/>
              <a:endCxn id="56" idx="5"/>
            </p:cNvCxnSpPr>
            <p:nvPr/>
          </p:nvCxnSpPr>
          <p:spPr>
            <a:xfrm flipH="1" flipV="1">
              <a:off x="10198967" y="4935356"/>
              <a:ext cx="418716" cy="9251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55334FF0-2626-174B-CF05-AA8CD2FE3A55}"/>
                </a:ext>
              </a:extLst>
            </p:cNvPr>
            <p:cNvCxnSpPr>
              <a:cxnSpLocks/>
              <a:stCxn id="50" idx="0"/>
              <a:endCxn id="60" idx="3"/>
            </p:cNvCxnSpPr>
            <p:nvPr/>
          </p:nvCxnSpPr>
          <p:spPr>
            <a:xfrm flipV="1">
              <a:off x="6373346" y="3666111"/>
              <a:ext cx="658325" cy="6546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A0F563B8-91EA-55B4-5398-FE01E546DA7D}"/>
                    </a:ext>
                  </a:extLst>
                </p:cNvPr>
                <p:cNvSpPr/>
                <p:nvPr/>
              </p:nvSpPr>
              <p:spPr>
                <a:xfrm>
                  <a:off x="6926229" y="3051553"/>
                  <a:ext cx="720000" cy="720000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IL" sz="240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60F59CB0-664B-D8B2-6F0F-25BA353048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6229" y="3051553"/>
                  <a:ext cx="720000" cy="720000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75A24718-A3CF-B3CE-40C7-F5CFF88EAFBE}"/>
                </a:ext>
              </a:extLst>
            </p:cNvPr>
            <p:cNvCxnSpPr>
              <a:cxnSpLocks/>
              <a:stCxn id="53" idx="0"/>
              <a:endCxn id="60" idx="5"/>
            </p:cNvCxnSpPr>
            <p:nvPr/>
          </p:nvCxnSpPr>
          <p:spPr>
            <a:xfrm flipH="1" flipV="1">
              <a:off x="7540787" y="3666111"/>
              <a:ext cx="641206" cy="6518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4A4865BC-07D1-E1B1-5950-704B7E819D16}"/>
                </a:ext>
              </a:extLst>
            </p:cNvPr>
            <p:cNvCxnSpPr>
              <a:cxnSpLocks/>
              <a:endCxn id="63" idx="3"/>
            </p:cNvCxnSpPr>
            <p:nvPr/>
          </p:nvCxnSpPr>
          <p:spPr>
            <a:xfrm flipV="1">
              <a:off x="7286229" y="2491454"/>
              <a:ext cx="641206" cy="5556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33A0A9F6-7100-AA6B-0166-18FEF595BCF9}"/>
                    </a:ext>
                  </a:extLst>
                </p:cNvPr>
                <p:cNvSpPr/>
                <p:nvPr/>
              </p:nvSpPr>
              <p:spPr>
                <a:xfrm>
                  <a:off x="7821993" y="1876896"/>
                  <a:ext cx="720000" cy="720000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IL" sz="24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33A0A9F6-7100-AA6B-0166-18FEF595BC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1993" y="1876896"/>
                  <a:ext cx="720000" cy="720000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1C855892-BE78-D5BF-B98B-44A3B73987CD}"/>
                    </a:ext>
                  </a:extLst>
                </p:cNvPr>
                <p:cNvSpPr/>
                <p:nvPr/>
              </p:nvSpPr>
              <p:spPr>
                <a:xfrm>
                  <a:off x="8679270" y="3051553"/>
                  <a:ext cx="720000" cy="720000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IL" sz="240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CFD6825A-1D1D-3479-79B3-AE01E0E6CB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9270" y="3051553"/>
                  <a:ext cx="720000" cy="720000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DB1A742A-01F7-2176-AFF8-9C647E3A7BFD}"/>
                </a:ext>
              </a:extLst>
            </p:cNvPr>
            <p:cNvCxnSpPr>
              <a:cxnSpLocks/>
              <a:stCxn id="64" idx="0"/>
              <a:endCxn id="63" idx="5"/>
            </p:cNvCxnSpPr>
            <p:nvPr/>
          </p:nvCxnSpPr>
          <p:spPr>
            <a:xfrm flipH="1" flipV="1">
              <a:off x="8436551" y="2491454"/>
              <a:ext cx="602719" cy="56009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FA4739E-5087-C316-5385-C2DDFCD1920A}"/>
                </a:ext>
              </a:extLst>
            </p:cNvPr>
            <p:cNvCxnSpPr>
              <a:cxnSpLocks/>
              <a:stCxn id="50" idx="0"/>
              <a:endCxn id="64" idx="3"/>
            </p:cNvCxnSpPr>
            <p:nvPr/>
          </p:nvCxnSpPr>
          <p:spPr>
            <a:xfrm flipV="1">
              <a:off x="6373346" y="3666111"/>
              <a:ext cx="2411366" cy="6546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55BCC06C-F3BF-8A94-7590-A472DE2B0F14}"/>
                </a:ext>
              </a:extLst>
            </p:cNvPr>
            <p:cNvCxnSpPr>
              <a:cxnSpLocks/>
              <a:stCxn id="56" idx="0"/>
              <a:endCxn id="64" idx="5"/>
            </p:cNvCxnSpPr>
            <p:nvPr/>
          </p:nvCxnSpPr>
          <p:spPr>
            <a:xfrm flipH="1" flipV="1">
              <a:off x="9293828" y="3666111"/>
              <a:ext cx="650581" cy="6546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2093EF1-6F3E-5D6E-8C19-7ACBB16138BE}"/>
              </a:ext>
            </a:extLst>
          </p:cNvPr>
          <p:cNvCxnSpPr>
            <a:cxnSpLocks/>
            <a:stCxn id="63" idx="0"/>
          </p:cNvCxnSpPr>
          <p:nvPr/>
        </p:nvCxnSpPr>
        <p:spPr>
          <a:xfrm flipV="1">
            <a:off x="9210458" y="1909037"/>
            <a:ext cx="0" cy="2380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86C4295-3DD8-C99F-F28F-78FFF6D8D5EF}"/>
                  </a:ext>
                </a:extLst>
              </p:cNvPr>
              <p:cNvSpPr txBox="1"/>
              <p:nvPr/>
            </p:nvSpPr>
            <p:spPr>
              <a:xfrm>
                <a:off x="843587" y="1605482"/>
                <a:ext cx="6188895" cy="2808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Proof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contains: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 hash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𝑟𝑡</m:t>
                    </m:r>
                  </m:oMath>
                </a14:m>
                <a:r>
                  <a:rPr lang="en-US" sz="2000" dirty="0"/>
                  <a:t> of the circuit wire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BARG proof for the following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/>
                  <a:t> statements: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Input wires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Intermediate wires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Output wire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86C4295-3DD8-C99F-F28F-78FFF6D8D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87" y="1605482"/>
                <a:ext cx="6188895" cy="2808333"/>
              </a:xfrm>
              <a:prstGeom prst="rect">
                <a:avLst/>
              </a:prstGeom>
              <a:blipFill>
                <a:blip r:embed="rId13"/>
                <a:stretch>
                  <a:fillRect l="-984" b="-282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E579BE1-6349-B274-6927-79FAC55797CF}"/>
                  </a:ext>
                </a:extLst>
              </p:cNvPr>
              <p:cNvSpPr txBox="1"/>
              <p:nvPr/>
            </p:nvSpPr>
            <p:spPr>
              <a:xfrm>
                <a:off x="6476052" y="5152932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E579BE1-6349-B274-6927-79FAC5579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052" y="5152932"/>
                <a:ext cx="56636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4BCC99C-5FCD-622E-70D8-B24194AF25DB}"/>
                  </a:ext>
                </a:extLst>
              </p:cNvPr>
              <p:cNvSpPr txBox="1"/>
              <p:nvPr/>
            </p:nvSpPr>
            <p:spPr>
              <a:xfrm>
                <a:off x="7231934" y="5105557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4BCC99C-5FCD-622E-70D8-B24194AF2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934" y="5105557"/>
                <a:ext cx="566365" cy="369332"/>
              </a:xfrm>
              <a:prstGeom prst="rect">
                <a:avLst/>
              </a:prstGeom>
              <a:blipFill>
                <a:blip r:embed="rId1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4DF324F-EFCB-1DB9-E07F-A0F547A18917}"/>
                  </a:ext>
                </a:extLst>
              </p:cNvPr>
              <p:cNvSpPr txBox="1"/>
              <p:nvPr/>
            </p:nvSpPr>
            <p:spPr>
              <a:xfrm>
                <a:off x="8084966" y="5223818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4DF324F-EFCB-1DB9-E07F-A0F547A18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966" y="5223818"/>
                <a:ext cx="56636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47F2302-3F06-6FA6-7F7A-40C27550FC58}"/>
                  </a:ext>
                </a:extLst>
              </p:cNvPr>
              <p:cNvSpPr txBox="1"/>
              <p:nvPr/>
            </p:nvSpPr>
            <p:spPr>
              <a:xfrm>
                <a:off x="9169223" y="5105557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47F2302-3F06-6FA6-7F7A-40C27550F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223" y="5105557"/>
                <a:ext cx="566365" cy="369332"/>
              </a:xfrm>
              <a:prstGeom prst="rect">
                <a:avLst/>
              </a:prstGeom>
              <a:blipFill>
                <a:blip r:embed="rId1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F4D7BDB-14F8-38D4-4B81-A79AB8D1DAD7}"/>
                  </a:ext>
                </a:extLst>
              </p:cNvPr>
              <p:cNvSpPr txBox="1"/>
              <p:nvPr/>
            </p:nvSpPr>
            <p:spPr>
              <a:xfrm>
                <a:off x="10185774" y="5110065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F4D7BDB-14F8-38D4-4B81-A79AB8D1D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5774" y="5110065"/>
                <a:ext cx="566365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B2D3D72-B99D-B3A1-529D-E82D41D07203}"/>
                  </a:ext>
                </a:extLst>
              </p:cNvPr>
              <p:cNvSpPr txBox="1"/>
              <p:nvPr/>
            </p:nvSpPr>
            <p:spPr>
              <a:xfrm>
                <a:off x="11134387" y="5089826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B2D3D72-B99D-B3A1-529D-E82D41D07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4387" y="5089826"/>
                <a:ext cx="566365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DF69A06-EAD0-B7CA-F2BA-7F76FC343748}"/>
                  </a:ext>
                </a:extLst>
              </p:cNvPr>
              <p:cNvSpPr txBox="1"/>
              <p:nvPr/>
            </p:nvSpPr>
            <p:spPr>
              <a:xfrm>
                <a:off x="7302969" y="3801140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DF69A06-EAD0-B7CA-F2BA-7F76FC343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969" y="3801140"/>
                <a:ext cx="566365" cy="369332"/>
              </a:xfrm>
              <a:prstGeom prst="rect">
                <a:avLst/>
              </a:prstGeom>
              <a:blipFill>
                <a:blip r:embed="rId2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5EF8C79-D5BA-235A-268B-54ECB8EBE3EF}"/>
                  </a:ext>
                </a:extLst>
              </p:cNvPr>
              <p:cNvSpPr txBox="1"/>
              <p:nvPr/>
            </p:nvSpPr>
            <p:spPr>
              <a:xfrm>
                <a:off x="8005273" y="3807760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5EF8C79-D5BA-235A-268B-54ECB8EBE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273" y="3807760"/>
                <a:ext cx="566365" cy="369332"/>
              </a:xfrm>
              <a:prstGeom prst="rect">
                <a:avLst/>
              </a:prstGeom>
              <a:blipFill>
                <a:blip r:embed="rId2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4239A07-B6D7-B0F2-8414-8F7950DD7491}"/>
                  </a:ext>
                </a:extLst>
              </p:cNvPr>
              <p:cNvSpPr txBox="1"/>
              <p:nvPr/>
            </p:nvSpPr>
            <p:spPr>
              <a:xfrm>
                <a:off x="8935480" y="3923496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4239A07-B6D7-B0F2-8414-8F7950DD7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480" y="3923496"/>
                <a:ext cx="566365" cy="369332"/>
              </a:xfrm>
              <a:prstGeom prst="rect">
                <a:avLst/>
              </a:prstGeom>
              <a:blipFill>
                <a:blip r:embed="rId2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3D76417-0AAF-AB31-5AAD-EA39D0B5684E}"/>
                  </a:ext>
                </a:extLst>
              </p:cNvPr>
              <p:cNvSpPr txBox="1"/>
              <p:nvPr/>
            </p:nvSpPr>
            <p:spPr>
              <a:xfrm>
                <a:off x="10404855" y="3802215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3D76417-0AAF-AB31-5AAD-EA39D0B56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4855" y="3802215"/>
                <a:ext cx="566365" cy="369332"/>
              </a:xfrm>
              <a:prstGeom prst="rect">
                <a:avLst/>
              </a:prstGeom>
              <a:blipFill>
                <a:blip r:embed="rId2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9F19F71-D064-5ABA-EC9E-9AC4DBC790A2}"/>
                  </a:ext>
                </a:extLst>
              </p:cNvPr>
              <p:cNvSpPr txBox="1"/>
              <p:nvPr/>
            </p:nvSpPr>
            <p:spPr>
              <a:xfrm>
                <a:off x="8212973" y="2662570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9F19F71-D064-5ABA-EC9E-9AC4DBC79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2973" y="2662570"/>
                <a:ext cx="566365" cy="369332"/>
              </a:xfrm>
              <a:prstGeom prst="rect">
                <a:avLst/>
              </a:prstGeom>
              <a:blipFill>
                <a:blip r:embed="rId2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A3C67C6-CF2E-866F-0C91-FAD557378072}"/>
                  </a:ext>
                </a:extLst>
              </p:cNvPr>
              <p:cNvSpPr txBox="1"/>
              <p:nvPr/>
            </p:nvSpPr>
            <p:spPr>
              <a:xfrm>
                <a:off x="9619409" y="2665150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A3C67C6-CF2E-866F-0C91-FAD557378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9409" y="2665150"/>
                <a:ext cx="56636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>
            <a:extLst>
              <a:ext uri="{FF2B5EF4-FFF2-40B4-BE49-F238E27FC236}">
                <a16:creationId xmlns:a16="http://schemas.microsoft.com/office/drawing/2014/main" id="{66E5E561-8DA5-7965-D0DC-041AAB588C68}"/>
              </a:ext>
            </a:extLst>
          </p:cNvPr>
          <p:cNvSpPr txBox="1"/>
          <p:nvPr/>
        </p:nvSpPr>
        <p:spPr>
          <a:xfrm>
            <a:off x="847992" y="5032225"/>
            <a:ext cx="4156032" cy="1135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Challenge:</a:t>
            </a:r>
            <a:r>
              <a:rPr lang="en-US" sz="2400" dirty="0"/>
              <a:t> we only have somewhere extractability.</a:t>
            </a:r>
            <a:endParaRPr lang="en-I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9115F14-0505-92BC-697D-7BA500670880}"/>
                  </a:ext>
                </a:extLst>
              </p:cNvPr>
              <p:cNvSpPr txBox="1"/>
              <p:nvPr/>
            </p:nvSpPr>
            <p:spPr>
              <a:xfrm>
                <a:off x="9180577" y="1796085"/>
                <a:ext cx="566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9115F14-0505-92BC-697D-7BA500670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0577" y="1796085"/>
                <a:ext cx="566365" cy="369332"/>
              </a:xfrm>
              <a:prstGeom prst="rect">
                <a:avLst/>
              </a:prstGeom>
              <a:blipFill>
                <a:blip r:embed="rId2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676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A4904-4DDF-5B27-B8AF-E3A034983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Canonical Protocol</a:t>
            </a: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96727-07CE-4657-1DCF-04B913611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16</a:t>
            </a:r>
            <a:endParaRPr lang="en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CE6CED-5E20-3D65-C3A2-1D067159752E}"/>
              </a:ext>
            </a:extLst>
          </p:cNvPr>
          <p:cNvSpPr txBox="1"/>
          <p:nvPr/>
        </p:nvSpPr>
        <p:spPr>
          <a:xfrm>
            <a:off x="2509024" y="1746445"/>
            <a:ext cx="7173952" cy="14486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Construct a compiler to</a:t>
            </a:r>
            <a:br>
              <a:rPr lang="en-US" sz="2800" dirty="0"/>
            </a:br>
            <a:r>
              <a:rPr lang="en-US" sz="2800" dirty="0"/>
              <a:t>“Hash &amp; BARG”-friendly computations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23F0D0-EAD9-4CB3-D750-3738D916BB47}"/>
                  </a:ext>
                </a:extLst>
              </p:cNvPr>
              <p:cNvSpPr txBox="1"/>
              <p:nvPr/>
            </p:nvSpPr>
            <p:spPr>
              <a:xfrm>
                <a:off x="2146611" y="4859327"/>
                <a:ext cx="3629722" cy="1135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400" dirty="0"/>
                  <a:t> has an information theoretic compiler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23F0D0-EAD9-4CB3-D750-3738D916B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611" y="4859327"/>
                <a:ext cx="3629722" cy="1135504"/>
              </a:xfrm>
              <a:prstGeom prst="rect">
                <a:avLst/>
              </a:prstGeom>
              <a:blipFill>
                <a:blip r:embed="rId3"/>
                <a:stretch>
                  <a:fillRect b="-1182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5648F1-F001-F4EB-C7E2-8C6E5E6E680F}"/>
                  </a:ext>
                </a:extLst>
              </p:cNvPr>
              <p:cNvSpPr txBox="1"/>
              <p:nvPr/>
            </p:nvSpPr>
            <p:spPr>
              <a:xfrm>
                <a:off x="5270809" y="5134691"/>
                <a:ext cx="16503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⟺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5648F1-F001-F4EB-C7E2-8C6E5E6E6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809" y="5134691"/>
                <a:ext cx="165038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1CE42B-12FF-B747-AA09-C3692395D6C4}"/>
                  </a:ext>
                </a:extLst>
              </p:cNvPr>
              <p:cNvSpPr txBox="1"/>
              <p:nvPr/>
            </p:nvSpPr>
            <p:spPr>
              <a:xfrm>
                <a:off x="6415669" y="4859327"/>
                <a:ext cx="3629722" cy="1135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400" dirty="0"/>
                  <a:t> has a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/>
                  <a:t>non-signaling PCP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1CE42B-12FF-B747-AA09-C3692395D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669" y="4859327"/>
                <a:ext cx="3629722" cy="1135504"/>
              </a:xfrm>
              <a:prstGeom prst="rect">
                <a:avLst/>
              </a:prstGeom>
              <a:blipFill>
                <a:blip r:embed="rId5"/>
                <a:stretch>
                  <a:fillRect b="-1182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22CA28E-F257-B108-D6B9-477F6CC7991F}"/>
              </a:ext>
            </a:extLst>
          </p:cNvPr>
          <p:cNvSpPr txBox="1"/>
          <p:nvPr/>
        </p:nvSpPr>
        <p:spPr>
          <a:xfrm>
            <a:off x="3337932" y="4165514"/>
            <a:ext cx="5516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Non-Signaling Barrier!</a:t>
            </a:r>
            <a:endParaRPr lang="en-IL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BD5C7D-2487-2725-4B39-2814D8E9952E}"/>
              </a:ext>
            </a:extLst>
          </p:cNvPr>
          <p:cNvSpPr txBox="1"/>
          <p:nvPr/>
        </p:nvSpPr>
        <p:spPr>
          <a:xfrm>
            <a:off x="2274849" y="3337834"/>
            <a:ext cx="7642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Previous work: based on e.g., error-correcting codes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[KRR14]</a:t>
            </a:r>
            <a:endParaRPr lang="en-IL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06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A4904-4DDF-5B27-B8AF-E3A034983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Canonical Protocol</a:t>
            </a: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96727-07CE-4657-1DCF-04B913611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17</a:t>
            </a:r>
            <a:endParaRPr lang="en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CE6CED-5E20-3D65-C3A2-1D067159752E}"/>
              </a:ext>
            </a:extLst>
          </p:cNvPr>
          <p:cNvSpPr txBox="1"/>
          <p:nvPr/>
        </p:nvSpPr>
        <p:spPr>
          <a:xfrm>
            <a:off x="2509024" y="1746445"/>
            <a:ext cx="7173952" cy="14486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Construct a </a:t>
            </a:r>
            <a:r>
              <a:rPr lang="en-US" sz="2800" b="1" dirty="0"/>
              <a:t>cryptographic</a:t>
            </a:r>
            <a:r>
              <a:rPr lang="en-US" sz="2800" dirty="0"/>
              <a:t> compiler to</a:t>
            </a:r>
            <a:br>
              <a:rPr lang="en-US" sz="2800" dirty="0"/>
            </a:br>
            <a:r>
              <a:rPr lang="en-US" sz="2800" dirty="0"/>
              <a:t>“Hash &amp; BARG”-friendly computations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8E08F2-A960-0425-9C54-D994F5DD4D9E}"/>
              </a:ext>
            </a:extLst>
          </p:cNvPr>
          <p:cNvSpPr txBox="1"/>
          <p:nvPr/>
        </p:nvSpPr>
        <p:spPr>
          <a:xfrm>
            <a:off x="2274850" y="3432028"/>
            <a:ext cx="764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Based on </a:t>
            </a:r>
            <a:r>
              <a:rPr lang="en-US" sz="2400" b="1" dirty="0"/>
              <a:t>Predicate-Extractable Hash</a:t>
            </a:r>
            <a:endParaRPr lang="en-IL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6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D4F7-D7FE-E3AD-6049-6DD71C635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Predicate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-Extractable Hash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(</a:t>
            </a:r>
            <a:r>
              <a:rPr lang="en-US" dirty="0" err="1">
                <a:latin typeface="+mj-lt"/>
              </a:rPr>
              <a:t>PEHash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)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1FE6F3-3553-1F61-6807-FFD2BE3A64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6225541" cy="3307975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Hash family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𝑟𝑡</m:t>
                    </m:r>
                  </m:oMath>
                </a14:m>
                <a:r>
                  <a:rPr lang="en-US" dirty="0"/>
                  <a:t> with: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Predicate extraction.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1FE6F3-3553-1F61-6807-FFD2BE3A64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6225541" cy="3307975"/>
              </a:xfrm>
              <a:blipFill>
                <a:blip r:embed="rId3"/>
                <a:stretch>
                  <a:fillRect l="-19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DC565-1174-304C-B7CC-D8EFE4A35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18</a:t>
            </a:r>
            <a:endParaRPr lang="en-IL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8C5A713-4D9F-FF7D-D18E-2BD52DE16035}"/>
              </a:ext>
            </a:extLst>
          </p:cNvPr>
          <p:cNvGrpSpPr/>
          <p:nvPr/>
        </p:nvGrpSpPr>
        <p:grpSpPr>
          <a:xfrm>
            <a:off x="7869492" y="2891445"/>
            <a:ext cx="2484100" cy="1007352"/>
            <a:chOff x="4853950" y="1866427"/>
            <a:chExt cx="2484100" cy="100735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87AD29C-9BDC-8E8F-FF91-95DFF9283F13}"/>
                </a:ext>
              </a:extLst>
            </p:cNvPr>
            <p:cNvSpPr/>
            <p:nvPr/>
          </p:nvSpPr>
          <p:spPr>
            <a:xfrm>
              <a:off x="4853950" y="1866427"/>
              <a:ext cx="2484100" cy="100735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6E90A9E2-4EBB-E484-3D2F-820D9A951DA5}"/>
                    </a:ext>
                  </a:extLst>
                </p:cNvPr>
                <p:cNvSpPr/>
                <p:nvPr/>
              </p:nvSpPr>
              <p:spPr>
                <a:xfrm>
                  <a:off x="5114946" y="2379574"/>
                  <a:ext cx="981054" cy="369164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n-IL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1FD67B02-E2DB-0006-8562-7293A66CFD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4946" y="2379574"/>
                  <a:ext cx="981054" cy="369164"/>
                </a:xfrm>
                <a:prstGeom prst="rect">
                  <a:avLst/>
                </a:prstGeom>
                <a:blipFill>
                  <a:blip r:embed="rId12"/>
                  <a:stretch>
                    <a:fillRect b="-2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FE38D2-CB7C-DD86-0B06-980B67E329E1}"/>
                </a:ext>
              </a:extLst>
            </p:cNvPr>
            <p:cNvSpPr txBox="1"/>
            <p:nvPr/>
          </p:nvSpPr>
          <p:spPr>
            <a:xfrm>
              <a:off x="4945390" y="1936488"/>
              <a:ext cx="23012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Programmed Setup</a:t>
              </a:r>
              <a:endParaRPr lang="en-I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A7EC23AD-AD3E-2A29-CB8F-B42C4EDB8AD9}"/>
                    </a:ext>
                  </a:extLst>
                </p:cNvPr>
                <p:cNvSpPr/>
                <p:nvPr/>
              </p:nvSpPr>
              <p:spPr>
                <a:xfrm>
                  <a:off x="6456396" y="2383268"/>
                  <a:ext cx="584474" cy="36547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n-IL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58FD503A-967E-1870-56EC-D76BEE2739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6396" y="2383268"/>
                  <a:ext cx="584474" cy="365470"/>
                </a:xfrm>
                <a:prstGeom prst="rect">
                  <a:avLst/>
                </a:prstGeom>
                <a:blipFill>
                  <a:blip r:embed="rId13"/>
                  <a:stretch>
                    <a:fillRect b="-1525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F023EE-59F1-0242-4ADD-41BAA4C2CD94}"/>
                  </a:ext>
                </a:extLst>
              </p:cNvPr>
              <p:cNvSpPr txBox="1"/>
              <p:nvPr/>
            </p:nvSpPr>
            <p:spPr>
              <a:xfrm>
                <a:off x="7230820" y="4899507"/>
                <a:ext cx="472440" cy="36933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𝑟𝑡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F023EE-59F1-0242-4ADD-41BAA4C2C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820" y="4899507"/>
                <a:ext cx="47244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E318876-9DA7-002B-EC88-A19B9BEE1E50}"/>
                  </a:ext>
                </a:extLst>
              </p:cNvPr>
              <p:cNvSpPr/>
              <p:nvPr/>
            </p:nvSpPr>
            <p:spPr>
              <a:xfrm>
                <a:off x="7901550" y="4898011"/>
                <a:ext cx="584474" cy="36547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E318876-9DA7-002B-EC88-A19B9BEE1E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550" y="4898011"/>
                <a:ext cx="584474" cy="365470"/>
              </a:xfrm>
              <a:prstGeom prst="rect">
                <a:avLst/>
              </a:prstGeom>
              <a:blipFill>
                <a:blip r:embed="rId15"/>
                <a:stretch>
                  <a:fillRect b="-1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B095C18-754F-0FB9-66CC-C0BC05AACF3F}"/>
              </a:ext>
            </a:extLst>
          </p:cNvPr>
          <p:cNvSpPr txBox="1"/>
          <p:nvPr/>
        </p:nvSpPr>
        <p:spPr>
          <a:xfrm>
            <a:off x="7694391" y="4901003"/>
            <a:ext cx="414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,</a:t>
            </a:r>
            <a:endParaRPr lang="en-IL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11189F3-0C0F-2D79-DECA-9D723D09689F}"/>
              </a:ext>
            </a:extLst>
          </p:cNvPr>
          <p:cNvCxnSpPr>
            <a:cxnSpLocks/>
          </p:cNvCxnSpPr>
          <p:nvPr/>
        </p:nvCxnSpPr>
        <p:spPr>
          <a:xfrm>
            <a:off x="8557805" y="5084173"/>
            <a:ext cx="43018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D7C373-5DB5-06EC-5E8B-A52FC9E74DFF}"/>
                  </a:ext>
                </a:extLst>
              </p:cNvPr>
              <p:cNvSpPr txBox="1"/>
              <p:nvPr/>
            </p:nvSpPr>
            <p:spPr>
              <a:xfrm>
                <a:off x="9059769" y="4788358"/>
                <a:ext cx="913118" cy="58477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D7C373-5DB5-06EC-5E8B-A52FC9E74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9769" y="4788358"/>
                <a:ext cx="913118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DECECCC-759E-603F-9486-AB47410C2CA2}"/>
              </a:ext>
            </a:extLst>
          </p:cNvPr>
          <p:cNvCxnSpPr>
            <a:cxnSpLocks/>
          </p:cNvCxnSpPr>
          <p:nvPr/>
        </p:nvCxnSpPr>
        <p:spPr>
          <a:xfrm>
            <a:off x="10028465" y="5086507"/>
            <a:ext cx="43018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26B0BDC-37FB-8CA1-4E43-0A6336EBA12E}"/>
                  </a:ext>
                </a:extLst>
              </p:cNvPr>
              <p:cNvSpPr txBox="1"/>
              <p:nvPr/>
            </p:nvSpPr>
            <p:spPr>
              <a:xfrm>
                <a:off x="10514226" y="4889836"/>
                <a:ext cx="647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26B0BDC-37FB-8CA1-4E43-0A6336EBA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4226" y="4889836"/>
                <a:ext cx="647700" cy="369332"/>
              </a:xfrm>
              <a:prstGeom prst="rect">
                <a:avLst/>
              </a:prstGeom>
              <a:blipFill>
                <a:blip r:embed="rId17"/>
                <a:stretch>
                  <a:fillRect l="-1887" b="-1475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C5F1B55-F5D5-2656-9CE4-7B6663080E17}"/>
                  </a:ext>
                </a:extLst>
              </p:cNvPr>
              <p:cNvSpPr txBox="1"/>
              <p:nvPr/>
            </p:nvSpPr>
            <p:spPr>
              <a:xfrm>
                <a:off x="8414488" y="4126641"/>
                <a:ext cx="1290562" cy="43324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h𝑘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C5F1B55-F5D5-2656-9CE4-7B6663080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4488" y="4126641"/>
                <a:ext cx="1290562" cy="433240"/>
              </a:xfrm>
              <a:prstGeom prst="roundRect">
                <a:avLst/>
              </a:prstGeom>
              <a:blipFill>
                <a:blip r:embed="rId18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E24CFBA-DA13-2987-2504-D3020C8BA7C0}"/>
                  </a:ext>
                </a:extLst>
              </p:cNvPr>
              <p:cNvSpPr txBox="1"/>
              <p:nvPr/>
            </p:nvSpPr>
            <p:spPr>
              <a:xfrm>
                <a:off x="7708858" y="2470386"/>
                <a:ext cx="28053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For any predicate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,</a:t>
                </a:r>
                <a:endParaRPr lang="en-IL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E24CFBA-DA13-2987-2504-D3020C8BA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858" y="2470386"/>
                <a:ext cx="2805368" cy="369332"/>
              </a:xfrm>
              <a:prstGeom prst="rect">
                <a:avLst/>
              </a:prstGeom>
              <a:blipFill>
                <a:blip r:embed="rId19"/>
                <a:stretch>
                  <a:fillRect l="-1739" t="-8197" r="-1304" b="-245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021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3" grpId="0" animBg="1"/>
      <p:bldP spid="14" grpId="0"/>
      <p:bldP spid="16" grpId="0" animBg="1"/>
      <p:bldP spid="18" grpId="0"/>
      <p:bldP spid="19" grpId="0" animBg="1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D4F7-D7FE-E3AD-6049-6DD71C635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Predicate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-Extractable Hash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(</a:t>
            </a:r>
            <a:r>
              <a:rPr lang="en-US" dirty="0" err="1">
                <a:latin typeface="+mj-lt"/>
              </a:rPr>
              <a:t>PEHash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)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1FE6F3-3553-1F61-6807-FFD2BE3A64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6225541" cy="3307975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Hash family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𝑟𝑡</m:t>
                    </m:r>
                  </m:oMath>
                </a14:m>
                <a:r>
                  <a:rPr lang="en-US" dirty="0"/>
                  <a:t> with: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Predicate extraction.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Local opening.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1FE6F3-3553-1F61-6807-FFD2BE3A64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6225541" cy="3307975"/>
              </a:xfrm>
              <a:blipFill>
                <a:blip r:embed="rId3"/>
                <a:stretch>
                  <a:fillRect l="-19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DC565-1174-304C-B7CC-D8EFE4A35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18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484DE3D-D3EB-6AA9-66AE-CC65AD71C69E}"/>
                  </a:ext>
                </a:extLst>
              </p:cNvPr>
              <p:cNvSpPr txBox="1"/>
              <p:nvPr/>
            </p:nvSpPr>
            <p:spPr>
              <a:xfrm>
                <a:off x="6294120" y="5600858"/>
                <a:ext cx="472440" cy="36933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484DE3D-D3EB-6AA9-66AE-CC65AD71C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120" y="5600858"/>
                <a:ext cx="472440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0B818FA-417A-29E2-2124-9B00FF36B0E7}"/>
                  </a:ext>
                </a:extLst>
              </p:cNvPr>
              <p:cNvSpPr txBox="1"/>
              <p:nvPr/>
            </p:nvSpPr>
            <p:spPr>
              <a:xfrm>
                <a:off x="6888480" y="5600858"/>
                <a:ext cx="472440" cy="36933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0B818FA-417A-29E2-2124-9B00FF36B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480" y="5600858"/>
                <a:ext cx="472440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6D7BCE2-48A1-55AB-493C-410CDD9A4BD6}"/>
                  </a:ext>
                </a:extLst>
              </p:cNvPr>
              <p:cNvSpPr txBox="1"/>
              <p:nvPr/>
            </p:nvSpPr>
            <p:spPr>
              <a:xfrm>
                <a:off x="7482840" y="5600858"/>
                <a:ext cx="472440" cy="36933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6D7BCE2-48A1-55AB-493C-410CDD9A4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2840" y="5600858"/>
                <a:ext cx="472440" cy="369332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9C7A052-8EB7-0B4F-1C71-F2AF95ED5F8B}"/>
                  </a:ext>
                </a:extLst>
              </p:cNvPr>
              <p:cNvSpPr txBox="1"/>
              <p:nvPr/>
            </p:nvSpPr>
            <p:spPr>
              <a:xfrm>
                <a:off x="8077200" y="5600858"/>
                <a:ext cx="472440" cy="36933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9C7A052-8EB7-0B4F-1C71-F2AF95ED5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5600858"/>
                <a:ext cx="472440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5B0A6F3-D42F-878D-EDAA-FDA66F883E66}"/>
                  </a:ext>
                </a:extLst>
              </p:cNvPr>
              <p:cNvSpPr txBox="1"/>
              <p:nvPr/>
            </p:nvSpPr>
            <p:spPr>
              <a:xfrm>
                <a:off x="8671560" y="5600858"/>
                <a:ext cx="472440" cy="36933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5B0A6F3-D42F-878D-EDAA-FDA66F883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1560" y="5600858"/>
                <a:ext cx="472440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F7DB2E3-ED12-9D41-B136-5BDE777895C7}"/>
                  </a:ext>
                </a:extLst>
              </p:cNvPr>
              <p:cNvSpPr txBox="1"/>
              <p:nvPr/>
            </p:nvSpPr>
            <p:spPr>
              <a:xfrm>
                <a:off x="9265920" y="5600858"/>
                <a:ext cx="472440" cy="36933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F7DB2E3-ED12-9D41-B136-5BDE77789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920" y="5600858"/>
                <a:ext cx="472440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922F817-D56B-10C5-DC9F-60495CB33856}"/>
                  </a:ext>
                </a:extLst>
              </p:cNvPr>
              <p:cNvSpPr txBox="1"/>
              <p:nvPr/>
            </p:nvSpPr>
            <p:spPr>
              <a:xfrm>
                <a:off x="9860280" y="5600858"/>
                <a:ext cx="472440" cy="36933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922F817-D56B-10C5-DC9F-60495CB33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0280" y="5600858"/>
                <a:ext cx="472440" cy="369332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005DF4A-BE80-8453-6DE1-D2500FDDA778}"/>
                  </a:ext>
                </a:extLst>
              </p:cNvPr>
              <p:cNvSpPr txBox="1"/>
              <p:nvPr/>
            </p:nvSpPr>
            <p:spPr>
              <a:xfrm>
                <a:off x="10454640" y="5600858"/>
                <a:ext cx="472440" cy="36933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005DF4A-BE80-8453-6DE1-D2500FDDA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4640" y="5600858"/>
                <a:ext cx="472440" cy="369332"/>
              </a:xfrm>
              <a:prstGeom prst="rect">
                <a:avLst/>
              </a:prstGeom>
              <a:blipFill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rapezoid 37">
            <a:extLst>
              <a:ext uri="{FF2B5EF4-FFF2-40B4-BE49-F238E27FC236}">
                <a16:creationId xmlns:a16="http://schemas.microsoft.com/office/drawing/2014/main" id="{0E6D862D-F17E-35A2-5183-26B4809880BD}"/>
              </a:ext>
            </a:extLst>
          </p:cNvPr>
          <p:cNvSpPr/>
          <p:nvPr/>
        </p:nvSpPr>
        <p:spPr>
          <a:xfrm>
            <a:off x="6294120" y="5242242"/>
            <a:ext cx="1066800" cy="358616"/>
          </a:xfrm>
          <a:prstGeom prst="trapezoid">
            <a:avLst>
              <a:gd name="adj" fmla="val 8378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D8A7BB-CEA8-A085-263C-85544B0E81F6}"/>
              </a:ext>
            </a:extLst>
          </p:cNvPr>
          <p:cNvSpPr txBox="1"/>
          <p:nvPr/>
        </p:nvSpPr>
        <p:spPr>
          <a:xfrm>
            <a:off x="6591300" y="4872910"/>
            <a:ext cx="47244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IL" dirty="0"/>
          </a:p>
        </p:txBody>
      </p:sp>
      <p:sp>
        <p:nvSpPr>
          <p:cNvPr id="40" name="Trapezoid 39">
            <a:extLst>
              <a:ext uri="{FF2B5EF4-FFF2-40B4-BE49-F238E27FC236}">
                <a16:creationId xmlns:a16="http://schemas.microsoft.com/office/drawing/2014/main" id="{DDFB8743-1ACF-9CFF-0F7E-AF53B2F18E2C}"/>
              </a:ext>
            </a:extLst>
          </p:cNvPr>
          <p:cNvSpPr/>
          <p:nvPr/>
        </p:nvSpPr>
        <p:spPr>
          <a:xfrm>
            <a:off x="7482840" y="5242242"/>
            <a:ext cx="1066800" cy="358616"/>
          </a:xfrm>
          <a:prstGeom prst="trapezoid">
            <a:avLst>
              <a:gd name="adj" fmla="val 8166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86F961B-2914-50FD-6BD0-B892E68507C1}"/>
              </a:ext>
            </a:extLst>
          </p:cNvPr>
          <p:cNvSpPr txBox="1"/>
          <p:nvPr/>
        </p:nvSpPr>
        <p:spPr>
          <a:xfrm>
            <a:off x="7780020" y="4872910"/>
            <a:ext cx="47244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IL" dirty="0"/>
          </a:p>
        </p:txBody>
      </p:sp>
      <p:sp>
        <p:nvSpPr>
          <p:cNvPr id="42" name="Trapezoid 41">
            <a:extLst>
              <a:ext uri="{FF2B5EF4-FFF2-40B4-BE49-F238E27FC236}">
                <a16:creationId xmlns:a16="http://schemas.microsoft.com/office/drawing/2014/main" id="{5D261F06-087B-D960-64DC-030315B79FDD}"/>
              </a:ext>
            </a:extLst>
          </p:cNvPr>
          <p:cNvSpPr/>
          <p:nvPr/>
        </p:nvSpPr>
        <p:spPr>
          <a:xfrm>
            <a:off x="8671560" y="5242242"/>
            <a:ext cx="1066800" cy="358616"/>
          </a:xfrm>
          <a:prstGeom prst="trapezoid">
            <a:avLst>
              <a:gd name="adj" fmla="val 8378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9665E45-2133-986E-1332-8C3E1694F1EE}"/>
              </a:ext>
            </a:extLst>
          </p:cNvPr>
          <p:cNvSpPr txBox="1"/>
          <p:nvPr/>
        </p:nvSpPr>
        <p:spPr>
          <a:xfrm>
            <a:off x="8968740" y="4872910"/>
            <a:ext cx="47244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IL" dirty="0"/>
          </a:p>
        </p:txBody>
      </p:sp>
      <p:sp>
        <p:nvSpPr>
          <p:cNvPr id="44" name="Trapezoid 43">
            <a:extLst>
              <a:ext uri="{FF2B5EF4-FFF2-40B4-BE49-F238E27FC236}">
                <a16:creationId xmlns:a16="http://schemas.microsoft.com/office/drawing/2014/main" id="{E5927E2E-7A62-4E69-DA07-1C347137A3BC}"/>
              </a:ext>
            </a:extLst>
          </p:cNvPr>
          <p:cNvSpPr/>
          <p:nvPr/>
        </p:nvSpPr>
        <p:spPr>
          <a:xfrm>
            <a:off x="9860280" y="5242242"/>
            <a:ext cx="1066800" cy="358616"/>
          </a:xfrm>
          <a:prstGeom prst="trapezoid">
            <a:avLst>
              <a:gd name="adj" fmla="val 8166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451D760-7355-A750-0A48-F87E5A34122A}"/>
              </a:ext>
            </a:extLst>
          </p:cNvPr>
          <p:cNvSpPr txBox="1"/>
          <p:nvPr/>
        </p:nvSpPr>
        <p:spPr>
          <a:xfrm>
            <a:off x="10157460" y="4872910"/>
            <a:ext cx="47244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IL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B6517C-9082-22F5-E75F-5A8E9DCB7485}"/>
              </a:ext>
            </a:extLst>
          </p:cNvPr>
          <p:cNvSpPr txBox="1"/>
          <p:nvPr/>
        </p:nvSpPr>
        <p:spPr>
          <a:xfrm>
            <a:off x="7185660" y="4144962"/>
            <a:ext cx="47244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015A48-87BC-2F82-F995-864934CE8A59}"/>
                  </a:ext>
                </a:extLst>
              </p:cNvPr>
              <p:cNvSpPr txBox="1"/>
              <p:nvPr/>
            </p:nvSpPr>
            <p:spPr>
              <a:xfrm>
                <a:off x="8374380" y="3421800"/>
                <a:ext cx="472440" cy="36933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𝑟𝑡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015A48-87BC-2F82-F995-864934CE8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380" y="3421800"/>
                <a:ext cx="47244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rapezoid 47">
            <a:extLst>
              <a:ext uri="{FF2B5EF4-FFF2-40B4-BE49-F238E27FC236}">
                <a16:creationId xmlns:a16="http://schemas.microsoft.com/office/drawing/2014/main" id="{FB98714C-4696-F0BA-151D-5DE47E1FA457}"/>
              </a:ext>
            </a:extLst>
          </p:cNvPr>
          <p:cNvSpPr/>
          <p:nvPr/>
        </p:nvSpPr>
        <p:spPr>
          <a:xfrm>
            <a:off x="6591300" y="4514294"/>
            <a:ext cx="1661160" cy="358616"/>
          </a:xfrm>
          <a:prstGeom prst="trapezoid">
            <a:avLst>
              <a:gd name="adj" fmla="val 166653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6551881-62A0-E934-39FD-54D61A0F3E1B}"/>
              </a:ext>
            </a:extLst>
          </p:cNvPr>
          <p:cNvSpPr txBox="1"/>
          <p:nvPr/>
        </p:nvSpPr>
        <p:spPr>
          <a:xfrm>
            <a:off x="9563100" y="4144962"/>
            <a:ext cx="47244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IL" dirty="0"/>
          </a:p>
        </p:txBody>
      </p:sp>
      <p:sp>
        <p:nvSpPr>
          <p:cNvPr id="50" name="Trapezoid 49">
            <a:extLst>
              <a:ext uri="{FF2B5EF4-FFF2-40B4-BE49-F238E27FC236}">
                <a16:creationId xmlns:a16="http://schemas.microsoft.com/office/drawing/2014/main" id="{9989A042-5D62-88DB-2119-31CAC0182385}"/>
              </a:ext>
            </a:extLst>
          </p:cNvPr>
          <p:cNvSpPr/>
          <p:nvPr/>
        </p:nvSpPr>
        <p:spPr>
          <a:xfrm>
            <a:off x="8968740" y="4514294"/>
            <a:ext cx="1661160" cy="358616"/>
          </a:xfrm>
          <a:prstGeom prst="trapezoid">
            <a:avLst>
              <a:gd name="adj" fmla="val 166653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9" name="Trapezoid 28">
            <a:extLst>
              <a:ext uri="{FF2B5EF4-FFF2-40B4-BE49-F238E27FC236}">
                <a16:creationId xmlns:a16="http://schemas.microsoft.com/office/drawing/2014/main" id="{1DE590DB-8732-BDA3-EF43-126594D24E31}"/>
              </a:ext>
            </a:extLst>
          </p:cNvPr>
          <p:cNvSpPr/>
          <p:nvPr/>
        </p:nvSpPr>
        <p:spPr>
          <a:xfrm>
            <a:off x="7185660" y="3791132"/>
            <a:ext cx="2849880" cy="358616"/>
          </a:xfrm>
          <a:prstGeom prst="trapezoid">
            <a:avLst>
              <a:gd name="adj" fmla="val 33494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26895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53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57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61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65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69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73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77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1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D4F7-D7FE-E3AD-6049-6DD71C635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Predicate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-Extractable Hash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(</a:t>
            </a:r>
            <a:r>
              <a:rPr lang="en-US" dirty="0" err="1">
                <a:latin typeface="+mj-lt"/>
              </a:rPr>
              <a:t>PEHash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)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1FE6F3-3553-1F61-6807-FFD2BE3A64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6225541" cy="3307975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Hash family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𝑟𝑡</m:t>
                    </m:r>
                  </m:oMath>
                </a14:m>
                <a:r>
                  <a:rPr lang="en-US" dirty="0"/>
                  <a:t> with: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Predicate extraction.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Local opening.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Binding?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1FE6F3-3553-1F61-6807-FFD2BE3A64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6225541" cy="3307975"/>
              </a:xfrm>
              <a:blipFill>
                <a:blip r:embed="rId3"/>
                <a:stretch>
                  <a:fillRect l="-19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DC565-1174-304C-B7CC-D8EFE4A35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18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718561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FA76B-9772-D34E-57E7-062A58C8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+mj-lt"/>
              </a:rPr>
              <a:t>PEHash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for Bit-Fixing Predicates</a:t>
            </a:r>
            <a:endParaRPr lang="en-IL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7288003-5D89-AC30-85AC-9EB17ADE7717}"/>
                  </a:ext>
                </a:extLst>
              </p:cNvPr>
              <p:cNvSpPr txBox="1"/>
              <p:nvPr/>
            </p:nvSpPr>
            <p:spPr>
              <a:xfrm>
                <a:off x="3505200" y="2982315"/>
                <a:ext cx="472440" cy="46166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7288003-5D89-AC30-85AC-9EB17ADE7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982315"/>
                <a:ext cx="472440" cy="461665"/>
              </a:xfrm>
              <a:prstGeom prst="rect">
                <a:avLst/>
              </a:prstGeom>
              <a:blipFill>
                <a:blip r:embed="rId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0E794F8-6D18-563D-C32F-719126D5DD06}"/>
                  </a:ext>
                </a:extLst>
              </p:cNvPr>
              <p:cNvSpPr txBox="1"/>
              <p:nvPr/>
            </p:nvSpPr>
            <p:spPr>
              <a:xfrm>
                <a:off x="4099560" y="2982315"/>
                <a:ext cx="472440" cy="46166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0E794F8-6D18-563D-C32F-719126D5D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560" y="2982315"/>
                <a:ext cx="472440" cy="461665"/>
              </a:xfrm>
              <a:prstGeom prst="rect">
                <a:avLst/>
              </a:prstGeom>
              <a:blipFill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25D416E-4CB6-31D5-033D-E770327F3E75}"/>
                  </a:ext>
                </a:extLst>
              </p:cNvPr>
              <p:cNvSpPr txBox="1"/>
              <p:nvPr/>
            </p:nvSpPr>
            <p:spPr>
              <a:xfrm>
                <a:off x="4693920" y="2982315"/>
                <a:ext cx="472440" cy="46166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25D416E-4CB6-31D5-033D-E770327F3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920" y="2982315"/>
                <a:ext cx="472440" cy="461665"/>
              </a:xfrm>
              <a:prstGeom prst="rect">
                <a:avLst/>
              </a:prstGeom>
              <a:blipFill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82F0188-04B6-8E3B-1B7B-4F2B292ABBF3}"/>
                  </a:ext>
                </a:extLst>
              </p:cNvPr>
              <p:cNvSpPr txBox="1"/>
              <p:nvPr/>
            </p:nvSpPr>
            <p:spPr>
              <a:xfrm>
                <a:off x="5288280" y="2982315"/>
                <a:ext cx="472440" cy="46166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82F0188-04B6-8E3B-1B7B-4F2B292AB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280" y="2982315"/>
                <a:ext cx="472440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31C0E39-C911-A446-6EA1-B612EDC0A752}"/>
                  </a:ext>
                </a:extLst>
              </p:cNvPr>
              <p:cNvSpPr txBox="1"/>
              <p:nvPr/>
            </p:nvSpPr>
            <p:spPr>
              <a:xfrm>
                <a:off x="5882640" y="2982315"/>
                <a:ext cx="472440" cy="46166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31C0E39-C911-A446-6EA1-B612EDC0A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640" y="2982315"/>
                <a:ext cx="472440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07880CE-A22C-E0A8-7D65-F0D791923B19}"/>
                  </a:ext>
                </a:extLst>
              </p:cNvPr>
              <p:cNvSpPr txBox="1"/>
              <p:nvPr/>
            </p:nvSpPr>
            <p:spPr>
              <a:xfrm>
                <a:off x="6477000" y="2982315"/>
                <a:ext cx="472440" cy="46166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07880CE-A22C-E0A8-7D65-F0D791923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2982315"/>
                <a:ext cx="472440" cy="461665"/>
              </a:xfrm>
              <a:prstGeom prst="rect">
                <a:avLst/>
              </a:prstGeom>
              <a:blipFill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85132E7-B70D-E57B-A595-6A2F530E8636}"/>
                  </a:ext>
                </a:extLst>
              </p:cNvPr>
              <p:cNvSpPr txBox="1"/>
              <p:nvPr/>
            </p:nvSpPr>
            <p:spPr>
              <a:xfrm>
                <a:off x="7071360" y="2982315"/>
                <a:ext cx="472440" cy="46166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85132E7-B70D-E57B-A595-6A2F530E8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360" y="2982315"/>
                <a:ext cx="472440" cy="461665"/>
              </a:xfrm>
              <a:prstGeom prst="rect">
                <a:avLst/>
              </a:prstGeom>
              <a:blipFill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4968A3C-BA6F-5CEA-0CA9-7947D81CB1B0}"/>
                  </a:ext>
                </a:extLst>
              </p:cNvPr>
              <p:cNvSpPr txBox="1"/>
              <p:nvPr/>
            </p:nvSpPr>
            <p:spPr>
              <a:xfrm>
                <a:off x="7665720" y="2982315"/>
                <a:ext cx="472440" cy="46166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4968A3C-BA6F-5CEA-0CA9-7947D81CB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720" y="2982315"/>
                <a:ext cx="472440" cy="461665"/>
              </a:xfrm>
              <a:prstGeom prst="rect">
                <a:avLst/>
              </a:prstGeom>
              <a:blipFill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726792B2-03DF-B578-0A20-595E89CA548A}"/>
              </a:ext>
            </a:extLst>
          </p:cNvPr>
          <p:cNvGrpSpPr/>
          <p:nvPr/>
        </p:nvGrpSpPr>
        <p:grpSpPr>
          <a:xfrm>
            <a:off x="3505200" y="2105670"/>
            <a:ext cx="4632960" cy="461665"/>
            <a:chOff x="3779520" y="5002952"/>
            <a:chExt cx="4632960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5C21B2-1FD8-895D-02B7-40FBBC2D4371}"/>
                    </a:ext>
                  </a:extLst>
                </p:cNvPr>
                <p:cNvSpPr txBox="1"/>
                <p:nvPr/>
              </p:nvSpPr>
              <p:spPr>
                <a:xfrm>
                  <a:off x="3779520" y="5002952"/>
                  <a:ext cx="472440" cy="461665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IL" sz="2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5C21B2-1FD8-895D-02B7-40FBBC2D43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9520" y="5002952"/>
                  <a:ext cx="472440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A7AC21C-636B-80BC-606C-CF0A1461AC79}"/>
                    </a:ext>
                  </a:extLst>
                </p:cNvPr>
                <p:cNvSpPr txBox="1"/>
                <p:nvPr/>
              </p:nvSpPr>
              <p:spPr>
                <a:xfrm>
                  <a:off x="4373880" y="5002952"/>
                  <a:ext cx="472440" cy="461665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IL" sz="24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A7AC21C-636B-80BC-606C-CF0A1461AC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3880" y="5002952"/>
                  <a:ext cx="472440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80A7711-2F7E-F180-5D0F-F3068D424872}"/>
                    </a:ext>
                  </a:extLst>
                </p:cNvPr>
                <p:cNvSpPr txBox="1"/>
                <p:nvPr/>
              </p:nvSpPr>
              <p:spPr>
                <a:xfrm>
                  <a:off x="4968240" y="5002952"/>
                  <a:ext cx="472440" cy="461665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IL" sz="24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80A7711-2F7E-F180-5D0F-F3068D4248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8240" y="5002952"/>
                  <a:ext cx="472440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0E23B5F-9A4F-7109-050F-CD3559EE7883}"/>
                    </a:ext>
                  </a:extLst>
                </p:cNvPr>
                <p:cNvSpPr txBox="1"/>
                <p:nvPr/>
              </p:nvSpPr>
              <p:spPr>
                <a:xfrm>
                  <a:off x="5562600" y="5002952"/>
                  <a:ext cx="472440" cy="461665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IL" sz="24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0E23B5F-9A4F-7109-050F-CD3559EE78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2600" y="5002952"/>
                  <a:ext cx="472440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D335507-8A51-61BD-99E5-04965CFAA9BB}"/>
                    </a:ext>
                  </a:extLst>
                </p:cNvPr>
                <p:cNvSpPr txBox="1"/>
                <p:nvPr/>
              </p:nvSpPr>
              <p:spPr>
                <a:xfrm>
                  <a:off x="6156960" y="5002952"/>
                  <a:ext cx="472440" cy="461665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IL" sz="24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D335507-8A51-61BD-99E5-04965CFAA9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6960" y="5002952"/>
                  <a:ext cx="472440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E3596B0-F31B-EA8D-BBA3-5B21062AD48B}"/>
                    </a:ext>
                  </a:extLst>
                </p:cNvPr>
                <p:cNvSpPr txBox="1"/>
                <p:nvPr/>
              </p:nvSpPr>
              <p:spPr>
                <a:xfrm>
                  <a:off x="6751320" y="5002952"/>
                  <a:ext cx="472440" cy="461665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IL" sz="240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E3596B0-F31B-EA8D-BBA3-5B21062AD4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1320" y="5002952"/>
                  <a:ext cx="472440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56C0EFE-DF99-9600-F2FD-BBE96EA3AE6A}"/>
                    </a:ext>
                  </a:extLst>
                </p:cNvPr>
                <p:cNvSpPr txBox="1"/>
                <p:nvPr/>
              </p:nvSpPr>
              <p:spPr>
                <a:xfrm>
                  <a:off x="7345680" y="5002952"/>
                  <a:ext cx="472440" cy="461665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IL" sz="24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56C0EFE-DF99-9600-F2FD-BBE96EA3AE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5680" y="5002952"/>
                  <a:ext cx="472440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D51BD710-60EF-49D6-A7D7-8E333D650CE1}"/>
                    </a:ext>
                  </a:extLst>
                </p:cNvPr>
                <p:cNvSpPr txBox="1"/>
                <p:nvPr/>
              </p:nvSpPr>
              <p:spPr>
                <a:xfrm>
                  <a:off x="7940040" y="5002952"/>
                  <a:ext cx="472440" cy="461665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IL" sz="24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D51BD710-60EF-49D6-A7D7-8E333D650C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0040" y="5002952"/>
                  <a:ext cx="472440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36D1BC0-1517-7D22-F02A-1E8EBF98CAC8}"/>
                  </a:ext>
                </a:extLst>
              </p:cNvPr>
              <p:cNvSpPr txBox="1"/>
              <p:nvPr/>
            </p:nvSpPr>
            <p:spPr>
              <a:xfrm>
                <a:off x="2513998" y="2105669"/>
                <a:ext cx="1207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36D1BC0-1517-7D22-F02A-1E8EBF98C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998" y="2105669"/>
                <a:ext cx="1207570" cy="461665"/>
              </a:xfrm>
              <a:prstGeom prst="rect">
                <a:avLst/>
              </a:prstGeom>
              <a:blipFill>
                <a:blip r:embed="rId16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5E1C12A-ED1F-E2F5-7B89-CBBC126D5F5A}"/>
                  </a:ext>
                </a:extLst>
              </p:cNvPr>
              <p:cNvSpPr txBox="1"/>
              <p:nvPr/>
            </p:nvSpPr>
            <p:spPr>
              <a:xfrm>
                <a:off x="2513998" y="2967335"/>
                <a:ext cx="1207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5E1C12A-ED1F-E2F5-7B89-CBBC126D5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998" y="2967335"/>
                <a:ext cx="1207570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Slide Number Placeholder 47">
            <a:extLst>
              <a:ext uri="{FF2B5EF4-FFF2-40B4-BE49-F238E27FC236}">
                <a16:creationId xmlns:a16="http://schemas.microsoft.com/office/drawing/2014/main" id="{56F5A028-CD49-1722-914F-30376759B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19</a:t>
            </a:r>
            <a:endParaRPr lang="en-I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28ABF4-E7AD-0262-0305-99C864C3312C}"/>
              </a:ext>
            </a:extLst>
          </p:cNvPr>
          <p:cNvSpPr txBox="1"/>
          <p:nvPr/>
        </p:nvSpPr>
        <p:spPr>
          <a:xfrm>
            <a:off x="2672542" y="4052455"/>
            <a:ext cx="6420196" cy="1689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Binding.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Construction based on leveled homomorphic encryption.</a:t>
            </a:r>
          </a:p>
        </p:txBody>
      </p:sp>
    </p:spTree>
    <p:extLst>
      <p:ext uri="{BB962C8B-B14F-4D97-AF65-F5344CB8AC3E}">
        <p14:creationId xmlns:p14="http://schemas.microsoft.com/office/powerpoint/2010/main" val="30902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1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19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23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8DA4C-CFC8-C450-2D9F-A27B8F681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D828F0-0CD7-9A6A-8218-9F60748F28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/>
                  <a:t>We construct SNARGs for Monotone Policy Batch NP,</a:t>
                </a:r>
                <a:br>
                  <a:rPr lang="en-US" sz="2400" dirty="0"/>
                </a:br>
                <a:r>
                  <a:rPr lang="en-US" sz="2400" dirty="0"/>
                  <a:t>not known to have a non-signaling PCP.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New soundness notion:</a:t>
                </a:r>
                <a:r>
                  <a:rPr lang="en-US" dirty="0"/>
                  <a:t> Subset Extractability.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Key Idea:</a:t>
                </a:r>
                <a:r>
                  <a:rPr lang="en-US" dirty="0"/>
                  <a:t> Cryptographic compiler from local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global soundness.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New Tool:</a:t>
                </a:r>
                <a:r>
                  <a:rPr lang="en-US" dirty="0"/>
                  <a:t> Predicate-Extractable Hash.</a:t>
                </a:r>
                <a:endParaRPr lang="en-IL" b="1" u="sn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D828F0-0CD7-9A6A-8218-9F60748F28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390B5-9E45-5D60-0060-6A41F707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20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19185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AE548-D583-8CF8-2DB0-E211D31564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+mj-lt"/>
              </a:rPr>
              <a:t>Thank you!</a:t>
            </a:r>
            <a:endParaRPr lang="en-IL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5570E4-ADE8-9925-BDC9-1BFBE654FC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>
                <a:solidFill>
                  <a:srgbClr val="0070C0"/>
                </a:solidFill>
                <a:hlinkClick r:id="rId3"/>
              </a:rPr>
              <a:t>https://eprint.iacr.org/2023/1050</a:t>
            </a:r>
            <a:endParaRPr lang="en-IL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34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1E36A-4971-3948-7E75-E2F32673A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Previous Work from Standard Assumptions</a:t>
            </a: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27616-1BA8-E61D-DD4B-9ABBBB374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4425-06AA-40FA-9DC3-ECF5BF997F83}" type="slidenum">
              <a:rPr lang="en-IL" smtClean="0"/>
              <a:t>3</a:t>
            </a:fld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9B05DE-E6AB-CF83-9F5A-9D59DF4B8D61}"/>
                  </a:ext>
                </a:extLst>
              </p:cNvPr>
              <p:cNvSpPr txBox="1"/>
              <p:nvPr/>
            </p:nvSpPr>
            <p:spPr>
              <a:xfrm>
                <a:off x="838200" y="1696689"/>
                <a:ext cx="64198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SNARGs for subclasses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800" dirty="0"/>
                  <a:t>: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9B05DE-E6AB-CF83-9F5A-9D59DF4B8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6689"/>
                <a:ext cx="6419850" cy="523220"/>
              </a:xfrm>
              <a:prstGeom prst="rect">
                <a:avLst/>
              </a:prstGeom>
              <a:blipFill>
                <a:blip r:embed="rId3"/>
                <a:stretch>
                  <a:fillRect l="-1994" t="-11628" b="-3139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CEE6A58A-D02A-2506-6FC3-D5967C4B87A5}"/>
              </a:ext>
            </a:extLst>
          </p:cNvPr>
          <p:cNvSpPr/>
          <p:nvPr/>
        </p:nvSpPr>
        <p:spPr>
          <a:xfrm>
            <a:off x="1055067" y="2432048"/>
            <a:ext cx="10081856" cy="216735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E0D6C4-D0EF-97C5-C153-531EC3E8E0F8}"/>
              </a:ext>
            </a:extLst>
          </p:cNvPr>
          <p:cNvSpPr txBox="1"/>
          <p:nvPr/>
        </p:nvSpPr>
        <p:spPr>
          <a:xfrm>
            <a:off x="7583993" y="3199650"/>
            <a:ext cx="2053218" cy="5788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Batch NP</a:t>
            </a:r>
            <a:endParaRPr lang="en-IL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C7B10E-5533-145B-BDF6-7DDBAF759730}"/>
              </a:ext>
            </a:extLst>
          </p:cNvPr>
          <p:cNvSpPr txBox="1"/>
          <p:nvPr/>
        </p:nvSpPr>
        <p:spPr>
          <a:xfrm>
            <a:off x="5069387" y="3199847"/>
            <a:ext cx="2053218" cy="5788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NTISP</a:t>
            </a:r>
            <a:endParaRPr lang="en-IL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A95F4F-80CA-7ED7-8916-1A608DA13AA2}"/>
              </a:ext>
            </a:extLst>
          </p:cNvPr>
          <p:cNvSpPr txBox="1"/>
          <p:nvPr/>
        </p:nvSpPr>
        <p:spPr>
          <a:xfrm>
            <a:off x="2554789" y="3199847"/>
            <a:ext cx="2053218" cy="5788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</a:t>
            </a:r>
            <a:endParaRPr lang="en-IL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79FC86-30EE-A536-1D72-AF49590A7CDC}"/>
              </a:ext>
            </a:extLst>
          </p:cNvPr>
          <p:cNvSpPr txBox="1"/>
          <p:nvPr/>
        </p:nvSpPr>
        <p:spPr>
          <a:xfrm>
            <a:off x="4747839" y="2537413"/>
            <a:ext cx="2696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NS-PCP</a:t>
            </a:r>
            <a:endParaRPr lang="en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3A21810-3C4D-E4C0-71B3-733F39211CD0}"/>
                  </a:ext>
                </a:extLst>
              </p:cNvPr>
              <p:cNvSpPr txBox="1"/>
              <p:nvPr/>
            </p:nvSpPr>
            <p:spPr>
              <a:xfrm>
                <a:off x="2897261" y="4692465"/>
                <a:ext cx="63974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Barrier: </a:t>
                </a:r>
                <a:r>
                  <a:rPr lang="en-US" sz="2400" dirty="0"/>
                  <a:t>unlikely that NP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/>
                  <a:t> NS-PCP</a:t>
                </a:r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3A21810-3C4D-E4C0-71B3-733F39211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261" y="4692465"/>
                <a:ext cx="6397460" cy="461665"/>
              </a:xfrm>
              <a:prstGeom prst="rect">
                <a:avLst/>
              </a:prstGeom>
              <a:blipFill>
                <a:blip r:embed="rId4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A1A96B6-9045-C329-C0D9-5F4EC5B93DB6}"/>
                  </a:ext>
                </a:extLst>
              </p:cNvPr>
              <p:cNvSpPr txBox="1"/>
              <p:nvPr/>
            </p:nvSpPr>
            <p:spPr>
              <a:xfrm>
                <a:off x="838200" y="5745292"/>
                <a:ext cx="7924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* Restricted form of SNARGs for NP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[SW14]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A1A96B6-9045-C329-C0D9-5F4EC5B93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745292"/>
                <a:ext cx="7924804" cy="461665"/>
              </a:xfrm>
              <a:prstGeom prst="rect">
                <a:avLst/>
              </a:prstGeom>
              <a:blipFill>
                <a:blip r:embed="rId5"/>
                <a:stretch>
                  <a:fillRect l="-1231" t="-10526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9B211BB-54D1-1F33-F131-7007184FB6A2}"/>
              </a:ext>
            </a:extLst>
          </p:cNvPr>
          <p:cNvSpPr txBox="1"/>
          <p:nvPr/>
        </p:nvSpPr>
        <p:spPr>
          <a:xfrm>
            <a:off x="7052497" y="3811566"/>
            <a:ext cx="3116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[CJJ21, WW22, CGJ</a:t>
            </a:r>
            <a:r>
              <a:rPr lang="en-US" sz="1800" baseline="30000" dirty="0">
                <a:solidFill>
                  <a:schemeClr val="bg2">
                    <a:lumMod val="50000"/>
                  </a:schemeClr>
                </a:solidFill>
              </a:rPr>
              <a:t>+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23]</a:t>
            </a:r>
            <a:endParaRPr lang="en-I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C3E158-209D-FF3E-9869-CCAFF2B63AD2}"/>
              </a:ext>
            </a:extLst>
          </p:cNvPr>
          <p:cNvSpPr txBox="1"/>
          <p:nvPr/>
        </p:nvSpPr>
        <p:spPr>
          <a:xfrm>
            <a:off x="2023307" y="3801727"/>
            <a:ext cx="3116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[KRR14, BHK17]</a:t>
            </a:r>
            <a:endParaRPr lang="en-I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F56439-F635-9A8A-AAD7-C75DF2C2CA1F}"/>
              </a:ext>
            </a:extLst>
          </p:cNvPr>
          <p:cNvSpPr txBox="1"/>
          <p:nvPr/>
        </p:nvSpPr>
        <p:spPr>
          <a:xfrm>
            <a:off x="4537902" y="3807873"/>
            <a:ext cx="3116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[BKK</a:t>
            </a:r>
            <a:r>
              <a:rPr lang="en-US" sz="1800" baseline="30000" dirty="0">
                <a:solidFill>
                  <a:schemeClr val="bg2">
                    <a:lumMod val="50000"/>
                  </a:schemeClr>
                </a:solidFill>
              </a:rPr>
              <a:t>+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18]</a:t>
            </a:r>
            <a:endParaRPr lang="en-I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CFA3FE-B1ED-83B9-3931-F412D3EF6D3B}"/>
              </a:ext>
            </a:extLst>
          </p:cNvPr>
          <p:cNvSpPr txBox="1"/>
          <p:nvPr/>
        </p:nvSpPr>
        <p:spPr>
          <a:xfrm>
            <a:off x="5886058" y="2666667"/>
            <a:ext cx="3116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[KVZ21]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69880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1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E575E-C219-9987-DC92-C2C2BC935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Our Result</a:t>
            </a:r>
            <a:endParaRPr lang="en-IL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72251F-8455-6E4A-9A6E-6CC55CC49C69}"/>
              </a:ext>
            </a:extLst>
          </p:cNvPr>
          <p:cNvSpPr txBox="1"/>
          <p:nvPr/>
        </p:nvSpPr>
        <p:spPr>
          <a:xfrm>
            <a:off x="2225842" y="2056792"/>
            <a:ext cx="7740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Assuming LWE, we construct a SNARG</a:t>
            </a:r>
          </a:p>
          <a:p>
            <a:pPr algn="ctr"/>
            <a:r>
              <a:rPr lang="en-US" sz="3200"/>
              <a:t>for a new class of languages:</a:t>
            </a:r>
            <a:endParaRPr lang="en-IL" sz="3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AA166C-13A4-F11D-F852-6EE7F5E1C2CB}"/>
              </a:ext>
            </a:extLst>
          </p:cNvPr>
          <p:cNvSpPr txBox="1"/>
          <p:nvPr/>
        </p:nvSpPr>
        <p:spPr>
          <a:xfrm>
            <a:off x="2378242" y="3272294"/>
            <a:ext cx="7435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Monotone Policy Batch NP</a:t>
            </a:r>
            <a:endParaRPr lang="en-IL" sz="3200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883DB8-C5FA-D94F-AF36-D48013CB472B}"/>
              </a:ext>
            </a:extLst>
          </p:cNvPr>
          <p:cNvSpPr txBox="1"/>
          <p:nvPr/>
        </p:nvSpPr>
        <p:spPr>
          <a:xfrm>
            <a:off x="2378242" y="4697399"/>
            <a:ext cx="7435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Inter" panose="02000503000000020004" pitchFamily="2" charset="0"/>
                <a:ea typeface="Inter" panose="02000503000000020004" pitchFamily="2" charset="0"/>
                <a:cs typeface="Inter Semi Bold" panose="02000503000000020004" pitchFamily="2" charset="0"/>
              </a:rPr>
              <a:t>Not known to have a non-signaling PCP!</a:t>
            </a:r>
            <a:endParaRPr lang="en-IL" sz="2800" b="1" dirty="0">
              <a:latin typeface="Inter" panose="02000503000000020004" pitchFamily="2" charset="0"/>
              <a:ea typeface="Inter" panose="02000503000000020004" pitchFamily="2" charset="0"/>
              <a:cs typeface="Inter Semi Bold" panose="0200050300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BB8F5B-B9BC-E6F5-913D-7EED9CE94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4425-06AA-40FA-9DC3-ECF5BF997F83}" type="slidenum">
              <a:rPr lang="en-IL" smtClean="0"/>
              <a:t>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2658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C4199-FE04-A338-376C-4D47910EE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SNARGs for Batch NP (BARGs)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[BHK17, CJJ21]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1DD1D8-12DD-83F4-2704-C0AF20EC47E5}"/>
                  </a:ext>
                </a:extLst>
              </p:cNvPr>
              <p:cNvSpPr txBox="1"/>
              <p:nvPr/>
            </p:nvSpPr>
            <p:spPr>
              <a:xfrm>
                <a:off x="3130062" y="5325423"/>
                <a:ext cx="5931876" cy="510778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 Semi Bold" panose="02000503000000020004" pitchFamily="2" charset="0"/>
                  </a:rPr>
                  <a:t>Efficiency:</a:t>
                </a:r>
                <a:r>
                  <a:rPr lang="en-US" sz="2400" b="1" dirty="0">
                    <a:solidFill>
                      <a:schemeClr val="tx1"/>
                    </a:solidFill>
                    <a:latin typeface="Inter" panose="02000503000000020004" pitchFamily="2" charset="0"/>
                    <a:ea typeface="Inter" panose="02000503000000020004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𝑐𝑟𝑠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1DD1D8-12DD-83F4-2704-C0AF20EC4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062" y="5325423"/>
                <a:ext cx="5931876" cy="510778"/>
              </a:xfrm>
              <a:prstGeom prst="roundRect">
                <a:avLst/>
              </a:prstGeom>
              <a:blipFill>
                <a:blip r:embed="rId3"/>
                <a:stretch>
                  <a:fillRect t="-4819" b="-2289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14AE96-2F7B-899F-6F33-859DC72FE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4425-06AA-40FA-9DC3-ECF5BF997F83}" type="slidenum">
              <a:rPr lang="en-IL" smtClean="0"/>
              <a:t>5</a:t>
            </a:fld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B1CEF8B-14CC-B01B-83F7-2FC1CBD6A609}"/>
                  </a:ext>
                </a:extLst>
              </p:cNvPr>
              <p:cNvSpPr txBox="1"/>
              <p:nvPr/>
            </p:nvSpPr>
            <p:spPr>
              <a:xfrm>
                <a:off x="4187301" y="1809859"/>
                <a:ext cx="38173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𝑐𝑟𝑠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Setup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($)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B1CEF8B-14CC-B01B-83F7-2FC1CBD6A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301" y="1809859"/>
                <a:ext cx="381739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FAEBEF-45AA-895F-1A4D-16D38D7FC4F6}"/>
              </a:ext>
            </a:extLst>
          </p:cNvPr>
          <p:cNvCxnSpPr>
            <a:cxnSpLocks/>
          </p:cNvCxnSpPr>
          <p:nvPr/>
        </p:nvCxnSpPr>
        <p:spPr>
          <a:xfrm>
            <a:off x="4692250" y="3351756"/>
            <a:ext cx="278921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E903C6-848B-4602-DBDD-1620D970F604}"/>
                  </a:ext>
                </a:extLst>
              </p:cNvPr>
              <p:cNvSpPr txBox="1"/>
              <p:nvPr/>
            </p:nvSpPr>
            <p:spPr>
              <a:xfrm>
                <a:off x="5233413" y="2687758"/>
                <a:ext cx="17068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0" dirty="0"/>
                  <a:t>Proof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IL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E903C6-848B-4602-DBDD-1620D970F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413" y="2687758"/>
                <a:ext cx="1706884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68C8B-B0EF-F249-FF56-54E47F0C3DD9}"/>
                  </a:ext>
                </a:extLst>
              </p:cNvPr>
              <p:cNvSpPr txBox="1"/>
              <p:nvPr/>
            </p:nvSpPr>
            <p:spPr>
              <a:xfrm>
                <a:off x="2202781" y="2843924"/>
                <a:ext cx="1975375" cy="1015663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IL" sz="720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68C8B-B0EF-F249-FF56-54E47F0C3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781" y="2843924"/>
                <a:ext cx="1975375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0A6B0B0-6C20-22BA-5E19-1226C78CFDDB}"/>
                  </a:ext>
                </a:extLst>
              </p:cNvPr>
              <p:cNvSpPr txBox="1"/>
              <p:nvPr/>
            </p:nvSpPr>
            <p:spPr>
              <a:xfrm>
                <a:off x="8013846" y="2843924"/>
                <a:ext cx="1975375" cy="1015663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IL" sz="600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0A6B0B0-6C20-22BA-5E19-1226C78CF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846" y="2843924"/>
                <a:ext cx="1975375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03109DB-083C-036D-9490-2CDC453BCACD}"/>
                  </a:ext>
                </a:extLst>
              </p:cNvPr>
              <p:cNvSpPr txBox="1"/>
              <p:nvPr/>
            </p:nvSpPr>
            <p:spPr>
              <a:xfrm>
                <a:off x="2237950" y="3956618"/>
                <a:ext cx="19402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03109DB-083C-036D-9490-2CDC453BC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950" y="3956618"/>
                <a:ext cx="1940206" cy="461665"/>
              </a:xfrm>
              <a:prstGeom prst="rect">
                <a:avLst/>
              </a:prstGeom>
              <a:blipFill>
                <a:blip r:embed="rId9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1A2BAB0-20C0-9913-883A-9732F52B12BF}"/>
                  </a:ext>
                </a:extLst>
              </p:cNvPr>
              <p:cNvSpPr txBox="1"/>
              <p:nvPr/>
            </p:nvSpPr>
            <p:spPr>
              <a:xfrm>
                <a:off x="2220365" y="4363683"/>
                <a:ext cx="19402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1A2BAB0-20C0-9913-883A-9732F52B1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365" y="4363683"/>
                <a:ext cx="1940206" cy="461665"/>
              </a:xfrm>
              <a:prstGeom prst="rect">
                <a:avLst/>
              </a:prstGeom>
              <a:blipFill>
                <a:blip r:embed="rId1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33F2EB0-FF8D-29FE-86E4-E8B089007B5F}"/>
                  </a:ext>
                </a:extLst>
              </p:cNvPr>
              <p:cNvSpPr txBox="1"/>
              <p:nvPr/>
            </p:nvSpPr>
            <p:spPr>
              <a:xfrm>
                <a:off x="7323343" y="4365127"/>
                <a:ext cx="3356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∧⋯∧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33F2EB0-FF8D-29FE-86E4-E8B089007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343" y="4365127"/>
                <a:ext cx="3356380" cy="461665"/>
              </a:xfrm>
              <a:prstGeom prst="rect">
                <a:avLst/>
              </a:prstGeom>
              <a:blipFill>
                <a:blip r:embed="rId11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528D3A-ED79-BCAC-C3BF-2A8B05FBEE79}"/>
                  </a:ext>
                </a:extLst>
              </p:cNvPr>
              <p:cNvSpPr txBox="1"/>
              <p:nvPr/>
            </p:nvSpPr>
            <p:spPr>
              <a:xfrm>
                <a:off x="8031430" y="3956618"/>
                <a:ext cx="19402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528D3A-ED79-BCAC-C3BF-2A8B05FBE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430" y="3956618"/>
                <a:ext cx="1940206" cy="461665"/>
              </a:xfrm>
              <a:prstGeom prst="rect">
                <a:avLst/>
              </a:prstGeom>
              <a:blipFill>
                <a:blip r:embed="rId1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01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2" grpId="0"/>
      <p:bldP spid="24" grpId="0" animBg="1"/>
      <p:bldP spid="25" grpId="0" animBg="1"/>
      <p:bldP spid="27" grpId="0"/>
      <p:bldP spid="28" grpId="0"/>
      <p:bldP spid="2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30E04-29A8-0C89-3BA7-DB8A3CA1C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Monotone Policy Batch NP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2F8099-D376-2BB2-50E8-BE025E2791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10920"/>
                <a:ext cx="6832651" cy="165657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400" dirty="0"/>
                  <a:t> be a monotone function.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/>
                  <a:t>Example: majority,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threshold.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2F8099-D376-2BB2-50E8-BE025E2791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10920"/>
                <a:ext cx="6832651" cy="1656571"/>
              </a:xfrm>
              <a:blipFill>
                <a:blip r:embed="rId3"/>
                <a:stretch>
                  <a:fillRect l="-142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D1069-C35B-5C90-ED85-9CB642DB4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4425-06AA-40FA-9DC3-ECF5BF997F83}" type="slidenum">
              <a:rPr lang="en-IL" smtClean="0"/>
              <a:t>6</a:t>
            </a:fld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1ADB79-99F4-88D9-7E8A-7C503A75FF21}"/>
                  </a:ext>
                </a:extLst>
              </p:cNvPr>
              <p:cNvSpPr txBox="1"/>
              <p:nvPr/>
            </p:nvSpPr>
            <p:spPr>
              <a:xfrm>
                <a:off x="5449368" y="5718370"/>
                <a:ext cx="1259906" cy="46166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1ADB79-99F4-88D9-7E8A-7C503A75F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368" y="5718370"/>
                <a:ext cx="1259906" cy="461665"/>
              </a:xfrm>
              <a:prstGeom prst="rect">
                <a:avLst/>
              </a:prstGeom>
              <a:blipFill>
                <a:blip r:embed="rId4"/>
                <a:stretch>
                  <a:fillRect b="-2632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78E1C2-316D-7555-E532-0CEB0F639843}"/>
                  </a:ext>
                </a:extLst>
              </p:cNvPr>
              <p:cNvSpPr txBox="1"/>
              <p:nvPr/>
            </p:nvSpPr>
            <p:spPr>
              <a:xfrm>
                <a:off x="6988333" y="5718370"/>
                <a:ext cx="1259906" cy="46166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78E1C2-316D-7555-E532-0CEB0F639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333" y="5718370"/>
                <a:ext cx="1259906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7A9743-33A3-5EAA-7B9A-0444675FB44A}"/>
                  </a:ext>
                </a:extLst>
              </p:cNvPr>
              <p:cNvSpPr txBox="1"/>
              <p:nvPr/>
            </p:nvSpPr>
            <p:spPr>
              <a:xfrm>
                <a:off x="8527297" y="5718369"/>
                <a:ext cx="1259906" cy="46166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7A9743-33A3-5EAA-7B9A-0444675FB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7297" y="5718369"/>
                <a:ext cx="1259906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01A3DA-E35F-8BE9-2C93-8F96482ECEB8}"/>
                  </a:ext>
                </a:extLst>
              </p:cNvPr>
              <p:cNvSpPr txBox="1"/>
              <p:nvPr/>
            </p:nvSpPr>
            <p:spPr>
              <a:xfrm>
                <a:off x="10093894" y="5718369"/>
                <a:ext cx="1259906" cy="46166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01A3DA-E35F-8BE9-2C93-8F96482EC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3894" y="5718369"/>
                <a:ext cx="1259906" cy="461665"/>
              </a:xfrm>
              <a:prstGeom prst="rect">
                <a:avLst/>
              </a:prstGeom>
              <a:blipFill>
                <a:blip r:embed="rId7"/>
                <a:stretch>
                  <a:fillRect b="-2632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0A7E472-645A-1E76-23E4-FA0D07E03B43}"/>
                  </a:ext>
                </a:extLst>
              </p:cNvPr>
              <p:cNvSpPr/>
              <p:nvPr/>
            </p:nvSpPr>
            <p:spPr>
              <a:xfrm>
                <a:off x="6550105" y="4322617"/>
                <a:ext cx="652666" cy="652666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L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0A7E472-645A-1E76-23E4-FA0D07E03B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105" y="4322617"/>
                <a:ext cx="652666" cy="65266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E2B12AB-53F2-B465-C041-873D864252B8}"/>
              </a:ext>
            </a:extLst>
          </p:cNvPr>
          <p:cNvCxnSpPr>
            <a:cxnSpLocks/>
            <a:stCxn id="9" idx="0"/>
            <a:endCxn id="13" idx="3"/>
          </p:cNvCxnSpPr>
          <p:nvPr/>
        </p:nvCxnSpPr>
        <p:spPr>
          <a:xfrm flipV="1">
            <a:off x="6079321" y="4879702"/>
            <a:ext cx="566365" cy="8386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0BE7EA1-1E9E-5A30-FB49-842216B0F979}"/>
              </a:ext>
            </a:extLst>
          </p:cNvPr>
          <p:cNvCxnSpPr>
            <a:cxnSpLocks/>
            <a:stCxn id="10" idx="0"/>
            <a:endCxn id="13" idx="5"/>
          </p:cNvCxnSpPr>
          <p:nvPr/>
        </p:nvCxnSpPr>
        <p:spPr>
          <a:xfrm flipH="1" flipV="1">
            <a:off x="7107190" y="4879702"/>
            <a:ext cx="511096" cy="8386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8BE4D51-DB6C-CC85-F7A1-83E6B1EA7F54}"/>
                  </a:ext>
                </a:extLst>
              </p:cNvPr>
              <p:cNvSpPr/>
              <p:nvPr/>
            </p:nvSpPr>
            <p:spPr>
              <a:xfrm>
                <a:off x="8189608" y="4320037"/>
                <a:ext cx="652666" cy="652666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IL" sz="240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8BE4D51-DB6C-CC85-F7A1-83E6B1EA7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608" y="4320037"/>
                <a:ext cx="652666" cy="652666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87A9327-766A-962D-6837-2F6FA3E0555D}"/>
              </a:ext>
            </a:extLst>
          </p:cNvPr>
          <p:cNvCxnSpPr>
            <a:cxnSpLocks/>
            <a:stCxn id="9" idx="0"/>
            <a:endCxn id="16" idx="3"/>
          </p:cNvCxnSpPr>
          <p:nvPr/>
        </p:nvCxnSpPr>
        <p:spPr>
          <a:xfrm flipV="1">
            <a:off x="6079321" y="4877122"/>
            <a:ext cx="2205868" cy="8412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95A5012-CD86-45D0-91AE-67C35D055EB6}"/>
              </a:ext>
            </a:extLst>
          </p:cNvPr>
          <p:cNvCxnSpPr>
            <a:cxnSpLocks/>
            <a:stCxn id="11" idx="0"/>
            <a:endCxn id="16" idx="5"/>
          </p:cNvCxnSpPr>
          <p:nvPr/>
        </p:nvCxnSpPr>
        <p:spPr>
          <a:xfrm flipH="1" flipV="1">
            <a:off x="8746693" y="4877122"/>
            <a:ext cx="410557" cy="8412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FC85EB8-2BBE-5F1C-7732-23EA70CE8C2B}"/>
                  </a:ext>
                </a:extLst>
              </p:cNvPr>
              <p:cNvSpPr/>
              <p:nvPr/>
            </p:nvSpPr>
            <p:spPr>
              <a:xfrm>
                <a:off x="9787204" y="4322617"/>
                <a:ext cx="652666" cy="652666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L" sz="240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FC85EB8-2BBE-5F1C-7732-23EA70CE8C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204" y="4322617"/>
                <a:ext cx="652666" cy="65266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DB169E0-266F-DF15-E416-3507E32D8929}"/>
              </a:ext>
            </a:extLst>
          </p:cNvPr>
          <p:cNvCxnSpPr>
            <a:cxnSpLocks/>
            <a:stCxn id="11" idx="0"/>
            <a:endCxn id="19" idx="3"/>
          </p:cNvCxnSpPr>
          <p:nvPr/>
        </p:nvCxnSpPr>
        <p:spPr>
          <a:xfrm flipV="1">
            <a:off x="9157250" y="4879702"/>
            <a:ext cx="725535" cy="8386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39124EE-D6E4-3DAC-E026-BD4F6DDBE9E6}"/>
              </a:ext>
            </a:extLst>
          </p:cNvPr>
          <p:cNvCxnSpPr>
            <a:cxnSpLocks/>
            <a:stCxn id="12" idx="0"/>
            <a:endCxn id="19" idx="5"/>
          </p:cNvCxnSpPr>
          <p:nvPr/>
        </p:nvCxnSpPr>
        <p:spPr>
          <a:xfrm flipH="1" flipV="1">
            <a:off x="10344289" y="4879702"/>
            <a:ext cx="379558" cy="8386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A52CFBD-BA86-EFB7-133A-43C8F5C740F5}"/>
              </a:ext>
            </a:extLst>
          </p:cNvPr>
          <p:cNvCxnSpPr>
            <a:cxnSpLocks/>
            <a:stCxn id="13" idx="0"/>
            <a:endCxn id="23" idx="3"/>
          </p:cNvCxnSpPr>
          <p:nvPr/>
        </p:nvCxnSpPr>
        <p:spPr>
          <a:xfrm flipV="1">
            <a:off x="6876438" y="3729156"/>
            <a:ext cx="596759" cy="5934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6A8D4A92-49E9-66E8-3DCB-B4385C5B3F5C}"/>
                  </a:ext>
                </a:extLst>
              </p:cNvPr>
              <p:cNvSpPr/>
              <p:nvPr/>
            </p:nvSpPr>
            <p:spPr>
              <a:xfrm>
                <a:off x="7377615" y="3172072"/>
                <a:ext cx="652666" cy="652666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IL" sz="240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6A8D4A92-49E9-66E8-3DCB-B4385C5B3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615" y="3172072"/>
                <a:ext cx="652666" cy="652666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D172CBF-638D-08C1-0CE9-04C0D5CC1424}"/>
              </a:ext>
            </a:extLst>
          </p:cNvPr>
          <p:cNvCxnSpPr>
            <a:cxnSpLocks/>
            <a:endCxn id="25" idx="3"/>
          </p:cNvCxnSpPr>
          <p:nvPr/>
        </p:nvCxnSpPr>
        <p:spPr>
          <a:xfrm flipV="1">
            <a:off x="7703948" y="2664353"/>
            <a:ext cx="581241" cy="5036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35404ED-6549-C330-BEA1-286A00F17849}"/>
                  </a:ext>
                </a:extLst>
              </p:cNvPr>
              <p:cNvSpPr/>
              <p:nvPr/>
            </p:nvSpPr>
            <p:spPr>
              <a:xfrm>
                <a:off x="8189608" y="2107268"/>
                <a:ext cx="652666" cy="652666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L" sz="240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35404ED-6549-C330-BEA1-286A00F178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608" y="2107268"/>
                <a:ext cx="652666" cy="652666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6DDB0B9-A1FA-EAA7-2EA2-1810E9F1D559}"/>
                  </a:ext>
                </a:extLst>
              </p:cNvPr>
              <p:cNvSpPr/>
              <p:nvPr/>
            </p:nvSpPr>
            <p:spPr>
              <a:xfrm>
                <a:off x="8966713" y="3172072"/>
                <a:ext cx="652666" cy="652666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IL" sz="240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6DDB0B9-A1FA-EAA7-2EA2-1810E9F1D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713" y="3172072"/>
                <a:ext cx="652666" cy="652666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F12481A-56F8-4A31-DD67-5B6A9619348F}"/>
              </a:ext>
            </a:extLst>
          </p:cNvPr>
          <p:cNvCxnSpPr>
            <a:cxnSpLocks/>
            <a:stCxn id="26" idx="0"/>
            <a:endCxn id="25" idx="5"/>
          </p:cNvCxnSpPr>
          <p:nvPr/>
        </p:nvCxnSpPr>
        <p:spPr>
          <a:xfrm flipH="1" flipV="1">
            <a:off x="8746693" y="2664353"/>
            <a:ext cx="546353" cy="5077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4BB7A20-22CD-2CA0-6DBC-B53F2CA002AF}"/>
              </a:ext>
            </a:extLst>
          </p:cNvPr>
          <p:cNvCxnSpPr>
            <a:cxnSpLocks/>
            <a:stCxn id="13" idx="0"/>
            <a:endCxn id="26" idx="3"/>
          </p:cNvCxnSpPr>
          <p:nvPr/>
        </p:nvCxnSpPr>
        <p:spPr>
          <a:xfrm flipV="1">
            <a:off x="6876438" y="3729156"/>
            <a:ext cx="2185856" cy="5934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8CBA5F4-E07C-5F36-2492-A0280668381F}"/>
              </a:ext>
            </a:extLst>
          </p:cNvPr>
          <p:cNvCxnSpPr>
            <a:cxnSpLocks/>
            <a:stCxn id="19" idx="0"/>
            <a:endCxn id="26" idx="5"/>
          </p:cNvCxnSpPr>
          <p:nvPr/>
        </p:nvCxnSpPr>
        <p:spPr>
          <a:xfrm flipH="1" flipV="1">
            <a:off x="9523798" y="3729156"/>
            <a:ext cx="589739" cy="5934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03E4799-FCA9-2B08-34BF-8FDDD05AB905}"/>
              </a:ext>
            </a:extLst>
          </p:cNvPr>
          <p:cNvCxnSpPr>
            <a:cxnSpLocks/>
            <a:stCxn id="16" idx="0"/>
            <a:endCxn id="23" idx="5"/>
          </p:cNvCxnSpPr>
          <p:nvPr/>
        </p:nvCxnSpPr>
        <p:spPr>
          <a:xfrm flipH="1" flipV="1">
            <a:off x="7934700" y="3729156"/>
            <a:ext cx="581241" cy="5908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62AAC9D-DE66-FE6F-7C55-76EB8E594F11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8515941" y="1869184"/>
            <a:ext cx="0" cy="2380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69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5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63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67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9" grpId="0" animBg="1"/>
      <p:bldP spid="23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30E04-29A8-0C89-3BA7-DB8A3CA1C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Monotone Policy Batch NP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2F8099-D376-2BB2-50E8-BE025E2791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10920"/>
                <a:ext cx="6832651" cy="165657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400" dirty="0"/>
                  <a:t> be a monotone function.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/>
                  <a:t>Example: majority,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threshold.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2F8099-D376-2BB2-50E8-BE025E2791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10920"/>
                <a:ext cx="6832651" cy="1656571"/>
              </a:xfrm>
              <a:blipFill>
                <a:blip r:embed="rId3"/>
                <a:stretch>
                  <a:fillRect l="-142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D1069-C35B-5C90-ED85-9CB642DB4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n-IL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AE1C05-B80A-AA81-CB10-50AE94557E7E}"/>
              </a:ext>
            </a:extLst>
          </p:cNvPr>
          <p:cNvGrpSpPr/>
          <p:nvPr/>
        </p:nvGrpSpPr>
        <p:grpSpPr>
          <a:xfrm>
            <a:off x="5449367" y="1869184"/>
            <a:ext cx="5904432" cy="4310851"/>
            <a:chOff x="2839211" y="1525421"/>
            <a:chExt cx="6513578" cy="475559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3971D7E-D896-3EC5-A657-E36149CD9BDA}"/>
                </a:ext>
              </a:extLst>
            </p:cNvPr>
            <p:cNvGrpSpPr/>
            <p:nvPr/>
          </p:nvGrpSpPr>
          <p:grpSpPr>
            <a:xfrm>
              <a:off x="2839211" y="1788067"/>
              <a:ext cx="6513578" cy="4492945"/>
              <a:chOff x="4799049" y="1876896"/>
              <a:chExt cx="6513578" cy="449294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7D1ADB79-99F4-88D9-7E8A-7C503A75FF21}"/>
                      </a:ext>
                    </a:extLst>
                  </p:cNvPr>
                  <p:cNvSpPr txBox="1"/>
                  <p:nvPr/>
                </p:nvSpPr>
                <p:spPr>
                  <a:xfrm>
                    <a:off x="4799049" y="5860547"/>
                    <a:ext cx="1389887" cy="509294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905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ℒ</m:t>
                          </m:r>
                        </m:oMath>
                      </m:oMathPara>
                    </a14:m>
                    <a:endParaRPr lang="en-IL" sz="2400"/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5861D3B9-EDD6-1F32-D4EE-45E5C258C9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99049" y="5860547"/>
                    <a:ext cx="1389887" cy="50929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316"/>
                    </a:stretch>
                  </a:blipFill>
                  <a:ln w="19050">
                    <a:noFill/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A278E1C2-316D-7555-E532-0CEB0F639843}"/>
                      </a:ext>
                    </a:extLst>
                  </p:cNvPr>
                  <p:cNvSpPr txBox="1"/>
                  <p:nvPr/>
                </p:nvSpPr>
                <p:spPr>
                  <a:xfrm>
                    <a:off x="6496785" y="5860547"/>
                    <a:ext cx="1389887" cy="509294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 w="1905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ℒ</m:t>
                          </m:r>
                        </m:oMath>
                      </m:oMathPara>
                    </a14:m>
                    <a:endParaRPr lang="en-IL" sz="2400" dirty="0"/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21FEF30B-6017-FC28-4F46-32327A5C36C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96785" y="5860547"/>
                    <a:ext cx="1389887" cy="50929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316"/>
                    </a:stretch>
                  </a:blipFill>
                  <a:ln w="19050">
                    <a:noFill/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BB7A9743-33A3-5EAA-7B9A-0444675FB44A}"/>
                      </a:ext>
                    </a:extLst>
                  </p:cNvPr>
                  <p:cNvSpPr txBox="1"/>
                  <p:nvPr/>
                </p:nvSpPr>
                <p:spPr>
                  <a:xfrm>
                    <a:off x="8194521" y="5860546"/>
                    <a:ext cx="1389887" cy="509294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905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ℒ</m:t>
                          </m:r>
                        </m:oMath>
                      </m:oMathPara>
                    </a14:m>
                    <a:endParaRPr lang="en-IL" sz="2400"/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F55F870A-1B95-6C3C-5BD1-13618B7E23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94521" y="5860546"/>
                    <a:ext cx="1389887" cy="50929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316"/>
                    </a:stretch>
                  </a:blipFill>
                  <a:ln w="19050">
                    <a:noFill/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301A3DA-E35F-8BE9-2C93-8F96482ECEB8}"/>
                      </a:ext>
                    </a:extLst>
                  </p:cNvPr>
                  <p:cNvSpPr txBox="1"/>
                  <p:nvPr/>
                </p:nvSpPr>
                <p:spPr>
                  <a:xfrm>
                    <a:off x="9922740" y="5860546"/>
                    <a:ext cx="1389887" cy="509294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905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ℒ</m:t>
                          </m:r>
                        </m:oMath>
                      </m:oMathPara>
                    </a14:m>
                    <a:endParaRPr lang="en-IL" sz="2400"/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7C62022A-929B-2FB9-D86E-3FCE4746B1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22740" y="5860546"/>
                    <a:ext cx="1389887" cy="50929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316"/>
                    </a:stretch>
                  </a:blipFill>
                  <a:ln w="19050">
                    <a:noFill/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50A7E472-645A-1E76-23E4-FA0D07E03B43}"/>
                      </a:ext>
                    </a:extLst>
                  </p:cNvPr>
                  <p:cNvSpPr/>
                  <p:nvPr/>
                </p:nvSpPr>
                <p:spPr>
                  <a:xfrm>
                    <a:off x="6013346" y="4320798"/>
                    <a:ext cx="720000" cy="720000"/>
                  </a:xfrm>
                  <a:prstGeom prst="ellipse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IL" sz="240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501D3B1F-EFD1-DDCC-8F29-5047D545B82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3346" y="4320798"/>
                    <a:ext cx="720000" cy="720000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1E2B12AB-53F2-B465-C041-873D864252B8}"/>
                  </a:ext>
                </a:extLst>
              </p:cNvPr>
              <p:cNvCxnSpPr>
                <a:cxnSpLocks/>
                <a:stCxn id="9" idx="0"/>
                <a:endCxn id="13" idx="3"/>
              </p:cNvCxnSpPr>
              <p:nvPr/>
            </p:nvCxnSpPr>
            <p:spPr>
              <a:xfrm flipV="1">
                <a:off x="5493993" y="4935356"/>
                <a:ext cx="624796" cy="92519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90BE7EA1-1E9E-5A30-FB49-842216B0F979}"/>
                  </a:ext>
                </a:extLst>
              </p:cNvPr>
              <p:cNvCxnSpPr>
                <a:cxnSpLocks/>
                <a:stCxn id="10" idx="0"/>
                <a:endCxn id="13" idx="5"/>
              </p:cNvCxnSpPr>
              <p:nvPr/>
            </p:nvCxnSpPr>
            <p:spPr>
              <a:xfrm flipH="1" flipV="1">
                <a:off x="6627904" y="4935356"/>
                <a:ext cx="563825" cy="92519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C8BE4D51-DB6C-CC85-F7A1-83E6B1EA7F54}"/>
                      </a:ext>
                    </a:extLst>
                  </p:cNvPr>
                  <p:cNvSpPr/>
                  <p:nvPr/>
                </p:nvSpPr>
                <p:spPr>
                  <a:xfrm>
                    <a:off x="7821993" y="4317951"/>
                    <a:ext cx="720000" cy="720000"/>
                  </a:xfrm>
                  <a:prstGeom prst="ellipse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IL" sz="240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id="{D5EF0699-4493-DEEB-C020-50376AF5D4E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21993" y="4317951"/>
                    <a:ext cx="720000" cy="720000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987A9327-766A-962D-6837-2F6FA3E0555D}"/>
                  </a:ext>
                </a:extLst>
              </p:cNvPr>
              <p:cNvCxnSpPr>
                <a:cxnSpLocks/>
                <a:stCxn id="9" idx="0"/>
                <a:endCxn id="16" idx="3"/>
              </p:cNvCxnSpPr>
              <p:nvPr/>
            </p:nvCxnSpPr>
            <p:spPr>
              <a:xfrm flipV="1">
                <a:off x="5493993" y="4932509"/>
                <a:ext cx="2433442" cy="928038"/>
              </a:xfrm>
              <a:prstGeom prst="straightConnector1">
                <a:avLst/>
              </a:prstGeom>
              <a:ln w="5715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495A5012-CD86-45D0-91AE-67C35D055EB6}"/>
                  </a:ext>
                </a:extLst>
              </p:cNvPr>
              <p:cNvCxnSpPr>
                <a:cxnSpLocks/>
                <a:stCxn id="11" idx="0"/>
                <a:endCxn id="16" idx="5"/>
              </p:cNvCxnSpPr>
              <p:nvPr/>
            </p:nvCxnSpPr>
            <p:spPr>
              <a:xfrm flipH="1" flipV="1">
                <a:off x="8436551" y="4932509"/>
                <a:ext cx="452913" cy="928037"/>
              </a:xfrm>
              <a:prstGeom prst="straightConnector1">
                <a:avLst/>
              </a:prstGeom>
              <a:ln w="5715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1FC85EB8-2BBE-5F1C-7732-23EA70CE8C2B}"/>
                      </a:ext>
                    </a:extLst>
                  </p:cNvPr>
                  <p:cNvSpPr/>
                  <p:nvPr/>
                </p:nvSpPr>
                <p:spPr>
                  <a:xfrm>
                    <a:off x="9584409" y="4320798"/>
                    <a:ext cx="720000" cy="720000"/>
                  </a:xfrm>
                  <a:prstGeom prst="ellipse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IL" sz="240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B93B3E72-AF0D-AED4-B226-6E6A28E58AF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84409" y="4320798"/>
                    <a:ext cx="720000" cy="720000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9DB169E0-266F-DF15-E416-3507E32D8929}"/>
                  </a:ext>
                </a:extLst>
              </p:cNvPr>
              <p:cNvCxnSpPr>
                <a:cxnSpLocks/>
                <a:stCxn id="11" idx="0"/>
                <a:endCxn id="19" idx="3"/>
              </p:cNvCxnSpPr>
              <p:nvPr/>
            </p:nvCxnSpPr>
            <p:spPr>
              <a:xfrm flipV="1">
                <a:off x="8889464" y="4935356"/>
                <a:ext cx="800387" cy="925190"/>
              </a:xfrm>
              <a:prstGeom prst="straightConnector1">
                <a:avLst/>
              </a:prstGeom>
              <a:ln w="5715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E39124EE-D6E4-3DAC-E026-BD4F6DDBE9E6}"/>
                  </a:ext>
                </a:extLst>
              </p:cNvPr>
              <p:cNvCxnSpPr>
                <a:cxnSpLocks/>
                <a:stCxn id="12" idx="0"/>
                <a:endCxn id="19" idx="5"/>
              </p:cNvCxnSpPr>
              <p:nvPr/>
            </p:nvCxnSpPr>
            <p:spPr>
              <a:xfrm flipH="1" flipV="1">
                <a:off x="10198967" y="4935356"/>
                <a:ext cx="418716" cy="925190"/>
              </a:xfrm>
              <a:prstGeom prst="straightConnector1">
                <a:avLst/>
              </a:prstGeom>
              <a:ln w="5715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0A52CFBD-BA86-EFB7-133A-43C8F5C740F5}"/>
                  </a:ext>
                </a:extLst>
              </p:cNvPr>
              <p:cNvCxnSpPr>
                <a:cxnSpLocks/>
                <a:stCxn id="13" idx="0"/>
                <a:endCxn id="23" idx="3"/>
              </p:cNvCxnSpPr>
              <p:nvPr/>
            </p:nvCxnSpPr>
            <p:spPr>
              <a:xfrm flipV="1">
                <a:off x="6373346" y="3666111"/>
                <a:ext cx="658325" cy="65468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6A8D4A92-49E9-66E8-3DCB-B4385C5B3F5C}"/>
                      </a:ext>
                    </a:extLst>
                  </p:cNvPr>
                  <p:cNvSpPr/>
                  <p:nvPr/>
                </p:nvSpPr>
                <p:spPr>
                  <a:xfrm>
                    <a:off x="6926229" y="3051553"/>
                    <a:ext cx="720000" cy="720000"/>
                  </a:xfrm>
                  <a:prstGeom prst="ellipse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IL" sz="240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E1E4503C-3E6F-84C5-5931-721419ABB88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26229" y="3051553"/>
                    <a:ext cx="720000" cy="720000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AD172CBF-638D-08C1-0CE9-04C0D5CC1424}"/>
                  </a:ext>
                </a:extLst>
              </p:cNvPr>
              <p:cNvCxnSpPr>
                <a:cxnSpLocks/>
                <a:endCxn id="25" idx="3"/>
              </p:cNvCxnSpPr>
              <p:nvPr/>
            </p:nvCxnSpPr>
            <p:spPr>
              <a:xfrm flipV="1">
                <a:off x="7286229" y="2491454"/>
                <a:ext cx="641206" cy="555626"/>
              </a:xfrm>
              <a:prstGeom prst="straightConnector1">
                <a:avLst/>
              </a:prstGeom>
              <a:ln w="5715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535404ED-6549-C330-BEA1-286A00F17849}"/>
                      </a:ext>
                    </a:extLst>
                  </p:cNvPr>
                  <p:cNvSpPr/>
                  <p:nvPr/>
                </p:nvSpPr>
                <p:spPr>
                  <a:xfrm>
                    <a:off x="7821993" y="1876896"/>
                    <a:ext cx="720000" cy="720000"/>
                  </a:xfrm>
                  <a:prstGeom prst="ellipse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IL" sz="240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8" name="Oval 77">
                    <a:extLst>
                      <a:ext uri="{FF2B5EF4-FFF2-40B4-BE49-F238E27FC236}">
                        <a16:creationId xmlns:a16="http://schemas.microsoft.com/office/drawing/2014/main" id="{77E9B39F-9EB5-1BC3-27E6-30D21335B06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21993" y="1876896"/>
                    <a:ext cx="720000" cy="720000"/>
                  </a:xfrm>
                  <a:prstGeom prst="ellipse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36DDB0B9-A1FA-EAA7-2EA2-1810E9F1D559}"/>
                      </a:ext>
                    </a:extLst>
                  </p:cNvPr>
                  <p:cNvSpPr/>
                  <p:nvPr/>
                </p:nvSpPr>
                <p:spPr>
                  <a:xfrm>
                    <a:off x="8679270" y="3051553"/>
                    <a:ext cx="720000" cy="720000"/>
                  </a:xfrm>
                  <a:prstGeom prst="ellipse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IL" sz="240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C2209990-FE19-8B28-7AD5-C5D94CC67FE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79270" y="3051553"/>
                    <a:ext cx="720000" cy="720000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1F12481A-56F8-4A31-DD67-5B6A9619348F}"/>
                  </a:ext>
                </a:extLst>
              </p:cNvPr>
              <p:cNvCxnSpPr>
                <a:cxnSpLocks/>
                <a:stCxn id="26" idx="0"/>
                <a:endCxn id="25" idx="5"/>
              </p:cNvCxnSpPr>
              <p:nvPr/>
            </p:nvCxnSpPr>
            <p:spPr>
              <a:xfrm flipH="1" flipV="1">
                <a:off x="8436551" y="2491454"/>
                <a:ext cx="602719" cy="560099"/>
              </a:xfrm>
              <a:prstGeom prst="straightConnector1">
                <a:avLst/>
              </a:prstGeom>
              <a:ln w="5715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54BB7A20-22CD-2CA0-6DBC-B53F2CA002AF}"/>
                  </a:ext>
                </a:extLst>
              </p:cNvPr>
              <p:cNvCxnSpPr>
                <a:cxnSpLocks/>
                <a:stCxn id="13" idx="0"/>
                <a:endCxn id="26" idx="3"/>
              </p:cNvCxnSpPr>
              <p:nvPr/>
            </p:nvCxnSpPr>
            <p:spPr>
              <a:xfrm flipV="1">
                <a:off x="6373346" y="3666111"/>
                <a:ext cx="2411366" cy="65468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F8CBA5F4-E07C-5F36-2492-A0280668381F}"/>
                  </a:ext>
                </a:extLst>
              </p:cNvPr>
              <p:cNvCxnSpPr>
                <a:cxnSpLocks/>
                <a:stCxn id="19" idx="0"/>
                <a:endCxn id="26" idx="5"/>
              </p:cNvCxnSpPr>
              <p:nvPr/>
            </p:nvCxnSpPr>
            <p:spPr>
              <a:xfrm flipH="1" flipV="1">
                <a:off x="9293828" y="3666111"/>
                <a:ext cx="650581" cy="654687"/>
              </a:xfrm>
              <a:prstGeom prst="straightConnector1">
                <a:avLst/>
              </a:prstGeom>
              <a:ln w="5715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503E4799-FCA9-2B08-34BF-8FDDD05AB905}"/>
                  </a:ext>
                </a:extLst>
              </p:cNvPr>
              <p:cNvCxnSpPr>
                <a:cxnSpLocks/>
                <a:stCxn id="16" idx="0"/>
                <a:endCxn id="23" idx="5"/>
              </p:cNvCxnSpPr>
              <p:nvPr/>
            </p:nvCxnSpPr>
            <p:spPr>
              <a:xfrm flipH="1" flipV="1">
                <a:off x="7540787" y="3666111"/>
                <a:ext cx="641206" cy="651840"/>
              </a:xfrm>
              <a:prstGeom prst="straightConnector1">
                <a:avLst/>
              </a:prstGeom>
              <a:ln w="5715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62AAC9D-DE66-FE6F-7C55-76EB8E594F11}"/>
                </a:ext>
              </a:extLst>
            </p:cNvPr>
            <p:cNvCxnSpPr>
              <a:cxnSpLocks/>
              <a:stCxn id="25" idx="0"/>
            </p:cNvCxnSpPr>
            <p:nvPr/>
          </p:nvCxnSpPr>
          <p:spPr>
            <a:xfrm flipV="1">
              <a:off x="6222155" y="1525421"/>
              <a:ext cx="0" cy="262646"/>
            </a:xfrm>
            <a:prstGeom prst="straightConnector1">
              <a:avLst/>
            </a:prstGeom>
            <a:ln w="571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1337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855E3-21CA-0808-D713-9AF707AF5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Theorem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250237-72BC-ADCB-BB34-AFFE52767E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62087"/>
                <a:ext cx="10820400" cy="489426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/>
                  <a:t>Assuming polynomial hardness of LWE,</a:t>
                </a:r>
                <a:br>
                  <a:rPr lang="en-US" sz="2400" dirty="0"/>
                </a:br>
                <a:r>
                  <a:rPr lang="en-US" sz="2400" dirty="0"/>
                  <a:t>there exists a SNARG for Monotone Policy Batch NP for any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computable by a polynomial-size monotone circuit, with: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70C0"/>
                    </a:solidFill>
                  </a:rPr>
                  <a:t>Proof length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70C0"/>
                    </a:solidFill>
                  </a:rPr>
                  <a:t>CRS length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𝑐𝑟𝑠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742950" lvl="1" indent="-285750">
                  <a:lnSpc>
                    <a:spcPct val="150000"/>
                  </a:lnSpc>
                </a:pPr>
                <a:r>
                  <a:rPr lang="en-US" sz="2000" dirty="0"/>
                  <a:t>For logarithmic-depth circuits,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742950" lvl="1" indent="-285750">
                  <a:lnSpc>
                    <a:spcPct val="150000"/>
                  </a:lnSpc>
                </a:pPr>
                <a:r>
                  <a:rPr lang="en-US" sz="2000" dirty="0"/>
                  <a:t>For low-width circuits (formalized),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𝑤𝑖𝑑𝑡h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250237-72BC-ADCB-BB34-AFFE52767E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62087"/>
                <a:ext cx="10820400" cy="4894263"/>
              </a:xfrm>
              <a:blipFill>
                <a:blip r:embed="rId3"/>
                <a:stretch>
                  <a:fillRect l="-90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426376-77BB-21FB-4E32-EB65AC8D5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29457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BD8D0-7574-023B-77EA-912585FBF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70C0"/>
                </a:solidFill>
              </a:rPr>
              <a:t>Main Theorem:</a:t>
            </a:r>
            <a:r>
              <a:rPr lang="en-US">
                <a:solidFill>
                  <a:srgbClr val="0070C0"/>
                </a:solidFill>
                <a:latin typeface="+mj-lt"/>
              </a:rPr>
              <a:t> Soundness</a:t>
            </a:r>
            <a:endParaRPr lang="en-IL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AE328-EEFD-CE71-4EDA-AC77B2B1C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2087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Non-adaptive: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Our SNARG is an argument of knowledge.</a:t>
            </a:r>
          </a:p>
          <a:p>
            <a:pPr>
              <a:lnSpc>
                <a:spcPct val="150000"/>
              </a:lnSpc>
            </a:pPr>
            <a:r>
              <a:rPr lang="en-US" dirty="0"/>
              <a:t>Adaptive: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Barriers to full adaptive soundness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[GW11, BHK17]</a:t>
            </a:r>
            <a:r>
              <a:rPr lang="en-US" dirty="0"/>
              <a:t>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Our SNARG achieves a new relaxed notion of soundness: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Subset Extractability.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20D81-E0BA-7E80-4A12-B4709CDB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74281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nter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1244</Words>
  <Application>Microsoft Office PowerPoint</Application>
  <PresentationFormat>Widescreen</PresentationFormat>
  <Paragraphs>420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Cambria Math</vt:lpstr>
      <vt:lpstr>Inter Italic</vt:lpstr>
      <vt:lpstr>Inter</vt:lpstr>
      <vt:lpstr>Arial</vt:lpstr>
      <vt:lpstr>Calibri</vt:lpstr>
      <vt:lpstr>Office Theme</vt:lpstr>
      <vt:lpstr>SNARGs for Monotone Policy Batch NP</vt:lpstr>
      <vt:lpstr>Succinct Non-Interactive Arguments (SNARGs)</vt:lpstr>
      <vt:lpstr>Previous Work from Standard Assumptions</vt:lpstr>
      <vt:lpstr>Our Result</vt:lpstr>
      <vt:lpstr>SNARGs for Batch NP (BARGs) [BHK17, CJJ21]</vt:lpstr>
      <vt:lpstr>Monotone Policy Batch NP</vt:lpstr>
      <vt:lpstr>Monotone Policy Batch NP</vt:lpstr>
      <vt:lpstr>Main Theorem</vt:lpstr>
      <vt:lpstr>Main Theorem: Soundness</vt:lpstr>
      <vt:lpstr>Somewhere Extractability [CJJ21]</vt:lpstr>
      <vt:lpstr>Somewhere Extractability [CJJ21]</vt:lpstr>
      <vt:lpstr>Subset Extractability</vt:lpstr>
      <vt:lpstr>Subset Extractability</vt:lpstr>
      <vt:lpstr>Comparison with [SW14]</vt:lpstr>
      <vt:lpstr>Our Techniques</vt:lpstr>
      <vt:lpstr>Canonical Protocol: Hash &amp; BARG</vt:lpstr>
      <vt:lpstr>Canonical Protocol: Hash &amp; BARG</vt:lpstr>
      <vt:lpstr>Canonical Protocol: Hash &amp; BARG</vt:lpstr>
      <vt:lpstr>Canonical Protocol: Hash &amp; BARG</vt:lpstr>
      <vt:lpstr>Canonical Protocol: Hash &amp; BARG</vt:lpstr>
      <vt:lpstr>Fixing the Canonical Protocol</vt:lpstr>
      <vt:lpstr>Fixing the Canonical Protocol</vt:lpstr>
      <vt:lpstr>Predicate-Extractable Hash (PEHash)</vt:lpstr>
      <vt:lpstr>Predicate-Extractable Hash (PEHash)</vt:lpstr>
      <vt:lpstr>Predicate-Extractable Hash (PEHash)</vt:lpstr>
      <vt:lpstr>PEHash for Bit-Fixing Predicates</vt:lpstr>
      <vt:lpstr>Summary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 Farber Brodsky</dc:creator>
  <cp:lastModifiedBy>Maya Farber Brodsky</cp:lastModifiedBy>
  <cp:revision>9</cp:revision>
  <dcterms:created xsi:type="dcterms:W3CDTF">2023-08-13T09:26:46Z</dcterms:created>
  <dcterms:modified xsi:type="dcterms:W3CDTF">2023-08-19T23:29:41Z</dcterms:modified>
</cp:coreProperties>
</file>