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9" r:id="rId4"/>
    <p:sldId id="295" r:id="rId5"/>
    <p:sldId id="271" r:id="rId6"/>
    <p:sldId id="296" r:id="rId7"/>
    <p:sldId id="272" r:id="rId8"/>
    <p:sldId id="274" r:id="rId9"/>
    <p:sldId id="297" r:id="rId10"/>
    <p:sldId id="270" r:id="rId11"/>
    <p:sldId id="278" r:id="rId12"/>
    <p:sldId id="292" r:id="rId13"/>
    <p:sldId id="298" r:id="rId14"/>
    <p:sldId id="282" r:id="rId15"/>
    <p:sldId id="294" r:id="rId16"/>
    <p:sldId id="283" r:id="rId17"/>
    <p:sldId id="286" r:id="rId18"/>
    <p:sldId id="287" r:id="rId19"/>
    <p:sldId id="288" r:id="rId20"/>
    <p:sldId id="301" r:id="rId21"/>
    <p:sldId id="300" r:id="rId22"/>
    <p:sldId id="299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1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ko-KR" dirty="0"/>
              <a:t>Homomorphic</a:t>
            </a:r>
            <a:r>
              <a:rPr lang="en-US" altLang="ko-KR" baseline="0" dirty="0"/>
              <a:t> Multiplication</a:t>
            </a:r>
            <a:endParaRPr lang="ko-KR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45706080094819E-4"/>
          <c:y val="0.19797936338598202"/>
          <c:w val="0.97955873244215519"/>
          <c:h val="0.65972665886157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시간</c:v>
                </c:pt>
              </c:strCache>
            </c:strRef>
          </c:tx>
          <c:dPt>
            <c:idx val="0"/>
            <c:bubble3D val="0"/>
            <c:spPr>
              <a:solidFill>
                <a:srgbClr val="F4B18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093-F548-B909-0A5CAF0E8D74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093-F548-B909-0A5CAF0E8D74}"/>
              </c:ext>
            </c:extLst>
          </c:dPt>
          <c:dLbls>
            <c:dLbl>
              <c:idx val="0"/>
              <c:layout>
                <c:manualLayout>
                  <c:x val="-4.440279662349822E-2"/>
                  <c:y val="0.221920738734585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ko-KR" sz="1500" baseline="0" dirty="0"/>
                      <a:t>Tensor Prod
</a:t>
                    </a:r>
                    <a:fld id="{B0516ABF-9567-2E41-8BB1-F34CA6DB311B}" type="PERCENTAGE">
                      <a:rPr lang="en-US" altLang="ko-KR" sz="1500" baseline="0" dirty="0"/>
                      <a:pPr>
                        <a:defRPr sz="1500">
                          <a:solidFill>
                            <a:schemeClr val="tx1"/>
                          </a:solidFill>
                        </a:defRPr>
                      </a:pPr>
                      <a:t>[백분율]</a:t>
                    </a:fld>
                    <a:endParaRPr lang="en-US" altLang="ko-KR" sz="15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5466662368377093"/>
                      <c:h val="0.257791791517805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93-F548-B909-0A5CAF0E8D74}"/>
                </c:ext>
              </c:extLst>
            </c:dLbl>
            <c:dLbl>
              <c:idx val="1"/>
              <c:layout>
                <c:manualLayout>
                  <c:x val="0.15073605145841482"/>
                  <c:y val="-0.26921134896853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71108313746461"/>
                      <c:h val="0.266748300103722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093-F548-B909-0A5CAF0E8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Tensor prod</c:v>
                </c:pt>
                <c:pt idx="1">
                  <c:v>Relin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93-F548-B909-0A5CAF0E8D7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6415441409917"/>
          <c:y val="0.81650484038262072"/>
          <c:w val="0.63244422236614983"/>
          <c:h val="0.15155738281290909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ko-KR" b="1" dirty="0">
                <a:solidFill>
                  <a:schemeClr val="tx1"/>
                </a:solidFill>
              </a:rPr>
              <a:t>Homomorphic</a:t>
            </a:r>
            <a:r>
              <a:rPr lang="en-US" altLang="ko-KR" b="1" baseline="0" dirty="0">
                <a:solidFill>
                  <a:schemeClr val="tx1"/>
                </a:solidFill>
              </a:rPr>
              <a:t> Multiplication</a:t>
            </a:r>
            <a:endParaRPr lang="ko-KR" alt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Relin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F81BD">
                  <a:alpha val="8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56-4942-AFCD-A2D0AF23B901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>
                  <a:alpha val="83111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56-4942-AFCD-A2D0AF23B901}"/>
              </c:ext>
            </c:extLst>
          </c:dPt>
          <c:cat>
            <c:strRef>
              <c:f>Sheet1!$A$2:$A$3</c:f>
              <c:strCache>
                <c:ptCount val="2"/>
                <c:pt idx="0">
                  <c:v>Previous</c:v>
                </c:pt>
                <c:pt idx="1">
                  <c:v>Ours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2.7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56-4942-AFCD-A2D0AF23B9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Tensor prod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Previous</c:v>
                </c:pt>
                <c:pt idx="1">
                  <c:v>Ours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0.2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56-4942-AFCD-A2D0AF23B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3419935"/>
        <c:axId val="773421583"/>
      </c:barChart>
      <c:catAx>
        <c:axId val="77341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73421583"/>
        <c:crosses val="autoZero"/>
        <c:auto val="1"/>
        <c:lblAlgn val="ctr"/>
        <c:lblOffset val="100"/>
        <c:noMultiLvlLbl val="0"/>
      </c:catAx>
      <c:valAx>
        <c:axId val="77342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73419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layout>
        <c:manualLayout>
          <c:xMode val="edge"/>
          <c:yMode val="edge"/>
          <c:x val="0.40587236956157541"/>
          <c:y val="0.8669314096996833"/>
          <c:w val="0.37053076521186706"/>
          <c:h val="0.11333715532782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04AC7-2F0B-4AA7-A33C-01EDA8426978}" type="datetimeFigureOut">
              <a:rPr lang="ko-KR" altLang="en-US" smtClean="0"/>
              <a:t>2023. 8. 24.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97207-160E-4BB8-BBC7-72997860F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55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3c62c75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3c62c7539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bedc4c2c07_1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bedc4c2c07_11_2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5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bedc4c2c07_1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bedc4c2c07_11_2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900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bedc4c2c07_1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bedc4c2c07_11_2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68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4;p37">
            <a:extLst>
              <a:ext uri="{FF2B5EF4-FFF2-40B4-BE49-F238E27FC236}">
                <a16:creationId xmlns:a16="http://schemas.microsoft.com/office/drawing/2014/main" id="{FD0F0B70-B02B-5D85-7BC9-C8E550F1931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8"/>
            <a:ext cx="12192000" cy="68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E830A17-787A-FA9A-4EBA-EC19A4E50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5A22285-7C5A-7193-EB0B-1AEEB21AB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368635-4624-8C69-0917-91C9B8DD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521E52-D0FF-14A3-AD1C-B3B04F46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D4AF1A-5A3D-DEE0-5FBF-0D23AE21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59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3A36E-1CF5-9255-EF77-0AE58142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6569200-5A39-918B-CD82-D59CA9DA1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F60011-6641-2683-2489-B7291911B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7836D4-6ECB-4C6C-42F0-1C6124BD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C62F55-2BCD-4DED-CE70-1B508FB3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55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DE8CAE9-357A-5E15-06EB-4B94C9A8D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48EE185-63D7-AE5C-66DE-68B959B4A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F6ECE6-EF07-6BF6-B9F1-EE143FCA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C3786B-9DCA-14FA-103F-45D1D466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71BB4C-6445-97D7-9B49-79DA2556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13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" type="title">
  <p:cSld name="Cover 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984250" y="4047500"/>
            <a:ext cx="4185900" cy="118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8600" lvl="0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oto Sans KR"/>
              </a:defRPr>
            </a:lvl1pPr>
            <a:lvl2pPr marL="457200" lvl="1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marL="685800" lvl="2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marL="914400" lvl="3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marL="1143000" lvl="4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marL="1371600" lvl="5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marL="1600200" lvl="6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marL="1828800" lvl="7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marL="2057400" lvl="8" indent="-1143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185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endParaRPr dirty="0"/>
          </a:p>
        </p:txBody>
      </p:sp>
      <p:sp>
        <p:nvSpPr>
          <p:cNvPr id="12" name="Google Shape;12;p24"/>
          <p:cNvSpPr txBox="1">
            <a:spLocks noGrp="1"/>
          </p:cNvSpPr>
          <p:nvPr>
            <p:ph type="title"/>
          </p:nvPr>
        </p:nvSpPr>
        <p:spPr>
          <a:xfrm>
            <a:off x="984250" y="1618075"/>
            <a:ext cx="7306350" cy="21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9500"/>
              <a:buFont typeface="Noto Sans KR"/>
              <a:buNone/>
              <a:defRPr sz="4750">
                <a:solidFill>
                  <a:srgbClr val="04378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oto Sans KR"/>
              </a:defRPr>
            </a:lvl1pPr>
            <a:lvl2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215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lvl="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215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lvl="3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215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lvl="4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215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lvl="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215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lvl="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215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lvl="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215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lvl="8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215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endParaRPr dirty="0"/>
          </a:p>
        </p:txBody>
      </p:sp>
      <p:sp>
        <p:nvSpPr>
          <p:cNvPr id="13" name="Google Shape;13;p24"/>
          <p:cNvSpPr txBox="1">
            <a:spLocks noGrp="1"/>
          </p:cNvSpPr>
          <p:nvPr>
            <p:ph type="body" idx="2"/>
          </p:nvPr>
        </p:nvSpPr>
        <p:spPr>
          <a:xfrm>
            <a:off x="984250" y="1138500"/>
            <a:ext cx="6159900" cy="36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oto Sans KR"/>
              </a:defRPr>
            </a:lvl1pPr>
            <a:lvl2pPr marL="457200" lvl="1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marL="685800" lvl="2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marL="914400" lvl="3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marL="1143000" lvl="4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marL="1371600" lvl="5" indent="-1143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marL="1600200" lvl="6" indent="-1143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marL="1828800" lvl="7" indent="-1143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marL="2057400" lvl="8" indent="-1143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16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endParaRPr dirty="0"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02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dex 4">
  <p:cSld name="Index 4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150" y="13"/>
            <a:ext cx="12192000" cy="68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>
            <a:off x="3694063" y="486175"/>
            <a:ext cx="74667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860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Arial"/>
              <a:buNone/>
              <a:defRPr sz="1600">
                <a:solidFill>
                  <a:srgbClr val="86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lvl="1" indent="-114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787"/>
              </a:buClr>
              <a:buSzPts val="3200"/>
              <a:buNone/>
              <a:defRPr sz="1600">
                <a:solidFill>
                  <a:srgbClr val="868787"/>
                </a:solidFill>
              </a:defRPr>
            </a:lvl2pPr>
            <a:lvl3pPr marL="685800" lvl="2" indent="-114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787"/>
              </a:buClr>
              <a:buSzPts val="3200"/>
              <a:buNone/>
              <a:defRPr sz="1600">
                <a:solidFill>
                  <a:srgbClr val="868787"/>
                </a:solidFill>
              </a:defRPr>
            </a:lvl3pPr>
            <a:lvl4pPr marL="914400" lvl="3" indent="-114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787"/>
              </a:buClr>
              <a:buSzPts val="3200"/>
              <a:buNone/>
              <a:defRPr sz="1600">
                <a:solidFill>
                  <a:srgbClr val="868787"/>
                </a:solidFill>
              </a:defRPr>
            </a:lvl4pPr>
            <a:lvl5pPr marL="1143000" lvl="4" indent="-114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787"/>
              </a:buClr>
              <a:buSzPts val="3200"/>
              <a:buNone/>
              <a:defRPr sz="1600">
                <a:solidFill>
                  <a:srgbClr val="868787"/>
                </a:solidFill>
              </a:defRPr>
            </a:lvl5pPr>
            <a:lvl6pPr marL="1371600" lvl="5" indent="-114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787"/>
              </a:buClr>
              <a:buSzPts val="3200"/>
              <a:buNone/>
              <a:defRPr sz="1600">
                <a:solidFill>
                  <a:srgbClr val="868787"/>
                </a:solidFill>
              </a:defRPr>
            </a:lvl6pPr>
            <a:lvl7pPr marL="1600200" lvl="6" indent="-114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787"/>
              </a:buClr>
              <a:buSzPts val="3200"/>
              <a:buNone/>
              <a:defRPr sz="1600">
                <a:solidFill>
                  <a:srgbClr val="868787"/>
                </a:solidFill>
              </a:defRPr>
            </a:lvl7pPr>
            <a:lvl8pPr marL="1828800" lvl="7" indent="-114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787"/>
              </a:buClr>
              <a:buSzPts val="3200"/>
              <a:buNone/>
              <a:defRPr sz="1600">
                <a:solidFill>
                  <a:srgbClr val="868787"/>
                </a:solidFill>
              </a:defRPr>
            </a:lvl8pPr>
            <a:lvl9pPr marL="2057400" lvl="8" indent="-114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787"/>
              </a:buClr>
              <a:buSzPts val="3200"/>
              <a:buNone/>
              <a:defRPr sz="1600">
                <a:solidFill>
                  <a:srgbClr val="868787"/>
                </a:solidFill>
              </a:defRPr>
            </a:lvl9pPr>
          </a:lstStyle>
          <a:p>
            <a:endParaRPr dirty="0"/>
          </a:p>
        </p:txBody>
      </p:sp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>
            <a:off x="3022100" y="4648857"/>
            <a:ext cx="5289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9pPr>
          </a:lstStyle>
          <a:p>
            <a:endParaRPr dirty="0"/>
          </a:p>
        </p:txBody>
      </p:sp>
      <p:sp>
        <p:nvSpPr>
          <p:cNvPr id="76" name="Google Shape;76;p31"/>
          <p:cNvSpPr txBox="1">
            <a:spLocks noGrp="1"/>
          </p:cNvSpPr>
          <p:nvPr>
            <p:ph type="title" idx="2"/>
          </p:nvPr>
        </p:nvSpPr>
        <p:spPr>
          <a:xfrm>
            <a:off x="3694063" y="4648863"/>
            <a:ext cx="7508550" cy="3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2pPr>
            <a:lvl3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3pPr>
            <a:lvl4pPr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4pPr>
            <a:lvl5pPr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5pPr>
            <a:lvl6pPr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6pPr>
            <a:lvl7pPr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7pPr>
            <a:lvl8pPr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8pPr>
            <a:lvl9pPr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31"/>
          <p:cNvSpPr txBox="1">
            <a:spLocks noGrp="1"/>
          </p:cNvSpPr>
          <p:nvPr>
            <p:ph type="body" idx="3"/>
          </p:nvPr>
        </p:nvSpPr>
        <p:spPr>
          <a:xfrm>
            <a:off x="3694063" y="5044638"/>
            <a:ext cx="7508550" cy="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1300">
                <a:solidFill>
                  <a:srgbClr val="86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lvl="1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1300">
                <a:solidFill>
                  <a:srgbClr val="868787"/>
                </a:solidFill>
              </a:defRPr>
            </a:lvl2pPr>
            <a:lvl3pPr marL="685800" lvl="2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1300">
                <a:solidFill>
                  <a:srgbClr val="868787"/>
                </a:solidFill>
              </a:defRPr>
            </a:lvl3pPr>
            <a:lvl4pPr marL="914400" lvl="3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1300">
                <a:solidFill>
                  <a:srgbClr val="868787"/>
                </a:solidFill>
              </a:defRPr>
            </a:lvl4pPr>
            <a:lvl5pPr marL="1143000" lvl="4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1300">
                <a:solidFill>
                  <a:srgbClr val="868787"/>
                </a:solidFill>
              </a:defRPr>
            </a:lvl5pPr>
            <a:lvl6pPr marL="1371600" lvl="5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1300">
                <a:solidFill>
                  <a:srgbClr val="868787"/>
                </a:solidFill>
              </a:defRPr>
            </a:lvl6pPr>
            <a:lvl7pPr marL="1600200" lvl="6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1300">
                <a:solidFill>
                  <a:srgbClr val="868787"/>
                </a:solidFill>
              </a:defRPr>
            </a:lvl7pPr>
            <a:lvl8pPr marL="1828800" lvl="7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1300">
                <a:solidFill>
                  <a:srgbClr val="868787"/>
                </a:solidFill>
              </a:defRPr>
            </a:lvl8pPr>
            <a:lvl9pPr marL="2057400" lvl="8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1300">
                <a:solidFill>
                  <a:srgbClr val="868787"/>
                </a:solidFill>
              </a:defRPr>
            </a:lvl9pPr>
          </a:lstStyle>
          <a:p>
            <a:endParaRPr dirty="0"/>
          </a:p>
        </p:txBody>
      </p:sp>
      <p:sp>
        <p:nvSpPr>
          <p:cNvPr id="78" name="Google Shape;78;p31"/>
          <p:cNvSpPr txBox="1">
            <a:spLocks noGrp="1"/>
          </p:cNvSpPr>
          <p:nvPr>
            <p:ph type="title" idx="4"/>
          </p:nvPr>
        </p:nvSpPr>
        <p:spPr>
          <a:xfrm>
            <a:off x="3022100" y="5516569"/>
            <a:ext cx="5289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9pPr>
          </a:lstStyle>
          <a:p>
            <a:endParaRPr dirty="0"/>
          </a:p>
        </p:txBody>
      </p:sp>
      <p:sp>
        <p:nvSpPr>
          <p:cNvPr id="79" name="Google Shape;79;p31"/>
          <p:cNvSpPr txBox="1">
            <a:spLocks noGrp="1"/>
          </p:cNvSpPr>
          <p:nvPr>
            <p:ph type="title" idx="5"/>
          </p:nvPr>
        </p:nvSpPr>
        <p:spPr>
          <a:xfrm>
            <a:off x="3694063" y="5516575"/>
            <a:ext cx="7508550" cy="3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2pPr>
            <a:lvl3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3pPr>
            <a:lvl4pPr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4pPr>
            <a:lvl5pPr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5pPr>
            <a:lvl6pPr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6pPr>
            <a:lvl7pPr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7pPr>
            <a:lvl8pPr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8pPr>
            <a:lvl9pPr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9pPr>
          </a:lstStyle>
          <a:p>
            <a:endParaRPr dirty="0"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6"/>
          </p:nvPr>
        </p:nvSpPr>
        <p:spPr>
          <a:xfrm>
            <a:off x="3694063" y="5912350"/>
            <a:ext cx="7508550" cy="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1300">
                <a:solidFill>
                  <a:srgbClr val="86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lvl="1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1300">
                <a:solidFill>
                  <a:srgbClr val="868787"/>
                </a:solidFill>
              </a:defRPr>
            </a:lvl2pPr>
            <a:lvl3pPr marL="685800" lvl="2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1300">
                <a:solidFill>
                  <a:srgbClr val="868787"/>
                </a:solidFill>
              </a:defRPr>
            </a:lvl3pPr>
            <a:lvl4pPr marL="914400" lvl="3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1300">
                <a:solidFill>
                  <a:srgbClr val="868787"/>
                </a:solidFill>
              </a:defRPr>
            </a:lvl4pPr>
            <a:lvl5pPr marL="1143000" lvl="4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1300">
                <a:solidFill>
                  <a:srgbClr val="868787"/>
                </a:solidFill>
              </a:defRPr>
            </a:lvl5pPr>
            <a:lvl6pPr marL="1371600" lvl="5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1300">
                <a:solidFill>
                  <a:srgbClr val="868787"/>
                </a:solidFill>
              </a:defRPr>
            </a:lvl6pPr>
            <a:lvl7pPr marL="1600200" lvl="6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1300">
                <a:solidFill>
                  <a:srgbClr val="868787"/>
                </a:solidFill>
              </a:defRPr>
            </a:lvl7pPr>
            <a:lvl8pPr marL="1828800" lvl="7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1300">
                <a:solidFill>
                  <a:srgbClr val="868787"/>
                </a:solidFill>
              </a:defRPr>
            </a:lvl8pPr>
            <a:lvl9pPr marL="2057400" lvl="8" indent="-1143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1300">
                <a:solidFill>
                  <a:srgbClr val="868787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245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4;p37">
            <a:extLst>
              <a:ext uri="{FF2B5EF4-FFF2-40B4-BE49-F238E27FC236}">
                <a16:creationId xmlns:a16="http://schemas.microsoft.com/office/drawing/2014/main" id="{3F9AB850-9D48-2AFA-09FF-40B01D2DA61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8"/>
            <a:ext cx="12192000" cy="68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65EC28A-DBCA-10F4-92A4-BC92C1EBE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5F3B8E-FFC8-2E90-3863-027304193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5023B4-CD90-7B8A-54F0-24C5B767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A06162-FEA7-EA06-8A39-DC53AA7C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B820F3-F71D-1CA5-EA37-1987DE36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80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4;p37">
            <a:extLst>
              <a:ext uri="{FF2B5EF4-FFF2-40B4-BE49-F238E27FC236}">
                <a16:creationId xmlns:a16="http://schemas.microsoft.com/office/drawing/2014/main" id="{391D72A0-5D44-2CEC-1EFD-CE199983095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8"/>
            <a:ext cx="12192000" cy="68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F3E6105-1C63-50DF-DFE6-15C0A8FE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B67032-5150-DDE5-E875-3833A38B8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7C720B-E98A-1597-9483-40771F92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2A0C49-D55C-AB7A-CC1E-0740D8AE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878AA9-32B1-5844-3FD4-5A80BE3E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328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14;p37">
            <a:extLst>
              <a:ext uri="{FF2B5EF4-FFF2-40B4-BE49-F238E27FC236}">
                <a16:creationId xmlns:a16="http://schemas.microsoft.com/office/drawing/2014/main" id="{E47DD0AC-0CA3-BFBF-ABEB-538961E8CBEB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8"/>
            <a:ext cx="12192000" cy="68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FA8D5EB-78E9-A4FF-A94D-DD0FA85B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597E01-97AB-4355-C465-9ADC9CAA4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29B75A-F217-C17E-3770-79131A822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3D6E1A3-6C2E-9DC9-4BAD-501CE81D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F93135-C91D-97E5-2189-4DC46DF1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258FF90-3D81-139B-05D2-0925D7A1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99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14;p37">
            <a:extLst>
              <a:ext uri="{FF2B5EF4-FFF2-40B4-BE49-F238E27FC236}">
                <a16:creationId xmlns:a16="http://schemas.microsoft.com/office/drawing/2014/main" id="{CCFD0F74-D8CF-9D64-B766-3F07A8AB7ADF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8"/>
            <a:ext cx="12192000" cy="68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409D1DA-B0FA-AD9E-69C4-5BE16436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B9D6387-8EA8-A783-4444-6F26A25EC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87EE39B-5C49-67E1-DA3A-EAB45A001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CE452F3-EFDC-CA94-3C4F-A866B2A40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77F4D79-5DA8-E030-3E0F-B6906BAE8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FF4F5A1-69A6-F8DA-5756-DD09EDD8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2E90758-EFB7-7E5D-0771-40183E65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2188794-558D-40E1-BC36-CCF60880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76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4;p37">
            <a:extLst>
              <a:ext uri="{FF2B5EF4-FFF2-40B4-BE49-F238E27FC236}">
                <a16:creationId xmlns:a16="http://schemas.microsoft.com/office/drawing/2014/main" id="{0352D112-ADAD-DBF9-ECBC-EB00C4F6681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8"/>
            <a:ext cx="12192000" cy="68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FD1C370-B3F8-C1C9-B767-2653C364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0124259-8F33-0184-AE7C-03A39B31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15B6BDD-C98F-DCB7-1155-E5D12D9E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03C17D-D504-9286-8417-43366168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7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4;p37">
            <a:extLst>
              <a:ext uri="{FF2B5EF4-FFF2-40B4-BE49-F238E27FC236}">
                <a16:creationId xmlns:a16="http://schemas.microsoft.com/office/drawing/2014/main" id="{043669E2-D40B-85C2-B5DD-F99FBD8F9A4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8"/>
            <a:ext cx="12192000" cy="68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6277C8D-35AB-19AD-7C2F-8A01656C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03288C-BACF-60D7-330F-3098FCDE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726F92-DC6F-1531-36BC-57069D69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33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256B8D-310E-84A2-8814-3648EAF3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67C42B-17C7-4311-8BD5-486591070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14D0483-393E-2898-0F2A-02635BD54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0232078-AAC6-0AC0-4121-AF4677E1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A42BC5-0021-C06D-4F31-84931236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F89027C-B43F-C37F-8E78-55C687F2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27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DAA06B-F52D-1B87-18EC-AF42F668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ECB048-7B9D-D00E-79DB-C9F745485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4F63929-6769-7E46-A49D-10CEACBEC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3DAD82-9D35-4826-A05A-E157CCCD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DDC5E16-942F-F2B0-26FC-D09C4EDF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DBD62F-1532-0CCE-E479-54C7A528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722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0182C6C-CEE7-BA71-6E84-43D0C7FF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38300C-CEB0-C160-20A9-7911D661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08CC6A-1471-E7FA-A535-2501B3BC4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E8A364-5047-A0AD-ABB4-F0F9EF033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F24FFC-D58E-3895-6D64-75E175D54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15BC-6685-40B4-A8DD-C462B1C9B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850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9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a.cr/2023/413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github.com/SNUCP/fast-ks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3c62c7539_0_0"/>
          <p:cNvSpPr txBox="1">
            <a:spLocks noGrp="1"/>
          </p:cNvSpPr>
          <p:nvPr>
            <p:ph type="body" idx="1"/>
          </p:nvPr>
        </p:nvSpPr>
        <p:spPr>
          <a:xfrm>
            <a:off x="-32888" y="3315734"/>
            <a:ext cx="11092543" cy="2544666"/>
          </a:xfrm>
          <a:prstGeom prst="rect">
            <a:avLst/>
          </a:prstGeom>
        </p:spPr>
        <p:txBody>
          <a:bodyPr spcFirstLastPara="1" vert="horz" wrap="square" lIns="22850" tIns="22850" rIns="22850" bIns="22850" rtlCol="0" anchor="t" anchorCtr="0">
            <a:noAutofit/>
          </a:bodyPr>
          <a:lstStyle/>
          <a:p>
            <a:pPr marL="0" indent="0"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Yongsoo Song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(Seoul National University)</a:t>
            </a:r>
          </a:p>
          <a:p>
            <a:pPr marL="0" indent="0"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Crypto 2023</a:t>
            </a:r>
          </a:p>
          <a:p>
            <a:pPr marL="0" indent="0" algn="ctr"/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Joint work with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Miran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Kim (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Hanyang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Univ), Dongwon Lee,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Jinyeong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(SNU)</a:t>
            </a:r>
          </a:p>
        </p:txBody>
      </p:sp>
      <p:sp>
        <p:nvSpPr>
          <p:cNvPr id="169" name="Google Shape;169;gc3c62c7539_0_0"/>
          <p:cNvSpPr txBox="1">
            <a:spLocks noGrp="1"/>
          </p:cNvSpPr>
          <p:nvPr>
            <p:ph type="title"/>
          </p:nvPr>
        </p:nvSpPr>
        <p:spPr>
          <a:xfrm>
            <a:off x="907729" y="747229"/>
            <a:ext cx="9211310" cy="2044098"/>
          </a:xfrm>
          <a:prstGeom prst="rect">
            <a:avLst/>
          </a:prstGeom>
        </p:spPr>
        <p:txBody>
          <a:bodyPr spcFirstLastPara="1" vert="horz" wrap="square" lIns="25400" tIns="25400" rIns="25400" bIns="25400" rtlCol="0" anchor="t" anchorCtr="0">
            <a:noAutofit/>
          </a:bodyPr>
          <a:lstStyle/>
          <a:p>
            <a:pPr algn="ctr"/>
            <a:r>
              <a:rPr lang="en-US" b="1" dirty="0"/>
              <a:t>Accelerating HE Operations</a:t>
            </a:r>
            <a:br>
              <a:rPr lang="en-US" b="1" dirty="0"/>
            </a:br>
            <a:r>
              <a:rPr lang="en-US" b="1" dirty="0"/>
              <a:t>Using Key Decomposition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AC5A91-F5E0-C356-D7BC-F9DC7DF5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3" y="365125"/>
            <a:ext cx="8824882" cy="849984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RNS &amp; NTT</a:t>
            </a:r>
            <a:endParaRPr lang="ko-KR" altLang="en-US" b="1" dirty="0">
              <a:solidFill>
                <a:srgbClr val="043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09F73B-3831-F44F-50B5-173DFC5AB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0604" y="1427823"/>
                <a:ext cx="11530792" cy="498975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Residue Number System (RNS)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ko-KR" sz="2200" b="0" dirty="0">
                    <a:latin typeface="Arial" panose="020B0604020202020204" pitchFamily="34" charset="0"/>
                  </a:rPr>
                  <a:t>  a product of distinct (word-size) primes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↦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is an isomorphism (by CRT)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Theoretic Transform (NTT)</a:t>
                </a:r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ko-KR" sz="22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a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ko-KR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primitive root of unity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mod</m:t>
                        </m:r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2</m:t>
                        </m:r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457200" lvl="1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↦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bSup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…,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Conversion between (Coefficient representation) &amp; (NTT form)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Complexity: </a:t>
                </a:r>
                <a14:m>
                  <m:oMath xmlns:m="http://schemas.openxmlformats.org/officeDocument/2006/math"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func>
                      <m:funcPr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2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func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09F73B-3831-F44F-50B5-173DFC5AB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604" y="1427823"/>
                <a:ext cx="11530792" cy="4989750"/>
              </a:xfrm>
              <a:blipFill>
                <a:blip r:embed="rId2"/>
                <a:stretch>
                  <a:fillRect l="-659" t="-2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D88C553-D382-6BC8-A1E0-662F8766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4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AC5A91-F5E0-C356-D7BC-F9DC7DF5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2" y="365125"/>
            <a:ext cx="10862629" cy="849984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RNS-based Gadget Decomposition</a:t>
            </a:r>
            <a:endParaRPr lang="ko-KR" altLang="en-US" b="1" dirty="0">
              <a:solidFill>
                <a:srgbClr val="043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09F73B-3831-F44F-50B5-173DFC5AB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058" y="1303953"/>
                <a:ext cx="11374256" cy="541752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most widely used decomposition method in practice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Modulus: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distinct primes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Gadget vector: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Sup>
                      <m:sSub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vector of “CRT constants”  </a:t>
                </a:r>
                <a:r>
                  <a:rPr lang="en-US" altLang="ko-KR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s.t.</a:t>
                </a: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≡1 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mod</m:t>
                        </m:r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≡0  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mod</m:t>
                        </m:r>
                        <m:f>
                          <m:fPr>
                            <m:type m:val="lin"/>
                            <m:ctrlP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sz="2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sz="2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endPara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RNS-based decomposition: 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en-US" altLang="ko-K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en-US" altLang="ko-K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ko-K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ko-K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r>
                          <a:rPr lang="en-US" altLang="ko-K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ko-K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ko-K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ko-KR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ko-K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  <m:r>
                                  <a:rPr lang="en-US" altLang="ko-KR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ko-KR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ko-K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altLang="ko-K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Correctness: CRT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ko-K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altLang="ko-KR" sz="22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ko-K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2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ko-K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ko-K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altLang="ko-KR" sz="22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ko-K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ko-KR" sz="2200" i="1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altLang="ko-KR" sz="22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altLang="ko-KR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2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2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2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Remark: 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ko-KR" sz="2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RNS-friendly,</a:t>
                </a: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but can be computed in the </a:t>
                </a:r>
                <a:r>
                  <a:rPr lang="en-US" altLang="ko-KR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coefficient form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09F73B-3831-F44F-50B5-173DFC5AB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058" y="1303953"/>
                <a:ext cx="11374256" cy="5417522"/>
              </a:xfrm>
              <a:blipFill>
                <a:blip r:embed="rId2"/>
                <a:stretch>
                  <a:fillRect l="-6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A2D2EF8-A204-3460-4E20-8B70C5D5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29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AC5A91-F5E0-C356-D7BC-F9DC7DF5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3" y="365125"/>
            <a:ext cx="8824882" cy="849984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External Product</a:t>
            </a:r>
            <a:endParaRPr lang="ko-KR" altLang="en-US" b="1" dirty="0">
              <a:solidFill>
                <a:srgbClr val="043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09F73B-3831-F44F-50B5-173DFC5AB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143" y="1215109"/>
                <a:ext cx="11015027" cy="525349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External product of 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𝒖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…, 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)∈</m:t>
                    </m:r>
                    <m:sSubSup>
                      <m:sSub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Step 1 (decomposition): 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en-US" altLang="ko-KR" sz="2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ko-KR" sz="2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Step 2 (linear combination): 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altLang="ko-KR" sz="2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2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+…+</m:t>
                    </m:r>
                    <m:sSub>
                      <m:sSubPr>
                        <m:ctrlP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ko-KR" sz="2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Key Question:</a:t>
                </a: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How to implement the product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ko-KR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arenR"/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RNS representation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…, </m:t>
                    </m:r>
                    <m:sSub>
                      <m:sSubPr>
                        <m:ctrlP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ko-KR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modulo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endParaRPr lang="en-US" altLang="ko-KR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arenR"/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Then, perform the </a:t>
                </a:r>
                <a:r>
                  <a:rPr lang="en-US" altLang="ko-KR" sz="22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inner product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altLang="ko-KR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arenR"/>
                </a:pPr>
                <a:endParaRPr lang="en-US" altLang="ko-KR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altLang="ko-KR" sz="2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NTT conversions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to obtain the NTT form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 modulo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altLang="ko-KR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multiplications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09F73B-3831-F44F-50B5-173DFC5AB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143" y="1215109"/>
                <a:ext cx="11015027" cy="5253495"/>
              </a:xfrm>
              <a:blipFill>
                <a:blip r:embed="rId2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8C04A5-4097-4BA7-1B55-DEE730087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1F4F40BD-F8C6-CA0D-6510-AD9D9F7AFE8D}"/>
              </a:ext>
            </a:extLst>
          </p:cNvPr>
          <p:cNvSpPr/>
          <p:nvPr/>
        </p:nvSpPr>
        <p:spPr>
          <a:xfrm>
            <a:off x="466559" y="1215109"/>
            <a:ext cx="10887241" cy="1631382"/>
          </a:xfrm>
          <a:prstGeom prst="roundRect">
            <a:avLst>
              <a:gd name="adj" fmla="val 935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377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edc4c2c07_11_224"/>
          <p:cNvSpPr txBox="1">
            <a:spLocks noGrp="1"/>
          </p:cNvSpPr>
          <p:nvPr>
            <p:ph type="title"/>
          </p:nvPr>
        </p:nvSpPr>
        <p:spPr>
          <a:xfrm>
            <a:off x="2657055" y="2414895"/>
            <a:ext cx="528900" cy="467400"/>
          </a:xfrm>
          <a:prstGeom prst="rect">
            <a:avLst/>
          </a:prstGeom>
        </p:spPr>
        <p:txBody>
          <a:bodyPr spcFirstLastPara="1" vert="horz" wrap="square" lIns="25400" tIns="25400" rIns="25400" bIns="25400" rtlCol="0" anchor="t" anchorCtr="0">
            <a:noAutofit/>
          </a:bodyPr>
          <a:lstStyle/>
          <a:p>
            <a:r>
              <a:rPr lang="en-US" sz="2400" dirty="0"/>
              <a:t>01</a:t>
            </a:r>
            <a:endParaRPr sz="2400" dirty="0"/>
          </a:p>
        </p:txBody>
      </p:sp>
      <p:sp>
        <p:nvSpPr>
          <p:cNvPr id="270" name="Google Shape;270;gbedc4c2c07_11_224"/>
          <p:cNvSpPr txBox="1">
            <a:spLocks noGrp="1"/>
          </p:cNvSpPr>
          <p:nvPr>
            <p:ph type="title" idx="2"/>
          </p:nvPr>
        </p:nvSpPr>
        <p:spPr>
          <a:xfrm>
            <a:off x="3367118" y="2414900"/>
            <a:ext cx="7508550" cy="942829"/>
          </a:xfrm>
          <a:prstGeom prst="rect">
            <a:avLst/>
          </a:prstGeom>
        </p:spPr>
        <p:txBody>
          <a:bodyPr spcFirstLastPara="1" vert="horz" wrap="square" lIns="25400" tIns="25400" rIns="25400" bIns="25400" rtlCol="0" anchor="t" anchorCtr="0">
            <a:noAutofit/>
          </a:bodyPr>
          <a:lstStyle/>
          <a:p>
            <a:r>
              <a:rPr lang="en-US" sz="2400" dirty="0"/>
              <a:t>Background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Gadget Decomposition &amp; External Product</a:t>
            </a:r>
            <a:endParaRPr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2" name="Google Shape;272;gbedc4c2c07_11_224"/>
          <p:cNvSpPr txBox="1">
            <a:spLocks noGrp="1"/>
          </p:cNvSpPr>
          <p:nvPr>
            <p:ph type="title"/>
          </p:nvPr>
        </p:nvSpPr>
        <p:spPr>
          <a:xfrm>
            <a:off x="2657055" y="3742006"/>
            <a:ext cx="528900" cy="467400"/>
          </a:xfrm>
          <a:prstGeom prst="rect">
            <a:avLst/>
          </a:prstGeom>
        </p:spPr>
        <p:txBody>
          <a:bodyPr spcFirstLastPara="1" vert="horz" wrap="square" lIns="25400" tIns="25400" rIns="25400" bIns="25400" rtlCol="0" anchor="t" anchorCtr="0">
            <a:noAutofit/>
          </a:bodyPr>
          <a:lstStyle/>
          <a:p>
            <a:r>
              <a:rPr lang="en-US" sz="2400" dirty="0"/>
              <a:t>02</a:t>
            </a:r>
            <a:endParaRPr sz="2400" dirty="0"/>
          </a:p>
        </p:txBody>
      </p:sp>
      <p:sp>
        <p:nvSpPr>
          <p:cNvPr id="273" name="Google Shape;273;gbedc4c2c07_11_224"/>
          <p:cNvSpPr txBox="1">
            <a:spLocks noGrp="1"/>
          </p:cNvSpPr>
          <p:nvPr>
            <p:ph type="title" idx="2"/>
          </p:nvPr>
        </p:nvSpPr>
        <p:spPr>
          <a:xfrm>
            <a:off x="3367118" y="3742012"/>
            <a:ext cx="7508550" cy="942828"/>
          </a:xfrm>
          <a:prstGeom prst="rect">
            <a:avLst/>
          </a:prstGeom>
        </p:spPr>
        <p:txBody>
          <a:bodyPr spcFirstLastPara="1" vert="horz" wrap="square" lIns="25400" tIns="25400" rIns="25400" bIns="25400" rtlCol="0" anchor="t" anchorCtr="0">
            <a:noAutofit/>
          </a:bodyPr>
          <a:lstStyle/>
          <a:p>
            <a:r>
              <a:rPr lang="en-US" sz="2400" dirty="0"/>
              <a:t>Previous Method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RNS-friendly decomposition</a:t>
            </a:r>
            <a:endParaRPr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sz="2400" dirty="0"/>
          </a:p>
        </p:txBody>
      </p:sp>
      <p:sp>
        <p:nvSpPr>
          <p:cNvPr id="23" name="Google Shape;272;gbedc4c2c07_11_224">
            <a:extLst>
              <a:ext uri="{FF2B5EF4-FFF2-40B4-BE49-F238E27FC236}">
                <a16:creationId xmlns:a16="http://schemas.microsoft.com/office/drawing/2014/main" id="{2D0314E4-5CDA-BF8A-E41D-DBE0CCEE3EBE}"/>
              </a:ext>
            </a:extLst>
          </p:cNvPr>
          <p:cNvSpPr txBox="1">
            <a:spLocks/>
          </p:cNvSpPr>
          <p:nvPr/>
        </p:nvSpPr>
        <p:spPr>
          <a:xfrm>
            <a:off x="2657055" y="5063503"/>
            <a:ext cx="5289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marR="0"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marR="0"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marR="0"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marR="0"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r>
              <a:rPr lang="en-US" sz="2400" dirty="0"/>
              <a:t>03</a:t>
            </a:r>
          </a:p>
        </p:txBody>
      </p:sp>
      <p:sp>
        <p:nvSpPr>
          <p:cNvPr id="24" name="Google Shape;273;gbedc4c2c07_11_224">
            <a:extLst>
              <a:ext uri="{FF2B5EF4-FFF2-40B4-BE49-F238E27FC236}">
                <a16:creationId xmlns:a16="http://schemas.microsoft.com/office/drawing/2014/main" id="{F5DD2B6E-C40A-E178-C7BE-E4E1432DC724}"/>
              </a:ext>
            </a:extLst>
          </p:cNvPr>
          <p:cNvSpPr txBox="1">
            <a:spLocks/>
          </p:cNvSpPr>
          <p:nvPr/>
        </p:nvSpPr>
        <p:spPr>
          <a:xfrm>
            <a:off x="3367118" y="5063508"/>
            <a:ext cx="7508550" cy="103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marR="0"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marR="0"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marR="0"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marR="0"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r>
              <a:rPr lang="en-US" sz="2400" dirty="0"/>
              <a:t>Our Solution</a:t>
            </a:r>
          </a:p>
          <a:p>
            <a:r>
              <a:rPr lang="en-US" sz="2400" dirty="0"/>
              <a:t>	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Performance &amp; Implementation Results</a:t>
            </a:r>
          </a:p>
          <a:p>
            <a:endParaRPr lang="en-US" sz="24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BFF8C9F-DA60-CD59-97AF-60C95174057F}"/>
              </a:ext>
            </a:extLst>
          </p:cNvPr>
          <p:cNvSpPr txBox="1">
            <a:spLocks/>
          </p:cNvSpPr>
          <p:nvPr/>
        </p:nvSpPr>
        <p:spPr>
          <a:xfrm>
            <a:off x="3367118" y="883423"/>
            <a:ext cx="5309743" cy="8499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0800" tIns="50800" rIns="50800" bIns="50800" rtlCol="0" anchor="t" anchorCtr="0">
            <a:noAutofit/>
          </a:bodyPr>
          <a:lstStyle>
            <a:lvl1pPr lvl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 kern="1200">
                <a:solidFill>
                  <a:srgbClr val="0437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9pPr>
          </a:lstStyle>
          <a:p>
            <a:r>
              <a:rPr lang="en-US" altLang="ko-KR" sz="4400" b="1" dirty="0"/>
              <a:t>Table of Contents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83217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AC5A91-F5E0-C356-D7BC-F9DC7DF5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3" y="365125"/>
            <a:ext cx="8824882" cy="849984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</a:t>
            </a:r>
            <a:endParaRPr lang="ko-KR" altLang="en-US" b="1" dirty="0">
              <a:solidFill>
                <a:srgbClr val="043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7329482E-D05F-8F38-1436-2E9F6105B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6245" y="1341336"/>
                <a:ext cx="11695451" cy="501501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Goal:</a:t>
                </a: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Compute the linear combination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altLang="ko-KR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+…+</m:t>
                    </m:r>
                    <m:sSub>
                      <m:sSubPr>
                        <m:ctrlPr>
                          <a:rPr lang="en-US" altLang="ko-KR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altLang="ko-KR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efficiently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Main Idea:</a:t>
                </a: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perform as much computation as possible over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that the </a:t>
                </a:r>
                <a:r>
                  <a:rPr lang="en-US" altLang="ko-KR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gadget decompositions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ko-KR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given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ko-KR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,0</m:t>
                            </m:r>
                          </m:sub>
                        </m:sSub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ko-KR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ko-KR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ko-KR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altLang="ko-KR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ko-KR" sz="2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,0</m:t>
                        </m:r>
                      </m:sub>
                    </m:sSub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b>
                      <m:sSubPr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+…+</m:t>
                    </m:r>
                    <m:sSub>
                      <m:sSubPr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b>
                      <m:sSubPr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ko-KR" sz="2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2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mod</m:t>
                        </m:r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ko-KR" sz="22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57200" lvl="1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b="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b="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ko-KR" b="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ko-KR" b="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b="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b="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altLang="ko-KR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ko-KR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ko-KR" b="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ko-KR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ko-KR" b="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r>
                                        <a:rPr lang="en-US" altLang="ko-KR" b="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ko-KR" b="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altLang="ko-KR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ko-KR" b="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altLang="ko-KR" b="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ko-KR" b="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ko-KR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ko-KR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ko-KR" b="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ko-KR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ko-KR" b="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ko-KR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ko-KR" b="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r>
                                        <a:rPr lang="en-US" altLang="ko-KR" b="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altLang="ko-KR" b="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ko-KR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b="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ko-KR" b="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altLang="ko-K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b="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𝑚𝑜𝑑</m:t>
                          </m:r>
                          <m:r>
                            <a:rPr lang="en-US" altLang="ko-KR" b="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ko-KR" b="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output is the linear combination of gadget basis with coefficients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ko-KR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ko-KR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ko-KR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ko-KR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7329482E-D05F-8F38-1436-2E9F6105B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6245" y="1341336"/>
                <a:ext cx="11695451" cy="5015014"/>
              </a:xfrm>
              <a:blipFill>
                <a:blip r:embed="rId2"/>
                <a:stretch>
                  <a:fillRect l="-759" b="-116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870A0E-D61F-7015-3E8E-4E2D05F2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51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AC5A91-F5E0-C356-D7BC-F9DC7DF5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3" y="365125"/>
            <a:ext cx="8824882" cy="849984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Properties</a:t>
            </a:r>
            <a:endParaRPr lang="ko-KR" altLang="en-US" b="1" dirty="0">
              <a:solidFill>
                <a:srgbClr val="043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7329482E-D05F-8F38-1436-2E9F6105B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1230" y="1489013"/>
                <a:ext cx="10166965" cy="5085958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3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ko-KR" sz="2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altLang="ko-KR" sz="2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2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+…+</m:t>
                    </m:r>
                    <m:sSub>
                      <m:sSubPr>
                        <m:ctrlP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ko-KR" sz="2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altLang="ko-KR" sz="2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6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mod</m:t>
                        </m:r>
                        <m:r>
                          <a:rPr lang="en-US" altLang="ko-KR" sz="2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ko-KR" sz="2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altLang="ko-KR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ko-KR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:r>
                  <a:rPr lang="en-US" altLang="ko-KR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ko-KR" sz="2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2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0≤</m:t>
                        </m:r>
                        <m:r>
                          <a:rPr lang="en-US" altLang="ko-KR" sz="2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altLang="ko-KR" sz="2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sz="2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2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ko-KR" sz="2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ko-KR" sz="2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ko-KR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can be precomputed (from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altLang="ko-KR" sz="2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ko-KR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0≤</m:t>
                        </m:r>
                        <m:r>
                          <a:rPr lang="en-US" altLang="ko-KR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ko-KR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ko-KR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inner product is a </a:t>
                </a:r>
                <a:r>
                  <a:rPr lang="en-US" altLang="ko-KR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small</a:t>
                </a: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element of </a:t>
                </a:r>
                <a14:m>
                  <m:oMath xmlns:m="http://schemas.openxmlformats.org/officeDocument/2006/math">
                    <m:r>
                      <a:rPr lang="en-US" altLang="ko-KR" sz="2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Its upper bound (the precision of DFT over </a:t>
                </a:r>
                <a14:m>
                  <m:oMath xmlns:m="http://schemas.openxmlformats.org/officeDocument/2006/math">
                    <m:r>
                      <a:rPr lang="en-US" altLang="ko-KR" sz="2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 is determined by </a:t>
                </a:r>
                <a14:m>
                  <m:oMath xmlns:m="http://schemas.openxmlformats.org/officeDocument/2006/math"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altLang="ko-KR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ko-KR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altLang="ko-KR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RNS representation of </a:t>
                </a:r>
                <a14:m>
                  <m:oMath xmlns:m="http://schemas.openxmlformats.org/officeDocument/2006/math">
                    <m:r>
                      <a:rPr lang="en-US" altLang="ko-KR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modulo </a:t>
                </a:r>
                <a14:m>
                  <m:oMath xmlns:m="http://schemas.openxmlformats.org/officeDocument/2006/math">
                    <m:r>
                      <a:rPr lang="en-US" altLang="ko-KR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2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2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mod</m:t>
                        </m:r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7329482E-D05F-8F38-1436-2E9F6105B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230" y="1489013"/>
                <a:ext cx="10166965" cy="5085958"/>
              </a:xfrm>
              <a:blipFill>
                <a:blip r:embed="rId2"/>
                <a:stretch>
                  <a:fillRect l="-874" t="-109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26232C-BC65-E07F-4553-89B90D92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1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AC5A91-F5E0-C356-D7BC-F9DC7DF5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3" y="365125"/>
            <a:ext cx="8824882" cy="849984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External Product </a:t>
            </a:r>
            <a:endParaRPr lang="ko-KR" altLang="en-US" b="1" dirty="0">
              <a:solidFill>
                <a:srgbClr val="043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7329482E-D05F-8F38-1436-2E9F6105B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0121" y="1215109"/>
                <a:ext cx="10861136" cy="463052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,0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…, 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)∈</m:t>
                    </m:r>
                    <m:sSup>
                      <m:sSupPr>
                        <m:ctrlP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are precomputed and given in the </a:t>
                </a:r>
                <a:r>
                  <a:rPr lang="en-US" altLang="ko-KR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DFT form</a:t>
                </a: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ct val="130000"/>
                  </a:lnSpc>
                  <a:spcBef>
                    <a:spcPts val="0"/>
                  </a:spcBef>
                  <a:buFont typeface="+mj-lt"/>
                  <a:buAutoNum type="arabicParenR"/>
                </a:pPr>
                <a:endParaRPr lang="en-US" altLang="ko-KR" sz="2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ct val="130000"/>
                  </a:lnSpc>
                  <a:spcBef>
                    <a:spcPts val="0"/>
                  </a:spcBef>
                  <a:buFont typeface="+mj-lt"/>
                  <a:buAutoNum type="arabicParenR"/>
                </a:pPr>
                <a:r>
                  <a:rPr lang="en-US" altLang="ko-KR" sz="2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…, 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ko-KR" sz="2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DFTs</a:t>
                </a:r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ct val="130000"/>
                  </a:lnSpc>
                  <a:spcBef>
                    <a:spcPts val="0"/>
                  </a:spcBef>
                  <a:buFont typeface="+mj-lt"/>
                  <a:buAutoNum type="arabicParenR"/>
                </a:pPr>
                <a:r>
                  <a:rPr lang="en-US" altLang="ko-KR" sz="2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ko-KR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ko-KR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for each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2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altLang="ko-KR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2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multiplications</a:t>
                </a:r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lnSpc>
                    <a:spcPct val="130000"/>
                  </a:lnSpc>
                  <a:spcBef>
                    <a:spcPts val="0"/>
                  </a:spcBef>
                  <a:buFont typeface="+mj-lt"/>
                  <a:buAutoNum type="arabicParenR"/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back into the coefficient form	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ko-KR" sz="2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inverse DFTs</a:t>
                </a:r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ko-KR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altLang="ko-KR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RNS representation of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modulo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altLang="ko-KR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a pure algorithmic optimization, computing the same ciphertext!</a:t>
                </a:r>
              </a:p>
            </p:txBody>
          </p:sp>
        </mc:Choice>
        <mc:Fallback xmlns="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7329482E-D05F-8F38-1436-2E9F6105B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0121" y="1215109"/>
                <a:ext cx="10861136" cy="4630520"/>
              </a:xfrm>
              <a:blipFill>
                <a:blip r:embed="rId2"/>
                <a:stretch>
                  <a:fillRect l="-1051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047C05-21C7-BB8D-26A3-428273E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3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AC5A91-F5E0-C356-D7BC-F9DC7DF5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2" y="365125"/>
            <a:ext cx="11145657" cy="849984"/>
          </a:xfrm>
        </p:spPr>
        <p:txBody>
          <a:bodyPr>
            <a:normAutofit fontScale="90000"/>
          </a:bodyPr>
          <a:lstStyle/>
          <a:p>
            <a:r>
              <a:rPr lang="en-US" altLang="ko-KR" b="1" dirty="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Optimizations &amp; Generalizations (Full paper)</a:t>
            </a:r>
            <a:endParaRPr lang="ko-KR" altLang="en-US" b="1" dirty="0">
              <a:solidFill>
                <a:srgbClr val="043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7329482E-D05F-8F38-1436-2E9F6105B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328" y="1317328"/>
                <a:ext cx="10635343" cy="476778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General RNS-based gadget decomposition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…, 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⋯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digit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product of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ko-KR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(=1 ~ 4)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prime numbers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special-modulus technique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key-switching key has a larger modulus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altLang="ko-KR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Need to introduce another</a:t>
                </a:r>
                <a:r>
                  <a:rPr lang="en-US" altLang="ko-KR" sz="2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decomposition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altLang="ko-KR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ko-KR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(of a different digit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altLang="ko-KR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Multi-precision </a:t>
                </a:r>
                <a:r>
                  <a:rPr lang="en-US" altLang="ko-KR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DFT over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arithmetic of integral polynomials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Its precision depends on 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and</a:t>
                </a:r>
                <a:r>
                  <a:rPr lang="ko-KR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7329482E-D05F-8F38-1436-2E9F6105B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328" y="1317328"/>
                <a:ext cx="10635343" cy="4767785"/>
              </a:xfrm>
              <a:blipFill>
                <a:blip r:embed="rId2"/>
                <a:stretch>
                  <a:fillRect l="-835" t="-2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6914F47-A237-29DD-2499-9EB1766C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6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AC5A91-F5E0-C356-D7BC-F9DC7DF5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3" y="365125"/>
            <a:ext cx="8824882" cy="849984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ko-KR" altLang="en-US" b="1" dirty="0">
              <a:solidFill>
                <a:srgbClr val="043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7329482E-D05F-8F38-1436-2E9F6105B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143" y="1325200"/>
                <a:ext cx="10013543" cy="53656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Written in the Go language (the </a:t>
                </a:r>
                <a:r>
                  <a:rPr lang="en-US" altLang="ko-K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Lattigo</a:t>
                </a: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lib)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endPara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Parameter setup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usual HE parameters </a:t>
                </a:r>
                <a14:m>
                  <m:oMath xmlns:m="http://schemas.openxmlformats.org/officeDocument/2006/math"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sup>
                    </m:sSup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the best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each 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Ring of Integers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Instantiate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sufficiently large </a:t>
                </a:r>
                <a14:m>
                  <m:oMath xmlns:m="http://schemas.openxmlformats.org/officeDocument/2006/math"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altLang="ko-KR" sz="22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ko-KR" sz="2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product of a few primes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A single DFT over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instantiated by a small number of NTTs</a:t>
                </a:r>
              </a:p>
            </p:txBody>
          </p:sp>
        </mc:Choice>
        <mc:Fallback xmlns="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7329482E-D05F-8F38-1436-2E9F6105B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143" y="1325200"/>
                <a:ext cx="10013543" cy="5365600"/>
              </a:xfrm>
              <a:blipFill>
                <a:blip r:embed="rId2"/>
                <a:stretch>
                  <a:fillRect l="-887" t="-2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11F18A-99BE-6B6A-FD1E-EB3F96A0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5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AC5A91-F5E0-C356-D7BC-F9DC7DF5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2" y="365125"/>
            <a:ext cx="10764658" cy="849984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Benchmarks (key-switching, CPU)</a:t>
            </a:r>
            <a:endParaRPr lang="ko-KR" altLang="en-US" b="1" dirty="0">
              <a:solidFill>
                <a:srgbClr val="043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표 3">
                <a:extLst>
                  <a:ext uri="{FF2B5EF4-FFF2-40B4-BE49-F238E27FC236}">
                    <a16:creationId xmlns:a16="http://schemas.microsoft.com/office/drawing/2014/main" id="{CA752B34-69A2-D70B-CE0D-5BE053DA05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6681679"/>
                  </p:ext>
                </p:extLst>
              </p:nvPr>
            </p:nvGraphicFramePr>
            <p:xfrm>
              <a:off x="1849173" y="1344386"/>
              <a:ext cx="8002398" cy="4169227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936789">
                      <a:extLst>
                        <a:ext uri="{9D8B030D-6E8A-4147-A177-3AD203B41FA5}">
                          <a16:colId xmlns:a16="http://schemas.microsoft.com/office/drawing/2014/main" val="2034958988"/>
                        </a:ext>
                      </a:extLst>
                    </a:gridCol>
                    <a:gridCol w="857402">
                      <a:extLst>
                        <a:ext uri="{9D8B030D-6E8A-4147-A177-3AD203B41FA5}">
                          <a16:colId xmlns:a16="http://schemas.microsoft.com/office/drawing/2014/main" val="1926724037"/>
                        </a:ext>
                      </a:extLst>
                    </a:gridCol>
                    <a:gridCol w="714500">
                      <a:extLst>
                        <a:ext uri="{9D8B030D-6E8A-4147-A177-3AD203B41FA5}">
                          <a16:colId xmlns:a16="http://schemas.microsoft.com/office/drawing/2014/main" val="1014390470"/>
                        </a:ext>
                      </a:extLst>
                    </a:gridCol>
                    <a:gridCol w="1397243">
                      <a:extLst>
                        <a:ext uri="{9D8B030D-6E8A-4147-A177-3AD203B41FA5}">
                          <a16:colId xmlns:a16="http://schemas.microsoft.com/office/drawing/2014/main" val="3182515347"/>
                        </a:ext>
                      </a:extLst>
                    </a:gridCol>
                    <a:gridCol w="666866">
                      <a:extLst>
                        <a:ext uri="{9D8B030D-6E8A-4147-A177-3AD203B41FA5}">
                          <a16:colId xmlns:a16="http://schemas.microsoft.com/office/drawing/2014/main" val="1339354135"/>
                        </a:ext>
                      </a:extLst>
                    </a:gridCol>
                    <a:gridCol w="1365487">
                      <a:extLst>
                        <a:ext uri="{9D8B030D-6E8A-4147-A177-3AD203B41FA5}">
                          <a16:colId xmlns:a16="http://schemas.microsoft.com/office/drawing/2014/main" val="660786373"/>
                        </a:ext>
                      </a:extLst>
                    </a:gridCol>
                    <a:gridCol w="2064111">
                      <a:extLst>
                        <a:ext uri="{9D8B030D-6E8A-4147-A177-3AD203B41FA5}">
                          <a16:colId xmlns:a16="http://schemas.microsoft.com/office/drawing/2014/main" val="3870754"/>
                        </a:ext>
                      </a:extLst>
                    </a:gridCol>
                  </a:tblGrid>
                  <a:tr h="965656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ko-KR" alt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ℓ</m:t>
                                </m:r>
                              </m:oMath>
                            </m:oMathPara>
                          </a14:m>
                          <a:endParaRPr lang="ko-KR" alt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ko-KR" alt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Prev</a:t>
                          </a:r>
                          <a:r>
                            <a:rPr lang="en-US" altLang="ko-KR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(sec)</a:t>
                          </a:r>
                          <a:endParaRPr lang="ko-KR" alt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2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ko-KR" sz="2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ko-KR" alt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Ours (sec)</a:t>
                          </a:r>
                          <a:endParaRPr lang="ko-KR" alt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Speedup</a:t>
                          </a:r>
                          <a:endParaRPr lang="ko-KR" alt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6660464"/>
                      </a:ext>
                    </a:extLst>
                  </a:tr>
                  <a:tr h="457653"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altLang="ko-KR" sz="20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</a:t>
                          </a:r>
                          <a:endParaRPr lang="ko-KR" altLang="en-US" sz="20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0.317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0.140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2.3</a:t>
                          </a:r>
                          <a:endParaRPr lang="ko-KR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9785037"/>
                      </a:ext>
                    </a:extLst>
                  </a:tr>
                  <a:tr h="45765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0.204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0.110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</a:t>
                          </a:r>
                          <a:endParaRPr lang="ko-KR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50382490"/>
                      </a:ext>
                    </a:extLst>
                  </a:tr>
                  <a:tr h="45765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0.151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0.101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</a:t>
                          </a:r>
                          <a:endParaRPr lang="ko-KR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5103585"/>
                      </a:ext>
                    </a:extLst>
                  </a:tr>
                  <a:tr h="457653">
                    <a:tc rowSpan="4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altLang="ko-KR" sz="20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  <a:endParaRPr lang="ko-KR" altLang="en-US" sz="20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2.688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0.818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3.3</a:t>
                          </a:r>
                          <a:endParaRPr lang="ko-KR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6235087"/>
                      </a:ext>
                    </a:extLst>
                  </a:tr>
                  <a:tr h="45765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1.980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0.655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</a:t>
                          </a:r>
                          <a:endParaRPr lang="ko-KR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27213969"/>
                      </a:ext>
                    </a:extLst>
                  </a:tr>
                  <a:tr h="45765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1.438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0.585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</a:t>
                          </a:r>
                          <a:endParaRPr lang="ko-KR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50934759"/>
                      </a:ext>
                    </a:extLst>
                  </a:tr>
                  <a:tr h="45765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1.191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0.550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</a:t>
                          </a:r>
                          <a:endParaRPr lang="ko-KR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16441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표 3">
                <a:extLst>
                  <a:ext uri="{FF2B5EF4-FFF2-40B4-BE49-F238E27FC236}">
                    <a16:creationId xmlns:a16="http://schemas.microsoft.com/office/drawing/2014/main" id="{CA752B34-69A2-D70B-CE0D-5BE053DA05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6681679"/>
                  </p:ext>
                </p:extLst>
              </p:nvPr>
            </p:nvGraphicFramePr>
            <p:xfrm>
              <a:off x="1849173" y="1344386"/>
              <a:ext cx="8002398" cy="4169227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936789">
                      <a:extLst>
                        <a:ext uri="{9D8B030D-6E8A-4147-A177-3AD203B41FA5}">
                          <a16:colId xmlns:a16="http://schemas.microsoft.com/office/drawing/2014/main" val="2034958988"/>
                        </a:ext>
                      </a:extLst>
                    </a:gridCol>
                    <a:gridCol w="857402">
                      <a:extLst>
                        <a:ext uri="{9D8B030D-6E8A-4147-A177-3AD203B41FA5}">
                          <a16:colId xmlns:a16="http://schemas.microsoft.com/office/drawing/2014/main" val="1926724037"/>
                        </a:ext>
                      </a:extLst>
                    </a:gridCol>
                    <a:gridCol w="714500">
                      <a:extLst>
                        <a:ext uri="{9D8B030D-6E8A-4147-A177-3AD203B41FA5}">
                          <a16:colId xmlns:a16="http://schemas.microsoft.com/office/drawing/2014/main" val="1014390470"/>
                        </a:ext>
                      </a:extLst>
                    </a:gridCol>
                    <a:gridCol w="1397243">
                      <a:extLst>
                        <a:ext uri="{9D8B030D-6E8A-4147-A177-3AD203B41FA5}">
                          <a16:colId xmlns:a16="http://schemas.microsoft.com/office/drawing/2014/main" val="3182515347"/>
                        </a:ext>
                      </a:extLst>
                    </a:gridCol>
                    <a:gridCol w="666866">
                      <a:extLst>
                        <a:ext uri="{9D8B030D-6E8A-4147-A177-3AD203B41FA5}">
                          <a16:colId xmlns:a16="http://schemas.microsoft.com/office/drawing/2014/main" val="1339354135"/>
                        </a:ext>
                      </a:extLst>
                    </a:gridCol>
                    <a:gridCol w="1365487">
                      <a:extLst>
                        <a:ext uri="{9D8B030D-6E8A-4147-A177-3AD203B41FA5}">
                          <a16:colId xmlns:a16="http://schemas.microsoft.com/office/drawing/2014/main" val="660786373"/>
                        </a:ext>
                      </a:extLst>
                    </a:gridCol>
                    <a:gridCol w="2064111">
                      <a:extLst>
                        <a:ext uri="{9D8B030D-6E8A-4147-A177-3AD203B41FA5}">
                          <a16:colId xmlns:a16="http://schemas.microsoft.com/office/drawing/2014/main" val="3870754"/>
                        </a:ext>
                      </a:extLst>
                    </a:gridCol>
                  </a:tblGrid>
                  <a:tr h="96565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51" r="-755405" b="-3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1940" r="-734328" b="-3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9123" r="-763158" b="-3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Prev</a:t>
                          </a:r>
                          <a:r>
                            <a:rPr lang="en-US" altLang="ko-KR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(sec)</a:t>
                          </a:r>
                          <a:endParaRPr lang="ko-KR" alt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3019" r="-513208" b="-3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Ours (sec)</a:t>
                          </a:r>
                          <a:endParaRPr lang="ko-KR" alt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Speedup</a:t>
                          </a:r>
                          <a:endParaRPr lang="ko-KR" alt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6660464"/>
                      </a:ext>
                    </a:extLst>
                  </a:tr>
                  <a:tr h="457653"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altLang="ko-KR" sz="20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</a:t>
                          </a:r>
                          <a:endParaRPr lang="ko-KR" altLang="en-US" sz="20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0.317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0.140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2.3</a:t>
                          </a:r>
                          <a:endParaRPr lang="ko-KR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9785037"/>
                      </a:ext>
                    </a:extLst>
                  </a:tr>
                  <a:tr h="45765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0.204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0.110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</a:t>
                          </a:r>
                          <a:endParaRPr lang="ko-KR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50382490"/>
                      </a:ext>
                    </a:extLst>
                  </a:tr>
                  <a:tr h="45765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0.151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0.101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</a:t>
                          </a:r>
                          <a:endParaRPr lang="ko-KR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5103585"/>
                      </a:ext>
                    </a:extLst>
                  </a:tr>
                  <a:tr h="457653">
                    <a:tc rowSpan="4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altLang="ko-KR" sz="2000" baseline="30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  <a:endParaRPr lang="ko-KR" altLang="en-US" sz="20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2.688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0.818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3.3</a:t>
                          </a:r>
                          <a:endParaRPr lang="ko-KR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6235087"/>
                      </a:ext>
                    </a:extLst>
                  </a:tr>
                  <a:tr h="45765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1.980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0.655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</a:t>
                          </a:r>
                          <a:endParaRPr lang="ko-KR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27213969"/>
                      </a:ext>
                    </a:extLst>
                  </a:tr>
                  <a:tr h="45765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1.438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0.585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</a:t>
                          </a:r>
                          <a:endParaRPr lang="ko-KR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50934759"/>
                      </a:ext>
                    </a:extLst>
                  </a:tr>
                  <a:tr h="45765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1.191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sz="2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0.550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</a:t>
                          </a:r>
                          <a:endParaRPr lang="ko-KR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2677" marR="82677" marT="41339" marB="41339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16441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CE504F-E4C7-C5D4-82D6-83F3479B2766}"/>
                  </a:ext>
                </a:extLst>
              </p:cNvPr>
              <p:cNvSpPr txBox="1"/>
              <p:nvPr/>
            </p:nvSpPr>
            <p:spPr>
              <a:xfrm>
                <a:off x="4254917" y="5513613"/>
                <a:ext cx="55966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kumimoji="1"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RLWE dimension,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</m:t>
                    </m:r>
                  </m:oMath>
                </a14:m>
                <a:r>
                  <a:rPr kumimoji="1"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ciphertext level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kumimoji="1"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decomp size (no. of primes in each digit)</a:t>
                </a:r>
                <a:endParaRPr kumimoji="1" lang="ko-KR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CE504F-E4C7-C5D4-82D6-83F3479B2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917" y="5513613"/>
                <a:ext cx="5596654" cy="707886"/>
              </a:xfrm>
              <a:prstGeom prst="rect">
                <a:avLst/>
              </a:prstGeom>
              <a:blipFill>
                <a:blip r:embed="rId3"/>
                <a:stretch>
                  <a:fillRect t="-3448" r="-1134" b="-120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3E2968-199E-6F3E-89F8-87DBFB0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3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AC5A91-F5E0-C356-D7BC-F9DC7DF5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3" y="365125"/>
            <a:ext cx="8824882" cy="849984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ko-KR" altLang="en-US" b="1" dirty="0">
              <a:solidFill>
                <a:srgbClr val="043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09F73B-3831-F44F-50B5-173DFC5AB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278" y="3053272"/>
            <a:ext cx="9871263" cy="380472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Significant advances in the last decade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Various scheme designs &amp; their implementations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Recent studies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Bootstrapping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Threshold / multi-key 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Advanced functionality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Real-world applications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Hardware accelerator (e.g. DPRIVE)</a:t>
            </a: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FB1C4DCC-2CDE-9E86-D538-2CB971B753CF}"/>
              </a:ext>
            </a:extLst>
          </p:cNvPr>
          <p:cNvGrpSpPr/>
          <p:nvPr/>
        </p:nvGrpSpPr>
        <p:grpSpPr>
          <a:xfrm>
            <a:off x="570095" y="1077719"/>
            <a:ext cx="10407472" cy="1776114"/>
            <a:chOff x="877186" y="853748"/>
            <a:chExt cx="11240689" cy="1880284"/>
          </a:xfrm>
        </p:grpSpPr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08E5C71C-09E3-C1C6-B399-3E17A95E57C1}"/>
                </a:ext>
              </a:extLst>
            </p:cNvPr>
            <p:cNvCxnSpPr/>
            <p:nvPr/>
          </p:nvCxnSpPr>
          <p:spPr>
            <a:xfrm>
              <a:off x="877186" y="1679944"/>
              <a:ext cx="10191307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66FC83F5-1BB4-15AE-8A42-67FF946048E1}"/>
                </a:ext>
              </a:extLst>
            </p:cNvPr>
            <p:cNvSpPr/>
            <p:nvPr/>
          </p:nvSpPr>
          <p:spPr>
            <a:xfrm>
              <a:off x="2260600" y="1621465"/>
              <a:ext cx="116958" cy="1169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70478F99-3686-3890-F639-F0CB84472B7D}"/>
                </a:ext>
              </a:extLst>
            </p:cNvPr>
            <p:cNvSpPr/>
            <p:nvPr/>
          </p:nvSpPr>
          <p:spPr>
            <a:xfrm>
              <a:off x="2508250" y="1621465"/>
              <a:ext cx="116958" cy="1169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BEE73C38-AD73-C3D8-E6D2-062DC31ABB82}"/>
                </a:ext>
              </a:extLst>
            </p:cNvPr>
            <p:cNvSpPr/>
            <p:nvPr/>
          </p:nvSpPr>
          <p:spPr>
            <a:xfrm>
              <a:off x="3136630" y="1621465"/>
              <a:ext cx="116958" cy="1169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07565FC3-B994-3CCF-9AD2-BABE48CA68CC}"/>
                </a:ext>
              </a:extLst>
            </p:cNvPr>
            <p:cNvSpPr/>
            <p:nvPr/>
          </p:nvSpPr>
          <p:spPr>
            <a:xfrm>
              <a:off x="9487324" y="1621465"/>
              <a:ext cx="116958" cy="1169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7BB6589C-499D-8D9F-4092-2AC84CD43FE8}"/>
                </a:ext>
              </a:extLst>
            </p:cNvPr>
            <p:cNvSpPr/>
            <p:nvPr/>
          </p:nvSpPr>
          <p:spPr>
            <a:xfrm>
              <a:off x="10123170" y="1621465"/>
              <a:ext cx="116958" cy="1169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03802553-020D-40D2-2F19-A022A35699EC}"/>
                </a:ext>
              </a:extLst>
            </p:cNvPr>
            <p:cNvSpPr/>
            <p:nvPr/>
          </p:nvSpPr>
          <p:spPr>
            <a:xfrm>
              <a:off x="8045333" y="1621465"/>
              <a:ext cx="116958" cy="1169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87C629D1-CF57-CA15-FADE-C1F0F64DD311}"/>
                </a:ext>
              </a:extLst>
            </p:cNvPr>
            <p:cNvSpPr/>
            <p:nvPr/>
          </p:nvSpPr>
          <p:spPr>
            <a:xfrm>
              <a:off x="5939308" y="1621465"/>
              <a:ext cx="116958" cy="1169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1E34458A-E909-4CB0-6F61-3B72DE9F57C1}"/>
                </a:ext>
              </a:extLst>
            </p:cNvPr>
            <p:cNvSpPr/>
            <p:nvPr/>
          </p:nvSpPr>
          <p:spPr>
            <a:xfrm>
              <a:off x="3804802" y="1621465"/>
              <a:ext cx="116958" cy="1169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/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CF32278C-FB0F-791F-6FA2-12409124614A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V="1">
              <a:off x="1679885" y="1721295"/>
              <a:ext cx="597843" cy="5405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7945BE-59B6-23B1-07D6-5F2CD441F300}"/>
                </a:ext>
              </a:extLst>
            </p:cNvPr>
            <p:cNvSpPr txBox="1"/>
            <p:nvPr/>
          </p:nvSpPr>
          <p:spPr>
            <a:xfrm>
              <a:off x="1131980" y="2303145"/>
              <a:ext cx="11560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rPr>
                <a:t>BGV’12</a:t>
              </a:r>
              <a:endParaRPr lang="ko-KR" alt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CDAB0BB3-DC31-304F-9268-E7C8B9F3B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6729" y="1273588"/>
              <a:ext cx="449022" cy="40595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99A923E-5382-C171-8AF6-1747CC9E966E}"/>
                </a:ext>
              </a:extLst>
            </p:cNvPr>
            <p:cNvCxnSpPr>
              <a:cxnSpLocks/>
            </p:cNvCxnSpPr>
            <p:nvPr/>
          </p:nvCxnSpPr>
          <p:spPr>
            <a:xfrm>
              <a:off x="3007811" y="1275984"/>
              <a:ext cx="556124" cy="377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AA973B-1B20-E40A-7F30-7E02C1430FF2}"/>
                </a:ext>
              </a:extLst>
            </p:cNvPr>
            <p:cNvSpPr txBox="1"/>
            <p:nvPr/>
          </p:nvSpPr>
          <p:spPr>
            <a:xfrm>
              <a:off x="3540787" y="1088091"/>
              <a:ext cx="11881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rPr>
                <a:t>B/FV’12</a:t>
              </a:r>
              <a:endParaRPr lang="ko-KR" alt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3C0FAE2E-837B-2767-A690-9E6E117C14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8443" y="1720891"/>
              <a:ext cx="301738" cy="52256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7124AC-69A6-EEA5-BAED-676A1F7EA054}"/>
                </a:ext>
              </a:extLst>
            </p:cNvPr>
            <p:cNvSpPr txBox="1"/>
            <p:nvPr/>
          </p:nvSpPr>
          <p:spPr>
            <a:xfrm>
              <a:off x="2259069" y="2302337"/>
              <a:ext cx="11721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rPr>
                <a:t>GHS’12</a:t>
              </a:r>
              <a:endParaRPr lang="ko-KR" alt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D9CDD2C8-B83B-7D85-0B04-DCB43DC630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70033" y="1692565"/>
              <a:ext cx="276635" cy="55089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89D8FF-9930-52CD-1A6D-C0F1D63195B4}"/>
                </a:ext>
              </a:extLst>
            </p:cNvPr>
            <p:cNvSpPr txBox="1"/>
            <p:nvPr/>
          </p:nvSpPr>
          <p:spPr>
            <a:xfrm>
              <a:off x="3622203" y="2302337"/>
              <a:ext cx="123463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rPr>
                <a:t>GSW’13</a:t>
              </a:r>
              <a:endParaRPr lang="ko-KR" alt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299BE388-8B63-EFEB-5A22-386840DCEC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1478" y="1282441"/>
              <a:ext cx="193885" cy="40609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FB9681-276B-6EF3-9AD7-7FA331CB4852}"/>
                </a:ext>
              </a:extLst>
            </p:cNvPr>
            <p:cNvSpPr txBox="1"/>
            <p:nvPr/>
          </p:nvSpPr>
          <p:spPr>
            <a:xfrm>
              <a:off x="5402827" y="857282"/>
              <a:ext cx="19880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rPr>
                <a:t>DM’15: FHEW</a:t>
              </a:r>
              <a:endParaRPr lang="ko-KR" alt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FF08D6-7D07-CFBF-A355-04A01EE36201}"/>
                </a:ext>
              </a:extLst>
            </p:cNvPr>
            <p:cNvSpPr txBox="1"/>
            <p:nvPr/>
          </p:nvSpPr>
          <p:spPr>
            <a:xfrm>
              <a:off x="7577942" y="853748"/>
              <a:ext cx="217213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rPr>
                <a:t>CGGI’16: TFHE</a:t>
              </a:r>
              <a:endParaRPr lang="ko-KR" alt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D200EAFA-FAA7-9AFC-8CE4-F988099806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7674" y="1282441"/>
              <a:ext cx="203086" cy="42051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263C096B-3107-5915-67D8-C569EF1926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1000" y="1242241"/>
              <a:ext cx="449022" cy="40595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27D0A13E-DDA4-3818-1F03-0F819B00B01E}"/>
                </a:ext>
              </a:extLst>
            </p:cNvPr>
            <p:cNvCxnSpPr>
              <a:cxnSpLocks/>
            </p:cNvCxnSpPr>
            <p:nvPr/>
          </p:nvCxnSpPr>
          <p:spPr>
            <a:xfrm>
              <a:off x="9987002" y="1244637"/>
              <a:ext cx="556124" cy="377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5CDF66-72C1-BFDD-18AA-A763A9E58E6D}"/>
                </a:ext>
              </a:extLst>
            </p:cNvPr>
            <p:cNvSpPr txBox="1"/>
            <p:nvPr/>
          </p:nvSpPr>
          <p:spPr>
            <a:xfrm>
              <a:off x="10519978" y="1056744"/>
              <a:ext cx="13276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rPr>
                <a:t>CKK</a:t>
              </a:r>
              <a:r>
                <a:rPr lang="en-US" altLang="ko-KR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rPr>
                <a:t>’17</a:t>
              </a:r>
              <a:endParaRPr lang="ko-KR" alt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EA540A7F-0B24-C308-463D-3DEDD90D7B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9620" y="1716145"/>
              <a:ext cx="301738" cy="52256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FA3560-17AB-91B3-EBC9-920825B4E6B3}"/>
                </a:ext>
              </a:extLst>
            </p:cNvPr>
            <p:cNvSpPr txBox="1"/>
            <p:nvPr/>
          </p:nvSpPr>
          <p:spPr>
            <a:xfrm>
              <a:off x="8974066" y="2297240"/>
              <a:ext cx="31438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rPr>
                <a:t>CHKK</a:t>
              </a:r>
              <a:r>
                <a:rPr lang="en-US" altLang="ko-KR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rPr>
                <a:t>’18: RNS-CKKS</a:t>
              </a:r>
              <a:endParaRPr lang="ko-KR" alt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E6AB1059-A128-4C0E-74DC-2F2AFD2E6DBC}"/>
                </a:ext>
              </a:extLst>
            </p:cNvPr>
            <p:cNvSpPr/>
            <p:nvPr/>
          </p:nvSpPr>
          <p:spPr>
            <a:xfrm>
              <a:off x="7577942" y="1621465"/>
              <a:ext cx="116958" cy="1169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/>
            </a:p>
          </p:txBody>
        </p: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C1F5380A-51C7-6262-375A-738D2D897C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9309" y="1699489"/>
              <a:ext cx="356122" cy="53922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6C90963-0AD7-E99B-E214-7ABFE19D0BF3}"/>
                </a:ext>
              </a:extLst>
            </p:cNvPr>
            <p:cNvSpPr txBox="1"/>
            <p:nvPr/>
          </p:nvSpPr>
          <p:spPr>
            <a:xfrm>
              <a:off x="5981478" y="2297240"/>
              <a:ext cx="25202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rPr>
                <a:t>BEHZ’16: RNS-FV</a:t>
              </a:r>
              <a:endParaRPr lang="ko-KR" alt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FCDBA0F-AC23-ECF9-C1D6-AE6CB517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4B8031A-5385-B770-1F63-9EC63CCAF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79" y="4288353"/>
            <a:ext cx="4599961" cy="23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7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CD28FF0-6ECA-DB31-4FB0-A633A221B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50" y="1432827"/>
            <a:ext cx="5803482" cy="485950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4AC5A91-F5E0-C356-D7BC-F9DC7DF5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2" y="365125"/>
            <a:ext cx="10764658" cy="849984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Profiling</a:t>
            </a:r>
            <a:endParaRPr lang="ko-KR" altLang="en-US" b="1" dirty="0">
              <a:solidFill>
                <a:srgbClr val="043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3E2968-199E-6F3E-89F8-87DBFB0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20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2F3C04-372A-56DB-9B37-CBDC1E642BC1}"/>
                  </a:ext>
                </a:extLst>
              </p:cNvPr>
              <p:cNvSpPr txBox="1"/>
              <p:nvPr/>
            </p:nvSpPr>
            <p:spPr>
              <a:xfrm>
                <a:off x="6874019" y="1613361"/>
                <a:ext cx="879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kumimoji="1" lang="ko-KR" alt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2F3C04-372A-56DB-9B37-CBDC1E642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19" y="1613361"/>
                <a:ext cx="87940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A700CA-6792-0BC0-72F1-54F90363C987}"/>
                  </a:ext>
                </a:extLst>
              </p:cNvPr>
              <p:cNvSpPr txBox="1"/>
              <p:nvPr/>
            </p:nvSpPr>
            <p:spPr>
              <a:xfrm>
                <a:off x="8170896" y="2593074"/>
                <a:ext cx="879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kumimoji="1" lang="ko-KR" alt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A700CA-6792-0BC0-72F1-54F90363C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896" y="2593074"/>
                <a:ext cx="87940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1FE1E6-53C2-916A-3625-EF47F0CAFA0D}"/>
                  </a:ext>
                </a:extLst>
              </p:cNvPr>
              <p:cNvSpPr txBox="1"/>
              <p:nvPr/>
            </p:nvSpPr>
            <p:spPr>
              <a:xfrm>
                <a:off x="9450102" y="3414003"/>
                <a:ext cx="879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kumimoji="1" lang="ko-KR" alt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1FE1E6-53C2-916A-3625-EF47F0CAF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102" y="3414003"/>
                <a:ext cx="87940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A2AA0-0CD5-E89F-831E-DEBCA5B449AF}"/>
                  </a:ext>
                </a:extLst>
              </p:cNvPr>
              <p:cNvSpPr txBox="1"/>
              <p:nvPr/>
            </p:nvSpPr>
            <p:spPr>
              <a:xfrm>
                <a:off x="10703681" y="3781455"/>
                <a:ext cx="879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</m:t>
                      </m:r>
                    </m:oMath>
                  </m:oMathPara>
                </a14:m>
                <a:endParaRPr kumimoji="1" lang="ko-KR" alt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A2AA0-0CD5-E89F-831E-DEBCA5B44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681" y="3781455"/>
                <a:ext cx="87940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차트 10">
            <a:extLst>
              <a:ext uri="{FF2B5EF4-FFF2-40B4-BE49-F238E27FC236}">
                <a16:creationId xmlns:a16="http://schemas.microsoft.com/office/drawing/2014/main" id="{54C388E3-F324-296B-EB28-108ED3C5B6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460056"/>
              </p:ext>
            </p:extLst>
          </p:nvPr>
        </p:nvGraphicFramePr>
        <p:xfrm>
          <a:off x="408832" y="1712277"/>
          <a:ext cx="5370774" cy="421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266504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AC5A91-F5E0-C356-D7BC-F9DC7DF5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3" y="365125"/>
            <a:ext cx="8824882" cy="849984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Implications</a:t>
            </a:r>
            <a:endParaRPr lang="ko-KR" altLang="en-US" b="1" dirty="0">
              <a:solidFill>
                <a:srgbClr val="043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7329482E-D05F-8F38-1436-2E9F6105B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8886" y="1318685"/>
                <a:ext cx="11028412" cy="540278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developed a novel external product algorithm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altLang="ko-KR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complexity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Asymptotic:	from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NTTs 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mults) down to 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DFTs 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mults)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Concrete:	2~3x speed up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NTT is no longer a major performance bottleneck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en-US" altLang="ko-KR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Implementation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Compatibility with the existing method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Hardware friendliness</a:t>
                </a:r>
              </a:p>
            </p:txBody>
          </p:sp>
        </mc:Choice>
        <mc:Fallback xmlns="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7329482E-D05F-8F38-1436-2E9F6105B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8886" y="1318685"/>
                <a:ext cx="11028412" cy="5402789"/>
              </a:xfrm>
              <a:blipFill>
                <a:blip r:embed="rId2"/>
                <a:stretch>
                  <a:fillRect l="-805" t="-2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11F18A-99BE-6B6A-FD1E-EB3F96A0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15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패턴, 사각형, 픽셀이(가) 표시된 사진&#10;&#10;자동 생성된 설명">
            <a:extLst>
              <a:ext uri="{FF2B5EF4-FFF2-40B4-BE49-F238E27FC236}">
                <a16:creationId xmlns:a16="http://schemas.microsoft.com/office/drawing/2014/main" id="{29F72804-E2A1-7484-762E-3F3681CB4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7" y="1099457"/>
            <a:ext cx="3886200" cy="3632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250C41-A343-5CFD-4F3B-A0022630AD64}"/>
              </a:ext>
            </a:extLst>
          </p:cNvPr>
          <p:cNvSpPr txBox="1"/>
          <p:nvPr/>
        </p:nvSpPr>
        <p:spPr>
          <a:xfrm>
            <a:off x="1754718" y="4951094"/>
            <a:ext cx="7933568" cy="1360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altLang="ko-KR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https://ia.cr/2023/413</a:t>
            </a: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https://github.com/SNUCP/fast-ksw</a:t>
            </a: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 descr="클립아트, 동물 피규어, 그림, 아동 미술이(가) 표시된 사진&#10;&#10;자동 생성된 설명">
            <a:extLst>
              <a:ext uri="{FF2B5EF4-FFF2-40B4-BE49-F238E27FC236}">
                <a16:creationId xmlns:a16="http://schemas.microsoft.com/office/drawing/2014/main" id="{7245BE47-EF71-49B0-797C-FAA99BAA9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1" y="101055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5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AC5A91-F5E0-C356-D7BC-F9DC7DF5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3" y="365125"/>
            <a:ext cx="8824882" cy="849984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ko-KR" altLang="en-US" b="1" dirty="0">
              <a:solidFill>
                <a:srgbClr val="043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09F73B-3831-F44F-50B5-173DFC5AB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87" y="1413034"/>
            <a:ext cx="10956570" cy="501613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There’s still room for algorithmic improvements!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altLang="ko-K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External Product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A common building block of HEs to reduce the noise growth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Key-switching, multiplication, automorphism and bootstrapping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A new algorithm with better asymptotic and concrete complexity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Compatible with the prior method and its implementation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EE4C600-6442-E90C-F78C-C67D6757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6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edc4c2c07_11_224"/>
          <p:cNvSpPr txBox="1">
            <a:spLocks noGrp="1"/>
          </p:cNvSpPr>
          <p:nvPr>
            <p:ph type="title"/>
          </p:nvPr>
        </p:nvSpPr>
        <p:spPr>
          <a:xfrm>
            <a:off x="2657055" y="2414895"/>
            <a:ext cx="528900" cy="467400"/>
          </a:xfrm>
          <a:prstGeom prst="rect">
            <a:avLst/>
          </a:prstGeom>
        </p:spPr>
        <p:txBody>
          <a:bodyPr spcFirstLastPara="1" vert="horz" wrap="square" lIns="25400" tIns="25400" rIns="25400" bIns="25400" rtlCol="0" anchor="t" anchorCtr="0">
            <a:noAutofit/>
          </a:bodyPr>
          <a:lstStyle/>
          <a:p>
            <a:r>
              <a:rPr lang="en-US" sz="2400" b="1" dirty="0"/>
              <a:t>01</a:t>
            </a:r>
            <a:endParaRPr sz="2400" b="1" dirty="0"/>
          </a:p>
        </p:txBody>
      </p:sp>
      <p:sp>
        <p:nvSpPr>
          <p:cNvPr id="270" name="Google Shape;270;gbedc4c2c07_11_224"/>
          <p:cNvSpPr txBox="1">
            <a:spLocks noGrp="1"/>
          </p:cNvSpPr>
          <p:nvPr>
            <p:ph type="title" idx="2"/>
          </p:nvPr>
        </p:nvSpPr>
        <p:spPr>
          <a:xfrm>
            <a:off x="3367118" y="2414900"/>
            <a:ext cx="7508550" cy="942829"/>
          </a:xfrm>
          <a:prstGeom prst="rect">
            <a:avLst/>
          </a:prstGeom>
        </p:spPr>
        <p:txBody>
          <a:bodyPr spcFirstLastPara="1" vert="horz" wrap="square" lIns="25400" tIns="25400" rIns="25400" bIns="25400" rtlCol="0" anchor="t" anchorCtr="0">
            <a:noAutofit/>
          </a:bodyPr>
          <a:lstStyle/>
          <a:p>
            <a:r>
              <a:rPr lang="en-US" sz="2400" b="1" dirty="0"/>
              <a:t>Background</a:t>
            </a:r>
            <a:br>
              <a:rPr lang="en-US" sz="2400" b="1" dirty="0"/>
            </a:br>
            <a:r>
              <a:rPr lang="en-US" sz="2400" b="1" dirty="0"/>
              <a:t>	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Gadget Decomposition &amp; External Product</a:t>
            </a:r>
            <a:endParaRPr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2" name="Google Shape;272;gbedc4c2c07_11_224"/>
          <p:cNvSpPr txBox="1">
            <a:spLocks noGrp="1"/>
          </p:cNvSpPr>
          <p:nvPr>
            <p:ph type="title"/>
          </p:nvPr>
        </p:nvSpPr>
        <p:spPr>
          <a:xfrm>
            <a:off x="2657055" y="3742006"/>
            <a:ext cx="528900" cy="467400"/>
          </a:xfrm>
          <a:prstGeom prst="rect">
            <a:avLst/>
          </a:prstGeom>
        </p:spPr>
        <p:txBody>
          <a:bodyPr spcFirstLastPara="1" vert="horz" wrap="square" lIns="25400" tIns="25400" rIns="25400" bIns="25400" rtlCol="0" anchor="t" anchorCtr="0">
            <a:noAutofit/>
          </a:bodyPr>
          <a:lstStyle/>
          <a:p>
            <a:r>
              <a:rPr lang="en-US" sz="2400" dirty="0"/>
              <a:t>02</a:t>
            </a:r>
            <a:endParaRPr sz="2400" dirty="0"/>
          </a:p>
        </p:txBody>
      </p:sp>
      <p:sp>
        <p:nvSpPr>
          <p:cNvPr id="273" name="Google Shape;273;gbedc4c2c07_11_224"/>
          <p:cNvSpPr txBox="1">
            <a:spLocks noGrp="1"/>
          </p:cNvSpPr>
          <p:nvPr>
            <p:ph type="title" idx="2"/>
          </p:nvPr>
        </p:nvSpPr>
        <p:spPr>
          <a:xfrm>
            <a:off x="3367118" y="3742012"/>
            <a:ext cx="7508550" cy="942828"/>
          </a:xfrm>
          <a:prstGeom prst="rect">
            <a:avLst/>
          </a:prstGeom>
        </p:spPr>
        <p:txBody>
          <a:bodyPr spcFirstLastPara="1" vert="horz" wrap="square" lIns="25400" tIns="25400" rIns="25400" bIns="25400" rtlCol="0" anchor="t" anchorCtr="0">
            <a:noAutofit/>
          </a:bodyPr>
          <a:lstStyle/>
          <a:p>
            <a:r>
              <a:rPr lang="en-US" sz="2400" dirty="0"/>
              <a:t>Previous Method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RNS-friendly decomposition</a:t>
            </a:r>
            <a:endParaRPr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sz="2400" dirty="0"/>
          </a:p>
        </p:txBody>
      </p:sp>
      <p:sp>
        <p:nvSpPr>
          <p:cNvPr id="23" name="Google Shape;272;gbedc4c2c07_11_224">
            <a:extLst>
              <a:ext uri="{FF2B5EF4-FFF2-40B4-BE49-F238E27FC236}">
                <a16:creationId xmlns:a16="http://schemas.microsoft.com/office/drawing/2014/main" id="{2D0314E4-5CDA-BF8A-E41D-DBE0CCEE3EBE}"/>
              </a:ext>
            </a:extLst>
          </p:cNvPr>
          <p:cNvSpPr txBox="1">
            <a:spLocks/>
          </p:cNvSpPr>
          <p:nvPr/>
        </p:nvSpPr>
        <p:spPr>
          <a:xfrm>
            <a:off x="2657055" y="5063503"/>
            <a:ext cx="5289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marR="0"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marR="0"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marR="0"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marR="0"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r>
              <a:rPr lang="en-US" sz="2400" b="0" dirty="0"/>
              <a:t>03</a:t>
            </a:r>
          </a:p>
        </p:txBody>
      </p:sp>
      <p:sp>
        <p:nvSpPr>
          <p:cNvPr id="24" name="Google Shape;273;gbedc4c2c07_11_224">
            <a:extLst>
              <a:ext uri="{FF2B5EF4-FFF2-40B4-BE49-F238E27FC236}">
                <a16:creationId xmlns:a16="http://schemas.microsoft.com/office/drawing/2014/main" id="{F5DD2B6E-C40A-E178-C7BE-E4E1432DC724}"/>
              </a:ext>
            </a:extLst>
          </p:cNvPr>
          <p:cNvSpPr txBox="1">
            <a:spLocks/>
          </p:cNvSpPr>
          <p:nvPr/>
        </p:nvSpPr>
        <p:spPr>
          <a:xfrm>
            <a:off x="3367118" y="5063508"/>
            <a:ext cx="7508550" cy="103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marR="0"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marR="0"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marR="0"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marR="0"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r>
              <a:rPr lang="en-US" sz="2400" b="0" dirty="0"/>
              <a:t>Our Solution</a:t>
            </a:r>
          </a:p>
          <a:p>
            <a:r>
              <a:rPr lang="en-US" sz="2400" b="0" dirty="0"/>
              <a:t>	</a:t>
            </a:r>
            <a:r>
              <a:rPr lang="en-US" sz="2200" b="0" dirty="0">
                <a:solidFill>
                  <a:schemeClr val="bg1">
                    <a:lumMod val="50000"/>
                  </a:schemeClr>
                </a:solidFill>
              </a:rPr>
              <a:t>Performance &amp; Implementation Results</a:t>
            </a:r>
          </a:p>
          <a:p>
            <a:endParaRPr lang="en-US" sz="2400" b="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BFF8C9F-DA60-CD59-97AF-60C95174057F}"/>
              </a:ext>
            </a:extLst>
          </p:cNvPr>
          <p:cNvSpPr txBox="1">
            <a:spLocks/>
          </p:cNvSpPr>
          <p:nvPr/>
        </p:nvSpPr>
        <p:spPr>
          <a:xfrm>
            <a:off x="3367118" y="883423"/>
            <a:ext cx="5309743" cy="8499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0800" tIns="50800" rIns="50800" bIns="50800" rtlCol="0" anchor="t" anchorCtr="0">
            <a:noAutofit/>
          </a:bodyPr>
          <a:lstStyle>
            <a:lvl1pPr lvl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 kern="1200">
                <a:solidFill>
                  <a:srgbClr val="0437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9pPr>
          </a:lstStyle>
          <a:p>
            <a:r>
              <a:rPr lang="en-US" altLang="ko-KR" sz="4400" b="1" dirty="0"/>
              <a:t>Table of Contents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6249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AC5A91-F5E0-C356-D7BC-F9DC7DF5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3" y="365125"/>
            <a:ext cx="8824882" cy="849984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Gadget Vector</a:t>
            </a:r>
            <a:endParaRPr lang="ko-KR" altLang="en-US" b="1" dirty="0">
              <a:solidFill>
                <a:srgbClr val="043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09F73B-3831-F44F-50B5-173DFC5AB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221" y="1285149"/>
                <a:ext cx="11491728" cy="484350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Notation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d>
                          <m:d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sup>
                            </m:sSup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ring of integers (for a power-of-two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ciphertext modulus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d>
                          <m:dPr>
                            <m:ctrlP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2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ko-KR" sz="2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sup>
                            </m:sSup>
                            <m: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residue ring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Gadget vector: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Sup>
                      <m:sSub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’s are called the gadget </a:t>
                </a:r>
                <a:r>
                  <a:rPr lang="en-US" altLang="ko-KR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basis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We will consider linear combinations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+…+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ko-KR" sz="2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mod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well-defined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-module</a:t>
                </a:r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09F73B-3831-F44F-50B5-173DFC5AB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221" y="1285149"/>
                <a:ext cx="11491728" cy="4843508"/>
              </a:xfrm>
              <a:blipFill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FFED871-792F-F375-62EA-8BC39099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7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AC5A91-F5E0-C356-D7BC-F9DC7DF5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3" y="365125"/>
            <a:ext cx="8824882" cy="849984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Gadget Decomposition</a:t>
            </a:r>
            <a:endParaRPr lang="ko-KR" altLang="en-US" b="1" dirty="0">
              <a:solidFill>
                <a:srgbClr val="043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09F73B-3831-F44F-50B5-173DFC5AB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221" y="1285149"/>
                <a:ext cx="11491728" cy="520772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Gadget decomposition 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Represent an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a linear combination of</a:t>
                </a:r>
                <a:r>
                  <a:rPr lang="en-US" altLang="ko-KR" sz="22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:r>
                  <a:rPr lang="en-US" altLang="ko-KR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small</a:t>
                </a: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coefficients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its decomposition</a:t>
                </a:r>
                <a:r>
                  <a:rPr lang="en-US" altLang="ko-KR" sz="22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US" altLang="ko-KR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short</a:t>
                </a: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vector such that</a:t>
                </a:r>
              </a:p>
              <a:p>
                <a:pPr marL="457200" lvl="1" indent="0" algn="ctr">
                  <a:lnSpc>
                    <a:spcPct val="13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+…+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𝑚𝑜𝑑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classic example: base-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representation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ko-KR" sz="22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be a base and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2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ko-KR" sz="22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ko-K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altLang="ko-K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ko-K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ko-K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1, </m:t>
                        </m:r>
                        <m:r>
                          <a:rPr lang="en-US" altLang="ko-K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altLang="ko-K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…, </m:t>
                        </m:r>
                        <m:sSup>
                          <m:sSupPr>
                            <m:ctrlPr>
                              <a:rPr lang="en-US" altLang="ko-K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ko-K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altLang="ko-K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(⋅)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is defined by the base-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representation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such that 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sz="2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09F73B-3831-F44F-50B5-173DFC5AB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221" y="1285149"/>
                <a:ext cx="11491728" cy="5207726"/>
              </a:xfrm>
              <a:blipFill>
                <a:blip r:embed="rId2"/>
                <a:stretch>
                  <a:fillRect l="-773" b="-7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FFED871-792F-F375-62EA-8BC39099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9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09F73B-3831-F44F-50B5-173DFC5AB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333" y="1215109"/>
                <a:ext cx="10831523" cy="541429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multiplicative operation between RLWE and RGSW encryptions [CGGI16]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We use the same terminology to refer to a more general operation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Def.</a:t>
                </a: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 binary operation 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⊡  :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bSup>
                      <m:sSub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bSup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altLang="ko-KR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𝒖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…, 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)∈</m:t>
                    </m:r>
                    <m:sSubSup>
                      <m:sSubSup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  <m:sup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Step 1 (decomposition): 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altLang="ko-KR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Step 2 (linear combination): 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+…+</m:t>
                    </m:r>
                    <m:sSub>
                      <m:sSubPr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We write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⊡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𝑼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⊡</m:t>
                        </m:r>
                        <m:sSub>
                          <m:sSub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⊡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for  </a:t>
                </a:r>
                <a14:m>
                  <m:oMath xmlns:m="http://schemas.openxmlformats.org/officeDocument/2006/math">
                    <m:r>
                      <a:rPr lang="en-US" altLang="ko-KR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𝑼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|"/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en-US" altLang="ko-KR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ko-KR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]∈</m:t>
                    </m:r>
                    <m:sSubSup>
                      <m:sSubSup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×2</m:t>
                        </m:r>
                      </m:sup>
                    </m:sSubSup>
                  </m:oMath>
                </a14:m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09F73B-3831-F44F-50B5-173DFC5AB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333" y="1215109"/>
                <a:ext cx="10831523" cy="5414291"/>
              </a:xfrm>
              <a:blipFill>
                <a:blip r:embed="rId2"/>
                <a:stretch>
                  <a:fillRect l="-7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F4AC5A91-F5E0-C356-D7BC-F9DC7DF5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3" y="365125"/>
            <a:ext cx="8824882" cy="849984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Product</a:t>
            </a:r>
            <a:endParaRPr lang="ko-KR" altLang="en-US" b="1" dirty="0">
              <a:solidFill>
                <a:srgbClr val="043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6314C71-29EB-56A5-7586-BB9284C5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864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AC5A91-F5E0-C356-D7BC-F9DC7DF5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3" y="365125"/>
            <a:ext cx="8824882" cy="849984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043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ko-KR" altLang="en-US" b="1" dirty="0">
              <a:solidFill>
                <a:srgbClr val="0437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09F73B-3831-F44F-50B5-173DFC5AB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124" y="1383991"/>
                <a:ext cx="11419727" cy="501613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external product can realize the secure scalar multiplication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&amp;  </a:t>
                </a:r>
                <a14:m>
                  <m:oMath xmlns:m="http://schemas.openxmlformats.org/officeDocument/2006/math">
                    <m:r>
                      <a:rPr lang="en-US" altLang="ko-KR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𝑼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𝑅𝐿𝑊𝐸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r>
                      <a:rPr lang="en-US" altLang="ko-KR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altLang="ko-KR" sz="2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sz="2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Sup>
                      <m:sSubSupPr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  <m:sup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×2</m:t>
                        </m:r>
                      </m:sup>
                    </m:sSubSup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Then,  </a:t>
                </a:r>
                <a14:m>
                  <m:oMath xmlns:m="http://schemas.openxmlformats.org/officeDocument/2006/math">
                    <m:r>
                      <a:rPr lang="en-US" altLang="ko-KR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)←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⊡</m:t>
                    </m:r>
                    <m:r>
                      <a:rPr lang="en-US" altLang="ko-KR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𝑼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Sup>
                      <m:sSubSup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  <m:sup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is an RLWE ciphertext such that</a:t>
                </a:r>
              </a:p>
              <a:p>
                <a:pPr marL="0" indent="0" algn="ctr">
                  <a:lnSpc>
                    <a:spcPct val="13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US" altLang="ko-KR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r>
                        <a:rPr lang="en-US" altLang="ko-KR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𝑎𝑡</m:t>
                      </m:r>
                      <m:r>
                        <a:rPr lang="en-US" altLang="ko-KR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2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mod</m:t>
                          </m:r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key-switching procedure</a:t>
                </a:r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A common building block of nonlinear HE operations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Relinearization</a:t>
                </a: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Automorphism: 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ko-K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ko-K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complexity bottleneck of homomorphic operations (85 - 95%)</a:t>
                </a:r>
                <a:endParaRPr lang="ko-KR" alt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09F73B-3831-F44F-50B5-173DFC5AB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124" y="1383991"/>
                <a:ext cx="11419727" cy="5016137"/>
              </a:xfrm>
              <a:blipFill>
                <a:blip r:embed="rId2"/>
                <a:stretch>
                  <a:fillRect l="-778" b="-42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504741A-9F16-5F58-394B-46A02FAB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5BC-6685-40B4-A8DD-C462B1C9B96B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AA092069-8AF7-95A5-36DB-55EA52D95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472042"/>
              </p:ext>
            </p:extLst>
          </p:nvPr>
        </p:nvGraphicFramePr>
        <p:xfrm>
          <a:off x="7881259" y="3155783"/>
          <a:ext cx="4094652" cy="277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29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edc4c2c07_11_224"/>
          <p:cNvSpPr txBox="1">
            <a:spLocks noGrp="1"/>
          </p:cNvSpPr>
          <p:nvPr>
            <p:ph type="title"/>
          </p:nvPr>
        </p:nvSpPr>
        <p:spPr>
          <a:xfrm>
            <a:off x="2657055" y="2414895"/>
            <a:ext cx="528900" cy="467400"/>
          </a:xfrm>
          <a:prstGeom prst="rect">
            <a:avLst/>
          </a:prstGeom>
        </p:spPr>
        <p:txBody>
          <a:bodyPr spcFirstLastPara="1" vert="horz" wrap="square" lIns="25400" tIns="25400" rIns="25400" bIns="25400" rtlCol="0" anchor="t" anchorCtr="0">
            <a:noAutofit/>
          </a:bodyPr>
          <a:lstStyle/>
          <a:p>
            <a:r>
              <a:rPr lang="en-US" sz="2400" dirty="0"/>
              <a:t>01</a:t>
            </a:r>
            <a:endParaRPr sz="2400" dirty="0"/>
          </a:p>
        </p:txBody>
      </p:sp>
      <p:sp>
        <p:nvSpPr>
          <p:cNvPr id="270" name="Google Shape;270;gbedc4c2c07_11_224"/>
          <p:cNvSpPr txBox="1">
            <a:spLocks noGrp="1"/>
          </p:cNvSpPr>
          <p:nvPr>
            <p:ph type="title" idx="2"/>
          </p:nvPr>
        </p:nvSpPr>
        <p:spPr>
          <a:xfrm>
            <a:off x="3367118" y="2414900"/>
            <a:ext cx="7508550" cy="942829"/>
          </a:xfrm>
          <a:prstGeom prst="rect">
            <a:avLst/>
          </a:prstGeom>
        </p:spPr>
        <p:txBody>
          <a:bodyPr spcFirstLastPara="1" vert="horz" wrap="square" lIns="25400" tIns="25400" rIns="25400" bIns="25400" rtlCol="0" anchor="t" anchorCtr="0">
            <a:noAutofit/>
          </a:bodyPr>
          <a:lstStyle/>
          <a:p>
            <a:r>
              <a:rPr lang="en-US" sz="2400" dirty="0"/>
              <a:t>Background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Gadget Decomposition &amp; External Product</a:t>
            </a:r>
            <a:endParaRPr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2" name="Google Shape;272;gbedc4c2c07_11_224"/>
          <p:cNvSpPr txBox="1">
            <a:spLocks noGrp="1"/>
          </p:cNvSpPr>
          <p:nvPr>
            <p:ph type="title"/>
          </p:nvPr>
        </p:nvSpPr>
        <p:spPr>
          <a:xfrm>
            <a:off x="2657055" y="3742006"/>
            <a:ext cx="528900" cy="467400"/>
          </a:xfrm>
          <a:prstGeom prst="rect">
            <a:avLst/>
          </a:prstGeom>
        </p:spPr>
        <p:txBody>
          <a:bodyPr spcFirstLastPara="1" vert="horz" wrap="square" lIns="25400" tIns="25400" rIns="25400" bIns="25400" rtlCol="0" anchor="t" anchorCtr="0">
            <a:noAutofit/>
          </a:bodyPr>
          <a:lstStyle/>
          <a:p>
            <a:r>
              <a:rPr lang="en-US" sz="2400" b="1" dirty="0"/>
              <a:t>02</a:t>
            </a:r>
            <a:endParaRPr sz="2400" b="1" dirty="0"/>
          </a:p>
        </p:txBody>
      </p:sp>
      <p:sp>
        <p:nvSpPr>
          <p:cNvPr id="273" name="Google Shape;273;gbedc4c2c07_11_224"/>
          <p:cNvSpPr txBox="1">
            <a:spLocks noGrp="1"/>
          </p:cNvSpPr>
          <p:nvPr>
            <p:ph type="title" idx="2"/>
          </p:nvPr>
        </p:nvSpPr>
        <p:spPr>
          <a:xfrm>
            <a:off x="3367118" y="3742012"/>
            <a:ext cx="7508550" cy="942828"/>
          </a:xfrm>
          <a:prstGeom prst="rect">
            <a:avLst/>
          </a:prstGeom>
        </p:spPr>
        <p:txBody>
          <a:bodyPr spcFirstLastPara="1" vert="horz" wrap="square" lIns="25400" tIns="25400" rIns="25400" bIns="25400" rtlCol="0" anchor="t" anchorCtr="0">
            <a:noAutofit/>
          </a:bodyPr>
          <a:lstStyle/>
          <a:p>
            <a:r>
              <a:rPr lang="en-US" sz="2400" b="1" dirty="0"/>
              <a:t>Previous Method</a:t>
            </a:r>
            <a:br>
              <a:rPr lang="en-US" sz="2400" b="1" dirty="0"/>
            </a:br>
            <a:r>
              <a:rPr lang="en-US" sz="2400" b="1" dirty="0"/>
              <a:t>	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RNS-friendly decomposition</a:t>
            </a:r>
            <a:endParaRPr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sz="2400" b="1" dirty="0"/>
          </a:p>
        </p:txBody>
      </p:sp>
      <p:sp>
        <p:nvSpPr>
          <p:cNvPr id="23" name="Google Shape;272;gbedc4c2c07_11_224">
            <a:extLst>
              <a:ext uri="{FF2B5EF4-FFF2-40B4-BE49-F238E27FC236}">
                <a16:creationId xmlns:a16="http://schemas.microsoft.com/office/drawing/2014/main" id="{2D0314E4-5CDA-BF8A-E41D-DBE0CCEE3EBE}"/>
              </a:ext>
            </a:extLst>
          </p:cNvPr>
          <p:cNvSpPr txBox="1">
            <a:spLocks/>
          </p:cNvSpPr>
          <p:nvPr/>
        </p:nvSpPr>
        <p:spPr>
          <a:xfrm>
            <a:off x="2657055" y="5063503"/>
            <a:ext cx="5289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marR="0"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marR="0"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marR="0"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marR="0"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r>
              <a:rPr lang="en-US" sz="2400" b="0" dirty="0"/>
              <a:t>03</a:t>
            </a:r>
          </a:p>
        </p:txBody>
      </p:sp>
      <p:sp>
        <p:nvSpPr>
          <p:cNvPr id="24" name="Google Shape;273;gbedc4c2c07_11_224">
            <a:extLst>
              <a:ext uri="{FF2B5EF4-FFF2-40B4-BE49-F238E27FC236}">
                <a16:creationId xmlns:a16="http://schemas.microsoft.com/office/drawing/2014/main" id="{F5DD2B6E-C40A-E178-C7BE-E4E1432DC724}"/>
              </a:ext>
            </a:extLst>
          </p:cNvPr>
          <p:cNvSpPr txBox="1">
            <a:spLocks/>
          </p:cNvSpPr>
          <p:nvPr/>
        </p:nvSpPr>
        <p:spPr>
          <a:xfrm>
            <a:off x="3367118" y="5063508"/>
            <a:ext cx="7508550" cy="103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Arial" panose="020B0604020202020204" pitchFamily="34" charset="0"/>
                <a:ea typeface="Noto Sans KR"/>
                <a:cs typeface="Arial" panose="020B0604020202020204" pitchFamily="34" charset="0"/>
                <a:sym typeface="Noto Sans KR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marR="0"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marR="0"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marR="0"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marR="0"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Font typeface="Noto Sans KR"/>
              <a:buNone/>
              <a:defRPr sz="4300" b="1" i="0" u="none" strike="noStrike" cap="none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r>
              <a:rPr lang="en-US" sz="2400" b="0" dirty="0"/>
              <a:t>Our Solution</a:t>
            </a:r>
          </a:p>
          <a:p>
            <a:r>
              <a:rPr lang="en-US" sz="2400" b="0" dirty="0"/>
              <a:t>	</a:t>
            </a:r>
            <a:r>
              <a:rPr lang="en-US" sz="2200" b="0" dirty="0">
                <a:solidFill>
                  <a:schemeClr val="bg1">
                    <a:lumMod val="50000"/>
                  </a:schemeClr>
                </a:solidFill>
              </a:rPr>
              <a:t>Performance &amp; Implementation Results</a:t>
            </a:r>
          </a:p>
          <a:p>
            <a:endParaRPr lang="en-US" sz="2400" b="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BFF8C9F-DA60-CD59-97AF-60C95174057F}"/>
              </a:ext>
            </a:extLst>
          </p:cNvPr>
          <p:cNvSpPr txBox="1">
            <a:spLocks/>
          </p:cNvSpPr>
          <p:nvPr/>
        </p:nvSpPr>
        <p:spPr>
          <a:xfrm>
            <a:off x="3367118" y="883423"/>
            <a:ext cx="5309743" cy="8499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0800" tIns="50800" rIns="50800" bIns="50800" rtlCol="0" anchor="t" anchorCtr="0">
            <a:noAutofit/>
          </a:bodyPr>
          <a:lstStyle>
            <a:lvl1pPr lvl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 kern="1200">
                <a:solidFill>
                  <a:srgbClr val="0437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2150">
                <a:solidFill>
                  <a:srgbClr val="043786"/>
                </a:solidFill>
              </a:defRPr>
            </a:lvl9pPr>
          </a:lstStyle>
          <a:p>
            <a:r>
              <a:rPr lang="en-US" altLang="ko-KR" sz="4400" b="1" dirty="0"/>
              <a:t>Table of Contents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03833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4595</TotalTime>
  <Words>1445</Words>
  <Application>Microsoft Macintosh PowerPoint</Application>
  <PresentationFormat>와이드스크린</PresentationFormat>
  <Paragraphs>279</Paragraphs>
  <Slides>22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맑은 고딕</vt:lpstr>
      <vt:lpstr>Noto Sans KR</vt:lpstr>
      <vt:lpstr>Arial</vt:lpstr>
      <vt:lpstr>Cambria Math</vt:lpstr>
      <vt:lpstr>Helvetica Neue</vt:lpstr>
      <vt:lpstr>Office 테마</vt:lpstr>
      <vt:lpstr>Accelerating HE Operations Using Key Decomposition</vt:lpstr>
      <vt:lpstr>Motivation</vt:lpstr>
      <vt:lpstr>Our Results</vt:lpstr>
      <vt:lpstr>01</vt:lpstr>
      <vt:lpstr>Gadget Vector</vt:lpstr>
      <vt:lpstr>Gadget Decomposition</vt:lpstr>
      <vt:lpstr>External Product</vt:lpstr>
      <vt:lpstr>Applications</vt:lpstr>
      <vt:lpstr>01</vt:lpstr>
      <vt:lpstr>RNS &amp; NTT</vt:lpstr>
      <vt:lpstr>RNS-based Gadget Decomposition</vt:lpstr>
      <vt:lpstr>Previous External Product</vt:lpstr>
      <vt:lpstr>01</vt:lpstr>
      <vt:lpstr>Our Approach</vt:lpstr>
      <vt:lpstr>Some Properties</vt:lpstr>
      <vt:lpstr>New External Product </vt:lpstr>
      <vt:lpstr>Optimizations &amp; Generalizations (Full paper)</vt:lpstr>
      <vt:lpstr>Implementation</vt:lpstr>
      <vt:lpstr>Benchmarks (key-switching, CPU)</vt:lpstr>
      <vt:lpstr>Profiling</vt:lpstr>
      <vt:lpstr>Conclusion &amp; Implications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HE Operations Using Key Decomposition</dc:title>
  <dc:creator>송용수</dc:creator>
  <cp:lastModifiedBy>송용수</cp:lastModifiedBy>
  <cp:revision>268</cp:revision>
  <dcterms:created xsi:type="dcterms:W3CDTF">2022-10-23T06:39:39Z</dcterms:created>
  <dcterms:modified xsi:type="dcterms:W3CDTF">2023-08-24T09:23:35Z</dcterms:modified>
</cp:coreProperties>
</file>