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26"/>
  </p:notesMasterIdLst>
  <p:sldIdLst>
    <p:sldId id="256" r:id="rId2"/>
    <p:sldId id="302" r:id="rId3"/>
    <p:sldId id="257" r:id="rId4"/>
    <p:sldId id="259" r:id="rId5"/>
    <p:sldId id="261" r:id="rId6"/>
    <p:sldId id="262" r:id="rId7"/>
    <p:sldId id="263" r:id="rId8"/>
    <p:sldId id="291" r:id="rId9"/>
    <p:sldId id="292" r:id="rId10"/>
    <p:sldId id="285" r:id="rId11"/>
    <p:sldId id="286" r:id="rId12"/>
    <p:sldId id="266" r:id="rId13"/>
    <p:sldId id="289" r:id="rId14"/>
    <p:sldId id="272" r:id="rId15"/>
    <p:sldId id="290" r:id="rId16"/>
    <p:sldId id="293" r:id="rId17"/>
    <p:sldId id="294" r:id="rId18"/>
    <p:sldId id="303" r:id="rId19"/>
    <p:sldId id="275" r:id="rId20"/>
    <p:sldId id="276" r:id="rId21"/>
    <p:sldId id="277" r:id="rId22"/>
    <p:sldId id="296" r:id="rId23"/>
    <p:sldId id="297" r:id="rId24"/>
    <p:sldId id="284" r:id="rId2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Helvetica Neue" panose="02010600030101010101" charset="0"/>
      <p:regular r:id="rId31"/>
      <p:bold r:id="rId32"/>
      <p:italic r:id="rId33"/>
      <p:boldItalic r:id="rId34"/>
    </p:embeddedFont>
    <p:embeddedFont>
      <p:font typeface="Cambria Math" panose="02040503050406030204" pitchFamily="18" charset="0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5" autoAdjust="0"/>
    <p:restoredTop sz="94663"/>
  </p:normalViewPr>
  <p:slideViewPr>
    <p:cSldViewPr snapToGrid="0">
      <p:cViewPr varScale="1">
        <p:scale>
          <a:sx n="77" d="100"/>
          <a:sy n="77" d="100"/>
        </p:scale>
        <p:origin x="93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7610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6034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8809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2450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98327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30894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08047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4015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002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3547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64965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38867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4" name="Google Shape;474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8370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4643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0197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7560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2858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0078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1915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7070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 b="0" i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 b="0" i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b="0" i="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 b="0" i="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  <a:defRPr sz="1200" b="0" i="0"/>
            </a:lvl1pPr>
            <a:lvl2pPr marL="914400" lvl="1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3pPr>
            <a:lvl4pPr marL="1828800" lvl="3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4pPr>
            <a:lvl5pPr marL="2286000" lvl="4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5pPr>
            <a:lvl6pPr marL="2743200" lvl="5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6pPr>
            <a:lvl7pPr marL="3200400" lvl="6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7pPr>
            <a:lvl8pPr marL="3657600" lvl="7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8pPr>
            <a:lvl9pPr marL="4114800" lvl="8" indent="-2286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Arial"/>
              <a:buNone/>
              <a:defRPr sz="1200"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Calibri"/>
              <a:buNone/>
              <a:defRPr sz="4800" b="0" i="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Calibri"/>
              <a:buNone/>
              <a:defRPr sz="4200" b="0" i="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None/>
              <a:defRPr sz="2100" b="0" i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 b="0" i="0"/>
            </a:lvl1pPr>
            <a:lvl2pPr marL="914400" lvl="1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marL="1371600" lvl="2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3pPr>
            <a:lvl4pPr marL="1828800" lvl="3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4pPr>
            <a:lvl5pPr marL="2286000" lvl="4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5pPr>
            <a:lvl6pPr marL="2743200" lvl="5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6pPr>
            <a:lvl7pPr marL="3200400" lvl="6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7pPr>
            <a:lvl8pPr marL="3657600" lvl="7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8pPr>
            <a:lvl9pPr marL="4114800" lvl="8" indent="-2286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 b="0" i="0"/>
            </a:lvl1pPr>
            <a:lvl2pPr marL="91440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6pPr>
            <a:lvl7pPr marL="3200400" lvl="6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Calibri"/>
              <a:buNone/>
              <a:defRPr sz="12000" b="0" i="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 b="0" i="0"/>
            </a:lvl1pPr>
            <a:lvl2pPr marL="914400" lvl="1" indent="-228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marL="1371600" lvl="2" indent="-228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3pPr>
            <a:lvl4pPr marL="1828800" lvl="3" indent="-228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4pPr>
            <a:lvl5pPr marL="2286000" lvl="4" indent="-228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5pPr>
            <a:lvl6pPr marL="2743200" lvl="5" indent="-228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6pPr>
            <a:lvl7pPr marL="3200400" lvl="6" indent="-228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7pPr>
            <a:lvl8pPr marL="3657600" lvl="7" indent="-228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8pPr>
            <a:lvl9pPr marL="4114800" lvl="8" indent="-2286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6952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727168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81" r:id="rId8"/>
    <p:sldLayoutId id="214748368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5"/>
          <p:cNvSpPr txBox="1">
            <a:spLocks noGrp="1"/>
          </p:cNvSpPr>
          <p:nvPr>
            <p:ph type="ctrTitle"/>
          </p:nvPr>
        </p:nvSpPr>
        <p:spPr>
          <a:xfrm>
            <a:off x="-270790" y="417341"/>
            <a:ext cx="964339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buSzPts val="3200"/>
            </a:pPr>
            <a:r>
              <a:rPr lang="en-US" sz="3000" b="1" dirty="0">
                <a:solidFill>
                  <a:srgbClr val="0432FF"/>
                </a:solidFill>
              </a:rPr>
              <a:t>One-way Functions </a:t>
            </a:r>
            <a:r>
              <a:rPr lang="en-US" sz="3000" b="1" dirty="0" smtClean="0">
                <a:solidFill>
                  <a:srgbClr val="0432FF"/>
                </a:solidFill>
              </a:rPr>
              <a:t>and </a:t>
            </a:r>
            <a:r>
              <a:rPr lang="en-US" sz="3000" b="1" dirty="0">
                <a:solidFill>
                  <a:srgbClr val="0432FF"/>
                </a:solidFill>
              </a:rPr>
              <a:t>Hardness of </a:t>
            </a:r>
            <a:r>
              <a:rPr lang="en-US" sz="3000" b="1" dirty="0" smtClean="0">
                <a:solidFill>
                  <a:srgbClr val="0432FF"/>
                </a:solidFill>
              </a:rPr>
              <a:t/>
            </a:r>
            <a:br>
              <a:rPr lang="en-US" sz="3000" b="1" dirty="0" smtClean="0">
                <a:solidFill>
                  <a:srgbClr val="0432FF"/>
                </a:solidFill>
              </a:rPr>
            </a:br>
            <a:r>
              <a:rPr lang="en-US" sz="3000" b="1" dirty="0" smtClean="0">
                <a:solidFill>
                  <a:srgbClr val="0432FF"/>
                </a:solidFill>
              </a:rPr>
              <a:t>(</a:t>
            </a:r>
            <a:r>
              <a:rPr lang="en-US" sz="3000" b="1" dirty="0">
                <a:solidFill>
                  <a:srgbClr val="0432FF"/>
                </a:solidFill>
              </a:rPr>
              <a:t>Probabilistic) Time-Bounded Kolmogorov </a:t>
            </a:r>
            <a:r>
              <a:rPr lang="en-US" sz="3000" b="1" dirty="0" smtClean="0">
                <a:solidFill>
                  <a:srgbClr val="0432FF"/>
                </a:solidFill>
              </a:rPr>
              <a:t>Complexity </a:t>
            </a:r>
            <a:br>
              <a:rPr lang="en-US" sz="3000" b="1" dirty="0" smtClean="0">
                <a:solidFill>
                  <a:srgbClr val="0432FF"/>
                </a:solidFill>
              </a:rPr>
            </a:br>
            <a:r>
              <a:rPr lang="en-US" sz="3000" b="1" dirty="0" smtClean="0">
                <a:solidFill>
                  <a:srgbClr val="0432FF"/>
                </a:solidFill>
              </a:rPr>
              <a:t>w.r.t</a:t>
            </a:r>
            <a:r>
              <a:rPr lang="en-US" sz="3000" b="1" dirty="0">
                <a:solidFill>
                  <a:srgbClr val="0432FF"/>
                </a:solidFill>
              </a:rPr>
              <a:t>. </a:t>
            </a:r>
            <a:r>
              <a:rPr lang="en-US" sz="3000" b="1" dirty="0" err="1">
                <a:solidFill>
                  <a:srgbClr val="0432FF"/>
                </a:solidFill>
              </a:rPr>
              <a:t>Samplable</a:t>
            </a:r>
            <a:r>
              <a:rPr lang="en-US" sz="3000" b="1" dirty="0">
                <a:solidFill>
                  <a:srgbClr val="0432FF"/>
                </a:solidFill>
              </a:rPr>
              <a:t> Distributions</a:t>
            </a:r>
            <a:endParaRPr sz="3000" b="1" i="1" dirty="0">
              <a:solidFill>
                <a:srgbClr val="0432FF"/>
              </a:solidFill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875B05A-90B3-A24C-86DB-B8E8B6130934}"/>
              </a:ext>
            </a:extLst>
          </p:cNvPr>
          <p:cNvSpPr txBox="1"/>
          <p:nvPr/>
        </p:nvSpPr>
        <p:spPr>
          <a:xfrm>
            <a:off x="2123387" y="3144278"/>
            <a:ext cx="17395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altLang="zh-CN" sz="2400" b="1" dirty="0" err="1" smtClean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Yanyi</a:t>
            </a:r>
            <a:r>
              <a:rPr lang="en-US" altLang="zh-CN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Liu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</a:b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Cornell 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Tech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algn="ctr"/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75B05A-90B3-A24C-86DB-B8E8B6130934}"/>
              </a:ext>
            </a:extLst>
          </p:cNvPr>
          <p:cNvSpPr txBox="1"/>
          <p:nvPr/>
        </p:nvSpPr>
        <p:spPr>
          <a:xfrm>
            <a:off x="4967684" y="3144278"/>
            <a:ext cx="27671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altLang="zh-CN" sz="2400" dirty="0" smtClean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Rafael Pass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</a:b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Tel Aviv University &amp;</a:t>
            </a:r>
          </a:p>
          <a:p>
            <a:pPr lvl="0" algn="ctr"/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Cornell Tech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algn="ctr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7"/>
          <p:cNvSpPr txBox="1"/>
          <p:nvPr/>
        </p:nvSpPr>
        <p:spPr>
          <a:xfrm>
            <a:off x="270587" y="229281"/>
            <a:ext cx="8230516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Calibri"/>
              <a:buNone/>
            </a:pPr>
            <a:r>
              <a:rPr lang="en-US" sz="3500" b="1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OWFs from Hardness of </a:t>
            </a:r>
            <a:r>
              <a:rPr lang="en-US" sz="3500" b="1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pK</a:t>
            </a:r>
            <a:r>
              <a:rPr lang="en-US" sz="3500" b="1" i="0" u="none" strike="noStrike" cap="none" baseline="30000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7" name="Google Shape;267;p47"/>
              <p:cNvSpPr/>
              <p:nvPr/>
            </p:nvSpPr>
            <p:spPr>
              <a:xfrm>
                <a:off x="449491" y="2872701"/>
                <a:ext cx="8504355" cy="15173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349250" indent="-342900">
                  <a:buClr>
                    <a:schemeClr val="dk1"/>
                  </a:buClr>
                  <a:buSzPts val="2000"/>
                  <a:buFont typeface="Arial" panose="020B0604020202020204" pitchFamily="34" charset="0"/>
                  <a:buChar char="•"/>
                </a:pPr>
                <a:r>
                  <a:rPr lang="en-US" sz="2000" b="1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pK</a:t>
                </a:r>
                <a:r>
                  <a:rPr lang="en-US" sz="2000" b="1" baseline="300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</a:t>
                </a:r>
                <a:r>
                  <a:rPr lang="en-US" sz="20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is a (recently introduced) notion of Kolmogorov complexity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[GKLO’22</a:t>
                </a:r>
                <a:r>
                  <a:rPr lang="en-US" altLang="zh-CN" sz="2000" dirty="0" smtClean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]</a:t>
                </a:r>
                <a:endParaRPr lang="en-US" sz="20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9250" indent="-342900">
                  <a:buClr>
                    <a:schemeClr val="dk1"/>
                  </a:buClr>
                  <a:buSzPts val="2000"/>
                  <a:buFont typeface="Arial" panose="020B0604020202020204" pitchFamily="34" charset="0"/>
                  <a:buChar char="•"/>
                </a:pPr>
                <a:r>
                  <a:rPr lang="en-US" sz="2000" b="1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pK</a:t>
                </a:r>
                <a:r>
                  <a:rPr lang="en-US" sz="2000" b="1" baseline="300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captures what happens to </a:t>
                </a:r>
                <a:r>
                  <a:rPr lang="en-US" sz="2000" b="1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K</a:t>
                </a:r>
                <a:r>
                  <a:rPr lang="en-US" sz="2000" b="1" baseline="300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</a:t>
                </a:r>
                <a:r>
                  <a:rPr lang="en-US" sz="2000" b="1" baseline="300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in the Common Random String model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/>
                </a:r>
                <a:br>
                  <a:rPr lang="en-US" altLang="zh-CN" sz="2000" dirty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en-US" altLang="zh-CN" sz="2000" dirty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- The task: given a CRS, find the shortest program that outputs the string with CRS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sz="2000" b="1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20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 It is the “same” (within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±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O(log n)) as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K</a:t>
                </a:r>
                <a:r>
                  <a:rPr lang="en-US" sz="2000" baseline="300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</a:t>
                </a:r>
                <a:r>
                  <a:rPr lang="en-US" sz="20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under standard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derandomization</a:t>
                </a:r>
                <a:r>
                  <a:rPr lang="en-US" sz="20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assumption.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[GKLO’22</a:t>
                </a:r>
                <a:r>
                  <a:rPr lang="en-US" altLang="zh-CN" sz="2000" dirty="0" smtClean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]</a:t>
                </a:r>
                <a:endParaRPr lang="en-US" altLang="zh-CN" sz="200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349250" marR="0" lvl="0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 panose="020B0604020202020204" pitchFamily="34" charset="0"/>
                  <a:buChar char="•"/>
                </a:pPr>
                <a:endParaRPr lang="en-US" sz="20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9250" lvl="8" indent="-342900">
                  <a:buClr>
                    <a:schemeClr val="dk1"/>
                  </a:buClr>
                  <a:buSzPts val="2000"/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67" name="Google Shape;267;p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91" y="2872701"/>
                <a:ext cx="8504355" cy="1517374"/>
              </a:xfrm>
              <a:prstGeom prst="rect">
                <a:avLst/>
              </a:prstGeom>
              <a:blipFill>
                <a:blip r:embed="rId3"/>
                <a:stretch>
                  <a:fillRect l="-573" t="-2008" b="-337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8" name="Google Shape;268;p47"/>
          <p:cNvSpPr/>
          <p:nvPr/>
        </p:nvSpPr>
        <p:spPr>
          <a:xfrm>
            <a:off x="270587" y="994883"/>
            <a:ext cx="8475848" cy="1360691"/>
          </a:xfrm>
          <a:prstGeom prst="rect">
            <a:avLst/>
          </a:prstGeom>
          <a:noFill/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267;p47"/>
              <p:cNvSpPr/>
              <p:nvPr/>
            </p:nvSpPr>
            <p:spPr>
              <a:xfrm>
                <a:off x="343022" y="998433"/>
                <a:ext cx="8610824" cy="13571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635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Calibri"/>
                  <a:buNone/>
                </a:pPr>
                <a:r>
                  <a:rPr lang="en-US" sz="2000" b="1" i="0" u="none" strike="noStrike" cap="none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[LP’23]</a:t>
                </a:r>
                <a:r>
                  <a:rPr lang="en-US" sz="2000" b="0" i="0" u="none" strike="noStrike" cap="none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Consider a probabilistic version of </a:t>
                </a:r>
                <a:r>
                  <a:rPr lang="en-US" sz="2000" b="0" i="0" u="none" strike="noStrike" cap="none" dirty="0" err="1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K</a:t>
                </a:r>
                <a:r>
                  <a:rPr lang="en-US" sz="2000" b="0" i="0" u="none" strike="noStrike" cap="none" baseline="30000" dirty="0" err="1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</a:t>
                </a:r>
                <a:r>
                  <a:rPr lang="en-US" sz="2000" b="0" i="0" u="none" strike="noStrike" cap="none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, </a:t>
                </a:r>
                <a:r>
                  <a:rPr lang="en-US" sz="2000" b="1" i="0" u="none" strike="noStrike" cap="none" dirty="0" err="1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pK</a:t>
                </a:r>
                <a:r>
                  <a:rPr lang="en-US" sz="2000" b="1" i="0" u="none" strike="noStrike" cap="none" baseline="30000" dirty="0" err="1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</a:t>
                </a:r>
                <a:r>
                  <a:rPr lang="en-US" sz="2000" b="0" i="0" u="none" strike="noStrike" cap="none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, the </a:t>
                </a:r>
                <a:r>
                  <a:rPr lang="en-US" sz="20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following are equivalent:</a:t>
                </a:r>
                <a:endParaRPr lang="en-US" dirty="0"/>
              </a:p>
              <a:p>
                <a:pPr marL="463550" marR="0" lvl="0" indent="-457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AutoNum type="arabicPeriod"/>
                </a:pPr>
                <a:r>
                  <a:rPr lang="en-US" sz="2000" b="0" i="0" u="none" strike="noStrike" cap="none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n-US" sz="2000" b="1" i="0" u="none" strike="noStrike" cap="none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OWFs </a:t>
                </a:r>
                <a:r>
                  <a:rPr lang="en-US" sz="2000" b="0" i="0" u="none" strike="noStrike" cap="none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exist</a:t>
                </a:r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63550" marR="0" lvl="0" indent="-457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AutoNum type="arabicPeriod"/>
                </a:pPr>
                <a:r>
                  <a:rPr lang="en-US" sz="2000" b="0" i="0" u="none" strike="noStrike" cap="none" dirty="0">
                    <a:solidFill>
                      <a:srgbClr val="0432FF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n-US" sz="2000" b="1" i="0" u="none" strike="noStrike" cap="none" dirty="0">
                    <a:solidFill>
                      <a:srgbClr val="0432FF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∃</a:t>
                </a:r>
                <a:r>
                  <a:rPr lang="en-US" sz="2000" b="0" i="0" u="none" strike="noStrike" cap="none" dirty="0">
                    <a:solidFill>
                      <a:srgbClr val="0432FF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n-US" sz="2000" b="1" i="0" u="none" strike="noStrike" cap="none" dirty="0" err="1" smtClean="0">
                    <a:solidFill>
                      <a:srgbClr val="0432FF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samplable</a:t>
                </a:r>
                <a:r>
                  <a:rPr lang="en-US" sz="2000" b="1" i="0" u="none" strike="noStrike" cap="none" dirty="0" smtClean="0">
                    <a:solidFill>
                      <a:srgbClr val="0432FF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D </a:t>
                </a:r>
                <a:r>
                  <a:rPr lang="en-US" sz="2000" i="0" u="none" strike="noStrike" cap="none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on which </a:t>
                </a:r>
                <a14:m>
                  <m:oMath xmlns:m="http://schemas.openxmlformats.org/officeDocument/2006/math">
                    <m:r>
                      <a:rPr lang="en-US" sz="2000" b="0" i="1" u="none" strike="noStrike" cap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  <a:cs typeface="Calibri" panose="020F0502020204030204" pitchFamily="34" charset="0"/>
                        <a:sym typeface="Calibri"/>
                      </a:rPr>
                      <m:t>∀</m:t>
                    </m:r>
                  </m:oMath>
                </a14:m>
                <a:r>
                  <a:rPr lang="en-US" sz="2000" i="0" u="none" strike="noStrike" cap="none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poly t, </a:t>
                </a:r>
                <a:r>
                  <a:rPr lang="en-US" sz="2000" b="1" i="0" u="none" strike="noStrike" cap="none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pK</a:t>
                </a:r>
                <a:r>
                  <a:rPr lang="en-US" sz="2000" b="1" i="0" u="none" strike="noStrike" cap="none" baseline="300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t</a:t>
                </a:r>
                <a:r>
                  <a:rPr lang="en-US" sz="2000" b="1" i="0" u="none" strike="noStrike" cap="none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n-US" sz="2000" b="1" i="0" u="none" strike="noStrike" cap="none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is </a:t>
                </a:r>
                <a:r>
                  <a:rPr lang="en-US" sz="2000" b="1" i="0" u="none" strike="noStrike" cap="none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mildly-</a:t>
                </a:r>
                <a:r>
                  <a:rPr lang="en-US" sz="2000" b="1" i="0" u="none" strike="noStrike" cap="none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HoA</a:t>
                </a:r>
                <a:r>
                  <a:rPr lang="en-US" sz="2000" b="0" i="0" u="none" strike="noStrike" cap="none" dirty="0" smtClean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.</a:t>
                </a:r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63550" lvl="0" indent="-457200">
                  <a:buClr>
                    <a:schemeClr val="dk1"/>
                  </a:buClr>
                  <a:buSzPts val="2000"/>
                  <a:buFont typeface="Arial"/>
                  <a:buAutoNum type="arabicPeriod"/>
                </a:pPr>
                <a:r>
                  <a:rPr lang="en-US" sz="2000" b="0" i="0" u="none" strike="noStrike" cap="none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On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uniform </a:t>
                </a:r>
                <a:r>
                  <a:rPr lang="en-US" altLang="zh-CN" sz="2000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distribution,</a:t>
                </a:r>
                <a:r>
                  <a:rPr lang="en-US" altLang="zh-CN" sz="2000" dirty="0" smtClean="0">
                    <a:solidFill>
                      <a:schemeClr val="tx1"/>
                    </a:solidFill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  <a:cs typeface="Calibri" panose="020F0502020204030204" pitchFamily="34" charset="0"/>
                        <a:sym typeface="Calibri"/>
                      </a:rPr>
                      <m:t>∀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poly </a:t>
                </a:r>
                <a:r>
                  <a:rPr lang="en-US" altLang="zh-CN" sz="2000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t,</a:t>
                </a:r>
                <a:r>
                  <a:rPr lang="en-US" altLang="zh-CN" sz="2000" dirty="0" smtClean="0">
                    <a:solidFill>
                      <a:srgbClr val="0432FF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n-US" altLang="zh-CN" sz="2000" b="1" dirty="0" err="1" smtClean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p</a:t>
                </a:r>
                <a:r>
                  <a:rPr lang="en-US" sz="2000" b="1" i="0" u="none" strike="noStrike" cap="none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K</a:t>
                </a:r>
                <a:r>
                  <a:rPr lang="en-US" sz="2000" b="1" i="0" u="none" strike="noStrike" cap="none" baseline="300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t</a:t>
                </a:r>
                <a:r>
                  <a:rPr lang="en-US" sz="2000" i="0" u="none" strike="noStrike" cap="none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n-US" sz="2000" b="1" i="0" u="none" strike="noStrike" cap="none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is </a:t>
                </a:r>
                <a:r>
                  <a:rPr lang="en-US" sz="2000" b="1" i="0" u="none" strike="noStrike" cap="none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mildly-</a:t>
                </a:r>
                <a:r>
                  <a:rPr lang="en-US" sz="2000" b="1" i="0" u="none" strike="noStrike" cap="none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HoA</a:t>
                </a:r>
                <a:r>
                  <a:rPr lang="en-US" altLang="zh-CN" sz="2000" dirty="0" smtClean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.</a:t>
                </a:r>
                <a:endParaRPr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Google Shape;267;p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22" y="998433"/>
                <a:ext cx="8610824" cy="1357141"/>
              </a:xfrm>
              <a:prstGeom prst="rect">
                <a:avLst/>
              </a:prstGeom>
              <a:blipFill>
                <a:blip r:embed="rId4"/>
                <a:stretch>
                  <a:fillRect l="-708" t="-2703" b="-49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247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7"/>
          <p:cNvSpPr txBox="1"/>
          <p:nvPr/>
        </p:nvSpPr>
        <p:spPr>
          <a:xfrm>
            <a:off x="270587" y="229281"/>
            <a:ext cx="8230516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Calibri"/>
              <a:buNone/>
            </a:pPr>
            <a:r>
              <a:rPr lang="en-US" sz="3500" b="1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OWFs from Hardness of </a:t>
            </a:r>
            <a:r>
              <a:rPr lang="en-US" sz="3500" b="1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pK</a:t>
            </a:r>
            <a:r>
              <a:rPr lang="en-US" sz="3500" b="1" i="0" u="none" strike="noStrike" cap="none" baseline="30000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dirty="0"/>
          </a:p>
        </p:txBody>
      </p:sp>
      <p:sp>
        <p:nvSpPr>
          <p:cNvPr id="267" name="Google Shape;267;p47"/>
          <p:cNvSpPr/>
          <p:nvPr/>
        </p:nvSpPr>
        <p:spPr>
          <a:xfrm>
            <a:off x="270587" y="2846141"/>
            <a:ext cx="8764083" cy="1517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(2) =&gt; (1) yields a strong and natural </a:t>
            </a:r>
            <a:r>
              <a:rPr lang="en-US" sz="2000" b="1" i="0" u="none" strike="noStrike" cap="none" dirty="0" smtClean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win-win situation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6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lang="en-US" sz="20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Either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OWFs exist, </a:t>
            </a:r>
            <a:r>
              <a:rPr lang="en-US" sz="2000" b="1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or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for any efficiently sampled x </a:t>
            </a:r>
          </a:p>
          <a:p>
            <a:pPr marL="635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we can (</a:t>
            </a:r>
            <a:r>
              <a:rPr lang="en-US" sz="2000" dirty="0" err="1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w.h.p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.) find short programs that print x</a:t>
            </a:r>
          </a:p>
          <a:p>
            <a:pPr marL="635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i="1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-- an efficient approach implementing Occam’s Razor</a:t>
            </a:r>
            <a:endParaRPr sz="2000" b="1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8" name="Google Shape;268;p47"/>
          <p:cNvSpPr/>
          <p:nvPr/>
        </p:nvSpPr>
        <p:spPr>
          <a:xfrm>
            <a:off x="270587" y="994883"/>
            <a:ext cx="8475848" cy="1360691"/>
          </a:xfrm>
          <a:prstGeom prst="rect">
            <a:avLst/>
          </a:prstGeom>
          <a:noFill/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267;p47"/>
              <p:cNvSpPr/>
              <p:nvPr/>
            </p:nvSpPr>
            <p:spPr>
              <a:xfrm>
                <a:off x="343022" y="998433"/>
                <a:ext cx="8610824" cy="20862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6350" lvl="0">
                  <a:buClr>
                    <a:schemeClr val="dk1"/>
                  </a:buClr>
                  <a:buSzPts val="2000"/>
                </a:pPr>
                <a:r>
                  <a:rPr lang="en-US" altLang="zh-CN" sz="2000" b="1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[</a:t>
                </a:r>
                <a:r>
                  <a:rPr lang="en-US" altLang="zh-CN" sz="20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LP’23</a:t>
                </a:r>
                <a:r>
                  <a:rPr lang="en-US" altLang="zh-CN" sz="2000" b="1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] </a:t>
                </a:r>
                <a:r>
                  <a:rPr lang="en-US" sz="2000" b="0" i="0" u="none" strike="noStrike" cap="none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Consider a probabilistic version of </a:t>
                </a:r>
                <a:r>
                  <a:rPr lang="en-US" sz="2000" b="0" i="0" u="none" strike="noStrike" cap="none" dirty="0" err="1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K</a:t>
                </a:r>
                <a:r>
                  <a:rPr lang="en-US" sz="2000" b="0" i="0" u="none" strike="noStrike" cap="none" baseline="30000" dirty="0" err="1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</a:t>
                </a:r>
                <a:r>
                  <a:rPr lang="en-US" sz="2000" b="0" i="0" u="none" strike="noStrike" cap="none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, </a:t>
                </a:r>
                <a:r>
                  <a:rPr lang="en-US" sz="2000" b="1" i="0" u="none" strike="noStrike" cap="none" dirty="0" err="1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pK</a:t>
                </a:r>
                <a:r>
                  <a:rPr lang="en-US" sz="2000" b="1" i="0" u="none" strike="noStrike" cap="none" baseline="30000" dirty="0" err="1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</a:t>
                </a:r>
                <a:r>
                  <a:rPr lang="en-US" sz="2000" b="0" i="0" u="none" strike="noStrike" cap="none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, the </a:t>
                </a:r>
                <a:r>
                  <a:rPr lang="en-US" sz="20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following are equivalent:</a:t>
                </a:r>
                <a:endParaRPr dirty="0"/>
              </a:p>
              <a:p>
                <a:pPr marL="463550" marR="0" lvl="0" indent="-457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AutoNum type="arabicPeriod"/>
                </a:pPr>
                <a:r>
                  <a:rPr lang="en-US" sz="2000" b="0" i="0" u="none" strike="noStrike" cap="none" dirty="0" smtClean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n-US" sz="2000" b="1" i="0" u="none" strike="noStrike" cap="none" dirty="0" smtClean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OWFs </a:t>
                </a:r>
                <a:r>
                  <a:rPr lang="en-US" sz="2000" b="0" i="0" u="none" strike="noStrike" cap="none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exist</a:t>
                </a:r>
                <a:endParaRPr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63550" lvl="0" indent="-457200">
                  <a:buSzPts val="2000"/>
                  <a:buFont typeface="Arial"/>
                  <a:buAutoNum type="arabicPeriod"/>
                </a:pPr>
                <a:r>
                  <a:rPr lang="en-US" altLang="zh-CN" sz="2000" dirty="0" smtClean="0">
                    <a:solidFill>
                      <a:srgbClr val="0432FF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n-US" altLang="zh-CN" sz="2000" b="1" dirty="0" smtClean="0">
                    <a:solidFill>
                      <a:srgbClr val="0432FF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∃</a:t>
                </a:r>
                <a:r>
                  <a:rPr lang="en-US" altLang="zh-CN" sz="2000" dirty="0" smtClean="0">
                    <a:solidFill>
                      <a:srgbClr val="0432FF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n-US" altLang="zh-CN" sz="2000" b="1" dirty="0" err="1">
                    <a:solidFill>
                      <a:srgbClr val="0432FF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samplable</a:t>
                </a:r>
                <a:r>
                  <a:rPr lang="en-US" altLang="zh-CN" sz="2000" b="1" dirty="0">
                    <a:solidFill>
                      <a:srgbClr val="0432FF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D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on which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  <a:cs typeface="Calibri" panose="020F0502020204030204" pitchFamily="34" charset="0"/>
                        <a:sym typeface="Calibri"/>
                      </a:rPr>
                      <m:t>∀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poly t, </a:t>
                </a:r>
                <a:r>
                  <a:rPr lang="en-US" altLang="zh-CN" sz="2000" b="1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pK</a:t>
                </a:r>
                <a:r>
                  <a:rPr lang="en-US" altLang="zh-CN" sz="2000" b="1" baseline="30000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t</a:t>
                </a:r>
                <a:r>
                  <a:rPr lang="en-US" altLang="zh-CN" sz="20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is mildly-</a:t>
                </a:r>
                <a:r>
                  <a:rPr lang="en-US" altLang="zh-CN" sz="2000" b="1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HoA</a:t>
                </a:r>
                <a:r>
                  <a:rPr lang="en-US" altLang="zh-CN" sz="20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.</a:t>
                </a:r>
                <a:endParaRPr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63550" lvl="0" indent="-457200">
                  <a:buClr>
                    <a:schemeClr val="dk1"/>
                  </a:buClr>
                  <a:buSzPts val="2000"/>
                  <a:buFont typeface="Arial"/>
                  <a:buAutoNum type="arabicPeriod"/>
                </a:pPr>
                <a:r>
                  <a:rPr lang="en-US" altLang="zh-CN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On uniform distribution,</a:t>
                </a:r>
                <a:r>
                  <a:rPr lang="en-US" altLang="zh-CN" sz="2000" dirty="0">
                    <a:solidFill>
                      <a:schemeClr val="tx1"/>
                    </a:solidFill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  <a:cs typeface="Calibri" panose="020F0502020204030204" pitchFamily="34" charset="0"/>
                        <a:sym typeface="Calibri"/>
                      </a:rPr>
                      <m:t>∀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poly t,</a:t>
                </a:r>
                <a:r>
                  <a:rPr lang="en-US" altLang="zh-CN" sz="2000" dirty="0">
                    <a:solidFill>
                      <a:srgbClr val="0432FF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n-US" altLang="zh-CN" sz="2000" b="1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p</a:t>
                </a:r>
                <a:r>
                  <a:rPr lang="en-US" altLang="zh-CN" sz="2000" b="1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K</a:t>
                </a:r>
                <a:r>
                  <a:rPr lang="en-US" altLang="zh-CN" sz="2000" b="1" baseline="30000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t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n-US" altLang="zh-CN" sz="20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is mildly-</a:t>
                </a:r>
                <a:r>
                  <a:rPr lang="en-US" altLang="zh-CN" sz="2000" b="1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HoA</a:t>
                </a:r>
                <a:r>
                  <a:rPr lang="en-US" altLang="zh-CN" sz="20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.</a:t>
                </a:r>
                <a:endParaRPr lang="en-US" altLang="zh-CN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Google Shape;267;p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22" y="998433"/>
                <a:ext cx="8610824" cy="2086249"/>
              </a:xfrm>
              <a:prstGeom prst="rect">
                <a:avLst/>
              </a:prstGeom>
              <a:blipFill>
                <a:blip r:embed="rId3"/>
                <a:stretch>
                  <a:fillRect l="-708" t="-17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490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A6DFCAB4-3AAE-F947-86EC-E174D8F95BC3}"/>
              </a:ext>
            </a:extLst>
          </p:cNvPr>
          <p:cNvSpPr txBox="1">
            <a:spLocks/>
          </p:cNvSpPr>
          <p:nvPr/>
        </p:nvSpPr>
        <p:spPr>
          <a:xfrm>
            <a:off x="556926" y="215820"/>
            <a:ext cx="8230516" cy="78236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Calibri Regular"/>
                <a:ea typeface="Calibri Regular"/>
                <a:cs typeface="Arial"/>
                <a:sym typeface="Arial"/>
              </a:defRPr>
            </a:lvl1pPr>
          </a:lstStyle>
          <a:p>
            <a:r>
              <a:rPr lang="en-US" sz="3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Either OWFs, Or …</a:t>
            </a:r>
            <a:endParaRPr lang="en-US" sz="3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F82C822-639D-5147-B93C-F74F6FDEE198}"/>
              </a:ext>
            </a:extLst>
          </p:cNvPr>
          <p:cNvGrpSpPr/>
          <p:nvPr/>
        </p:nvGrpSpPr>
        <p:grpSpPr>
          <a:xfrm>
            <a:off x="556926" y="1519747"/>
            <a:ext cx="8401336" cy="2459540"/>
            <a:chOff x="556926" y="1907373"/>
            <a:chExt cx="8401336" cy="245954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7239B0F-F040-794C-9D41-5D2EDB262F76}"/>
                </a:ext>
              </a:extLst>
            </p:cNvPr>
            <p:cNvSpPr/>
            <p:nvPr/>
          </p:nvSpPr>
          <p:spPr>
            <a:xfrm>
              <a:off x="556926" y="1907373"/>
              <a:ext cx="8401336" cy="23391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6350" lvl="0">
                <a:buSzPct val="100000"/>
              </a:pPr>
              <a:r>
                <a:rPr lang="en-US" sz="2000" b="1" dirty="0">
                  <a:solidFill>
                    <a:srgbClr val="0432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Science is easy*!</a:t>
              </a:r>
            </a:p>
            <a:p>
              <a:pPr marL="6350" lvl="0">
                <a:buSzPct val="100000"/>
              </a:pPr>
              <a:endParaRPr lang="en-US" sz="2000" b="1" dirty="0">
                <a:solidFill>
                  <a:srgbClr val="0432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  <a:p>
              <a:pPr marL="6350" lvl="0">
                <a:buSzPct val="100000"/>
              </a:pPr>
              <a:r>
                <a:rPr lang="en-US" sz="2000" b="1" dirty="0">
                  <a:solidFill>
                    <a:srgbClr val="0432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Occam’s razor (1287-1347, John Punch 1639): </a:t>
              </a:r>
            </a:p>
            <a:p>
              <a:pPr marL="6350" lvl="0">
                <a:buSzPct val="100000"/>
              </a:pP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6350" lvl="0">
                <a:buSzPct val="100000"/>
              </a:pPr>
              <a:r>
                <a:rPr lang="en-US" sz="1600" i="1" dirty="0">
                  <a:latin typeface="+mj-lt"/>
                  <a:cs typeface="Calibri" panose="020F0502020204030204" pitchFamily="34" charset="0"/>
                </a:rPr>
                <a:t>Entities are not to be multiplied without necessity"</a:t>
              </a:r>
            </a:p>
            <a:p>
              <a:pPr marL="6350" lvl="0">
                <a:buSzPct val="100000"/>
              </a:pPr>
              <a:r>
                <a:rPr lang="en-US" sz="1600" i="1" dirty="0">
                  <a:latin typeface="+mj-lt"/>
                  <a:cs typeface="Calibri" panose="020F0502020204030204" pitchFamily="34" charset="0"/>
                </a:rPr>
                <a:t>Non sunt </a:t>
              </a:r>
              <a:r>
                <a:rPr lang="en-US" sz="1600" i="1" dirty="0" err="1">
                  <a:latin typeface="+mj-lt"/>
                  <a:cs typeface="Calibri" panose="020F0502020204030204" pitchFamily="34" charset="0"/>
                </a:rPr>
                <a:t>multiplicanda</a:t>
              </a:r>
              <a:r>
                <a:rPr lang="en-US" sz="1600" i="1" dirty="0">
                  <a:latin typeface="+mj-lt"/>
                  <a:cs typeface="Calibri" panose="020F0502020204030204" pitchFamily="34" charset="0"/>
                </a:rPr>
                <a:t> entia sine necessitate)</a:t>
              </a:r>
              <a:endParaRPr lang="en-US" sz="2400" b="1" i="1" dirty="0">
                <a:solidFill>
                  <a:srgbClr val="0432FF"/>
                </a:solidFill>
                <a:latin typeface="+mj-lt"/>
                <a:ea typeface="Calibri"/>
                <a:cs typeface="Calibri" panose="020F0502020204030204" pitchFamily="34" charset="0"/>
                <a:sym typeface="Calibri"/>
              </a:endParaRPr>
            </a:p>
            <a:p>
              <a:pPr marL="6350" lvl="0">
                <a:buSzPct val="100000"/>
              </a:pPr>
              <a:endParaRPr lang="en-US" sz="2000" b="1" dirty="0">
                <a:solidFill>
                  <a:srgbClr val="0432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  <a:p>
              <a:pPr marL="6350" lvl="0">
                <a:buSzPct val="100000"/>
              </a:pPr>
              <a:r>
                <a:rPr lang="en-US" sz="2000" b="1" dirty="0" smtClean="0">
                  <a:solidFill>
                    <a:srgbClr val="0432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“Simplest </a:t>
              </a:r>
              <a:r>
                <a:rPr lang="en-US" sz="2000" b="1" dirty="0">
                  <a:solidFill>
                    <a:srgbClr val="0432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explanation is mostly likely the truest”</a:t>
              </a:r>
            </a:p>
          </p:txBody>
        </p:sp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BE6B06D8-EDDE-7B46-BC23-080835BE7C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8011" y="2364377"/>
              <a:ext cx="2149063" cy="2002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Shape 202">
            <a:extLst>
              <a:ext uri="{FF2B5EF4-FFF2-40B4-BE49-F238E27FC236}">
                <a16:creationId xmlns:a16="http://schemas.microsoft.com/office/drawing/2014/main" id="{FBDB6932-8EDB-414C-8EEF-51E1528EC0CD}"/>
              </a:ext>
            </a:extLst>
          </p:cNvPr>
          <p:cNvSpPr txBox="1"/>
          <p:nvPr/>
        </p:nvSpPr>
        <p:spPr>
          <a:xfrm>
            <a:off x="556926" y="4070688"/>
            <a:ext cx="8230516" cy="49534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6350" lvl="0">
              <a:buSzPct val="100000"/>
            </a:pPr>
            <a:r>
              <a:rPr lang="en-US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*Assuming nature is efficient, </a:t>
            </a:r>
            <a:r>
              <a:rPr lang="en-US" altLang="zh-CN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collecting data is easy, ...</a:t>
            </a:r>
          </a:p>
          <a:p>
            <a:pPr marL="6350" lvl="0">
              <a:buSzPct val="100000"/>
            </a:pPr>
            <a:endParaRPr lang="en-US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065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7"/>
          <p:cNvSpPr txBox="1"/>
          <p:nvPr/>
        </p:nvSpPr>
        <p:spPr>
          <a:xfrm>
            <a:off x="270587" y="229281"/>
            <a:ext cx="8230516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Calibri"/>
              <a:buNone/>
            </a:pPr>
            <a:r>
              <a:rPr lang="en-US" sz="3500" b="1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OWFs from Hardness of </a:t>
            </a:r>
            <a:r>
              <a:rPr lang="en-US" sz="3500" b="1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pK</a:t>
            </a:r>
            <a:r>
              <a:rPr lang="en-US" sz="3500" b="1" i="0" u="none" strike="noStrike" cap="none" baseline="30000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dirty="0"/>
          </a:p>
        </p:txBody>
      </p:sp>
      <p:sp>
        <p:nvSpPr>
          <p:cNvPr id="268" name="Google Shape;268;p47"/>
          <p:cNvSpPr/>
          <p:nvPr/>
        </p:nvSpPr>
        <p:spPr>
          <a:xfrm>
            <a:off x="270587" y="994883"/>
            <a:ext cx="8475848" cy="1370630"/>
          </a:xfrm>
          <a:prstGeom prst="rect">
            <a:avLst/>
          </a:prstGeom>
          <a:noFill/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267;p47"/>
              <p:cNvSpPr/>
              <p:nvPr/>
            </p:nvSpPr>
            <p:spPr>
              <a:xfrm>
                <a:off x="343022" y="998433"/>
                <a:ext cx="8610824" cy="20862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6350" lvl="0">
                  <a:buClr>
                    <a:schemeClr val="dk1"/>
                  </a:buClr>
                  <a:buSzPts val="2000"/>
                </a:pPr>
                <a:r>
                  <a:rPr lang="en-US" altLang="zh-CN" sz="20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[LP’23] </a:t>
                </a:r>
                <a:r>
                  <a:rPr lang="en-US" sz="2000" b="0" i="0" u="none" strike="noStrike" cap="none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Consider a probabilistic version of </a:t>
                </a:r>
                <a:r>
                  <a:rPr lang="en-US" sz="2000" b="0" i="0" u="none" strike="noStrike" cap="none" dirty="0" err="1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K</a:t>
                </a:r>
                <a:r>
                  <a:rPr lang="en-US" sz="2000" b="0" i="0" u="none" strike="noStrike" cap="none" baseline="30000" dirty="0" err="1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</a:t>
                </a:r>
                <a:r>
                  <a:rPr lang="en-US" sz="2000" b="0" i="0" u="none" strike="noStrike" cap="none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, </a:t>
                </a:r>
                <a:r>
                  <a:rPr lang="en-US" sz="2000" b="1" i="0" u="none" strike="noStrike" cap="none" dirty="0" err="1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pK</a:t>
                </a:r>
                <a:r>
                  <a:rPr lang="en-US" sz="2000" b="1" i="0" u="none" strike="noStrike" cap="none" baseline="30000" dirty="0" err="1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</a:t>
                </a:r>
                <a:r>
                  <a:rPr lang="en-US" sz="2000" b="0" i="0" u="none" strike="noStrike" cap="none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, the </a:t>
                </a:r>
                <a:r>
                  <a:rPr lang="en-US" sz="20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following are equivalent:</a:t>
                </a:r>
                <a:endParaRPr dirty="0"/>
              </a:p>
              <a:p>
                <a:pPr marL="463550" lvl="0" indent="-457200">
                  <a:buClr>
                    <a:schemeClr val="dk1"/>
                  </a:buClr>
                  <a:buSzPts val="2000"/>
                  <a:buFont typeface="Arial"/>
                  <a:buAutoNum type="arabicPeriod"/>
                </a:pPr>
                <a:r>
                  <a:rPr lang="en-US" sz="2000" b="0" i="0" u="none" strike="noStrike" cap="none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n-US" sz="2000" b="1" i="0" u="none" strike="noStrike" cap="none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OWFs </a:t>
                </a:r>
                <a:r>
                  <a:rPr lang="en-US" sz="2000" b="0" i="0" u="none" strike="noStrike" cap="none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exist</a:t>
                </a:r>
                <a:endParaRPr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63550" lvl="0" indent="-457200">
                  <a:buSzPts val="2000"/>
                  <a:buFont typeface="Arial"/>
                  <a:buAutoNum type="arabicPeriod"/>
                </a:pPr>
                <a:r>
                  <a:rPr lang="en-US" altLang="zh-CN" sz="2000" dirty="0">
                    <a:solidFill>
                      <a:srgbClr val="0432FF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n-US" altLang="zh-CN" sz="2000" b="1" dirty="0">
                    <a:solidFill>
                      <a:srgbClr val="0432FF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∃</a:t>
                </a:r>
                <a:r>
                  <a:rPr lang="en-US" altLang="zh-CN" sz="2000" dirty="0">
                    <a:solidFill>
                      <a:srgbClr val="0432FF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n-US" altLang="zh-CN" sz="2000" b="1" dirty="0" err="1">
                    <a:solidFill>
                      <a:srgbClr val="0432FF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samplable</a:t>
                </a:r>
                <a:r>
                  <a:rPr lang="en-US" altLang="zh-CN" sz="2000" b="1" dirty="0">
                    <a:solidFill>
                      <a:srgbClr val="0432FF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D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on which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  <a:cs typeface="Calibri" panose="020F0502020204030204" pitchFamily="34" charset="0"/>
                        <a:sym typeface="Calibri"/>
                      </a:rPr>
                      <m:t>∀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poly t, </a:t>
                </a:r>
                <a:r>
                  <a:rPr lang="en-US" altLang="zh-CN" sz="2000" b="1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pK</a:t>
                </a:r>
                <a:r>
                  <a:rPr lang="en-US" altLang="zh-CN" sz="2000" b="1" baseline="30000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t</a:t>
                </a:r>
                <a:r>
                  <a:rPr lang="en-US" altLang="zh-CN" sz="20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is mildly-</a:t>
                </a:r>
                <a:r>
                  <a:rPr lang="en-US" altLang="zh-CN" sz="2000" b="1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HoA</a:t>
                </a:r>
                <a:r>
                  <a:rPr lang="en-US" altLang="zh-CN" sz="20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.</a:t>
                </a:r>
                <a:endParaRPr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63550" lvl="0" indent="-457200">
                  <a:buClr>
                    <a:schemeClr val="dk1"/>
                  </a:buClr>
                  <a:buSzPts val="2000"/>
                  <a:buFont typeface="Arial"/>
                  <a:buAutoNum type="arabicPeriod"/>
                </a:pPr>
                <a:r>
                  <a:rPr lang="en-US" altLang="zh-CN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On uniform distribution,</a:t>
                </a:r>
                <a:r>
                  <a:rPr lang="en-US" altLang="zh-CN" sz="2000" dirty="0">
                    <a:solidFill>
                      <a:schemeClr val="tx1"/>
                    </a:solidFill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  <a:cs typeface="Calibri" panose="020F0502020204030204" pitchFamily="34" charset="0"/>
                        <a:sym typeface="Calibri"/>
                      </a:rPr>
                      <m:t>∀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poly t,</a:t>
                </a:r>
                <a:r>
                  <a:rPr lang="en-US" altLang="zh-CN" sz="2000" dirty="0">
                    <a:solidFill>
                      <a:srgbClr val="0432FF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n-US" altLang="zh-CN" sz="2000" b="1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p</a:t>
                </a:r>
                <a:r>
                  <a:rPr lang="en-US" altLang="zh-CN" sz="2000" b="1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K</a:t>
                </a:r>
                <a:r>
                  <a:rPr lang="en-US" altLang="zh-CN" sz="2000" b="1" baseline="30000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t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n-US" altLang="zh-CN" sz="20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is mildly-</a:t>
                </a:r>
                <a:r>
                  <a:rPr lang="en-US" altLang="zh-CN" sz="2000" b="1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HoA</a:t>
                </a:r>
                <a:r>
                  <a:rPr lang="en-US" altLang="zh-CN" sz="20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.</a:t>
                </a:r>
                <a:endParaRPr lang="en-US" altLang="zh-CN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Google Shape;267;p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22" y="998433"/>
                <a:ext cx="8610824" cy="2086249"/>
              </a:xfrm>
              <a:prstGeom prst="rect">
                <a:avLst/>
              </a:prstGeom>
              <a:blipFill>
                <a:blip r:embed="rId3"/>
                <a:stretch>
                  <a:fillRect l="-708" t="-17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Google Shape;267;p47"/>
          <p:cNvSpPr/>
          <p:nvPr/>
        </p:nvSpPr>
        <p:spPr>
          <a:xfrm>
            <a:off x="343023" y="2786504"/>
            <a:ext cx="8294082" cy="1835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i="0" u="none" strike="noStrike" cap="none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Corr</a:t>
            </a:r>
            <a:r>
              <a:rPr lang="en-US" sz="20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00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(2) =&gt; (3) </a:t>
            </a:r>
            <a:r>
              <a:rPr lang="en-US" sz="20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Uniform is the hardest distribution for </a:t>
            </a:r>
            <a:r>
              <a:rPr lang="en-US" sz="2000" b="1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pK</a:t>
            </a:r>
            <a:r>
              <a:rPr lang="en-US" sz="2000" b="1" i="0" u="none" strike="noStrike" cap="none" baseline="30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2000" b="1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sz="2000" b="1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lang="en-US"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">
              <a:buClr>
                <a:schemeClr val="dk1"/>
              </a:buClr>
              <a:buSzPts val="2000"/>
            </a:pPr>
            <a:r>
              <a:rPr lang="en-US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Additional Remark: </a:t>
            </a:r>
            <a:r>
              <a:rPr lang="en-US" sz="200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theorem also holds w.r.t. </a:t>
            </a:r>
            <a:r>
              <a:rPr lang="en-US" altLang="zh-CN" sz="20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altLang="zh-CN" sz="2000" b="1" baseline="30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200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assuming </a:t>
            </a:r>
            <a:r>
              <a:rPr lang="en-US" altLang="zh-CN" sz="2000" dirty="0" smtClean="0">
                <a:solidFill>
                  <a:schemeClr val="dk1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  <a:sym typeface="Calibri"/>
              </a:rPr>
              <a:t>E</a:t>
            </a:r>
            <a:r>
              <a:rPr lang="en-US" altLang="zh-CN" sz="20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altLang="zh-CN" sz="2000" dirty="0">
                <a:solidFill>
                  <a:schemeClr val="dk1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  <a:sym typeface="Calibri"/>
              </a:rPr>
              <a:t>⊈ </a:t>
            </a:r>
            <a:r>
              <a:rPr lang="en-US" altLang="zh-CN" sz="2000" dirty="0" err="1">
                <a:solidFill>
                  <a:schemeClr val="dk1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  <a:sym typeface="Calibri"/>
              </a:rPr>
              <a:t>ioNSIZE</a:t>
            </a:r>
            <a:r>
              <a:rPr lang="en-US" altLang="zh-CN" sz="2000" dirty="0">
                <a:solidFill>
                  <a:schemeClr val="dk1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  <a:sym typeface="Calibri"/>
              </a:rPr>
              <a:t>[2</a:t>
            </a:r>
            <a:r>
              <a:rPr lang="en-US" altLang="zh-CN" sz="2000" baseline="30000" dirty="0">
                <a:solidFill>
                  <a:schemeClr val="dk1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  <a:sym typeface="Calibri"/>
              </a:rPr>
              <a:t>0.01n</a:t>
            </a:r>
            <a:r>
              <a:rPr lang="en-US" altLang="zh-CN" sz="2000" dirty="0">
                <a:solidFill>
                  <a:schemeClr val="dk1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  <a:sym typeface="Calibri"/>
              </a:rPr>
              <a:t>]</a:t>
            </a:r>
            <a:r>
              <a:rPr lang="en-US" altLang="zh-CN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altLang="zh-CN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(which implies </a:t>
            </a:r>
            <a:r>
              <a:rPr lang="en-US" altLang="zh-CN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</a:t>
            </a:r>
            <a:r>
              <a:rPr lang="en-US" altLang="zh-CN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</a:t>
            </a:r>
            <a:r>
              <a:rPr lang="en-US" altLang="zh-CN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NP</a:t>
            </a:r>
            <a:r>
              <a:rPr lang="en-US" altLang="zh-CN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</a:p>
          <a:p>
            <a:pPr marL="6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lang="en-US" sz="2000" b="1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115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Shape 202"/>
              <p:cNvSpPr txBox="1"/>
              <p:nvPr/>
            </p:nvSpPr>
            <p:spPr>
              <a:xfrm>
                <a:off x="556926" y="1118619"/>
                <a:ext cx="8230516" cy="20022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marL="6350" lvl="0">
                  <a:buSzPct val="100000"/>
                </a:pPr>
                <a:r>
                  <a:rPr lang="en-US" sz="1800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Ilango, </a:t>
                </a:r>
                <a:r>
                  <a:rPr lang="en-US" sz="18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Santhanam</a:t>
                </a:r>
                <a:r>
                  <a:rPr lang="en-US" sz="1800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, and Ren [IRS’22] showed that</a:t>
                </a:r>
              </a:p>
              <a:p>
                <a:pPr marL="349250" lvl="0" indent="-342900"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1800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Under a </a:t>
                </a:r>
                <a:r>
                  <a:rPr lang="en-US" sz="18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derandomization</a:t>
                </a:r>
                <a:r>
                  <a:rPr lang="en-US" sz="1800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assumption, </a:t>
                </a:r>
                <a:r>
                  <a:rPr lang="en-US" sz="18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ioOWFs</a:t>
                </a:r>
                <a:r>
                  <a:rPr lang="en-US" sz="1800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n-US" sz="1800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Wingdings" panose="05000000000000000000" pitchFamily="2" charset="2"/>
                  </a:rPr>
                  <a:t> </a:t>
                </a:r>
                <a:r>
                  <a:rPr lang="en-US" sz="18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Wingdings" panose="05000000000000000000" pitchFamily="2" charset="2"/>
                  </a:rPr>
                  <a:t>K</a:t>
                </a:r>
                <a:r>
                  <a:rPr lang="en-US" sz="1800" baseline="300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Wingdings" panose="05000000000000000000" pitchFamily="2" charset="2"/>
                  </a:rPr>
                  <a:t>t</a:t>
                </a:r>
                <a:r>
                  <a:rPr lang="en-US" sz="1800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Wingdings" panose="05000000000000000000" pitchFamily="2" charset="2"/>
                  </a:rPr>
                  <a:t> is hard to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  <a:cs typeface="Calibri" panose="020F0502020204030204" pitchFamily="34" charset="0"/>
                        <a:sym typeface="Wingdings" panose="05000000000000000000" pitchFamily="2" charset="2"/>
                      </a:rPr>
                      <m:t>𝝎</m:t>
                    </m:r>
                  </m:oMath>
                </a14:m>
                <a:r>
                  <a:rPr lang="en-US" sz="1800" b="1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(log n) approximate</a:t>
                </a:r>
                <a:r>
                  <a:rPr lang="en-US" sz="1800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w.r.t. some </a:t>
                </a:r>
                <a:r>
                  <a:rPr lang="en-US" sz="18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samplable</a:t>
                </a:r>
                <a:r>
                  <a:rPr lang="en-US" sz="1800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distribution</a:t>
                </a:r>
              </a:p>
              <a:p>
                <a:pPr marL="349250" lvl="0" indent="-342900"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1800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We only require hardness of solving </a:t>
                </a:r>
                <a:r>
                  <a:rPr lang="en-US" sz="1800" b="1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exact </a:t>
                </a:r>
                <a:r>
                  <a:rPr lang="en-US" sz="1800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version of </a:t>
                </a:r>
                <a:r>
                  <a:rPr lang="en-US" altLang="zh-CN" sz="1800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Wingdings" panose="05000000000000000000" pitchFamily="2" charset="2"/>
                  </a:rPr>
                  <a:t>K</a:t>
                </a:r>
                <a:r>
                  <a:rPr lang="en-US" altLang="zh-CN" sz="1800" baseline="30000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Wingdings" panose="05000000000000000000" pitchFamily="2" charset="2"/>
                  </a:rPr>
                  <a:t>t</a:t>
                </a:r>
                <a:r>
                  <a:rPr lang="en-US" altLang="zh-CN" sz="1800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Wingdings" panose="05000000000000000000" pitchFamily="2" charset="2"/>
                  </a:rPr>
                  <a:t>.</a:t>
                </a:r>
              </a:p>
              <a:p>
                <a:pPr marL="349250" lvl="0" indent="-342900"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1800" dirty="0" smtClean="0">
                    <a:solidFill>
                      <a:srgbClr val="0432FF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Wingdings" panose="05000000000000000000" pitchFamily="2" charset="2"/>
                  </a:rPr>
                  <a:t>This is significant</a:t>
                </a:r>
                <a:r>
                  <a:rPr lang="en-US" sz="1800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Wingdings" panose="05000000000000000000" pitchFamily="2" charset="2"/>
                  </a:rPr>
                  <a:t>: </a:t>
                </a:r>
                <a:r>
                  <a:rPr lang="en-US" sz="1800" b="1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Wingdings" panose="05000000000000000000" pitchFamily="2" charset="2"/>
                  </a:rPr>
                  <a:t>Any distribution </a:t>
                </a:r>
                <a:r>
                  <a:rPr lang="en-US" sz="1800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Wingdings" panose="05000000000000000000" pitchFamily="2" charset="2"/>
                  </a:rPr>
                  <a:t>under which </a:t>
                </a:r>
                <a:r>
                  <a:rPr lang="en-US" altLang="zh-CN" sz="18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Wingdings" panose="05000000000000000000" pitchFamily="2" charset="2"/>
                  </a:rPr>
                  <a:t>K</a:t>
                </a:r>
                <a:r>
                  <a:rPr lang="en-US" altLang="zh-CN" sz="1800" baseline="30000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Wingdings" panose="05000000000000000000" pitchFamily="2" charset="2"/>
                  </a:rPr>
                  <a:t>t</a:t>
                </a:r>
                <a:r>
                  <a:rPr lang="en-US" altLang="zh-CN" sz="18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Wingdings" panose="05000000000000000000" pitchFamily="2" charset="2"/>
                  </a:rPr>
                  <a:t> is hard to </a:t>
                </a:r>
                <a14:m>
                  <m:oMath xmlns:m="http://schemas.openxmlformats.org/officeDocument/2006/math">
                    <m:r>
                      <a:rPr lang="en-US" altLang="zh-CN" sz="1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  <a:cs typeface="Calibri" panose="020F0502020204030204" pitchFamily="34" charset="0"/>
                        <a:sym typeface="Wingdings" panose="05000000000000000000" pitchFamily="2" charset="2"/>
                      </a:rPr>
                      <m:t>𝜔</m:t>
                    </m:r>
                  </m:oMath>
                </a14:m>
                <a:r>
                  <a:rPr lang="en-US" altLang="zh-CN" sz="18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(log n) </a:t>
                </a:r>
                <a:r>
                  <a:rPr lang="en-US" altLang="zh-CN" sz="1800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approximate </a:t>
                </a:r>
                <a:r>
                  <a:rPr lang="en-US" altLang="zh-CN" sz="1800" b="1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is itself a OWF</a:t>
                </a:r>
                <a:r>
                  <a:rPr lang="en-US" altLang="zh-CN" sz="1800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.</a:t>
                </a:r>
              </a:p>
              <a:p>
                <a:pPr marL="6350" lvl="0">
                  <a:buSzPct val="100000"/>
                </a:pPr>
                <a:endParaRPr lang="en-US" sz="1800" dirty="0" smtClean="0">
                  <a:solidFill>
                    <a:schemeClr val="tx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endParaRPr>
              </a:p>
              <a:p>
                <a:pPr marL="6350" lvl="0">
                  <a:buSzPct val="100000"/>
                </a:pPr>
                <a:endParaRPr lang="en-US" sz="1800" dirty="0" smtClean="0">
                  <a:solidFill>
                    <a:schemeClr val="tx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endParaRPr>
              </a:p>
            </p:txBody>
          </p:sp>
        </mc:Choice>
        <mc:Fallback xmlns="">
          <p:sp>
            <p:nvSpPr>
              <p:cNvPr id="202" name="Shape 2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26" y="1118619"/>
                <a:ext cx="8230516" cy="2002268"/>
              </a:xfrm>
              <a:prstGeom prst="rect">
                <a:avLst/>
              </a:prstGeom>
              <a:blipFill>
                <a:blip r:embed="rId3"/>
                <a:stretch>
                  <a:fillRect l="-518" r="-3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2">
            <a:extLst>
              <a:ext uri="{FF2B5EF4-FFF2-40B4-BE49-F238E27FC236}">
                <a16:creationId xmlns:a16="http://schemas.microsoft.com/office/drawing/2014/main" id="{A6DFCAB4-3AAE-F947-86EC-E174D8F95BC3}"/>
              </a:ext>
            </a:extLst>
          </p:cNvPr>
          <p:cNvSpPr txBox="1">
            <a:spLocks/>
          </p:cNvSpPr>
          <p:nvPr/>
        </p:nvSpPr>
        <p:spPr>
          <a:xfrm>
            <a:off x="556926" y="215820"/>
            <a:ext cx="8230516" cy="78236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Calibri Regular"/>
                <a:ea typeface="Calibri Regular"/>
                <a:cs typeface="Arial"/>
                <a:sym typeface="Arial"/>
              </a:defRPr>
            </a:lvl1pPr>
          </a:lstStyle>
          <a:p>
            <a:r>
              <a:rPr lang="en-US" sz="3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Related Work</a:t>
            </a:r>
            <a:endParaRPr lang="en-US" sz="3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0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7"/>
          <p:cNvSpPr txBox="1"/>
          <p:nvPr/>
        </p:nvSpPr>
        <p:spPr>
          <a:xfrm>
            <a:off x="270587" y="229281"/>
            <a:ext cx="8230516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Calibri"/>
              <a:buNone/>
            </a:pPr>
            <a:r>
              <a:rPr lang="en-US" sz="3500" b="1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Proof Overview</a:t>
            </a:r>
            <a:endParaRPr dirty="0"/>
          </a:p>
        </p:txBody>
      </p:sp>
      <p:sp>
        <p:nvSpPr>
          <p:cNvPr id="267" name="Google Shape;267;p47"/>
          <p:cNvSpPr/>
          <p:nvPr/>
        </p:nvSpPr>
        <p:spPr>
          <a:xfrm>
            <a:off x="270587" y="3213888"/>
            <a:ext cx="8764083" cy="1517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(1) =&gt; (3): mostly following [LP’20]</a:t>
            </a:r>
          </a:p>
          <a:p>
            <a:pPr marL="6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(3) =&gt; (2): trivial</a:t>
            </a:r>
          </a:p>
          <a:p>
            <a:pPr marL="6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altLang="zh-CN" sz="2000" b="1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Focus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: (2) =&gt; (1)</a:t>
            </a:r>
          </a:p>
          <a:p>
            <a:pPr marL="34925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endParaRPr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8" name="Google Shape;268;p47"/>
          <p:cNvSpPr/>
          <p:nvPr/>
        </p:nvSpPr>
        <p:spPr>
          <a:xfrm>
            <a:off x="270587" y="994883"/>
            <a:ext cx="8187613" cy="1360691"/>
          </a:xfrm>
          <a:prstGeom prst="rect">
            <a:avLst/>
          </a:prstGeom>
          <a:noFill/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267;p47"/>
              <p:cNvSpPr/>
              <p:nvPr/>
            </p:nvSpPr>
            <p:spPr>
              <a:xfrm>
                <a:off x="343022" y="998433"/>
                <a:ext cx="8610824" cy="20862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635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Calibri"/>
                  <a:buNone/>
                </a:pPr>
                <a:r>
                  <a:rPr lang="en-US" sz="2000" b="1" i="0" u="none" cap="none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[THM1]</a:t>
                </a:r>
                <a:r>
                  <a:rPr lang="en-US" sz="2000" b="0" i="0" u="none" cap="none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T</a:t>
                </a:r>
                <a:r>
                  <a:rPr lang="en-US" sz="2000" b="0" i="0" u="none" strike="noStrike" cap="none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he </a:t>
                </a:r>
                <a:r>
                  <a:rPr lang="en-US" sz="20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following are equivalent:</a:t>
                </a:r>
                <a:endParaRPr dirty="0"/>
              </a:p>
              <a:p>
                <a:pPr marL="463550" marR="0" lvl="0" indent="-457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AutoNum type="arabicPeriod"/>
                </a:pPr>
                <a:r>
                  <a:rPr lang="en-US" sz="2000" b="0" i="0" u="none" strike="noStrike" cap="none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n-US" sz="2000" b="1" i="0" u="none" strike="noStrike" cap="none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OWFs </a:t>
                </a:r>
                <a:r>
                  <a:rPr lang="en-US" sz="2000" b="0" i="0" u="none" strike="noStrike" cap="none" dirty="0" smtClean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exist</a:t>
                </a:r>
                <a:endParaRPr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63550" lvl="0" indent="-457200">
                  <a:buSzPts val="2000"/>
                  <a:buFont typeface="Arial"/>
                  <a:buAutoNum type="arabicPeriod"/>
                </a:pPr>
                <a:r>
                  <a:rPr lang="en-US" altLang="zh-CN" sz="2000" dirty="0">
                    <a:solidFill>
                      <a:srgbClr val="0432FF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n-US" altLang="zh-CN" sz="2000" b="1" dirty="0">
                    <a:solidFill>
                      <a:srgbClr val="0432FF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∃</a:t>
                </a:r>
                <a:r>
                  <a:rPr lang="en-US" altLang="zh-CN" sz="2000" dirty="0">
                    <a:solidFill>
                      <a:srgbClr val="0432FF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n-US" altLang="zh-CN" sz="2000" b="1" dirty="0" err="1">
                    <a:solidFill>
                      <a:srgbClr val="0432FF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samplable</a:t>
                </a:r>
                <a:r>
                  <a:rPr lang="en-US" altLang="zh-CN" sz="2000" b="1" dirty="0">
                    <a:solidFill>
                      <a:srgbClr val="0432FF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D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on which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  <a:cs typeface="Calibri" panose="020F0502020204030204" pitchFamily="34" charset="0"/>
                        <a:sym typeface="Calibri"/>
                      </a:rPr>
                      <m:t>∀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poly t, </a:t>
                </a:r>
                <a:r>
                  <a:rPr lang="en-US" altLang="zh-CN" sz="2000" b="1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pK</a:t>
                </a:r>
                <a:r>
                  <a:rPr lang="en-US" altLang="zh-CN" sz="2000" b="1" baseline="30000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t</a:t>
                </a:r>
                <a:r>
                  <a:rPr lang="en-US" altLang="zh-CN" sz="20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is mildly-</a:t>
                </a:r>
                <a:r>
                  <a:rPr lang="en-US" altLang="zh-CN" sz="2000" b="1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HoA</a:t>
                </a:r>
                <a:r>
                  <a:rPr lang="en-US" altLang="zh-CN" sz="20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.</a:t>
                </a:r>
                <a:endParaRPr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63550" lvl="0" indent="-457200">
                  <a:buClr>
                    <a:schemeClr val="dk1"/>
                  </a:buClr>
                  <a:buSzPts val="2000"/>
                  <a:buFont typeface="Arial"/>
                  <a:buAutoNum type="arabicPeriod"/>
                </a:pPr>
                <a:r>
                  <a:rPr lang="en-US" altLang="zh-CN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On uniform distribution,</a:t>
                </a:r>
                <a:r>
                  <a:rPr lang="en-US" altLang="zh-CN" sz="2000" dirty="0">
                    <a:solidFill>
                      <a:schemeClr val="tx1"/>
                    </a:solidFill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  <a:cs typeface="Calibri" panose="020F0502020204030204" pitchFamily="34" charset="0"/>
                        <a:sym typeface="Calibri"/>
                      </a:rPr>
                      <m:t>∀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poly t,</a:t>
                </a:r>
                <a:r>
                  <a:rPr lang="en-US" altLang="zh-CN" sz="2000" dirty="0">
                    <a:solidFill>
                      <a:srgbClr val="0432FF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n-US" altLang="zh-CN" sz="2000" b="1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p</a:t>
                </a:r>
                <a:r>
                  <a:rPr lang="en-US" altLang="zh-CN" sz="2000" b="1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K</a:t>
                </a:r>
                <a:r>
                  <a:rPr lang="en-US" altLang="zh-CN" sz="2000" b="1" baseline="30000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t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n-US" altLang="zh-CN" sz="20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is mildly-</a:t>
                </a:r>
                <a:r>
                  <a:rPr lang="en-US" altLang="zh-CN" sz="2000" b="1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HoA</a:t>
                </a:r>
                <a:r>
                  <a:rPr lang="en-US" altLang="zh-CN" sz="20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.</a:t>
                </a:r>
                <a:endParaRPr lang="en-US" altLang="zh-CN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Google Shape;267;p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22" y="998433"/>
                <a:ext cx="8610824" cy="2086249"/>
              </a:xfrm>
              <a:prstGeom prst="rect">
                <a:avLst/>
              </a:prstGeom>
              <a:blipFill>
                <a:blip r:embed="rId3"/>
                <a:stretch>
                  <a:fillRect l="-708" t="-17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589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7"/>
          <p:cNvSpPr txBox="1"/>
          <p:nvPr/>
        </p:nvSpPr>
        <p:spPr>
          <a:xfrm>
            <a:off x="270587" y="229281"/>
            <a:ext cx="8230516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Calibri"/>
              <a:buNone/>
            </a:pPr>
            <a:r>
              <a:rPr lang="en-US" sz="3500" b="1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Proof Overview</a:t>
            </a:r>
            <a:endParaRPr dirty="0"/>
          </a:p>
        </p:txBody>
      </p:sp>
      <p:sp>
        <p:nvSpPr>
          <p:cNvPr id="267" name="Google Shape;267;p47"/>
          <p:cNvSpPr/>
          <p:nvPr/>
        </p:nvSpPr>
        <p:spPr>
          <a:xfrm>
            <a:off x="343022" y="2090766"/>
            <a:ext cx="7946213" cy="523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en-US" sz="2000" b="1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For simplicity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: we consider just </a:t>
            </a:r>
            <a:r>
              <a:rPr lang="en-US" sz="2000" dirty="0" err="1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K</a:t>
            </a:r>
            <a:r>
              <a:rPr lang="en-US" sz="2000" baseline="30000" dirty="0" err="1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(without CRS) in this overview.</a:t>
            </a:r>
          </a:p>
          <a:p>
            <a:pPr marL="635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lang="en-US" sz="20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34925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5" name="Google Shape;267;p47"/>
          <p:cNvSpPr/>
          <p:nvPr/>
        </p:nvSpPr>
        <p:spPr>
          <a:xfrm>
            <a:off x="343022" y="998433"/>
            <a:ext cx="8284143" cy="969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">
              <a:buClr>
                <a:schemeClr val="dk1"/>
              </a:buClr>
              <a:buSzPts val="2000"/>
            </a:pPr>
            <a:r>
              <a:rPr lang="en-US" sz="2000" b="1" i="0" u="non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(2) =&gt; (1)</a:t>
            </a:r>
            <a:r>
              <a:rPr lang="en-US" sz="2000" b="0" i="0" u="non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Assume </a:t>
            </a:r>
            <a:r>
              <a:rPr lang="en-US" sz="2000" b="0" i="0" u="non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that </a:t>
            </a:r>
            <a:r>
              <a:rPr lang="en-US" altLang="zh-CN" sz="2000" b="1" dirty="0">
                <a:solidFill>
                  <a:srgbClr val="0432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∃</a:t>
            </a:r>
            <a:r>
              <a:rPr lang="en-US" altLang="zh-CN" sz="2000" dirty="0">
                <a:solidFill>
                  <a:srgbClr val="0432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altLang="zh-CN" sz="2000" b="1" dirty="0" err="1" smtClean="0">
                <a:solidFill>
                  <a:srgbClr val="0432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samplable</a:t>
            </a:r>
            <a:r>
              <a:rPr lang="en-US" altLang="zh-CN" sz="2000" b="1" dirty="0" smtClean="0">
                <a:solidFill>
                  <a:srgbClr val="0432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D </a:t>
            </a:r>
            <a:r>
              <a:rPr lang="en-US" altLang="zh-CN" sz="2000" b="1" dirty="0">
                <a:solidFill>
                  <a:srgbClr val="0432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on </a:t>
            </a:r>
            <a:r>
              <a:rPr lang="en-US" altLang="zh-CN" sz="2000" b="1" dirty="0" smtClean="0">
                <a:solidFill>
                  <a:srgbClr val="0432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which </a:t>
            </a:r>
            <a:r>
              <a:rPr lang="en-US" altLang="zh-CN" sz="2000" b="1" dirty="0" err="1" smtClean="0">
                <a:solidFill>
                  <a:srgbClr val="0432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pK</a:t>
            </a:r>
            <a:r>
              <a:rPr lang="en-US" altLang="zh-CN" sz="2000" b="1" baseline="30000" dirty="0" err="1" smtClean="0">
                <a:solidFill>
                  <a:srgbClr val="0432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</a:t>
            </a:r>
            <a:r>
              <a:rPr lang="en-US" altLang="zh-CN" sz="2000" b="1" dirty="0" smtClean="0">
                <a:solidFill>
                  <a:srgbClr val="0432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altLang="zh-CN" sz="2000" b="1" dirty="0">
                <a:solidFill>
                  <a:srgbClr val="0432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is </a:t>
            </a:r>
            <a:r>
              <a:rPr lang="en-US" altLang="zh-CN" sz="2000" b="1" dirty="0" smtClean="0">
                <a:solidFill>
                  <a:srgbClr val="0432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mildly-</a:t>
            </a:r>
            <a:r>
              <a:rPr lang="en-US" altLang="zh-CN" sz="2000" b="1" dirty="0" err="1" smtClean="0">
                <a:solidFill>
                  <a:srgbClr val="0432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HoA</a:t>
            </a:r>
            <a:r>
              <a:rPr lang="en-US" altLang="zh-CN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altLang="zh-CN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for all </a:t>
            </a:r>
            <a:r>
              <a:rPr lang="en-US" altLang="zh-CN" sz="20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poly t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then</a:t>
            </a:r>
            <a:r>
              <a:rPr lang="en-US" dirty="0">
                <a:ea typeface="Calibri"/>
              </a:rPr>
              <a:t> </a:t>
            </a:r>
            <a:r>
              <a:rPr lang="en-US" sz="2000" b="1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OWFs 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exist.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267;p47"/>
          <p:cNvSpPr/>
          <p:nvPr/>
        </p:nvSpPr>
        <p:spPr>
          <a:xfrm>
            <a:off x="343021" y="2090766"/>
            <a:ext cx="7946213" cy="2292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lang="en-US" sz="2000" b="1" dirty="0" smtClean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635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lang="en-US" sz="20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6350">
              <a:buClr>
                <a:schemeClr val="dk1"/>
              </a:buClr>
              <a:buSzPts val="2000"/>
            </a:pPr>
            <a:r>
              <a:rPr lang="en-US" sz="2000" b="1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Def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: We say that a distribution </a:t>
            </a:r>
            <a:r>
              <a:rPr lang="en-US" altLang="zh-CN" sz="2000" b="1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D is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altLang="zh-CN" sz="20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Poly-bounded by </a:t>
            </a:r>
            <a:r>
              <a:rPr lang="en-US" altLang="zh-CN" sz="2000" b="1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K</a:t>
            </a:r>
            <a:r>
              <a:rPr lang="en-US" altLang="zh-CN" sz="2000" b="1" baseline="30000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</a:t>
            </a:r>
            <a:r>
              <a:rPr lang="en-US" altLang="zh-CN" sz="2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if </a:t>
            </a:r>
            <a:r>
              <a:rPr lang="en-US" altLang="zh-CN" sz="20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D</a:t>
            </a:r>
            <a:r>
              <a:rPr lang="en-US" altLang="zh-CN" sz="20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samples any string </a:t>
            </a:r>
            <a:r>
              <a:rPr lang="en-US" altLang="zh-CN" sz="20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x</a:t>
            </a:r>
            <a:r>
              <a:rPr lang="en-US" altLang="zh-CN" sz="20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altLang="zh-CN" sz="20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w.p</a:t>
            </a:r>
            <a:r>
              <a:rPr lang="en-US" altLang="zh-CN" sz="20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. &lt;= </a:t>
            </a:r>
            <a:r>
              <a:rPr lang="en-US" altLang="zh-CN" sz="20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poly(n) / 2</a:t>
            </a:r>
            <a:r>
              <a:rPr lang="en-US" altLang="zh-CN" sz="2000" b="1" baseline="300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K^t(x</a:t>
            </a:r>
            <a:r>
              <a:rPr lang="en-US" altLang="zh-CN" sz="2000" b="1" baseline="30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)</a:t>
            </a:r>
            <a:endParaRPr lang="en-US" altLang="zh-CN" sz="2000" b="1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6350">
              <a:buClr>
                <a:schemeClr val="dk1"/>
              </a:buClr>
              <a:buSzPts val="2000"/>
            </a:pPr>
            <a:r>
              <a:rPr lang="en-US" sz="20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2000" b="1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     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- It does not assign too much weight to “</a:t>
            </a:r>
            <a:r>
              <a:rPr lang="en-US" sz="2000" dirty="0" err="1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K</a:t>
            </a:r>
            <a:r>
              <a:rPr lang="en-US" sz="2000" baseline="30000" dirty="0" err="1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-random” strings.</a:t>
            </a:r>
          </a:p>
          <a:p>
            <a:pPr marL="6350">
              <a:buClr>
                <a:schemeClr val="dk1"/>
              </a:buClr>
              <a:buSzPts val="2000"/>
            </a:pPr>
            <a:endParaRPr lang="en-US" sz="2000" b="1" dirty="0" smtClean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6350">
              <a:buClr>
                <a:schemeClr val="dk1"/>
              </a:buClr>
              <a:buSzPts val="2000"/>
            </a:pPr>
            <a:r>
              <a:rPr lang="en-US" sz="2000" b="1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Examples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:</a:t>
            </a:r>
          </a:p>
          <a:p>
            <a:pPr marL="349250" indent="-342900"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 uniform distribution. (2</a:t>
            </a:r>
            <a:r>
              <a:rPr lang="en-US" sz="2000" baseline="30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-n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&lt;= O(1) </a:t>
            </a:r>
            <a:r>
              <a:rPr lang="en-US" altLang="zh-CN" sz="2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2</a:t>
            </a:r>
            <a:r>
              <a:rPr lang="en-US" altLang="zh-CN" sz="2000" baseline="30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-K^t(x)</a:t>
            </a:r>
            <a:r>
              <a:rPr lang="en-US" altLang="zh-CN" sz="20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altLang="zh-CN" sz="2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) </a:t>
            </a:r>
          </a:p>
          <a:p>
            <a:pPr marL="349250" indent="-342900"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Any efficient deterministic “distribution”. </a:t>
            </a:r>
            <a:endParaRPr lang="en-US" altLang="zh-CN" sz="20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34925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517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266;p47"/>
          <p:cNvSpPr txBox="1"/>
          <p:nvPr/>
        </p:nvSpPr>
        <p:spPr>
          <a:xfrm>
            <a:off x="316311" y="229281"/>
            <a:ext cx="8139067" cy="539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35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Proof Overview</a:t>
            </a:r>
          </a:p>
        </p:txBody>
      </p:sp>
      <p:sp>
        <p:nvSpPr>
          <p:cNvPr id="332" name="Google Shape;267;p47"/>
          <p:cNvSpPr txBox="1"/>
          <p:nvPr/>
        </p:nvSpPr>
        <p:spPr>
          <a:xfrm>
            <a:off x="388747" y="2090765"/>
            <a:ext cx="7854762" cy="2062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 indent="6350">
              <a:defRPr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Outline</a:t>
            </a:r>
            <a:r>
              <a:rPr b="0" dirty="0"/>
              <a:t>:</a:t>
            </a:r>
          </a:p>
          <a:p>
            <a:pPr indent="6350">
              <a:defRPr sz="1800" b="1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Step 1. </a:t>
            </a:r>
            <a:r>
              <a:rPr b="0" dirty="0">
                <a:solidFill>
                  <a:srgbClr val="000000"/>
                </a:solidFill>
              </a:rPr>
              <a:t>The </a:t>
            </a:r>
            <a:r>
              <a:rPr dirty="0">
                <a:solidFill>
                  <a:srgbClr val="000000"/>
                </a:solidFill>
              </a:rPr>
              <a:t>LP20 OWF </a:t>
            </a:r>
            <a:r>
              <a:rPr b="0" dirty="0">
                <a:solidFill>
                  <a:srgbClr val="000000"/>
                </a:solidFill>
              </a:rPr>
              <a:t>will be still (weak) </a:t>
            </a:r>
            <a:r>
              <a:rPr dirty="0">
                <a:solidFill>
                  <a:srgbClr val="000000"/>
                </a:solidFill>
              </a:rPr>
              <a:t>one-way</a:t>
            </a:r>
            <a:r>
              <a:rPr b="0" dirty="0">
                <a:solidFill>
                  <a:srgbClr val="000000"/>
                </a:solidFill>
              </a:rPr>
              <a:t> if we switch uniform to any distribution that is </a:t>
            </a:r>
            <a:r>
              <a:rPr b="0" i="1" dirty="0">
                <a:solidFill>
                  <a:srgbClr val="000000"/>
                </a:solidFill>
              </a:rPr>
              <a:t>poly-bounded by </a:t>
            </a:r>
            <a:r>
              <a:rPr dirty="0">
                <a:solidFill>
                  <a:srgbClr val="000000"/>
                </a:solidFill>
              </a:rPr>
              <a:t>K</a:t>
            </a:r>
            <a:r>
              <a:rPr baseline="30000" dirty="0">
                <a:solidFill>
                  <a:srgbClr val="000000"/>
                </a:solidFill>
              </a:rPr>
              <a:t>t</a:t>
            </a:r>
            <a:r>
              <a:rPr b="0" dirty="0">
                <a:solidFill>
                  <a:srgbClr val="000000"/>
                </a:solidFill>
              </a:rPr>
              <a:t>.</a:t>
            </a:r>
          </a:p>
          <a:p>
            <a:pPr indent="6350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b="0" dirty="0">
              <a:solidFill>
                <a:srgbClr val="000000"/>
              </a:solidFill>
            </a:endParaRPr>
          </a:p>
          <a:p>
            <a:pPr indent="6350">
              <a:defRPr sz="1800" b="1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Step 2</a:t>
            </a:r>
            <a:r>
              <a:rPr b="0" dirty="0">
                <a:solidFill>
                  <a:srgbClr val="000000"/>
                </a:solidFill>
              </a:rPr>
              <a:t>. Any efficiently </a:t>
            </a:r>
            <a:r>
              <a:rPr b="0" dirty="0" err="1">
                <a:solidFill>
                  <a:srgbClr val="000000"/>
                </a:solidFill>
              </a:rPr>
              <a:t>samplable</a:t>
            </a:r>
            <a:r>
              <a:rPr b="0" dirty="0">
                <a:solidFill>
                  <a:srgbClr val="000000"/>
                </a:solidFill>
              </a:rPr>
              <a:t> distribution </a:t>
            </a:r>
            <a:r>
              <a:rPr dirty="0">
                <a:solidFill>
                  <a:srgbClr val="000000"/>
                </a:solidFill>
              </a:rPr>
              <a:t>must</a:t>
            </a:r>
            <a:r>
              <a:rPr b="0" dirty="0">
                <a:solidFill>
                  <a:srgbClr val="000000"/>
                </a:solidFill>
              </a:rPr>
              <a:t> be </a:t>
            </a:r>
            <a:r>
              <a:rPr b="0" i="1" dirty="0">
                <a:solidFill>
                  <a:srgbClr val="000000"/>
                </a:solidFill>
              </a:rPr>
              <a:t>poly-bounded by </a:t>
            </a:r>
            <a:r>
              <a:rPr dirty="0">
                <a:solidFill>
                  <a:srgbClr val="000000"/>
                </a:solidFill>
              </a:rPr>
              <a:t>K</a:t>
            </a:r>
            <a:r>
              <a:rPr baseline="30000" dirty="0">
                <a:solidFill>
                  <a:srgbClr val="000000"/>
                </a:solidFill>
              </a:rPr>
              <a:t>t</a:t>
            </a:r>
            <a:r>
              <a:rPr b="0" dirty="0">
                <a:solidFill>
                  <a:srgbClr val="000000"/>
                </a:solidFill>
              </a:rPr>
              <a:t>. (Not quite, either need assumptions or appealing to a CRS.)</a:t>
            </a:r>
            <a:br>
              <a:rPr b="0" dirty="0">
                <a:solidFill>
                  <a:srgbClr val="000000"/>
                </a:solidFill>
              </a:rPr>
            </a:br>
            <a:endParaRPr b="0" dirty="0">
              <a:solidFill>
                <a:srgbClr val="000000"/>
              </a:solidFill>
            </a:endParaRPr>
          </a:p>
        </p:txBody>
      </p:sp>
      <p:sp>
        <p:nvSpPr>
          <p:cNvPr id="333" name="Google Shape;267;p47"/>
          <p:cNvSpPr txBox="1"/>
          <p:nvPr/>
        </p:nvSpPr>
        <p:spPr>
          <a:xfrm>
            <a:off x="388746" y="998432"/>
            <a:ext cx="8278176" cy="7078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/>
          <a:p>
            <a:pPr indent="6350">
              <a:defRPr sz="2000" b="1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(2) =&gt; (1)</a:t>
            </a:r>
            <a:r>
              <a:rPr b="0" dirty="0"/>
              <a:t> Assume that </a:t>
            </a:r>
            <a:r>
              <a:rPr dirty="0">
                <a:solidFill>
                  <a:srgbClr val="0432FF"/>
                </a:solidFill>
              </a:rPr>
              <a:t>∃</a:t>
            </a:r>
            <a:r>
              <a:rPr b="0" dirty="0">
                <a:solidFill>
                  <a:srgbClr val="0432FF"/>
                </a:solidFill>
              </a:rPr>
              <a:t> </a:t>
            </a:r>
            <a:r>
              <a:rPr dirty="0" err="1" smtClean="0">
                <a:solidFill>
                  <a:srgbClr val="0432FF"/>
                </a:solidFill>
              </a:rPr>
              <a:t>samplable</a:t>
            </a:r>
            <a:r>
              <a:rPr dirty="0" smtClean="0">
                <a:solidFill>
                  <a:srgbClr val="0432FF"/>
                </a:solidFill>
              </a:rPr>
              <a:t> </a:t>
            </a:r>
            <a:r>
              <a:rPr dirty="0">
                <a:solidFill>
                  <a:srgbClr val="0432FF"/>
                </a:solidFill>
              </a:rPr>
              <a:t>D on which </a:t>
            </a:r>
            <a:r>
              <a:rPr dirty="0" err="1">
                <a:solidFill>
                  <a:srgbClr val="0432FF"/>
                </a:solidFill>
              </a:rPr>
              <a:t>pK</a:t>
            </a:r>
            <a:r>
              <a:rPr baseline="30000" dirty="0" err="1">
                <a:solidFill>
                  <a:srgbClr val="0432FF"/>
                </a:solidFill>
              </a:rPr>
              <a:t>t</a:t>
            </a:r>
            <a:r>
              <a:rPr dirty="0">
                <a:solidFill>
                  <a:srgbClr val="0432FF"/>
                </a:solidFill>
              </a:rPr>
              <a:t> is </a:t>
            </a:r>
            <a:r>
              <a:rPr dirty="0" smtClean="0">
                <a:solidFill>
                  <a:srgbClr val="0432FF"/>
                </a:solidFill>
              </a:rPr>
              <a:t>mildly-</a:t>
            </a:r>
            <a:r>
              <a:rPr dirty="0" err="1" smtClean="0">
                <a:solidFill>
                  <a:srgbClr val="0432FF"/>
                </a:solidFill>
              </a:rPr>
              <a:t>H</a:t>
            </a:r>
            <a:r>
              <a:rPr lang="en-US" dirty="0" err="1" smtClean="0">
                <a:solidFill>
                  <a:srgbClr val="0432FF"/>
                </a:solidFill>
              </a:rPr>
              <a:t>o</a:t>
            </a:r>
            <a:r>
              <a:rPr dirty="0" err="1" smtClean="0">
                <a:solidFill>
                  <a:srgbClr val="0432FF"/>
                </a:solidFill>
              </a:rPr>
              <a:t>A</a:t>
            </a:r>
            <a:r>
              <a:rPr dirty="0" smtClean="0"/>
              <a:t> </a:t>
            </a:r>
            <a:r>
              <a:rPr b="0" dirty="0"/>
              <a:t>for all </a:t>
            </a:r>
            <a:r>
              <a:rPr b="0" dirty="0" smtClean="0"/>
              <a:t>poly </a:t>
            </a:r>
            <a:r>
              <a:rPr b="0" dirty="0"/>
              <a:t>t, then</a:t>
            </a:r>
            <a:r>
              <a:rPr sz="1400" b="0" dirty="0"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dirty="0"/>
              <a:t>OWFs </a:t>
            </a:r>
            <a:r>
              <a:rPr b="0" dirty="0"/>
              <a:t>exist.</a:t>
            </a:r>
          </a:p>
        </p:txBody>
      </p:sp>
    </p:spTree>
    <p:extLst>
      <p:ext uri="{BB962C8B-B14F-4D97-AF65-F5344CB8AC3E}">
        <p14:creationId xmlns:p14="http://schemas.microsoft.com/office/powerpoint/2010/main" val="11193676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266;p47"/>
          <p:cNvSpPr txBox="1"/>
          <p:nvPr/>
        </p:nvSpPr>
        <p:spPr>
          <a:xfrm>
            <a:off x="316311" y="229281"/>
            <a:ext cx="8139067" cy="539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35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Proof Overview</a:t>
            </a:r>
          </a:p>
        </p:txBody>
      </p:sp>
      <p:sp>
        <p:nvSpPr>
          <p:cNvPr id="332" name="Google Shape;267;p47"/>
          <p:cNvSpPr txBox="1"/>
          <p:nvPr/>
        </p:nvSpPr>
        <p:spPr>
          <a:xfrm>
            <a:off x="388747" y="2090765"/>
            <a:ext cx="7854762" cy="2646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indent="6350">
              <a:defRPr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Outline</a:t>
            </a:r>
            <a:r>
              <a:rPr b="0" dirty="0"/>
              <a:t>:</a:t>
            </a:r>
          </a:p>
          <a:p>
            <a:pPr indent="6350">
              <a:defRPr sz="1800" b="1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Step 1. </a:t>
            </a:r>
            <a:r>
              <a:rPr b="0" dirty="0">
                <a:solidFill>
                  <a:srgbClr val="000000"/>
                </a:solidFill>
              </a:rPr>
              <a:t>The </a:t>
            </a:r>
            <a:r>
              <a:rPr dirty="0">
                <a:solidFill>
                  <a:srgbClr val="000000"/>
                </a:solidFill>
              </a:rPr>
              <a:t>LP20 OWF </a:t>
            </a:r>
            <a:r>
              <a:rPr b="0" dirty="0">
                <a:solidFill>
                  <a:srgbClr val="000000"/>
                </a:solidFill>
              </a:rPr>
              <a:t>will be still (weak) </a:t>
            </a:r>
            <a:r>
              <a:rPr dirty="0">
                <a:solidFill>
                  <a:srgbClr val="000000"/>
                </a:solidFill>
              </a:rPr>
              <a:t>one-way</a:t>
            </a:r>
            <a:r>
              <a:rPr b="0" dirty="0">
                <a:solidFill>
                  <a:srgbClr val="000000"/>
                </a:solidFill>
              </a:rPr>
              <a:t> if we switch uniform to any distribution that is </a:t>
            </a:r>
            <a:r>
              <a:rPr b="0" i="1" dirty="0">
                <a:solidFill>
                  <a:srgbClr val="000000"/>
                </a:solidFill>
              </a:rPr>
              <a:t>poly-bounded by </a:t>
            </a:r>
            <a:r>
              <a:rPr dirty="0">
                <a:solidFill>
                  <a:srgbClr val="000000"/>
                </a:solidFill>
              </a:rPr>
              <a:t>K</a:t>
            </a:r>
            <a:r>
              <a:rPr baseline="30000" dirty="0">
                <a:solidFill>
                  <a:srgbClr val="000000"/>
                </a:solidFill>
              </a:rPr>
              <a:t>t</a:t>
            </a:r>
            <a:r>
              <a:rPr b="0" dirty="0">
                <a:solidFill>
                  <a:srgbClr val="000000"/>
                </a:solidFill>
              </a:rPr>
              <a:t>.</a:t>
            </a:r>
          </a:p>
          <a:p>
            <a:pPr indent="6350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b="0" dirty="0">
              <a:solidFill>
                <a:srgbClr val="000000"/>
              </a:solidFill>
            </a:endParaRPr>
          </a:p>
          <a:p>
            <a:pPr indent="6350">
              <a:defRPr sz="1800" b="1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Step 2</a:t>
            </a:r>
            <a:r>
              <a:rPr b="0" dirty="0">
                <a:solidFill>
                  <a:srgbClr val="000000"/>
                </a:solidFill>
              </a:rPr>
              <a:t>. Any efficiently </a:t>
            </a:r>
            <a:r>
              <a:rPr b="0" dirty="0" err="1">
                <a:solidFill>
                  <a:srgbClr val="000000"/>
                </a:solidFill>
              </a:rPr>
              <a:t>samplable</a:t>
            </a:r>
            <a:r>
              <a:rPr b="0" dirty="0">
                <a:solidFill>
                  <a:srgbClr val="000000"/>
                </a:solidFill>
              </a:rPr>
              <a:t> distribution </a:t>
            </a:r>
            <a:r>
              <a:rPr dirty="0">
                <a:solidFill>
                  <a:srgbClr val="000000"/>
                </a:solidFill>
              </a:rPr>
              <a:t>must</a:t>
            </a:r>
            <a:r>
              <a:rPr b="0" dirty="0">
                <a:solidFill>
                  <a:srgbClr val="000000"/>
                </a:solidFill>
              </a:rPr>
              <a:t> be </a:t>
            </a:r>
            <a:r>
              <a:rPr b="0" i="1" dirty="0">
                <a:solidFill>
                  <a:srgbClr val="000000"/>
                </a:solidFill>
              </a:rPr>
              <a:t>poly-bounded by </a:t>
            </a:r>
            <a:r>
              <a:rPr dirty="0">
                <a:solidFill>
                  <a:srgbClr val="000000"/>
                </a:solidFill>
              </a:rPr>
              <a:t>K</a:t>
            </a:r>
            <a:r>
              <a:rPr baseline="30000" dirty="0">
                <a:solidFill>
                  <a:srgbClr val="000000"/>
                </a:solidFill>
              </a:rPr>
              <a:t>t</a:t>
            </a:r>
            <a:r>
              <a:rPr b="0" dirty="0">
                <a:solidFill>
                  <a:srgbClr val="000000"/>
                </a:solidFill>
              </a:rPr>
              <a:t>. (Not quite, either need assumptions or appealing to a CRS.)</a:t>
            </a:r>
            <a:br>
              <a:rPr b="0" dirty="0">
                <a:solidFill>
                  <a:srgbClr val="000000"/>
                </a:solidFill>
              </a:rPr>
            </a:br>
            <a:endParaRPr b="0" dirty="0">
              <a:solidFill>
                <a:srgbClr val="000000"/>
              </a:solidFill>
            </a:endParaRPr>
          </a:p>
          <a:p>
            <a:pPr indent="6350">
              <a:defRPr sz="1800" b="1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0" dirty="0">
                <a:solidFill>
                  <a:srgbClr val="000000"/>
                </a:solidFill>
              </a:rPr>
              <a:t>Will follow from the “Coding Theorem” of </a:t>
            </a:r>
            <a:r>
              <a:rPr b="0" dirty="0" smtClean="0">
                <a:solidFill>
                  <a:srgbClr val="000000"/>
                </a:solidFill>
              </a:rPr>
              <a:t>[</a:t>
            </a:r>
            <a:r>
              <a:rPr lang="en-US" b="0" dirty="0" smtClean="0">
                <a:solidFill>
                  <a:srgbClr val="000000"/>
                </a:solidFill>
              </a:rPr>
              <a:t>LOZ</a:t>
            </a:r>
            <a:r>
              <a:rPr b="0" dirty="0" smtClean="0">
                <a:solidFill>
                  <a:srgbClr val="000000"/>
                </a:solidFill>
              </a:rPr>
              <a:t>’22</a:t>
            </a:r>
            <a:r>
              <a:rPr b="0" dirty="0">
                <a:solidFill>
                  <a:srgbClr val="000000"/>
                </a:solidFill>
              </a:rPr>
              <a:t>]</a:t>
            </a:r>
          </a:p>
          <a:p>
            <a:pPr indent="6350">
              <a:defRPr sz="2000">
                <a:latin typeface="Calibri"/>
                <a:ea typeface="Calibri"/>
                <a:cs typeface="Calibri"/>
                <a:sym typeface="Calibri"/>
              </a:defRPr>
            </a:pPr>
            <a:endParaRPr b="0" dirty="0">
              <a:solidFill>
                <a:srgbClr val="000000"/>
              </a:solidFill>
            </a:endParaRPr>
          </a:p>
        </p:txBody>
      </p:sp>
      <p:sp>
        <p:nvSpPr>
          <p:cNvPr id="333" name="Google Shape;267;p47"/>
          <p:cNvSpPr txBox="1"/>
          <p:nvPr/>
        </p:nvSpPr>
        <p:spPr>
          <a:xfrm>
            <a:off x="388746" y="998432"/>
            <a:ext cx="8278176" cy="7078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/>
          <a:p>
            <a:pPr indent="6350">
              <a:defRPr sz="2000" b="1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(2) =&gt; (1)</a:t>
            </a:r>
            <a:r>
              <a:rPr b="0" dirty="0"/>
              <a:t> Assume that </a:t>
            </a:r>
            <a:r>
              <a:rPr dirty="0">
                <a:solidFill>
                  <a:srgbClr val="0432FF"/>
                </a:solidFill>
              </a:rPr>
              <a:t>∃</a:t>
            </a:r>
            <a:r>
              <a:rPr b="0" dirty="0">
                <a:solidFill>
                  <a:srgbClr val="0432FF"/>
                </a:solidFill>
              </a:rPr>
              <a:t> </a:t>
            </a:r>
            <a:r>
              <a:rPr dirty="0" err="1" smtClean="0">
                <a:solidFill>
                  <a:srgbClr val="0432FF"/>
                </a:solidFill>
              </a:rPr>
              <a:t>samplable</a:t>
            </a:r>
            <a:r>
              <a:rPr dirty="0" smtClean="0">
                <a:solidFill>
                  <a:srgbClr val="0432FF"/>
                </a:solidFill>
              </a:rPr>
              <a:t> </a:t>
            </a:r>
            <a:r>
              <a:rPr dirty="0">
                <a:solidFill>
                  <a:srgbClr val="0432FF"/>
                </a:solidFill>
              </a:rPr>
              <a:t>D on which </a:t>
            </a:r>
            <a:r>
              <a:rPr dirty="0" err="1">
                <a:solidFill>
                  <a:srgbClr val="0432FF"/>
                </a:solidFill>
              </a:rPr>
              <a:t>pK</a:t>
            </a:r>
            <a:r>
              <a:rPr baseline="30000" dirty="0" err="1">
                <a:solidFill>
                  <a:srgbClr val="0432FF"/>
                </a:solidFill>
              </a:rPr>
              <a:t>t</a:t>
            </a:r>
            <a:r>
              <a:rPr dirty="0">
                <a:solidFill>
                  <a:srgbClr val="0432FF"/>
                </a:solidFill>
              </a:rPr>
              <a:t> is </a:t>
            </a:r>
            <a:r>
              <a:rPr dirty="0" smtClean="0">
                <a:solidFill>
                  <a:srgbClr val="0432FF"/>
                </a:solidFill>
              </a:rPr>
              <a:t>mildly-</a:t>
            </a:r>
            <a:r>
              <a:rPr dirty="0" err="1" smtClean="0">
                <a:solidFill>
                  <a:srgbClr val="0432FF"/>
                </a:solidFill>
              </a:rPr>
              <a:t>H</a:t>
            </a:r>
            <a:r>
              <a:rPr lang="en-US" dirty="0" err="1" smtClean="0">
                <a:solidFill>
                  <a:srgbClr val="0432FF"/>
                </a:solidFill>
              </a:rPr>
              <a:t>o</a:t>
            </a:r>
            <a:r>
              <a:rPr dirty="0" err="1" smtClean="0">
                <a:solidFill>
                  <a:srgbClr val="0432FF"/>
                </a:solidFill>
              </a:rPr>
              <a:t>A</a:t>
            </a:r>
            <a:r>
              <a:rPr dirty="0" smtClean="0"/>
              <a:t> </a:t>
            </a:r>
            <a:r>
              <a:rPr b="0" dirty="0"/>
              <a:t>for all </a:t>
            </a:r>
            <a:r>
              <a:rPr b="0" dirty="0" smtClean="0"/>
              <a:t>poly </a:t>
            </a:r>
            <a:r>
              <a:rPr b="0" dirty="0"/>
              <a:t>t, then</a:t>
            </a:r>
            <a:r>
              <a:rPr sz="1400" b="0" dirty="0"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dirty="0"/>
              <a:t>OWFs </a:t>
            </a:r>
            <a:r>
              <a:rPr b="0" dirty="0"/>
              <a:t>exist.</a:t>
            </a:r>
          </a:p>
        </p:txBody>
      </p:sp>
      <p:sp>
        <p:nvSpPr>
          <p:cNvPr id="334" name="Rectangle"/>
          <p:cNvSpPr/>
          <p:nvPr/>
        </p:nvSpPr>
        <p:spPr>
          <a:xfrm>
            <a:off x="363647" y="2365513"/>
            <a:ext cx="7829362" cy="733457"/>
          </a:xfrm>
          <a:prstGeom prst="rect">
            <a:avLst/>
          </a:prstGeom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59793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2"/>
          <p:cNvSpPr txBox="1"/>
          <p:nvPr/>
        </p:nvSpPr>
        <p:spPr>
          <a:xfrm>
            <a:off x="806159" y="380950"/>
            <a:ext cx="8230516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Calibri"/>
              <a:buNone/>
            </a:pPr>
            <a:r>
              <a:rPr lang="en-US" sz="3500" b="1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Step 1</a:t>
            </a:r>
            <a:endParaRPr dirty="0"/>
          </a:p>
        </p:txBody>
      </p:sp>
      <p:sp>
        <p:nvSpPr>
          <p:cNvPr id="304" name="Google Shape;304;p52"/>
          <p:cNvSpPr/>
          <p:nvPr/>
        </p:nvSpPr>
        <p:spPr>
          <a:xfrm>
            <a:off x="806159" y="1054516"/>
            <a:ext cx="649910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" lvl="0">
              <a:buClr>
                <a:schemeClr val="dk1"/>
              </a:buClr>
              <a:buSzPts val="2000"/>
            </a:pPr>
            <a: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Assume </a:t>
            </a:r>
            <a:r>
              <a:rPr lang="en-US" altLang="zh-CN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∃ poly t, distribution </a:t>
            </a:r>
            <a:r>
              <a:rPr lang="en-US" altLang="zh-CN" sz="20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 </a:t>
            </a:r>
            <a:r>
              <a:rPr lang="en-US" altLang="zh-CN" sz="2000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s.t.</a:t>
            </a:r>
            <a:r>
              <a:rPr lang="en-US" altLang="zh-CN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 </a:t>
            </a:r>
            <a:r>
              <a:rPr lang="en-US" altLang="zh-CN" sz="2000" b="1" dirty="0" smtClean="0">
                <a:solidFill>
                  <a:srgbClr val="0432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(1) D is poly-bounded by </a:t>
            </a:r>
            <a:r>
              <a:rPr lang="en-US" altLang="zh-CN" sz="2000" b="1" dirty="0" err="1">
                <a:solidFill>
                  <a:srgbClr val="0432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K</a:t>
            </a:r>
            <a:r>
              <a:rPr lang="en-US" altLang="zh-CN" sz="2000" b="1" baseline="30000" dirty="0" err="1">
                <a:solidFill>
                  <a:srgbClr val="0432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</a:t>
            </a:r>
            <a:r>
              <a:rPr lang="en-US" altLang="zh-CN" sz="2000" b="1" dirty="0" smtClean="0">
                <a:solidFill>
                  <a:srgbClr val="0432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; and (2) </a:t>
            </a:r>
            <a:r>
              <a:rPr lang="en-US" altLang="zh-CN" sz="2000" b="1" dirty="0" err="1" smtClean="0">
                <a:solidFill>
                  <a:srgbClr val="0432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K</a:t>
            </a:r>
            <a:r>
              <a:rPr lang="en-US" altLang="zh-CN" sz="2000" b="1" baseline="30000" dirty="0" err="1" smtClean="0">
                <a:solidFill>
                  <a:srgbClr val="0432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</a:t>
            </a:r>
            <a:r>
              <a:rPr lang="en-US" altLang="zh-CN" sz="2000" b="1" dirty="0" smtClean="0">
                <a:solidFill>
                  <a:srgbClr val="0432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altLang="zh-CN" sz="2000" b="1" dirty="0">
                <a:solidFill>
                  <a:srgbClr val="0432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is </a:t>
            </a:r>
            <a:r>
              <a:rPr lang="en-US" altLang="zh-CN" sz="2000" b="1" dirty="0" smtClean="0">
                <a:solidFill>
                  <a:srgbClr val="0432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mildly-HOA</a:t>
            </a:r>
            <a:r>
              <a:rPr lang="en-US" altLang="zh-CN" b="1" dirty="0" smtClean="0">
                <a:ea typeface="Calibri"/>
              </a:rPr>
              <a:t>. 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 </a:t>
            </a:r>
            <a:r>
              <a:rPr lang="en-US" sz="20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OWFs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exist.</a:t>
            </a:r>
            <a:endParaRPr dirty="0"/>
          </a:p>
        </p:txBody>
      </p:sp>
      <p:sp>
        <p:nvSpPr>
          <p:cNvPr id="305" name="Google Shape;305;p52"/>
          <p:cNvSpPr/>
          <p:nvPr/>
        </p:nvSpPr>
        <p:spPr>
          <a:xfrm>
            <a:off x="806159" y="2048716"/>
            <a:ext cx="7352189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2000"/>
              <a:buFont typeface="Calibri"/>
              <a:buNone/>
            </a:pPr>
            <a:r>
              <a:rPr lang="en-US" sz="2000" b="1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Note</a:t>
            </a:r>
            <a:r>
              <a:rPr lang="en-US" sz="200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: [LP’20] constructs only a weak OWF.</a:t>
            </a:r>
          </a:p>
          <a:p>
            <a:pPr marL="6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2000"/>
              <a:buFont typeface="Calibri"/>
              <a:buNone/>
            </a:pPr>
            <a:endParaRPr lang="en-US" sz="2000" b="1" i="0" u="none" strike="noStrike" cap="none" dirty="0" smtClean="0">
              <a:solidFill>
                <a:srgbClr val="0432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2000"/>
              <a:buFont typeface="Calibri"/>
              <a:buNone/>
            </a:pPr>
            <a:endParaRPr lang="en-US" sz="2000" b="1" dirty="0">
              <a:solidFill>
                <a:srgbClr val="0432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2000"/>
              <a:buFont typeface="Calibri"/>
              <a:buNone/>
            </a:pPr>
            <a:r>
              <a:rPr lang="en-US" sz="2000" b="1" i="0" u="none" strike="noStrike" cap="none" dirty="0" smtClean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Weak </a:t>
            </a:r>
            <a:r>
              <a:rPr lang="en-US" sz="2000" b="1" i="0" u="none" strike="noStrike" cap="none" dirty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OWF</a:t>
            </a:r>
            <a:r>
              <a:rPr lang="en-US" sz="2000" b="0" i="0" u="none" strike="noStrike" cap="none" dirty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“mild-HOA version” of a OWF:</a:t>
            </a:r>
            <a:endParaRPr dirty="0"/>
          </a:p>
          <a:p>
            <a:pPr marL="6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efficient function f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s.t.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PPT can invert f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w.p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1-1/p(n)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many n, for some poly p(n)&gt;0.</a:t>
            </a:r>
            <a:endParaRPr dirty="0"/>
          </a:p>
          <a:p>
            <a:pPr marL="6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20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Lemma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[Yao’82]. If a Weak OWF exists, then a OWF exists.</a:t>
            </a:r>
            <a:endParaRPr dirty="0"/>
          </a:p>
          <a:p>
            <a:pPr marL="6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52"/>
          <p:cNvSpPr/>
          <p:nvPr/>
        </p:nvSpPr>
        <p:spPr>
          <a:xfrm>
            <a:off x="806159" y="2824781"/>
            <a:ext cx="6448171" cy="1310192"/>
          </a:xfrm>
          <a:prstGeom prst="rect">
            <a:avLst/>
          </a:prstGeom>
          <a:noFill/>
          <a:ln w="25400" cap="flat" cmpd="sng">
            <a:solidFill>
              <a:srgbClr val="BA7C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790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Google Shape;162;p37"/>
              <p:cNvSpPr txBox="1"/>
              <p:nvPr/>
            </p:nvSpPr>
            <p:spPr>
              <a:xfrm>
                <a:off x="556926" y="891787"/>
                <a:ext cx="8230516" cy="188122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349250" marR="0" lvl="0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Char char="•"/>
                </a:pPr>
                <a:endParaRPr lang="en-US" sz="2200" i="0" u="none" strike="noStrike" cap="none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endParaRPr>
              </a:p>
              <a:p>
                <a:pPr marL="349250" marR="0" lvl="0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Char char="•"/>
                </a:pPr>
                <a:endParaRPr lang="en-US" sz="2200" dirty="0"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endParaRPr>
              </a:p>
              <a:p>
                <a:pPr marL="349250" marR="0" lvl="0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Char char="•"/>
                </a:pPr>
                <a:r>
                  <a:rPr lang="en-US" sz="22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Hardness of </a:t>
                </a:r>
                <a:r>
                  <a:rPr lang="en-US" sz="2200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Factoring</a:t>
                </a:r>
                <a:r>
                  <a:rPr lang="en-US" sz="22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? </a:t>
                </a:r>
                <a:r>
                  <a:rPr lang="en-US" sz="2200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Discrete log</a:t>
                </a:r>
                <a:r>
                  <a:rPr lang="en-US" sz="22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?</a:t>
                </a:r>
                <a:endParaRPr 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9250" marR="0" lvl="0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Char char="•"/>
                </a:pPr>
                <a:r>
                  <a:rPr lang="en-US" sz="2200" b="1" i="0" u="none" strike="noStrike" cap="none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LWE</a:t>
                </a:r>
                <a:r>
                  <a:rPr lang="en-US" sz="2200" i="0" u="none" strike="noStrike" cap="none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? Lattice problems?</a:t>
                </a:r>
              </a:p>
              <a:p>
                <a:pPr marL="349250" marR="0" lvl="0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n-US" sz="2200" b="0" i="1" u="none" strike="noStrike" cap="none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∃</m:t>
                    </m:r>
                  </m:oMath>
                </a14:m>
                <a:r>
                  <a:rPr lang="en-US" sz="2200" i="0" u="none" strike="noStrike" cap="none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n-US" sz="2200" b="1" i="0" u="none" strike="noStrike" cap="none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OWF</a:t>
                </a:r>
                <a:r>
                  <a:rPr lang="en-US" sz="2200" i="0" u="none" strike="noStrike" cap="none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? </a:t>
                </a:r>
                <a:r>
                  <a:rPr lang="en-US" sz="2200" b="1" i="0" u="none" strike="noStrike" cap="none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NP</a:t>
                </a:r>
                <a:r>
                  <a:rPr lang="en-US" sz="2200" i="0" u="none" strike="noStrike" cap="none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is hard?</a:t>
                </a:r>
              </a:p>
              <a:p>
                <a:pPr marL="349250" marR="0" lvl="0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Char char="•"/>
                </a:pPr>
                <a:endParaRPr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2" name="Google Shape;162;p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26" y="891787"/>
                <a:ext cx="8230516" cy="1881229"/>
              </a:xfrm>
              <a:prstGeom prst="rect">
                <a:avLst/>
              </a:prstGeom>
              <a:blipFill>
                <a:blip r:embed="rId3"/>
                <a:stretch>
                  <a:fillRect l="-592" b="-29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" name="Google Shape;163;p37"/>
          <p:cNvSpPr txBox="1"/>
          <p:nvPr/>
        </p:nvSpPr>
        <p:spPr>
          <a:xfrm>
            <a:off x="556926" y="244780"/>
            <a:ext cx="8230516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-US" sz="3200" b="1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is the “Best” Assumption?</a:t>
            </a:r>
            <a:endParaRPr dirty="0"/>
          </a:p>
        </p:txBody>
      </p:sp>
      <p:sp>
        <p:nvSpPr>
          <p:cNvPr id="2" name="文本框 1"/>
          <p:cNvSpPr txBox="1"/>
          <p:nvPr/>
        </p:nvSpPr>
        <p:spPr>
          <a:xfrm>
            <a:off x="556926" y="3266134"/>
            <a:ext cx="33618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Today</a:t>
            </a:r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zh-CN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altLang="zh-CN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Science is hard!”</a:t>
            </a:r>
          </a:p>
          <a:p>
            <a:r>
              <a:rPr lang="en-US" altLang="zh-CN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Focus: OWFs</a:t>
            </a:r>
            <a:endParaRPr lang="zh-CN" alt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9" t="2126" r="8203" b="54782"/>
          <a:stretch/>
        </p:blipFill>
        <p:spPr>
          <a:xfrm>
            <a:off x="5964730" y="1832401"/>
            <a:ext cx="2425147" cy="171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84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 uiExpand="1" build="p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3"/>
          <p:cNvSpPr/>
          <p:nvPr/>
        </p:nvSpPr>
        <p:spPr>
          <a:xfrm>
            <a:off x="254712" y="1105985"/>
            <a:ext cx="7131739" cy="1384218"/>
          </a:xfrm>
          <a:prstGeom prst="rect">
            <a:avLst/>
          </a:prstGeom>
          <a:gradFill>
            <a:gsLst>
              <a:gs pos="0">
                <a:srgbClr val="81D2FF"/>
              </a:gs>
              <a:gs pos="50000">
                <a:srgbClr val="B3E1FF"/>
              </a:gs>
              <a:gs pos="100000">
                <a:srgbClr val="DAEFFF"/>
              </a:gs>
            </a:gsLst>
            <a:lin ang="2700000" scaled="0"/>
          </a:gradFill>
          <a:ln w="25400" cap="flat" cmpd="sng">
            <a:solidFill>
              <a:srgbClr val="BA7C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53"/>
          <p:cNvSpPr/>
          <p:nvPr/>
        </p:nvSpPr>
        <p:spPr>
          <a:xfrm>
            <a:off x="290338" y="629392"/>
            <a:ext cx="6882358" cy="443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8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LP20 construction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 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be a constant so that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1600" b="0" i="0" u="none" strike="noStrike" cap="none" baseline="30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(x) &lt; |x|+c for all x</a:t>
            </a:r>
            <a:endParaRPr dirty="0"/>
          </a:p>
          <a:p>
            <a:pPr marL="6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Define 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f(𝚷’,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where |𝚷’| = </a:t>
            </a:r>
            <a:r>
              <a:rPr lang="en-US" sz="18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n+c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= log (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n+c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as follows:</a:t>
            </a:r>
            <a:endParaRPr dirty="0"/>
          </a:p>
          <a:p>
            <a:pPr marL="34925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 𝚷 = first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bits of 𝚷’ (i.e., truncate 𝚷’ to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bits).</a:t>
            </a:r>
            <a:endParaRPr dirty="0"/>
          </a:p>
          <a:p>
            <a:pPr marL="34925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 y = output of 𝚷 after t(n) steps.</a:t>
            </a:r>
            <a:endParaRPr dirty="0"/>
          </a:p>
          <a:p>
            <a:pPr marL="34925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||y.</a:t>
            </a:r>
            <a:endParaRPr dirty="0"/>
          </a:p>
          <a:p>
            <a:pPr marL="6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Assume for contradiction that f is not a Weak OWF.</a:t>
            </a:r>
            <a:endParaRPr dirty="0"/>
          </a:p>
          <a:p>
            <a:pPr marL="6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Then, for every inverse polynomial 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𝛿, 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exists a PPT 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attacker A 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 inverts f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w.p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1- 𝛿.</a:t>
            </a:r>
            <a:endParaRPr dirty="0"/>
          </a:p>
          <a:p>
            <a:pPr marL="6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construct a 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heuristic H 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(using 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that 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computes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1600" b="1" i="0" u="none" strike="noStrike" cap="none" baseline="30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w.p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1- 𝛿 </a:t>
            </a:r>
            <a:r>
              <a:rPr lang="en-US" sz="16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poly(n) over D, 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concludes that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1600" b="0" i="0" u="none" strike="noStrike" cap="none" baseline="30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16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not mildly </a:t>
            </a:r>
            <a:r>
              <a:rPr lang="en-US" sz="1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HOA over D, 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contradiction.</a:t>
            </a:r>
            <a:endParaRPr sz="1800" b="0" i="0" u="none" strike="noStrike" cap="none" baseline="30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06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4"/>
          <p:cNvSpPr/>
          <p:nvPr/>
        </p:nvSpPr>
        <p:spPr>
          <a:xfrm>
            <a:off x="266588" y="513719"/>
            <a:ext cx="8426150" cy="1384218"/>
          </a:xfrm>
          <a:prstGeom prst="rect">
            <a:avLst/>
          </a:prstGeom>
          <a:gradFill>
            <a:gsLst>
              <a:gs pos="0">
                <a:srgbClr val="81D2FF"/>
              </a:gs>
              <a:gs pos="50000">
                <a:srgbClr val="B3E1FF"/>
              </a:gs>
              <a:gs pos="100000">
                <a:srgbClr val="DAEFFF"/>
              </a:gs>
            </a:gsLst>
            <a:lin ang="2700000" scaled="0"/>
          </a:gradFill>
          <a:ln w="25400" cap="flat" cmpd="sng">
            <a:solidFill>
              <a:srgbClr val="BA7C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54"/>
          <p:cNvSpPr/>
          <p:nvPr/>
        </p:nvSpPr>
        <p:spPr>
          <a:xfrm>
            <a:off x="266588" y="581086"/>
            <a:ext cx="8610824" cy="2470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" lvl="0">
              <a:buClr>
                <a:schemeClr val="dk1"/>
              </a:buClr>
              <a:buSzPts val="1800"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Heuristic H(y)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proceeds as follows given 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lang="en-US" altLang="zh-CN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C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← D 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34925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1 to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n+c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Run 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||y) -&gt; 𝚷 and check if 𝚷 outputs y within t(n) steps</a:t>
            </a:r>
            <a:endParaRPr dirty="0"/>
          </a:p>
          <a:p>
            <a:pPr marL="34925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 the smallest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which the check 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passed (or the program).</a:t>
            </a:r>
            <a:endParaRPr dirty="0"/>
          </a:p>
          <a:p>
            <a:pPr marL="635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Intuitively,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succeeds with VERY high probability, then it should also succeed with high probability conditioned on length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for EVERY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∈ [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n+c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 dirty="0"/>
          </a:p>
          <a:p>
            <a:pPr marL="6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6588" y="3240157"/>
            <a:ext cx="86108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lvl="0">
              <a:buClr>
                <a:srgbClr val="FF0000"/>
              </a:buClr>
              <a:buSzPts val="1800"/>
            </a:pPr>
            <a:r>
              <a:rPr lang="en-US" altLang="zh-CN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But:</a:t>
            </a:r>
            <a:r>
              <a:rPr lang="en-US" altLang="zh-CN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C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problem is that H is feeding A the </a:t>
            </a:r>
            <a:r>
              <a:rPr lang="en-US" altLang="zh-CN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wrong distribution </a:t>
            </a:r>
            <a:r>
              <a:rPr lang="en-US" altLang="zh-C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 y’s.</a:t>
            </a:r>
          </a:p>
          <a:p>
            <a:pPr marL="6350" lvl="0">
              <a:buClr>
                <a:srgbClr val="FF0000"/>
              </a:buClr>
              <a:buSzPts val="1800"/>
            </a:pPr>
            <a:endParaRPr lang="en-US" altLang="zh-CN"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6350">
              <a:buClr>
                <a:srgbClr val="FF0000"/>
              </a:buClr>
              <a:buSzPts val="1800"/>
            </a:pPr>
            <a:r>
              <a:rPr lang="en-US" altLang="zh-CN" sz="18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Solution: </a:t>
            </a:r>
            <a:r>
              <a:rPr lang="en-US" altLang="zh-CN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a </a:t>
            </a:r>
            <a:r>
              <a:rPr lang="en-US" altLang="zh-CN" sz="1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relative distance </a:t>
            </a:r>
            <a:r>
              <a:rPr lang="en-US" altLang="zh-CN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argument in LP’20, we can show that they are not too far (in the paper).</a:t>
            </a:r>
            <a:endParaRPr lang="en-US" altLang="zh-C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61579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7"/>
          <p:cNvSpPr txBox="1"/>
          <p:nvPr/>
        </p:nvSpPr>
        <p:spPr>
          <a:xfrm>
            <a:off x="270587" y="229281"/>
            <a:ext cx="8230516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Calibri"/>
              <a:buNone/>
            </a:pPr>
            <a:r>
              <a:rPr lang="en-US" sz="3500" b="1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Brief Summary</a:t>
            </a:r>
            <a:endParaRPr dirty="0"/>
          </a:p>
        </p:txBody>
      </p:sp>
      <p:sp>
        <p:nvSpPr>
          <p:cNvPr id="267" name="Google Shape;267;p47"/>
          <p:cNvSpPr/>
          <p:nvPr/>
        </p:nvSpPr>
        <p:spPr>
          <a:xfrm>
            <a:off x="266392" y="2856608"/>
            <a:ext cx="8764083" cy="1517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1600" b="1" i="0" u="none" strike="noStrike" cap="none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 very strong and natural (poetic) win-win situation: </a:t>
            </a:r>
          </a:p>
          <a:p>
            <a:pPr marL="6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1600" b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	</a:t>
            </a:r>
            <a:r>
              <a:rPr lang="en-US" sz="1600" b="1" i="0" u="none" strike="noStrike" cap="none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Either crypto exists, or scientific discovery is easy.</a:t>
            </a:r>
          </a:p>
          <a:p>
            <a:pPr marL="6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lang="en-US" sz="1600" b="1" dirty="0">
              <a:solidFill>
                <a:schemeClr val="dk1"/>
              </a:solidFill>
              <a:latin typeface="+mn-lt"/>
              <a:cs typeface="Calibri"/>
              <a:sym typeface="Calibri"/>
            </a:endParaRPr>
          </a:p>
          <a:p>
            <a:pPr marL="6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1600" b="1" dirty="0" smtClean="0">
                <a:solidFill>
                  <a:schemeClr val="dk1"/>
                </a:solidFill>
                <a:latin typeface="+mn-lt"/>
                <a:cs typeface="Calibri"/>
                <a:sym typeface="Calibri"/>
              </a:rPr>
              <a:t>The first language (without RSR) admits the property that</a:t>
            </a:r>
          </a:p>
          <a:p>
            <a:pPr marL="6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1600" b="1" dirty="0">
                <a:solidFill>
                  <a:schemeClr val="dk1"/>
                </a:solidFill>
                <a:latin typeface="+mn-lt"/>
                <a:cs typeface="Calibri"/>
                <a:sym typeface="Calibri"/>
              </a:rPr>
              <a:t>	</a:t>
            </a:r>
            <a:r>
              <a:rPr lang="en-US" sz="1600" b="1" dirty="0" smtClean="0">
                <a:solidFill>
                  <a:schemeClr val="dk1"/>
                </a:solidFill>
                <a:latin typeface="+mn-lt"/>
                <a:cs typeface="Calibri"/>
                <a:sym typeface="Calibri"/>
              </a:rPr>
              <a:t>uniform is a “complete” distribution</a:t>
            </a:r>
            <a:endParaRPr sz="16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267;p47"/>
              <p:cNvSpPr/>
              <p:nvPr/>
            </p:nvSpPr>
            <p:spPr>
              <a:xfrm>
                <a:off x="343022" y="998434"/>
                <a:ext cx="8610824" cy="13869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6350" lvl="0">
                  <a:buClr>
                    <a:schemeClr val="dk1"/>
                  </a:buClr>
                  <a:buSzPts val="2000"/>
                </a:pPr>
                <a:r>
                  <a:rPr lang="en-US" sz="2000" b="0" i="0" u="none" cap="none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</a:t>
                </a:r>
                <a:r>
                  <a:rPr lang="en-US" sz="2000" b="0" i="0" u="none" strike="noStrike" cap="none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he </a:t>
                </a:r>
                <a:r>
                  <a:rPr lang="en-US" sz="20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following are equivalent:</a:t>
                </a:r>
                <a:endParaRPr dirty="0"/>
              </a:p>
              <a:p>
                <a:pPr marL="463550" marR="0" lvl="0" indent="-457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AutoNum type="arabicPeriod"/>
                </a:pPr>
                <a:r>
                  <a:rPr lang="en-US" sz="2000" b="0" i="0" u="none" strike="noStrike" cap="none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n-US" sz="2000" b="1" i="0" u="none" strike="noStrike" cap="none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OWFs </a:t>
                </a:r>
                <a:r>
                  <a:rPr lang="en-US" sz="2000" b="0" i="0" u="none" strike="noStrike" cap="none" dirty="0" smtClean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exist</a:t>
                </a:r>
              </a:p>
              <a:p>
                <a:pPr marL="463550" lvl="0" indent="-457200">
                  <a:buSzPts val="2000"/>
                  <a:buFont typeface="Arial"/>
                  <a:buAutoNum type="arabicPeriod"/>
                </a:pPr>
                <a:r>
                  <a:rPr lang="en-US" altLang="zh-CN" sz="2000" b="1" dirty="0">
                    <a:solidFill>
                      <a:srgbClr val="0432FF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∃</a:t>
                </a:r>
                <a:r>
                  <a:rPr lang="en-US" altLang="zh-CN" sz="2000" dirty="0">
                    <a:solidFill>
                      <a:srgbClr val="0432FF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n-US" altLang="zh-CN" sz="2000" b="1" dirty="0" err="1">
                    <a:solidFill>
                      <a:srgbClr val="0432FF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samplable</a:t>
                </a:r>
                <a:r>
                  <a:rPr lang="en-US" altLang="zh-CN" sz="2000" b="1" dirty="0">
                    <a:solidFill>
                      <a:srgbClr val="0432FF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D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on which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  <a:cs typeface="Calibri" panose="020F0502020204030204" pitchFamily="34" charset="0"/>
                        <a:sym typeface="Calibri"/>
                      </a:rPr>
                      <m:t>∀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poly t, </a:t>
                </a:r>
                <a:r>
                  <a:rPr lang="en-US" altLang="zh-CN" sz="2000" b="1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pK</a:t>
                </a:r>
                <a:r>
                  <a:rPr lang="en-US" altLang="zh-CN" sz="2000" b="1" baseline="30000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t</a:t>
                </a:r>
                <a:r>
                  <a:rPr lang="en-US" altLang="zh-CN" sz="20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is mildly-</a:t>
                </a:r>
                <a:r>
                  <a:rPr lang="en-US" altLang="zh-CN" sz="2000" b="1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HoA</a:t>
                </a:r>
                <a:r>
                  <a:rPr lang="en-US" altLang="zh-CN" sz="20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.</a:t>
                </a:r>
                <a:endParaRPr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63550" lvl="0" indent="-457200">
                  <a:buClr>
                    <a:schemeClr val="dk1"/>
                  </a:buClr>
                  <a:buSzPts val="2000"/>
                  <a:buFont typeface="Arial"/>
                  <a:buAutoNum type="arabicPeriod"/>
                </a:pPr>
                <a:r>
                  <a:rPr lang="en-US" altLang="zh-CN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On uniform distribution,</a:t>
                </a:r>
                <a:r>
                  <a:rPr lang="en-US" altLang="zh-CN" sz="2000" dirty="0">
                    <a:solidFill>
                      <a:schemeClr val="tx1"/>
                    </a:solidFill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  <a:cs typeface="Calibri" panose="020F0502020204030204" pitchFamily="34" charset="0"/>
                        <a:sym typeface="Calibri"/>
                      </a:rPr>
                      <m:t>∀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poly t,</a:t>
                </a:r>
                <a:r>
                  <a:rPr lang="en-US" altLang="zh-CN" sz="2000" dirty="0">
                    <a:solidFill>
                      <a:srgbClr val="0432FF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n-US" altLang="zh-CN" sz="2000" b="1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p</a:t>
                </a:r>
                <a:r>
                  <a:rPr lang="en-US" altLang="zh-CN" sz="2000" b="1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K</a:t>
                </a:r>
                <a:r>
                  <a:rPr lang="en-US" altLang="zh-CN" sz="2000" b="1" baseline="30000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t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n-US" altLang="zh-CN" sz="20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is mildly-</a:t>
                </a:r>
                <a:r>
                  <a:rPr lang="en-US" altLang="zh-CN" sz="2000" b="1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HoA</a:t>
                </a:r>
                <a:r>
                  <a:rPr lang="en-US" altLang="zh-CN" sz="20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.</a:t>
                </a:r>
                <a:endParaRPr lang="en-US" altLang="zh-CN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Google Shape;267;p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22" y="998434"/>
                <a:ext cx="8610824" cy="1386958"/>
              </a:xfrm>
              <a:prstGeom prst="rect">
                <a:avLst/>
              </a:prstGeom>
              <a:blipFill>
                <a:blip r:embed="rId3"/>
                <a:stretch>
                  <a:fillRect l="-708" t="-2643" b="-26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421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208;p41"/>
          <p:cNvSpPr txBox="1"/>
          <p:nvPr/>
        </p:nvSpPr>
        <p:spPr>
          <a:xfrm>
            <a:off x="602650" y="95693"/>
            <a:ext cx="8139068" cy="497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32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Towards excluding Pessiland</a:t>
            </a:r>
          </a:p>
        </p:txBody>
      </p:sp>
      <p:grpSp>
        <p:nvGrpSpPr>
          <p:cNvPr id="364" name="椭圆 1"/>
          <p:cNvGrpSpPr/>
          <p:nvPr/>
        </p:nvGrpSpPr>
        <p:grpSpPr>
          <a:xfrm>
            <a:off x="996887" y="1454246"/>
            <a:ext cx="1044002" cy="1042253"/>
            <a:chOff x="0" y="0"/>
            <a:chExt cx="1044000" cy="1042251"/>
          </a:xfrm>
        </p:grpSpPr>
        <p:sp>
          <p:nvSpPr>
            <p:cNvPr id="362" name="Circle"/>
            <p:cNvSpPr/>
            <p:nvPr/>
          </p:nvSpPr>
          <p:spPr>
            <a:xfrm>
              <a:off x="-1" y="0"/>
              <a:ext cx="1044002" cy="1042252"/>
            </a:xfrm>
            <a:prstGeom prst="ellips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 b="1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3" name="NP…"/>
            <p:cNvSpPr txBox="1"/>
            <p:nvPr/>
          </p:nvSpPr>
          <p:spPr>
            <a:xfrm>
              <a:off x="211309" y="116829"/>
              <a:ext cx="621382" cy="808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1600" b="1">
                  <a:latin typeface="Calibri"/>
                  <a:ea typeface="Calibri"/>
                  <a:cs typeface="Calibri"/>
                  <a:sym typeface="Calibri"/>
                </a:defRPr>
              </a:pPr>
              <a:r>
                <a:t>NP 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1600" b="1">
                  <a:latin typeface="Calibri"/>
                  <a:ea typeface="Calibri"/>
                  <a:cs typeface="Calibri"/>
                  <a:sym typeface="Calibri"/>
                </a:defRPr>
              </a:pPr>
              <a:r>
                <a:t>is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1600" b="1">
                  <a:latin typeface="Calibri"/>
                  <a:ea typeface="Calibri"/>
                  <a:cs typeface="Calibri"/>
                  <a:sym typeface="Calibri"/>
                </a:defRPr>
              </a:pPr>
              <a:r>
                <a:t>HoA</a:t>
              </a:r>
            </a:p>
          </p:txBody>
        </p:sp>
      </p:grpSp>
      <p:grpSp>
        <p:nvGrpSpPr>
          <p:cNvPr id="367" name="椭圆 5"/>
          <p:cNvGrpSpPr/>
          <p:nvPr/>
        </p:nvGrpSpPr>
        <p:grpSpPr>
          <a:xfrm>
            <a:off x="2962045" y="1454246"/>
            <a:ext cx="1044001" cy="1042253"/>
            <a:chOff x="0" y="0"/>
            <a:chExt cx="1044000" cy="1042251"/>
          </a:xfrm>
        </p:grpSpPr>
        <p:sp>
          <p:nvSpPr>
            <p:cNvPr id="365" name="Circle"/>
            <p:cNvSpPr/>
            <p:nvPr/>
          </p:nvSpPr>
          <p:spPr>
            <a:xfrm>
              <a:off x="-1" y="0"/>
              <a:ext cx="1044002" cy="1042252"/>
            </a:xfrm>
            <a:prstGeom prst="ellips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 b="1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6" name="SAT…"/>
            <p:cNvSpPr txBox="1"/>
            <p:nvPr/>
          </p:nvSpPr>
          <p:spPr>
            <a:xfrm>
              <a:off x="211309" y="116829"/>
              <a:ext cx="621382" cy="808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1600" b="1">
                  <a:solidFill>
                    <a:srgbClr val="0432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SAT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1600" b="1">
                  <a:latin typeface="Calibri"/>
                  <a:ea typeface="Calibri"/>
                  <a:cs typeface="Calibri"/>
                  <a:sym typeface="Calibri"/>
                </a:defRPr>
              </a:pPr>
              <a:r>
                <a:t>is</a:t>
              </a:r>
              <a:endParaRPr>
                <a:latin typeface="Cambria Math"/>
                <a:ea typeface="Cambria Math"/>
                <a:cs typeface="Cambria Math"/>
                <a:sym typeface="Cambria Math"/>
              </a:endParaRPr>
            </a:p>
            <a:p>
              <a:pPr algn="ctr">
                <a:defRPr sz="1600" b="1">
                  <a:latin typeface="Calibri"/>
                  <a:ea typeface="Calibri"/>
                  <a:cs typeface="Calibri"/>
                  <a:sym typeface="Calibri"/>
                </a:defRPr>
              </a:pPr>
              <a:r>
                <a:t>HoA</a:t>
              </a:r>
            </a:p>
          </p:txBody>
        </p:sp>
      </p:grpSp>
      <p:grpSp>
        <p:nvGrpSpPr>
          <p:cNvPr id="370" name="椭圆 6"/>
          <p:cNvGrpSpPr/>
          <p:nvPr/>
        </p:nvGrpSpPr>
        <p:grpSpPr>
          <a:xfrm>
            <a:off x="4927203" y="1454244"/>
            <a:ext cx="1044001" cy="1042253"/>
            <a:chOff x="0" y="0"/>
            <a:chExt cx="1044000" cy="1042251"/>
          </a:xfrm>
        </p:grpSpPr>
        <p:sp>
          <p:nvSpPr>
            <p:cNvPr id="368" name="Circle"/>
            <p:cNvSpPr/>
            <p:nvPr/>
          </p:nvSpPr>
          <p:spPr>
            <a:xfrm>
              <a:off x="-1" y="0"/>
              <a:ext cx="1044002" cy="1042252"/>
            </a:xfrm>
            <a:prstGeom prst="ellips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 b="1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9" name="pKt…"/>
            <p:cNvSpPr txBox="1"/>
            <p:nvPr/>
          </p:nvSpPr>
          <p:spPr>
            <a:xfrm>
              <a:off x="211309" y="116829"/>
              <a:ext cx="621382" cy="808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1600" b="1">
                  <a:solidFill>
                    <a:srgbClr val="0432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pK</a:t>
              </a:r>
              <a:r>
                <a:rPr baseline="30000" dirty="0" err="1"/>
                <a:t>t</a:t>
              </a:r>
              <a:endParaRPr baseline="30000" dirty="0"/>
            </a:p>
            <a:p>
              <a:pPr algn="ctr">
                <a:defRPr sz="1600" b="1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/>
                <a:t>is</a:t>
              </a:r>
              <a:endParaRPr dirty="0">
                <a:solidFill>
                  <a:srgbClr val="FFFFFF"/>
                </a:solidFill>
              </a:endParaRPr>
            </a:p>
            <a:p>
              <a:pPr algn="ctr">
                <a:defRPr sz="1600" b="1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/>
                <a:t> </a:t>
              </a:r>
              <a:r>
                <a:rPr dirty="0" err="1"/>
                <a:t>HoA</a:t>
              </a:r>
              <a:endParaRPr dirty="0"/>
            </a:p>
          </p:txBody>
        </p:sp>
      </p:grpSp>
      <p:grpSp>
        <p:nvGrpSpPr>
          <p:cNvPr id="373" name="椭圆 7"/>
          <p:cNvGrpSpPr/>
          <p:nvPr/>
        </p:nvGrpSpPr>
        <p:grpSpPr>
          <a:xfrm>
            <a:off x="6892361" y="1454244"/>
            <a:ext cx="1044003" cy="1042254"/>
            <a:chOff x="-1" y="0"/>
            <a:chExt cx="1044002" cy="1042252"/>
          </a:xfrm>
        </p:grpSpPr>
        <p:sp>
          <p:nvSpPr>
            <p:cNvPr id="371" name="Circle"/>
            <p:cNvSpPr/>
            <p:nvPr/>
          </p:nvSpPr>
          <p:spPr>
            <a:xfrm>
              <a:off x="-1" y="0"/>
              <a:ext cx="1044002" cy="1042252"/>
            </a:xfrm>
            <a:prstGeom prst="ellips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 b="1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2" name="OWF"/>
                <p:cNvSpPr txBox="1"/>
                <p:nvPr/>
              </p:nvSpPr>
              <p:spPr>
                <a:xfrm>
                  <a:off x="187864" y="351850"/>
                  <a:ext cx="668270" cy="33855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/>
                <a:p>
                  <a:pPr algn="ctr">
                    <a:defRPr sz="1600">
                      <a:latin typeface="Cambria Math"/>
                      <a:ea typeface="Cambria Math"/>
                      <a:cs typeface="Cambria Math"/>
                      <a:sym typeface="Cambria Math"/>
                    </a:defRPr>
                  </a:pPr>
                  <a14:m>
                    <m:oMath xmlns:m="http://schemas.openxmlformats.org/officeDocument/2006/math">
                      <m:r>
                        <a:rPr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</m:oMath>
                  </a14:m>
                  <a:r>
                    <a:rPr b="1" dirty="0">
                      <a:latin typeface="Calibri"/>
                      <a:ea typeface="Calibri"/>
                      <a:cs typeface="Calibri"/>
                      <a:sym typeface="Calibri"/>
                    </a:rPr>
                    <a:t>OWF</a:t>
                  </a:r>
                </a:p>
              </p:txBody>
            </p:sp>
          </mc:Choice>
          <mc:Fallback xmlns="">
            <p:sp>
              <p:nvSpPr>
                <p:cNvPr id="372" name="OWF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864" y="351850"/>
                  <a:ext cx="668270" cy="338551"/>
                </a:xfrm>
                <a:prstGeom prst="rect">
                  <a:avLst/>
                </a:prstGeom>
                <a:blipFill>
                  <a:blip r:embed="rId2"/>
                  <a:stretch>
                    <a:fillRect t="-3571" r="-9091" b="-23214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74" name="直接箭头连接符 11"/>
          <p:cNvSpPr/>
          <p:nvPr/>
        </p:nvSpPr>
        <p:spPr>
          <a:xfrm>
            <a:off x="6138629" y="1953415"/>
            <a:ext cx="618979" cy="1"/>
          </a:xfrm>
          <a:prstGeom prst="line">
            <a:avLst/>
          </a:prstGeom>
          <a:ln w="38100">
            <a:solidFill>
              <a:srgbClr val="000000"/>
            </a:solidFill>
            <a:headEnd type="triangle"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375" name="直接箭头连接符 14"/>
          <p:cNvSpPr/>
          <p:nvPr/>
        </p:nvSpPr>
        <p:spPr>
          <a:xfrm>
            <a:off x="4204320" y="1975371"/>
            <a:ext cx="513471" cy="1"/>
          </a:xfrm>
          <a:prstGeom prst="line">
            <a:avLst/>
          </a:prstGeom>
          <a:ln w="38100">
            <a:solidFill>
              <a:srgbClr val="FF0000"/>
            </a:solidFill>
            <a:prstDash val="dash"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376" name="直接箭头连接符 11"/>
          <p:cNvSpPr/>
          <p:nvPr/>
        </p:nvSpPr>
        <p:spPr>
          <a:xfrm>
            <a:off x="2190295" y="1982404"/>
            <a:ext cx="618979" cy="1"/>
          </a:xfrm>
          <a:prstGeom prst="line">
            <a:avLst/>
          </a:prstGeom>
          <a:ln w="38100">
            <a:solidFill>
              <a:srgbClr val="000000"/>
            </a:solidFill>
            <a:headEnd type="triangle"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377" name="Google Shape;237;p43"/>
          <p:cNvSpPr txBox="1"/>
          <p:nvPr/>
        </p:nvSpPr>
        <p:spPr>
          <a:xfrm>
            <a:off x="615584" y="3147148"/>
            <a:ext cx="8309887" cy="1793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 marL="349250" lvl="4" indent="-342900">
              <a:buClr>
                <a:srgbClr val="000000"/>
              </a:buClr>
              <a:buSzPts val="1800"/>
              <a:buFont typeface="Arial"/>
              <a:buChar char="•"/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dirty="0" smtClean="0"/>
              <a:t>To prove	 , it suffices to prove NP-hardness of </a:t>
            </a:r>
            <a:r>
              <a:rPr b="1" dirty="0" err="1" smtClean="0">
                <a:solidFill>
                  <a:srgbClr val="0432FF"/>
                </a:solidFill>
              </a:rPr>
              <a:t>pK</a:t>
            </a:r>
            <a:r>
              <a:rPr lang="en-US" b="1" baseline="30000" dirty="0" err="1" smtClean="0">
                <a:solidFill>
                  <a:srgbClr val="0432FF"/>
                </a:solidFill>
              </a:rPr>
              <a:t>t</a:t>
            </a:r>
            <a:endParaRPr b="1" baseline="30000" dirty="0" smtClean="0">
              <a:solidFill>
                <a:srgbClr val="0432FF"/>
              </a:solidFill>
            </a:endParaRPr>
          </a:p>
          <a:p>
            <a:pPr marL="349250" lvl="4" indent="-342900">
              <a:buClr>
                <a:srgbClr val="000000"/>
              </a:buClr>
              <a:buSzPts val="1800"/>
              <a:buFont typeface="Arial"/>
              <a:buChar char="•"/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dirty="0" smtClean="0"/>
              <a:t>(</a:t>
            </a:r>
            <a:r>
              <a:rPr dirty="0"/>
              <a:t>And this may even be necessary, assuming </a:t>
            </a:r>
            <a:r>
              <a:rPr dirty="0" err="1"/>
              <a:t>iO</a:t>
            </a:r>
            <a:r>
              <a:rPr dirty="0"/>
              <a:t>—see </a:t>
            </a:r>
            <a:r>
              <a:rPr lang="en-US" dirty="0" smtClean="0"/>
              <a:t>[HIR’23]</a:t>
            </a:r>
            <a:r>
              <a:rPr dirty="0" smtClean="0"/>
              <a:t>)</a:t>
            </a:r>
            <a:endParaRPr dirty="0"/>
          </a:p>
          <a:p>
            <a:pPr marL="349250" lvl="4" indent="-342900">
              <a:buClr>
                <a:srgbClr val="000000"/>
              </a:buClr>
              <a:buSzPts val="1800"/>
              <a:buFont typeface="Arial"/>
              <a:buChar char="•"/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marL="349250" lvl="4" indent="-342900">
              <a:buClr>
                <a:srgbClr val="000000"/>
              </a:buClr>
              <a:buSzPts val="1800"/>
              <a:buFont typeface="Arial"/>
              <a:buChar char="•"/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Technicality:  The reduction needs to be “oblivious” to t. </a:t>
            </a:r>
          </a:p>
          <a:p>
            <a:pPr marL="349250" lvl="4" indent="-342900">
              <a:buClr>
                <a:srgbClr val="000000"/>
              </a:buClr>
              <a:buSzPts val="1800"/>
              <a:buFont typeface="Arial"/>
              <a:buChar char="•"/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But </a:t>
            </a:r>
            <a:r>
              <a:rPr dirty="0" err="1"/>
              <a:t>Hirahara</a:t>
            </a:r>
            <a:r>
              <a:rPr dirty="0"/>
              <a:t> [</a:t>
            </a:r>
            <a:r>
              <a:rPr dirty="0" smtClean="0"/>
              <a:t>Hir’2</a:t>
            </a:r>
            <a:r>
              <a:rPr lang="en-US" dirty="0" smtClean="0"/>
              <a:t>2</a:t>
            </a:r>
            <a:r>
              <a:rPr dirty="0" smtClean="0"/>
              <a:t>] </a:t>
            </a:r>
            <a:r>
              <a:rPr dirty="0"/>
              <a:t>showed such a reduction for NP-hardness of </a:t>
            </a:r>
            <a:r>
              <a:rPr dirty="0" err="1"/>
              <a:t>MK</a:t>
            </a:r>
            <a:r>
              <a:rPr baseline="30000" dirty="0" err="1"/>
              <a:t>t</a:t>
            </a:r>
            <a:r>
              <a:rPr dirty="0" err="1"/>
              <a:t>P</a:t>
            </a:r>
            <a:r>
              <a:rPr dirty="0"/>
              <a:t>*, so we are getting close!</a:t>
            </a:r>
          </a:p>
        </p:txBody>
      </p:sp>
      <p:sp>
        <p:nvSpPr>
          <p:cNvPr id="378" name="Google Shape;237;p43"/>
          <p:cNvSpPr txBox="1"/>
          <p:nvPr/>
        </p:nvSpPr>
        <p:spPr>
          <a:xfrm>
            <a:off x="420092" y="949006"/>
            <a:ext cx="8309888" cy="300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indent="6350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“</a:t>
            </a:r>
            <a:r>
              <a:rPr dirty="0" err="1"/>
              <a:t>HoA</a:t>
            </a:r>
            <a:r>
              <a:rPr dirty="0"/>
              <a:t>” refers to be </a:t>
            </a:r>
            <a:r>
              <a:rPr dirty="0" err="1"/>
              <a:t>HoA</a:t>
            </a:r>
            <a:r>
              <a:rPr dirty="0"/>
              <a:t> w.r.t. some </a:t>
            </a:r>
            <a:r>
              <a:rPr dirty="0" err="1"/>
              <a:t>samplable</a:t>
            </a:r>
            <a:r>
              <a:rPr dirty="0"/>
              <a:t> distribution</a:t>
            </a:r>
          </a:p>
        </p:txBody>
      </p:sp>
      <p:sp>
        <p:nvSpPr>
          <p:cNvPr id="379" name="直接箭头连接符 14"/>
          <p:cNvSpPr/>
          <p:nvPr/>
        </p:nvSpPr>
        <p:spPr>
          <a:xfrm>
            <a:off x="1928534" y="3330406"/>
            <a:ext cx="513471" cy="1"/>
          </a:xfrm>
          <a:prstGeom prst="line">
            <a:avLst/>
          </a:prstGeom>
          <a:ln w="38100">
            <a:solidFill>
              <a:srgbClr val="FF0000"/>
            </a:solidFill>
            <a:prstDash val="dash"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9575888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" grpId="0" animBg="1"/>
      <p:bldP spid="37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71"/>
          <p:cNvSpPr txBox="1">
            <a:spLocks noGrp="1"/>
          </p:cNvSpPr>
          <p:nvPr>
            <p:ph type="title"/>
          </p:nvPr>
        </p:nvSpPr>
        <p:spPr>
          <a:xfrm>
            <a:off x="892968" y="863947"/>
            <a:ext cx="7358100" cy="17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/>
              <a:t>Thank You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8746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7"/>
          <p:cNvSpPr txBox="1"/>
          <p:nvPr/>
        </p:nvSpPr>
        <p:spPr>
          <a:xfrm>
            <a:off x="556926" y="852032"/>
            <a:ext cx="8230516" cy="14211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function </a:t>
            </a:r>
            <a:r>
              <a:rPr lang="en-US" sz="2000" b="1" i="0" u="none" strike="noStrike" cap="none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that is</a:t>
            </a:r>
            <a:endParaRPr/>
          </a:p>
          <a:p>
            <a:pPr marL="34925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Easy to compute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can be computed in poly time</a:t>
            </a:r>
            <a:endParaRPr/>
          </a:p>
          <a:p>
            <a:pPr marL="34925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Hard to invert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no PPT can invert it</a:t>
            </a:r>
            <a:endParaRPr/>
          </a:p>
        </p:txBody>
      </p:sp>
      <p:sp>
        <p:nvSpPr>
          <p:cNvPr id="163" name="Google Shape;163;p37"/>
          <p:cNvSpPr txBox="1"/>
          <p:nvPr/>
        </p:nvSpPr>
        <p:spPr>
          <a:xfrm>
            <a:off x="556926" y="95693"/>
            <a:ext cx="8230516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One-way Functions (OWF) [Diffie-Hellman’76]</a:t>
            </a:r>
            <a:endParaRPr/>
          </a:p>
        </p:txBody>
      </p:sp>
      <p:sp>
        <p:nvSpPr>
          <p:cNvPr id="165" name="Google Shape;165;p37"/>
          <p:cNvSpPr/>
          <p:nvPr/>
        </p:nvSpPr>
        <p:spPr>
          <a:xfrm>
            <a:off x="794312" y="2275524"/>
            <a:ext cx="1025495" cy="999858"/>
          </a:xfrm>
          <a:prstGeom prst="ellipse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</p:txBody>
      </p:sp>
      <p:sp>
        <p:nvSpPr>
          <p:cNvPr id="166" name="Google Shape;166;p37"/>
          <p:cNvSpPr/>
          <p:nvPr/>
        </p:nvSpPr>
        <p:spPr>
          <a:xfrm>
            <a:off x="4651167" y="2227368"/>
            <a:ext cx="1025495" cy="999858"/>
          </a:xfrm>
          <a:prstGeom prst="ellipse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y=f(x)</a:t>
            </a:r>
            <a:endParaRPr/>
          </a:p>
        </p:txBody>
      </p:sp>
      <p:cxnSp>
        <p:nvCxnSpPr>
          <p:cNvPr id="167" name="Google Shape;167;p37"/>
          <p:cNvCxnSpPr>
            <a:stCxn id="165" idx="7"/>
            <a:endCxn id="166" idx="1"/>
          </p:cNvCxnSpPr>
          <p:nvPr/>
        </p:nvCxnSpPr>
        <p:spPr>
          <a:xfrm rot="10800000" flipH="1">
            <a:off x="1669627" y="2373650"/>
            <a:ext cx="3131700" cy="48300"/>
          </a:xfrm>
          <a:prstGeom prst="straightConnector1">
            <a:avLst/>
          </a:prstGeom>
          <a:noFill/>
          <a:ln w="57150" cap="flat" cmpd="sng">
            <a:solidFill>
              <a:srgbClr val="0432F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8" name="Google Shape;168;p37"/>
          <p:cNvCxnSpPr>
            <a:stCxn id="166" idx="3"/>
            <a:endCxn id="165" idx="5"/>
          </p:cNvCxnSpPr>
          <p:nvPr/>
        </p:nvCxnSpPr>
        <p:spPr>
          <a:xfrm flipH="1">
            <a:off x="1669647" y="3080800"/>
            <a:ext cx="3131700" cy="48300"/>
          </a:xfrm>
          <a:prstGeom prst="straightConnector1">
            <a:avLst/>
          </a:prstGeom>
          <a:noFill/>
          <a:ln w="57150" cap="flat" cmpd="sng">
            <a:solidFill>
              <a:srgbClr val="0432F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69" name="Google Shape;169;p37"/>
          <p:cNvSpPr txBox="1"/>
          <p:nvPr/>
        </p:nvSpPr>
        <p:spPr>
          <a:xfrm>
            <a:off x="2879793" y="2047055"/>
            <a:ext cx="56297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easy</a:t>
            </a:r>
            <a:endParaRPr/>
          </a:p>
        </p:txBody>
      </p:sp>
      <p:sp>
        <p:nvSpPr>
          <p:cNvPr id="170" name="Google Shape;170;p37"/>
          <p:cNvSpPr txBox="1"/>
          <p:nvPr/>
        </p:nvSpPr>
        <p:spPr>
          <a:xfrm>
            <a:off x="2879793" y="2763578"/>
            <a:ext cx="54213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hard</a:t>
            </a:r>
            <a:endParaRPr/>
          </a:p>
        </p:txBody>
      </p:sp>
      <p:sp>
        <p:nvSpPr>
          <p:cNvPr id="171" name="Google Shape;171;p37"/>
          <p:cNvSpPr txBox="1"/>
          <p:nvPr/>
        </p:nvSpPr>
        <p:spPr>
          <a:xfrm>
            <a:off x="556926" y="3836660"/>
            <a:ext cx="748955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 [Factoring]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use x to 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pick 2 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random “large” primes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p,q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and output y = p* q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09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9"/>
          <p:cNvSpPr txBox="1"/>
          <p:nvPr/>
        </p:nvSpPr>
        <p:spPr>
          <a:xfrm>
            <a:off x="556926" y="852031"/>
            <a:ext cx="8230516" cy="29359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function </a:t>
            </a:r>
            <a:r>
              <a:rPr lang="en-US" sz="2000" b="1" i="0" u="none" strike="noStrike" cap="none" dirty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that is</a:t>
            </a:r>
            <a:endParaRPr dirty="0"/>
          </a:p>
          <a:p>
            <a:pPr marL="34925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Easy to compute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can be computed in poly time</a:t>
            </a:r>
            <a:endParaRPr dirty="0"/>
          </a:p>
          <a:p>
            <a:pPr marL="34925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Hard to invert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no PPT can invert it</a:t>
            </a:r>
            <a:endParaRPr dirty="0"/>
          </a:p>
          <a:p>
            <a:pPr marL="6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OWF both necessary [IL’89] and sufficient for:</a:t>
            </a:r>
            <a:endParaRPr dirty="0"/>
          </a:p>
          <a:p>
            <a:pPr marL="34925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Private-key encryption [GM84,HILL99]</a:t>
            </a:r>
            <a:endParaRPr dirty="0"/>
          </a:p>
          <a:p>
            <a:pPr marL="34925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Pseudorandom generators [HILL99]</a:t>
            </a:r>
            <a:endParaRPr dirty="0"/>
          </a:p>
          <a:p>
            <a:pPr marL="34925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 signatures [Rompel90]</a:t>
            </a:r>
            <a:endParaRPr dirty="0"/>
          </a:p>
          <a:p>
            <a:pPr marL="34925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Authentication schemes [FS90]</a:t>
            </a:r>
            <a:endParaRPr dirty="0"/>
          </a:p>
          <a:p>
            <a:pPr marL="34925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Pseudorandom functions [GGM84]</a:t>
            </a:r>
            <a:endParaRPr dirty="0"/>
          </a:p>
          <a:p>
            <a:pPr marL="34925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Commitment schemes [Naor90]</a:t>
            </a:r>
            <a:endParaRPr dirty="0"/>
          </a:p>
          <a:p>
            <a:pPr marL="34925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dirty="0"/>
          </a:p>
        </p:txBody>
      </p:sp>
      <p:sp>
        <p:nvSpPr>
          <p:cNvPr id="191" name="Google Shape;191;p39"/>
          <p:cNvSpPr txBox="1"/>
          <p:nvPr/>
        </p:nvSpPr>
        <p:spPr>
          <a:xfrm>
            <a:off x="556926" y="95693"/>
            <a:ext cx="8230516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One-way Functions (OWF) [Diffie-Hellman’76]</a:t>
            </a:r>
            <a:endParaRPr/>
          </a:p>
        </p:txBody>
      </p:sp>
      <p:sp>
        <p:nvSpPr>
          <p:cNvPr id="192" name="Google Shape;192;p39"/>
          <p:cNvSpPr/>
          <p:nvPr/>
        </p:nvSpPr>
        <p:spPr>
          <a:xfrm>
            <a:off x="556926" y="4374059"/>
            <a:ext cx="845848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2000"/>
              <a:buFont typeface="Calibri"/>
              <a:buNone/>
            </a:pPr>
            <a:r>
              <a:rPr lang="en-US" sz="2000" b="1" i="0" u="none" strike="noStrike" cap="none" dirty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Whether OWF exists is the most important problem in Cryptography</a:t>
            </a:r>
            <a:endParaRPr dirty="0"/>
          </a:p>
          <a:p>
            <a:pPr marL="6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39"/>
          <p:cNvSpPr/>
          <p:nvPr/>
        </p:nvSpPr>
        <p:spPr>
          <a:xfrm>
            <a:off x="5681344" y="3245327"/>
            <a:ext cx="346265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Not included:</a:t>
            </a: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635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public-key encryption, OT, obfuscation </a:t>
            </a:r>
            <a:endParaRPr/>
          </a:p>
          <a:p>
            <a:pPr marL="635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332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9"/>
          <p:cNvSpPr txBox="1"/>
          <p:nvPr/>
        </p:nvSpPr>
        <p:spPr>
          <a:xfrm>
            <a:off x="556926" y="1099545"/>
            <a:ext cx="8230516" cy="84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-US" sz="3200" b="1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Characterization of OWFs</a:t>
            </a:r>
            <a:endParaRPr dirty="0"/>
          </a:p>
        </p:txBody>
      </p:sp>
      <p:sp>
        <p:nvSpPr>
          <p:cNvPr id="10" name="Google Shape;209;p41"/>
          <p:cNvSpPr txBox="1"/>
          <p:nvPr/>
        </p:nvSpPr>
        <p:spPr>
          <a:xfrm>
            <a:off x="556926" y="1940105"/>
            <a:ext cx="7672674" cy="1752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000"/>
            </a:pPr>
            <a:r>
              <a:rPr lang="en-US" sz="2000" b="1" i="0" u="none" strike="noStrike" cap="non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OWFs </a:t>
            </a:r>
            <a:r>
              <a:rPr lang="en-US" sz="2000" i="0" u="none" strike="noStrike" cap="non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exist</a:t>
            </a:r>
            <a:r>
              <a:rPr lang="en-US" sz="2000" b="1" i="0" u="none" strike="noStrike" cap="non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000" b="1" i="0" u="none" strike="noStrike" cap="none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iff</a:t>
            </a:r>
            <a:r>
              <a:rPr lang="en-US" sz="2000" b="1" i="0" u="none" strike="noStrike" cap="non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000" i="0" u="none" strike="noStrike" cap="non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the time-bounded Kolmogorov-complexity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problem is hard-on-average. [LP’20]</a:t>
            </a:r>
          </a:p>
          <a:p>
            <a:pPr marL="342900" lvl="0" indent="-342900">
              <a:buSzPts val="2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win-win perspective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Either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OWFs, </a:t>
            </a: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efficient algorithms for optimal file compression, inductive reasoning, optimal machine learning </a:t>
            </a:r>
          </a:p>
          <a:p>
            <a:pPr marL="342900" lvl="0" indent="-342900">
              <a:buSzPts val="2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only over random instances!</a:t>
            </a:r>
          </a:p>
          <a:p>
            <a:pPr marL="342900" lvl="0" indent="-342900">
              <a:buSzPts val="2000"/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rgbClr val="0432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SzPts val="2000"/>
              <a:buFont typeface="Arial" panose="020B0604020202020204" pitchFamily="34" charset="0"/>
              <a:buChar char="•"/>
            </a:pPr>
            <a:r>
              <a:rPr lang="en-US" sz="1800" b="1" i="0" u="none" strike="noStrike" cap="non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[Today] </a:t>
            </a:r>
            <a:r>
              <a:rPr lang="en-US" sz="1800" i="0" u="none" strike="noStrike" cap="none" dirty="0" smtClean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Over</a:t>
            </a:r>
            <a:r>
              <a:rPr lang="en-US" sz="1800" b="1" i="0" u="none" strike="noStrike" cap="none" dirty="0" smtClean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“practical” </a:t>
            </a:r>
            <a:r>
              <a:rPr lang="en-US" sz="1800" i="0" u="none" strike="noStrike" cap="none" dirty="0" smtClean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instances. E.g.,</a:t>
            </a:r>
            <a:br>
              <a:rPr lang="en-US" sz="1800" i="0" u="none" strike="noStrike" cap="none" dirty="0" smtClean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lang="en-US" sz="1800" b="1" i="0" u="none" strike="noStrike" cap="non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Science </a:t>
            </a:r>
            <a:r>
              <a:rPr lang="en-US" sz="1800" b="1" i="0" u="none" strike="noStrike" cap="non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is easy (over “real-world” data)</a:t>
            </a:r>
          </a:p>
        </p:txBody>
      </p:sp>
    </p:spTree>
    <p:extLst>
      <p:ext uri="{BB962C8B-B14F-4D97-AF65-F5344CB8AC3E}">
        <p14:creationId xmlns:p14="http://schemas.microsoft.com/office/powerpoint/2010/main" val="78728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4"/>
          <p:cNvSpPr txBox="1"/>
          <p:nvPr/>
        </p:nvSpPr>
        <p:spPr>
          <a:xfrm>
            <a:off x="556926" y="852031"/>
            <a:ext cx="8230516" cy="10339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Which of the following strings is more “random”:</a:t>
            </a:r>
            <a:endParaRPr dirty="0"/>
          </a:p>
          <a:p>
            <a:pPr marL="34925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1231231231231231231</a:t>
            </a:r>
            <a:endParaRPr dirty="0"/>
          </a:p>
          <a:p>
            <a:pPr marL="34925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1730544459347394037</a:t>
            </a: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9250" marR="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44"/>
          <p:cNvSpPr txBox="1"/>
          <p:nvPr/>
        </p:nvSpPr>
        <p:spPr>
          <a:xfrm>
            <a:off x="556926" y="124419"/>
            <a:ext cx="8230516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Calibri"/>
              <a:buNone/>
            </a:pPr>
            <a:r>
              <a:rPr lang="en-US" sz="3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Kolmogorov Complexity </a:t>
            </a:r>
            <a:r>
              <a:rPr lang="en-US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[Sol’64,Kol’68,Cha’69]</a:t>
            </a:r>
            <a:r>
              <a:rPr lang="en-US" sz="3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44" name="Google Shape;244;p44"/>
          <p:cNvSpPr/>
          <p:nvPr/>
        </p:nvSpPr>
        <p:spPr>
          <a:xfrm>
            <a:off x="556927" y="2202418"/>
            <a:ext cx="840133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K(x)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= length of the shortest program that outputs </a:t>
            </a:r>
            <a:r>
              <a:rPr lang="en-US" sz="2000" b="1" i="0" u="none" strike="noStrike" cap="none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/>
          </a:p>
        </p:txBody>
      </p:sp>
      <p:sp>
        <p:nvSpPr>
          <p:cNvPr id="245" name="Google Shape;245;p44"/>
          <p:cNvSpPr txBox="1"/>
          <p:nvPr/>
        </p:nvSpPr>
        <p:spPr>
          <a:xfrm>
            <a:off x="556926" y="2720586"/>
            <a:ext cx="759534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Formally, we fix a universal TM U, and are looking for the length of the </a:t>
            </a:r>
            <a:b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shortest program 𝚷 = (M,w) s.t. U(M,w) = x</a:t>
            </a:r>
            <a:endParaRPr/>
          </a:p>
        </p:txBody>
      </p:sp>
      <p:sp>
        <p:nvSpPr>
          <p:cNvPr id="246" name="Google Shape;246;p44"/>
          <p:cNvSpPr/>
          <p:nvPr/>
        </p:nvSpPr>
        <p:spPr>
          <a:xfrm>
            <a:off x="556927" y="3779857"/>
            <a:ext cx="840133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Lots of amazing applications (e.g., Godel’s incompleteness theorem)</a:t>
            </a:r>
            <a:endParaRPr/>
          </a:p>
          <a:p>
            <a:pPr marL="6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</a:t>
            </a:r>
            <a:r>
              <a:rPr lang="en-US" sz="2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uncomputable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pic>
        <p:nvPicPr>
          <p:cNvPr id="7" name="Picture 4" descr="Explore the Mandelbrot Set">
            <a:extLst>
              <a:ext uri="{FF2B5EF4-FFF2-40B4-BE49-F238E27FC236}">
                <a16:creationId xmlns:a16="http://schemas.microsoft.com/office/drawing/2014/main" id="{CE2D679B-088F-3D49-AA41-25C624875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183" y="707727"/>
            <a:ext cx="1763980" cy="176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68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5"/>
          <p:cNvSpPr txBox="1"/>
          <p:nvPr/>
        </p:nvSpPr>
        <p:spPr>
          <a:xfrm>
            <a:off x="556926" y="852031"/>
            <a:ext cx="8230516" cy="10339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Which of the following strings is more “random”:</a:t>
            </a:r>
            <a:endParaRPr dirty="0"/>
          </a:p>
          <a:p>
            <a:pPr marL="34925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1231231231231231231</a:t>
            </a:r>
            <a:endParaRPr dirty="0"/>
          </a:p>
          <a:p>
            <a:pPr marL="34925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1730544459347394037</a:t>
            </a: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9250" marR="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45"/>
          <p:cNvSpPr txBox="1"/>
          <p:nvPr/>
        </p:nvSpPr>
        <p:spPr>
          <a:xfrm>
            <a:off x="556926" y="124419"/>
            <a:ext cx="8230516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Calibri"/>
              <a:buNone/>
            </a:pPr>
            <a:r>
              <a:rPr lang="en-US" sz="35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Time-Bounded</a:t>
            </a:r>
            <a:r>
              <a:rPr lang="en-US" sz="3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Kolmogorov Complexity</a:t>
            </a:r>
            <a:endParaRPr dirty="0"/>
          </a:p>
        </p:txBody>
      </p:sp>
      <p:sp>
        <p:nvSpPr>
          <p:cNvPr id="253" name="Google Shape;253;p45"/>
          <p:cNvSpPr/>
          <p:nvPr/>
        </p:nvSpPr>
        <p:spPr>
          <a:xfrm>
            <a:off x="556927" y="2202418"/>
            <a:ext cx="840133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2000"/>
              <a:buFont typeface="Calibri"/>
              <a:buNone/>
            </a:pPr>
            <a:r>
              <a:rPr lang="en-US" sz="2000" b="1" i="0" u="none" strike="noStrike" cap="none" dirty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K(x)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= length of the shortest program that outputs </a:t>
            </a:r>
            <a:r>
              <a:rPr lang="en-US" sz="2000" b="1" i="0" u="none" strike="noStrike" cap="none" dirty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dirty="0"/>
          </a:p>
          <a:p>
            <a:pPr marL="6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2000"/>
              <a:buFont typeface="Calibri"/>
              <a:buNone/>
            </a:pPr>
            <a:r>
              <a:rPr lang="en-US" sz="2000" b="1" i="0" u="none" strike="noStrike" cap="none" dirty="0" err="1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000" b="1" i="0" u="none" strike="noStrike" cap="none" baseline="30000" dirty="0" err="1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2000" b="1" i="0" u="none" strike="noStrike" cap="none" dirty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(x)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length of the shortest program that outputs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within time </a:t>
            </a:r>
            <a:r>
              <a:rPr lang="en-US" sz="2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t(|x|)</a:t>
            </a:r>
            <a:endParaRPr dirty="0"/>
          </a:p>
        </p:txBody>
      </p:sp>
      <p:sp>
        <p:nvSpPr>
          <p:cNvPr id="254" name="Google Shape;254;p45"/>
          <p:cNvSpPr txBox="1"/>
          <p:nvPr/>
        </p:nvSpPr>
        <p:spPr>
          <a:xfrm>
            <a:off x="556926" y="3226771"/>
            <a:ext cx="6276077" cy="155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 </a:t>
            </a:r>
            <a:r>
              <a:rPr lang="en-US" sz="2000" b="1" i="0" u="none" strike="noStrike" cap="none" dirty="0" err="1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000" b="1" i="0" u="none" strike="noStrike" cap="none" baseline="30000" dirty="0" err="1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2000" b="1" i="0" u="none" strike="noStrike" cap="none" baseline="30000" dirty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efficiently computed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when </a:t>
            </a:r>
            <a:r>
              <a:rPr lang="en-US" sz="2000" b="1" i="0" u="none" strike="noStrike" cap="none" dirty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is a polynomial?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Studied in the Soviet Union since 60s [Kol’68,T’84]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Independently by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Hartmanis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[83],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Sipser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[83],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[86]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Closely related to 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MCSP 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(Minimum Circuit Size Problem) [T’84,KC’00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</a:p>
          <a:p>
            <a:pPr marL="342900" lvl="0" indent="-342900">
              <a:buSzPts val="1600"/>
              <a:buFont typeface="Arial"/>
              <a:buChar char="•"/>
            </a:pP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“Meta-complexity” : complexity of complexity of x</a:t>
            </a:r>
          </a:p>
        </p:txBody>
      </p:sp>
      <p:pic>
        <p:nvPicPr>
          <p:cNvPr id="6" name="Picture 4" descr="Explore the Mandelbrot Set">
            <a:extLst>
              <a:ext uri="{FF2B5EF4-FFF2-40B4-BE49-F238E27FC236}">
                <a16:creationId xmlns:a16="http://schemas.microsoft.com/office/drawing/2014/main" id="{D32BEC5A-ADC2-5643-B8BB-3C093ADA7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183" y="707727"/>
            <a:ext cx="1763980" cy="176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36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6"/>
          <p:cNvSpPr txBox="1"/>
          <p:nvPr/>
        </p:nvSpPr>
        <p:spPr>
          <a:xfrm>
            <a:off x="433683" y="143081"/>
            <a:ext cx="8230516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Calibri"/>
              <a:buNone/>
            </a:pPr>
            <a:r>
              <a:rPr lang="en-US" sz="3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Average-case Hardness of </a:t>
            </a:r>
            <a:r>
              <a:rPr lang="en-US" sz="35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3500" b="1" i="0" u="none" strike="noStrike" cap="none" baseline="30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dirty="0"/>
          </a:p>
        </p:txBody>
      </p:sp>
      <p:sp>
        <p:nvSpPr>
          <p:cNvPr id="260" name="Google Shape;260;p46"/>
          <p:cNvSpPr txBox="1"/>
          <p:nvPr/>
        </p:nvSpPr>
        <p:spPr>
          <a:xfrm>
            <a:off x="433683" y="852994"/>
            <a:ext cx="7665288" cy="372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Frequential</a:t>
            </a:r>
            <a:r>
              <a:rPr lang="en-US" sz="1800" b="1" i="0" u="none" strike="noStrike" cap="none" dirty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 version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[60’s, T’84]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Does ∃ algorithm that computes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1800" b="1" i="0" u="none" strike="noStrike" cap="none" baseline="30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(x) </a:t>
            </a:r>
            <a:r>
              <a:rPr lang="en-US" sz="1800" b="1" i="0" u="none" strike="noStrike" cap="none" dirty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a “large” fraction of x’s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Observation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[60’s, T’84]: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1800" b="1" i="0" u="none" strike="noStrike" cap="none" baseline="30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be approximated 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within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 n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w.p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1-1/n</a:t>
            </a:r>
            <a:endParaRPr sz="1800" b="0" i="0" u="none" strike="noStrike" cap="none" baseline="30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Proof: simply output n.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213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6"/>
          <p:cNvSpPr txBox="1"/>
          <p:nvPr/>
        </p:nvSpPr>
        <p:spPr>
          <a:xfrm>
            <a:off x="433683" y="143081"/>
            <a:ext cx="8230516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Calibri"/>
              <a:buNone/>
            </a:pPr>
            <a:r>
              <a:rPr lang="en-US" sz="3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Average-case Hardness of </a:t>
            </a:r>
            <a:r>
              <a:rPr lang="en-US" sz="35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3500" b="1" i="0" u="none" strike="noStrike" cap="none" baseline="30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dirty="0"/>
          </a:p>
        </p:txBody>
      </p:sp>
      <p:sp>
        <p:nvSpPr>
          <p:cNvPr id="260" name="Google Shape;260;p46"/>
          <p:cNvSpPr txBox="1"/>
          <p:nvPr/>
        </p:nvSpPr>
        <p:spPr>
          <a:xfrm>
            <a:off x="433682" y="852994"/>
            <a:ext cx="8094091" cy="222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Frequential</a:t>
            </a:r>
            <a:r>
              <a:rPr lang="en-US" sz="1800" b="1" i="0" u="none" strike="noStrike" cap="none" dirty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 version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[60’s, T’84]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Does ∃ algorithm that computes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1800" b="1" i="0" u="none" strike="noStrike" cap="none" baseline="30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(x) </a:t>
            </a:r>
            <a:r>
              <a:rPr lang="en-US" sz="1800" b="1" i="0" u="none" strike="noStrike" cap="none" dirty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a “large” fraction of x’s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rgbClr val="0432FF"/>
              </a:buClr>
              <a:buSzPts val="1800"/>
            </a:pPr>
            <a:r>
              <a:rPr lang="en-US" sz="1800" b="1" i="0" u="none" strike="noStrike" cap="none" dirty="0" smtClean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More general version</a:t>
            </a:r>
            <a:r>
              <a:rPr lang="en-US" sz="1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800" b="1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Given some (efficiently) </a:t>
            </a:r>
            <a:r>
              <a:rPr lang="en-US" sz="1800" b="1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samplable</a:t>
            </a:r>
            <a:r>
              <a:rPr lang="en-US" sz="1800" b="1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distribution D,</a:t>
            </a:r>
            <a:endParaRPr lang="en-US" altLang="zh-CN" sz="1800" b="1" dirty="0"/>
          </a:p>
          <a:p>
            <a:pPr lvl="0">
              <a:buSzPts val="1800"/>
            </a:pPr>
            <a:r>
              <a:rPr lang="en-US" altLang="zh-CN" sz="1800" dirty="0" smtClean="0">
                <a:latin typeface="Calibri"/>
                <a:ea typeface="Calibri"/>
                <a:cs typeface="Calibri"/>
                <a:sym typeface="Calibri"/>
              </a:rPr>
              <a:t>Does </a:t>
            </a:r>
            <a:r>
              <a:rPr lang="en-US" altLang="zh-CN" sz="1800" dirty="0">
                <a:latin typeface="Calibri"/>
                <a:ea typeface="Calibri"/>
                <a:cs typeface="Calibri"/>
                <a:sym typeface="Calibri"/>
              </a:rPr>
              <a:t>∃ algorithm that computes </a:t>
            </a:r>
            <a:r>
              <a:rPr lang="en-US" altLang="zh-CN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altLang="zh-CN" sz="1800" b="1" baseline="30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altLang="zh-CN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(x) </a:t>
            </a:r>
            <a:r>
              <a:rPr lang="en-US" altLang="zh-CN" sz="1800" b="1" dirty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CN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 x </a:t>
            </a:r>
            <a:r>
              <a:rPr lang="en-US" altLang="zh-CN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←</a:t>
            </a:r>
            <a:r>
              <a:rPr lang="en-US" altLang="zh-CN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 </a:t>
            </a:r>
            <a:r>
              <a:rPr lang="en-US" altLang="zh-CN" sz="18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w.h.p</a:t>
            </a:r>
            <a:r>
              <a:rPr lang="en-US" altLang="zh-CN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altLang="zh-CN" sz="1800" dirty="0" smtClean="0">
                <a:latin typeface="Calibri"/>
                <a:ea typeface="Calibri"/>
                <a:cs typeface="Calibri"/>
                <a:sym typeface="Calibri"/>
              </a:rPr>
              <a:t>?</a:t>
            </a:r>
          </a:p>
          <a:p>
            <a:pPr lvl="0">
              <a:buSzPts val="1800"/>
            </a:pPr>
            <a:endParaRPr lang="en-US" altLang="zh-CN" sz="1800" dirty="0">
              <a:latin typeface="Calibri"/>
              <a:cs typeface="Calibri"/>
              <a:sym typeface="Calibri"/>
            </a:endParaRPr>
          </a:p>
          <a:p>
            <a:pPr lvl="0">
              <a:buSzPts val="1800"/>
            </a:pPr>
            <a:r>
              <a:rPr lang="en-US" altLang="zh-CN" sz="1800" b="1" dirty="0" smtClean="0">
                <a:latin typeface="Calibri"/>
                <a:cs typeface="Calibri"/>
                <a:sym typeface="Calibri"/>
              </a:rPr>
              <a:t>(Efficiently) </a:t>
            </a:r>
            <a:r>
              <a:rPr lang="en-US" altLang="zh-CN" sz="1800" b="1" dirty="0" err="1" smtClean="0">
                <a:latin typeface="Calibri"/>
                <a:cs typeface="Calibri"/>
                <a:sym typeface="Calibri"/>
              </a:rPr>
              <a:t>samplable</a:t>
            </a:r>
            <a:r>
              <a:rPr lang="en-US" altLang="zh-CN" sz="1800" b="1" dirty="0" smtClean="0">
                <a:latin typeface="Calibri"/>
                <a:cs typeface="Calibri"/>
                <a:sym typeface="Calibri"/>
              </a:rPr>
              <a:t> distributions</a:t>
            </a:r>
            <a:r>
              <a:rPr lang="en-US" altLang="zh-CN" sz="1800" dirty="0" smtClean="0">
                <a:latin typeface="Calibri"/>
                <a:cs typeface="Calibri"/>
                <a:sym typeface="Calibri"/>
              </a:rPr>
              <a:t>: Distributions that can be sampled by a poly-time probabilistic TM.</a:t>
            </a:r>
          </a:p>
          <a:p>
            <a:pPr marL="285750" lvl="0" indent="-285750">
              <a:buSzPts val="1800"/>
              <a:buFont typeface="Arial" panose="020B0604020202020204" pitchFamily="34" charset="0"/>
              <a:buChar char="•"/>
            </a:pPr>
            <a:r>
              <a:rPr lang="en-US" altLang="zh-CN" sz="1800" dirty="0" err="1" smtClean="0">
                <a:latin typeface="Calibri"/>
                <a:cs typeface="Calibri"/>
                <a:sym typeface="Calibri"/>
              </a:rPr>
              <a:t>KeyGen</a:t>
            </a:r>
            <a:r>
              <a:rPr lang="en-US" altLang="zh-CN" sz="1800" dirty="0" smtClean="0">
                <a:latin typeface="Calibri"/>
                <a:cs typeface="Calibri"/>
                <a:sym typeface="Calibri"/>
              </a:rPr>
              <a:t>(1^n) for most schemes</a:t>
            </a:r>
            <a:endParaRPr lang="en-US" altLang="zh-CN" sz="1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260;p46"/>
          <p:cNvSpPr txBox="1"/>
          <p:nvPr/>
        </p:nvSpPr>
        <p:spPr>
          <a:xfrm>
            <a:off x="433682" y="3887741"/>
            <a:ext cx="8094091" cy="753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1800"/>
            </a:pPr>
            <a:r>
              <a:rPr lang="en-US" altLang="zh-CN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</a:t>
            </a:r>
            <a:r>
              <a:rPr lang="en-US" altLang="zh-C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altLang="zh-CN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altLang="zh-CN" sz="1800" b="1" baseline="30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altLang="zh-C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</a:t>
            </a:r>
            <a:r>
              <a:rPr lang="en-US" altLang="zh-CN" sz="1800" b="1" dirty="0" smtClean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mildly-</a:t>
            </a:r>
            <a:r>
              <a:rPr lang="en-US" altLang="zh-CN" sz="1800" b="1" dirty="0" err="1" smtClean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HoA</a:t>
            </a:r>
            <a:r>
              <a:rPr lang="en-US" altLang="zh-CN" sz="1800" b="1" dirty="0" smtClean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 w.r.t. D</a:t>
            </a:r>
            <a:r>
              <a:rPr lang="en-US" altLang="zh-CN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C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there exists a polynomial p, such that no PPT heuristic </a:t>
            </a:r>
            <a:r>
              <a:rPr lang="en-US" altLang="zh-CN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 can </a:t>
            </a:r>
            <a:r>
              <a:rPr lang="en-US" altLang="zh-C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compute </a:t>
            </a:r>
            <a:r>
              <a:rPr lang="en-US" altLang="zh-CN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altLang="zh-CN" sz="1800" b="1" baseline="30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altLang="zh-C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CN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w.p</a:t>
            </a:r>
            <a:r>
              <a:rPr lang="en-US" altLang="zh-C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1-1/p(n) over </a:t>
            </a:r>
            <a:r>
              <a:rPr lang="en-US" altLang="zh-CN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 </a:t>
            </a:r>
            <a:r>
              <a:rPr lang="en-US" altLang="zh-C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←</a:t>
            </a:r>
            <a:r>
              <a:rPr lang="en-US" altLang="zh-CN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 </a:t>
            </a:r>
            <a:r>
              <a:rPr lang="en-US" altLang="zh-C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</a:t>
            </a:r>
            <a:r>
              <a:rPr lang="en-US" altLang="zh-CN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</a:t>
            </a:r>
            <a:r>
              <a:rPr lang="en-US" altLang="zh-C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many n.</a:t>
            </a:r>
            <a:endParaRPr lang="en-US" altLang="zh-CN" sz="1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61;p46"/>
          <p:cNvSpPr/>
          <p:nvPr/>
        </p:nvSpPr>
        <p:spPr>
          <a:xfrm>
            <a:off x="433683" y="3786808"/>
            <a:ext cx="7792518" cy="847875"/>
          </a:xfrm>
          <a:prstGeom prst="rect">
            <a:avLst/>
          </a:prstGeom>
          <a:noFill/>
          <a:ln w="25400" cap="flat" cmpd="sng">
            <a:solidFill>
              <a:srgbClr val="BA7C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532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3031</TotalTime>
  <Words>1647</Words>
  <Application>Microsoft Office PowerPoint</Application>
  <PresentationFormat>全屏显示(16:9)</PresentationFormat>
  <Paragraphs>212</Paragraphs>
  <Slides>24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Arial</vt:lpstr>
      <vt:lpstr>Calibri</vt:lpstr>
      <vt:lpstr>Wingdings</vt:lpstr>
      <vt:lpstr>Calibri Regular</vt:lpstr>
      <vt:lpstr>Helvetica Neue</vt:lpstr>
      <vt:lpstr>Cambria Math</vt:lpstr>
      <vt:lpstr>simple-light-2</vt:lpstr>
      <vt:lpstr>One-way Functions and Hardness of  (Probabilistic) Time-Bounded Kolmogorov Complexity  w.r.t. Samplable Distributions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One-way Functions and  Kolmogorov Complexity</dc:title>
  <dc:creator>刘研绎</dc:creator>
  <cp:lastModifiedBy>刘 研绎</cp:lastModifiedBy>
  <cp:revision>157</cp:revision>
  <dcterms:modified xsi:type="dcterms:W3CDTF">2023-08-24T08:59:41Z</dcterms:modified>
</cp:coreProperties>
</file>