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535" r:id="rId2"/>
    <p:sldId id="536" r:id="rId3"/>
    <p:sldId id="537" r:id="rId4"/>
    <p:sldId id="440" r:id="rId5"/>
    <p:sldId id="539" r:id="rId6"/>
    <p:sldId id="538" r:id="rId7"/>
    <p:sldId id="443" r:id="rId8"/>
    <p:sldId id="528" r:id="rId9"/>
    <p:sldId id="525" r:id="rId10"/>
    <p:sldId id="532" r:id="rId11"/>
    <p:sldId id="526" r:id="rId12"/>
    <p:sldId id="527" r:id="rId13"/>
    <p:sldId id="540" r:id="rId14"/>
    <p:sldId id="378" r:id="rId15"/>
    <p:sldId id="506" r:id="rId16"/>
    <p:sldId id="515" r:id="rId17"/>
    <p:sldId id="523" r:id="rId18"/>
    <p:sldId id="529" r:id="rId19"/>
    <p:sldId id="465" r:id="rId20"/>
    <p:sldId id="502" r:id="rId21"/>
    <p:sldId id="337" r:id="rId22"/>
    <p:sldId id="4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D26CDE02-E6AC-424A-86F6-CDEAFB26528C}">
          <p14:sldIdLst>
            <p14:sldId id="535"/>
            <p14:sldId id="536"/>
            <p14:sldId id="537"/>
            <p14:sldId id="440"/>
            <p14:sldId id="539"/>
          </p14:sldIdLst>
        </p14:section>
        <p14:section name="LANES+" id="{993F92D5-DA0C-4180-951D-F042DAF6A0F8}">
          <p14:sldIdLst>
            <p14:sldId id="538"/>
            <p14:sldId id="443"/>
            <p14:sldId id="528"/>
            <p14:sldId id="525"/>
            <p14:sldId id="532"/>
            <p14:sldId id="526"/>
            <p14:sldId id="527"/>
          </p14:sldIdLst>
        </p14:section>
        <p14:section name="LaV VRF" id="{1FBB42F1-753B-436A-BF87-07A5504682DD}">
          <p14:sldIdLst>
            <p14:sldId id="540"/>
            <p14:sldId id="378"/>
            <p14:sldId id="506"/>
            <p14:sldId id="515"/>
            <p14:sldId id="523"/>
            <p14:sldId id="529"/>
          </p14:sldIdLst>
        </p14:section>
        <p14:section name="Performance results" id="{05C04510-6096-4944-A1A7-EE7A893950DA}">
          <p14:sldIdLst>
            <p14:sldId id="465"/>
            <p14:sldId id="502"/>
          </p14:sldIdLst>
        </p14:section>
        <p14:section name="Conclusion" id="{358FA225-6B65-45A8-BCDF-D9F691C127B4}">
          <p14:sldIdLst>
            <p14:sldId id="337"/>
            <p14:sldId id="4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sg" initials="m" lastIdx="2" clrIdx="0">
    <p:extLst>
      <p:ext uri="{19B8F6BF-5375-455C-9EA6-DF929625EA0E}">
        <p15:presenceInfo xmlns:p15="http://schemas.microsoft.com/office/powerpoint/2012/main" userId="mesg" providerId="None"/>
      </p:ext>
    </p:extLst>
  </p:cmAuthor>
  <p:cmAuthor id="2" name="Muhammed Esgin" initials="ME" lastIdx="3" clrIdx="1">
    <p:extLst>
      <p:ext uri="{19B8F6BF-5375-455C-9EA6-DF929625EA0E}">
        <p15:presenceInfo xmlns:p15="http://schemas.microsoft.com/office/powerpoint/2012/main" userId="S-1-5-21-948756243-734778046-674738317-10283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70C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87074" autoAdjust="0"/>
  </p:normalViewPr>
  <p:slideViewPr>
    <p:cSldViewPr snapToGrid="0">
      <p:cViewPr varScale="1">
        <p:scale>
          <a:sx n="100" d="100"/>
          <a:sy n="100" d="100"/>
        </p:scale>
        <p:origin x="10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1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2380F-6F43-4E0F-A8FE-D7B43FDB4043}" type="datetimeFigureOut">
              <a:rPr lang="en-AU" smtClean="0"/>
              <a:t>16/08/2023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270C0-4560-4FDB-A187-DE70CCF73F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669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Note that we are in the regime of linear-sized proofs where dim(s) is not “too big”. If that’s not the case, better to go with succinct proofs like Labrador (next talk at Crypto’23).</a:t>
            </a:r>
          </a:p>
          <a:p>
            <a:endParaRPr lang="en-AU" dirty="0"/>
          </a:p>
          <a:p>
            <a:r>
              <a:rPr lang="en-AU" dirty="0"/>
              <a:t>Note2: When we started this work, the cost of exact proofs was larger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270C0-4560-4FDB-A187-DE70CCF73FE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4664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 first row results are used in </a:t>
            </a:r>
            <a:r>
              <a:rPr lang="en-AU" dirty="0" err="1"/>
              <a:t>LaV</a:t>
            </a:r>
            <a:endParaRPr lang="en-AU" dirty="0"/>
          </a:p>
          <a:p>
            <a:endParaRPr lang="en-AU" dirty="0"/>
          </a:p>
          <a:p>
            <a:r>
              <a:rPr lang="en-AU" dirty="0"/>
              <a:t>As d is small in the table, challenges are full-weight for these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270C0-4560-4FDB-A187-DE70CCF73FE0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9703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270C0-4560-4FDB-A187-DE70CCF73FE0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7908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Explain the arrow notation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270C0-4560-4FDB-A187-DE70CCF73FE0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7392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Need to prove m’ = cbar * 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270C0-4560-4FDB-A187-DE70CCF73FE0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4317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270C0-4560-4FDB-A187-DE70CCF73FE0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6722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Explain what rounding mod p does</a:t>
            </a:r>
          </a:p>
          <a:p>
            <a:r>
              <a:rPr lang="en-AU" dirty="0"/>
              <a:t>Say in the end: So, how do we prove rounding?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270C0-4560-4FDB-A187-DE70CCF73FE0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4198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270C0-4560-4FDB-A187-DE70CCF73FE0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7013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8CFB7-958D-41B4-BC16-B88DC2ADC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849AE-7678-4165-A711-75DDFD0DC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251FA-EB27-4212-A521-49BB84FDB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FD1C-1A4A-4FCD-8336-F0F0DFD0E331}" type="datetime1">
              <a:rPr lang="en-AU" smtClean="0"/>
              <a:t>16/08/2023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10D3F-7470-41DB-9984-4E47F86B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5FD1E-BB07-4DE7-A849-08DC45C88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DB18-5525-464F-AEF3-82865250BD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723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0DA7-63AE-41B1-931C-9B0BB96FA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2E1067-A459-4F81-876A-BE58D7093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1E646-6B10-49FD-856B-98DE37201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A4AD-13AF-4FAB-A7D4-D18FB6B524A7}" type="datetime1">
              <a:rPr lang="en-AU" smtClean="0"/>
              <a:t>16/08/2023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70F6E-F8A6-4F84-B80E-2316EA94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B6EFD-383B-4F82-9DAF-7BB8ADF9A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DB18-5525-464F-AEF3-82865250BD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3776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93E457-23D2-4301-8BFE-B81B48E4BE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2F63DF-6049-476C-840D-C3D0FB49E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DDBC3-6342-4918-8A3B-E4C315098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0F1D-AB07-4142-A1A4-E34F9C12C3CA}" type="datetime1">
              <a:rPr lang="en-AU" smtClean="0"/>
              <a:t>16/08/2023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B83C0-D2A4-4B6C-8620-F235C58E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6A0D2-D449-450F-86D7-9A3DD937E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DB18-5525-464F-AEF3-82865250BD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020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08FAC-4688-42B4-9D55-F7E48D8D9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9509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1E546-97AA-4D02-8765-4865ED635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936" y="1199072"/>
            <a:ext cx="10982864" cy="49778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7E768-9FAB-4A84-9D57-2A5D37A522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0936" y="6356350"/>
            <a:ext cx="2743200" cy="365125"/>
          </a:xfrm>
        </p:spPr>
        <p:txBody>
          <a:bodyPr/>
          <a:lstStyle/>
          <a:p>
            <a:fld id="{63455B47-B29A-495E-A9C6-504D68B0CF99}" type="datetime1">
              <a:rPr lang="en-AU" smtClean="0"/>
              <a:t>16/08/2023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24F43-E67C-4329-AAF2-9BC9E6259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98808" y="6356350"/>
            <a:ext cx="4754592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197EF-01D8-4D5D-B98F-C39E928F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7E4ADB18-5525-464F-AEF3-82865250BD7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36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15FB6-E86A-47F3-84AF-0659B5EDB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0443D-AD46-434B-BEB4-CDF599658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0F753-DB4D-4996-BA66-F7980ADD4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6C76-27E9-48F0-A052-EDAAC41E02D7}" type="datetime1">
              <a:rPr lang="en-AU" smtClean="0"/>
              <a:t>16/08/2023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62DF2-D0B4-406F-9EC3-4D417735B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22290-EFEA-4B3E-B5D2-5A5D13516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7E4ADB18-5525-464F-AEF3-82865250BD7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922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26E28-85E7-49FE-ADAA-53BAB694C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A401B-5A61-4596-8847-4F8CF8CFD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73B57F-ABF6-482A-9B9F-BF81426B1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1E7799-7BE0-4F68-9348-4564B5B1F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3905-34B7-404D-B6ED-DF98F3A2A3B8}" type="datetime1">
              <a:rPr lang="en-AU" smtClean="0"/>
              <a:t>16/08/2023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337A92-34FE-473C-B80D-B99B60462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46FE6-C65A-46F6-8BA5-4DB5C1D59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DB18-5525-464F-AEF3-82865250BD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656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36D43-0780-4A2E-93E5-71505232B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5AD9D-C656-48B5-AD23-A4BE26A37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04B2FD-24BA-48F6-B2C9-23C60FE5B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2ED59C-9CB6-445D-985D-F84171FB5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218FCF-D044-4A87-A00A-9A3F64E39E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AFE5F-F8F1-4EC6-90C2-5E43F2A6C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C6BF-5DBF-4639-9C96-AA75DC2A90DC}" type="datetime1">
              <a:rPr lang="en-AU" smtClean="0"/>
              <a:t>16/08/2023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D8EC4F-DCC2-44B0-8D13-F6FAD076E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4DE68C-7726-4732-AB03-B3DC97F41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DB18-5525-464F-AEF3-82865250BD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3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5A4C6-D966-45DD-9B02-B5DAE35D2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67A19C-8345-460C-8E72-D8BC7B5D0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4A2C4-D217-4ACF-AD62-BC5F4AA44E5E}" type="datetime1">
              <a:rPr lang="en-AU" smtClean="0"/>
              <a:t>16/08/2023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EAEF49-9B9A-4C10-B8EA-7B430F066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EFBBD-8C01-4017-BA20-439553371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DB18-5525-464F-AEF3-82865250BD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007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7F635F-C9FC-43B3-ADE2-A239B10B9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4683-F6B6-4BFA-B4F5-BA77CC4121AA}" type="datetime1">
              <a:rPr lang="en-AU" smtClean="0"/>
              <a:t>16/08/2023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91DC6-B88F-470F-858B-8B5E5528A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2127E-E388-471F-A299-8F9DA7A42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DB18-5525-464F-AEF3-82865250BD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7774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28D37-6A91-41C3-A65E-863230D10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952E6-AE70-4F55-806A-052C5929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8553A3-9149-47DB-97D4-C536B6305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06A95-59E1-4093-B2DD-4461D8608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F42E-F930-4FC9-BD33-A8E5C5291BA9}" type="datetime1">
              <a:rPr lang="en-AU" smtClean="0"/>
              <a:t>16/08/2023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71DB0-D4A9-438A-906A-B2DB9D823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BDDEB-C250-4ECD-BFCD-653F5042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DB18-5525-464F-AEF3-82865250BD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854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DE5CF-51A7-4683-8C05-2DD12670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F60F3F-9273-449E-AA3E-C624E033D5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4C3A51-AA3F-437E-8313-7B16E9BEB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B9CFD-F195-44F8-A0C4-8FBDE2134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CB1B-6835-441C-8FF8-C8A69C5086D3}" type="datetime1">
              <a:rPr lang="en-AU" smtClean="0"/>
              <a:t>16/08/2023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C1C917-8127-4CCF-BAEA-87BA7E526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79576-1D1D-4AD9-B7E9-49EA6733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DB18-5525-464F-AEF3-82865250BD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801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1CBD7D-EDE1-4522-9BA6-AE5080859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546F1-5398-425B-92A4-F5AC2A4FA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AD4C7-0F7E-4859-A88A-5E60A1C14E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7F06-8E76-4FBB-9257-5E96BB9EDC4D}" type="datetime1">
              <a:rPr lang="en-AU" smtClean="0"/>
              <a:t>16/08/2023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496EB-7945-4C8C-B567-089C5FC06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B502D-B86C-4120-B142-D33DC4339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ADB18-5525-464F-AEF3-82865250BD7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2158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mfesgin.github.io/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twitter.com/mfesgin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mfesgin" TargetMode="External"/><Relationship Id="rId11" Type="http://schemas.openxmlformats.org/officeDocument/2006/relationships/image" Target="../media/image33.png"/><Relationship Id="rId5" Type="http://schemas.openxmlformats.org/officeDocument/2006/relationships/image" Target="../media/image3.png"/><Relationship Id="rId10" Type="http://schemas.openxmlformats.org/officeDocument/2006/relationships/hyperlink" Target="https://eprint.iacr.org/2022/141" TargetMode="External"/><Relationship Id="rId4" Type="http://schemas.openxmlformats.org/officeDocument/2006/relationships/hyperlink" Target="mailto:muhammed.esgin@monash.edu" TargetMode="External"/><Relationship Id="rId9" Type="http://schemas.openxmlformats.org/officeDocument/2006/relationships/hyperlink" Target="https://mfesgin.github.io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7F0D5-D85E-4F78-8A1C-C984D6F5B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562047"/>
            <a:ext cx="10125075" cy="1857427"/>
          </a:xfrm>
        </p:spPr>
        <p:txBody>
          <a:bodyPr anchor="t">
            <a:normAutofit/>
          </a:bodyPr>
          <a:lstStyle/>
          <a:p>
            <a:r>
              <a:rPr lang="en-US" sz="4100" b="1" dirty="0"/>
              <a:t>Efficient </a:t>
            </a:r>
            <a:r>
              <a:rPr lang="en-US" sz="4100" b="1" dirty="0">
                <a:solidFill>
                  <a:srgbClr val="0070C0"/>
                </a:solidFill>
              </a:rPr>
              <a:t>Hybrid Exact/Relaxed </a:t>
            </a:r>
            <a:r>
              <a:rPr lang="en-US" sz="4100" b="1" dirty="0">
                <a:solidFill>
                  <a:schemeClr val="accent6">
                    <a:lumMod val="75000"/>
                  </a:schemeClr>
                </a:solidFill>
              </a:rPr>
              <a:t>Lattice Proofs</a:t>
            </a:r>
            <a:br>
              <a:rPr lang="en-US" sz="4100" b="1" dirty="0"/>
            </a:br>
            <a:r>
              <a:rPr lang="en-US" sz="4100" b="1" dirty="0"/>
              <a:t>and Applications to </a:t>
            </a:r>
            <a:r>
              <a:rPr lang="en-US" sz="4100" b="1" dirty="0">
                <a:solidFill>
                  <a:schemeClr val="accent2">
                    <a:lumMod val="75000"/>
                  </a:schemeClr>
                </a:solidFill>
              </a:rPr>
              <a:t>Rounding and VRFs</a:t>
            </a:r>
            <a:endParaRPr lang="en-AU" sz="4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D94740-EA04-41CB-BA94-F1C52399BF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952" y="3105149"/>
            <a:ext cx="10799064" cy="1976141"/>
          </a:xfrm>
        </p:spPr>
        <p:txBody>
          <a:bodyPr>
            <a:normAutofit/>
          </a:bodyPr>
          <a:lstStyle/>
          <a:p>
            <a:r>
              <a:rPr lang="en-AU" b="1" u="sng" dirty="0"/>
              <a:t>Muhammed F. Esgin</a:t>
            </a:r>
            <a:r>
              <a:rPr lang="en-AU" dirty="0"/>
              <a:t>, Ron Steinfeld, Dongxi Liu, and Sushmita </a:t>
            </a:r>
            <a:r>
              <a:rPr lang="en-AU" dirty="0" err="1"/>
              <a:t>Ruj</a:t>
            </a:r>
            <a:endParaRPr lang="en-AU" dirty="0"/>
          </a:p>
          <a:p>
            <a:r>
              <a:rPr lang="en-AU" i="1" dirty="0"/>
              <a:t>Monash University</a:t>
            </a:r>
            <a:br>
              <a:rPr lang="en-AU" i="1" dirty="0"/>
            </a:br>
            <a:r>
              <a:rPr lang="en-AU" dirty="0"/>
              <a:t>muhammed.esgin@monash.edu</a:t>
            </a:r>
          </a:p>
          <a:p>
            <a:endParaRPr lang="en-AU" sz="1000" dirty="0"/>
          </a:p>
          <a:p>
            <a:r>
              <a:rPr lang="en-A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CRYPTO – August 2023</a:t>
            </a:r>
            <a:endParaRPr lang="en-A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F7EFC07-40CC-47FD-BE76-DEC1C0E03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4449" y="5540922"/>
            <a:ext cx="2360466" cy="69047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9CDFEB2-73A9-4911-9B11-20D2D91135C8}"/>
              </a:ext>
            </a:extLst>
          </p:cNvPr>
          <p:cNvGrpSpPr/>
          <p:nvPr/>
        </p:nvGrpSpPr>
        <p:grpSpPr>
          <a:xfrm>
            <a:off x="428625" y="3915167"/>
            <a:ext cx="2434499" cy="887141"/>
            <a:chOff x="8669697" y="4055942"/>
            <a:chExt cx="2434499" cy="88714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BDC26E8-3D61-4A28-822A-913A8414C760}"/>
                </a:ext>
              </a:extLst>
            </p:cNvPr>
            <p:cNvGrpSpPr/>
            <p:nvPr/>
          </p:nvGrpSpPr>
          <p:grpSpPr>
            <a:xfrm>
              <a:off x="8669697" y="4055943"/>
              <a:ext cx="2434499" cy="859894"/>
              <a:chOff x="8698272" y="3645316"/>
              <a:chExt cx="2434499" cy="859894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2AED07D9-93D7-4774-8164-6FC6796065BC}"/>
                  </a:ext>
                </a:extLst>
              </p:cNvPr>
              <p:cNvGrpSpPr/>
              <p:nvPr/>
            </p:nvGrpSpPr>
            <p:grpSpPr>
              <a:xfrm>
                <a:off x="8736372" y="4105100"/>
                <a:ext cx="1628088" cy="400110"/>
                <a:chOff x="954447" y="4427244"/>
                <a:chExt cx="1628088" cy="400110"/>
              </a:xfrm>
            </p:grpSpPr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25110190-DE75-45B9-A180-39A547E14C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4447" y="4427244"/>
                  <a:ext cx="394930" cy="394930"/>
                </a:xfrm>
                <a:prstGeom prst="rect">
                  <a:avLst/>
                </a:prstGeom>
              </p:spPr>
            </p:pic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4C959A0-1F0B-4252-A3B5-AD4D1939139C}"/>
                    </a:ext>
                  </a:extLst>
                </p:cNvPr>
                <p:cNvSpPr txBox="1"/>
                <p:nvPr/>
              </p:nvSpPr>
              <p:spPr>
                <a:xfrm>
                  <a:off x="1349377" y="4427244"/>
                  <a:ext cx="12331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AU" sz="2000" dirty="0">
                      <a:cs typeface="Arial" panose="020B0604020202020204" pitchFamily="34" charset="0"/>
                      <a:hlinkClick r:id="rId5"/>
                    </a:rPr>
                    <a:t>@mfesgin</a:t>
                  </a:r>
                  <a:endParaRPr lang="en-AU" sz="2000" dirty="0"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2D3DB09-7E2A-45B5-BD39-23EC3ACC7228}"/>
                  </a:ext>
                </a:extLst>
              </p:cNvPr>
              <p:cNvGrpSpPr/>
              <p:nvPr/>
            </p:nvGrpSpPr>
            <p:grpSpPr>
              <a:xfrm>
                <a:off x="8698272" y="3645316"/>
                <a:ext cx="2434499" cy="454604"/>
                <a:chOff x="924610" y="3812451"/>
                <a:chExt cx="2434499" cy="454604"/>
              </a:xfrm>
            </p:grpSpPr>
            <p:pic>
              <p:nvPicPr>
                <p:cNvPr id="8" name="Graphic 7" descr="World">
                  <a:extLst>
                    <a:ext uri="{FF2B5EF4-FFF2-40B4-BE49-F238E27FC236}">
                      <a16:creationId xmlns:a16="http://schemas.microsoft.com/office/drawing/2014/main" id="{B20EBE12-61E2-459A-B808-C91934F101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4610" y="3812451"/>
                  <a:ext cx="454604" cy="454604"/>
                </a:xfrm>
                <a:prstGeom prst="rect">
                  <a:avLst/>
                </a:prstGeom>
              </p:spPr>
            </p:pic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A4F8244-C65F-4DD3-AA68-9965995276E7}"/>
                    </a:ext>
                  </a:extLst>
                </p:cNvPr>
                <p:cNvSpPr txBox="1"/>
                <p:nvPr/>
              </p:nvSpPr>
              <p:spPr>
                <a:xfrm>
                  <a:off x="1360164" y="3839698"/>
                  <a:ext cx="199894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AU" sz="2000" dirty="0">
                      <a:cs typeface="Arial" panose="020B0604020202020204" pitchFamily="34" charset="0"/>
                      <a:hlinkClick r:id="rId8"/>
                    </a:rPr>
                    <a:t>mfesgin.github.io</a:t>
                  </a:r>
                  <a:endParaRPr lang="en-AU" sz="2000" dirty="0"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F5CC656-05FA-4F5F-84B0-9E44E9A80069}"/>
                </a:ext>
              </a:extLst>
            </p:cNvPr>
            <p:cNvSpPr/>
            <p:nvPr/>
          </p:nvSpPr>
          <p:spPr>
            <a:xfrm>
              <a:off x="8669697" y="4055942"/>
              <a:ext cx="2434499" cy="887141"/>
            </a:xfrm>
            <a:prstGeom prst="round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4020B8D-16FF-4F82-A0E9-E7C5A037CB8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303" y="5301862"/>
            <a:ext cx="1815131" cy="1169675"/>
          </a:xfrm>
          <a:prstGeom prst="rect">
            <a:avLst/>
          </a:prstGeom>
        </p:spPr>
      </p:pic>
      <p:pic>
        <p:nvPicPr>
          <p:cNvPr id="4" name="Picture 2" descr="UNSW Sydney | One of the best universities in Australia">
            <a:extLst>
              <a:ext uri="{FF2B5EF4-FFF2-40B4-BE49-F238E27FC236}">
                <a16:creationId xmlns:a16="http://schemas.microsoft.com/office/drawing/2014/main" id="{E6EA1FA6-8BD7-48F5-8C6C-C5D0D5C46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517" y="5391150"/>
            <a:ext cx="2333625" cy="99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406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6EB02-1A8F-4794-989A-3C8F3A78E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LANES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3BA9A8-95EA-451B-9AFF-EDF4A7DBC8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>
                    <a:solidFill>
                      <a:srgbClr val="FF0000"/>
                    </a:solidFill>
                  </a:rPr>
                  <a:t>Exact</a:t>
                </a:r>
                <a:r>
                  <a:rPr lang="en-AU" dirty="0"/>
                  <a:t> (lattice) proof system due to a series of works</a:t>
                </a:r>
              </a:p>
              <a:p>
                <a:pPr lvl="1"/>
                <a:r>
                  <a:rPr lang="en-AU" dirty="0"/>
                  <a:t>[ALS20]: ia.cr/2020/517</a:t>
                </a:r>
              </a:p>
              <a:p>
                <a:pPr lvl="1"/>
                <a:r>
                  <a:rPr lang="en-AU" dirty="0"/>
                  <a:t>[ENS20]: ia.cr/2020/518</a:t>
                </a:r>
              </a:p>
              <a:p>
                <a:pPr lvl="1"/>
                <a:r>
                  <a:rPr lang="en-AU" dirty="0"/>
                  <a:t>[LNS20]: ia.cr/2020/1183</a:t>
                </a:r>
              </a:p>
              <a:p>
                <a:endParaRPr lang="en-AU" dirty="0"/>
              </a:p>
              <a:p>
                <a:r>
                  <a:rPr lang="en-AU" dirty="0"/>
                  <a:t>Has </a:t>
                </a:r>
                <a:r>
                  <a:rPr lang="en-AU" dirty="0">
                    <a:solidFill>
                      <a:srgbClr val="0070C0"/>
                    </a:solidFill>
                  </a:rPr>
                  <a:t>commit-and-prove</a:t>
                </a:r>
                <a:r>
                  <a:rPr lang="en-AU" dirty="0"/>
                  <a:t> structure</a:t>
                </a:r>
              </a:p>
              <a:p>
                <a:endParaRPr lang="en-AU" dirty="0"/>
              </a:p>
              <a:p>
                <a:r>
                  <a:rPr lang="en-AU" dirty="0"/>
                  <a:t>Can prove </a:t>
                </a:r>
                <a:r>
                  <a:rPr lang="en-AU" dirty="0">
                    <a:solidFill>
                      <a:srgbClr val="0070C0"/>
                    </a:solidFill>
                  </a:rPr>
                  <a:t>linear</a:t>
                </a:r>
                <a:r>
                  <a:rPr lang="en-AU" dirty="0"/>
                  <a:t> </a:t>
                </a:r>
                <a:r>
                  <a:rPr lang="en-AU" dirty="0">
                    <a:solidFill>
                      <a:srgbClr val="0070C0"/>
                    </a:solidFill>
                  </a:rPr>
                  <a:t>and</a:t>
                </a:r>
                <a:r>
                  <a:rPr lang="en-AU" dirty="0"/>
                  <a:t> </a:t>
                </a:r>
                <a:r>
                  <a:rPr lang="en-AU" dirty="0">
                    <a:solidFill>
                      <a:srgbClr val="0070C0"/>
                    </a:solidFill>
                  </a:rPr>
                  <a:t>multiplicative</a:t>
                </a:r>
                <a:r>
                  <a:rPr lang="en-AU" dirty="0"/>
                  <a:t> relations (over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AU" dirty="0"/>
                  <a:t>):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3BA9A8-95EA-451B-9AFF-EDF4A7DBC8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99" t="-208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038DA-8CDA-4627-AD09-9EB8E2C40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DB18-5525-464F-AEF3-82865250BD75}" type="slidenum">
              <a:rPr lang="en-AU" smtClean="0"/>
              <a:pPr/>
              <a:t>10</a:t>
            </a:fld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343205-F637-4413-9653-B97C2A8EA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93" y="5286375"/>
            <a:ext cx="10496550" cy="64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4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8C82AF-F46A-4483-B83E-896DF4734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18" y="1226368"/>
            <a:ext cx="10553700" cy="49232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0AEEB0-2872-4962-BC7F-37DF5CF02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LANES</a:t>
            </a:r>
            <a:r>
              <a:rPr lang="en-AU" baseline="30000" dirty="0"/>
              <a:t>+</a:t>
            </a:r>
            <a:r>
              <a:rPr lang="en-AU" dirty="0"/>
              <a:t>: </a:t>
            </a:r>
            <a:r>
              <a:rPr lang="en-AU" dirty="0" err="1"/>
              <a:t>RPoK</a:t>
            </a:r>
            <a:r>
              <a:rPr lang="en-AU" dirty="0"/>
              <a:t> + LANES</a:t>
            </a:r>
            <a:endParaRPr lang="en-AU" baseline="30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1FB7A-3909-4958-B9FD-F4279565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DB18-5525-464F-AEF3-82865250BD75}" type="slidenum">
              <a:rPr lang="en-AU" smtClean="0"/>
              <a:pPr/>
              <a:t>11</a:t>
            </a:fld>
            <a:endParaRPr lang="en-AU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5F5277E-4499-4B5A-8DA5-44416FBF9095}"/>
              </a:ext>
            </a:extLst>
          </p:cNvPr>
          <p:cNvCxnSpPr/>
          <p:nvPr/>
        </p:nvCxnSpPr>
        <p:spPr>
          <a:xfrm>
            <a:off x="8610600" y="4743450"/>
            <a:ext cx="1057275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674BDC-ABD0-4C03-B453-99A1AAD6A0FE}"/>
                  </a:ext>
                </a:extLst>
              </p:cNvPr>
              <p:cNvSpPr txBox="1"/>
              <p:nvPr/>
            </p:nvSpPr>
            <p:spPr>
              <a:xfrm>
                <a:off x="9731320" y="4248150"/>
                <a:ext cx="1698157" cy="136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200" dirty="0"/>
                  <a:t>Multiplied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AU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AU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AU" sz="2200" b="1" i="0" smtClean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AU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AU" sz="2200" b="1" i="0" smtClean="0"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AU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AU" sz="22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AU" sz="22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674BDC-ABD0-4C03-B453-99A1AAD6A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1320" y="4248150"/>
                <a:ext cx="1698157" cy="1362552"/>
              </a:xfrm>
              <a:prstGeom prst="rect">
                <a:avLst/>
              </a:prstGeom>
              <a:blipFill>
                <a:blip r:embed="rId3"/>
                <a:stretch>
                  <a:fillRect l="-4659" t="-3139" r="-358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FC76E37-6D8E-4DB9-B3D5-F2C218BAF447}"/>
              </a:ext>
            </a:extLst>
          </p:cNvPr>
          <p:cNvSpPr/>
          <p:nvPr/>
        </p:nvSpPr>
        <p:spPr>
          <a:xfrm>
            <a:off x="470681" y="4295774"/>
            <a:ext cx="11135801" cy="1853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90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B59E0-8F3A-40D4-B6C0-4D769788E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LANES</a:t>
            </a:r>
            <a:r>
              <a:rPr lang="en-AU" baseline="30000" dirty="0"/>
              <a:t>+</a:t>
            </a:r>
            <a:r>
              <a:rPr lang="en-AU" dirty="0"/>
              <a:t> </a:t>
            </a:r>
            <a:r>
              <a:rPr lang="en-AU" sz="3200" dirty="0"/>
              <a:t>(cont’d)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8021F5-E974-4CF2-98EC-0C4259E2BA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Can </a:t>
                </a:r>
                <a:r>
                  <a:rPr lang="en-AU" dirty="0">
                    <a:solidFill>
                      <a:srgbClr val="0070C0"/>
                    </a:solidFill>
                  </a:rPr>
                  <a:t>support</a:t>
                </a:r>
                <a:r>
                  <a:rPr lang="en-AU" dirty="0"/>
                  <a:t> many other exact proofs</a:t>
                </a:r>
              </a:p>
              <a:p>
                <a:pPr lvl="1"/>
                <a:r>
                  <a:rPr lang="en-AU" dirty="0"/>
                  <a:t>For example, LNP22 proof system</a:t>
                </a:r>
              </a:p>
              <a:p>
                <a:pPr lvl="1"/>
                <a:r>
                  <a:rPr lang="en-AU" dirty="0"/>
                  <a:t>For small-dim </a:t>
                </a:r>
                <a14:m>
                  <m:oMath xmlns:m="http://schemas.openxmlformats.org/officeDocument/2006/math">
                    <m:r>
                      <a:rPr lang="en-AU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AU" dirty="0"/>
                  <a:t>, use LANES</a:t>
                </a:r>
              </a:p>
              <a:p>
                <a:pPr lvl="1"/>
                <a:r>
                  <a:rPr lang="en-AU" dirty="0"/>
                  <a:t>For medium-dim </a:t>
                </a:r>
                <a14:m>
                  <m:oMath xmlns:m="http://schemas.openxmlformats.org/officeDocument/2006/math">
                    <m:r>
                      <a:rPr lang="en-AU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AU" dirty="0"/>
                  <a:t>, use LNP22</a:t>
                </a:r>
              </a:p>
              <a:p>
                <a:endParaRPr lang="en-AU" dirty="0"/>
              </a:p>
              <a:p>
                <a:r>
                  <a:rPr lang="en-AU" dirty="0"/>
                  <a:t>Can support </a:t>
                </a:r>
                <a:r>
                  <a:rPr lang="en-AU" dirty="0">
                    <a:solidFill>
                      <a:schemeClr val="accent2">
                        <a:lumMod val="75000"/>
                      </a:schemeClr>
                    </a:solidFill>
                  </a:rPr>
                  <a:t>different</a:t>
                </a:r>
                <a:r>
                  <a:rPr lang="en-AU" dirty="0"/>
                  <a:t> moduli for </a:t>
                </a:r>
                <a:r>
                  <a:rPr lang="en-AU" dirty="0" err="1"/>
                  <a:t>RPoK</a:t>
                </a:r>
                <a:r>
                  <a:rPr lang="en-AU" dirty="0"/>
                  <a:t> and LANES</a:t>
                </a:r>
              </a:p>
              <a:p>
                <a:pPr lvl="1"/>
                <a:r>
                  <a:rPr lang="en-AU" dirty="0"/>
                  <a:t>Important for VRF application (to use the rounding fact)</a:t>
                </a:r>
              </a:p>
              <a:p>
                <a:endParaRPr lang="en-AU" dirty="0"/>
              </a:p>
              <a:p>
                <a:r>
                  <a:rPr lang="en-AU" dirty="0"/>
                  <a:t>No assumption on the shape of </a:t>
                </a:r>
                <a14:m>
                  <m:oMath xmlns:m="http://schemas.openxmlformats.org/officeDocument/2006/math">
                    <m:r>
                      <a:rPr lang="en-AU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AU" b="1" dirty="0"/>
              </a:p>
              <a:p>
                <a:pPr lvl="1"/>
                <a:r>
                  <a:rPr lang="en-AU" dirty="0"/>
                  <a:t>Can be expanding (e.g. a “gadget” matrix/vector)</a:t>
                </a:r>
              </a:p>
              <a:p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8021F5-E974-4CF2-98EC-0C4259E2BA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99" t="-208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70919-471B-4E1C-9857-24BC9304B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DB18-5525-464F-AEF3-82865250BD75}" type="slidenum">
              <a:rPr lang="en-AU" smtClean="0"/>
              <a:pPr/>
              <a:t>12</a:t>
            </a:fld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2B2499-9AC4-4C43-A50C-EE5231F7B38C}"/>
              </a:ext>
            </a:extLst>
          </p:cNvPr>
          <p:cNvSpPr txBox="1"/>
          <p:nvPr/>
        </p:nvSpPr>
        <p:spPr>
          <a:xfrm>
            <a:off x="83086" y="6410332"/>
            <a:ext cx="112707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50" dirty="0"/>
              <a:t>[LNP22] </a:t>
            </a:r>
            <a:r>
              <a:rPr lang="en-US" sz="1250" dirty="0"/>
              <a:t>V. Lyubashevsky, N. K. Nguyen, and M. Plan</a:t>
            </a:r>
            <a:r>
              <a:rPr lang="tr-TR" sz="1250" dirty="0"/>
              <a:t>ç</a:t>
            </a:r>
            <a:r>
              <a:rPr lang="en-US" sz="1250" dirty="0"/>
              <a:t>on. Lattice-based zero-knowledge proofs and applications: Shorter, simpler, and more general. In CRYPTO, 2022</a:t>
            </a:r>
            <a:endParaRPr lang="en-AU" sz="1250" dirty="0"/>
          </a:p>
        </p:txBody>
      </p:sp>
    </p:spTree>
    <p:extLst>
      <p:ext uri="{BB962C8B-B14F-4D97-AF65-F5344CB8AC3E}">
        <p14:creationId xmlns:p14="http://schemas.microsoft.com/office/powerpoint/2010/main" val="198502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015C17-CE04-496C-B9DE-1DCE04A02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LaV</a:t>
            </a:r>
            <a:r>
              <a:rPr lang="en-AU" dirty="0"/>
              <a:t>: </a:t>
            </a:r>
            <a:r>
              <a:rPr lang="en-AU" sz="3600" dirty="0"/>
              <a:t>compact long-term </a:t>
            </a:r>
            <a:r>
              <a:rPr lang="en-AU" dirty="0">
                <a:solidFill>
                  <a:srgbClr val="0070C0"/>
                </a:solidFill>
              </a:rPr>
              <a:t>La</a:t>
            </a:r>
            <a:r>
              <a:rPr lang="en-AU" dirty="0"/>
              <a:t>ttice-based </a:t>
            </a:r>
            <a:r>
              <a:rPr lang="en-AU" dirty="0" err="1">
                <a:solidFill>
                  <a:srgbClr val="0070C0"/>
                </a:solidFill>
              </a:rPr>
              <a:t>V</a:t>
            </a:r>
            <a:r>
              <a:rPr lang="en-AU" dirty="0" err="1"/>
              <a:t>rf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4B9FC6-7551-44E5-8A5A-56EAD3E909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AE258-EBA9-4F01-836F-170D9983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DB18-5525-464F-AEF3-82865250BD75}" type="slidenum">
              <a:rPr lang="en-AU" smtClean="0"/>
              <a:pPr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90632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36B01-F156-4D6F-B335-816C4830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Verifiable Random Function (VRF)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9FE7B-6DC4-4443-BCA1-9A95FE26E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936" y="1199071"/>
            <a:ext cx="10982864" cy="5522403"/>
          </a:xfrm>
        </p:spPr>
        <p:txBody>
          <a:bodyPr>
            <a:normAutofit/>
          </a:bodyPr>
          <a:lstStyle/>
          <a:p>
            <a:r>
              <a:rPr lang="en-AU" dirty="0"/>
              <a:t>Introduced by </a:t>
            </a:r>
            <a:r>
              <a:rPr lang="en-AU" dirty="0" err="1"/>
              <a:t>Micali</a:t>
            </a:r>
            <a:r>
              <a:rPr lang="en-AU" dirty="0"/>
              <a:t>, Rabin and </a:t>
            </a:r>
            <a:r>
              <a:rPr lang="en-AU" dirty="0" err="1"/>
              <a:t>Vadhan</a:t>
            </a:r>
            <a:r>
              <a:rPr lang="en-AU" dirty="0"/>
              <a:t> in 1999</a:t>
            </a:r>
          </a:p>
          <a:p>
            <a:r>
              <a:rPr lang="en-AU" b="1" dirty="0"/>
              <a:t>Goal: </a:t>
            </a:r>
            <a:r>
              <a:rPr lang="en-US" dirty="0"/>
              <a:t>generate a secret-dependent random value in a </a:t>
            </a:r>
            <a:r>
              <a:rPr lang="en-US" dirty="0">
                <a:solidFill>
                  <a:srgbClr val="0070C0"/>
                </a:solidFill>
              </a:rPr>
              <a:t>verifiable</a:t>
            </a:r>
            <a:r>
              <a:rPr lang="en-US" dirty="0"/>
              <a:t> fashion</a:t>
            </a:r>
            <a:endParaRPr lang="en-AU" dirty="0"/>
          </a:p>
          <a:p>
            <a:r>
              <a:rPr lang="en-US" b="1" dirty="0"/>
              <a:t>Most prominent proposals: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ECVRF</a:t>
            </a:r>
            <a:r>
              <a:rPr lang="en-US" dirty="0"/>
              <a:t> based on elliptic curves			- used by Algorand, </a:t>
            </a:r>
            <a:r>
              <a:rPr lang="en-US" dirty="0" err="1"/>
              <a:t>Cardano</a:t>
            </a:r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BLS-VRF</a:t>
            </a:r>
            <a:r>
              <a:rPr lang="en-US" dirty="0"/>
              <a:t> based on pairings/BLS signature	- used by </a:t>
            </a:r>
            <a:r>
              <a:rPr lang="en-US" dirty="0" err="1"/>
              <a:t>Dfinity</a:t>
            </a:r>
            <a:endParaRPr lang="en-US" dirty="0"/>
          </a:p>
          <a:p>
            <a:r>
              <a:rPr lang="en-US" b="1" dirty="0"/>
              <a:t>Advantages of EC/BLS-VRF</a:t>
            </a:r>
          </a:p>
          <a:p>
            <a:pPr lvl="1"/>
            <a:r>
              <a:rPr lang="en-US" dirty="0"/>
              <a:t>Does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not require </a:t>
            </a:r>
            <a:r>
              <a:rPr lang="en-US" dirty="0"/>
              <a:t>heavy machinery</a:t>
            </a:r>
          </a:p>
          <a:p>
            <a:pPr lvl="1"/>
            <a:r>
              <a:rPr lang="en-US" dirty="0"/>
              <a:t>Efficiency close to signature schemes</a:t>
            </a:r>
            <a:endParaRPr lang="en-AU" dirty="0"/>
          </a:p>
          <a:p>
            <a:r>
              <a:rPr lang="en-AU" b="1" dirty="0"/>
              <a:t>Applications</a:t>
            </a:r>
          </a:p>
          <a:p>
            <a:pPr lvl="1"/>
            <a:r>
              <a:rPr lang="en-AU" dirty="0"/>
              <a:t>Proof-of-Stake (</a:t>
            </a:r>
            <a:r>
              <a:rPr lang="en-AU" dirty="0" err="1"/>
              <a:t>PoS</a:t>
            </a:r>
            <a:r>
              <a:rPr lang="en-AU" dirty="0"/>
              <a:t>) based blockchain protocols</a:t>
            </a:r>
          </a:p>
          <a:p>
            <a:pPr lvl="1"/>
            <a:r>
              <a:rPr lang="en-AU" dirty="0"/>
              <a:t>DNSSEC protocol</a:t>
            </a:r>
          </a:p>
          <a:p>
            <a:pPr lvl="1"/>
            <a:r>
              <a:rPr lang="en-US" dirty="0"/>
              <a:t>Key transparency: Google, Yahoo, and WhatsApp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C602D2-732B-430F-938D-6C43D8271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DB18-5525-464F-AEF3-82865250BD75}" type="slidenum">
              <a:rPr lang="en-AU" smtClean="0"/>
              <a:pPr/>
              <a:t>14</a:t>
            </a:fld>
            <a:endParaRPr lang="en-AU" dirty="0"/>
          </a:p>
        </p:txBody>
      </p:sp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8B5741E8-0B3C-46EF-BA0B-FEC48FBC0E7E}"/>
              </a:ext>
            </a:extLst>
          </p:cNvPr>
          <p:cNvSpPr/>
          <p:nvPr/>
        </p:nvSpPr>
        <p:spPr>
          <a:xfrm>
            <a:off x="3115214" y="2961482"/>
            <a:ext cx="7419975" cy="2203450"/>
          </a:xfrm>
          <a:prstGeom prst="irregularSeal2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srgbClr val="FF0000"/>
                </a:solidFill>
              </a:rPr>
              <a:t>NOT</a:t>
            </a:r>
            <a:r>
              <a:rPr lang="en-AU" sz="2800" dirty="0">
                <a:solidFill>
                  <a:schemeClr val="tx1"/>
                </a:solidFill>
              </a:rPr>
              <a:t> post-quantum secure!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1028" name="Picture 4" descr="What are the logo usage guidelines? – DFINITY">
            <a:extLst>
              <a:ext uri="{FF2B5EF4-FFF2-40B4-BE49-F238E27FC236}">
                <a16:creationId xmlns:a16="http://schemas.microsoft.com/office/drawing/2014/main" id="{E83B1344-AB98-41D5-AC5A-221D4832A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936" y="2932587"/>
            <a:ext cx="1026253" cy="74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dano (ADA) Logo .SVG and .PNG Files Download">
            <a:extLst>
              <a:ext uri="{FF2B5EF4-FFF2-40B4-BE49-F238E27FC236}">
                <a16:creationId xmlns:a16="http://schemas.microsoft.com/office/drawing/2014/main" id="{D11D61E9-442A-4D25-9AD3-5C64E081C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235" y="2525960"/>
            <a:ext cx="552137" cy="55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edia Kit | Algorand">
            <a:extLst>
              <a:ext uri="{FF2B5EF4-FFF2-40B4-BE49-F238E27FC236}">
                <a16:creationId xmlns:a16="http://schemas.microsoft.com/office/drawing/2014/main" id="{280107E5-949C-4B04-8162-31ED80F9F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225" y="2344673"/>
            <a:ext cx="914713" cy="91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ichier:WhatsApp logo-color-vertical.svg — Wikipédia">
            <a:extLst>
              <a:ext uri="{FF2B5EF4-FFF2-40B4-BE49-F238E27FC236}">
                <a16:creationId xmlns:a16="http://schemas.microsoft.com/office/drawing/2014/main" id="{CE3A039A-DF3A-4959-BDCB-6573BB275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428" y="5929312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84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C54A0-7736-459B-9D9B-06D99730D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/>
              <a:t>A folklore VRF approach </a:t>
            </a:r>
            <a:r>
              <a:rPr lang="en-AU" sz="2800" dirty="0"/>
              <a:t>(using random oracles)</a:t>
            </a:r>
            <a:endParaRPr lang="en-AU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CDDB2-3ECF-4FBE-8284-F4D64A34D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Take a </a:t>
            </a:r>
            <a:r>
              <a:rPr lang="en-AU" dirty="0">
                <a:solidFill>
                  <a:srgbClr val="0070C0"/>
                </a:solidFill>
              </a:rPr>
              <a:t>Pseudorandom Function (PRF)</a:t>
            </a:r>
            <a:r>
              <a:rPr lang="en-AU" dirty="0"/>
              <a:t> </a:t>
            </a:r>
            <a:r>
              <a:rPr lang="en-AU" sz="2400" dirty="0"/>
              <a:t>(with certain properties)</a:t>
            </a:r>
            <a:endParaRPr lang="en-AU" dirty="0"/>
          </a:p>
          <a:p>
            <a:endParaRPr lang="en-AU" dirty="0"/>
          </a:p>
          <a:p>
            <a:r>
              <a:rPr lang="en-AU" dirty="0"/>
              <a:t>Glue it with a </a:t>
            </a:r>
            <a:r>
              <a:rPr lang="en-AU" dirty="0">
                <a:solidFill>
                  <a:srgbClr val="0070C0"/>
                </a:solidFill>
              </a:rPr>
              <a:t>Non-Interactive Zero-Knowledge (NIZK) </a:t>
            </a:r>
            <a:r>
              <a:rPr lang="en-AU" dirty="0"/>
              <a:t>proof</a:t>
            </a:r>
          </a:p>
          <a:p>
            <a:pPr lvl="1"/>
            <a:r>
              <a:rPr lang="en-AU" dirty="0"/>
              <a:t>to prove honest PRF evaluation in zero-knowledge</a:t>
            </a:r>
          </a:p>
          <a:p>
            <a:pPr lvl="1"/>
            <a:endParaRPr lang="en-AU" dirty="0"/>
          </a:p>
          <a:p>
            <a:r>
              <a:rPr lang="en-AU" dirty="0"/>
              <a:t>That gives </a:t>
            </a:r>
            <a:r>
              <a:rPr lang="en-AU" b="1" dirty="0"/>
              <a:t>verifiable PRF </a:t>
            </a:r>
            <a:r>
              <a:rPr lang="en-AU" dirty="0"/>
              <a:t>=&gt; VRF</a:t>
            </a:r>
          </a:p>
          <a:p>
            <a:endParaRPr lang="en-AU" dirty="0"/>
          </a:p>
          <a:p>
            <a:r>
              <a:rPr lang="en-AU" dirty="0"/>
              <a:t>In the paper: we describe how to handle relaxations in general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9C396-1B66-4CBA-B92E-7EC9B4C1A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DB18-5525-464F-AEF3-82865250BD75}" type="slidenum">
              <a:rPr lang="en-AU" smtClean="0"/>
              <a:pPr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507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9CE4E-51AA-4532-978A-29EE08D1C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err="1"/>
              <a:t>LaV</a:t>
            </a:r>
            <a:r>
              <a:rPr lang="en-AU" dirty="0"/>
              <a:t> </a:t>
            </a:r>
            <a:r>
              <a:rPr lang="en-AU" sz="4000" dirty="0">
                <a:solidFill>
                  <a:srgbClr val="FF0000"/>
                </a:solidFill>
              </a:rPr>
              <a:t>	</a:t>
            </a:r>
            <a:r>
              <a:rPr lang="en-AU" sz="4000" dirty="0"/>
              <a:t>	</a:t>
            </a:r>
            <a:r>
              <a:rPr lang="en-AU" sz="3200" dirty="0"/>
              <a:t>(Module-SIS and Module-LWR)</a:t>
            </a:r>
            <a:endParaRPr lang="en-A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E708F6-6C0D-4AF2-AAB9-35FC062461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AU" dirty="0"/>
                  <a:t>MLWR-based PRF</a:t>
                </a:r>
                <a:br>
                  <a:rPr lang="en-AU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AU">
                            <a:latin typeface="Cambria Math" panose="02040503050406030204" pitchFamily="18" charset="0"/>
                          </a:rPr>
                          <m:t>PRF</m:t>
                        </m:r>
                      </m:e>
                      <m:sub>
                        <m:r>
                          <a:rPr lang="en-A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AU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AU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AU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d>
                      </m:e>
                      <m:sub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br>
                  <a:rPr lang="en-AU" dirty="0"/>
                </a:br>
                <a:r>
                  <a:rPr lang="en-AU" dirty="0"/>
                  <a:t>where </a:t>
                </a:r>
                <a14:m>
                  <m:oMath xmlns:m="http://schemas.openxmlformats.org/officeDocument/2006/math">
                    <m:r>
                      <a:rPr lang="en-AU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 for random oracle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AU" dirty="0"/>
                  <a:t>, and </a:t>
                </a:r>
                <a:br>
                  <a:rPr lang="en-AU" dirty="0"/>
                </a:br>
                <a14:m>
                  <m:oMath xmlns:m="http://schemas.openxmlformats.org/officeDocument/2006/math">
                    <m:r>
                      <a:rPr lang="en-AU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AU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AU" dirty="0"/>
                  <a:t> is secret vector generated at </a:t>
                </a:r>
                <a:r>
                  <a:rPr lang="en-AU" dirty="0" err="1"/>
                  <a:t>KeyGen</a:t>
                </a:r>
                <a:r>
                  <a:rPr lang="en-AU" dirty="0"/>
                  <a:t>   (and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AU" dirty="0"/>
                  <a:t> divides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AU" dirty="0"/>
                  <a:t>)</a:t>
                </a:r>
              </a:p>
              <a:p>
                <a:endParaRPr lang="en-AU" dirty="0"/>
              </a:p>
              <a:p>
                <a:r>
                  <a:rPr lang="en-AU" dirty="0"/>
                  <a:t>has </a:t>
                </a:r>
                <a:r>
                  <a:rPr lang="en-AU" dirty="0">
                    <a:solidFill>
                      <a:schemeClr val="accent2">
                        <a:lumMod val="75000"/>
                      </a:schemeClr>
                    </a:solidFill>
                  </a:rPr>
                  <a:t>deterministic</a:t>
                </a:r>
                <a:r>
                  <a:rPr lang="en-AU" dirty="0"/>
                  <a:t> error 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AU" dirty="0"/>
                  <a:t> VRF </a:t>
                </a:r>
                <a:r>
                  <a:rPr lang="en-AU" dirty="0">
                    <a:solidFill>
                      <a:srgbClr val="0070C0"/>
                    </a:solidFill>
                  </a:rPr>
                  <a:t>uniqueness</a:t>
                </a:r>
                <a:r>
                  <a:rPr lang="en-AU" dirty="0"/>
                  <a:t> can work</a:t>
                </a:r>
              </a:p>
              <a:p>
                <a:pPr lvl="1"/>
                <a:r>
                  <a:rPr lang="en-AU" dirty="0"/>
                  <a:t>Error can be generated at each Eval</a:t>
                </a:r>
              </a:p>
              <a:p>
                <a:pPr lvl="1"/>
                <a:r>
                  <a:rPr lang="en-AU" dirty="0"/>
                  <a:t>Can evaluate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</m:oMath>
                </a14:m>
                <a:r>
                  <a:rPr lang="en-AU" dirty="0"/>
                  <a:t> times		(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AU" dirty="0"/>
                  <a:t> </a:t>
                </a:r>
                <a:r>
                  <a:rPr lang="en-AU" dirty="0">
                    <a:solidFill>
                      <a:srgbClr val="FF0000"/>
                    </a:solidFill>
                  </a:rPr>
                  <a:t>ever-lasting </a:t>
                </a:r>
                <a:r>
                  <a:rPr lang="en-AU" dirty="0"/>
                  <a:t>LOVE/</a:t>
                </a:r>
                <a:r>
                  <a:rPr lang="en-AU" dirty="0" err="1"/>
                  <a:t>LaV</a:t>
                </a:r>
                <a:r>
                  <a:rPr lang="en-AU" dirty="0"/>
                  <a:t>)</a:t>
                </a:r>
              </a:p>
              <a:p>
                <a:endParaRPr lang="en-AU" dirty="0"/>
              </a:p>
              <a:p>
                <a:r>
                  <a:rPr lang="en-AU" dirty="0"/>
                  <a:t>Ok, but why not do this years ago?</a:t>
                </a:r>
              </a:p>
              <a:p>
                <a:pPr lvl="1"/>
                <a:r>
                  <a:rPr lang="en-AU" dirty="0">
                    <a:solidFill>
                      <a:schemeClr val="accent2">
                        <a:lumMod val="75000"/>
                      </a:schemeClr>
                    </a:solidFill>
                  </a:rPr>
                  <a:t>Difficult</a:t>
                </a:r>
                <a:r>
                  <a:rPr lang="en-AU" dirty="0"/>
                  <a:t> to prove rounding relation (in terms of efficiency)!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E708F6-6C0D-4AF2-AAB9-35FC062461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99" t="-2083" b="-85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5AF5A9-B964-4AA7-AAB1-324A6DE8A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DB18-5525-464F-AEF3-82865250BD75}" type="slidenum">
              <a:rPr lang="en-AU" smtClean="0"/>
              <a:pPr/>
              <a:t>16</a:t>
            </a:fld>
            <a:endParaRPr lang="en-AU" dirty="0"/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B7647A2C-7EC5-44BA-ABC5-AD7CDC0B1657}"/>
              </a:ext>
            </a:extLst>
          </p:cNvPr>
          <p:cNvSpPr/>
          <p:nvPr/>
        </p:nvSpPr>
        <p:spPr>
          <a:xfrm>
            <a:off x="9296400" y="4257675"/>
            <a:ext cx="542925" cy="523875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256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5A1BD-0B0E-4667-98CD-42C5201A8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prove rounding?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917C7-B31D-4B1F-B6A3-C3D452E1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DB18-5525-464F-AEF3-82865250BD75}" type="slidenum">
              <a:rPr lang="en-AU" smtClean="0"/>
              <a:pPr/>
              <a:t>17</a:t>
            </a:fld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80003A1F-AEF3-49A0-9EFB-D95DB1DDD617}"/>
                  </a:ext>
                </a:extLst>
              </p:cNvPr>
              <p:cNvSpPr/>
              <p:nvPr/>
            </p:nvSpPr>
            <p:spPr>
              <a:xfrm>
                <a:off x="1323975" y="2153160"/>
                <a:ext cx="9544050" cy="174307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AU" sz="2800" b="1" u="sng" dirty="0"/>
                  <a:t>Fact</a:t>
                </a:r>
                <a:br>
                  <a:rPr lang="en-AU" sz="2800" b="1" dirty="0"/>
                </a:br>
                <a14:m>
                  <m:oMath xmlns:m="http://schemas.openxmlformats.org/officeDocument/2006/math">
                    <m:r>
                      <a:rPr lang="en-AU" sz="28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AU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AU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8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d>
                      </m:e>
                      <m:sub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AU" sz="2800" dirty="0"/>
                  <a:t> 	for </a:t>
                </a:r>
                <a14:m>
                  <m:oMath xmlns:m="http://schemas.openxmlformats.org/officeDocument/2006/math">
                    <m:r>
                      <a:rPr lang="en-AU" sz="2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AU" sz="2800" i="1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AU" sz="28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AU" sz="2800" dirty="0"/>
                  <a:t> 	</a:t>
                </a:r>
                <a14:m>
                  <m:oMath xmlns:m="http://schemas.openxmlformats.org/officeDocument/2006/math">
                    <m:r>
                      <a:rPr lang="en-AU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br>
                  <a:rPr lang="en-AU" sz="2800" dirty="0"/>
                </a:br>
                <a:r>
                  <a:rPr lang="en-AU" sz="2800" dirty="0"/>
                  <a:t>	</a:t>
                </a:r>
                <a14:m>
                  <m:oMath xmlns:m="http://schemas.openxmlformats.org/officeDocument/2006/math">
                    <m:r>
                      <a:rPr lang="en-AU" sz="28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AU" sz="2800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AU" sz="2800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AU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AU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AU" sz="2800" dirty="0"/>
                  <a:t>    with     </a:t>
                </a:r>
                <a14:m>
                  <m:oMath xmlns:m="http://schemas.openxmlformats.org/officeDocument/2006/math">
                    <m:r>
                      <a:rPr lang="en-AU" sz="2800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AU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800" b="1" i="1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AU" sz="2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A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AU" sz="2800" b="1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AU" sz="2800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AU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AU" sz="280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AU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8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AU" sz="2800" dirty="0"/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80003A1F-AEF3-49A0-9EFB-D95DB1DDD6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975" y="2153160"/>
                <a:ext cx="9544050" cy="174307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16C9B31E-2C89-458F-9943-4104C31E21D2}"/>
              </a:ext>
            </a:extLst>
          </p:cNvPr>
          <p:cNvGrpSpPr/>
          <p:nvPr/>
        </p:nvGrpSpPr>
        <p:grpSpPr>
          <a:xfrm>
            <a:off x="1284091" y="3067050"/>
            <a:ext cx="4245265" cy="1973907"/>
            <a:chOff x="1284091" y="1962150"/>
            <a:chExt cx="4245265" cy="197390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6D37C71-6443-436D-B71C-75B891D4C66B}"/>
                </a:ext>
              </a:extLst>
            </p:cNvPr>
            <p:cNvSpPr/>
            <p:nvPr/>
          </p:nvSpPr>
          <p:spPr>
            <a:xfrm>
              <a:off x="3552825" y="1962150"/>
              <a:ext cx="1838325" cy="695325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30BC8FD-491F-4223-AEEA-145D91F328C2}"/>
                </a:ext>
              </a:extLst>
            </p:cNvPr>
            <p:cNvCxnSpPr>
              <a:cxnSpLocks/>
              <a:stCxn id="6" idx="4"/>
            </p:cNvCxnSpPr>
            <p:nvPr/>
          </p:nvCxnSpPr>
          <p:spPr>
            <a:xfrm flipH="1">
              <a:off x="3248026" y="2657475"/>
              <a:ext cx="1223962" cy="77152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BC68A5-56C8-4250-BC76-D3EB34F5B0AC}"/>
                </a:ext>
              </a:extLst>
            </p:cNvPr>
            <p:cNvSpPr txBox="1"/>
            <p:nvPr/>
          </p:nvSpPr>
          <p:spPr>
            <a:xfrm>
              <a:off x="1284091" y="3474392"/>
              <a:ext cx="42452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400" dirty="0"/>
                <a:t>1) Must really prove this </a:t>
              </a:r>
              <a:r>
                <a:rPr lang="en-AU" sz="2400" dirty="0">
                  <a:solidFill>
                    <a:schemeClr val="accent2">
                      <a:lumMod val="75000"/>
                    </a:schemeClr>
                  </a:solidFill>
                </a:rPr>
                <a:t>exactly</a:t>
              </a:r>
              <a:r>
                <a:rPr lang="en-AU" sz="2400" dirty="0"/>
                <a:t>!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FCBE6D4-D0BA-4914-B9B3-324AC38A2941}"/>
              </a:ext>
            </a:extLst>
          </p:cNvPr>
          <p:cNvGrpSpPr/>
          <p:nvPr/>
        </p:nvGrpSpPr>
        <p:grpSpPr>
          <a:xfrm>
            <a:off x="6521648" y="3067051"/>
            <a:ext cx="4105915" cy="2938444"/>
            <a:chOff x="6521648" y="1943101"/>
            <a:chExt cx="4105915" cy="293844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9183005-83B6-4264-9E30-0D1BAD32C38B}"/>
                </a:ext>
              </a:extLst>
            </p:cNvPr>
            <p:cNvSpPr/>
            <p:nvPr/>
          </p:nvSpPr>
          <p:spPr>
            <a:xfrm>
              <a:off x="6521648" y="1943101"/>
              <a:ext cx="3346252" cy="81966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A261DC2-CA40-4572-9322-50BBFD2EF27B}"/>
                </a:ext>
              </a:extLst>
            </p:cNvPr>
            <p:cNvCxnSpPr>
              <a:cxnSpLocks/>
              <a:stCxn id="16" idx="4"/>
            </p:cNvCxnSpPr>
            <p:nvPr/>
          </p:nvCxnSpPr>
          <p:spPr>
            <a:xfrm>
              <a:off x="8194774" y="2762761"/>
              <a:ext cx="225326" cy="152348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336B105-4784-4622-BD41-9FC586F8D235}"/>
                </a:ext>
              </a:extLst>
            </p:cNvPr>
            <p:cNvSpPr txBox="1"/>
            <p:nvPr/>
          </p:nvSpPr>
          <p:spPr>
            <a:xfrm>
              <a:off x="6646665" y="4419880"/>
              <a:ext cx="39808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400" dirty="0"/>
                <a:t>2) Try to exploit </a:t>
              </a:r>
              <a:r>
                <a:rPr lang="en-AU" sz="2400" dirty="0">
                  <a:solidFill>
                    <a:schemeClr val="accent2">
                      <a:lumMod val="75000"/>
                    </a:schemeClr>
                  </a:solidFill>
                </a:rPr>
                <a:t>relaxed</a:t>
              </a:r>
              <a:r>
                <a:rPr lang="en-AU" sz="2400" dirty="0"/>
                <a:t> proofs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064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CDC67-E632-4CBE-B247-7E14F8E7A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Back to </a:t>
            </a:r>
            <a:r>
              <a:rPr lang="en-AU" dirty="0" err="1"/>
              <a:t>LaV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F8DA5-6BAA-40B7-BF6E-0DD3943C04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0936" y="1199071"/>
                <a:ext cx="10982864" cy="552240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AU" dirty="0"/>
                  <a:t>Instantiate LANES</a:t>
                </a:r>
                <a:r>
                  <a:rPr lang="en-AU" baseline="30000" dirty="0"/>
                  <a:t>+</a:t>
                </a:r>
                <a:r>
                  <a:rPr lang="en-AU" dirty="0"/>
                  <a:t> to prove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AU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AU" b="1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AU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AU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AU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AU" dirty="0"/>
                  <a:t>,  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AU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AU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AU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AU" dirty="0"/>
                  <a:t>           </a:t>
                </a:r>
                <a:r>
                  <a:rPr lang="en-AU" sz="2000" dirty="0"/>
                  <a:t>(using multiplicative proof in LANES)</a:t>
                </a:r>
              </a:p>
              <a:p>
                <a:pPr lvl="1"/>
                <a:endParaRPr lang="en-AU" sz="2000" dirty="0"/>
              </a:p>
              <a:p>
                <a:r>
                  <a:rPr lang="en-AU" dirty="0"/>
                  <a:t>Shrink the dimension of </a:t>
                </a:r>
                <a14:m>
                  <m:oMath xmlns:m="http://schemas.openxmlformats.org/officeDocument/2006/math">
                    <m:r>
                      <a:rPr lang="en-AU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AU" dirty="0"/>
                  <a:t> as much as possible</a:t>
                </a:r>
              </a:p>
              <a:p>
                <a:pPr lvl="1"/>
                <a:r>
                  <a:rPr lang="en-AU" u="sng" dirty="0"/>
                  <a:t>Concrete instantiation</a:t>
                </a:r>
                <a:r>
                  <a:rPr lang="en-AU" dirty="0"/>
                  <a:t>: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AU" dirty="0"/>
                  <a:t> is a </a:t>
                </a:r>
                <a:r>
                  <a:rPr lang="en-AU" dirty="0">
                    <a:solidFill>
                      <a:schemeClr val="accent2">
                        <a:lumMod val="75000"/>
                      </a:schemeClr>
                    </a:solidFill>
                  </a:rPr>
                  <a:t>single</a:t>
                </a:r>
                <a:r>
                  <a:rPr lang="en-AU" dirty="0"/>
                  <a:t> polynomial of </a:t>
                </a:r>
                <a:r>
                  <a:rPr lang="en-AU" dirty="0">
                    <a:solidFill>
                      <a:srgbClr val="0070C0"/>
                    </a:solidFill>
                  </a:rPr>
                  <a:t>degree &lt;32</a:t>
                </a:r>
                <a:br>
                  <a:rPr lang="en-AU" dirty="0"/>
                </a:br>
                <a:r>
                  <a:rPr lang="en-AU" dirty="0"/>
                  <a:t>				with coefficients in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[0,…,61)</m:t>
                    </m:r>
                  </m:oMath>
                </a14:m>
                <a:endParaRPr lang="en-AU" dirty="0"/>
              </a:p>
              <a:p>
                <a:pPr lvl="1"/>
                <a:r>
                  <a:rPr lang="en-AU" dirty="0"/>
                  <a:t>i.e., only about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6⋅32=192</m:t>
                    </m:r>
                  </m:oMath>
                </a14:m>
                <a:r>
                  <a:rPr lang="en-AU" dirty="0"/>
                  <a:t> bits of entropy</a:t>
                </a:r>
              </a:p>
              <a:p>
                <a:pPr lvl="1"/>
                <a:r>
                  <a:rPr lang="en-AU" b="0" dirty="0"/>
                  <a:t>However, entropy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AU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  <m:r>
                      <a:rPr lang="en-AU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&gt;7,000</m:t>
                    </m:r>
                  </m:oMath>
                </a14:m>
                <a:r>
                  <a:rPr lang="en-AU" dirty="0"/>
                  <a:t> bits typically</a:t>
                </a:r>
              </a:p>
              <a:p>
                <a:endParaRPr lang="en-AU" dirty="0"/>
              </a:p>
              <a:p>
                <a:r>
                  <a:rPr lang="en-AU" b="1" u="sng" dirty="0"/>
                  <a:t>Costs</a:t>
                </a:r>
              </a:p>
              <a:p>
                <a:pPr lvl="1"/>
                <a:r>
                  <a:rPr lang="en-AU" dirty="0"/>
                  <a:t>Exact proof (LANES): 7.1 KB</a:t>
                </a:r>
              </a:p>
              <a:p>
                <a:pPr lvl="1"/>
                <a:r>
                  <a:rPr lang="en-AU" dirty="0"/>
                  <a:t>Relaxed proof: 3.2 KB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F8DA5-6BAA-40B7-BF6E-0DD3943C04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0936" y="1199071"/>
                <a:ext cx="10982864" cy="5522403"/>
              </a:xfrm>
              <a:blipFill>
                <a:blip r:embed="rId2"/>
                <a:stretch>
                  <a:fillRect l="-999" t="-253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35306-FD80-4EBF-AB22-85B96747E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DB18-5525-464F-AEF3-82865250BD75}" type="slidenum">
              <a:rPr lang="en-AU" smtClean="0"/>
              <a:pPr/>
              <a:t>18</a:t>
            </a:fld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FDDD8E-98B2-4281-A840-ADDE9E7F2684}"/>
              </a:ext>
            </a:extLst>
          </p:cNvPr>
          <p:cNvSpPr txBox="1"/>
          <p:nvPr/>
        </p:nvSpPr>
        <p:spPr>
          <a:xfrm>
            <a:off x="4419600" y="5397319"/>
            <a:ext cx="5963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>
                <a:solidFill>
                  <a:prstClr val="black"/>
                </a:solidFill>
              </a:rPr>
              <a:t> 	</a:t>
            </a:r>
            <a:r>
              <a:rPr lang="en-AU" sz="2000" dirty="0">
                <a:solidFill>
                  <a:prstClr val="black"/>
                </a:solidFill>
              </a:rPr>
              <a:t>(can we do exact range proof </a:t>
            </a:r>
            <a:r>
              <a:rPr lang="en-AU" sz="2000" dirty="0">
                <a:solidFill>
                  <a:srgbClr val="0070C0"/>
                </a:solidFill>
              </a:rPr>
              <a:t>more efficiently</a:t>
            </a:r>
            <a:r>
              <a:rPr lang="en-AU" sz="2000" dirty="0">
                <a:solidFill>
                  <a:prstClr val="black"/>
                </a:solidFill>
              </a:rPr>
              <a:t>?)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018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B4AA35A-68F7-4DE3-A1D7-3089E88E6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Performance Results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31DCDD-1BCB-462F-8DE9-DD6DAC5497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F7589-4B8B-4744-8E06-810F13CBF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DB18-5525-464F-AEF3-82865250BD75}" type="slidenum">
              <a:rPr lang="en-AU" smtClean="0"/>
              <a:pPr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9967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A9B9F-EF7E-4B04-9FAA-861EC3B15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Fundamental Lattice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FB6CDC-212B-4D12-A994-6816203DD5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0936" y="3124200"/>
                <a:ext cx="10982864" cy="340042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dirty="0"/>
                  <a:t>Two ways to prove the above: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AU" b="1" u="sng" dirty="0"/>
                  <a:t>Exact proofs </a:t>
                </a:r>
                <a:r>
                  <a:rPr lang="en-AU" sz="2000" u="sng" dirty="0"/>
                  <a:t>([Ste93, …, </a:t>
                </a:r>
                <a:r>
                  <a:rPr lang="en-AU" sz="2000" u="sng" dirty="0">
                    <a:solidFill>
                      <a:srgbClr val="FF0000"/>
                    </a:solidFill>
                  </a:rPr>
                  <a:t>E</a:t>
                </a:r>
                <a:r>
                  <a:rPr lang="en-AU" sz="2000" u="sng" dirty="0"/>
                  <a:t>NS20, LNP22, …])</a:t>
                </a:r>
                <a:r>
                  <a:rPr lang="en-AU" b="1" u="sng" dirty="0"/>
                  <a:t>:</a:t>
                </a:r>
              </a:p>
              <a:p>
                <a:pPr lvl="1"/>
                <a:r>
                  <a:rPr lang="en-AU" dirty="0"/>
                  <a:t>Prove knowledge of </a:t>
                </a:r>
                <a14:m>
                  <m:oMath xmlns:m="http://schemas.openxmlformats.org/officeDocument/2006/math">
                    <m:r>
                      <a:rPr lang="en-AU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AU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AU" b="1" dirty="0">
                    <a:solidFill>
                      <a:srgbClr val="FF0000"/>
                    </a:solidFill>
                  </a:rPr>
                  <a:t> </a:t>
                </a:r>
                <a:r>
                  <a:rPr lang="en-AU" dirty="0"/>
                  <a:t>satisfying exactly the above relation</a:t>
                </a:r>
              </a:p>
              <a:p>
                <a:pPr marL="514350" indent="-514350">
                  <a:buFont typeface="+mj-lt"/>
                  <a:buAutoNum type="arabicParenR"/>
                </a:pPr>
                <a:endParaRPr lang="en-AU" b="1" u="sng" dirty="0"/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AU" b="1" u="sng" dirty="0"/>
                  <a:t>Relaxed (approximate) proofs </a:t>
                </a:r>
                <a:r>
                  <a:rPr lang="en-AU" sz="2000" u="sng" dirty="0"/>
                  <a:t>([Lyu09, …, </a:t>
                </a:r>
                <a:r>
                  <a:rPr lang="en-AU" sz="2000" u="sng" dirty="0">
                    <a:solidFill>
                      <a:srgbClr val="FF0000"/>
                    </a:solidFill>
                  </a:rPr>
                  <a:t>E</a:t>
                </a:r>
                <a:r>
                  <a:rPr lang="en-AU" sz="2000" u="sng" dirty="0"/>
                  <a:t>SLL19,…])</a:t>
                </a:r>
                <a:r>
                  <a:rPr lang="en-AU" b="1" u="sng" dirty="0"/>
                  <a:t>:</a:t>
                </a:r>
              </a:p>
              <a:p>
                <a:pPr lvl="1"/>
                <a:r>
                  <a:rPr lang="en-AU" dirty="0"/>
                  <a:t>Prove knowledge of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A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A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 </a:t>
                </a:r>
                <a:r>
                  <a:rPr lang="en-AU" dirty="0" err="1"/>
                  <a:t>s.t.</a:t>
                </a:r>
                <a:r>
                  <a:rPr lang="en-AU" dirty="0"/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AU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AU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AU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AU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AU" dirty="0"/>
                  <a:t>    </a:t>
                </a:r>
                <a:br>
                  <a:rPr lang="en-AU" dirty="0"/>
                </a:br>
                <a:r>
                  <a:rPr lang="en-AU" dirty="0"/>
                  <a:t>&amp;     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AU">
                        <a:latin typeface="Cambria Math" panose="02040503050406030204" pitchFamily="18" charset="0"/>
                      </a:rPr>
                      <m:t>||</m:t>
                    </m:r>
                    <m:sSup>
                      <m:sSupPr>
                        <m:ctrlPr>
                          <a:rPr lang="en-A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AU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lit/>
                      </m:rPr>
                      <a:rPr lang="en-AU" b="1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A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AU" b="1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AU" b="1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AU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AU" dirty="0"/>
                  <a:t>   with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AU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≫1</m:t>
                    </m:r>
                  </m:oMath>
                </a14:m>
                <a:r>
                  <a:rPr lang="en-AU" dirty="0"/>
                  <a:t>     (“soundness slack”)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FB6CDC-212B-4D12-A994-6816203DD5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0936" y="3124200"/>
                <a:ext cx="10982864" cy="3400425"/>
              </a:xfrm>
              <a:blipFill>
                <a:blip r:embed="rId3"/>
                <a:stretch>
                  <a:fillRect l="-1165" t="-305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E565A-8368-44B6-B76A-E5F2B1B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DB18-5525-464F-AEF3-82865250BD75}" type="slidenum">
              <a:rPr lang="en-AU" smtClean="0"/>
              <a:pPr/>
              <a:t>2</a:t>
            </a:fld>
            <a:endParaRPr lang="en-AU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1450738-2EFD-499A-878F-640E3E975360}"/>
              </a:ext>
            </a:extLst>
          </p:cNvPr>
          <p:cNvGrpSpPr/>
          <p:nvPr/>
        </p:nvGrpSpPr>
        <p:grpSpPr>
          <a:xfrm>
            <a:off x="437611" y="1019175"/>
            <a:ext cx="9325514" cy="2105025"/>
            <a:chOff x="228061" y="1019175"/>
            <a:chExt cx="9325514" cy="210502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E13AFA8-7ADB-4D0F-8AC4-E7681FD05B2E}"/>
                </a:ext>
              </a:extLst>
            </p:cNvPr>
            <p:cNvGrpSpPr/>
            <p:nvPr/>
          </p:nvGrpSpPr>
          <p:grpSpPr>
            <a:xfrm>
              <a:off x="430914" y="1297242"/>
              <a:ext cx="5588344" cy="1674557"/>
              <a:chOff x="2859789" y="1487742"/>
              <a:chExt cx="5588344" cy="167455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7B36ABA-7454-4F6B-9818-5490079CDDC8}"/>
                  </a:ext>
                </a:extLst>
              </p:cNvPr>
              <p:cNvSpPr/>
              <p:nvPr/>
            </p:nvSpPr>
            <p:spPr>
              <a:xfrm>
                <a:off x="2859789" y="1487743"/>
                <a:ext cx="2146451" cy="8378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2800" dirty="0"/>
                  <a:t>A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5251238-F210-4066-BD9D-41F4FD66B301}"/>
                  </a:ext>
                </a:extLst>
              </p:cNvPr>
              <p:cNvSpPr/>
              <p:nvPr/>
            </p:nvSpPr>
            <p:spPr>
              <a:xfrm>
                <a:off x="5222259" y="1487742"/>
                <a:ext cx="304800" cy="1674557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2800" dirty="0"/>
                  <a:t>s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980AC51-7D49-432C-9AA5-A08A236928E4}"/>
                  </a:ext>
                </a:extLst>
              </p:cNvPr>
              <p:cNvSpPr/>
              <p:nvPr/>
            </p:nvSpPr>
            <p:spPr>
              <a:xfrm>
                <a:off x="6485984" y="1487744"/>
                <a:ext cx="304800" cy="83787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2800" dirty="0"/>
                  <a:t>t</a:t>
                </a:r>
              </a:p>
            </p:txBody>
          </p:sp>
          <p:sp>
            <p:nvSpPr>
              <p:cNvPr id="8" name="Equals 7">
                <a:extLst>
                  <a:ext uri="{FF2B5EF4-FFF2-40B4-BE49-F238E27FC236}">
                    <a16:creationId xmlns:a16="http://schemas.microsoft.com/office/drawing/2014/main" id="{84C1F788-FCCB-49D4-8D49-2A817FA3EE6B}"/>
                  </a:ext>
                </a:extLst>
              </p:cNvPr>
              <p:cNvSpPr/>
              <p:nvPr/>
            </p:nvSpPr>
            <p:spPr>
              <a:xfrm>
                <a:off x="5736565" y="1868743"/>
                <a:ext cx="457200" cy="400050"/>
              </a:xfrm>
              <a:prstGeom prst="mathEqual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40F20A92-B4A0-41B9-8B59-768B7EDB2719}"/>
                      </a:ext>
                    </a:extLst>
                  </p:cNvPr>
                  <p:cNvSpPr txBox="1"/>
                  <p:nvPr/>
                </p:nvSpPr>
                <p:spPr>
                  <a:xfrm>
                    <a:off x="7311603" y="1802395"/>
                    <a:ext cx="113653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AU" sz="2800" dirty="0"/>
                      <a:t>mod </a:t>
                    </a:r>
                    <a14:m>
                      <m:oMath xmlns:m="http://schemas.openxmlformats.org/officeDocument/2006/math"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a14:m>
                    <a:endParaRPr lang="en-AU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40F20A92-B4A0-41B9-8B59-768B7EDB271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11603" y="1802395"/>
                    <a:ext cx="1136530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1290"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4F08B17-A912-4EB6-99F5-E321AC371DEE}"/>
                    </a:ext>
                  </a:extLst>
                </p:cNvPr>
                <p:cNvSpPr txBox="1"/>
                <p:nvPr/>
              </p:nvSpPr>
              <p:spPr>
                <a:xfrm>
                  <a:off x="6660331" y="1611895"/>
                  <a:ext cx="271401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AU" sz="3200" dirty="0"/>
                    <a:t>&amp;     </a:t>
                  </a:r>
                  <a14:m>
                    <m:oMath xmlns:m="http://schemas.openxmlformats.org/officeDocument/2006/math">
                      <m:r>
                        <m:rPr>
                          <m:lit/>
                        </m:rPr>
                        <a:rPr lang="en-AU" sz="3200" b="0" i="0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AU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m:rPr>
                          <m:lit/>
                        </m:rPr>
                        <a:rPr lang="en-AU" sz="3200" b="1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AU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AU" sz="3200" b="1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AU" sz="3200" b="1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AU" sz="3200" b="1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AU" sz="3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endParaRPr lang="en-AU" sz="24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4F08B17-A912-4EB6-99F5-E321AC371D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0331" y="1611895"/>
                  <a:ext cx="2714013" cy="584775"/>
                </a:xfrm>
                <a:prstGeom prst="rect">
                  <a:avLst/>
                </a:prstGeom>
                <a:blipFill>
                  <a:blip r:embed="rId5"/>
                  <a:stretch>
                    <a:fillRect l="-5843" t="-12500" b="-34375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D332C82-9B80-49A2-8AEA-382EE71EFBC0}"/>
                </a:ext>
              </a:extLst>
            </p:cNvPr>
            <p:cNvSpPr/>
            <p:nvPr/>
          </p:nvSpPr>
          <p:spPr>
            <a:xfrm>
              <a:off x="228061" y="1019175"/>
              <a:ext cx="9325514" cy="2105025"/>
            </a:xfrm>
            <a:prstGeom prst="roundRect">
              <a:avLst/>
            </a:prstGeom>
            <a:noFill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Explosion: 8 Points 16">
                <a:extLst>
                  <a:ext uri="{FF2B5EF4-FFF2-40B4-BE49-F238E27FC236}">
                    <a16:creationId xmlns:a16="http://schemas.microsoft.com/office/drawing/2014/main" id="{00A21C75-06E6-4426-8C57-73D600C2FCAC}"/>
                  </a:ext>
                </a:extLst>
              </p:cNvPr>
              <p:cNvSpPr/>
              <p:nvPr/>
            </p:nvSpPr>
            <p:spPr>
              <a:xfrm>
                <a:off x="7394073" y="5032375"/>
                <a:ext cx="3644125" cy="1590675"/>
              </a:xfrm>
              <a:prstGeom prst="irregularSeal1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~3</m:t>
                    </m:r>
                  </m:oMath>
                </a14:m>
                <a:r>
                  <a:rPr lang="en-AU" sz="2400" dirty="0"/>
                  <a:t> KB</a:t>
                </a:r>
              </a:p>
            </p:txBody>
          </p:sp>
        </mc:Choice>
        <mc:Fallback xmlns="">
          <p:sp>
            <p:nvSpPr>
              <p:cNvPr id="17" name="Explosion: 8 Points 16">
                <a:extLst>
                  <a:ext uri="{FF2B5EF4-FFF2-40B4-BE49-F238E27FC236}">
                    <a16:creationId xmlns:a16="http://schemas.microsoft.com/office/drawing/2014/main" id="{00A21C75-06E6-4426-8C57-73D600C2FC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073" y="5032375"/>
                <a:ext cx="3644125" cy="1590675"/>
              </a:xfrm>
              <a:prstGeom prst="irregularSeal1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Explosion: 8 Points 17">
                <a:extLst>
                  <a:ext uri="{FF2B5EF4-FFF2-40B4-BE49-F238E27FC236}">
                    <a16:creationId xmlns:a16="http://schemas.microsoft.com/office/drawing/2014/main" id="{0ED0570D-E6FB-4416-B0E6-27B4EFAE7DE5}"/>
                  </a:ext>
                </a:extLst>
              </p:cNvPr>
              <p:cNvSpPr/>
              <p:nvPr/>
            </p:nvSpPr>
            <p:spPr>
              <a:xfrm>
                <a:off x="7238458" y="3343275"/>
                <a:ext cx="3955357" cy="1590675"/>
              </a:xfrm>
              <a:prstGeom prst="irregularSeal1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AU" sz="240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en-AU" sz="2400" dirty="0"/>
                  <a:t> KB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AU" sz="2400" dirty="0"/>
              </a:p>
              <a:p>
                <a:pPr algn="ctr"/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~14</m:t>
                    </m:r>
                  </m:oMath>
                </a14:m>
                <a:r>
                  <a:rPr lang="en-AU" sz="2400" dirty="0"/>
                  <a:t> KB</a:t>
                </a:r>
              </a:p>
            </p:txBody>
          </p:sp>
        </mc:Choice>
        <mc:Fallback xmlns="">
          <p:sp>
            <p:nvSpPr>
              <p:cNvPr id="18" name="Explosion: 8 Points 17">
                <a:extLst>
                  <a:ext uri="{FF2B5EF4-FFF2-40B4-BE49-F238E27FC236}">
                    <a16:creationId xmlns:a16="http://schemas.microsoft.com/office/drawing/2014/main" id="{0ED0570D-E6FB-4416-B0E6-27B4EFAE7D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458" y="3343275"/>
                <a:ext cx="3955357" cy="1590675"/>
              </a:xfrm>
              <a:prstGeom prst="irregularSeal1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142B0646-677C-46C3-B917-E33EE237FDDB}"/>
              </a:ext>
            </a:extLst>
          </p:cNvPr>
          <p:cNvSpPr/>
          <p:nvPr/>
        </p:nvSpPr>
        <p:spPr>
          <a:xfrm>
            <a:off x="5111328" y="5476875"/>
            <a:ext cx="327447" cy="457200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123B6F3-760B-4737-8307-BDAEBED9E5AF}"/>
              </a:ext>
            </a:extLst>
          </p:cNvPr>
          <p:cNvCxnSpPr>
            <a:stCxn id="10" idx="7"/>
          </p:cNvCxnSpPr>
          <p:nvPr/>
        </p:nvCxnSpPr>
        <p:spPr>
          <a:xfrm flipV="1">
            <a:off x="5390821" y="5032375"/>
            <a:ext cx="295604" cy="51145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7098342-2FE4-4D2C-812F-FE884E891C26}"/>
              </a:ext>
            </a:extLst>
          </p:cNvPr>
          <p:cNvSpPr txBox="1"/>
          <p:nvPr/>
        </p:nvSpPr>
        <p:spPr>
          <a:xfrm>
            <a:off x="4797928" y="4654460"/>
            <a:ext cx="1894045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AU" sz="2000" dirty="0"/>
              <a:t>relaxation factor</a:t>
            </a:r>
          </a:p>
        </p:txBody>
      </p:sp>
    </p:spTree>
    <p:extLst>
      <p:ext uri="{BB962C8B-B14F-4D97-AF65-F5344CB8AC3E}">
        <p14:creationId xmlns:p14="http://schemas.microsoft.com/office/powerpoint/2010/main" val="382810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0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3CEF6537-6F46-407C-9AF7-BA506B611B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259463"/>
              </p:ext>
            </p:extLst>
          </p:nvPr>
        </p:nvGraphicFramePr>
        <p:xfrm>
          <a:off x="2335948" y="2073095"/>
          <a:ext cx="6624754" cy="237744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613526">
                  <a:extLst>
                    <a:ext uri="{9D8B030D-6E8A-4147-A177-3AD203B41FA5}">
                      <a16:colId xmlns:a16="http://schemas.microsoft.com/office/drawing/2014/main" val="1543084498"/>
                    </a:ext>
                  </a:extLst>
                </a:gridCol>
                <a:gridCol w="1696413">
                  <a:extLst>
                    <a:ext uri="{9D8B030D-6E8A-4147-A177-3AD203B41FA5}">
                      <a16:colId xmlns:a16="http://schemas.microsoft.com/office/drawing/2014/main" val="1375903314"/>
                    </a:ext>
                  </a:extLst>
                </a:gridCol>
                <a:gridCol w="1724140">
                  <a:extLst>
                    <a:ext uri="{9D8B030D-6E8A-4147-A177-3AD203B41FA5}">
                      <a16:colId xmlns:a16="http://schemas.microsoft.com/office/drawing/2014/main" val="2208091585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24771157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VRF Scheme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Communication Size (bytes)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/>
                        <a:t>Key Homomorphism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Security Basis</a:t>
                      </a: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36732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AU" dirty="0"/>
                        <a:t>SL-VRF</a:t>
                      </a:r>
                    </a:p>
                    <a:p>
                      <a:pPr algn="r"/>
                      <a:r>
                        <a:rPr lang="en-AU" sz="1400" dirty="0"/>
                        <a:t>ia.cr/2021/302</a:t>
                      </a:r>
                      <a:endParaRPr lang="en-A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40,000*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AU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</a:t>
                      </a:r>
                      <a:endParaRPr lang="en-AU" sz="24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Block cipher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540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TSUBAKI</a:t>
                      </a:r>
                      <a:br>
                        <a:rPr kumimoji="0" lang="en-A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A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ia.cr/2023/182</a:t>
                      </a:r>
                      <a:endParaRPr kumimoji="0" lang="en-A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34,000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?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Isogeny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570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LaV</a:t>
                      </a:r>
                      <a:endParaRPr kumimoji="0" lang="en-A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ia.cr/2022/141</a:t>
                      </a:r>
                      <a:endParaRPr kumimoji="0" lang="en-A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10,400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ym typeface="Wingdings" panose="05000000000000000000" pitchFamily="2" charset="2"/>
                        </a:rPr>
                        <a:t></a:t>
                      </a:r>
                      <a:endParaRPr lang="en-AU" sz="2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Lattice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24517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0D7843A-D0F9-4D0C-90A2-5FCAED29A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Comparison with “post-quantum” VRFs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4148F-A44E-40A9-B01B-0E1AB82BA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DB18-5525-464F-AEF3-82865250BD75}" type="slidenum">
              <a:rPr lang="en-AU" smtClean="0"/>
              <a:pPr/>
              <a:t>20</a:t>
            </a:fld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761BEB-0E1B-4951-ADF8-205EAF48C17A}"/>
              </a:ext>
            </a:extLst>
          </p:cNvPr>
          <p:cNvSpPr txBox="1"/>
          <p:nvPr/>
        </p:nvSpPr>
        <p:spPr>
          <a:xfrm>
            <a:off x="1482099" y="5945124"/>
            <a:ext cx="9049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/>
              <a:t>*40KB size of SL-VRF is for </a:t>
            </a:r>
            <a:r>
              <a:rPr lang="en-AU" sz="1400" dirty="0" err="1"/>
              <a:t>LowMC</a:t>
            </a:r>
            <a:r>
              <a:rPr lang="en-AU" sz="1400" dirty="0"/>
              <a:t> block cipher. Using a more standard block cipher would likely further increase its size.</a:t>
            </a:r>
            <a:endParaRPr lang="en-A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5FE069-4E6D-45D6-A79C-E2C7A38EF58C}"/>
              </a:ext>
            </a:extLst>
          </p:cNvPr>
          <p:cNvSpPr/>
          <p:nvPr/>
        </p:nvSpPr>
        <p:spPr>
          <a:xfrm>
            <a:off x="3918857" y="2719848"/>
            <a:ext cx="1736842" cy="17359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748295-81CA-4077-8D09-81EC134D080A}"/>
              </a:ext>
            </a:extLst>
          </p:cNvPr>
          <p:cNvSpPr/>
          <p:nvPr/>
        </p:nvSpPr>
        <p:spPr>
          <a:xfrm>
            <a:off x="5655699" y="2726919"/>
            <a:ext cx="1708357" cy="17359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199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861AB-00F9-45B1-A7BC-7A8F9FE2E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Open Questions &amp;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19FD2-609E-4E79-B6FE-2BB654969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Security analysis in </a:t>
            </a:r>
            <a:r>
              <a:rPr lang="en-AU" dirty="0">
                <a:solidFill>
                  <a:srgbClr val="0070C0"/>
                </a:solidFill>
              </a:rPr>
              <a:t>Quantum Random Oracle Model (QROM)</a:t>
            </a:r>
          </a:p>
          <a:p>
            <a:pPr lvl="1"/>
            <a:r>
              <a:rPr lang="en-US" dirty="0" err="1"/>
              <a:t>LaV’s</a:t>
            </a:r>
            <a:r>
              <a:rPr lang="en-US" dirty="0"/>
              <a:t> security is currently proven in ROM</a:t>
            </a:r>
          </a:p>
          <a:p>
            <a:pPr lvl="1"/>
            <a:r>
              <a:rPr lang="en-US" dirty="0"/>
              <a:t>Promising direction by </a:t>
            </a:r>
            <a:r>
              <a:rPr lang="en-US" dirty="0" err="1"/>
              <a:t>Peikert</a:t>
            </a:r>
            <a:r>
              <a:rPr lang="en-US" dirty="0"/>
              <a:t> and Xu for </a:t>
            </a:r>
            <a:r>
              <a:rPr lang="en-US" u="sng" dirty="0"/>
              <a:t>ECVRF</a:t>
            </a:r>
            <a:r>
              <a:rPr lang="en-US" dirty="0"/>
              <a:t>   </a:t>
            </a:r>
            <a:r>
              <a:rPr lang="en-US" sz="2000" dirty="0"/>
              <a:t>(ia.cr/2023/223)</a:t>
            </a:r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More applications of LANES</a:t>
            </a:r>
            <a:r>
              <a:rPr lang="en-AU" baseline="30000" dirty="0"/>
              <a:t>+</a:t>
            </a:r>
            <a:r>
              <a:rPr lang="en-AU" dirty="0"/>
              <a:t> 		</a:t>
            </a:r>
            <a:r>
              <a:rPr lang="en-AU" sz="2400" dirty="0"/>
              <a:t>(work in progress)</a:t>
            </a:r>
          </a:p>
          <a:p>
            <a:endParaRPr lang="en-AU" sz="2400" dirty="0"/>
          </a:p>
          <a:p>
            <a:endParaRPr lang="en-AU" sz="2400" dirty="0"/>
          </a:p>
          <a:p>
            <a:r>
              <a:rPr lang="en-AU" dirty="0"/>
              <a:t>Implementation of LANES</a:t>
            </a:r>
            <a:r>
              <a:rPr lang="en-AU" baseline="30000" dirty="0"/>
              <a:t>+</a:t>
            </a:r>
            <a:r>
              <a:rPr lang="en-AU" dirty="0"/>
              <a:t> and </a:t>
            </a:r>
            <a:r>
              <a:rPr lang="en-AU" dirty="0" err="1"/>
              <a:t>LaV</a:t>
            </a:r>
            <a:r>
              <a:rPr lang="en-AU" dirty="0"/>
              <a:t>   (</a:t>
            </a:r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coming soon!</a:t>
            </a:r>
            <a:r>
              <a:rPr lang="en-AU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6B1D8-AB87-48E2-A640-7D5BDEC6F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DB18-5525-464F-AEF3-82865250BD75}" type="slidenum">
              <a:rPr lang="en-AU" smtClean="0"/>
              <a:pPr/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04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42C5-7E8C-465D-A442-1DB43C37D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1CB99-03B5-42B0-8820-78A11217A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DB18-5525-464F-AEF3-82865250BD75}" type="slidenum">
              <a:rPr lang="en-AU" smtClean="0"/>
              <a:pPr/>
              <a:t>22</a:t>
            </a:fld>
            <a:endParaRPr lang="en-AU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A5FEFF5-B525-4365-82BA-DF67E9DEC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99291" y="5440556"/>
            <a:ext cx="2044101" cy="5979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0339EC-70E2-4910-9389-4F0774E07047}"/>
              </a:ext>
            </a:extLst>
          </p:cNvPr>
          <p:cNvSpPr/>
          <p:nvPr/>
        </p:nvSpPr>
        <p:spPr>
          <a:xfrm>
            <a:off x="467086" y="3746593"/>
            <a:ext cx="3587842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AU" sz="2000" dirty="0"/>
              <a:t>Please feel free to contact me:</a:t>
            </a:r>
            <a:br>
              <a:rPr lang="en-AU" sz="2000" dirty="0"/>
            </a:br>
            <a:r>
              <a:rPr lang="en-AU" sz="2000" dirty="0">
                <a:hlinkClick r:id="rId4"/>
              </a:rPr>
              <a:t>muhammed.esgin@monash.edu</a:t>
            </a:r>
            <a:endParaRPr lang="en-AU" sz="20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BE24D9-7FE0-4BED-866F-B654F1954CF2}"/>
              </a:ext>
            </a:extLst>
          </p:cNvPr>
          <p:cNvGrpSpPr/>
          <p:nvPr/>
        </p:nvGrpSpPr>
        <p:grpSpPr>
          <a:xfrm>
            <a:off x="7135363" y="5295952"/>
            <a:ext cx="2434499" cy="887141"/>
            <a:chOff x="8669697" y="4055942"/>
            <a:chExt cx="2434499" cy="88714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FB0AFC4-3039-44D2-A5C5-139EBF62AE08}"/>
                </a:ext>
              </a:extLst>
            </p:cNvPr>
            <p:cNvGrpSpPr/>
            <p:nvPr/>
          </p:nvGrpSpPr>
          <p:grpSpPr>
            <a:xfrm>
              <a:off x="8669697" y="4055943"/>
              <a:ext cx="2434499" cy="859894"/>
              <a:chOff x="8698272" y="3645316"/>
              <a:chExt cx="2434499" cy="859894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FA61B1C-A33E-4C28-9E5F-DD1520A25E7A}"/>
                  </a:ext>
                </a:extLst>
              </p:cNvPr>
              <p:cNvGrpSpPr/>
              <p:nvPr/>
            </p:nvGrpSpPr>
            <p:grpSpPr>
              <a:xfrm>
                <a:off x="8736372" y="4105100"/>
                <a:ext cx="1628088" cy="400110"/>
                <a:chOff x="954447" y="4427244"/>
                <a:chExt cx="1628088" cy="400110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993DE41E-A040-4744-9C74-C960C8D151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4447" y="4427244"/>
                  <a:ext cx="394930" cy="394930"/>
                </a:xfrm>
                <a:prstGeom prst="rect">
                  <a:avLst/>
                </a:prstGeom>
              </p:spPr>
            </p:pic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1FD79A96-D1E4-450F-8571-02D74B3FB178}"/>
                    </a:ext>
                  </a:extLst>
                </p:cNvPr>
                <p:cNvSpPr txBox="1"/>
                <p:nvPr/>
              </p:nvSpPr>
              <p:spPr>
                <a:xfrm>
                  <a:off x="1349377" y="4427244"/>
                  <a:ext cx="12331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AU" sz="2000" dirty="0">
                      <a:cs typeface="Arial" panose="020B0604020202020204" pitchFamily="34" charset="0"/>
                      <a:hlinkClick r:id="rId6"/>
                    </a:rPr>
                    <a:t>@mfesgin</a:t>
                  </a:r>
                  <a:endParaRPr lang="en-AU" sz="2000" dirty="0"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B4BC5D9-E44B-4468-967D-935C657E36F0}"/>
                  </a:ext>
                </a:extLst>
              </p:cNvPr>
              <p:cNvGrpSpPr/>
              <p:nvPr/>
            </p:nvGrpSpPr>
            <p:grpSpPr>
              <a:xfrm>
                <a:off x="8698272" y="3645316"/>
                <a:ext cx="2434499" cy="454604"/>
                <a:chOff x="924610" y="3812451"/>
                <a:chExt cx="2434499" cy="454604"/>
              </a:xfrm>
            </p:grpSpPr>
            <p:pic>
              <p:nvPicPr>
                <p:cNvPr id="16" name="Graphic 15" descr="World">
                  <a:extLst>
                    <a:ext uri="{FF2B5EF4-FFF2-40B4-BE49-F238E27FC236}">
                      <a16:creationId xmlns:a16="http://schemas.microsoft.com/office/drawing/2014/main" id="{552410F4-A213-4AD6-BDDF-9DBCB8DE88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4610" y="3812451"/>
                  <a:ext cx="454604" cy="454604"/>
                </a:xfrm>
                <a:prstGeom prst="rect">
                  <a:avLst/>
                </a:prstGeom>
              </p:spPr>
            </p:pic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5751023-31FC-4B2E-904F-5F3D9D69D9A3}"/>
                    </a:ext>
                  </a:extLst>
                </p:cNvPr>
                <p:cNvSpPr txBox="1"/>
                <p:nvPr/>
              </p:nvSpPr>
              <p:spPr>
                <a:xfrm>
                  <a:off x="1360164" y="3839698"/>
                  <a:ext cx="199894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AU" sz="2000" dirty="0">
                      <a:cs typeface="Arial" panose="020B0604020202020204" pitchFamily="34" charset="0"/>
                      <a:hlinkClick r:id="rId9"/>
                    </a:rPr>
                    <a:t>mfesgin.github.io</a:t>
                  </a:r>
                  <a:endParaRPr lang="en-AU" sz="2000" dirty="0"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13313F1-6ECD-489C-A315-1289B34308D5}"/>
                </a:ext>
              </a:extLst>
            </p:cNvPr>
            <p:cNvSpPr/>
            <p:nvPr/>
          </p:nvSpPr>
          <p:spPr>
            <a:xfrm>
              <a:off x="8669697" y="4055942"/>
              <a:ext cx="2434499" cy="887141"/>
            </a:xfrm>
            <a:prstGeom prst="roundRect">
              <a:avLst/>
            </a:pr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82D4A79-59F1-45FD-9D57-03FCDE765E1C}"/>
              </a:ext>
            </a:extLst>
          </p:cNvPr>
          <p:cNvSpPr txBox="1"/>
          <p:nvPr/>
        </p:nvSpPr>
        <p:spPr>
          <a:xfrm>
            <a:off x="467086" y="1505505"/>
            <a:ext cx="2729017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AU" sz="2000" dirty="0"/>
              <a:t>Full version of this work:</a:t>
            </a:r>
            <a:br>
              <a:rPr lang="en-AU" sz="2000" dirty="0"/>
            </a:br>
            <a:r>
              <a:rPr lang="en-AU" sz="2000" dirty="0">
                <a:hlinkClick r:id="rId10"/>
              </a:rPr>
              <a:t>ia.cr/2022/141</a:t>
            </a:r>
            <a:endParaRPr lang="en-AU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09E7B8-CCFA-44FC-832D-B11109D283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3907" y="1817087"/>
            <a:ext cx="6657409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2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56594-364D-48B3-87B4-D4E0BF72A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Exact &amp; Relaxed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7F2EBF-3C91-4832-8E89-C5A76A3A88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AU" dirty="0"/>
                  <a:t>Some apps </a:t>
                </a:r>
                <a:r>
                  <a:rPr lang="en-AU" sz="2000" dirty="0"/>
                  <a:t>(e.g. ordinary, ring, group signatures) </a:t>
                </a:r>
                <a:r>
                  <a:rPr lang="en-AU" dirty="0"/>
                  <a:t>realizable </a:t>
                </a:r>
                <a:r>
                  <a:rPr lang="en-AU" dirty="0">
                    <a:solidFill>
                      <a:srgbClr val="0070C0"/>
                    </a:solidFill>
                  </a:rPr>
                  <a:t>efficiently</a:t>
                </a:r>
                <a:r>
                  <a:rPr lang="en-AU" dirty="0"/>
                  <a:t> </a:t>
                </a:r>
                <a:br>
                  <a:rPr lang="en-AU" dirty="0"/>
                </a:br>
                <a:r>
                  <a:rPr lang="en-AU" dirty="0"/>
                  <a:t>with </a:t>
                </a:r>
                <a:r>
                  <a:rPr lang="en-AU" b="1" dirty="0"/>
                  <a:t>relaxed</a:t>
                </a:r>
                <a:r>
                  <a:rPr lang="en-AU" dirty="0"/>
                  <a:t> proofs</a:t>
                </a:r>
              </a:p>
              <a:p>
                <a:endParaRPr lang="en-AU" dirty="0"/>
              </a:p>
              <a:p>
                <a:r>
                  <a:rPr lang="en-AU" dirty="0"/>
                  <a:t>Some settings </a:t>
                </a:r>
                <a:r>
                  <a:rPr lang="en-AU" dirty="0">
                    <a:solidFill>
                      <a:srgbClr val="FF0000"/>
                    </a:solidFill>
                  </a:rPr>
                  <a:t>cannot</a:t>
                </a:r>
                <a:r>
                  <a:rPr lang="en-AU" dirty="0"/>
                  <a:t> afford </a:t>
                </a:r>
                <a:r>
                  <a:rPr lang="en-AU" b="1" dirty="0"/>
                  <a:t>relaxed</a:t>
                </a:r>
                <a:r>
                  <a:rPr lang="en-AU" dirty="0"/>
                  <a:t> proofs</a:t>
                </a:r>
              </a:p>
              <a:p>
                <a:pPr lvl="1"/>
                <a:r>
                  <a:rPr lang="en-AU" dirty="0"/>
                  <a:t>e.g. proving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AU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d>
                      </m:e>
                      <m:sub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AU" b="1" dirty="0"/>
              </a:p>
              <a:p>
                <a:pPr lvl="1"/>
                <a:r>
                  <a:rPr lang="en-AU" dirty="0"/>
                  <a:t>can’t do a </a:t>
                </a:r>
                <a:r>
                  <a:rPr lang="en-AU" b="1" dirty="0"/>
                  <a:t>relaxed</a:t>
                </a:r>
                <a:r>
                  <a:rPr lang="en-AU" dirty="0"/>
                  <a:t> range proof for </a:t>
                </a:r>
                <a:r>
                  <a:rPr lang="en-AU" dirty="0">
                    <a:solidFill>
                      <a:schemeClr val="accent2">
                        <a:lumMod val="75000"/>
                      </a:schemeClr>
                    </a:solidFill>
                  </a:rPr>
                  <a:t>rounding error</a:t>
                </a:r>
              </a:p>
              <a:p>
                <a:pPr lvl="1"/>
                <a:r>
                  <a:rPr lang="en-AU" dirty="0"/>
                  <a:t>needs to be </a:t>
                </a:r>
                <a:r>
                  <a:rPr lang="en-AU" b="1" dirty="0">
                    <a:solidFill>
                      <a:srgbClr val="0070C0"/>
                    </a:solidFill>
                  </a:rPr>
                  <a:t>exactly</a:t>
                </a:r>
                <a:r>
                  <a:rPr lang="en-AU" dirty="0"/>
                  <a:t> bound</a:t>
                </a:r>
              </a:p>
              <a:p>
                <a:pPr marL="0" indent="0">
                  <a:buNone/>
                </a:pPr>
                <a:endParaRPr lang="en-AU" dirty="0"/>
              </a:p>
              <a:p>
                <a:r>
                  <a:rPr lang="en-AU" b="1" dirty="0"/>
                  <a:t>Q: </a:t>
                </a:r>
                <a:r>
                  <a:rPr lang="en-AU" dirty="0"/>
                  <a:t>What to do for protocols where </a:t>
                </a:r>
                <a:r>
                  <a:rPr lang="en-AU" b="1" dirty="0"/>
                  <a:t>exactness</a:t>
                </a:r>
                <a:r>
                  <a:rPr lang="en-AU" dirty="0"/>
                  <a:t> is </a:t>
                </a:r>
                <a:r>
                  <a:rPr lang="en-AU" dirty="0">
                    <a:solidFill>
                      <a:srgbClr val="FF0000"/>
                    </a:solidFill>
                  </a:rPr>
                  <a:t>partially</a:t>
                </a:r>
                <a:r>
                  <a:rPr lang="en-AU" dirty="0"/>
                  <a:t> required?</a:t>
                </a:r>
              </a:p>
              <a:p>
                <a:pPr lvl="1"/>
                <a:r>
                  <a:rPr lang="en-AU" dirty="0">
                    <a:solidFill>
                      <a:srgbClr val="0070C0"/>
                    </a:solidFill>
                  </a:rPr>
                  <a:t>Hybrid Exact/Relaxed Proofs</a:t>
                </a:r>
              </a:p>
              <a:p>
                <a:pPr lvl="1"/>
                <a:r>
                  <a:rPr lang="en-AU" dirty="0"/>
                  <a:t>Deployed in </a:t>
                </a:r>
                <a:r>
                  <a:rPr lang="en-AU" dirty="0">
                    <a:solidFill>
                      <a:schemeClr val="accent2">
                        <a:lumMod val="75000"/>
                      </a:schemeClr>
                    </a:solidFill>
                  </a:rPr>
                  <a:t>ad hoc </a:t>
                </a:r>
                <a:r>
                  <a:rPr lang="en-AU" dirty="0"/>
                  <a:t>fashion previously</a:t>
                </a:r>
              </a:p>
              <a:p>
                <a:pPr lvl="1"/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7F2EBF-3C91-4832-8E89-C5A76A3A88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99" t="-2083" b="-110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3390C-785D-43FC-B5E5-31359978C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DB18-5525-464F-AEF3-82865250BD75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349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AC853-4A34-47EA-AAC9-1D56BC1E7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Our Contributions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7B1496-C9FE-452F-B0A0-B5327171CA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AU" dirty="0">
                    <a:solidFill>
                      <a:schemeClr val="accent2">
                        <a:lumMod val="75000"/>
                      </a:schemeClr>
                    </a:solidFill>
                  </a:rPr>
                  <a:t>LANES</a:t>
                </a:r>
                <a:r>
                  <a:rPr lang="en-AU" baseline="30000" dirty="0">
                    <a:solidFill>
                      <a:schemeClr val="accent2">
                        <a:lumMod val="75000"/>
                      </a:schemeClr>
                    </a:solidFill>
                  </a:rPr>
                  <a:t>+</a:t>
                </a:r>
                <a:r>
                  <a:rPr lang="en-AU" dirty="0">
                    <a:solidFill>
                      <a:schemeClr val="accent2">
                        <a:lumMod val="75000"/>
                      </a:schemeClr>
                    </a:solidFill>
                  </a:rPr>
                  <a:t>: </a:t>
                </a:r>
                <a:r>
                  <a:rPr lang="en-AU" dirty="0"/>
                  <a:t>framework for </a:t>
                </a:r>
                <a:r>
                  <a:rPr lang="en-US" dirty="0">
                    <a:solidFill>
                      <a:srgbClr val="0070C0"/>
                    </a:solidFill>
                  </a:rPr>
                  <a:t>compact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hybrid exact/relaxed proofs</a:t>
                </a:r>
                <a:endParaRPr lang="en-AU" dirty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pPr lvl="1"/>
                <a:r>
                  <a:rPr lang="en-AU" dirty="0"/>
                  <a:t>Support many </a:t>
                </a:r>
                <a:r>
                  <a:rPr lang="en-AU" b="1" dirty="0"/>
                  <a:t>exact</a:t>
                </a:r>
                <a:r>
                  <a:rPr lang="en-AU" dirty="0"/>
                  <a:t> proofs: LANES </a:t>
                </a:r>
                <a:r>
                  <a:rPr lang="en-AU" sz="2200" dirty="0"/>
                  <a:t>([ALS20, ENS20, LNS20]), </a:t>
                </a:r>
                <a:r>
                  <a:rPr lang="en-AU" dirty="0"/>
                  <a:t>LNP22,…</a:t>
                </a:r>
              </a:p>
              <a:p>
                <a:pPr lvl="1"/>
                <a:r>
                  <a:rPr lang="en-AU" dirty="0"/>
                  <a:t>Support </a:t>
                </a:r>
                <a:r>
                  <a:rPr lang="en-AU" dirty="0">
                    <a:solidFill>
                      <a:srgbClr val="0070C0"/>
                    </a:solidFill>
                  </a:rPr>
                  <a:t>different</a:t>
                </a:r>
                <a:r>
                  <a:rPr lang="en-AU" dirty="0"/>
                  <a:t> system moduli</a:t>
                </a:r>
              </a:p>
              <a:p>
                <a:endParaRPr lang="en-AU" dirty="0"/>
              </a:p>
              <a:p>
                <a:r>
                  <a:rPr lang="en-US" b="1" dirty="0"/>
                  <a:t>App1: </a:t>
                </a:r>
                <a:r>
                  <a:rPr lang="en-US" dirty="0"/>
                  <a:t>Compact lattice-based </a:t>
                </a:r>
                <a:r>
                  <a:rPr lang="en-US" dirty="0">
                    <a:solidFill>
                      <a:srgbClr val="0070C0"/>
                    </a:solidFill>
                  </a:rPr>
                  <a:t>rounding</a:t>
                </a:r>
                <a:r>
                  <a:rPr lang="en-US" dirty="0"/>
                  <a:t> proofs</a:t>
                </a:r>
              </a:p>
              <a:p>
                <a:pPr lvl="1"/>
                <a:r>
                  <a:rPr lang="en-US" dirty="0"/>
                  <a:t>central tool for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verifiable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deterministic</a:t>
                </a:r>
                <a:r>
                  <a:rPr lang="en-US" dirty="0"/>
                  <a:t> lattice-based cryptography</a:t>
                </a:r>
              </a:p>
              <a:p>
                <a:pPr lvl="1"/>
                <a:r>
                  <a:rPr lang="en-US" dirty="0"/>
                  <a:t>useful for </a:t>
                </a:r>
                <a:r>
                  <a:rPr lang="en-US" dirty="0">
                    <a:solidFill>
                      <a:srgbClr val="7030A0"/>
                    </a:solidFill>
                  </a:rPr>
                  <a:t>Learning with Rounding (LWR) </a:t>
                </a:r>
                <a:r>
                  <a:rPr lang="en-US" dirty="0"/>
                  <a:t>and variants</a:t>
                </a:r>
              </a:p>
              <a:p>
                <a:endParaRPr lang="da-DK" dirty="0"/>
              </a:p>
              <a:p>
                <a:r>
                  <a:rPr lang="en-US" dirty="0" err="1">
                    <a:solidFill>
                      <a:schemeClr val="accent2">
                        <a:lumMod val="75000"/>
                      </a:schemeClr>
                    </a:solidFill>
                  </a:rPr>
                  <a:t>LaV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: </a:t>
                </a:r>
                <a:r>
                  <a:rPr lang="en-US" dirty="0"/>
                  <a:t>Compact (long-term) lattice-based </a:t>
                </a:r>
                <a:r>
                  <a:rPr lang="en-US" b="1" dirty="0"/>
                  <a:t>VRF</a:t>
                </a:r>
                <a:r>
                  <a:rPr lang="en-US" dirty="0"/>
                  <a:t> </a:t>
                </a:r>
                <a:r>
                  <a:rPr lang="en-US" sz="2000" dirty="0"/>
                  <a:t>(verifiable random function)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first practical </a:t>
                </a:r>
                <a:r>
                  <a:rPr lang="en-US" dirty="0"/>
                  <a:t>lattice-based VRF supporting </a:t>
                </a:r>
                <a:r>
                  <a:rPr lang="en-US" sz="1800" dirty="0"/>
                  <a:t>(practically)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unrestricted VRF evaluations</a:t>
                </a:r>
              </a:p>
              <a:p>
                <a:pPr lvl="1"/>
                <a:r>
                  <a:rPr lang="en-US" dirty="0"/>
                  <a:t>Output size: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∼</m:t>
                    </m:r>
                  </m:oMath>
                </a14:m>
                <a:r>
                  <a:rPr lang="en-US" dirty="0"/>
                  <a:t>10 KB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Generalized challenge difference invertibility results </a:t>
                </a:r>
                <a:r>
                  <a:rPr lang="en-US" sz="2200" dirty="0"/>
                  <a:t>(needed for soundness)</a:t>
                </a:r>
                <a:endParaRPr lang="en-US" dirty="0"/>
              </a:p>
              <a:p>
                <a:pPr lvl="1"/>
                <a:r>
                  <a:rPr lang="en-US" dirty="0"/>
                  <a:t>applies to challenges with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AU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m:rPr>
                        <m:lit/>
                      </m:rPr>
                      <a:rPr lang="en-AU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A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AU" b="1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AU" b="1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AU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 for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7B1496-C9FE-452F-B0A0-B5327171CA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8" t="-318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21992-2538-487E-8B47-51792A21C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DB18-5525-464F-AEF3-82865250BD75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857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5CF9F-482F-4A80-9FD9-40A572576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Generalized challenge difference invertibility results</a:t>
            </a:r>
            <a:endParaRPr lang="en-A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081900-16AD-49DC-841D-1B0E504302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0935" y="982170"/>
                <a:ext cx="11153775" cy="519479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AU" u="sng" dirty="0"/>
                  <a:t>Challenge set:</a:t>
                </a:r>
              </a:p>
              <a:p>
                <a:r>
                  <a:rPr lang="en-AU" dirty="0"/>
                  <a:t>Elements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/(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AU" dirty="0"/>
                  <a:t>    - </a:t>
                </a:r>
                <a:r>
                  <a:rPr lang="en-AU" sz="2400" dirty="0"/>
                  <a:t>splits into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AU" sz="2400" dirty="0"/>
                  <a:t> subrings </a:t>
                </a:r>
                <a:endParaRPr lang="en-A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AU" dirty="0"/>
                  <a:t>-norm: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AU" dirty="0"/>
              </a:p>
              <a:p>
                <a:r>
                  <a:rPr lang="en-AU" dirty="0"/>
                  <a:t>total Hamming weight: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den>
                    </m:f>
                    <m:r>
                      <a:rPr lang="en-AU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̃"/>
                        <m:ctrlP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inv</m:t>
                        </m:r>
                      </m:sub>
                    </m:sSub>
                  </m:oMath>
                </a14:m>
                <a:r>
                  <a:rPr lang="en-AU" dirty="0"/>
                  <a:t>:= non-invertibility prob.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AU" dirty="0"/>
                  <a:t>  </a:t>
                </a:r>
                <a:br>
                  <a:rPr lang="en-AU" dirty="0"/>
                </a:br>
                <a:r>
                  <a:rPr lang="en-AU" sz="2000" dirty="0"/>
                  <a:t>(</a:t>
                </a:r>
                <a:r>
                  <a:rPr lang="en-AU" sz="2000" dirty="0" err="1"/>
                  <a:t>w.r.t.</a:t>
                </a:r>
                <a:r>
                  <a:rPr lang="en-AU" sz="2000" dirty="0"/>
                  <a:t> “Partition-and-Sample” distribution)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081900-16AD-49DC-841D-1B0E504302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0935" y="982170"/>
                <a:ext cx="11153775" cy="5194794"/>
              </a:xfrm>
              <a:blipFill>
                <a:blip r:embed="rId3"/>
                <a:stretch>
                  <a:fillRect l="-1148" t="-18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3C8BC-1E81-44DC-9CB1-DC2B5C14C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DB18-5525-464F-AEF3-82865250BD75}" type="slidenum">
              <a:rPr lang="en-AU" smtClean="0"/>
              <a:pPr/>
              <a:t>5</a:t>
            </a:fld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98E105-156B-4244-8569-FCFCD2758B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738"/>
          <a:stretch/>
        </p:blipFill>
        <p:spPr>
          <a:xfrm>
            <a:off x="370935" y="4504966"/>
            <a:ext cx="11153775" cy="118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9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33F78F-99FA-43EB-B485-9BD596B6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LANES</a:t>
            </a:r>
            <a:r>
              <a:rPr lang="en-AU" baseline="30000" dirty="0"/>
              <a:t>+</a:t>
            </a:r>
            <a:r>
              <a:rPr lang="en-AU" dirty="0"/>
              <a:t> Framework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52CCE5-6565-4722-A47C-830D2FF4D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9612A-9B1E-4341-9A78-209D6C497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DB18-5525-464F-AEF3-82865250BD75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250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CCAF366-E9B1-4708-BB91-7AD6DAAC0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Hybrid Exact/Relaxed Relation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79EB1-DFB6-4754-99B9-25A3A1DBB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DB18-5525-464F-AEF3-82865250BD75}" type="slidenum">
              <a:rPr lang="en-AU" smtClean="0"/>
              <a:pPr/>
              <a:t>7</a:t>
            </a:fld>
            <a:endParaRPr lang="en-A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657963-F721-4DDB-8169-0B599EA32992}"/>
              </a:ext>
            </a:extLst>
          </p:cNvPr>
          <p:cNvSpPr/>
          <p:nvPr/>
        </p:nvSpPr>
        <p:spPr>
          <a:xfrm>
            <a:off x="1123949" y="2106868"/>
            <a:ext cx="2552073" cy="837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EAF523-27F9-4208-AB97-71D50A6E130F}"/>
              </a:ext>
            </a:extLst>
          </p:cNvPr>
          <p:cNvSpPr/>
          <p:nvPr/>
        </p:nvSpPr>
        <p:spPr>
          <a:xfrm>
            <a:off x="3810000" y="2108526"/>
            <a:ext cx="304800" cy="22158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/>
              <a:t>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9E2698-63A5-46D3-854A-2A20CF523A64}"/>
              </a:ext>
            </a:extLst>
          </p:cNvPr>
          <p:cNvSpPr/>
          <p:nvPr/>
        </p:nvSpPr>
        <p:spPr>
          <a:xfrm>
            <a:off x="7695659" y="2106869"/>
            <a:ext cx="304800" cy="837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/>
              <a:t>t</a:t>
            </a:r>
          </a:p>
        </p:txBody>
      </p:sp>
      <p:sp>
        <p:nvSpPr>
          <p:cNvPr id="13" name="Equals 12">
            <a:extLst>
              <a:ext uri="{FF2B5EF4-FFF2-40B4-BE49-F238E27FC236}">
                <a16:creationId xmlns:a16="http://schemas.microsoft.com/office/drawing/2014/main" id="{723EA7B9-A6E7-4808-95B7-EC286B6F9A64}"/>
              </a:ext>
            </a:extLst>
          </p:cNvPr>
          <p:cNvSpPr/>
          <p:nvPr/>
        </p:nvSpPr>
        <p:spPr>
          <a:xfrm>
            <a:off x="6946240" y="2487868"/>
            <a:ext cx="457200" cy="400050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1A685B-1843-46D6-9BBC-53BD2BB5718C}"/>
                  </a:ext>
                </a:extLst>
              </p:cNvPr>
              <p:cNvSpPr txBox="1"/>
              <p:nvPr/>
            </p:nvSpPr>
            <p:spPr>
              <a:xfrm>
                <a:off x="8521278" y="2421520"/>
                <a:ext cx="11365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800" dirty="0"/>
                  <a:t>mod </a:t>
                </a:r>
                <a14:m>
                  <m:oMath xmlns:m="http://schemas.openxmlformats.org/officeDocument/2006/math">
                    <m:r>
                      <a:rPr lang="en-AU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1A685B-1843-46D6-9BBC-53BD2BB57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1278" y="2421520"/>
                <a:ext cx="1136530" cy="523220"/>
              </a:xfrm>
              <a:prstGeom prst="rect">
                <a:avLst/>
              </a:prstGeom>
              <a:blipFill>
                <a:blip r:embed="rId3"/>
                <a:stretch>
                  <a:fillRect l="-11290" t="-10465" b="-3255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ross 13">
            <a:extLst>
              <a:ext uri="{FF2B5EF4-FFF2-40B4-BE49-F238E27FC236}">
                <a16:creationId xmlns:a16="http://schemas.microsoft.com/office/drawing/2014/main" id="{084E4062-8FD3-4AE1-A13F-09D3D23446AE}"/>
              </a:ext>
            </a:extLst>
          </p:cNvPr>
          <p:cNvSpPr/>
          <p:nvPr/>
        </p:nvSpPr>
        <p:spPr>
          <a:xfrm>
            <a:off x="4426069" y="2483104"/>
            <a:ext cx="457201" cy="400050"/>
          </a:xfrm>
          <a:prstGeom prst="plus">
            <a:avLst>
              <a:gd name="adj" fmla="val 3870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BC208F-C9E3-456E-8134-83A24ECE76DF}"/>
              </a:ext>
            </a:extLst>
          </p:cNvPr>
          <p:cNvSpPr/>
          <p:nvPr/>
        </p:nvSpPr>
        <p:spPr>
          <a:xfrm>
            <a:off x="5212691" y="2106868"/>
            <a:ext cx="844311" cy="837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/>
              <a:t>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C94841-A995-4500-B501-F3972AFEB47B}"/>
              </a:ext>
            </a:extLst>
          </p:cNvPr>
          <p:cNvSpPr/>
          <p:nvPr/>
        </p:nvSpPr>
        <p:spPr>
          <a:xfrm>
            <a:off x="6190979" y="2106867"/>
            <a:ext cx="304800" cy="8378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/>
              <a:t>m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DBC1E91-12C5-4497-A1A1-C2C7ED92ECBF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4114800" y="3216438"/>
            <a:ext cx="400050" cy="1431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CE00014-6E21-432B-B85B-CE900818E086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6495779" y="2525804"/>
            <a:ext cx="1199880" cy="1636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51533EE-EBA7-43E9-A33B-97E272D18B28}"/>
                  </a:ext>
                </a:extLst>
              </p:cNvPr>
              <p:cNvSpPr txBox="1"/>
              <p:nvPr/>
            </p:nvSpPr>
            <p:spPr>
              <a:xfrm>
                <a:off x="7365673" y="4232101"/>
                <a:ext cx="4425186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200" dirty="0"/>
                  <a:t>- small dimension</a:t>
                </a:r>
              </a:p>
              <a:p>
                <a:r>
                  <a:rPr lang="en-AU" sz="2200" dirty="0"/>
                  <a:t>- small coefficients (no slack allowed)</a:t>
                </a:r>
              </a:p>
              <a:p>
                <a14:m>
                  <m:oMath xmlns:m="http://schemas.openxmlformats.org/officeDocument/2006/math">
                    <m:r>
                      <a:rPr lang="en-AU" sz="2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AU" sz="2200" dirty="0"/>
                  <a:t> </a:t>
                </a:r>
                <a:r>
                  <a:rPr lang="en-AU" sz="2200" dirty="0">
                    <a:solidFill>
                      <a:srgbClr val="7030A0"/>
                    </a:solidFill>
                  </a:rPr>
                  <a:t>exact proof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51533EE-EBA7-43E9-A33B-97E272D18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673" y="4232101"/>
                <a:ext cx="4425186" cy="1107996"/>
              </a:xfrm>
              <a:prstGeom prst="rect">
                <a:avLst/>
              </a:prstGeom>
              <a:blipFill>
                <a:blip r:embed="rId4"/>
                <a:stretch>
                  <a:fillRect l="-1791" t="-3846" r="-1102" b="-1044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08D6136-4A87-4FF7-B898-099C5FAF0260}"/>
              </a:ext>
            </a:extLst>
          </p:cNvPr>
          <p:cNvSpPr txBox="1"/>
          <p:nvPr/>
        </p:nvSpPr>
        <p:spPr>
          <a:xfrm>
            <a:off x="5844845" y="1691752"/>
            <a:ext cx="1186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“message”</a:t>
            </a:r>
            <a:endParaRPr lang="en-AU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BDFB683-2F2D-4E49-94AB-BC0EEEE44093}"/>
              </a:ext>
            </a:extLst>
          </p:cNvPr>
          <p:cNvSpPr txBox="1"/>
          <p:nvPr/>
        </p:nvSpPr>
        <p:spPr>
          <a:xfrm>
            <a:off x="3166519" y="1649564"/>
            <a:ext cx="1526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“randomness”</a:t>
            </a:r>
            <a:endParaRPr lang="en-A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0C34D06-4FBD-4AAE-8C58-05EF11CAA48A}"/>
                  </a:ext>
                </a:extLst>
              </p:cNvPr>
              <p:cNvSpPr txBox="1"/>
              <p:nvPr/>
            </p:nvSpPr>
            <p:spPr>
              <a:xfrm>
                <a:off x="954246" y="1071707"/>
                <a:ext cx="5195333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400" dirty="0"/>
                  <a:t>Public matrices/vectors </a:t>
                </a:r>
                <a14:m>
                  <m:oMath xmlns:m="http://schemas.openxmlformats.org/officeDocument/2006/math"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AU" sz="24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AU" sz="2400" b="1" i="1" dirty="0"/>
                  <a:t> </a:t>
                </a:r>
                <a:r>
                  <a:rPr lang="en-AU" sz="2400" dirty="0"/>
                  <a:t>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0C34D06-4FBD-4AAE-8C58-05EF11CAA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46" y="1071707"/>
                <a:ext cx="5195333" cy="490199"/>
              </a:xfrm>
              <a:prstGeom prst="rect">
                <a:avLst/>
              </a:prstGeom>
              <a:blipFill>
                <a:blip r:embed="rId5"/>
                <a:stretch>
                  <a:fillRect l="-1878" t="-8750" b="-2375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FDE49EB-496E-46AC-8D59-EE64E7F3AACC}"/>
                  </a:ext>
                </a:extLst>
              </p:cNvPr>
              <p:cNvSpPr txBox="1"/>
              <p:nvPr/>
            </p:nvSpPr>
            <p:spPr>
              <a:xfrm>
                <a:off x="2798944" y="4666594"/>
                <a:ext cx="3818161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200" dirty="0"/>
                  <a:t>- large dimension</a:t>
                </a:r>
                <a:br>
                  <a:rPr lang="en-AU" sz="2200" dirty="0"/>
                </a:br>
                <a:r>
                  <a:rPr lang="en-AU" sz="2200" dirty="0"/>
                  <a:t>- possibly </a:t>
                </a:r>
                <a:r>
                  <a:rPr lang="en-AU" sz="2200" b="1" dirty="0"/>
                  <a:t>relatively</a:t>
                </a:r>
                <a:r>
                  <a:rPr lang="en-AU" sz="2200" dirty="0"/>
                  <a:t> small </a:t>
                </a:r>
                <a:r>
                  <a:rPr lang="en-AU" sz="2200" dirty="0" err="1"/>
                  <a:t>coeffs</a:t>
                </a:r>
                <a:endParaRPr lang="en-AU" sz="2200" dirty="0"/>
              </a:p>
              <a:p>
                <a14:m>
                  <m:oMath xmlns:m="http://schemas.openxmlformats.org/officeDocument/2006/math">
                    <m:r>
                      <a:rPr lang="en-AU" sz="22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AU" sz="2200" dirty="0"/>
                  <a:t> </a:t>
                </a:r>
                <a:r>
                  <a:rPr lang="en-AU" sz="2200" dirty="0">
                    <a:solidFill>
                      <a:srgbClr val="7030A0"/>
                    </a:solidFill>
                  </a:rPr>
                  <a:t>relaxed proof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FDE49EB-496E-46AC-8D59-EE64E7F3A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944" y="4666594"/>
                <a:ext cx="3818161" cy="1107996"/>
              </a:xfrm>
              <a:prstGeom prst="rect">
                <a:avLst/>
              </a:prstGeom>
              <a:blipFill>
                <a:blip r:embed="rId6"/>
                <a:stretch>
                  <a:fillRect l="-2077" t="-3867" r="-1278" b="-1049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1126A13-33EE-4CB6-8234-617FD1BB6E06}"/>
                  </a:ext>
                </a:extLst>
              </p:cNvPr>
              <p:cNvSpPr txBox="1"/>
              <p:nvPr/>
            </p:nvSpPr>
            <p:spPr>
              <a:xfrm>
                <a:off x="954246" y="5987842"/>
                <a:ext cx="9380260" cy="4247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lvl="1">
                  <a:lnSpc>
                    <a:spcPct val="90000"/>
                  </a:lnSpc>
                  <a:spcBef>
                    <a:spcPts val="500"/>
                  </a:spcBef>
                </a:pPr>
                <a:r>
                  <a:rPr lang="en-AU" sz="2400" dirty="0">
                    <a:solidFill>
                      <a:prstClr val="black"/>
                    </a:solidFill>
                  </a:rPr>
                  <a:t>Imagine want to prove knowledge of a </a:t>
                </a:r>
                <a:r>
                  <a:rPr lang="en-AU" sz="2400" dirty="0">
                    <a:solidFill>
                      <a:srgbClr val="FF0000"/>
                    </a:solidFill>
                  </a:rPr>
                  <a:t>single</a:t>
                </a:r>
                <a:r>
                  <a:rPr lang="en-AU" sz="2400" dirty="0">
                    <a:solidFill>
                      <a:prstClr val="black"/>
                    </a:solidFill>
                  </a:rPr>
                  <a:t> LWE sample: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A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AU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A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d>
                    <m:r>
                      <a:rPr lang="en-AU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AU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1126A13-33EE-4CB6-8234-617FD1BB6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46" y="5987842"/>
                <a:ext cx="9380260" cy="424732"/>
              </a:xfrm>
              <a:prstGeom prst="rect">
                <a:avLst/>
              </a:prstGeom>
              <a:blipFill>
                <a:blip r:embed="rId7"/>
                <a:stretch>
                  <a:fillRect t="-18056" b="-291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602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9" grpId="0"/>
      <p:bldP spid="14" grpId="0" animBg="1"/>
      <p:bldP spid="15" grpId="0" animBg="1"/>
      <p:bldP spid="16" grpId="0" animBg="1"/>
      <p:bldP spid="22" grpId="0"/>
      <p:bldP spid="24" grpId="0"/>
      <p:bldP spid="27" grpId="0"/>
      <p:bldP spid="28" grpId="0"/>
      <p:bldP spid="23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5E6D60-E0A4-426E-BB33-15D8914780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358"/>
          <a:stretch/>
        </p:blipFill>
        <p:spPr>
          <a:xfrm>
            <a:off x="370936" y="1762110"/>
            <a:ext cx="10982865" cy="14188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49FECD-2F48-4416-BCF9-EFB38086F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LANES</a:t>
            </a:r>
            <a:r>
              <a:rPr lang="en-AU" sz="3200" baseline="30000" dirty="0"/>
              <a:t>+</a:t>
            </a:r>
            <a:r>
              <a:rPr lang="en-AU" sz="3200" dirty="0"/>
              <a:t>: </a:t>
            </a:r>
            <a:r>
              <a:rPr lang="en-US" sz="3200" dirty="0"/>
              <a:t>Framework for Hybrid Exact/Relaxed Proofs</a:t>
            </a:r>
            <a:endParaRPr lang="en-A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0FC980-9C02-4CDE-BA6F-A1655C12BF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0936" y="3286126"/>
                <a:ext cx="10982864" cy="3157538"/>
              </a:xfrm>
            </p:spPr>
            <p:txBody>
              <a:bodyPr>
                <a:normAutofit/>
              </a:bodyPr>
              <a:lstStyle/>
              <a:p>
                <a:r>
                  <a:rPr lang="en-AU" b="0" dirty="0"/>
                  <a:t>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AU" dirty="0"/>
              </a:p>
              <a:p>
                <a:pPr marL="0" indent="0">
                  <a:buNone/>
                </a:pPr>
                <a:endParaRPr lang="en-AU" dirty="0"/>
              </a:p>
              <a:p>
                <a:r>
                  <a:rPr lang="en-AU" dirty="0"/>
                  <a:t>Need two ingredients:</a:t>
                </a:r>
              </a:p>
              <a:p>
                <a:pPr lvl="1"/>
                <a:r>
                  <a:rPr lang="en-AU" dirty="0"/>
                  <a:t>Relaxed Proof of Knowledge: </a:t>
                </a:r>
                <a:r>
                  <a:rPr lang="en-AU" dirty="0" err="1">
                    <a:solidFill>
                      <a:srgbClr val="0070C0"/>
                    </a:solidFill>
                  </a:rPr>
                  <a:t>RPoK</a:t>
                </a:r>
                <a:endParaRPr lang="en-AU" dirty="0"/>
              </a:p>
              <a:p>
                <a:pPr lvl="1"/>
                <a:r>
                  <a:rPr lang="en-AU" dirty="0"/>
                  <a:t>Exact proof: </a:t>
                </a:r>
                <a:r>
                  <a:rPr lang="en-AU" dirty="0">
                    <a:solidFill>
                      <a:srgbClr val="0070C0"/>
                    </a:solidFill>
                  </a:rPr>
                  <a:t>LANES</a:t>
                </a:r>
                <a:r>
                  <a:rPr lang="en-AU" dirty="0"/>
                  <a:t> (or </a:t>
                </a:r>
                <a:r>
                  <a:rPr lang="en-AU" dirty="0">
                    <a:solidFill>
                      <a:srgbClr val="0070C0"/>
                    </a:solidFill>
                  </a:rPr>
                  <a:t>LNP22</a:t>
                </a:r>
                <a:r>
                  <a:rPr lang="en-AU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0FC980-9C02-4CDE-BA6F-A1655C12BF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0936" y="3286126"/>
                <a:ext cx="10982864" cy="3157538"/>
              </a:xfrm>
              <a:blipFill>
                <a:blip r:embed="rId4"/>
                <a:stretch>
                  <a:fillRect l="-999" t="-308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94509-1D37-4ED4-884E-7B519EF40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DB18-5525-464F-AEF3-82865250BD75}" type="slidenum">
              <a:rPr lang="en-AU" smtClean="0"/>
              <a:pPr/>
              <a:t>8</a:t>
            </a:fld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ED4BE9-9D27-465B-ADE7-FD0AD1F00C1E}"/>
              </a:ext>
            </a:extLst>
          </p:cNvPr>
          <p:cNvSpPr/>
          <p:nvPr/>
        </p:nvSpPr>
        <p:spPr>
          <a:xfrm>
            <a:off x="7943850" y="1762109"/>
            <a:ext cx="3181350" cy="4762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706AF7-0DB4-47F2-A6E0-E7AA9512B7EA}"/>
              </a:ext>
            </a:extLst>
          </p:cNvPr>
          <p:cNvSpPr/>
          <p:nvPr/>
        </p:nvSpPr>
        <p:spPr>
          <a:xfrm>
            <a:off x="6486525" y="2617938"/>
            <a:ext cx="4219575" cy="4762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3943F0-883B-41C7-8845-07D9F23DFD30}"/>
              </a:ext>
            </a:extLst>
          </p:cNvPr>
          <p:cNvSpPr/>
          <p:nvPr/>
        </p:nvSpPr>
        <p:spPr>
          <a:xfrm>
            <a:off x="4281488" y="2617938"/>
            <a:ext cx="2205038" cy="4762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36FBEA-F948-4C69-801A-E81821FB9ECD}"/>
              </a:ext>
            </a:extLst>
          </p:cNvPr>
          <p:cNvSpPr/>
          <p:nvPr/>
        </p:nvSpPr>
        <p:spPr>
          <a:xfrm>
            <a:off x="4510087" y="2238375"/>
            <a:ext cx="4729164" cy="379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500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F02A3-835F-4077-9B97-F2AF03D39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/>
              <a:t>Standard </a:t>
            </a:r>
            <a:r>
              <a:rPr lang="en-AU" sz="4000" dirty="0" err="1"/>
              <a:t>RPoK</a:t>
            </a:r>
            <a:r>
              <a:rPr lang="en-AU" sz="4000" dirty="0"/>
              <a:t> Proof </a:t>
            </a:r>
            <a:r>
              <a:rPr lang="en-AU" sz="3200" dirty="0"/>
              <a:t>(“Fiat-Shamir with Aborts”)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C4F0D2-1F59-4E83-BC15-F802C2DD6F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0936" y="1199072"/>
                <a:ext cx="10982864" cy="5277928"/>
              </a:xfrm>
            </p:spPr>
            <p:txBody>
              <a:bodyPr/>
              <a:lstStyle/>
              <a:p>
                <a:endParaRPr lang="en-AU" dirty="0"/>
              </a:p>
              <a:p>
                <a:endParaRPr lang="en-AU" dirty="0"/>
              </a:p>
              <a:p>
                <a:endParaRPr lang="en-AU" dirty="0"/>
              </a:p>
              <a:p>
                <a:endParaRPr lang="en-AU" dirty="0"/>
              </a:p>
              <a:p>
                <a:endParaRPr lang="en-AU" dirty="0"/>
              </a:p>
              <a:p>
                <a:endParaRPr lang="en-AU" dirty="0"/>
              </a:p>
              <a:p>
                <a:endParaRPr lang="en-AU" dirty="0"/>
              </a:p>
              <a:p>
                <a:endParaRPr lang="en-AU" dirty="0"/>
              </a:p>
              <a:p>
                <a:endParaRPr lang="en-AU" dirty="0"/>
              </a:p>
              <a:p>
                <a:r>
                  <a:rPr lang="en-AU" dirty="0"/>
                  <a:t>Proves: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AU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1" i="1" dirty="0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AU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AU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b="1" i="1" dirty="0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AU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AU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AU" dirty="0"/>
                  <a:t>    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AU" dirty="0"/>
                  <a:t>  are (relatively) short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C4F0D2-1F59-4E83-BC15-F802C2DD6F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0936" y="1199072"/>
                <a:ext cx="10982864" cy="5277928"/>
              </a:xfrm>
              <a:blipFill>
                <a:blip r:embed="rId3"/>
                <a:stretch>
                  <a:fillRect l="-99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25169-F1FC-4F05-861B-84515EBAF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DB18-5525-464F-AEF3-82865250BD75}" type="slidenum">
              <a:rPr lang="en-AU" smtClean="0"/>
              <a:pPr/>
              <a:t>9</a:t>
            </a:fld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24B24A-6C45-44B0-B190-95C3FD904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587589"/>
            <a:ext cx="10371744" cy="39570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CF2BC7-20A1-44BE-831C-C014057D30F0}"/>
              </a:ext>
            </a:extLst>
          </p:cNvPr>
          <p:cNvSpPr/>
          <p:nvPr/>
        </p:nvSpPr>
        <p:spPr>
          <a:xfrm>
            <a:off x="1466850" y="2362200"/>
            <a:ext cx="3933825" cy="6953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C266B9-01DB-4941-8879-277D55ACDB7A}"/>
              </a:ext>
            </a:extLst>
          </p:cNvPr>
          <p:cNvSpPr/>
          <p:nvPr/>
        </p:nvSpPr>
        <p:spPr>
          <a:xfrm>
            <a:off x="1466850" y="3057525"/>
            <a:ext cx="3933825" cy="3476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567493-7A1D-4231-93BB-D6124F6819A4}"/>
              </a:ext>
            </a:extLst>
          </p:cNvPr>
          <p:cNvSpPr/>
          <p:nvPr/>
        </p:nvSpPr>
        <p:spPr>
          <a:xfrm>
            <a:off x="1466849" y="3392277"/>
            <a:ext cx="3933825" cy="3476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F0FC10-5851-47A2-929F-2BDC14B5A65B}"/>
              </a:ext>
            </a:extLst>
          </p:cNvPr>
          <p:cNvSpPr/>
          <p:nvPr/>
        </p:nvSpPr>
        <p:spPr>
          <a:xfrm>
            <a:off x="1466848" y="3739939"/>
            <a:ext cx="3933825" cy="6225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E038C4-F1D2-4806-A783-9B8C8D68D41F}"/>
              </a:ext>
            </a:extLst>
          </p:cNvPr>
          <p:cNvSpPr/>
          <p:nvPr/>
        </p:nvSpPr>
        <p:spPr>
          <a:xfrm>
            <a:off x="1466848" y="4362450"/>
            <a:ext cx="4371977" cy="3795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864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13365</TotalTime>
  <Words>1421</Words>
  <Application>Microsoft Office PowerPoint</Application>
  <PresentationFormat>Widescreen</PresentationFormat>
  <Paragraphs>239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Constantia</vt:lpstr>
      <vt:lpstr>Wingdings</vt:lpstr>
      <vt:lpstr>Office Theme</vt:lpstr>
      <vt:lpstr>Efficient Hybrid Exact/Relaxed Lattice Proofs and Applications to Rounding and VRFs</vt:lpstr>
      <vt:lpstr>The Fundamental Lattice Relation</vt:lpstr>
      <vt:lpstr>Exact &amp; Relaxed Proofs</vt:lpstr>
      <vt:lpstr>Our Contributions</vt:lpstr>
      <vt:lpstr>Generalized challenge difference invertibility results</vt:lpstr>
      <vt:lpstr>LANES+ Framework</vt:lpstr>
      <vt:lpstr>Hybrid Exact/Relaxed Relation</vt:lpstr>
      <vt:lpstr>LANES+: Framework for Hybrid Exact/Relaxed Proofs</vt:lpstr>
      <vt:lpstr>Standard RPoK Proof (“Fiat-Shamir with Aborts”)</vt:lpstr>
      <vt:lpstr>LANES Proof</vt:lpstr>
      <vt:lpstr>LANES+: RPoK + LANES</vt:lpstr>
      <vt:lpstr>LANES+ (cont’d)</vt:lpstr>
      <vt:lpstr>LaV: compact long-term Lattice-based Vrf</vt:lpstr>
      <vt:lpstr>Verifiable Random Function (VRF)</vt:lpstr>
      <vt:lpstr>A folklore VRF approach (using random oracles)</vt:lpstr>
      <vt:lpstr>LaV   (Module-SIS and Module-LWR)</vt:lpstr>
      <vt:lpstr>How to prove rounding?</vt:lpstr>
      <vt:lpstr>Back to LaV</vt:lpstr>
      <vt:lpstr>Performance Results</vt:lpstr>
      <vt:lpstr>Comparison with “post-quantum” VRFs</vt:lpstr>
      <vt:lpstr>Open Questions &amp; Future Work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Lattice-Based One-Shot Proofs</dc:title>
  <dc:creator>mesg</dc:creator>
  <cp:lastModifiedBy>Muhammed Esgin</cp:lastModifiedBy>
  <cp:revision>1150</cp:revision>
  <dcterms:created xsi:type="dcterms:W3CDTF">2019-05-26T01:19:36Z</dcterms:created>
  <dcterms:modified xsi:type="dcterms:W3CDTF">2023-08-16T05:44:31Z</dcterms:modified>
</cp:coreProperties>
</file>