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8" r:id="rId3"/>
    <p:sldId id="257" r:id="rId4"/>
    <p:sldId id="258" r:id="rId5"/>
    <p:sldId id="259" r:id="rId6"/>
    <p:sldId id="289" r:id="rId7"/>
    <p:sldId id="261" r:id="rId8"/>
    <p:sldId id="290" r:id="rId9"/>
    <p:sldId id="262" r:id="rId10"/>
    <p:sldId id="263" r:id="rId11"/>
    <p:sldId id="264" r:id="rId12"/>
    <p:sldId id="265" r:id="rId13"/>
    <p:sldId id="266" r:id="rId14"/>
    <p:sldId id="273" r:id="rId15"/>
    <p:sldId id="274" r:id="rId16"/>
    <p:sldId id="268" r:id="rId17"/>
    <p:sldId id="269" r:id="rId18"/>
    <p:sldId id="270" r:id="rId19"/>
    <p:sldId id="271" r:id="rId20"/>
    <p:sldId id="272" r:id="rId21"/>
    <p:sldId id="275" r:id="rId22"/>
    <p:sldId id="276" r:id="rId23"/>
    <p:sldId id="277" r:id="rId24"/>
    <p:sldId id="278" r:id="rId25"/>
    <p:sldId id="279"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0"/>
    <p:restoredTop sz="77854"/>
  </p:normalViewPr>
  <p:slideViewPr>
    <p:cSldViewPr snapToGrid="0" snapToObjects="1">
      <p:cViewPr varScale="1">
        <p:scale>
          <a:sx n="82" d="100"/>
          <a:sy n="82" d="100"/>
        </p:scale>
        <p:origin x="1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DF36A-94A7-0E48-AE2B-2EC2783FAB52}" type="datetimeFigureOut">
              <a:rPr lang="en-US" smtClean="0"/>
              <a:t>8/19/23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364DD-38E1-B34C-A6D8-DD3457CF4698}" type="slidenum">
              <a:rPr lang="en-US" smtClean="0"/>
              <a:t>‹#›</a:t>
            </a:fld>
            <a:endParaRPr lang="en-US"/>
          </a:p>
        </p:txBody>
      </p:sp>
    </p:spTree>
    <p:extLst>
      <p:ext uri="{BB962C8B-B14F-4D97-AF65-F5344CB8AC3E}">
        <p14:creationId xmlns:p14="http://schemas.microsoft.com/office/powerpoint/2010/main" val="198181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7B13A-5FCF-D240-B1AE-4F9D8478C057}" type="slidenum">
              <a:rPr lang="en-US" smtClean="0"/>
              <a:t>1</a:t>
            </a:fld>
            <a:endParaRPr lang="en-US"/>
          </a:p>
        </p:txBody>
      </p:sp>
    </p:spTree>
    <p:extLst>
      <p:ext uri="{BB962C8B-B14F-4D97-AF65-F5344CB8AC3E}">
        <p14:creationId xmlns:p14="http://schemas.microsoft.com/office/powerpoint/2010/main" val="1563684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answer this question affirmatively.</a:t>
            </a:r>
          </a:p>
          <a:p>
            <a:endParaRPr lang="en-US" dirty="0"/>
          </a:p>
          <a:p>
            <a:r>
              <a:rPr lang="en-US" dirty="0"/>
              <a:t>Specifically, we show that for every multiparty function f, there exists a four round protocol for securely computing f against malicious adversaries in the plain model making black-box use of sub-exponentially secure two-round statistical sender private OT protocol.</a:t>
            </a:r>
          </a:p>
          <a:p>
            <a:endParaRPr lang="en-US" dirty="0"/>
          </a:p>
          <a:p>
            <a:r>
              <a:rPr lang="en-US" dirty="0"/>
              <a:t>This can be instantiated with sub-exponential versions of almost all the standard assumptions in cryptography.</a:t>
            </a:r>
          </a:p>
          <a:p>
            <a:endParaRPr lang="en-US" dirty="0"/>
          </a:p>
          <a:p>
            <a:r>
              <a:rPr lang="en-US" dirty="0"/>
              <a:t>In the rest of the talk, let me give a brief overview of the construction and the proof techniques.</a:t>
            </a:r>
          </a:p>
        </p:txBody>
      </p:sp>
      <p:sp>
        <p:nvSpPr>
          <p:cNvPr id="4" name="Slide Number Placeholder 3"/>
          <p:cNvSpPr>
            <a:spLocks noGrp="1"/>
          </p:cNvSpPr>
          <p:nvPr>
            <p:ph type="sldNum" sz="quarter" idx="5"/>
          </p:nvPr>
        </p:nvSpPr>
        <p:spPr/>
        <p:txBody>
          <a:bodyPr/>
          <a:lstStyle/>
          <a:p>
            <a:fld id="{E0D364DD-38E1-B34C-A6D8-DD3457CF4698}" type="slidenum">
              <a:rPr lang="en-US" smtClean="0"/>
              <a:t>10</a:t>
            </a:fld>
            <a:endParaRPr lang="en-US"/>
          </a:p>
        </p:txBody>
      </p:sp>
    </p:spTree>
    <p:extLst>
      <p:ext uri="{BB962C8B-B14F-4D97-AF65-F5344CB8AC3E}">
        <p14:creationId xmlns:p14="http://schemas.microsoft.com/office/powerpoint/2010/main" val="637387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construction makes use of the IPS compiler and let me first give a brief overview of this compiler.</a:t>
            </a:r>
          </a:p>
          <a:p>
            <a:endParaRPr lang="en-US" dirty="0"/>
          </a:p>
          <a:p>
            <a:r>
              <a:rPr lang="en-US" dirty="0"/>
              <a:t>Let’s say that there are four parties each with its own private input and they want to compute some function f on their joint inputs. The first ingredient in the IPS compiler is an outer protocol. </a:t>
            </a:r>
          </a:p>
          <a:p>
            <a:endParaRPr lang="en-US" dirty="0"/>
          </a:p>
          <a:p>
            <a:r>
              <a:rPr lang="en-US" dirty="0"/>
              <a:t>To understand this outer protocol, let us first consider an idealized model where the parties have additionally access to m servers.</a:t>
            </a:r>
          </a:p>
          <a:p>
            <a:endParaRPr lang="en-US" dirty="0"/>
          </a:p>
          <a:p>
            <a:r>
              <a:rPr lang="en-US" dirty="0"/>
              <a:t>In this outer protocol, the parties generate an encoding of their inputs and send the encoded values to the servers.</a:t>
            </a:r>
          </a:p>
        </p:txBody>
      </p:sp>
      <p:sp>
        <p:nvSpPr>
          <p:cNvPr id="4" name="Slide Number Placeholder 3"/>
          <p:cNvSpPr>
            <a:spLocks noGrp="1"/>
          </p:cNvSpPr>
          <p:nvPr>
            <p:ph type="sldNum" sz="quarter" idx="5"/>
          </p:nvPr>
        </p:nvSpPr>
        <p:spPr/>
        <p:txBody>
          <a:bodyPr/>
          <a:lstStyle/>
          <a:p>
            <a:fld id="{E0D364DD-38E1-B34C-A6D8-DD3457CF4698}" type="slidenum">
              <a:rPr lang="en-US" smtClean="0"/>
              <a:t>11</a:t>
            </a:fld>
            <a:endParaRPr lang="en-US"/>
          </a:p>
        </p:txBody>
      </p:sp>
    </p:spTree>
    <p:extLst>
      <p:ext uri="{BB962C8B-B14F-4D97-AF65-F5344CB8AC3E}">
        <p14:creationId xmlns:p14="http://schemas.microsoft.com/office/powerpoint/2010/main" val="204522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servers then perform some local computation on these encoded values and generate an encoding of the outputs that is sent back to the parties. The parties can now decode this to learn the output of the function.</a:t>
            </a:r>
          </a:p>
          <a:p>
            <a:endParaRPr lang="en-US" dirty="0"/>
          </a:p>
          <a:p>
            <a:r>
              <a:rPr lang="en-US" dirty="0"/>
              <a:t>The works of IKP and Paskin showed that as long as a constant fraction of the servers are corrupted by a malicious adversary, one can construct statistical secure protocols for computing log depth circuits and computationally secure protocols making black-box use of a PRG for computing general circuits.</a:t>
            </a:r>
          </a:p>
        </p:txBody>
      </p:sp>
      <p:sp>
        <p:nvSpPr>
          <p:cNvPr id="4" name="Slide Number Placeholder 3"/>
          <p:cNvSpPr>
            <a:spLocks noGrp="1"/>
          </p:cNvSpPr>
          <p:nvPr>
            <p:ph type="sldNum" sz="quarter" idx="5"/>
          </p:nvPr>
        </p:nvSpPr>
        <p:spPr/>
        <p:txBody>
          <a:bodyPr/>
          <a:lstStyle/>
          <a:p>
            <a:fld id="{E0D364DD-38E1-B34C-A6D8-DD3457CF4698}" type="slidenum">
              <a:rPr lang="en-US" smtClean="0"/>
              <a:t>12</a:t>
            </a:fld>
            <a:endParaRPr lang="en-US"/>
          </a:p>
        </p:txBody>
      </p:sp>
    </p:spTree>
    <p:extLst>
      <p:ext uri="{BB962C8B-B14F-4D97-AF65-F5344CB8AC3E}">
        <p14:creationId xmlns:p14="http://schemas.microsoft.com/office/powerpoint/2010/main" val="309321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in the plain model, we cannot make use of these additional servers that can perform the computation in the outer protocol.</a:t>
            </a:r>
          </a:p>
        </p:txBody>
      </p:sp>
      <p:sp>
        <p:nvSpPr>
          <p:cNvPr id="4" name="Slide Number Placeholder 3"/>
          <p:cNvSpPr>
            <a:spLocks noGrp="1"/>
          </p:cNvSpPr>
          <p:nvPr>
            <p:ph type="sldNum" sz="quarter" idx="5"/>
          </p:nvPr>
        </p:nvSpPr>
        <p:spPr/>
        <p:txBody>
          <a:bodyPr/>
          <a:lstStyle/>
          <a:p>
            <a:fld id="{E0D364DD-38E1-B34C-A6D8-DD3457CF4698}" type="slidenum">
              <a:rPr lang="en-US" smtClean="0"/>
              <a:t>13</a:t>
            </a:fld>
            <a:endParaRPr lang="en-US"/>
          </a:p>
        </p:txBody>
      </p:sp>
    </p:spTree>
    <p:extLst>
      <p:ext uri="{BB962C8B-B14F-4D97-AF65-F5344CB8AC3E}">
        <p14:creationId xmlns:p14="http://schemas.microsoft.com/office/powerpoint/2010/main" val="35704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the second ingredient of the IPS compiler is to replace the servers with an inner protocol that needs to be only secure against semi-honest adversaries. The functionality computed by this inner protocol corresponds to the local computation performed by the servers. </a:t>
            </a:r>
          </a:p>
          <a:p>
            <a:endParaRPr lang="en-US" dirty="0"/>
          </a:p>
          <a:p>
            <a:r>
              <a:rPr lang="en-US" dirty="0"/>
              <a:t>The inputs given to this inner protocol correspond to the encoded values sent to the servers in the outer protocol.</a:t>
            </a:r>
          </a:p>
          <a:p>
            <a:endParaRPr lang="en-US" dirty="0"/>
          </a:p>
          <a:p>
            <a:endParaRPr lang="en-US" dirty="0"/>
          </a:p>
        </p:txBody>
      </p:sp>
      <p:sp>
        <p:nvSpPr>
          <p:cNvPr id="4" name="Slide Number Placeholder 3"/>
          <p:cNvSpPr>
            <a:spLocks noGrp="1"/>
          </p:cNvSpPr>
          <p:nvPr>
            <p:ph type="sldNum" sz="quarter" idx="5"/>
          </p:nvPr>
        </p:nvSpPr>
        <p:spPr/>
        <p:txBody>
          <a:bodyPr/>
          <a:lstStyle/>
          <a:p>
            <a:fld id="{E0D364DD-38E1-B34C-A6D8-DD3457CF4698}" type="slidenum">
              <a:rPr lang="en-US" smtClean="0"/>
              <a:t>14</a:t>
            </a:fld>
            <a:endParaRPr lang="en-US"/>
          </a:p>
        </p:txBody>
      </p:sp>
    </p:spTree>
    <p:extLst>
      <p:ext uri="{BB962C8B-B14F-4D97-AF65-F5344CB8AC3E}">
        <p14:creationId xmlns:p14="http://schemas.microsoft.com/office/powerpoint/2010/main" val="211880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outputs delivered by these inner protocol executions correspond to the encoding of the outputs generated in the outer protocol.</a:t>
            </a:r>
          </a:p>
          <a:p>
            <a:endParaRPr lang="en-US" dirty="0"/>
          </a:p>
          <a:p>
            <a:r>
              <a:rPr lang="en-US" dirty="0"/>
              <a:t>A nice feature to note here is that each of the inner protocol executions can be run in parallel and hence, the round complexity doesn’t have to grow with m.</a:t>
            </a:r>
          </a:p>
          <a:p>
            <a:endParaRPr lang="en-US" dirty="0"/>
          </a:p>
          <a:p>
            <a:endParaRPr lang="en-US" dirty="0"/>
          </a:p>
        </p:txBody>
      </p:sp>
      <p:sp>
        <p:nvSpPr>
          <p:cNvPr id="4" name="Slide Number Placeholder 3"/>
          <p:cNvSpPr>
            <a:spLocks noGrp="1"/>
          </p:cNvSpPr>
          <p:nvPr>
            <p:ph type="sldNum" sz="quarter" idx="5"/>
          </p:nvPr>
        </p:nvSpPr>
        <p:spPr/>
        <p:txBody>
          <a:bodyPr/>
          <a:lstStyle/>
          <a:p>
            <a:fld id="{E0D364DD-38E1-B34C-A6D8-DD3457CF4698}" type="slidenum">
              <a:rPr lang="en-US" smtClean="0"/>
              <a:t>15</a:t>
            </a:fld>
            <a:endParaRPr lang="en-US"/>
          </a:p>
        </p:txBody>
      </p:sp>
    </p:spTree>
    <p:extLst>
      <p:ext uri="{BB962C8B-B14F-4D97-AF65-F5344CB8AC3E}">
        <p14:creationId xmlns:p14="http://schemas.microsoft.com/office/powerpoint/2010/main" val="319076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is one major issue. The inner protocol is only guaranteed to be secure against semi-honest adversaries. Hence, a malicious adversary could cheat in each one of the inner protocol executions thereby break its security. Any deviation in an inner protocol execution corresponds to corrupting the corresponding server in the outer protocol. However, note that the outer protocol is only guaranteed to be secure against a constant fraction of the server corruptions. Hence, we need a mechanism to force the corrupt parties to cheat only in a small fraction of the inner protocol executions.</a:t>
            </a:r>
          </a:p>
          <a:p>
            <a:endParaRPr lang="en-US" dirty="0"/>
          </a:p>
          <a:p>
            <a:r>
              <a:rPr lang="en-US" dirty="0"/>
              <a:t>This is where the final ingredient in the IPS compiler comes into picture, and this is the watchlist protocol.</a:t>
            </a:r>
          </a:p>
        </p:txBody>
      </p:sp>
      <p:sp>
        <p:nvSpPr>
          <p:cNvPr id="4" name="Slide Number Placeholder 3"/>
          <p:cNvSpPr>
            <a:spLocks noGrp="1"/>
          </p:cNvSpPr>
          <p:nvPr>
            <p:ph type="sldNum" sz="quarter" idx="5"/>
          </p:nvPr>
        </p:nvSpPr>
        <p:spPr/>
        <p:txBody>
          <a:bodyPr/>
          <a:lstStyle/>
          <a:p>
            <a:fld id="{E0D364DD-38E1-B34C-A6D8-DD3457CF4698}" type="slidenum">
              <a:rPr lang="en-US" smtClean="0"/>
              <a:t>16</a:t>
            </a:fld>
            <a:endParaRPr lang="en-US"/>
          </a:p>
        </p:txBody>
      </p:sp>
    </p:spTree>
    <p:extLst>
      <p:ext uri="{BB962C8B-B14F-4D97-AF65-F5344CB8AC3E}">
        <p14:creationId xmlns:p14="http://schemas.microsoft.com/office/powerpoint/2010/main" val="727189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watchlist protocol, each party chooses a small subset of the inner protocol executions as part of its watchlist. The watchlist protocol delivers the input and the randomness used by every other party in a party’s watched executions. The party can then check if the messages generated in the inner protocol are consistent with the delivered input and randomness by the watchlist protocol. If there is any deviation, then the party aborts the execution. </a:t>
            </a:r>
          </a:p>
          <a:p>
            <a:endParaRPr lang="en-US" dirty="0"/>
          </a:p>
          <a:p>
            <a:r>
              <a:rPr lang="en-US" dirty="0"/>
              <a:t>This ensures that if an adversary cheats in a large fraction of the executions, then with overwhelming probability, the watched executions of each honest party intersects with these cheating executions and hence, each honest party aborts. Hence, we can ensure that the adversary only cheats in a small fraction of the inner protocol executions. Therefore, we can rely on the security of the outer protocol to argue the security of the compiled protocol.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instantiate the IPS compiler in the plain model, we need instantiations of the inner protocol and the watchlist protocol in the plain model.</a:t>
            </a:r>
          </a:p>
          <a:p>
            <a:endParaRPr lang="en-US" dirty="0"/>
          </a:p>
        </p:txBody>
      </p:sp>
      <p:sp>
        <p:nvSpPr>
          <p:cNvPr id="4" name="Slide Number Placeholder 3"/>
          <p:cNvSpPr>
            <a:spLocks noGrp="1"/>
          </p:cNvSpPr>
          <p:nvPr>
            <p:ph type="sldNum" sz="quarter" idx="5"/>
          </p:nvPr>
        </p:nvSpPr>
        <p:spPr/>
        <p:txBody>
          <a:bodyPr/>
          <a:lstStyle/>
          <a:p>
            <a:fld id="{E0D364DD-38E1-B34C-A6D8-DD3457CF4698}" type="slidenum">
              <a:rPr lang="en-US" smtClean="0"/>
              <a:t>17</a:t>
            </a:fld>
            <a:endParaRPr lang="en-US"/>
          </a:p>
        </p:txBody>
      </p:sp>
    </p:spTree>
    <p:extLst>
      <p:ext uri="{BB962C8B-B14F-4D97-AF65-F5344CB8AC3E}">
        <p14:creationId xmlns:p14="http://schemas.microsoft.com/office/powerpoint/2010/main" val="290289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start with the inner protocol. We need the inner protocol to make black-box use of cryptography so that the overall protocol makes black-box use. And, as our goal is to construct a round-optimal protocol, we need to make use of an inner protocol that runs in an small number of rounds.</a:t>
            </a:r>
          </a:p>
          <a:p>
            <a:endParaRPr lang="en-US" dirty="0"/>
          </a:p>
          <a:p>
            <a:r>
              <a:rPr lang="en-US" dirty="0"/>
              <a:t>Hence, we make use of the three-round protocol secure against semi-honest adversaries from the work of Patra and Srinivasan that builds on a protocol of Garg et al.</a:t>
            </a:r>
          </a:p>
          <a:p>
            <a:endParaRPr lang="en-US" dirty="0"/>
          </a:p>
          <a:p>
            <a:r>
              <a:rPr lang="en-US" dirty="0"/>
              <a:t>We show that this protocol satisfies an additional important property of robustness. This robustness property states that even if an adversary deviates arbitrarily in the first two rounds of the protocol, this adversary cannot learn anything about the inputs of the honest parties. </a:t>
            </a:r>
          </a:p>
          <a:p>
            <a:endParaRPr lang="en-US" dirty="0"/>
          </a:p>
          <a:p>
            <a:r>
              <a:rPr lang="en-US" dirty="0"/>
              <a:t>As a result, we only need to perform the consistency check before sending the final round message and not before sending each message in the inner protocol. </a:t>
            </a:r>
          </a:p>
          <a:p>
            <a:endParaRPr lang="en-US" dirty="0"/>
          </a:p>
          <a:p>
            <a:r>
              <a:rPr lang="en-US" dirty="0"/>
              <a:t>To ensure that the honest parties can perform this consistency check, we need the watchlist execution to complete before the final round message is sent. </a:t>
            </a:r>
          </a:p>
          <a:p>
            <a:endParaRPr lang="en-US" dirty="0"/>
          </a:p>
          <a:p>
            <a:r>
              <a:rPr lang="en-US" dirty="0"/>
              <a:t>As our goal is to construct a four-round protocol, this means that we need a watchlist protocol that runs in three rounds. Unfortunately, the work of Katz-</a:t>
            </a:r>
            <a:r>
              <a:rPr lang="en-US" dirty="0" err="1"/>
              <a:t>Ostrovsky</a:t>
            </a:r>
            <a:r>
              <a:rPr lang="en-US" dirty="0"/>
              <a:t> shows that it is impossible to achieve standard simulation security for the watchlist protocol in three rounds.</a:t>
            </a:r>
          </a:p>
          <a:p>
            <a:endParaRPr lang="en-US" dirty="0"/>
          </a:p>
          <a:p>
            <a:r>
              <a:rPr lang="en-US" dirty="0"/>
              <a:t>	</a:t>
            </a:r>
          </a:p>
        </p:txBody>
      </p:sp>
      <p:sp>
        <p:nvSpPr>
          <p:cNvPr id="4" name="Slide Number Placeholder 3"/>
          <p:cNvSpPr>
            <a:spLocks noGrp="1"/>
          </p:cNvSpPr>
          <p:nvPr>
            <p:ph type="sldNum" sz="quarter" idx="5"/>
          </p:nvPr>
        </p:nvSpPr>
        <p:spPr/>
        <p:txBody>
          <a:bodyPr/>
          <a:lstStyle/>
          <a:p>
            <a:fld id="{E0D364DD-38E1-B34C-A6D8-DD3457CF4698}" type="slidenum">
              <a:rPr lang="en-US" smtClean="0"/>
              <a:t>18</a:t>
            </a:fld>
            <a:endParaRPr lang="en-US"/>
          </a:p>
        </p:txBody>
      </p:sp>
    </p:spTree>
    <p:extLst>
      <p:ext uri="{BB962C8B-B14F-4D97-AF65-F5344CB8AC3E}">
        <p14:creationId xmlns:p14="http://schemas.microsoft.com/office/powerpoint/2010/main" val="333429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step back and see what can be achieved in three rounds.</a:t>
            </a:r>
          </a:p>
          <a:p>
            <a:endParaRPr lang="en-US" dirty="0"/>
          </a:p>
          <a:p>
            <a:r>
              <a:rPr lang="en-US" dirty="0"/>
              <a:t>For this purpose, let’s first consider a three round protocol for implementing the k-out-of-m OT functionality. Note that one can view watchlist protocol as an execution of k-out--of-m OT protocol between each pair of parties.</a:t>
            </a:r>
          </a:p>
          <a:p>
            <a:endParaRPr lang="en-US" dirty="0"/>
          </a:p>
          <a:p>
            <a:r>
              <a:rPr lang="en-US" dirty="0"/>
              <a:t>In a three-round protocol for a k-out-of-m OT between a sender and a receiver, the first round message is sent by the sender, the second round message is sent by the receiver and the final round message is sent by the sender. The receiver can use the transcript and its secret state to learn the output.</a:t>
            </a:r>
          </a:p>
          <a:p>
            <a:endParaRPr lang="en-US" dirty="0"/>
          </a:p>
          <a:p>
            <a:r>
              <a:rPr lang="en-US" dirty="0"/>
              <a:t>As the sender is sending the first and the third round messages in the protocol, one can potentially rewind the second round message multiple times and extract the effective sender inputs used by a malicious party. Therefore, it is possible to achieve standard simulation security against malicious senders. On the other hand, the receiver is sending a single message in the protocol. Hence, at best one can hope to extract the malicious receiver’s input in super-polynomial time and achieve super-polynomial time simulation security. </a:t>
            </a:r>
          </a:p>
        </p:txBody>
      </p:sp>
      <p:sp>
        <p:nvSpPr>
          <p:cNvPr id="4" name="Slide Number Placeholder 3"/>
          <p:cNvSpPr>
            <a:spLocks noGrp="1"/>
          </p:cNvSpPr>
          <p:nvPr>
            <p:ph type="sldNum" sz="quarter" idx="5"/>
          </p:nvPr>
        </p:nvSpPr>
        <p:spPr/>
        <p:txBody>
          <a:bodyPr/>
          <a:lstStyle/>
          <a:p>
            <a:fld id="{E0D364DD-38E1-B34C-A6D8-DD3457CF4698}" type="slidenum">
              <a:rPr lang="en-US" smtClean="0"/>
              <a:t>19</a:t>
            </a:fld>
            <a:endParaRPr lang="en-US"/>
          </a:p>
        </p:txBody>
      </p:sp>
    </p:spTree>
    <p:extLst>
      <p:ext uri="{BB962C8B-B14F-4D97-AF65-F5344CB8AC3E}">
        <p14:creationId xmlns:p14="http://schemas.microsoft.com/office/powerpoint/2010/main" val="346708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7B13A-5FCF-D240-B1AE-4F9D8478C057}" type="slidenum">
              <a:rPr lang="en-US" smtClean="0"/>
              <a:t>2</a:t>
            </a:fld>
            <a:endParaRPr lang="en-US"/>
          </a:p>
        </p:txBody>
      </p:sp>
    </p:spTree>
    <p:extLst>
      <p:ext uri="{BB962C8B-B14F-4D97-AF65-F5344CB8AC3E}">
        <p14:creationId xmlns:p14="http://schemas.microsoft.com/office/powerpoint/2010/main" val="2385937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precisely what we do. We give a construction of a three round k-out-of-m OT construction that satisfies standard simulation security against malicious sender and SPS security against malicious receiver by making black-box use of a two-round sub-exponentially secure SSP OT scheme. </a:t>
            </a:r>
          </a:p>
          <a:p>
            <a:endParaRPr lang="en-US" dirty="0"/>
          </a:p>
          <a:p>
            <a:r>
              <a:rPr lang="en-US" dirty="0"/>
              <a:t>We also extend this protocol to compute the watchlist functionality. This is non-trivial as we have to take care of non-malleability issues but we will ignore these issues for the sake of this talk.</a:t>
            </a:r>
          </a:p>
        </p:txBody>
      </p:sp>
      <p:sp>
        <p:nvSpPr>
          <p:cNvPr id="4" name="Slide Number Placeholder 3"/>
          <p:cNvSpPr>
            <a:spLocks noGrp="1"/>
          </p:cNvSpPr>
          <p:nvPr>
            <p:ph type="sldNum" sz="quarter" idx="5"/>
          </p:nvPr>
        </p:nvSpPr>
        <p:spPr/>
        <p:txBody>
          <a:bodyPr/>
          <a:lstStyle/>
          <a:p>
            <a:fld id="{E0D364DD-38E1-B34C-A6D8-DD3457CF4698}" type="slidenum">
              <a:rPr lang="en-US" smtClean="0"/>
              <a:t>20</a:t>
            </a:fld>
            <a:endParaRPr lang="en-US"/>
          </a:p>
        </p:txBody>
      </p:sp>
    </p:spTree>
    <p:extLst>
      <p:ext uri="{BB962C8B-B14F-4D97-AF65-F5344CB8AC3E}">
        <p14:creationId xmlns:p14="http://schemas.microsoft.com/office/powerpoint/2010/main" val="1978624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instantiate the IPS compiler with a three round watchlist protocol. </a:t>
            </a:r>
          </a:p>
          <a:p>
            <a:endParaRPr lang="en-US" dirty="0"/>
          </a:p>
          <a:p>
            <a:r>
              <a:rPr lang="en-US" dirty="0"/>
              <a:t>We have a three-round robust inner protocol.. We start the execution of the watchlist before the first round message is sent in the inner protocol so that it can complete before the final round message is sent. This ensures that the parties can perform the consistency checks before sending the final round message.</a:t>
            </a:r>
          </a:p>
          <a:p>
            <a:endParaRPr lang="en-US" dirty="0"/>
          </a:p>
          <a:p>
            <a:r>
              <a:rPr lang="en-US" dirty="0"/>
              <a:t>While this seems to work, there is a serious underlying issue. Specifically, we are only able to give a super-polynomial time simulator for the overall protocol. This is because the three-round watchlist protocol only has SPS simulation security against malicious receivers.</a:t>
            </a:r>
          </a:p>
          <a:p>
            <a:endParaRPr lang="en-US" dirty="0"/>
          </a:p>
          <a:p>
            <a:r>
              <a:rPr lang="en-US" dirty="0"/>
              <a:t>To give a polynomial-time simulator, we somehow need to extract the receiver inputs used by corrupt parties in the watchlist execution in polynomial time. However, this task seems impossible and we are stuck. </a:t>
            </a:r>
          </a:p>
        </p:txBody>
      </p:sp>
      <p:sp>
        <p:nvSpPr>
          <p:cNvPr id="4" name="Slide Number Placeholder 3"/>
          <p:cNvSpPr>
            <a:spLocks noGrp="1"/>
          </p:cNvSpPr>
          <p:nvPr>
            <p:ph type="sldNum" sz="quarter" idx="5"/>
          </p:nvPr>
        </p:nvSpPr>
        <p:spPr/>
        <p:txBody>
          <a:bodyPr/>
          <a:lstStyle/>
          <a:p>
            <a:fld id="{E0D364DD-38E1-B34C-A6D8-DD3457CF4698}" type="slidenum">
              <a:rPr lang="en-US" smtClean="0"/>
              <a:t>21</a:t>
            </a:fld>
            <a:endParaRPr lang="en-US"/>
          </a:p>
        </p:txBody>
      </p:sp>
    </p:spTree>
    <p:extLst>
      <p:ext uri="{BB962C8B-B14F-4D97-AF65-F5344CB8AC3E}">
        <p14:creationId xmlns:p14="http://schemas.microsoft.com/office/powerpoint/2010/main" val="1163707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out of this conundrum, we consider a weaker extraction guarantee. Specifically, we make use of promise-style extraction which was introduced in the work of </a:t>
            </a:r>
            <a:r>
              <a:rPr lang="en-US" dirty="0" err="1"/>
              <a:t>Badrinarayan</a:t>
            </a:r>
            <a:r>
              <a:rPr lang="en-US" dirty="0"/>
              <a:t> et al. to construct weaker notions of zero-knowledge arguments. To understand this notion, let us once again consider the k-out-of-m OT protocol between a receiver and  a sender. We already saw the interaction pattern for a three message protocol. In a protocol that additionally allows a promise-style extraction, we run another three-message protocol in parallel but in the opposite direction. This additional protocol satisfies the following. Given a constant number of accepting transcripts, there exists a polynomial time extractor that extracts the malicious receiver input. </a:t>
            </a:r>
          </a:p>
          <a:p>
            <a:endParaRPr lang="en-US" dirty="0"/>
          </a:p>
          <a:p>
            <a:r>
              <a:rPr lang="en-US" dirty="0"/>
              <a:t>Note that this extraction guarantee holds only if the malicious receiver sends at least one valid third round message. If an adversary receives the final round message from the honest sender but does not reply with a valid third round message, then this promise-style extraction provides no security guarantees against such adversaries. (In the sense of being unable to extract.)</a:t>
            </a:r>
          </a:p>
          <a:p>
            <a:endParaRPr lang="en-US" dirty="0"/>
          </a:p>
          <a:p>
            <a:r>
              <a:rPr lang="en-US" dirty="0"/>
              <a:t>Constructing such a promise-style extractor is non-trivial since we need to ensure that the malicious-receiver’s input used in these two executions are consistent. </a:t>
            </a:r>
          </a:p>
        </p:txBody>
      </p:sp>
      <p:sp>
        <p:nvSpPr>
          <p:cNvPr id="4" name="Slide Number Placeholder 3"/>
          <p:cNvSpPr>
            <a:spLocks noGrp="1"/>
          </p:cNvSpPr>
          <p:nvPr>
            <p:ph type="sldNum" sz="quarter" idx="5"/>
          </p:nvPr>
        </p:nvSpPr>
        <p:spPr/>
        <p:txBody>
          <a:bodyPr/>
          <a:lstStyle/>
          <a:p>
            <a:fld id="{E0D364DD-38E1-B34C-A6D8-DD3457CF4698}" type="slidenum">
              <a:rPr lang="en-US" smtClean="0"/>
              <a:t>22</a:t>
            </a:fld>
            <a:endParaRPr lang="en-US"/>
          </a:p>
        </p:txBody>
      </p:sp>
    </p:spTree>
    <p:extLst>
      <p:ext uri="{BB962C8B-B14F-4D97-AF65-F5344CB8AC3E}">
        <p14:creationId xmlns:p14="http://schemas.microsoft.com/office/powerpoint/2010/main" val="2795308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Nevertheless, we give a construction of such a scheme making black-box use of sub-exponentially secure two-round SSP OT. </a:t>
            </a:r>
          </a:p>
          <a:p>
            <a:endParaRPr lang="en-US" dirty="0"/>
          </a:p>
          <a:p>
            <a:r>
              <a:rPr lang="en-US" dirty="0"/>
              <a:t>As before, we also extend this to get a watchlist protocol in three rounds. Again, this involves solving significant non-malleability issues and I will refer you to the paper for the details.</a:t>
            </a:r>
          </a:p>
        </p:txBody>
      </p:sp>
      <p:sp>
        <p:nvSpPr>
          <p:cNvPr id="4" name="Slide Number Placeholder 3"/>
          <p:cNvSpPr>
            <a:spLocks noGrp="1"/>
          </p:cNvSpPr>
          <p:nvPr>
            <p:ph type="sldNum" sz="quarter" idx="5"/>
          </p:nvPr>
        </p:nvSpPr>
        <p:spPr/>
        <p:txBody>
          <a:bodyPr/>
          <a:lstStyle/>
          <a:p>
            <a:fld id="{E0D364DD-38E1-B34C-A6D8-DD3457CF4698}" type="slidenum">
              <a:rPr lang="en-US" smtClean="0"/>
              <a:t>23</a:t>
            </a:fld>
            <a:endParaRPr lang="en-US"/>
          </a:p>
        </p:txBody>
      </p:sp>
    </p:spTree>
    <p:extLst>
      <p:ext uri="{BB962C8B-B14F-4D97-AF65-F5344CB8AC3E}">
        <p14:creationId xmlns:p14="http://schemas.microsoft.com/office/powerpoint/2010/main" val="31345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final protocol.</a:t>
            </a:r>
          </a:p>
          <a:p>
            <a:endParaRPr lang="en-US" dirty="0"/>
          </a:p>
          <a:p>
            <a:r>
              <a:rPr lang="en-US" dirty="0"/>
              <a:t>We make use of a three-round robust inner protocol along with a three-round watchlist protocol satisfying SPS security against malicious receivers. In parallel, we also run the three-round promise style-extraction protocol. </a:t>
            </a:r>
          </a:p>
          <a:p>
            <a:endParaRPr lang="en-US" dirty="0"/>
          </a:p>
          <a:p>
            <a:r>
              <a:rPr lang="en-US" dirty="0"/>
              <a:t>However, there are a couple of major points we need to address. The first is what if the adversary does not send a valid third round message? In that case, the promise-style extraction fails, so how do we simulate?</a:t>
            </a:r>
          </a:p>
          <a:p>
            <a:endParaRPr lang="en-US" dirty="0"/>
          </a:p>
          <a:p>
            <a:r>
              <a:rPr lang="en-US" dirty="0"/>
              <a:t>The second is that in the case where the adversary sends a valid third round message, how do we get a constant number of accepting transcripts?</a:t>
            </a:r>
          </a:p>
          <a:p>
            <a:endParaRPr lang="en-US" dirty="0"/>
          </a:p>
          <a:p>
            <a:r>
              <a:rPr lang="en-US" dirty="0"/>
              <a:t>We will answer both these questions together by giving a high-level overview of the proof.</a:t>
            </a:r>
          </a:p>
        </p:txBody>
      </p:sp>
      <p:sp>
        <p:nvSpPr>
          <p:cNvPr id="4" name="Slide Number Placeholder 3"/>
          <p:cNvSpPr>
            <a:spLocks noGrp="1"/>
          </p:cNvSpPr>
          <p:nvPr>
            <p:ph type="sldNum" sz="quarter" idx="5"/>
          </p:nvPr>
        </p:nvSpPr>
        <p:spPr/>
        <p:txBody>
          <a:bodyPr/>
          <a:lstStyle/>
          <a:p>
            <a:fld id="{E0D364DD-38E1-B34C-A6D8-DD3457CF4698}" type="slidenum">
              <a:rPr lang="en-US" smtClean="0"/>
              <a:t>24</a:t>
            </a:fld>
            <a:endParaRPr lang="en-US"/>
          </a:p>
        </p:txBody>
      </p:sp>
    </p:spTree>
    <p:extLst>
      <p:ext uri="{BB962C8B-B14F-4D97-AF65-F5344CB8AC3E}">
        <p14:creationId xmlns:p14="http://schemas.microsoft.com/office/powerpoint/2010/main" val="209253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briefly recall the setting of secure multiparty computation. We have several parties with each party having its own private input. The parties have the description of a function f as common input. The parties wish to compute the output of the function f on their joint inputs. Secure multiparty computation is a distributed computation protocol that allows the parties to compute this output by ensuring that even if an arbitrary subset of the parties are corrupted by a centralized adversary, the adversary does not learn anything else about the inputs of the honest parties except the output of the function.</a:t>
            </a:r>
          </a:p>
        </p:txBody>
      </p:sp>
      <p:sp>
        <p:nvSpPr>
          <p:cNvPr id="4" name="Slide Number Placeholder 3"/>
          <p:cNvSpPr>
            <a:spLocks noGrp="1"/>
          </p:cNvSpPr>
          <p:nvPr>
            <p:ph type="sldNum" sz="quarter" idx="10"/>
          </p:nvPr>
        </p:nvSpPr>
        <p:spPr/>
        <p:txBody>
          <a:bodyPr/>
          <a:lstStyle/>
          <a:p>
            <a:fld id="{D9761933-C927-D241-8C0C-415EB21BCDDF}" type="slidenum">
              <a:rPr lang="en-US" smtClean="0"/>
              <a:t>3</a:t>
            </a:fld>
            <a:endParaRPr lang="en-US"/>
          </a:p>
        </p:txBody>
      </p:sp>
    </p:spTree>
    <p:extLst>
      <p:ext uri="{BB962C8B-B14F-4D97-AF65-F5344CB8AC3E}">
        <p14:creationId xmlns:p14="http://schemas.microsoft.com/office/powerpoint/2010/main" val="42491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interested in characterizing the round-complexity of black-box malicious-secure MPC protocol in the plain model.</a:t>
            </a:r>
          </a:p>
          <a:p>
            <a:endParaRPr lang="en-US" dirty="0"/>
          </a:p>
          <a:p>
            <a:r>
              <a:rPr lang="en-US" dirty="0"/>
              <a:t>By round complexity, we mean the number of sequential messages that needs to exchanged between the parties during the protocol execution. </a:t>
            </a:r>
          </a:p>
        </p:txBody>
      </p:sp>
      <p:sp>
        <p:nvSpPr>
          <p:cNvPr id="4" name="Slide Number Placeholder 3"/>
          <p:cNvSpPr>
            <a:spLocks noGrp="1"/>
          </p:cNvSpPr>
          <p:nvPr>
            <p:ph type="sldNum" sz="quarter" idx="5"/>
          </p:nvPr>
        </p:nvSpPr>
        <p:spPr/>
        <p:txBody>
          <a:bodyPr/>
          <a:lstStyle/>
          <a:p>
            <a:fld id="{A427B13A-5FCF-D240-B1AE-4F9D8478C057}" type="slidenum">
              <a:rPr lang="en-US" smtClean="0"/>
              <a:t>4</a:t>
            </a:fld>
            <a:endParaRPr lang="en-US"/>
          </a:p>
        </p:txBody>
      </p:sp>
    </p:spTree>
    <p:extLst>
      <p:ext uri="{BB962C8B-B14F-4D97-AF65-F5344CB8AC3E}">
        <p14:creationId xmlns:p14="http://schemas.microsoft.com/office/powerpoint/2010/main" val="309630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black-box protocols, we mean that the protocol only makes input/output calls to the underlying building blocks and is independent of how these building blocks are implemented. </a:t>
            </a:r>
          </a:p>
        </p:txBody>
      </p:sp>
      <p:sp>
        <p:nvSpPr>
          <p:cNvPr id="4" name="Slide Number Placeholder 3"/>
          <p:cNvSpPr>
            <a:spLocks noGrp="1"/>
          </p:cNvSpPr>
          <p:nvPr>
            <p:ph type="sldNum" sz="quarter" idx="5"/>
          </p:nvPr>
        </p:nvSpPr>
        <p:spPr/>
        <p:txBody>
          <a:bodyPr/>
          <a:lstStyle/>
          <a:p>
            <a:fld id="{A427B13A-5FCF-D240-B1AE-4F9D8478C057}" type="slidenum">
              <a:rPr lang="en-US" smtClean="0"/>
              <a:t>5</a:t>
            </a:fld>
            <a:endParaRPr lang="en-US"/>
          </a:p>
        </p:txBody>
      </p:sp>
    </p:spTree>
    <p:extLst>
      <p:ext uri="{BB962C8B-B14F-4D97-AF65-F5344CB8AC3E}">
        <p14:creationId xmlns:p14="http://schemas.microsoft.com/office/powerpoint/2010/main" val="345651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black-box protocols, we mean that the protocol only makes input/output calls to the underlying building blocks and is independent of how these building blocks are implemented. </a:t>
            </a:r>
          </a:p>
        </p:txBody>
      </p:sp>
      <p:sp>
        <p:nvSpPr>
          <p:cNvPr id="4" name="Slide Number Placeholder 3"/>
          <p:cNvSpPr>
            <a:spLocks noGrp="1"/>
          </p:cNvSpPr>
          <p:nvPr>
            <p:ph type="sldNum" sz="quarter" idx="5"/>
          </p:nvPr>
        </p:nvSpPr>
        <p:spPr/>
        <p:txBody>
          <a:bodyPr/>
          <a:lstStyle/>
          <a:p>
            <a:fld id="{A427B13A-5FCF-D240-B1AE-4F9D8478C057}" type="slidenum">
              <a:rPr lang="en-US" smtClean="0"/>
              <a:t>6</a:t>
            </a:fld>
            <a:endParaRPr lang="en-US"/>
          </a:p>
        </p:txBody>
      </p:sp>
    </p:spTree>
    <p:extLst>
      <p:ext uri="{BB962C8B-B14F-4D97-AF65-F5344CB8AC3E}">
        <p14:creationId xmlns:p14="http://schemas.microsoft.com/office/powerpoint/2010/main" val="374228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plain model, we mean that without any form of trusted setup. That is, we do not assume any form of common random/reference string nor assume any correlated randomness shared between the parties. This is the most basic setting for designing MPC protocols and it is important to construct MPC protocols that do not assume any form of trusted setup.</a:t>
            </a:r>
          </a:p>
        </p:txBody>
      </p:sp>
      <p:sp>
        <p:nvSpPr>
          <p:cNvPr id="4" name="Slide Number Placeholder 3"/>
          <p:cNvSpPr>
            <a:spLocks noGrp="1"/>
          </p:cNvSpPr>
          <p:nvPr>
            <p:ph type="sldNum" sz="quarter" idx="5"/>
          </p:nvPr>
        </p:nvSpPr>
        <p:spPr/>
        <p:txBody>
          <a:bodyPr/>
          <a:lstStyle/>
          <a:p>
            <a:fld id="{A427B13A-5FCF-D240-B1AE-4F9D8478C057}" type="slidenum">
              <a:rPr lang="en-US" smtClean="0"/>
              <a:t>7</a:t>
            </a:fld>
            <a:endParaRPr lang="en-US"/>
          </a:p>
        </p:txBody>
      </p:sp>
    </p:spTree>
    <p:extLst>
      <p:ext uri="{BB962C8B-B14F-4D97-AF65-F5344CB8AC3E}">
        <p14:creationId xmlns:p14="http://schemas.microsoft.com/office/powerpoint/2010/main" val="192837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7B13A-5FCF-D240-B1AE-4F9D8478C057}" type="slidenum">
              <a:rPr lang="en-US" smtClean="0"/>
              <a:t>8</a:t>
            </a:fld>
            <a:endParaRPr lang="en-US"/>
          </a:p>
        </p:txBody>
      </p:sp>
    </p:spTree>
    <p:extLst>
      <p:ext uri="{BB962C8B-B14F-4D97-AF65-F5344CB8AC3E}">
        <p14:creationId xmlns:p14="http://schemas.microsoft.com/office/powerpoint/2010/main" val="239551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discuss the prior work in this area.</a:t>
            </a:r>
          </a:p>
          <a:p>
            <a:endParaRPr lang="en-US" dirty="0"/>
          </a:p>
          <a:p>
            <a:r>
              <a:rPr lang="en-US" dirty="0"/>
              <a:t>The work of Garg et al. from EC’2016 showed that four rounds are necessary to construct malicious secure MPC protocols in the plain model. This lower bounds holds for both black-box and non-black-box protocols, but with black-box simulation</a:t>
            </a:r>
          </a:p>
          <a:p>
            <a:endParaRPr lang="en-US" dirty="0"/>
          </a:p>
          <a:p>
            <a:r>
              <a:rPr lang="en-US" dirty="0"/>
              <a:t>A sequence of recent exciting works have shown that four rounds are sufficient to construct MPC protocols in the plain model. However, all these works make non-black-box use of the underlying cryptographic primitives.</a:t>
            </a:r>
          </a:p>
          <a:p>
            <a:endParaRPr lang="en-US" dirty="0"/>
          </a:p>
          <a:p>
            <a:r>
              <a:rPr lang="en-US" dirty="0"/>
              <a:t>A very recent work of </a:t>
            </a:r>
            <a:r>
              <a:rPr lang="en-US" dirty="0" err="1"/>
              <a:t>Ishai</a:t>
            </a:r>
            <a:r>
              <a:rPr lang="en-US" dirty="0"/>
              <a:t> et al. gave a construction of a five-round black-box protocol for computing general functions. In the same work, they also gave a four-round protocol for computing a special class of functions.</a:t>
            </a:r>
          </a:p>
          <a:p>
            <a:endParaRPr lang="en-US" dirty="0"/>
          </a:p>
          <a:p>
            <a:r>
              <a:rPr lang="en-US" dirty="0"/>
              <a:t>A fundamental question that was left open from their work is to match the round-complexity achieved by non-black-box protocols while making black-box use of cryptography.</a:t>
            </a:r>
          </a:p>
        </p:txBody>
      </p:sp>
      <p:sp>
        <p:nvSpPr>
          <p:cNvPr id="4" name="Slide Number Placeholder 3"/>
          <p:cNvSpPr>
            <a:spLocks noGrp="1"/>
          </p:cNvSpPr>
          <p:nvPr>
            <p:ph type="sldNum" sz="quarter" idx="5"/>
          </p:nvPr>
        </p:nvSpPr>
        <p:spPr/>
        <p:txBody>
          <a:bodyPr/>
          <a:lstStyle/>
          <a:p>
            <a:fld id="{A427B13A-5FCF-D240-B1AE-4F9D8478C057}" type="slidenum">
              <a:rPr lang="en-US" smtClean="0"/>
              <a:t>9</a:t>
            </a:fld>
            <a:endParaRPr lang="en-US"/>
          </a:p>
        </p:txBody>
      </p:sp>
    </p:spTree>
    <p:extLst>
      <p:ext uri="{BB962C8B-B14F-4D97-AF65-F5344CB8AC3E}">
        <p14:creationId xmlns:p14="http://schemas.microsoft.com/office/powerpoint/2010/main" val="363068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5251-982B-D240-84A4-C4B3B51E44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FD98-6933-B64E-876E-06AE5485F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F82EC-0E1E-274A-9898-420ED1C47395}"/>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41203460-6762-FD46-89FE-89322FAF7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F699E-6540-BE47-B97B-F1C7C31F275A}"/>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408003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6AAF-9C7E-814A-A930-63B81A4271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52468-D871-C64D-82A3-0142639CF2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284D1-0E56-7542-802E-96AD238F0C7B}"/>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52271EE9-FA6B-184D-BFBD-7D1BBFD1E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447B5-F0B8-7D4E-8D88-F9F9D7D00C8B}"/>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2521321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A46BA-0FDF-F94D-8BC7-4875A5FEA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542E16-DBF6-D449-A168-CBB755D477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1296D-3F2B-BC4F-8342-8D80BF7DE0B5}"/>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573628DE-D741-924C-AA4D-A8317B13B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CCD22-E327-1347-A75D-C27F27482761}"/>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20998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C596-4F25-A246-B9DB-0F37DC057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4DE8F-07CC-9F42-B15D-F33D0AD537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0CA3-9A51-7D4A-B8D8-26E983D4AB48}"/>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41ABBE7C-A0C3-094E-899F-A5B271A90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A41E-1766-D940-BD5B-26AF976981AE}"/>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2304748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0414-09CD-B343-9E8F-ED5507F08B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480CE4-2A6E-E24D-A547-011A47D8BF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D1F57-53DB-3546-807A-2B45689E40DC}"/>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3991E143-DD7A-C247-9016-289BE9D82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DFA7B-AFD8-D141-A1DD-DCC4C8410493}"/>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44368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10B9-581E-5544-A579-6D7C8AD1B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FD3EC-8339-1D4D-9806-B060B7B2E8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8B49A2-CA65-5649-94FE-881ADD492A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61952-B8F9-5C45-8F1B-DD775DBA524C}"/>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6" name="Footer Placeholder 5">
            <a:extLst>
              <a:ext uri="{FF2B5EF4-FFF2-40B4-BE49-F238E27FC236}">
                <a16:creationId xmlns:a16="http://schemas.microsoft.com/office/drawing/2014/main" id="{83C48DDD-450E-BE4B-BBFC-C0C10E4E8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9EF48-7AEF-FF4E-8DE9-CAB191EA78BA}"/>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2180741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1664-A38A-E049-9E1B-03F0B0DBF3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D6DCF-FE69-4C41-8976-267D6B623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CABF99-27B1-1E4A-B492-31EA605C04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ED2256-76F0-9A43-8E38-DF37D123A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90FF90-453B-C243-98FD-E4FE77053A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5DAAF6-9F46-C44C-BB6B-AB67EFF339A0}"/>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8" name="Footer Placeholder 7">
            <a:extLst>
              <a:ext uri="{FF2B5EF4-FFF2-40B4-BE49-F238E27FC236}">
                <a16:creationId xmlns:a16="http://schemas.microsoft.com/office/drawing/2014/main" id="{3AEE27C7-83B2-BA47-ABB6-0A20F6803E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D71F3A-0B7E-7549-9C93-43CA543C873C}"/>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315253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BD51B-E932-234C-8454-51390FEDC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50704C-8554-AB47-AA59-8340DF6B35F4}"/>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4" name="Footer Placeholder 3">
            <a:extLst>
              <a:ext uri="{FF2B5EF4-FFF2-40B4-BE49-F238E27FC236}">
                <a16:creationId xmlns:a16="http://schemas.microsoft.com/office/drawing/2014/main" id="{C3AD9BBD-1D55-624F-BF39-7EB412E02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F2EBBA-B9E3-374A-86D9-0B2D3CA72C58}"/>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228643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A5AE2-E6C1-0147-A3C5-EB0FDA198C8F}"/>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3" name="Footer Placeholder 2">
            <a:extLst>
              <a:ext uri="{FF2B5EF4-FFF2-40B4-BE49-F238E27FC236}">
                <a16:creationId xmlns:a16="http://schemas.microsoft.com/office/drawing/2014/main" id="{B3D0B051-6630-6F48-94F6-5BDA9820B3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AFE8F6-BBB8-C04D-8A9F-9E4888305A15}"/>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3309436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C7A3-AD2B-4B4D-84C4-DC7ED8E34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97A09-3EEF-374A-8A7C-5F2A930C4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0CBF02-D158-9442-9A80-2E425705F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04CC71-D970-8544-99A2-BAD8D094B578}"/>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6" name="Footer Placeholder 5">
            <a:extLst>
              <a:ext uri="{FF2B5EF4-FFF2-40B4-BE49-F238E27FC236}">
                <a16:creationId xmlns:a16="http://schemas.microsoft.com/office/drawing/2014/main" id="{B3113918-B212-5641-B83B-5C1448ABC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9E181-540E-4A43-9D3E-C55DC24CDB0B}"/>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128139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F884A-9E13-914B-A38D-8DB110750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EBA12-8565-0E4C-A874-62FC78BCB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B81A6C-A6A2-664E-B41D-8D2073629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5EC509-63EB-8848-AA43-8A4671E5AE7C}"/>
              </a:ext>
            </a:extLst>
          </p:cNvPr>
          <p:cNvSpPr>
            <a:spLocks noGrp="1"/>
          </p:cNvSpPr>
          <p:nvPr>
            <p:ph type="dt" sz="half" idx="10"/>
          </p:nvPr>
        </p:nvSpPr>
        <p:spPr/>
        <p:txBody>
          <a:bodyPr/>
          <a:lstStyle/>
          <a:p>
            <a:fld id="{4F86D67C-091E-324E-A8D1-E4084C597A51}" type="datetimeFigureOut">
              <a:rPr lang="en-US" smtClean="0"/>
              <a:t>8/19/23</a:t>
            </a:fld>
            <a:endParaRPr lang="en-US"/>
          </a:p>
        </p:txBody>
      </p:sp>
      <p:sp>
        <p:nvSpPr>
          <p:cNvPr id="6" name="Footer Placeholder 5">
            <a:extLst>
              <a:ext uri="{FF2B5EF4-FFF2-40B4-BE49-F238E27FC236}">
                <a16:creationId xmlns:a16="http://schemas.microsoft.com/office/drawing/2014/main" id="{FA8D0C50-9A7F-B44C-93CB-FDF4A6865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5AEBE-57E4-1847-9D9D-C4851C3C759F}"/>
              </a:ext>
            </a:extLst>
          </p:cNvPr>
          <p:cNvSpPr>
            <a:spLocks noGrp="1"/>
          </p:cNvSpPr>
          <p:nvPr>
            <p:ph type="sldNum" sz="quarter" idx="12"/>
          </p:nvPr>
        </p:nvSpPr>
        <p:spPr/>
        <p:txBody>
          <a:bodyPr/>
          <a:lstStyle/>
          <a:p>
            <a:fld id="{8CCC42D2-2298-BA46-8DDC-DDCE8BCBC663}" type="slidenum">
              <a:rPr lang="en-US" smtClean="0"/>
              <a:t>‹#›</a:t>
            </a:fld>
            <a:endParaRPr lang="en-US"/>
          </a:p>
        </p:txBody>
      </p:sp>
    </p:spTree>
    <p:extLst>
      <p:ext uri="{BB962C8B-B14F-4D97-AF65-F5344CB8AC3E}">
        <p14:creationId xmlns:p14="http://schemas.microsoft.com/office/powerpoint/2010/main" val="30722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E269-A8F6-4542-8406-B0EAA538BD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6F6A68-7582-4C43-9E9E-686EB5D5F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E1214-D9A2-BA40-A60D-DE95B9A60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6D67C-091E-324E-A8D1-E4084C597A51}" type="datetimeFigureOut">
              <a:rPr lang="en-US" smtClean="0"/>
              <a:t>8/19/23</a:t>
            </a:fld>
            <a:endParaRPr lang="en-US"/>
          </a:p>
        </p:txBody>
      </p:sp>
      <p:sp>
        <p:nvSpPr>
          <p:cNvPr id="5" name="Footer Placeholder 4">
            <a:extLst>
              <a:ext uri="{FF2B5EF4-FFF2-40B4-BE49-F238E27FC236}">
                <a16:creationId xmlns:a16="http://schemas.microsoft.com/office/drawing/2014/main" id="{A6EACD8E-5277-C242-B9C5-584F715E4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262394-4202-7045-9B5B-0A60114EF6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C42D2-2298-BA46-8DDC-DDCE8BCBC663}" type="slidenum">
              <a:rPr lang="en-US" smtClean="0"/>
              <a:t>‹#›</a:t>
            </a:fld>
            <a:endParaRPr lang="en-US"/>
          </a:p>
        </p:txBody>
      </p:sp>
    </p:spTree>
    <p:extLst>
      <p:ext uri="{BB962C8B-B14F-4D97-AF65-F5344CB8AC3E}">
        <p14:creationId xmlns:p14="http://schemas.microsoft.com/office/powerpoint/2010/main" val="3568847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tiff"/><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tiff"/><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tiff"/><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1.tiff"/><Relationship Id="rId7" Type="http://schemas.openxmlformats.org/officeDocument/2006/relationships/image" Target="../media/image22.png"/><Relationship Id="rId12"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f"/><Relationship Id="rId7" Type="http://schemas.openxmlformats.org/officeDocument/2006/relationships/image" Target="../media/image5.png"/><Relationship Id="rId12"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91BA-03C3-9F40-B199-C7B35E186AFC}"/>
              </a:ext>
            </a:extLst>
          </p:cNvPr>
          <p:cNvSpPr>
            <a:spLocks noGrp="1"/>
          </p:cNvSpPr>
          <p:nvPr>
            <p:ph type="ctrTitle"/>
          </p:nvPr>
        </p:nvSpPr>
        <p:spPr>
          <a:xfrm>
            <a:off x="1524000" y="821573"/>
            <a:ext cx="9144000" cy="2387600"/>
          </a:xfrm>
        </p:spPr>
        <p:txBody>
          <a:bodyPr/>
          <a:lstStyle/>
          <a:p>
            <a:r>
              <a:rPr lang="en-US" b="1" dirty="0"/>
              <a:t>Round-Optimal Black-Box MPC in the Plain Model</a:t>
            </a:r>
          </a:p>
        </p:txBody>
      </p:sp>
      <p:sp>
        <p:nvSpPr>
          <p:cNvPr id="3" name="Subtitle 2">
            <a:extLst>
              <a:ext uri="{FF2B5EF4-FFF2-40B4-BE49-F238E27FC236}">
                <a16:creationId xmlns:a16="http://schemas.microsoft.com/office/drawing/2014/main" id="{D655B62F-B167-094E-9E3C-E6DC6FC04B78}"/>
              </a:ext>
            </a:extLst>
          </p:cNvPr>
          <p:cNvSpPr>
            <a:spLocks noGrp="1"/>
          </p:cNvSpPr>
          <p:nvPr>
            <p:ph type="subTitle" idx="1"/>
          </p:nvPr>
        </p:nvSpPr>
        <p:spPr>
          <a:xfrm>
            <a:off x="1524000" y="3847365"/>
            <a:ext cx="9144000" cy="1655762"/>
          </a:xfrm>
        </p:spPr>
        <p:txBody>
          <a:bodyPr>
            <a:normAutofit lnSpcReduction="10000"/>
          </a:bodyPr>
          <a:lstStyle/>
          <a:p>
            <a:r>
              <a:rPr lang="en-US" b="1" dirty="0">
                <a:solidFill>
                  <a:srgbClr val="0070C0"/>
                </a:solidFill>
              </a:rPr>
              <a:t>Yuval </a:t>
            </a:r>
            <a:r>
              <a:rPr lang="en-US" b="1" dirty="0" err="1">
                <a:solidFill>
                  <a:srgbClr val="0070C0"/>
                </a:solidFill>
              </a:rPr>
              <a:t>Ishai</a:t>
            </a:r>
            <a:r>
              <a:rPr lang="en-US" b="1" dirty="0">
                <a:solidFill>
                  <a:srgbClr val="0070C0"/>
                </a:solidFill>
              </a:rPr>
              <a:t> </a:t>
            </a:r>
            <a:r>
              <a:rPr lang="en-US" dirty="0"/>
              <a:t>(Technion)</a:t>
            </a:r>
          </a:p>
          <a:p>
            <a:r>
              <a:rPr lang="en-US" dirty="0" err="1"/>
              <a:t>Dakshita</a:t>
            </a:r>
            <a:r>
              <a:rPr lang="en-US" dirty="0"/>
              <a:t> Khurana (UIUC)</a:t>
            </a:r>
          </a:p>
          <a:p>
            <a:r>
              <a:rPr lang="en-US" dirty="0"/>
              <a:t>Amit </a:t>
            </a:r>
            <a:r>
              <a:rPr lang="en-US" dirty="0" err="1"/>
              <a:t>Sahai</a:t>
            </a:r>
            <a:r>
              <a:rPr lang="en-US" dirty="0"/>
              <a:t> (UCLA)</a:t>
            </a:r>
          </a:p>
          <a:p>
            <a:r>
              <a:rPr lang="en-US" dirty="0"/>
              <a:t>Akshayaram Srinivasan (University of Toronto)</a:t>
            </a:r>
          </a:p>
        </p:txBody>
      </p:sp>
    </p:spTree>
    <p:extLst>
      <p:ext uri="{BB962C8B-B14F-4D97-AF65-F5344CB8AC3E}">
        <p14:creationId xmlns:p14="http://schemas.microsoft.com/office/powerpoint/2010/main" val="261438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D587-601F-3842-A9D5-C5E56A873FAE}"/>
              </a:ext>
            </a:extLst>
          </p:cNvPr>
          <p:cNvSpPr>
            <a:spLocks noGrp="1"/>
          </p:cNvSpPr>
          <p:nvPr>
            <p:ph type="title"/>
          </p:nvPr>
        </p:nvSpPr>
        <p:spPr/>
        <p:txBody>
          <a:bodyPr/>
          <a:lstStyle/>
          <a:p>
            <a:r>
              <a:rPr lang="en-US" dirty="0"/>
              <a:t>Main Result</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9269B94-0F69-1741-B04E-E3A422F4F42A}"/>
                  </a:ext>
                </a:extLst>
              </p:cNvPr>
              <p:cNvSpPr txBox="1"/>
              <p:nvPr/>
            </p:nvSpPr>
            <p:spPr>
              <a:xfrm>
                <a:off x="366408" y="1975798"/>
                <a:ext cx="11459183" cy="2062103"/>
              </a:xfrm>
              <a:prstGeom prst="rect">
                <a:avLst/>
              </a:prstGeom>
              <a:solidFill>
                <a:schemeClr val="accent5">
                  <a:lumMod val="20000"/>
                  <a:lumOff val="80000"/>
                </a:schemeClr>
              </a:solidFill>
              <a:ln>
                <a:solidFill>
                  <a:schemeClr val="tx1"/>
                </a:solidFill>
              </a:ln>
            </p:spPr>
            <p:txBody>
              <a:bodyPr wrap="square" rtlCol="0">
                <a:spAutoFit/>
              </a:bodyPr>
              <a:lstStyle/>
              <a:p>
                <a:pPr algn="just"/>
                <a:r>
                  <a:rPr lang="en-US" sz="3200" b="1" dirty="0"/>
                  <a:t>Theorem: </a:t>
                </a:r>
                <a:r>
                  <a:rPr lang="en-US" sz="3200" dirty="0"/>
                  <a:t>For every multiparty </a:t>
                </a:r>
                <a14:m>
                  <m:oMath xmlns:m="http://schemas.openxmlformats.org/officeDocument/2006/math">
                    <m:r>
                      <a:rPr lang="en-US" sz="3200" i="1" dirty="0" smtClean="0">
                        <a:latin typeface="Cambria Math" panose="02040503050406030204" pitchFamily="18" charset="0"/>
                      </a:rPr>
                      <m:t>𝑓</m:t>
                    </m:r>
                  </m:oMath>
                </a14:m>
                <a:r>
                  <a:rPr lang="en-US" sz="3200" dirty="0"/>
                  <a:t>, there is four-round protocol in the plain model for securely computing </a:t>
                </a:r>
                <a14:m>
                  <m:oMath xmlns:m="http://schemas.openxmlformats.org/officeDocument/2006/math">
                    <m:r>
                      <a:rPr lang="en-US" sz="3200" i="1" dirty="0" smtClean="0">
                        <a:latin typeface="Cambria Math" panose="02040503050406030204" pitchFamily="18" charset="0"/>
                      </a:rPr>
                      <m:t>𝑓</m:t>
                    </m:r>
                  </m:oMath>
                </a14:m>
                <a:r>
                  <a:rPr lang="en-US" sz="3200" dirty="0"/>
                  <a:t> against malicious adversaries making black-box use of a </a:t>
                </a:r>
                <a:r>
                  <a:rPr lang="en-US" sz="3200" i="1" dirty="0">
                    <a:solidFill>
                      <a:srgbClr val="7030A0"/>
                    </a:solidFill>
                  </a:rPr>
                  <a:t>sub-exponentially</a:t>
                </a:r>
                <a:r>
                  <a:rPr lang="en-US" sz="3200" dirty="0">
                    <a:solidFill>
                      <a:srgbClr val="7030A0"/>
                    </a:solidFill>
                  </a:rPr>
                  <a:t> </a:t>
                </a:r>
                <a:r>
                  <a:rPr lang="en-US" sz="3200" dirty="0"/>
                  <a:t>secure two-round </a:t>
                </a:r>
                <a:r>
                  <a:rPr lang="en-US" sz="3200" i="1" dirty="0">
                    <a:solidFill>
                      <a:schemeClr val="accent6">
                        <a:lumMod val="50000"/>
                      </a:schemeClr>
                    </a:solidFill>
                  </a:rPr>
                  <a:t>statistical sender private OT</a:t>
                </a:r>
                <a:r>
                  <a:rPr lang="en-US" sz="3200" dirty="0"/>
                  <a:t>.</a:t>
                </a:r>
              </a:p>
            </p:txBody>
          </p:sp>
        </mc:Choice>
        <mc:Fallback>
          <p:sp>
            <p:nvSpPr>
              <p:cNvPr id="4" name="TextBox 3">
                <a:extLst>
                  <a:ext uri="{FF2B5EF4-FFF2-40B4-BE49-F238E27FC236}">
                    <a16:creationId xmlns:a16="http://schemas.microsoft.com/office/drawing/2014/main" id="{E9269B94-0F69-1741-B04E-E3A422F4F42A}"/>
                  </a:ext>
                </a:extLst>
              </p:cNvPr>
              <p:cNvSpPr txBox="1">
                <a:spLocks noRot="1" noChangeAspect="1" noMove="1" noResize="1" noEditPoints="1" noAdjustHandles="1" noChangeArrowheads="1" noChangeShapeType="1" noTextEdit="1"/>
              </p:cNvSpPr>
              <p:nvPr/>
            </p:nvSpPr>
            <p:spPr>
              <a:xfrm>
                <a:off x="366408" y="1975798"/>
                <a:ext cx="11459183" cy="2062103"/>
              </a:xfrm>
              <a:prstGeom prst="rect">
                <a:avLst/>
              </a:prstGeom>
              <a:blipFill>
                <a:blip r:embed="rId3"/>
                <a:stretch>
                  <a:fillRect l="-1327" t="-3659" r="-1327" b="-7927"/>
                </a:stretch>
              </a:blipFill>
              <a:ln>
                <a:solidFill>
                  <a:schemeClr val="tx1"/>
                </a:solidFill>
              </a:ln>
            </p:spPr>
            <p:txBody>
              <a:bodyPr/>
              <a:lstStyle/>
              <a:p>
                <a:r>
                  <a:rPr lang="en-US">
                    <a:noFill/>
                  </a:rPr>
                  <a:t> </a:t>
                </a:r>
              </a:p>
            </p:txBody>
          </p:sp>
        </mc:Fallback>
      </mc:AlternateContent>
      <p:sp>
        <p:nvSpPr>
          <p:cNvPr id="5" name="Oval Callout 4">
            <a:extLst>
              <a:ext uri="{FF2B5EF4-FFF2-40B4-BE49-F238E27FC236}">
                <a16:creationId xmlns:a16="http://schemas.microsoft.com/office/drawing/2014/main" id="{BEFDCAC3-5504-334D-B5F8-3C061CE625E5}"/>
              </a:ext>
            </a:extLst>
          </p:cNvPr>
          <p:cNvSpPr/>
          <p:nvPr/>
        </p:nvSpPr>
        <p:spPr>
          <a:xfrm>
            <a:off x="366408" y="4323011"/>
            <a:ext cx="8520225" cy="1663452"/>
          </a:xfrm>
          <a:prstGeom prst="wedgeEllipseCallout">
            <a:avLst>
              <a:gd name="adj1" fmla="val -10264"/>
              <a:gd name="adj2" fmla="val -72500"/>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Can be instantiated with </a:t>
            </a:r>
            <a:r>
              <a:rPr lang="en-US" sz="2400" b="1" dirty="0">
                <a:solidFill>
                  <a:srgbClr val="C00000"/>
                </a:solidFill>
              </a:rPr>
              <a:t>sub-exponential </a:t>
            </a:r>
            <a:r>
              <a:rPr lang="en-US" sz="2400" b="1" dirty="0">
                <a:solidFill>
                  <a:schemeClr val="tx1"/>
                </a:solidFill>
              </a:rPr>
              <a:t>DDH/QR/DCR/LWE</a:t>
            </a:r>
          </a:p>
        </p:txBody>
      </p:sp>
    </p:spTree>
    <p:extLst>
      <p:ext uri="{BB962C8B-B14F-4D97-AF65-F5344CB8AC3E}">
        <p14:creationId xmlns:p14="http://schemas.microsoft.com/office/powerpoint/2010/main" val="37175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4"/>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5"/>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6"/>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7"/>
                <a:stretch>
                  <a:fillRect l="-10345" r="-6897" b="-1333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EBC9417-2950-544D-B731-C2CD1584FB41}"/>
              </a:ext>
            </a:extLst>
          </p:cNvPr>
          <p:cNvPicPr>
            <a:picLocks noChangeAspect="1"/>
          </p:cNvPicPr>
          <p:nvPr/>
        </p:nvPicPr>
        <p:blipFill>
          <a:blip r:embed="rId8"/>
          <a:stretch>
            <a:fillRect/>
          </a:stretch>
        </p:blipFill>
        <p:spPr>
          <a:xfrm>
            <a:off x="5715154" y="1690688"/>
            <a:ext cx="503040" cy="779907"/>
          </a:xfrm>
          <a:prstGeom prst="rect">
            <a:avLst/>
          </a:prstGeom>
        </p:spPr>
      </p:pic>
      <p:pic>
        <p:nvPicPr>
          <p:cNvPr id="13" name="Picture 12">
            <a:extLst>
              <a:ext uri="{FF2B5EF4-FFF2-40B4-BE49-F238E27FC236}">
                <a16:creationId xmlns:a16="http://schemas.microsoft.com/office/drawing/2014/main" id="{4034B52B-E13F-BB41-BFAD-251C50AF0CBF}"/>
              </a:ext>
            </a:extLst>
          </p:cNvPr>
          <p:cNvPicPr>
            <a:picLocks noChangeAspect="1"/>
          </p:cNvPicPr>
          <p:nvPr/>
        </p:nvPicPr>
        <p:blipFill>
          <a:blip r:embed="rId8"/>
          <a:stretch>
            <a:fillRect/>
          </a:stretch>
        </p:blipFill>
        <p:spPr>
          <a:xfrm>
            <a:off x="5752880" y="2730056"/>
            <a:ext cx="503040" cy="779907"/>
          </a:xfrm>
          <a:prstGeom prst="rect">
            <a:avLst/>
          </a:prstGeom>
        </p:spPr>
      </p:pic>
      <p:pic>
        <p:nvPicPr>
          <p:cNvPr id="14" name="Picture 13">
            <a:extLst>
              <a:ext uri="{FF2B5EF4-FFF2-40B4-BE49-F238E27FC236}">
                <a16:creationId xmlns:a16="http://schemas.microsoft.com/office/drawing/2014/main" id="{2EBEA85A-933C-6844-90CA-38D03DBA2CAF}"/>
              </a:ext>
            </a:extLst>
          </p:cNvPr>
          <p:cNvPicPr>
            <a:picLocks noChangeAspect="1"/>
          </p:cNvPicPr>
          <p:nvPr/>
        </p:nvPicPr>
        <p:blipFill>
          <a:blip r:embed="rId8"/>
          <a:stretch>
            <a:fillRect/>
          </a:stretch>
        </p:blipFill>
        <p:spPr>
          <a:xfrm>
            <a:off x="5752880" y="3835999"/>
            <a:ext cx="503040" cy="779907"/>
          </a:xfrm>
          <a:prstGeom prst="rect">
            <a:avLst/>
          </a:prstGeom>
        </p:spPr>
      </p:pic>
      <p:pic>
        <p:nvPicPr>
          <p:cNvPr id="15" name="Picture 14">
            <a:extLst>
              <a:ext uri="{FF2B5EF4-FFF2-40B4-BE49-F238E27FC236}">
                <a16:creationId xmlns:a16="http://schemas.microsoft.com/office/drawing/2014/main" id="{E76666CF-0643-824D-BA8C-A489DCEEDCB8}"/>
              </a:ext>
            </a:extLst>
          </p:cNvPr>
          <p:cNvPicPr>
            <a:picLocks noChangeAspect="1"/>
          </p:cNvPicPr>
          <p:nvPr/>
        </p:nvPicPr>
        <p:blipFill>
          <a:blip r:embed="rId8"/>
          <a:stretch>
            <a:fillRect/>
          </a:stretch>
        </p:blipFill>
        <p:spPr>
          <a:xfrm>
            <a:off x="5752880" y="5582984"/>
            <a:ext cx="503040" cy="779907"/>
          </a:xfrm>
          <a:prstGeom prst="rect">
            <a:avLst/>
          </a:prstGeom>
        </p:spPr>
      </p:pic>
      <p:sp>
        <p:nvSpPr>
          <p:cNvPr id="16" name="TextBox 15">
            <a:extLst>
              <a:ext uri="{FF2B5EF4-FFF2-40B4-BE49-F238E27FC236}">
                <a16:creationId xmlns:a16="http://schemas.microsoft.com/office/drawing/2014/main" id="{718441B2-9900-384A-BFCF-1080EF6CCC07}"/>
              </a:ext>
            </a:extLst>
          </p:cNvPr>
          <p:cNvSpPr txBox="1"/>
          <p:nvPr/>
        </p:nvSpPr>
        <p:spPr>
          <a:xfrm>
            <a:off x="5884378" y="4637780"/>
            <a:ext cx="164592" cy="923330"/>
          </a:xfrm>
          <a:prstGeom prst="rect">
            <a:avLst/>
          </a:prstGeom>
          <a:noFill/>
        </p:spPr>
        <p:txBody>
          <a:bodyPr wrap="square" rtlCol="0">
            <a:spAutoFit/>
          </a:bodyPr>
          <a:lstStyle/>
          <a:p>
            <a:r>
              <a:rPr lang="en-US" dirty="0"/>
              <a:t>.</a:t>
            </a:r>
          </a:p>
          <a:p>
            <a:r>
              <a:rPr lang="en-US" dirty="0"/>
              <a:t>.</a:t>
            </a:r>
          </a:p>
          <a:p>
            <a:r>
              <a:rPr lang="en-US" dirty="0"/>
              <a:t>.</a:t>
            </a:r>
          </a:p>
        </p:txBody>
      </p:sp>
      <p:cxnSp>
        <p:nvCxnSpPr>
          <p:cNvPr id="19" name="Straight Arrow Connector 18">
            <a:extLst>
              <a:ext uri="{FF2B5EF4-FFF2-40B4-BE49-F238E27FC236}">
                <a16:creationId xmlns:a16="http://schemas.microsoft.com/office/drawing/2014/main" id="{85E9435A-6CA1-364F-B62F-150115ABCF45}"/>
              </a:ext>
            </a:extLst>
          </p:cNvPr>
          <p:cNvCxnSpPr/>
          <p:nvPr/>
        </p:nvCxnSpPr>
        <p:spPr>
          <a:xfrm flipV="1">
            <a:off x="3959352" y="2121408"/>
            <a:ext cx="1472184" cy="710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858B0B-958E-7841-B22E-4C7045EDA91A}"/>
              </a:ext>
            </a:extLst>
          </p:cNvPr>
          <p:cNvCxnSpPr/>
          <p:nvPr/>
        </p:nvCxnSpPr>
        <p:spPr>
          <a:xfrm>
            <a:off x="3949705" y="2831742"/>
            <a:ext cx="1558185" cy="176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8DFA2E-EE10-514F-A1CE-7F5DE1BE85D3}"/>
              </a:ext>
            </a:extLst>
          </p:cNvPr>
          <p:cNvCxnSpPr/>
          <p:nvPr/>
        </p:nvCxnSpPr>
        <p:spPr>
          <a:xfrm>
            <a:off x="3959352" y="2831742"/>
            <a:ext cx="1645562" cy="1264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176A3BE-C79F-824A-88B4-BA7605CC056B}"/>
              </a:ext>
            </a:extLst>
          </p:cNvPr>
          <p:cNvCxnSpPr/>
          <p:nvPr/>
        </p:nvCxnSpPr>
        <p:spPr>
          <a:xfrm>
            <a:off x="3949705" y="2831742"/>
            <a:ext cx="1558185" cy="3111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CF3ABB3-F1E5-7442-827F-B1F9362B2C06}"/>
              </a:ext>
            </a:extLst>
          </p:cNvPr>
          <p:cNvCxnSpPr/>
          <p:nvPr/>
        </p:nvCxnSpPr>
        <p:spPr>
          <a:xfrm flipV="1">
            <a:off x="3949705" y="2194560"/>
            <a:ext cx="1481831" cy="3055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4D28E5-C00B-8847-8663-EBB45EDF4E6D}"/>
              </a:ext>
            </a:extLst>
          </p:cNvPr>
          <p:cNvCxnSpPr/>
          <p:nvPr/>
        </p:nvCxnSpPr>
        <p:spPr>
          <a:xfrm>
            <a:off x="3934393" y="5249658"/>
            <a:ext cx="1497143" cy="693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8FBCC1-A65B-394F-81C2-2B6E34CA7F3B}"/>
              </a:ext>
            </a:extLst>
          </p:cNvPr>
          <p:cNvCxnSpPr/>
          <p:nvPr/>
        </p:nvCxnSpPr>
        <p:spPr>
          <a:xfrm flipV="1">
            <a:off x="3949705" y="4096512"/>
            <a:ext cx="1640290" cy="1153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A9BFFD0-066C-954B-BCC4-49140305864A}"/>
              </a:ext>
            </a:extLst>
          </p:cNvPr>
          <p:cNvCxnSpPr/>
          <p:nvPr/>
        </p:nvCxnSpPr>
        <p:spPr>
          <a:xfrm flipV="1">
            <a:off x="3949705" y="3072384"/>
            <a:ext cx="1556719" cy="2165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B59B5C-0FB1-114F-8D9A-BA7A9A9CABCC}"/>
              </a:ext>
            </a:extLst>
          </p:cNvPr>
          <p:cNvCxnSpPr>
            <a:cxnSpLocks/>
            <a:stCxn id="4" idx="1"/>
          </p:cNvCxnSpPr>
          <p:nvPr/>
        </p:nvCxnSpPr>
        <p:spPr>
          <a:xfrm flipH="1" flipV="1">
            <a:off x="6409945" y="2057400"/>
            <a:ext cx="1611424" cy="799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75D069-C72A-B14F-80E7-8370D85CBDB3}"/>
              </a:ext>
            </a:extLst>
          </p:cNvPr>
          <p:cNvCxnSpPr>
            <a:cxnSpLocks/>
            <a:stCxn id="4" idx="1"/>
          </p:cNvCxnSpPr>
          <p:nvPr/>
        </p:nvCxnSpPr>
        <p:spPr>
          <a:xfrm flipH="1">
            <a:off x="6366161" y="2856836"/>
            <a:ext cx="1655208" cy="151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AD5F7F-2656-4045-84EC-0F8844D9F59E}"/>
              </a:ext>
            </a:extLst>
          </p:cNvPr>
          <p:cNvCxnSpPr>
            <a:cxnSpLocks/>
            <a:stCxn id="4" idx="1"/>
          </p:cNvCxnSpPr>
          <p:nvPr/>
        </p:nvCxnSpPr>
        <p:spPr>
          <a:xfrm flipH="1">
            <a:off x="6403887" y="2856836"/>
            <a:ext cx="1617482" cy="131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82287B6-9476-E64D-8669-E46FDBAF52F4}"/>
              </a:ext>
            </a:extLst>
          </p:cNvPr>
          <p:cNvCxnSpPr>
            <a:cxnSpLocks/>
            <a:stCxn id="4" idx="1"/>
          </p:cNvCxnSpPr>
          <p:nvPr/>
        </p:nvCxnSpPr>
        <p:spPr>
          <a:xfrm flipH="1">
            <a:off x="6418807" y="2856836"/>
            <a:ext cx="1602562" cy="3086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30DDE7-C863-8F43-8B95-368F746E6F73}"/>
              </a:ext>
            </a:extLst>
          </p:cNvPr>
          <p:cNvCxnSpPr>
            <a:stCxn id="5" idx="1"/>
          </p:cNvCxnSpPr>
          <p:nvPr/>
        </p:nvCxnSpPr>
        <p:spPr>
          <a:xfrm flipH="1" flipV="1">
            <a:off x="6447670" y="2121408"/>
            <a:ext cx="1572233" cy="3189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E6E69A-68DB-3C4F-91F2-79DE6CE0A51A}"/>
              </a:ext>
            </a:extLst>
          </p:cNvPr>
          <p:cNvCxnSpPr>
            <a:stCxn id="5" idx="1"/>
          </p:cNvCxnSpPr>
          <p:nvPr/>
        </p:nvCxnSpPr>
        <p:spPr>
          <a:xfrm flipH="1" flipV="1">
            <a:off x="6447670" y="3008376"/>
            <a:ext cx="1572233" cy="2302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51516E3-1E55-F24F-8BFB-3A4B10DC4B95}"/>
              </a:ext>
            </a:extLst>
          </p:cNvPr>
          <p:cNvCxnSpPr>
            <a:stCxn id="5" idx="1"/>
          </p:cNvCxnSpPr>
          <p:nvPr/>
        </p:nvCxnSpPr>
        <p:spPr>
          <a:xfrm flipH="1" flipV="1">
            <a:off x="6447670" y="4169664"/>
            <a:ext cx="1572233" cy="1141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386EE05-9182-B344-A2E0-DEA9F897AC5B}"/>
              </a:ext>
            </a:extLst>
          </p:cNvPr>
          <p:cNvCxnSpPr>
            <a:stCxn id="5" idx="1"/>
          </p:cNvCxnSpPr>
          <p:nvPr/>
        </p:nvCxnSpPr>
        <p:spPr>
          <a:xfrm flipH="1">
            <a:off x="6550303" y="5311214"/>
            <a:ext cx="1469600" cy="601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4B1B463-D7F0-554E-9D00-2A13B2F3282A}"/>
              </a:ext>
            </a:extLst>
          </p:cNvPr>
          <p:cNvSpPr txBox="1"/>
          <p:nvPr/>
        </p:nvSpPr>
        <p:spPr>
          <a:xfrm>
            <a:off x="841852" y="3745000"/>
            <a:ext cx="2065758" cy="461665"/>
          </a:xfrm>
          <a:prstGeom prst="rect">
            <a:avLst/>
          </a:prstGeom>
          <a:noFill/>
          <a:ln>
            <a:solidFill>
              <a:schemeClr val="tx1"/>
            </a:solidFill>
          </a:ln>
        </p:spPr>
        <p:txBody>
          <a:bodyPr wrap="none" rtlCol="0">
            <a:spAutoFit/>
          </a:bodyPr>
          <a:lstStyle/>
          <a:p>
            <a:r>
              <a:rPr lang="en-US" sz="2400" b="1" dirty="0"/>
              <a:t>Outer Protocol</a:t>
            </a:r>
            <a:endParaRPr lang="en-US" sz="2400" dirty="0"/>
          </a:p>
        </p:txBody>
      </p:sp>
      <mc:AlternateContent xmlns:mc="http://schemas.openxmlformats.org/markup-compatibility/2006" xmlns:a14="http://schemas.microsoft.com/office/drawing/2010/main">
        <mc:Choice Requires="a14">
          <p:sp>
            <p:nvSpPr>
              <p:cNvPr id="34" name="Oval Callout 33">
                <a:extLst>
                  <a:ext uri="{FF2B5EF4-FFF2-40B4-BE49-F238E27FC236}">
                    <a16:creationId xmlns:a16="http://schemas.microsoft.com/office/drawing/2014/main" id="{59A25B6B-DD74-9D45-A49B-C6CC2A1BB060}"/>
                  </a:ext>
                </a:extLst>
              </p:cNvPr>
              <p:cNvSpPr/>
              <p:nvPr/>
            </p:nvSpPr>
            <p:spPr>
              <a:xfrm>
                <a:off x="6550303" y="781717"/>
                <a:ext cx="3725555" cy="1233360"/>
              </a:xfrm>
              <a:prstGeom prst="wedgeEllipseCallout">
                <a:avLst>
                  <a:gd name="adj1" fmla="val -48445"/>
                  <a:gd name="adj2" fmla="val 4169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Imagine we additionally have access to </a:t>
                </a:r>
                <a14:m>
                  <m:oMath xmlns:m="http://schemas.openxmlformats.org/officeDocument/2006/math">
                    <m:r>
                      <a:rPr lang="en-US" sz="2000" b="0" i="1" smtClean="0">
                        <a:solidFill>
                          <a:schemeClr val="tx1"/>
                        </a:solidFill>
                        <a:latin typeface="Cambria Math" panose="02040503050406030204" pitchFamily="18" charset="0"/>
                      </a:rPr>
                      <m:t>𝑚</m:t>
                    </m:r>
                  </m:oMath>
                </a14:m>
                <a:r>
                  <a:rPr lang="en-US" sz="2000" dirty="0">
                    <a:solidFill>
                      <a:schemeClr val="tx1"/>
                    </a:solidFill>
                  </a:rPr>
                  <a:t> servers</a:t>
                </a:r>
              </a:p>
            </p:txBody>
          </p:sp>
        </mc:Choice>
        <mc:Fallback xmlns="">
          <p:sp>
            <p:nvSpPr>
              <p:cNvPr id="34" name="Oval Callout 33">
                <a:extLst>
                  <a:ext uri="{FF2B5EF4-FFF2-40B4-BE49-F238E27FC236}">
                    <a16:creationId xmlns:a16="http://schemas.microsoft.com/office/drawing/2014/main" id="{59A25B6B-DD74-9D45-A49B-C6CC2A1BB060}"/>
                  </a:ext>
                </a:extLst>
              </p:cNvPr>
              <p:cNvSpPr>
                <a:spLocks noRot="1" noChangeAspect="1" noMove="1" noResize="1" noEditPoints="1" noAdjustHandles="1" noChangeArrowheads="1" noChangeShapeType="1" noTextEdit="1"/>
              </p:cNvSpPr>
              <p:nvPr/>
            </p:nvSpPr>
            <p:spPr>
              <a:xfrm>
                <a:off x="6550303" y="781717"/>
                <a:ext cx="3725555" cy="1233360"/>
              </a:xfrm>
              <a:prstGeom prst="wedgeEllipseCallout">
                <a:avLst>
                  <a:gd name="adj1" fmla="val -48445"/>
                  <a:gd name="adj2" fmla="val 41692"/>
                </a:avLst>
              </a:prstGeom>
              <a:blipFill>
                <a:blip r:embed="rId9"/>
                <a:stretch>
                  <a:fillRect/>
                </a:stretch>
              </a:blipFill>
              <a:ln>
                <a:solidFill>
                  <a:schemeClr val="tx1"/>
                </a:solidFill>
              </a:ln>
            </p:spPr>
            <p:txBody>
              <a:bodyPr/>
              <a:lstStyle/>
              <a:p>
                <a:r>
                  <a:rPr lang="en-US">
                    <a:noFill/>
                  </a:rPr>
                  <a:t> </a:t>
                </a:r>
              </a:p>
            </p:txBody>
          </p:sp>
        </mc:Fallback>
      </mc:AlternateContent>
      <p:sp>
        <p:nvSpPr>
          <p:cNvPr id="36" name="Oval Callout 35">
            <a:extLst>
              <a:ext uri="{FF2B5EF4-FFF2-40B4-BE49-F238E27FC236}">
                <a16:creationId xmlns:a16="http://schemas.microsoft.com/office/drawing/2014/main" id="{51EE5059-9E4B-1C40-A388-47BC237FC5F6}"/>
              </a:ext>
            </a:extLst>
          </p:cNvPr>
          <p:cNvSpPr/>
          <p:nvPr/>
        </p:nvSpPr>
        <p:spPr>
          <a:xfrm>
            <a:off x="7690103" y="3348318"/>
            <a:ext cx="2519217" cy="1001025"/>
          </a:xfrm>
          <a:prstGeom prst="wedgeEllipseCallout">
            <a:avLst>
              <a:gd name="adj1" fmla="val -49726"/>
              <a:gd name="adj2" fmla="val -3298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Encoding of the inputs</a:t>
            </a:r>
          </a:p>
        </p:txBody>
      </p:sp>
    </p:spTree>
    <p:extLst>
      <p:ext uri="{BB962C8B-B14F-4D97-AF65-F5344CB8AC3E}">
        <p14:creationId xmlns:p14="http://schemas.microsoft.com/office/powerpoint/2010/main" val="268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par>
                                <p:cTn id="49" presetID="22" presetClass="entr" presetSubtype="8"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par>
                                <p:cTn id="55" presetID="2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par>
                                <p:cTn id="58" presetID="22" presetClass="entr" presetSubtype="8"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par>
                                <p:cTn id="61" presetID="22" presetClass="entr" presetSubtype="8"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par>
                                <p:cTn id="64" presetID="22" presetClass="entr" presetSubtype="8"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par>
                                <p:cTn id="67" presetID="22" presetClass="entr" presetSubtype="2"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right)">
                                      <p:cBhvr>
                                        <p:cTn id="69" dur="500"/>
                                        <p:tgtEl>
                                          <p:spTgt spid="35"/>
                                        </p:tgtEl>
                                      </p:cBhvr>
                                    </p:animEffect>
                                  </p:childTnLst>
                                </p:cTn>
                              </p:par>
                              <p:par>
                                <p:cTn id="70" presetID="22" presetClass="entr" presetSubtype="2"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right)">
                                      <p:cBhvr>
                                        <p:cTn id="72" dur="500"/>
                                        <p:tgtEl>
                                          <p:spTgt spid="37"/>
                                        </p:tgtEl>
                                      </p:cBhvr>
                                    </p:animEffect>
                                  </p:childTnLst>
                                </p:cTn>
                              </p:par>
                              <p:par>
                                <p:cTn id="73" presetID="22" presetClass="entr" presetSubtype="2"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right)">
                                      <p:cBhvr>
                                        <p:cTn id="75" dur="500"/>
                                        <p:tgtEl>
                                          <p:spTgt spid="39"/>
                                        </p:tgtEl>
                                      </p:cBhvr>
                                    </p:animEffect>
                                  </p:childTnLst>
                                </p:cTn>
                              </p:par>
                              <p:par>
                                <p:cTn id="76" presetID="22" presetClass="entr" presetSubtype="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right)">
                                      <p:cBhvr>
                                        <p:cTn id="78" dur="500"/>
                                        <p:tgtEl>
                                          <p:spTgt spid="41"/>
                                        </p:tgtEl>
                                      </p:cBhvr>
                                    </p:animEffect>
                                  </p:childTnLst>
                                </p:cTn>
                              </p:par>
                              <p:par>
                                <p:cTn id="79" presetID="22" presetClass="entr" presetSubtype="2"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right)">
                                      <p:cBhvr>
                                        <p:cTn id="81" dur="500"/>
                                        <p:tgtEl>
                                          <p:spTgt spid="49"/>
                                        </p:tgtEl>
                                      </p:cBhvr>
                                    </p:animEffect>
                                  </p:childTnLst>
                                </p:cTn>
                              </p:par>
                              <p:par>
                                <p:cTn id="82" presetID="22" presetClass="entr" presetSubtype="2"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right)">
                                      <p:cBhvr>
                                        <p:cTn id="84" dur="500"/>
                                        <p:tgtEl>
                                          <p:spTgt spid="47"/>
                                        </p:tgtEl>
                                      </p:cBhvr>
                                    </p:animEffect>
                                  </p:childTnLst>
                                </p:cTn>
                              </p:par>
                              <p:par>
                                <p:cTn id="85" presetID="22" presetClass="entr" presetSubtype="2"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par>
                                <p:cTn id="88" presetID="22" presetClass="entr" presetSubtype="2"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wipe(right)">
                                      <p:cBhvr>
                                        <p:cTn id="90" dur="500"/>
                                        <p:tgtEl>
                                          <p:spTgt spid="43"/>
                                        </p:tgtEl>
                                      </p:cBhvr>
                                    </p:animEffect>
                                  </p:childTnLst>
                                </p:cTn>
                              </p:par>
                              <p:par>
                                <p:cTn id="91" presetID="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p:bldP spid="50" grpId="0" animBg="1"/>
      <p:bldP spid="34" grpId="0" animBg="1"/>
      <p:bldP spid="34" grpId="1"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4"/>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5"/>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6"/>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7"/>
                <a:stretch>
                  <a:fillRect l="-10345" r="-6897" b="-1333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EBC9417-2950-544D-B731-C2CD1584FB41}"/>
              </a:ext>
            </a:extLst>
          </p:cNvPr>
          <p:cNvPicPr>
            <a:picLocks noChangeAspect="1"/>
          </p:cNvPicPr>
          <p:nvPr/>
        </p:nvPicPr>
        <p:blipFill>
          <a:blip r:embed="rId8"/>
          <a:stretch>
            <a:fillRect/>
          </a:stretch>
        </p:blipFill>
        <p:spPr>
          <a:xfrm>
            <a:off x="5715154" y="1690688"/>
            <a:ext cx="503040" cy="779907"/>
          </a:xfrm>
          <a:prstGeom prst="rect">
            <a:avLst/>
          </a:prstGeom>
        </p:spPr>
      </p:pic>
      <p:pic>
        <p:nvPicPr>
          <p:cNvPr id="13" name="Picture 12">
            <a:extLst>
              <a:ext uri="{FF2B5EF4-FFF2-40B4-BE49-F238E27FC236}">
                <a16:creationId xmlns:a16="http://schemas.microsoft.com/office/drawing/2014/main" id="{4034B52B-E13F-BB41-BFAD-251C50AF0CBF}"/>
              </a:ext>
            </a:extLst>
          </p:cNvPr>
          <p:cNvPicPr>
            <a:picLocks noChangeAspect="1"/>
          </p:cNvPicPr>
          <p:nvPr/>
        </p:nvPicPr>
        <p:blipFill>
          <a:blip r:embed="rId8"/>
          <a:stretch>
            <a:fillRect/>
          </a:stretch>
        </p:blipFill>
        <p:spPr>
          <a:xfrm>
            <a:off x="5752880" y="2730056"/>
            <a:ext cx="503040" cy="779907"/>
          </a:xfrm>
          <a:prstGeom prst="rect">
            <a:avLst/>
          </a:prstGeom>
        </p:spPr>
      </p:pic>
      <p:pic>
        <p:nvPicPr>
          <p:cNvPr id="14" name="Picture 13">
            <a:extLst>
              <a:ext uri="{FF2B5EF4-FFF2-40B4-BE49-F238E27FC236}">
                <a16:creationId xmlns:a16="http://schemas.microsoft.com/office/drawing/2014/main" id="{2EBEA85A-933C-6844-90CA-38D03DBA2CAF}"/>
              </a:ext>
            </a:extLst>
          </p:cNvPr>
          <p:cNvPicPr>
            <a:picLocks noChangeAspect="1"/>
          </p:cNvPicPr>
          <p:nvPr/>
        </p:nvPicPr>
        <p:blipFill>
          <a:blip r:embed="rId8"/>
          <a:stretch>
            <a:fillRect/>
          </a:stretch>
        </p:blipFill>
        <p:spPr>
          <a:xfrm>
            <a:off x="5752880" y="3835999"/>
            <a:ext cx="503040" cy="779907"/>
          </a:xfrm>
          <a:prstGeom prst="rect">
            <a:avLst/>
          </a:prstGeom>
        </p:spPr>
      </p:pic>
      <p:pic>
        <p:nvPicPr>
          <p:cNvPr id="15" name="Picture 14">
            <a:extLst>
              <a:ext uri="{FF2B5EF4-FFF2-40B4-BE49-F238E27FC236}">
                <a16:creationId xmlns:a16="http://schemas.microsoft.com/office/drawing/2014/main" id="{E76666CF-0643-824D-BA8C-A489DCEEDCB8}"/>
              </a:ext>
            </a:extLst>
          </p:cNvPr>
          <p:cNvPicPr>
            <a:picLocks noChangeAspect="1"/>
          </p:cNvPicPr>
          <p:nvPr/>
        </p:nvPicPr>
        <p:blipFill>
          <a:blip r:embed="rId8"/>
          <a:stretch>
            <a:fillRect/>
          </a:stretch>
        </p:blipFill>
        <p:spPr>
          <a:xfrm>
            <a:off x="5752880" y="5582984"/>
            <a:ext cx="503040" cy="779907"/>
          </a:xfrm>
          <a:prstGeom prst="rect">
            <a:avLst/>
          </a:prstGeom>
        </p:spPr>
      </p:pic>
      <p:sp>
        <p:nvSpPr>
          <p:cNvPr id="16" name="TextBox 15">
            <a:extLst>
              <a:ext uri="{FF2B5EF4-FFF2-40B4-BE49-F238E27FC236}">
                <a16:creationId xmlns:a16="http://schemas.microsoft.com/office/drawing/2014/main" id="{718441B2-9900-384A-BFCF-1080EF6CCC07}"/>
              </a:ext>
            </a:extLst>
          </p:cNvPr>
          <p:cNvSpPr txBox="1"/>
          <p:nvPr/>
        </p:nvSpPr>
        <p:spPr>
          <a:xfrm>
            <a:off x="5884378" y="4637780"/>
            <a:ext cx="164592" cy="923330"/>
          </a:xfrm>
          <a:prstGeom prst="rect">
            <a:avLst/>
          </a:prstGeom>
          <a:noFill/>
        </p:spPr>
        <p:txBody>
          <a:bodyPr wrap="square" rtlCol="0">
            <a:spAutoFit/>
          </a:bodyPr>
          <a:lstStyle/>
          <a:p>
            <a:r>
              <a:rPr lang="en-US" dirty="0"/>
              <a:t>.</a:t>
            </a:r>
          </a:p>
          <a:p>
            <a:r>
              <a:rPr lang="en-US" dirty="0"/>
              <a:t>.</a:t>
            </a:r>
          </a:p>
          <a:p>
            <a:r>
              <a:rPr lang="en-US" dirty="0"/>
              <a:t>.</a:t>
            </a:r>
          </a:p>
        </p:txBody>
      </p:sp>
      <p:cxnSp>
        <p:nvCxnSpPr>
          <p:cNvPr id="19" name="Straight Arrow Connector 18">
            <a:extLst>
              <a:ext uri="{FF2B5EF4-FFF2-40B4-BE49-F238E27FC236}">
                <a16:creationId xmlns:a16="http://schemas.microsoft.com/office/drawing/2014/main" id="{85E9435A-6CA1-364F-B62F-150115ABCF45}"/>
              </a:ext>
            </a:extLst>
          </p:cNvPr>
          <p:cNvCxnSpPr/>
          <p:nvPr/>
        </p:nvCxnSpPr>
        <p:spPr>
          <a:xfrm flipV="1">
            <a:off x="3959352" y="2121408"/>
            <a:ext cx="1472184" cy="71033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858B0B-958E-7841-B22E-4C7045EDA91A}"/>
              </a:ext>
            </a:extLst>
          </p:cNvPr>
          <p:cNvCxnSpPr>
            <a:cxnSpLocks/>
          </p:cNvCxnSpPr>
          <p:nvPr/>
        </p:nvCxnSpPr>
        <p:spPr>
          <a:xfrm>
            <a:off x="3949705" y="2831742"/>
            <a:ext cx="1556719" cy="24064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8DFA2E-EE10-514F-A1CE-7F5DE1BE85D3}"/>
              </a:ext>
            </a:extLst>
          </p:cNvPr>
          <p:cNvCxnSpPr/>
          <p:nvPr/>
        </p:nvCxnSpPr>
        <p:spPr>
          <a:xfrm>
            <a:off x="3959352" y="2831742"/>
            <a:ext cx="1645562" cy="126477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176A3BE-C79F-824A-88B4-BA7605CC056B}"/>
              </a:ext>
            </a:extLst>
          </p:cNvPr>
          <p:cNvCxnSpPr/>
          <p:nvPr/>
        </p:nvCxnSpPr>
        <p:spPr>
          <a:xfrm>
            <a:off x="3949705" y="2831742"/>
            <a:ext cx="1558185" cy="311185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CF3ABB3-F1E5-7442-827F-B1F9362B2C06}"/>
              </a:ext>
            </a:extLst>
          </p:cNvPr>
          <p:cNvCxnSpPr>
            <a:cxnSpLocks/>
          </p:cNvCxnSpPr>
          <p:nvPr/>
        </p:nvCxnSpPr>
        <p:spPr>
          <a:xfrm flipV="1">
            <a:off x="3949705" y="2121408"/>
            <a:ext cx="1481831" cy="312825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4D28E5-C00B-8847-8663-EBB45EDF4E6D}"/>
              </a:ext>
            </a:extLst>
          </p:cNvPr>
          <p:cNvCxnSpPr>
            <a:cxnSpLocks/>
          </p:cNvCxnSpPr>
          <p:nvPr/>
        </p:nvCxnSpPr>
        <p:spPr>
          <a:xfrm>
            <a:off x="3934393" y="5249658"/>
            <a:ext cx="1572031" cy="69394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8FBCC1-A65B-394F-81C2-2B6E34CA7F3B}"/>
              </a:ext>
            </a:extLst>
          </p:cNvPr>
          <p:cNvCxnSpPr/>
          <p:nvPr/>
        </p:nvCxnSpPr>
        <p:spPr>
          <a:xfrm flipV="1">
            <a:off x="3949705" y="4096512"/>
            <a:ext cx="1640290" cy="115314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A9BFFD0-066C-954B-BCC4-49140305864A}"/>
              </a:ext>
            </a:extLst>
          </p:cNvPr>
          <p:cNvCxnSpPr/>
          <p:nvPr/>
        </p:nvCxnSpPr>
        <p:spPr>
          <a:xfrm flipV="1">
            <a:off x="3949705" y="3072384"/>
            <a:ext cx="1556719" cy="216518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B59B5C-0FB1-114F-8D9A-BA7A9A9CABCC}"/>
              </a:ext>
            </a:extLst>
          </p:cNvPr>
          <p:cNvCxnSpPr>
            <a:cxnSpLocks/>
            <a:stCxn id="4" idx="1"/>
          </p:cNvCxnSpPr>
          <p:nvPr/>
        </p:nvCxnSpPr>
        <p:spPr>
          <a:xfrm flipH="1" flipV="1">
            <a:off x="6409945" y="2057400"/>
            <a:ext cx="1611424" cy="79943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A75D069-C72A-B14F-80E7-8370D85CBDB3}"/>
              </a:ext>
            </a:extLst>
          </p:cNvPr>
          <p:cNvCxnSpPr>
            <a:cxnSpLocks/>
            <a:stCxn id="4" idx="1"/>
          </p:cNvCxnSpPr>
          <p:nvPr/>
        </p:nvCxnSpPr>
        <p:spPr>
          <a:xfrm flipH="1">
            <a:off x="6366161" y="2856836"/>
            <a:ext cx="1655208" cy="15154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FAD5F7F-2656-4045-84EC-0F8844D9F59E}"/>
              </a:ext>
            </a:extLst>
          </p:cNvPr>
          <p:cNvCxnSpPr>
            <a:cxnSpLocks/>
            <a:stCxn id="4" idx="1"/>
          </p:cNvCxnSpPr>
          <p:nvPr/>
        </p:nvCxnSpPr>
        <p:spPr>
          <a:xfrm flipH="1">
            <a:off x="6403887" y="2856836"/>
            <a:ext cx="1617482" cy="131282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82287B6-9476-E64D-8669-E46FDBAF52F4}"/>
              </a:ext>
            </a:extLst>
          </p:cNvPr>
          <p:cNvCxnSpPr>
            <a:cxnSpLocks/>
            <a:stCxn id="4" idx="1"/>
          </p:cNvCxnSpPr>
          <p:nvPr/>
        </p:nvCxnSpPr>
        <p:spPr>
          <a:xfrm flipH="1">
            <a:off x="6418807" y="2856836"/>
            <a:ext cx="1602562" cy="308676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30DDE7-C863-8F43-8B95-368F746E6F73}"/>
              </a:ext>
            </a:extLst>
          </p:cNvPr>
          <p:cNvCxnSpPr>
            <a:cxnSpLocks/>
            <a:stCxn id="5" idx="1"/>
          </p:cNvCxnSpPr>
          <p:nvPr/>
        </p:nvCxnSpPr>
        <p:spPr>
          <a:xfrm flipH="1" flipV="1">
            <a:off x="6417339" y="2080641"/>
            <a:ext cx="1602564" cy="323057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E6E69A-68DB-3C4F-91F2-79DE6CE0A51A}"/>
              </a:ext>
            </a:extLst>
          </p:cNvPr>
          <p:cNvCxnSpPr>
            <a:cxnSpLocks/>
          </p:cNvCxnSpPr>
          <p:nvPr/>
        </p:nvCxnSpPr>
        <p:spPr>
          <a:xfrm flipH="1" flipV="1">
            <a:off x="6378769" y="3008376"/>
            <a:ext cx="1631991" cy="230283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51516E3-1E55-F24F-8BFB-3A4B10DC4B95}"/>
              </a:ext>
            </a:extLst>
          </p:cNvPr>
          <p:cNvCxnSpPr>
            <a:cxnSpLocks/>
            <a:stCxn id="5" idx="1"/>
          </p:cNvCxnSpPr>
          <p:nvPr/>
        </p:nvCxnSpPr>
        <p:spPr>
          <a:xfrm flipH="1" flipV="1">
            <a:off x="6418805" y="4169664"/>
            <a:ext cx="1601098" cy="114155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386EE05-9182-B344-A2E0-DEA9F897AC5B}"/>
              </a:ext>
            </a:extLst>
          </p:cNvPr>
          <p:cNvCxnSpPr>
            <a:cxnSpLocks/>
            <a:stCxn id="5" idx="1"/>
          </p:cNvCxnSpPr>
          <p:nvPr/>
        </p:nvCxnSpPr>
        <p:spPr>
          <a:xfrm flipH="1">
            <a:off x="6418805" y="5311214"/>
            <a:ext cx="1601098" cy="63238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DEE3EB7-EE7D-2641-B544-5B28BD53995E}"/>
              </a:ext>
            </a:extLst>
          </p:cNvPr>
          <p:cNvSpPr/>
          <p:nvPr/>
        </p:nvSpPr>
        <p:spPr>
          <a:xfrm>
            <a:off x="6501812" y="1279034"/>
            <a:ext cx="3785188" cy="461665"/>
          </a:xfrm>
          <a:prstGeom prst="rect">
            <a:avLst/>
          </a:prstGeom>
          <a:solidFill>
            <a:schemeClr val="accent5">
              <a:lumMod val="20000"/>
              <a:lumOff val="80000"/>
            </a:schemeClr>
          </a:solidFill>
          <a:ln>
            <a:solidFill>
              <a:schemeClr val="tx1"/>
            </a:solidFill>
          </a:ln>
        </p:spPr>
        <p:txBody>
          <a:bodyPr wrap="square">
            <a:spAutoFit/>
          </a:bodyPr>
          <a:lstStyle/>
          <a:p>
            <a:pPr algn="ctr"/>
            <a:r>
              <a:rPr lang="en-US" sz="2400" dirty="0"/>
              <a:t>Perform local computation</a:t>
            </a:r>
            <a:endParaRPr lang="en-US" sz="2400" b="1" dirty="0"/>
          </a:p>
        </p:txBody>
      </p:sp>
      <p:sp>
        <p:nvSpPr>
          <p:cNvPr id="44" name="Oval Callout 43">
            <a:extLst>
              <a:ext uri="{FF2B5EF4-FFF2-40B4-BE49-F238E27FC236}">
                <a16:creationId xmlns:a16="http://schemas.microsoft.com/office/drawing/2014/main" id="{28BAB396-5864-8D4F-A2FB-CE4FEAD718B4}"/>
              </a:ext>
            </a:extLst>
          </p:cNvPr>
          <p:cNvSpPr/>
          <p:nvPr/>
        </p:nvSpPr>
        <p:spPr>
          <a:xfrm>
            <a:off x="7531077" y="3346078"/>
            <a:ext cx="4311397" cy="1304615"/>
          </a:xfrm>
          <a:prstGeom prst="wedgeEllipseCallo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Malicious security against constant fraction of server corruptions [IKP’10,Pas’10]</a:t>
            </a:r>
          </a:p>
        </p:txBody>
      </p:sp>
      <p:sp>
        <p:nvSpPr>
          <p:cNvPr id="46" name="TextBox 45">
            <a:extLst>
              <a:ext uri="{FF2B5EF4-FFF2-40B4-BE49-F238E27FC236}">
                <a16:creationId xmlns:a16="http://schemas.microsoft.com/office/drawing/2014/main" id="{20A184D5-F5A3-5B42-9899-F97A57FA7F98}"/>
              </a:ext>
            </a:extLst>
          </p:cNvPr>
          <p:cNvSpPr txBox="1"/>
          <p:nvPr/>
        </p:nvSpPr>
        <p:spPr>
          <a:xfrm>
            <a:off x="841852" y="3745000"/>
            <a:ext cx="2065758" cy="461665"/>
          </a:xfrm>
          <a:prstGeom prst="rect">
            <a:avLst/>
          </a:prstGeom>
          <a:noFill/>
          <a:ln>
            <a:solidFill>
              <a:schemeClr val="tx1"/>
            </a:solidFill>
          </a:ln>
        </p:spPr>
        <p:txBody>
          <a:bodyPr wrap="none" rtlCol="0">
            <a:spAutoFit/>
          </a:bodyPr>
          <a:lstStyle/>
          <a:p>
            <a:r>
              <a:rPr lang="en-US" sz="2400" b="1" dirty="0"/>
              <a:t>Outer Protocol</a:t>
            </a:r>
            <a:endParaRPr lang="en-US" sz="2400" dirty="0"/>
          </a:p>
        </p:txBody>
      </p:sp>
      <p:sp>
        <p:nvSpPr>
          <p:cNvPr id="36" name="Oval Callout 35">
            <a:extLst>
              <a:ext uri="{FF2B5EF4-FFF2-40B4-BE49-F238E27FC236}">
                <a16:creationId xmlns:a16="http://schemas.microsoft.com/office/drawing/2014/main" id="{74F35106-71E9-6043-8863-AB4035E3FAAF}"/>
              </a:ext>
            </a:extLst>
          </p:cNvPr>
          <p:cNvSpPr/>
          <p:nvPr/>
        </p:nvSpPr>
        <p:spPr>
          <a:xfrm>
            <a:off x="7660609" y="3522815"/>
            <a:ext cx="2519217" cy="1001025"/>
          </a:xfrm>
          <a:prstGeom prst="wedgeEllipseCallout">
            <a:avLst>
              <a:gd name="adj1" fmla="val -49726"/>
              <a:gd name="adj2" fmla="val -3298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Encoding of the outputs</a:t>
            </a:r>
          </a:p>
        </p:txBody>
      </p:sp>
      <p:sp>
        <p:nvSpPr>
          <p:cNvPr id="38" name="Oval Callout 37">
            <a:extLst>
              <a:ext uri="{FF2B5EF4-FFF2-40B4-BE49-F238E27FC236}">
                <a16:creationId xmlns:a16="http://schemas.microsoft.com/office/drawing/2014/main" id="{C173D932-3E9E-9647-A193-F674E7A1454A}"/>
              </a:ext>
            </a:extLst>
          </p:cNvPr>
          <p:cNvSpPr/>
          <p:nvPr/>
        </p:nvSpPr>
        <p:spPr>
          <a:xfrm>
            <a:off x="9454989" y="1917221"/>
            <a:ext cx="2617741" cy="1001025"/>
          </a:xfrm>
          <a:prstGeom prst="wedgeEllipseCallout">
            <a:avLst>
              <a:gd name="adj1" fmla="val -63929"/>
              <a:gd name="adj2" fmla="val 1436"/>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Decode to learn the output</a:t>
            </a:r>
          </a:p>
        </p:txBody>
      </p:sp>
    </p:spTree>
    <p:extLst>
      <p:ext uri="{BB962C8B-B14F-4D97-AF65-F5344CB8AC3E}">
        <p14:creationId xmlns:p14="http://schemas.microsoft.com/office/powerpoint/2010/main" val="42734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22" presetClass="entr" presetSubtype="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right)">
                                      <p:cBhvr>
                                        <p:cTn id="9" dur="500"/>
                                        <p:tgtEl>
                                          <p:spTgt spid="19"/>
                                        </p:tgtEl>
                                      </p:cBhvr>
                                    </p:animEffect>
                                  </p:childTnLst>
                                </p:cTn>
                              </p:par>
                              <p:par>
                                <p:cTn id="10" presetID="22" presetClass="entr" presetSubtype="2"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500"/>
                                        <p:tgtEl>
                                          <p:spTgt spid="21"/>
                                        </p:tgtEl>
                                      </p:cBhvr>
                                    </p:animEffect>
                                  </p:childTnLst>
                                </p:cTn>
                              </p:par>
                              <p:par>
                                <p:cTn id="13" presetID="22" presetClass="entr" presetSubtype="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par>
                                <p:cTn id="16" presetID="22" presetClass="entr" presetSubtype="2"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par>
                                <p:cTn id="19" presetID="22" presetClass="entr" presetSubtype="2"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500"/>
                                        <p:tgtEl>
                                          <p:spTgt spid="27"/>
                                        </p:tgtEl>
                                      </p:cBhvr>
                                    </p:animEffect>
                                  </p:childTnLst>
                                </p:cTn>
                              </p:par>
                              <p:par>
                                <p:cTn id="22" presetID="22" presetClass="entr" presetSubtype="2"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500"/>
                                        <p:tgtEl>
                                          <p:spTgt spid="29"/>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500"/>
                                        <p:tgtEl>
                                          <p:spTgt spid="31"/>
                                        </p:tgtEl>
                                      </p:cBhvr>
                                    </p:animEffect>
                                  </p:childTnLst>
                                </p:cTn>
                              </p:par>
                              <p:par>
                                <p:cTn id="28" presetID="22" presetClass="entr" presetSubtype="2"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par>
                                <p:cTn id="31" presetID="22" presetClass="entr" presetSubtype="8"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par>
                                <p:cTn id="37" presetID="22" presetClass="entr" presetSubtype="8"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par>
                                <p:cTn id="40" presetID="22" presetClass="entr" presetSubtype="8"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par>
                                <p:cTn id="43" presetID="22" presetClass="entr" presetSubtype="8"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left)">
                                      <p:cBhvr>
                                        <p:cTn id="45" dur="500"/>
                                        <p:tgtEl>
                                          <p:spTgt spid="43"/>
                                        </p:tgtEl>
                                      </p:cBhvr>
                                    </p:animEffect>
                                  </p:childTnLst>
                                </p:cTn>
                              </p:par>
                              <p:par>
                                <p:cTn id="46" presetID="22" presetClass="entr" presetSubtype="8"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par>
                                <p:cTn id="49" presetID="22" presetClass="entr" presetSubtype="8"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500"/>
                                        <p:tgtEl>
                                          <p:spTgt spid="47"/>
                                        </p:tgtEl>
                                      </p:cBhvr>
                                    </p:animEffect>
                                  </p:childTnLst>
                                </p:cTn>
                              </p:par>
                              <p:par>
                                <p:cTn id="52" presetID="22" presetClass="entr" presetSubtype="8"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left)">
                                      <p:cBhvr>
                                        <p:cTn id="54" dur="500"/>
                                        <p:tgtEl>
                                          <p:spTgt spid="49"/>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1" animBg="1"/>
      <p:bldP spid="44" grpId="0" animBg="1"/>
      <p:bldP spid="36" grpId="0" animBg="1"/>
      <p:bldP spid="36" grpId="1"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4"/>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5"/>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6"/>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7"/>
                <a:stretch>
                  <a:fillRect l="-10345" r="-6897" b="-1333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EBC9417-2950-544D-B731-C2CD1584FB41}"/>
              </a:ext>
            </a:extLst>
          </p:cNvPr>
          <p:cNvPicPr>
            <a:picLocks noChangeAspect="1"/>
          </p:cNvPicPr>
          <p:nvPr/>
        </p:nvPicPr>
        <p:blipFill>
          <a:blip r:embed="rId8"/>
          <a:stretch>
            <a:fillRect/>
          </a:stretch>
        </p:blipFill>
        <p:spPr>
          <a:xfrm>
            <a:off x="5715154" y="1690688"/>
            <a:ext cx="503040" cy="779907"/>
          </a:xfrm>
          <a:prstGeom prst="rect">
            <a:avLst/>
          </a:prstGeom>
        </p:spPr>
      </p:pic>
      <p:pic>
        <p:nvPicPr>
          <p:cNvPr id="13" name="Picture 12">
            <a:extLst>
              <a:ext uri="{FF2B5EF4-FFF2-40B4-BE49-F238E27FC236}">
                <a16:creationId xmlns:a16="http://schemas.microsoft.com/office/drawing/2014/main" id="{4034B52B-E13F-BB41-BFAD-251C50AF0CBF}"/>
              </a:ext>
            </a:extLst>
          </p:cNvPr>
          <p:cNvPicPr>
            <a:picLocks noChangeAspect="1"/>
          </p:cNvPicPr>
          <p:nvPr/>
        </p:nvPicPr>
        <p:blipFill>
          <a:blip r:embed="rId8"/>
          <a:stretch>
            <a:fillRect/>
          </a:stretch>
        </p:blipFill>
        <p:spPr>
          <a:xfrm>
            <a:off x="5752880" y="2730056"/>
            <a:ext cx="503040" cy="779907"/>
          </a:xfrm>
          <a:prstGeom prst="rect">
            <a:avLst/>
          </a:prstGeom>
        </p:spPr>
      </p:pic>
      <p:pic>
        <p:nvPicPr>
          <p:cNvPr id="14" name="Picture 13">
            <a:extLst>
              <a:ext uri="{FF2B5EF4-FFF2-40B4-BE49-F238E27FC236}">
                <a16:creationId xmlns:a16="http://schemas.microsoft.com/office/drawing/2014/main" id="{2EBEA85A-933C-6844-90CA-38D03DBA2CAF}"/>
              </a:ext>
            </a:extLst>
          </p:cNvPr>
          <p:cNvPicPr>
            <a:picLocks noChangeAspect="1"/>
          </p:cNvPicPr>
          <p:nvPr/>
        </p:nvPicPr>
        <p:blipFill>
          <a:blip r:embed="rId8"/>
          <a:stretch>
            <a:fillRect/>
          </a:stretch>
        </p:blipFill>
        <p:spPr>
          <a:xfrm>
            <a:off x="5752880" y="3835999"/>
            <a:ext cx="503040" cy="779907"/>
          </a:xfrm>
          <a:prstGeom prst="rect">
            <a:avLst/>
          </a:prstGeom>
        </p:spPr>
      </p:pic>
      <p:pic>
        <p:nvPicPr>
          <p:cNvPr id="15" name="Picture 14">
            <a:extLst>
              <a:ext uri="{FF2B5EF4-FFF2-40B4-BE49-F238E27FC236}">
                <a16:creationId xmlns:a16="http://schemas.microsoft.com/office/drawing/2014/main" id="{E76666CF-0643-824D-BA8C-A489DCEEDCB8}"/>
              </a:ext>
            </a:extLst>
          </p:cNvPr>
          <p:cNvPicPr>
            <a:picLocks noChangeAspect="1"/>
          </p:cNvPicPr>
          <p:nvPr/>
        </p:nvPicPr>
        <p:blipFill>
          <a:blip r:embed="rId8"/>
          <a:stretch>
            <a:fillRect/>
          </a:stretch>
        </p:blipFill>
        <p:spPr>
          <a:xfrm>
            <a:off x="5752880" y="5582984"/>
            <a:ext cx="503040" cy="779907"/>
          </a:xfrm>
          <a:prstGeom prst="rect">
            <a:avLst/>
          </a:prstGeom>
        </p:spPr>
      </p:pic>
      <p:sp>
        <p:nvSpPr>
          <p:cNvPr id="16" name="TextBox 15">
            <a:extLst>
              <a:ext uri="{FF2B5EF4-FFF2-40B4-BE49-F238E27FC236}">
                <a16:creationId xmlns:a16="http://schemas.microsoft.com/office/drawing/2014/main" id="{718441B2-9900-384A-BFCF-1080EF6CCC07}"/>
              </a:ext>
            </a:extLst>
          </p:cNvPr>
          <p:cNvSpPr txBox="1"/>
          <p:nvPr/>
        </p:nvSpPr>
        <p:spPr>
          <a:xfrm>
            <a:off x="5884378" y="4637780"/>
            <a:ext cx="164592" cy="923330"/>
          </a:xfrm>
          <a:prstGeom prst="rect">
            <a:avLst/>
          </a:prstGeom>
          <a:noFill/>
        </p:spPr>
        <p:txBody>
          <a:bodyPr wrap="square" rtlCol="0">
            <a:spAutoFit/>
          </a:bodyPr>
          <a:lstStyle/>
          <a:p>
            <a:r>
              <a:rPr lang="en-US" dirty="0"/>
              <a:t>.</a:t>
            </a:r>
          </a:p>
          <a:p>
            <a:r>
              <a:rPr lang="en-US" dirty="0"/>
              <a:t>.</a:t>
            </a:r>
          </a:p>
          <a:p>
            <a:r>
              <a:rPr lang="en-US" dirty="0"/>
              <a:t>.</a:t>
            </a:r>
          </a:p>
        </p:txBody>
      </p:sp>
    </p:spTree>
    <p:extLst>
      <p:ext uri="{BB962C8B-B14F-4D97-AF65-F5344CB8AC3E}">
        <p14:creationId xmlns:p14="http://schemas.microsoft.com/office/powerpoint/2010/main" val="78515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4"/>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5"/>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6"/>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7"/>
                <a:stretch>
                  <a:fillRect l="-10345" r="-6897" b="-1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18441B2-9900-384A-BFCF-1080EF6CCC07}"/>
              </a:ext>
            </a:extLst>
          </p:cNvPr>
          <p:cNvSpPr txBox="1"/>
          <p:nvPr/>
        </p:nvSpPr>
        <p:spPr>
          <a:xfrm>
            <a:off x="5827041" y="4646126"/>
            <a:ext cx="164592" cy="923330"/>
          </a:xfrm>
          <a:prstGeom prst="rect">
            <a:avLst/>
          </a:prstGeom>
          <a:noFill/>
        </p:spPr>
        <p:txBody>
          <a:bodyPr wrap="square" rtlCol="0">
            <a:spAutoFit/>
          </a:bodyPr>
          <a:lstStyle/>
          <a:p>
            <a:r>
              <a:rPr lang="en-US" dirty="0"/>
              <a:t>.</a:t>
            </a:r>
          </a:p>
          <a:p>
            <a:r>
              <a:rPr lang="en-US" dirty="0"/>
              <a:t>.</a:t>
            </a:r>
          </a:p>
          <a:p>
            <a:r>
              <a:rPr lang="en-US" dirty="0"/>
              <a:t>.</a:t>
            </a:r>
          </a:p>
        </p:txBody>
      </p:sp>
      <p:sp>
        <p:nvSpPr>
          <p:cNvPr id="50" name="TextBox 49">
            <a:extLst>
              <a:ext uri="{FF2B5EF4-FFF2-40B4-BE49-F238E27FC236}">
                <a16:creationId xmlns:a16="http://schemas.microsoft.com/office/drawing/2014/main" id="{74B1B463-D7F0-554E-9D00-2A13B2F3282A}"/>
              </a:ext>
            </a:extLst>
          </p:cNvPr>
          <p:cNvSpPr txBox="1"/>
          <p:nvPr/>
        </p:nvSpPr>
        <p:spPr>
          <a:xfrm>
            <a:off x="841852" y="3745000"/>
            <a:ext cx="2000612" cy="461665"/>
          </a:xfrm>
          <a:prstGeom prst="rect">
            <a:avLst/>
          </a:prstGeom>
          <a:noFill/>
          <a:ln>
            <a:solidFill>
              <a:schemeClr val="tx1"/>
            </a:solidFill>
          </a:ln>
        </p:spPr>
        <p:txBody>
          <a:bodyPr wrap="none" rtlCol="0">
            <a:spAutoFit/>
          </a:bodyPr>
          <a:lstStyle/>
          <a:p>
            <a:r>
              <a:rPr lang="en-US" sz="2400" b="1" dirty="0"/>
              <a:t>Inner Protocol</a:t>
            </a:r>
            <a:endParaRPr lang="en-US" sz="24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CB6D443-8F35-DD47-BF08-FFD88536DFB5}"/>
                  </a:ext>
                </a:extLst>
              </p:cNvPr>
              <p:cNvSpPr/>
              <p:nvPr/>
            </p:nvSpPr>
            <p:spPr>
              <a:xfrm>
                <a:off x="5342516" y="1712562"/>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3" name="Rectangle 2">
                <a:extLst>
                  <a:ext uri="{FF2B5EF4-FFF2-40B4-BE49-F238E27FC236}">
                    <a16:creationId xmlns:a16="http://schemas.microsoft.com/office/drawing/2014/main" id="{7CB6D443-8F35-DD47-BF08-FFD88536DFB5}"/>
                  </a:ext>
                </a:extLst>
              </p:cNvPr>
              <p:cNvSpPr>
                <a:spLocks noRot="1" noChangeAspect="1" noMove="1" noResize="1" noEditPoints="1" noAdjustHandles="1" noChangeArrowheads="1" noChangeShapeType="1" noTextEdit="1"/>
              </p:cNvSpPr>
              <p:nvPr/>
            </p:nvSpPr>
            <p:spPr>
              <a:xfrm>
                <a:off x="5342516" y="1712562"/>
                <a:ext cx="1133642" cy="756621"/>
              </a:xfrm>
              <a:prstGeom prst="rect">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1E96312-94ED-0044-9228-80D914BBE530}"/>
                  </a:ext>
                </a:extLst>
              </p:cNvPr>
              <p:cNvSpPr/>
              <p:nvPr/>
            </p:nvSpPr>
            <p:spPr>
              <a:xfrm>
                <a:off x="5342516" y="2712261"/>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18" name="Rectangle 17">
                <a:extLst>
                  <a:ext uri="{FF2B5EF4-FFF2-40B4-BE49-F238E27FC236}">
                    <a16:creationId xmlns:a16="http://schemas.microsoft.com/office/drawing/2014/main" id="{81E96312-94ED-0044-9228-80D914BBE530}"/>
                  </a:ext>
                </a:extLst>
              </p:cNvPr>
              <p:cNvSpPr>
                <a:spLocks noRot="1" noChangeAspect="1" noMove="1" noResize="1" noEditPoints="1" noAdjustHandles="1" noChangeArrowheads="1" noChangeShapeType="1" noTextEdit="1"/>
              </p:cNvSpPr>
              <p:nvPr/>
            </p:nvSpPr>
            <p:spPr>
              <a:xfrm>
                <a:off x="5342516" y="2712261"/>
                <a:ext cx="1133642" cy="756621"/>
              </a:xfrm>
              <a:prstGeom prst="rect">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AA44955-EEBE-3A4B-A3BB-D78C53768D19}"/>
                  </a:ext>
                </a:extLst>
              </p:cNvPr>
              <p:cNvSpPr/>
              <p:nvPr/>
            </p:nvSpPr>
            <p:spPr>
              <a:xfrm>
                <a:off x="5317557" y="3711960"/>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3</m:t>
                          </m:r>
                        </m:sub>
                      </m:sSub>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AAA44955-EEBE-3A4B-A3BB-D78C53768D19}"/>
                  </a:ext>
                </a:extLst>
              </p:cNvPr>
              <p:cNvSpPr>
                <a:spLocks noRot="1" noChangeAspect="1" noMove="1" noResize="1" noEditPoints="1" noAdjustHandles="1" noChangeArrowheads="1" noChangeShapeType="1" noTextEdit="1"/>
              </p:cNvSpPr>
              <p:nvPr/>
            </p:nvSpPr>
            <p:spPr>
              <a:xfrm>
                <a:off x="5317557" y="3711960"/>
                <a:ext cx="1133642" cy="756621"/>
              </a:xfrm>
              <a:prstGeom prst="rect">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FDAFB6C-9373-3247-982F-63388A726121}"/>
                  </a:ext>
                </a:extLst>
              </p:cNvPr>
              <p:cNvSpPr/>
              <p:nvPr/>
            </p:nvSpPr>
            <p:spPr>
              <a:xfrm>
                <a:off x="5333974" y="5706788"/>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𝑚</m:t>
                          </m:r>
                        </m:sub>
                      </m:sSub>
                    </m:oMath>
                  </m:oMathPara>
                </a14:m>
                <a:endParaRPr lang="en-US" sz="2800" dirty="0">
                  <a:solidFill>
                    <a:schemeClr val="tx1"/>
                  </a:solidFill>
                </a:endParaRPr>
              </a:p>
            </p:txBody>
          </p:sp>
        </mc:Choice>
        <mc:Fallback xmlns="">
          <p:sp>
            <p:nvSpPr>
              <p:cNvPr id="20" name="Rectangle 19">
                <a:extLst>
                  <a:ext uri="{FF2B5EF4-FFF2-40B4-BE49-F238E27FC236}">
                    <a16:creationId xmlns:a16="http://schemas.microsoft.com/office/drawing/2014/main" id="{CFDAFB6C-9373-3247-982F-63388A726121}"/>
                  </a:ext>
                </a:extLst>
              </p:cNvPr>
              <p:cNvSpPr>
                <a:spLocks noRot="1" noChangeAspect="1" noMove="1" noResize="1" noEditPoints="1" noAdjustHandles="1" noChangeArrowheads="1" noChangeShapeType="1" noTextEdit="1"/>
              </p:cNvSpPr>
              <p:nvPr/>
            </p:nvSpPr>
            <p:spPr>
              <a:xfrm>
                <a:off x="5333974" y="5706788"/>
                <a:ext cx="1133642" cy="756621"/>
              </a:xfrm>
              <a:prstGeom prst="rect">
                <a:avLst/>
              </a:prstGeom>
              <a:blipFill>
                <a:blip r:embed="rId11"/>
                <a:stretch>
                  <a:fillRect/>
                </a:stretch>
              </a:blipFill>
              <a:ln>
                <a:solidFill>
                  <a:schemeClr val="tx1"/>
                </a:solidFill>
              </a:ln>
            </p:spPr>
            <p:txBody>
              <a:bodyPr/>
              <a:lstStyle/>
              <a:p>
                <a:r>
                  <a:rPr lang="en-US">
                    <a:noFill/>
                  </a:rPr>
                  <a:t> </a:t>
                </a:r>
              </a:p>
            </p:txBody>
          </p:sp>
        </mc:Fallback>
      </mc:AlternateContent>
      <p:sp>
        <p:nvSpPr>
          <p:cNvPr id="54" name="Rectangle 53">
            <a:extLst>
              <a:ext uri="{FF2B5EF4-FFF2-40B4-BE49-F238E27FC236}">
                <a16:creationId xmlns:a16="http://schemas.microsoft.com/office/drawing/2014/main" id="{0A238066-B723-A145-B95B-0D794701CC8E}"/>
              </a:ext>
            </a:extLst>
          </p:cNvPr>
          <p:cNvSpPr/>
          <p:nvPr/>
        </p:nvSpPr>
        <p:spPr>
          <a:xfrm>
            <a:off x="7067828" y="1398376"/>
            <a:ext cx="4493236" cy="830997"/>
          </a:xfrm>
          <a:prstGeom prst="rect">
            <a:avLst/>
          </a:prstGeom>
          <a:solidFill>
            <a:schemeClr val="accent5">
              <a:lumMod val="20000"/>
              <a:lumOff val="80000"/>
            </a:schemeClr>
          </a:solidFill>
          <a:ln>
            <a:solidFill>
              <a:schemeClr val="tx1"/>
            </a:solidFill>
          </a:ln>
        </p:spPr>
        <p:txBody>
          <a:bodyPr wrap="square">
            <a:spAutoFit/>
          </a:bodyPr>
          <a:lstStyle/>
          <a:p>
            <a:pPr algn="ctr"/>
            <a:r>
              <a:rPr lang="en-US" sz="2400" dirty="0"/>
              <a:t>Functionality corresponds to the local computation of the servers</a:t>
            </a:r>
            <a:endParaRPr lang="en-US" sz="2400" b="1" dirty="0"/>
          </a:p>
        </p:txBody>
      </p:sp>
      <p:sp>
        <p:nvSpPr>
          <p:cNvPr id="55" name="Rectangle 54">
            <a:extLst>
              <a:ext uri="{FF2B5EF4-FFF2-40B4-BE49-F238E27FC236}">
                <a16:creationId xmlns:a16="http://schemas.microsoft.com/office/drawing/2014/main" id="{4F1E8933-9111-B043-9103-3D8ED5A2DFE8}"/>
              </a:ext>
            </a:extLst>
          </p:cNvPr>
          <p:cNvSpPr/>
          <p:nvPr/>
        </p:nvSpPr>
        <p:spPr>
          <a:xfrm>
            <a:off x="8101478" y="3611035"/>
            <a:ext cx="3854837" cy="1200329"/>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t>Inputs correspond to the encoded values sent to the servers in the outer protocol</a:t>
            </a:r>
            <a:endParaRPr lang="en-US" sz="2400" b="1" dirty="0"/>
          </a:p>
        </p:txBody>
      </p:sp>
      <p:sp>
        <p:nvSpPr>
          <p:cNvPr id="38" name="Oval Callout 37">
            <a:extLst>
              <a:ext uri="{FF2B5EF4-FFF2-40B4-BE49-F238E27FC236}">
                <a16:creationId xmlns:a16="http://schemas.microsoft.com/office/drawing/2014/main" id="{59984BFC-A3E8-3445-A48A-77CDC8F6C275}"/>
              </a:ext>
            </a:extLst>
          </p:cNvPr>
          <p:cNvSpPr/>
          <p:nvPr/>
        </p:nvSpPr>
        <p:spPr>
          <a:xfrm>
            <a:off x="92753" y="4817900"/>
            <a:ext cx="2470393" cy="1165347"/>
          </a:xfrm>
          <a:prstGeom prst="wedgeEllipseCallout">
            <a:avLst>
              <a:gd name="adj1" fmla="val 18842"/>
              <a:gd name="adj2" fmla="val -10254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Secure against semi-honest adversaries</a:t>
            </a:r>
          </a:p>
        </p:txBody>
      </p:sp>
      <p:cxnSp>
        <p:nvCxnSpPr>
          <p:cNvPr id="39" name="Straight Arrow Connector 38">
            <a:extLst>
              <a:ext uri="{FF2B5EF4-FFF2-40B4-BE49-F238E27FC236}">
                <a16:creationId xmlns:a16="http://schemas.microsoft.com/office/drawing/2014/main" id="{4897006D-8D97-8B4C-B3D0-35D77BD0D2BF}"/>
              </a:ext>
            </a:extLst>
          </p:cNvPr>
          <p:cNvCxnSpPr>
            <a:cxnSpLocks/>
            <a:endCxn id="3" idx="1"/>
          </p:cNvCxnSpPr>
          <p:nvPr/>
        </p:nvCxnSpPr>
        <p:spPr>
          <a:xfrm flipV="1">
            <a:off x="3959352" y="2090873"/>
            <a:ext cx="1383164" cy="740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75D714F-C716-8147-8264-0E2A1D234653}"/>
              </a:ext>
            </a:extLst>
          </p:cNvPr>
          <p:cNvCxnSpPr>
            <a:cxnSpLocks/>
            <a:endCxn id="18" idx="1"/>
          </p:cNvCxnSpPr>
          <p:nvPr/>
        </p:nvCxnSpPr>
        <p:spPr>
          <a:xfrm>
            <a:off x="3949705" y="2831742"/>
            <a:ext cx="1392811" cy="258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489EE4D-FA9C-ED43-A72A-A55797A43886}"/>
              </a:ext>
            </a:extLst>
          </p:cNvPr>
          <p:cNvCxnSpPr>
            <a:cxnSpLocks/>
            <a:endCxn id="19" idx="1"/>
          </p:cNvCxnSpPr>
          <p:nvPr/>
        </p:nvCxnSpPr>
        <p:spPr>
          <a:xfrm>
            <a:off x="3959352" y="2831742"/>
            <a:ext cx="1358205" cy="1258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1F1D5C5-A2D4-B041-B819-543A826649E3}"/>
              </a:ext>
            </a:extLst>
          </p:cNvPr>
          <p:cNvCxnSpPr>
            <a:cxnSpLocks/>
            <a:endCxn id="20" idx="1"/>
          </p:cNvCxnSpPr>
          <p:nvPr/>
        </p:nvCxnSpPr>
        <p:spPr>
          <a:xfrm>
            <a:off x="3949705" y="2831742"/>
            <a:ext cx="1384269" cy="3253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B2284DC-94A6-3F45-BF41-FC5DC5B62202}"/>
              </a:ext>
            </a:extLst>
          </p:cNvPr>
          <p:cNvCxnSpPr>
            <a:cxnSpLocks/>
            <a:endCxn id="3" idx="1"/>
          </p:cNvCxnSpPr>
          <p:nvPr/>
        </p:nvCxnSpPr>
        <p:spPr>
          <a:xfrm flipV="1">
            <a:off x="3949705" y="2090873"/>
            <a:ext cx="1392811" cy="315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F220E80-ACC3-A541-B7FE-81978353E718}"/>
              </a:ext>
            </a:extLst>
          </p:cNvPr>
          <p:cNvCxnSpPr>
            <a:cxnSpLocks/>
            <a:endCxn id="20" idx="1"/>
          </p:cNvCxnSpPr>
          <p:nvPr/>
        </p:nvCxnSpPr>
        <p:spPr>
          <a:xfrm>
            <a:off x="3934393" y="5249658"/>
            <a:ext cx="1399581" cy="835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518BC0-AA35-7043-BA6C-08AEE826C828}"/>
              </a:ext>
            </a:extLst>
          </p:cNvPr>
          <p:cNvCxnSpPr>
            <a:cxnSpLocks/>
          </p:cNvCxnSpPr>
          <p:nvPr/>
        </p:nvCxnSpPr>
        <p:spPr>
          <a:xfrm flipV="1">
            <a:off x="3949705" y="4096512"/>
            <a:ext cx="1367852" cy="1153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F522A96-17EA-5E46-9D49-113C3857011B}"/>
              </a:ext>
            </a:extLst>
          </p:cNvPr>
          <p:cNvCxnSpPr>
            <a:cxnSpLocks/>
            <a:endCxn id="18" idx="1"/>
          </p:cNvCxnSpPr>
          <p:nvPr/>
        </p:nvCxnSpPr>
        <p:spPr>
          <a:xfrm flipV="1">
            <a:off x="3949705" y="3090572"/>
            <a:ext cx="1392811" cy="2146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A1B4C5D-24FD-2347-8E78-BBC83313685A}"/>
              </a:ext>
            </a:extLst>
          </p:cNvPr>
          <p:cNvCxnSpPr>
            <a:cxnSpLocks/>
            <a:endCxn id="3" idx="3"/>
          </p:cNvCxnSpPr>
          <p:nvPr/>
        </p:nvCxnSpPr>
        <p:spPr>
          <a:xfrm flipH="1" flipV="1">
            <a:off x="6476158" y="2090873"/>
            <a:ext cx="1545212" cy="765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0792D9D-09F7-114C-9AD3-BA47CE964279}"/>
              </a:ext>
            </a:extLst>
          </p:cNvPr>
          <p:cNvCxnSpPr>
            <a:cxnSpLocks/>
            <a:endCxn id="18" idx="3"/>
          </p:cNvCxnSpPr>
          <p:nvPr/>
        </p:nvCxnSpPr>
        <p:spPr>
          <a:xfrm flipH="1">
            <a:off x="6476158" y="2856836"/>
            <a:ext cx="1545212" cy="233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589FB93-122B-A046-9CBC-DF21189AE002}"/>
              </a:ext>
            </a:extLst>
          </p:cNvPr>
          <p:cNvCxnSpPr>
            <a:cxnSpLocks/>
            <a:endCxn id="19" idx="3"/>
          </p:cNvCxnSpPr>
          <p:nvPr/>
        </p:nvCxnSpPr>
        <p:spPr>
          <a:xfrm flipH="1">
            <a:off x="6451199" y="2856836"/>
            <a:ext cx="1570170" cy="1233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62ACB8-21E5-7E40-ABD1-2446B5CEFAA5}"/>
              </a:ext>
            </a:extLst>
          </p:cNvPr>
          <p:cNvCxnSpPr>
            <a:cxnSpLocks/>
          </p:cNvCxnSpPr>
          <p:nvPr/>
        </p:nvCxnSpPr>
        <p:spPr>
          <a:xfrm flipH="1">
            <a:off x="6476158" y="2856836"/>
            <a:ext cx="1545211" cy="312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6F81B19-CE83-D54F-B496-EDCB52316B99}"/>
              </a:ext>
            </a:extLst>
          </p:cNvPr>
          <p:cNvCxnSpPr/>
          <p:nvPr/>
        </p:nvCxnSpPr>
        <p:spPr>
          <a:xfrm flipH="1" flipV="1">
            <a:off x="6488192" y="2094101"/>
            <a:ext cx="1572233" cy="3189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FF0CEFB-51B8-7F4D-AC25-2FDE765D296E}"/>
              </a:ext>
            </a:extLst>
          </p:cNvPr>
          <p:cNvCxnSpPr>
            <a:cxnSpLocks/>
            <a:endCxn id="18" idx="3"/>
          </p:cNvCxnSpPr>
          <p:nvPr/>
        </p:nvCxnSpPr>
        <p:spPr>
          <a:xfrm flipH="1" flipV="1">
            <a:off x="6476158" y="3090572"/>
            <a:ext cx="1543746" cy="2220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E7B9C56-34A0-324E-B30A-5135DEC3B717}"/>
              </a:ext>
            </a:extLst>
          </p:cNvPr>
          <p:cNvCxnSpPr>
            <a:cxnSpLocks/>
            <a:endCxn id="19" idx="3"/>
          </p:cNvCxnSpPr>
          <p:nvPr/>
        </p:nvCxnSpPr>
        <p:spPr>
          <a:xfrm flipH="1" flipV="1">
            <a:off x="6451199" y="4090271"/>
            <a:ext cx="1613954" cy="1166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B5289AE-226E-254E-852E-72A63E24B2E2}"/>
              </a:ext>
            </a:extLst>
          </p:cNvPr>
          <p:cNvCxnSpPr>
            <a:cxnSpLocks/>
            <a:endCxn id="20" idx="3"/>
          </p:cNvCxnSpPr>
          <p:nvPr/>
        </p:nvCxnSpPr>
        <p:spPr>
          <a:xfrm flipH="1">
            <a:off x="6467616" y="5311214"/>
            <a:ext cx="1552288" cy="77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22" presetClass="entr" presetSubtype="8"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par>
                                <p:cTn id="21" presetID="2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22" presetClass="entr" presetSubtype="8"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22" presetClass="entr" presetSubtype="2"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right)">
                                      <p:cBhvr>
                                        <p:cTn id="35" dur="500"/>
                                        <p:tgtEl>
                                          <p:spTgt spid="47"/>
                                        </p:tgtEl>
                                      </p:cBhvr>
                                    </p:animEffect>
                                  </p:childTnLst>
                                </p:cTn>
                              </p:par>
                              <p:par>
                                <p:cTn id="36" presetID="22" presetClass="entr" presetSubtype="2"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500"/>
                                        <p:tgtEl>
                                          <p:spTgt spid="48"/>
                                        </p:tgtEl>
                                      </p:cBhvr>
                                    </p:animEffect>
                                  </p:childTnLst>
                                </p:cTn>
                              </p:par>
                              <p:par>
                                <p:cTn id="39" presetID="22" presetClass="entr" presetSubtype="2"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500"/>
                                        <p:tgtEl>
                                          <p:spTgt spid="49"/>
                                        </p:tgtEl>
                                      </p:cBhvr>
                                    </p:animEffect>
                                  </p:childTnLst>
                                </p:cTn>
                              </p:par>
                              <p:par>
                                <p:cTn id="42" presetID="22" presetClass="entr" presetSubtype="2"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right)">
                                      <p:cBhvr>
                                        <p:cTn id="44" dur="500"/>
                                        <p:tgtEl>
                                          <p:spTgt spid="51"/>
                                        </p:tgtEl>
                                      </p:cBhvr>
                                    </p:animEffect>
                                  </p:childTnLst>
                                </p:cTn>
                              </p:par>
                              <p:par>
                                <p:cTn id="45" presetID="22" presetClass="entr" presetSubtype="2"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right)">
                                      <p:cBhvr>
                                        <p:cTn id="47" dur="500"/>
                                        <p:tgtEl>
                                          <p:spTgt spid="57"/>
                                        </p:tgtEl>
                                      </p:cBhvr>
                                    </p:animEffect>
                                  </p:childTnLst>
                                </p:cTn>
                              </p:par>
                              <p:par>
                                <p:cTn id="48" presetID="22" presetClass="entr" presetSubtype="2"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right)">
                                      <p:cBhvr>
                                        <p:cTn id="50" dur="500"/>
                                        <p:tgtEl>
                                          <p:spTgt spid="56"/>
                                        </p:tgtEl>
                                      </p:cBhvr>
                                    </p:animEffect>
                                  </p:childTnLst>
                                </p:cTn>
                              </p:par>
                              <p:par>
                                <p:cTn id="51" presetID="22" presetClass="entr" presetSubtype="2"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right)">
                                      <p:cBhvr>
                                        <p:cTn id="53" dur="500"/>
                                        <p:tgtEl>
                                          <p:spTgt spid="53"/>
                                        </p:tgtEl>
                                      </p:cBhvr>
                                    </p:animEffect>
                                  </p:childTnLst>
                                </p:cTn>
                              </p:par>
                              <p:par>
                                <p:cTn id="54" presetID="22" presetClass="entr" presetSubtype="2"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right)">
                                      <p:cBhvr>
                                        <p:cTn id="56" dur="500"/>
                                        <p:tgtEl>
                                          <p:spTgt spid="52"/>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4"/>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5"/>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6"/>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7"/>
                <a:stretch>
                  <a:fillRect l="-10345" r="-6897" b="-1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18441B2-9900-384A-BFCF-1080EF6CCC07}"/>
              </a:ext>
            </a:extLst>
          </p:cNvPr>
          <p:cNvSpPr txBox="1"/>
          <p:nvPr/>
        </p:nvSpPr>
        <p:spPr>
          <a:xfrm>
            <a:off x="5827041" y="4646126"/>
            <a:ext cx="164592" cy="923330"/>
          </a:xfrm>
          <a:prstGeom prst="rect">
            <a:avLst/>
          </a:prstGeom>
          <a:noFill/>
        </p:spPr>
        <p:txBody>
          <a:bodyPr wrap="square" rtlCol="0">
            <a:spAutoFit/>
          </a:bodyPr>
          <a:lstStyle/>
          <a:p>
            <a:r>
              <a:rPr lang="en-US" dirty="0"/>
              <a:t>.</a:t>
            </a:r>
          </a:p>
          <a:p>
            <a:r>
              <a:rPr lang="en-US" dirty="0"/>
              <a:t>.</a:t>
            </a:r>
          </a:p>
          <a:p>
            <a:r>
              <a:rPr lang="en-US" dirty="0"/>
              <a:t>.</a:t>
            </a:r>
          </a:p>
        </p:txBody>
      </p:sp>
      <p:sp>
        <p:nvSpPr>
          <p:cNvPr id="50" name="TextBox 49">
            <a:extLst>
              <a:ext uri="{FF2B5EF4-FFF2-40B4-BE49-F238E27FC236}">
                <a16:creationId xmlns:a16="http://schemas.microsoft.com/office/drawing/2014/main" id="{74B1B463-D7F0-554E-9D00-2A13B2F3282A}"/>
              </a:ext>
            </a:extLst>
          </p:cNvPr>
          <p:cNvSpPr txBox="1"/>
          <p:nvPr/>
        </p:nvSpPr>
        <p:spPr>
          <a:xfrm>
            <a:off x="841852" y="3745000"/>
            <a:ext cx="2000612" cy="461665"/>
          </a:xfrm>
          <a:prstGeom prst="rect">
            <a:avLst/>
          </a:prstGeom>
          <a:noFill/>
          <a:ln>
            <a:solidFill>
              <a:schemeClr val="tx1"/>
            </a:solidFill>
          </a:ln>
        </p:spPr>
        <p:txBody>
          <a:bodyPr wrap="none" rtlCol="0">
            <a:spAutoFit/>
          </a:bodyPr>
          <a:lstStyle/>
          <a:p>
            <a:r>
              <a:rPr lang="en-US" sz="2400" b="1" dirty="0"/>
              <a:t>Inner Protocol</a:t>
            </a:r>
            <a:endParaRPr lang="en-US" sz="24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CB6D443-8F35-DD47-BF08-FFD88536DFB5}"/>
                  </a:ext>
                </a:extLst>
              </p:cNvPr>
              <p:cNvSpPr/>
              <p:nvPr/>
            </p:nvSpPr>
            <p:spPr>
              <a:xfrm>
                <a:off x="5342516" y="1712562"/>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3" name="Rectangle 2">
                <a:extLst>
                  <a:ext uri="{FF2B5EF4-FFF2-40B4-BE49-F238E27FC236}">
                    <a16:creationId xmlns:a16="http://schemas.microsoft.com/office/drawing/2014/main" id="{7CB6D443-8F35-DD47-BF08-FFD88536DFB5}"/>
                  </a:ext>
                </a:extLst>
              </p:cNvPr>
              <p:cNvSpPr>
                <a:spLocks noRot="1" noChangeAspect="1" noMove="1" noResize="1" noEditPoints="1" noAdjustHandles="1" noChangeArrowheads="1" noChangeShapeType="1" noTextEdit="1"/>
              </p:cNvSpPr>
              <p:nvPr/>
            </p:nvSpPr>
            <p:spPr>
              <a:xfrm>
                <a:off x="5342516" y="1712562"/>
                <a:ext cx="1133642" cy="756621"/>
              </a:xfrm>
              <a:prstGeom prst="rect">
                <a:avLst/>
              </a:prstGeom>
              <a:blipFill>
                <a:blip r:embed="rId8"/>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1E96312-94ED-0044-9228-80D914BBE530}"/>
                  </a:ext>
                </a:extLst>
              </p:cNvPr>
              <p:cNvSpPr/>
              <p:nvPr/>
            </p:nvSpPr>
            <p:spPr>
              <a:xfrm>
                <a:off x="5342516" y="2712261"/>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18" name="Rectangle 17">
                <a:extLst>
                  <a:ext uri="{FF2B5EF4-FFF2-40B4-BE49-F238E27FC236}">
                    <a16:creationId xmlns:a16="http://schemas.microsoft.com/office/drawing/2014/main" id="{81E96312-94ED-0044-9228-80D914BBE530}"/>
                  </a:ext>
                </a:extLst>
              </p:cNvPr>
              <p:cNvSpPr>
                <a:spLocks noRot="1" noChangeAspect="1" noMove="1" noResize="1" noEditPoints="1" noAdjustHandles="1" noChangeArrowheads="1" noChangeShapeType="1" noTextEdit="1"/>
              </p:cNvSpPr>
              <p:nvPr/>
            </p:nvSpPr>
            <p:spPr>
              <a:xfrm>
                <a:off x="5342516" y="2712261"/>
                <a:ext cx="1133642" cy="756621"/>
              </a:xfrm>
              <a:prstGeom prst="rect">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AA44955-EEBE-3A4B-A3BB-D78C53768D19}"/>
                  </a:ext>
                </a:extLst>
              </p:cNvPr>
              <p:cNvSpPr/>
              <p:nvPr/>
            </p:nvSpPr>
            <p:spPr>
              <a:xfrm>
                <a:off x="5317557" y="3711960"/>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3</m:t>
                          </m:r>
                        </m:sub>
                      </m:sSub>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AAA44955-EEBE-3A4B-A3BB-D78C53768D19}"/>
                  </a:ext>
                </a:extLst>
              </p:cNvPr>
              <p:cNvSpPr>
                <a:spLocks noRot="1" noChangeAspect="1" noMove="1" noResize="1" noEditPoints="1" noAdjustHandles="1" noChangeArrowheads="1" noChangeShapeType="1" noTextEdit="1"/>
              </p:cNvSpPr>
              <p:nvPr/>
            </p:nvSpPr>
            <p:spPr>
              <a:xfrm>
                <a:off x="5317557" y="3711960"/>
                <a:ext cx="1133642" cy="756621"/>
              </a:xfrm>
              <a:prstGeom prst="rect">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FDAFB6C-9373-3247-982F-63388A726121}"/>
                  </a:ext>
                </a:extLst>
              </p:cNvPr>
              <p:cNvSpPr/>
              <p:nvPr/>
            </p:nvSpPr>
            <p:spPr>
              <a:xfrm>
                <a:off x="5333974" y="5706788"/>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𝑚</m:t>
                          </m:r>
                        </m:sub>
                      </m:sSub>
                    </m:oMath>
                  </m:oMathPara>
                </a14:m>
                <a:endParaRPr lang="en-US" sz="2800" dirty="0">
                  <a:solidFill>
                    <a:schemeClr val="tx1"/>
                  </a:solidFill>
                </a:endParaRPr>
              </a:p>
            </p:txBody>
          </p:sp>
        </mc:Choice>
        <mc:Fallback xmlns="">
          <p:sp>
            <p:nvSpPr>
              <p:cNvPr id="20" name="Rectangle 19">
                <a:extLst>
                  <a:ext uri="{FF2B5EF4-FFF2-40B4-BE49-F238E27FC236}">
                    <a16:creationId xmlns:a16="http://schemas.microsoft.com/office/drawing/2014/main" id="{CFDAFB6C-9373-3247-982F-63388A726121}"/>
                  </a:ext>
                </a:extLst>
              </p:cNvPr>
              <p:cNvSpPr>
                <a:spLocks noRot="1" noChangeAspect="1" noMove="1" noResize="1" noEditPoints="1" noAdjustHandles="1" noChangeArrowheads="1" noChangeShapeType="1" noTextEdit="1"/>
              </p:cNvSpPr>
              <p:nvPr/>
            </p:nvSpPr>
            <p:spPr>
              <a:xfrm>
                <a:off x="5333974" y="5706788"/>
                <a:ext cx="1133642" cy="756621"/>
              </a:xfrm>
              <a:prstGeom prst="rect">
                <a:avLst/>
              </a:prstGeom>
              <a:blipFill>
                <a:blip r:embed="rId11"/>
                <a:stretch>
                  <a:fillRect/>
                </a:stretch>
              </a:blipFill>
              <a:ln>
                <a:solidFill>
                  <a:schemeClr val="tx1"/>
                </a:solidFill>
              </a:ln>
            </p:spPr>
            <p:txBody>
              <a:bodyPr/>
              <a:lstStyle/>
              <a:p>
                <a:r>
                  <a:rPr lang="en-US">
                    <a:noFill/>
                  </a:rPr>
                  <a:t> </a:t>
                </a:r>
              </a:p>
            </p:txBody>
          </p:sp>
        </mc:Fallback>
      </mc:AlternateContent>
      <p:sp>
        <p:nvSpPr>
          <p:cNvPr id="54" name="Rectangle 53">
            <a:extLst>
              <a:ext uri="{FF2B5EF4-FFF2-40B4-BE49-F238E27FC236}">
                <a16:creationId xmlns:a16="http://schemas.microsoft.com/office/drawing/2014/main" id="{0A238066-B723-A145-B95B-0D794701CC8E}"/>
              </a:ext>
            </a:extLst>
          </p:cNvPr>
          <p:cNvSpPr/>
          <p:nvPr/>
        </p:nvSpPr>
        <p:spPr>
          <a:xfrm>
            <a:off x="7067828" y="1398376"/>
            <a:ext cx="4493236" cy="830997"/>
          </a:xfrm>
          <a:prstGeom prst="rect">
            <a:avLst/>
          </a:prstGeom>
          <a:solidFill>
            <a:schemeClr val="accent5">
              <a:lumMod val="20000"/>
              <a:lumOff val="80000"/>
            </a:schemeClr>
          </a:solidFill>
          <a:ln>
            <a:solidFill>
              <a:schemeClr val="tx1"/>
            </a:solidFill>
          </a:ln>
        </p:spPr>
        <p:txBody>
          <a:bodyPr wrap="square">
            <a:spAutoFit/>
          </a:bodyPr>
          <a:lstStyle/>
          <a:p>
            <a:pPr algn="ctr"/>
            <a:r>
              <a:rPr lang="en-US" sz="2400" dirty="0"/>
              <a:t>Functionality corresponds to the local computation of the servers</a:t>
            </a:r>
            <a:endParaRPr lang="en-US" sz="2400" b="1" dirty="0"/>
          </a:p>
        </p:txBody>
      </p:sp>
      <p:sp>
        <p:nvSpPr>
          <p:cNvPr id="55" name="Rectangle 54">
            <a:extLst>
              <a:ext uri="{FF2B5EF4-FFF2-40B4-BE49-F238E27FC236}">
                <a16:creationId xmlns:a16="http://schemas.microsoft.com/office/drawing/2014/main" id="{4F1E8933-9111-B043-9103-3D8ED5A2DFE8}"/>
              </a:ext>
            </a:extLst>
          </p:cNvPr>
          <p:cNvSpPr/>
          <p:nvPr/>
        </p:nvSpPr>
        <p:spPr>
          <a:xfrm>
            <a:off x="7912435" y="3543859"/>
            <a:ext cx="4146911" cy="1200329"/>
          </a:xfrm>
          <a:prstGeom prst="rect">
            <a:avLst/>
          </a:prstGeom>
          <a:solidFill>
            <a:schemeClr val="accent4">
              <a:lumMod val="20000"/>
              <a:lumOff val="80000"/>
            </a:schemeClr>
          </a:solidFill>
          <a:ln>
            <a:solidFill>
              <a:schemeClr val="tx1"/>
            </a:solidFill>
          </a:ln>
        </p:spPr>
        <p:txBody>
          <a:bodyPr wrap="square">
            <a:spAutoFit/>
          </a:bodyPr>
          <a:lstStyle/>
          <a:p>
            <a:pPr algn="ctr"/>
            <a:r>
              <a:rPr lang="en-US" sz="2400" dirty="0"/>
              <a:t>Outputs correspond to the encoding of the outputs generated in the outer protocol</a:t>
            </a:r>
            <a:endParaRPr lang="en-US" sz="2400" b="1" dirty="0"/>
          </a:p>
        </p:txBody>
      </p:sp>
      <p:sp>
        <p:nvSpPr>
          <p:cNvPr id="37" name="Oval Callout 36">
            <a:extLst>
              <a:ext uri="{FF2B5EF4-FFF2-40B4-BE49-F238E27FC236}">
                <a16:creationId xmlns:a16="http://schemas.microsoft.com/office/drawing/2014/main" id="{0EDEFD21-CCA1-E041-8EE4-DD773D996199}"/>
              </a:ext>
            </a:extLst>
          </p:cNvPr>
          <p:cNvSpPr/>
          <p:nvPr/>
        </p:nvSpPr>
        <p:spPr>
          <a:xfrm>
            <a:off x="2301128" y="1589449"/>
            <a:ext cx="2232724" cy="795419"/>
          </a:xfrm>
          <a:prstGeom prst="wedgeEllipseCallout">
            <a:avLst>
              <a:gd name="adj1" fmla="val 72918"/>
              <a:gd name="adj2" fmla="val 28036"/>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Can be run in parallel!</a:t>
            </a:r>
          </a:p>
        </p:txBody>
      </p:sp>
      <p:sp>
        <p:nvSpPr>
          <p:cNvPr id="38" name="Oval Callout 37">
            <a:extLst>
              <a:ext uri="{FF2B5EF4-FFF2-40B4-BE49-F238E27FC236}">
                <a16:creationId xmlns:a16="http://schemas.microsoft.com/office/drawing/2014/main" id="{59984BFC-A3E8-3445-A48A-77CDC8F6C275}"/>
              </a:ext>
            </a:extLst>
          </p:cNvPr>
          <p:cNvSpPr/>
          <p:nvPr/>
        </p:nvSpPr>
        <p:spPr>
          <a:xfrm>
            <a:off x="92753" y="4817900"/>
            <a:ext cx="2470393" cy="1165347"/>
          </a:xfrm>
          <a:prstGeom prst="wedgeEllipseCallout">
            <a:avLst>
              <a:gd name="adj1" fmla="val 18842"/>
              <a:gd name="adj2" fmla="val -102548"/>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Secure against semi-honest adversaries</a:t>
            </a:r>
          </a:p>
        </p:txBody>
      </p:sp>
      <p:cxnSp>
        <p:nvCxnSpPr>
          <p:cNvPr id="39" name="Straight Arrow Connector 38">
            <a:extLst>
              <a:ext uri="{FF2B5EF4-FFF2-40B4-BE49-F238E27FC236}">
                <a16:creationId xmlns:a16="http://schemas.microsoft.com/office/drawing/2014/main" id="{4B86D873-E74D-8F45-BCEA-442F1A494F51}"/>
              </a:ext>
            </a:extLst>
          </p:cNvPr>
          <p:cNvCxnSpPr>
            <a:cxnSpLocks/>
            <a:endCxn id="3" idx="1"/>
          </p:cNvCxnSpPr>
          <p:nvPr/>
        </p:nvCxnSpPr>
        <p:spPr>
          <a:xfrm flipV="1">
            <a:off x="3959352" y="2090873"/>
            <a:ext cx="1383164" cy="74087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E803169-6338-D644-B742-8B8953E9C5CF}"/>
              </a:ext>
            </a:extLst>
          </p:cNvPr>
          <p:cNvCxnSpPr>
            <a:cxnSpLocks/>
            <a:endCxn id="18" idx="1"/>
          </p:cNvCxnSpPr>
          <p:nvPr/>
        </p:nvCxnSpPr>
        <p:spPr>
          <a:xfrm>
            <a:off x="3949705" y="2831742"/>
            <a:ext cx="1392811" cy="25883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C7D8B9A-F9FF-5D41-8BF3-3AAE2795BE0D}"/>
              </a:ext>
            </a:extLst>
          </p:cNvPr>
          <p:cNvCxnSpPr>
            <a:cxnSpLocks/>
            <a:endCxn id="19" idx="1"/>
          </p:cNvCxnSpPr>
          <p:nvPr/>
        </p:nvCxnSpPr>
        <p:spPr>
          <a:xfrm>
            <a:off x="3959352" y="2831742"/>
            <a:ext cx="1358205" cy="1258529"/>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048EA65-B915-2F47-8A82-123CF5D2DCF9}"/>
              </a:ext>
            </a:extLst>
          </p:cNvPr>
          <p:cNvCxnSpPr>
            <a:cxnSpLocks/>
            <a:endCxn id="20" idx="1"/>
          </p:cNvCxnSpPr>
          <p:nvPr/>
        </p:nvCxnSpPr>
        <p:spPr>
          <a:xfrm>
            <a:off x="3949705" y="2831742"/>
            <a:ext cx="1384269" cy="3253357"/>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B4C2153-ADC4-A647-A691-882ED0AE1288}"/>
              </a:ext>
            </a:extLst>
          </p:cNvPr>
          <p:cNvCxnSpPr>
            <a:cxnSpLocks/>
            <a:endCxn id="3" idx="1"/>
          </p:cNvCxnSpPr>
          <p:nvPr/>
        </p:nvCxnSpPr>
        <p:spPr>
          <a:xfrm flipV="1">
            <a:off x="3959352" y="2090873"/>
            <a:ext cx="1383164" cy="314669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0A90594-A36B-6346-81F8-14AEB3D89FF3}"/>
              </a:ext>
            </a:extLst>
          </p:cNvPr>
          <p:cNvCxnSpPr>
            <a:cxnSpLocks/>
            <a:endCxn id="20" idx="1"/>
          </p:cNvCxnSpPr>
          <p:nvPr/>
        </p:nvCxnSpPr>
        <p:spPr>
          <a:xfrm>
            <a:off x="3934393" y="5249658"/>
            <a:ext cx="1399581" cy="83544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5C00C96-0533-784A-B593-45058FD2EF64}"/>
              </a:ext>
            </a:extLst>
          </p:cNvPr>
          <p:cNvCxnSpPr>
            <a:cxnSpLocks/>
            <a:endCxn id="19" idx="1"/>
          </p:cNvCxnSpPr>
          <p:nvPr/>
        </p:nvCxnSpPr>
        <p:spPr>
          <a:xfrm flipV="1">
            <a:off x="3949705" y="4090271"/>
            <a:ext cx="1367852" cy="115938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5EB9C3B-4721-074E-9C1F-197CC47D47A4}"/>
              </a:ext>
            </a:extLst>
          </p:cNvPr>
          <p:cNvCxnSpPr>
            <a:cxnSpLocks/>
            <a:endCxn id="18" idx="1"/>
          </p:cNvCxnSpPr>
          <p:nvPr/>
        </p:nvCxnSpPr>
        <p:spPr>
          <a:xfrm flipV="1">
            <a:off x="3949705" y="3090572"/>
            <a:ext cx="1392811" cy="214699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E3EC13A-B626-FE45-876F-CC61D66B1EE1}"/>
              </a:ext>
            </a:extLst>
          </p:cNvPr>
          <p:cNvCxnSpPr>
            <a:cxnSpLocks/>
            <a:endCxn id="3" idx="3"/>
          </p:cNvCxnSpPr>
          <p:nvPr/>
        </p:nvCxnSpPr>
        <p:spPr>
          <a:xfrm flipH="1" flipV="1">
            <a:off x="6476158" y="2090873"/>
            <a:ext cx="1545212" cy="76596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8CFE3DA-294D-9A4D-B4FF-047B4C51FA79}"/>
              </a:ext>
            </a:extLst>
          </p:cNvPr>
          <p:cNvCxnSpPr>
            <a:cxnSpLocks/>
            <a:stCxn id="4" idx="1"/>
            <a:endCxn id="18" idx="3"/>
          </p:cNvCxnSpPr>
          <p:nvPr/>
        </p:nvCxnSpPr>
        <p:spPr>
          <a:xfrm flipH="1">
            <a:off x="6476158" y="2856836"/>
            <a:ext cx="1545211" cy="233736"/>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ED5F2B-1D6B-D947-9F3A-103777353FB2}"/>
              </a:ext>
            </a:extLst>
          </p:cNvPr>
          <p:cNvCxnSpPr>
            <a:cxnSpLocks/>
            <a:endCxn id="19" idx="3"/>
          </p:cNvCxnSpPr>
          <p:nvPr/>
        </p:nvCxnSpPr>
        <p:spPr>
          <a:xfrm flipH="1">
            <a:off x="6451199" y="2856836"/>
            <a:ext cx="1570170" cy="1233435"/>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14FF3D4-9D3C-0549-A3AA-D1A054C487F4}"/>
              </a:ext>
            </a:extLst>
          </p:cNvPr>
          <p:cNvCxnSpPr>
            <a:cxnSpLocks/>
            <a:endCxn id="20" idx="3"/>
          </p:cNvCxnSpPr>
          <p:nvPr/>
        </p:nvCxnSpPr>
        <p:spPr>
          <a:xfrm flipH="1">
            <a:off x="6467616" y="2856836"/>
            <a:ext cx="1553754" cy="32282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2EB5E7A-EA05-6F48-B1D1-7A0100F9BCE5}"/>
              </a:ext>
            </a:extLst>
          </p:cNvPr>
          <p:cNvCxnSpPr>
            <a:cxnSpLocks/>
            <a:endCxn id="3" idx="3"/>
          </p:cNvCxnSpPr>
          <p:nvPr/>
        </p:nvCxnSpPr>
        <p:spPr>
          <a:xfrm flipH="1" flipV="1">
            <a:off x="6476158" y="2090873"/>
            <a:ext cx="1543746" cy="322034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078BCF2-0536-2148-A114-830F477B568E}"/>
              </a:ext>
            </a:extLst>
          </p:cNvPr>
          <p:cNvCxnSpPr>
            <a:cxnSpLocks/>
            <a:endCxn id="18" idx="3"/>
          </p:cNvCxnSpPr>
          <p:nvPr/>
        </p:nvCxnSpPr>
        <p:spPr>
          <a:xfrm flipH="1" flipV="1">
            <a:off x="6476158" y="3090572"/>
            <a:ext cx="1534604" cy="222064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D5FEF1-5031-E544-B6D5-AB01DE337058}"/>
              </a:ext>
            </a:extLst>
          </p:cNvPr>
          <p:cNvCxnSpPr>
            <a:cxnSpLocks/>
            <a:endCxn id="19" idx="3"/>
          </p:cNvCxnSpPr>
          <p:nvPr/>
        </p:nvCxnSpPr>
        <p:spPr>
          <a:xfrm flipH="1" flipV="1">
            <a:off x="6451199" y="4090271"/>
            <a:ext cx="1568704" cy="1220944"/>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D339A3F-9F06-B748-BD51-DC48F46855D5}"/>
              </a:ext>
            </a:extLst>
          </p:cNvPr>
          <p:cNvCxnSpPr>
            <a:cxnSpLocks/>
            <a:endCxn id="20" idx="3"/>
          </p:cNvCxnSpPr>
          <p:nvPr/>
        </p:nvCxnSpPr>
        <p:spPr>
          <a:xfrm flipH="1">
            <a:off x="6467616" y="5311214"/>
            <a:ext cx="1552288" cy="773885"/>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13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par>
                                <p:cTn id="8" presetID="22" presetClass="entr" presetSubtype="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right)">
                                      <p:cBhvr>
                                        <p:cTn id="10" dur="500"/>
                                        <p:tgtEl>
                                          <p:spTgt spid="40"/>
                                        </p:tgtEl>
                                      </p:cBhvr>
                                    </p:animEffec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2"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right)">
                                      <p:cBhvr>
                                        <p:cTn id="16" dur="500"/>
                                        <p:tgtEl>
                                          <p:spTgt spid="42"/>
                                        </p:tgtEl>
                                      </p:cBhvr>
                                    </p:animEffect>
                                  </p:childTnLst>
                                </p:cTn>
                              </p:par>
                              <p:par>
                                <p:cTn id="17" presetID="22" presetClass="entr" presetSubtype="2"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par>
                                <p:cTn id="20" presetID="22" presetClass="entr" presetSubtype="2"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500"/>
                                        <p:tgtEl>
                                          <p:spTgt spid="44"/>
                                        </p:tgtEl>
                                      </p:cBhvr>
                                    </p:animEffect>
                                  </p:childTnLst>
                                </p:cTn>
                              </p:par>
                              <p:par>
                                <p:cTn id="23" presetID="22" presetClass="entr" presetSubtype="2"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right)">
                                      <p:cBhvr>
                                        <p:cTn id="25" dur="500"/>
                                        <p:tgtEl>
                                          <p:spTgt spid="45"/>
                                        </p:tgtEl>
                                      </p:cBhvr>
                                    </p:animEffect>
                                  </p:childTnLst>
                                </p:cTn>
                              </p:par>
                              <p:par>
                                <p:cTn id="26" presetID="22" presetClass="entr" presetSubtype="2"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right)">
                                      <p:cBhvr>
                                        <p:cTn id="28" dur="500"/>
                                        <p:tgtEl>
                                          <p:spTgt spid="46"/>
                                        </p:tgtEl>
                                      </p:cBhvr>
                                    </p:animEffect>
                                  </p:childTnLst>
                                </p:cTn>
                              </p:par>
                              <p:par>
                                <p:cTn id="29" presetID="22" presetClass="entr" presetSubtype="8"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par>
                                <p:cTn id="35" presetID="22" presetClass="entr" presetSubtype="8"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8"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par>
                                <p:cTn id="41" presetID="22" presetClass="entr" presetSubtype="8"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par>
                                <p:cTn id="44" presetID="22" presetClass="entr" presetSubtype="8"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par>
                                <p:cTn id="47" presetID="22" presetClass="entr" presetSubtype="8"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500"/>
                                        <p:tgtEl>
                                          <p:spTgt spid="57"/>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4"/>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CB6D443-8F35-DD47-BF08-FFD88536DFB5}"/>
                  </a:ext>
                </a:extLst>
              </p:cNvPr>
              <p:cNvSpPr/>
              <p:nvPr/>
            </p:nvSpPr>
            <p:spPr>
              <a:xfrm>
                <a:off x="5342516" y="1712562"/>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3" name="Rectangle 2">
                <a:extLst>
                  <a:ext uri="{FF2B5EF4-FFF2-40B4-BE49-F238E27FC236}">
                    <a16:creationId xmlns:a16="http://schemas.microsoft.com/office/drawing/2014/main" id="{7CB6D443-8F35-DD47-BF08-FFD88536DFB5}"/>
                  </a:ext>
                </a:extLst>
              </p:cNvPr>
              <p:cNvSpPr>
                <a:spLocks noRot="1" noChangeAspect="1" noMove="1" noResize="1" noEditPoints="1" noAdjustHandles="1" noChangeArrowheads="1" noChangeShapeType="1" noTextEdit="1"/>
              </p:cNvSpPr>
              <p:nvPr/>
            </p:nvSpPr>
            <p:spPr>
              <a:xfrm>
                <a:off x="5342516" y="1712562"/>
                <a:ext cx="1133642" cy="756621"/>
              </a:xfrm>
              <a:prstGeom prst="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1E96312-94ED-0044-9228-80D914BBE530}"/>
                  </a:ext>
                </a:extLst>
              </p:cNvPr>
              <p:cNvSpPr/>
              <p:nvPr/>
            </p:nvSpPr>
            <p:spPr>
              <a:xfrm>
                <a:off x="5342516" y="2712261"/>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18" name="Rectangle 17">
                <a:extLst>
                  <a:ext uri="{FF2B5EF4-FFF2-40B4-BE49-F238E27FC236}">
                    <a16:creationId xmlns:a16="http://schemas.microsoft.com/office/drawing/2014/main" id="{81E96312-94ED-0044-9228-80D914BBE530}"/>
                  </a:ext>
                </a:extLst>
              </p:cNvPr>
              <p:cNvSpPr>
                <a:spLocks noRot="1" noChangeAspect="1" noMove="1" noResize="1" noEditPoints="1" noAdjustHandles="1" noChangeArrowheads="1" noChangeShapeType="1" noTextEdit="1"/>
              </p:cNvSpPr>
              <p:nvPr/>
            </p:nvSpPr>
            <p:spPr>
              <a:xfrm>
                <a:off x="5342516" y="2712261"/>
                <a:ext cx="1133642" cy="756621"/>
              </a:xfrm>
              <a:prstGeom prst="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AA44955-EEBE-3A4B-A3BB-D78C53768D19}"/>
                  </a:ext>
                </a:extLst>
              </p:cNvPr>
              <p:cNvSpPr/>
              <p:nvPr/>
            </p:nvSpPr>
            <p:spPr>
              <a:xfrm>
                <a:off x="5317557" y="3711960"/>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3</m:t>
                          </m:r>
                        </m:sub>
                      </m:sSub>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AAA44955-EEBE-3A4B-A3BB-D78C53768D19}"/>
                  </a:ext>
                </a:extLst>
              </p:cNvPr>
              <p:cNvSpPr>
                <a:spLocks noRot="1" noChangeAspect="1" noMove="1" noResize="1" noEditPoints="1" noAdjustHandles="1" noChangeArrowheads="1" noChangeShapeType="1" noTextEdit="1"/>
              </p:cNvSpPr>
              <p:nvPr/>
            </p:nvSpPr>
            <p:spPr>
              <a:xfrm>
                <a:off x="5317557" y="3711960"/>
                <a:ext cx="1133642" cy="756621"/>
              </a:xfrm>
              <a:prstGeom prst="rect">
                <a:avLst/>
              </a:prstGeom>
              <a:blipFill>
                <a:blip r:embed="rId7"/>
                <a:stretch>
                  <a:fillRect/>
                </a:stretch>
              </a:blipFill>
              <a:ln>
                <a:solidFill>
                  <a:schemeClr val="tx1"/>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8"/>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9"/>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10"/>
                <a:stretch>
                  <a:fillRect l="-10345" r="-6897" b="-1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18441B2-9900-384A-BFCF-1080EF6CCC07}"/>
              </a:ext>
            </a:extLst>
          </p:cNvPr>
          <p:cNvSpPr txBox="1"/>
          <p:nvPr/>
        </p:nvSpPr>
        <p:spPr>
          <a:xfrm>
            <a:off x="5827041" y="4640289"/>
            <a:ext cx="164592" cy="923330"/>
          </a:xfrm>
          <a:prstGeom prst="rect">
            <a:avLst/>
          </a:prstGeom>
          <a:noFill/>
        </p:spPr>
        <p:txBody>
          <a:bodyPr wrap="square" rtlCol="0">
            <a:spAutoFit/>
          </a:bodyPr>
          <a:lstStyle/>
          <a:p>
            <a:r>
              <a:rPr lang="en-US" dirty="0"/>
              <a:t>.</a:t>
            </a:r>
          </a:p>
          <a:p>
            <a:r>
              <a:rPr lang="en-US" dirty="0"/>
              <a:t>.</a:t>
            </a:r>
          </a:p>
          <a:p>
            <a:r>
              <a:rPr lang="en-US" dirty="0"/>
              <a:t>.</a:t>
            </a:r>
          </a:p>
        </p:txBody>
      </p:sp>
      <p:sp>
        <p:nvSpPr>
          <p:cNvPr id="50" name="TextBox 49">
            <a:extLst>
              <a:ext uri="{FF2B5EF4-FFF2-40B4-BE49-F238E27FC236}">
                <a16:creationId xmlns:a16="http://schemas.microsoft.com/office/drawing/2014/main" id="{74B1B463-D7F0-554E-9D00-2A13B2F3282A}"/>
              </a:ext>
            </a:extLst>
          </p:cNvPr>
          <p:cNvSpPr txBox="1"/>
          <p:nvPr/>
        </p:nvSpPr>
        <p:spPr>
          <a:xfrm>
            <a:off x="325988" y="3816469"/>
            <a:ext cx="2516138" cy="461665"/>
          </a:xfrm>
          <a:prstGeom prst="rect">
            <a:avLst/>
          </a:prstGeom>
          <a:noFill/>
          <a:ln>
            <a:solidFill>
              <a:schemeClr val="tx1"/>
            </a:solidFill>
          </a:ln>
        </p:spPr>
        <p:txBody>
          <a:bodyPr wrap="none" rtlCol="0">
            <a:spAutoFit/>
          </a:bodyPr>
          <a:lstStyle/>
          <a:p>
            <a:r>
              <a:rPr lang="en-US" sz="2400" b="1" dirty="0"/>
              <a:t>Watchlist Protocol</a:t>
            </a:r>
            <a:endParaRPr lang="en-US" sz="2400"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FDAFB6C-9373-3247-982F-63388A726121}"/>
                  </a:ext>
                </a:extLst>
              </p:cNvPr>
              <p:cNvSpPr/>
              <p:nvPr/>
            </p:nvSpPr>
            <p:spPr>
              <a:xfrm>
                <a:off x="5333974" y="5706788"/>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𝑚</m:t>
                          </m:r>
                        </m:sub>
                      </m:sSub>
                    </m:oMath>
                  </m:oMathPara>
                </a14:m>
                <a:endParaRPr lang="en-US" sz="2800" dirty="0">
                  <a:solidFill>
                    <a:schemeClr val="tx1"/>
                  </a:solidFill>
                </a:endParaRPr>
              </a:p>
            </p:txBody>
          </p:sp>
        </mc:Choice>
        <mc:Fallback xmlns="">
          <p:sp>
            <p:nvSpPr>
              <p:cNvPr id="20" name="Rectangle 19">
                <a:extLst>
                  <a:ext uri="{FF2B5EF4-FFF2-40B4-BE49-F238E27FC236}">
                    <a16:creationId xmlns:a16="http://schemas.microsoft.com/office/drawing/2014/main" id="{CFDAFB6C-9373-3247-982F-63388A726121}"/>
                  </a:ext>
                </a:extLst>
              </p:cNvPr>
              <p:cNvSpPr>
                <a:spLocks noRot="1" noChangeAspect="1" noMove="1" noResize="1" noEditPoints="1" noAdjustHandles="1" noChangeArrowheads="1" noChangeShapeType="1" noTextEdit="1"/>
              </p:cNvSpPr>
              <p:nvPr/>
            </p:nvSpPr>
            <p:spPr>
              <a:xfrm>
                <a:off x="5333974" y="5706788"/>
                <a:ext cx="1133642" cy="756621"/>
              </a:xfrm>
              <a:prstGeom prst="rect">
                <a:avLst/>
              </a:prstGeom>
              <a:blipFill>
                <a:blip r:embed="rId11"/>
                <a:stretch>
                  <a:fillRect/>
                </a:stretch>
              </a:blipFill>
              <a:ln>
                <a:solidFill>
                  <a:schemeClr val="tx1"/>
                </a:solidFill>
              </a:ln>
            </p:spPr>
            <p:txBody>
              <a:bodyPr/>
              <a:lstStyle/>
              <a:p>
                <a:r>
                  <a:rPr lang="en-US">
                    <a:noFill/>
                  </a:rPr>
                  <a:t> </a:t>
                </a:r>
              </a:p>
            </p:txBody>
          </p:sp>
        </mc:Fallback>
      </mc:AlternateContent>
      <p:sp>
        <p:nvSpPr>
          <p:cNvPr id="37" name="Oval Callout 36">
            <a:extLst>
              <a:ext uri="{FF2B5EF4-FFF2-40B4-BE49-F238E27FC236}">
                <a16:creationId xmlns:a16="http://schemas.microsoft.com/office/drawing/2014/main" id="{B20570FC-F263-024B-A0D3-7AB8331F952C}"/>
              </a:ext>
            </a:extLst>
          </p:cNvPr>
          <p:cNvSpPr/>
          <p:nvPr/>
        </p:nvSpPr>
        <p:spPr>
          <a:xfrm>
            <a:off x="6607282" y="852616"/>
            <a:ext cx="3725555" cy="1233360"/>
          </a:xfrm>
          <a:prstGeom prst="wedgeEllipseCallout">
            <a:avLst>
              <a:gd name="adj1" fmla="val -48445"/>
              <a:gd name="adj2" fmla="val 4169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Adversary could cheat in all inner protocol executions!</a:t>
            </a:r>
          </a:p>
        </p:txBody>
      </p:sp>
      <p:sp>
        <p:nvSpPr>
          <p:cNvPr id="33" name="Oval Callout 32">
            <a:extLst>
              <a:ext uri="{FF2B5EF4-FFF2-40B4-BE49-F238E27FC236}">
                <a16:creationId xmlns:a16="http://schemas.microsoft.com/office/drawing/2014/main" id="{16415F04-35E2-8E41-8EF2-60821A442A65}"/>
              </a:ext>
            </a:extLst>
          </p:cNvPr>
          <p:cNvSpPr/>
          <p:nvPr/>
        </p:nvSpPr>
        <p:spPr>
          <a:xfrm>
            <a:off x="7139545" y="3473590"/>
            <a:ext cx="4654890" cy="1233360"/>
          </a:xfrm>
          <a:prstGeom prst="wedgeEllipseCallout">
            <a:avLst>
              <a:gd name="adj1" fmla="val -64808"/>
              <a:gd name="adj2" fmla="val -773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Outer protocol is only secure against constant fraction of server corruptions</a:t>
            </a:r>
          </a:p>
        </p:txBody>
      </p:sp>
    </p:spTree>
    <p:extLst>
      <p:ext uri="{BB962C8B-B14F-4D97-AF65-F5344CB8AC3E}">
        <p14:creationId xmlns:p14="http://schemas.microsoft.com/office/powerpoint/2010/main" val="33944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7"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E1C10-43CB-6146-BBAE-C74227DA58C6}"/>
              </a:ext>
            </a:extLst>
          </p:cNvPr>
          <p:cNvPicPr>
            <a:picLocks noChangeAspect="1"/>
          </p:cNvPicPr>
          <p:nvPr/>
        </p:nvPicPr>
        <p:blipFill>
          <a:blip r:embed="rId3"/>
          <a:stretch>
            <a:fillRect/>
          </a:stretch>
        </p:blipFill>
        <p:spPr>
          <a:xfrm>
            <a:off x="2842126" y="4861056"/>
            <a:ext cx="900315" cy="90031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AD18CE-0E17-E947-A6A4-43ADF6187AE0}"/>
                  </a:ext>
                </a:extLst>
              </p:cNvPr>
              <p:cNvSpPr txBox="1"/>
              <p:nvPr/>
            </p:nvSpPr>
            <p:spPr>
              <a:xfrm>
                <a:off x="2650174" y="4880326"/>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10" name="TextBox 9">
                <a:extLst>
                  <a:ext uri="{FF2B5EF4-FFF2-40B4-BE49-F238E27FC236}">
                    <a16:creationId xmlns:a16="http://schemas.microsoft.com/office/drawing/2014/main" id="{3DAD18CE-0E17-E947-A6A4-43ADF6187AE0}"/>
                  </a:ext>
                </a:extLst>
              </p:cNvPr>
              <p:cNvSpPr txBox="1">
                <a:spLocks noRot="1" noChangeAspect="1" noMove="1" noResize="1" noEditPoints="1" noAdjustHandles="1" noChangeArrowheads="1" noChangeShapeType="1" noTextEdit="1"/>
              </p:cNvSpPr>
              <p:nvPr/>
            </p:nvSpPr>
            <p:spPr>
              <a:xfrm>
                <a:off x="2650174" y="4880326"/>
                <a:ext cx="372025" cy="369332"/>
              </a:xfrm>
              <a:prstGeom prst="rect">
                <a:avLst/>
              </a:prstGeom>
              <a:blipFill>
                <a:blip r:embed="rId4"/>
                <a:stretch>
                  <a:fillRect l="-10000" r="-666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CB6D443-8F35-DD47-BF08-FFD88536DFB5}"/>
                  </a:ext>
                </a:extLst>
              </p:cNvPr>
              <p:cNvSpPr/>
              <p:nvPr/>
            </p:nvSpPr>
            <p:spPr>
              <a:xfrm>
                <a:off x="5342516" y="1712562"/>
                <a:ext cx="1133642" cy="75662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3" name="Rectangle 2">
                <a:extLst>
                  <a:ext uri="{FF2B5EF4-FFF2-40B4-BE49-F238E27FC236}">
                    <a16:creationId xmlns:a16="http://schemas.microsoft.com/office/drawing/2014/main" id="{7CB6D443-8F35-DD47-BF08-FFD88536DFB5}"/>
                  </a:ext>
                </a:extLst>
              </p:cNvPr>
              <p:cNvSpPr>
                <a:spLocks noRot="1" noChangeAspect="1" noMove="1" noResize="1" noEditPoints="1" noAdjustHandles="1" noChangeArrowheads="1" noChangeShapeType="1" noTextEdit="1"/>
              </p:cNvSpPr>
              <p:nvPr/>
            </p:nvSpPr>
            <p:spPr>
              <a:xfrm>
                <a:off x="5342516" y="1712562"/>
                <a:ext cx="1133642" cy="756621"/>
              </a:xfrm>
              <a:prstGeom prst="rect">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1E96312-94ED-0044-9228-80D914BBE530}"/>
                  </a:ext>
                </a:extLst>
              </p:cNvPr>
              <p:cNvSpPr/>
              <p:nvPr/>
            </p:nvSpPr>
            <p:spPr>
              <a:xfrm>
                <a:off x="5342516" y="2712261"/>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18" name="Rectangle 17">
                <a:extLst>
                  <a:ext uri="{FF2B5EF4-FFF2-40B4-BE49-F238E27FC236}">
                    <a16:creationId xmlns:a16="http://schemas.microsoft.com/office/drawing/2014/main" id="{81E96312-94ED-0044-9228-80D914BBE530}"/>
                  </a:ext>
                </a:extLst>
              </p:cNvPr>
              <p:cNvSpPr>
                <a:spLocks noRot="1" noChangeAspect="1" noMove="1" noResize="1" noEditPoints="1" noAdjustHandles="1" noChangeArrowheads="1" noChangeShapeType="1" noTextEdit="1"/>
              </p:cNvSpPr>
              <p:nvPr/>
            </p:nvSpPr>
            <p:spPr>
              <a:xfrm>
                <a:off x="5342516" y="2712261"/>
                <a:ext cx="1133642" cy="756621"/>
              </a:xfrm>
              <a:prstGeom prst="rect">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AAA44955-EEBE-3A4B-A3BB-D78C53768D19}"/>
                  </a:ext>
                </a:extLst>
              </p:cNvPr>
              <p:cNvSpPr/>
              <p:nvPr/>
            </p:nvSpPr>
            <p:spPr>
              <a:xfrm>
                <a:off x="5317557" y="3711960"/>
                <a:ext cx="1133642" cy="75662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3</m:t>
                          </m:r>
                        </m:sub>
                      </m:sSub>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AAA44955-EEBE-3A4B-A3BB-D78C53768D19}"/>
                  </a:ext>
                </a:extLst>
              </p:cNvPr>
              <p:cNvSpPr>
                <a:spLocks noRot="1" noChangeAspect="1" noMove="1" noResize="1" noEditPoints="1" noAdjustHandles="1" noChangeArrowheads="1" noChangeShapeType="1" noTextEdit="1"/>
              </p:cNvSpPr>
              <p:nvPr/>
            </p:nvSpPr>
            <p:spPr>
              <a:xfrm>
                <a:off x="5317557" y="3711960"/>
                <a:ext cx="1133642" cy="756621"/>
              </a:xfrm>
              <a:prstGeom prst="rect">
                <a:avLst/>
              </a:prstGeom>
              <a:blipFill>
                <a:blip r:embed="rId7"/>
                <a:stretch>
                  <a:fillRect/>
                </a:stretch>
              </a:blipFill>
              <a:ln>
                <a:solidFill>
                  <a:schemeClr val="tx1"/>
                </a:solidFill>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6A6C425-9307-BA4A-8C4F-FEC1F195244A}"/>
              </a:ext>
            </a:extLst>
          </p:cNvPr>
          <p:cNvPicPr>
            <a:picLocks noChangeAspect="1"/>
          </p:cNvPicPr>
          <p:nvPr/>
        </p:nvPicPr>
        <p:blipFill>
          <a:blip r:embed="rId8"/>
          <a:stretch>
            <a:fillRect/>
          </a:stretch>
        </p:blipFill>
        <p:spPr>
          <a:xfrm>
            <a:off x="3387737" y="4348750"/>
            <a:ext cx="840686" cy="682492"/>
          </a:xfrm>
          <a:prstGeom prst="rect">
            <a:avLst/>
          </a:prstGeom>
        </p:spPr>
      </p:pic>
      <p:sp>
        <p:nvSpPr>
          <p:cNvPr id="2" name="Title 1">
            <a:extLst>
              <a:ext uri="{FF2B5EF4-FFF2-40B4-BE49-F238E27FC236}">
                <a16:creationId xmlns:a16="http://schemas.microsoft.com/office/drawing/2014/main" id="{8CCAFC71-7ACB-104D-A80D-1399C9951C03}"/>
              </a:ext>
            </a:extLst>
          </p:cNvPr>
          <p:cNvSpPr>
            <a:spLocks noGrp="1"/>
          </p:cNvSpPr>
          <p:nvPr>
            <p:ph type="title"/>
          </p:nvPr>
        </p:nvSpPr>
        <p:spPr/>
        <p:txBody>
          <a:bodyPr/>
          <a:lstStyle/>
          <a:p>
            <a:r>
              <a:rPr lang="en-US" dirty="0"/>
              <a:t>Overview of IPS Compiler</a:t>
            </a:r>
            <a:br>
              <a:rPr lang="en-US" dirty="0"/>
            </a:br>
            <a:r>
              <a:rPr lang="en-US" sz="2000" dirty="0"/>
              <a:t>[Ishai-Prabhakaran-Sahai’08]</a:t>
            </a:r>
          </a:p>
        </p:txBody>
      </p:sp>
      <p:pic>
        <p:nvPicPr>
          <p:cNvPr id="4" name="Picture 3">
            <a:extLst>
              <a:ext uri="{FF2B5EF4-FFF2-40B4-BE49-F238E27FC236}">
                <a16:creationId xmlns:a16="http://schemas.microsoft.com/office/drawing/2014/main" id="{3AF72D0F-EDCB-2D4E-B181-19F3D0B96E85}"/>
              </a:ext>
            </a:extLst>
          </p:cNvPr>
          <p:cNvPicPr>
            <a:picLocks noChangeAspect="1"/>
          </p:cNvPicPr>
          <p:nvPr/>
        </p:nvPicPr>
        <p:blipFill>
          <a:blip r:embed="rId3"/>
          <a:stretch>
            <a:fillRect/>
          </a:stretch>
        </p:blipFill>
        <p:spPr>
          <a:xfrm>
            <a:off x="8021369" y="2406678"/>
            <a:ext cx="900315" cy="900315"/>
          </a:xfrm>
          <a:prstGeom prst="rect">
            <a:avLst/>
          </a:prstGeom>
        </p:spPr>
      </p:pic>
      <p:pic>
        <p:nvPicPr>
          <p:cNvPr id="5" name="Picture 4">
            <a:extLst>
              <a:ext uri="{FF2B5EF4-FFF2-40B4-BE49-F238E27FC236}">
                <a16:creationId xmlns:a16="http://schemas.microsoft.com/office/drawing/2014/main" id="{58B61288-CA39-0840-94CC-9A56F8781CCD}"/>
              </a:ext>
            </a:extLst>
          </p:cNvPr>
          <p:cNvPicPr>
            <a:picLocks noChangeAspect="1"/>
          </p:cNvPicPr>
          <p:nvPr/>
        </p:nvPicPr>
        <p:blipFill>
          <a:blip r:embed="rId3"/>
          <a:stretch>
            <a:fillRect/>
          </a:stretch>
        </p:blipFill>
        <p:spPr>
          <a:xfrm>
            <a:off x="8019903" y="4861056"/>
            <a:ext cx="900315" cy="900315"/>
          </a:xfrm>
          <a:prstGeom prst="rect">
            <a:avLst/>
          </a:prstGeom>
        </p:spPr>
      </p:pic>
      <p:pic>
        <p:nvPicPr>
          <p:cNvPr id="7" name="Picture 6">
            <a:extLst>
              <a:ext uri="{FF2B5EF4-FFF2-40B4-BE49-F238E27FC236}">
                <a16:creationId xmlns:a16="http://schemas.microsoft.com/office/drawing/2014/main" id="{9106FD32-D964-0146-A230-BDA157E2426D}"/>
              </a:ext>
            </a:extLst>
          </p:cNvPr>
          <p:cNvPicPr>
            <a:picLocks noChangeAspect="1"/>
          </p:cNvPicPr>
          <p:nvPr/>
        </p:nvPicPr>
        <p:blipFill>
          <a:blip r:embed="rId3"/>
          <a:stretch>
            <a:fillRect/>
          </a:stretch>
        </p:blipFill>
        <p:spPr>
          <a:xfrm>
            <a:off x="2842126" y="2406678"/>
            <a:ext cx="900315" cy="9003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BA9438-717F-E64B-872F-894ABAEA6FCD}"/>
                  </a:ext>
                </a:extLst>
              </p:cNvPr>
              <p:cNvSpPr txBox="1"/>
              <p:nvPr/>
            </p:nvSpPr>
            <p:spPr>
              <a:xfrm>
                <a:off x="9002324" y="2425948"/>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2</m:t>
                          </m:r>
                        </m:sub>
                      </m:sSub>
                    </m:oMath>
                  </m:oMathPara>
                </a14:m>
                <a:endParaRPr lang="en-US" sz="2400" dirty="0"/>
              </a:p>
            </p:txBody>
          </p:sp>
        </mc:Choice>
        <mc:Fallback xmlns="">
          <p:sp>
            <p:nvSpPr>
              <p:cNvPr id="8" name="TextBox 7">
                <a:extLst>
                  <a:ext uri="{FF2B5EF4-FFF2-40B4-BE49-F238E27FC236}">
                    <a16:creationId xmlns:a16="http://schemas.microsoft.com/office/drawing/2014/main" id="{0ABA9438-717F-E64B-872F-894ABAEA6FCD}"/>
                  </a:ext>
                </a:extLst>
              </p:cNvPr>
              <p:cNvSpPr txBox="1">
                <a:spLocks noRot="1" noChangeAspect="1" noMove="1" noResize="1" noEditPoints="1" noAdjustHandles="1" noChangeArrowheads="1" noChangeShapeType="1" noTextEdit="1"/>
              </p:cNvSpPr>
              <p:nvPr/>
            </p:nvSpPr>
            <p:spPr>
              <a:xfrm>
                <a:off x="9002324" y="2425948"/>
                <a:ext cx="372025" cy="369332"/>
              </a:xfrm>
              <a:prstGeom prst="rect">
                <a:avLst/>
              </a:prstGeom>
              <a:blipFill>
                <a:blip r:embed="rId9"/>
                <a:stretch>
                  <a:fillRect l="-6667" r="-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EB9DE3-7FC9-984A-8B7A-213239B791E8}"/>
                  </a:ext>
                </a:extLst>
              </p:cNvPr>
              <p:cNvSpPr txBox="1"/>
              <p:nvPr/>
            </p:nvSpPr>
            <p:spPr>
              <a:xfrm>
                <a:off x="9002323" y="5031242"/>
                <a:ext cx="3720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charset="0"/>
                            </a:rPr>
                            <m:t>3</m:t>
                          </m:r>
                        </m:sub>
                      </m:sSub>
                    </m:oMath>
                  </m:oMathPara>
                </a14:m>
                <a:endParaRPr lang="en-US" sz="2400" dirty="0"/>
              </a:p>
            </p:txBody>
          </p:sp>
        </mc:Choice>
        <mc:Fallback xmlns="">
          <p:sp>
            <p:nvSpPr>
              <p:cNvPr id="9" name="TextBox 8">
                <a:extLst>
                  <a:ext uri="{FF2B5EF4-FFF2-40B4-BE49-F238E27FC236}">
                    <a16:creationId xmlns:a16="http://schemas.microsoft.com/office/drawing/2014/main" id="{57EB9DE3-7FC9-984A-8B7A-213239B791E8}"/>
                  </a:ext>
                </a:extLst>
              </p:cNvPr>
              <p:cNvSpPr txBox="1">
                <a:spLocks noRot="1" noChangeAspect="1" noMove="1" noResize="1" noEditPoints="1" noAdjustHandles="1" noChangeArrowheads="1" noChangeShapeType="1" noTextEdit="1"/>
              </p:cNvSpPr>
              <p:nvPr/>
            </p:nvSpPr>
            <p:spPr>
              <a:xfrm>
                <a:off x="9002323" y="5031242"/>
                <a:ext cx="372025" cy="369332"/>
              </a:xfrm>
              <a:prstGeom prst="rect">
                <a:avLst/>
              </a:prstGeom>
              <a:blipFill>
                <a:blip r:embed="rId10"/>
                <a:stretch>
                  <a:fillRect l="-6667" r="-6667"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610345-43B4-5A47-B5BB-4D6A9726FD23}"/>
                  </a:ext>
                </a:extLst>
              </p:cNvPr>
              <p:cNvSpPr txBox="1"/>
              <p:nvPr/>
            </p:nvSpPr>
            <p:spPr>
              <a:xfrm>
                <a:off x="2650174" y="2462410"/>
                <a:ext cx="3649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11" name="TextBox 10">
                <a:extLst>
                  <a:ext uri="{FF2B5EF4-FFF2-40B4-BE49-F238E27FC236}">
                    <a16:creationId xmlns:a16="http://schemas.microsoft.com/office/drawing/2014/main" id="{43610345-43B4-5A47-B5BB-4D6A9726FD23}"/>
                  </a:ext>
                </a:extLst>
              </p:cNvPr>
              <p:cNvSpPr txBox="1">
                <a:spLocks noRot="1" noChangeAspect="1" noMove="1" noResize="1" noEditPoints="1" noAdjustHandles="1" noChangeArrowheads="1" noChangeShapeType="1" noTextEdit="1"/>
              </p:cNvSpPr>
              <p:nvPr/>
            </p:nvSpPr>
            <p:spPr>
              <a:xfrm>
                <a:off x="2650174" y="2462410"/>
                <a:ext cx="364907" cy="369332"/>
              </a:xfrm>
              <a:prstGeom prst="rect">
                <a:avLst/>
              </a:prstGeom>
              <a:blipFill>
                <a:blip r:embed="rId11"/>
                <a:stretch>
                  <a:fillRect l="-10345" r="-6897" b="-1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18441B2-9900-384A-BFCF-1080EF6CCC07}"/>
              </a:ext>
            </a:extLst>
          </p:cNvPr>
          <p:cNvSpPr txBox="1"/>
          <p:nvPr/>
        </p:nvSpPr>
        <p:spPr>
          <a:xfrm>
            <a:off x="5827041" y="4626019"/>
            <a:ext cx="164592" cy="923330"/>
          </a:xfrm>
          <a:prstGeom prst="rect">
            <a:avLst/>
          </a:prstGeom>
          <a:noFill/>
        </p:spPr>
        <p:txBody>
          <a:bodyPr wrap="square" rtlCol="0">
            <a:spAutoFit/>
          </a:bodyPr>
          <a:lstStyle/>
          <a:p>
            <a:r>
              <a:rPr lang="en-US" dirty="0"/>
              <a:t>.</a:t>
            </a:r>
          </a:p>
          <a:p>
            <a:r>
              <a:rPr lang="en-US" dirty="0"/>
              <a:t>.</a:t>
            </a:r>
          </a:p>
          <a:p>
            <a:r>
              <a:rPr lang="en-US" dirty="0"/>
              <a:t>.</a:t>
            </a:r>
          </a:p>
        </p:txBody>
      </p:sp>
      <p:sp>
        <p:nvSpPr>
          <p:cNvPr id="50" name="TextBox 49">
            <a:extLst>
              <a:ext uri="{FF2B5EF4-FFF2-40B4-BE49-F238E27FC236}">
                <a16:creationId xmlns:a16="http://schemas.microsoft.com/office/drawing/2014/main" id="{74B1B463-D7F0-554E-9D00-2A13B2F3282A}"/>
              </a:ext>
            </a:extLst>
          </p:cNvPr>
          <p:cNvSpPr txBox="1"/>
          <p:nvPr/>
        </p:nvSpPr>
        <p:spPr>
          <a:xfrm>
            <a:off x="325988" y="3816469"/>
            <a:ext cx="2516138" cy="461665"/>
          </a:xfrm>
          <a:prstGeom prst="rect">
            <a:avLst/>
          </a:prstGeom>
          <a:noFill/>
          <a:ln>
            <a:solidFill>
              <a:schemeClr val="tx1"/>
            </a:solidFill>
          </a:ln>
        </p:spPr>
        <p:txBody>
          <a:bodyPr wrap="none" rtlCol="0">
            <a:spAutoFit/>
          </a:bodyPr>
          <a:lstStyle/>
          <a:p>
            <a:r>
              <a:rPr lang="en-US" sz="2400" b="1" dirty="0"/>
              <a:t>Watchlist Protocol</a:t>
            </a:r>
            <a:endParaRPr lang="en-US" sz="2400"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FDAFB6C-9373-3247-982F-63388A726121}"/>
                  </a:ext>
                </a:extLst>
              </p:cNvPr>
              <p:cNvSpPr/>
              <p:nvPr/>
            </p:nvSpPr>
            <p:spPr>
              <a:xfrm>
                <a:off x="5333974" y="5706788"/>
                <a:ext cx="1133642" cy="75662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𝜋</m:t>
                          </m:r>
                        </m:e>
                        <m:sub>
                          <m:r>
                            <a:rPr lang="en-US" sz="2800" b="0" i="1" smtClean="0">
                              <a:solidFill>
                                <a:schemeClr val="tx1"/>
                              </a:solidFill>
                              <a:latin typeface="Cambria Math" panose="02040503050406030204" pitchFamily="18" charset="0"/>
                            </a:rPr>
                            <m:t>𝑚</m:t>
                          </m:r>
                        </m:sub>
                      </m:sSub>
                    </m:oMath>
                  </m:oMathPara>
                </a14:m>
                <a:endParaRPr lang="en-US" sz="2800" dirty="0">
                  <a:solidFill>
                    <a:schemeClr val="tx1"/>
                  </a:solidFill>
                </a:endParaRPr>
              </a:p>
            </p:txBody>
          </p:sp>
        </mc:Choice>
        <mc:Fallback xmlns="">
          <p:sp>
            <p:nvSpPr>
              <p:cNvPr id="20" name="Rectangle 19">
                <a:extLst>
                  <a:ext uri="{FF2B5EF4-FFF2-40B4-BE49-F238E27FC236}">
                    <a16:creationId xmlns:a16="http://schemas.microsoft.com/office/drawing/2014/main" id="{CFDAFB6C-9373-3247-982F-63388A726121}"/>
                  </a:ext>
                </a:extLst>
              </p:cNvPr>
              <p:cNvSpPr>
                <a:spLocks noRot="1" noChangeAspect="1" noMove="1" noResize="1" noEditPoints="1" noAdjustHandles="1" noChangeArrowheads="1" noChangeShapeType="1" noTextEdit="1"/>
              </p:cNvSpPr>
              <p:nvPr/>
            </p:nvSpPr>
            <p:spPr>
              <a:xfrm>
                <a:off x="5333974" y="5706788"/>
                <a:ext cx="1133642" cy="756621"/>
              </a:xfrm>
              <a:prstGeom prst="rect">
                <a:avLst/>
              </a:prstGeom>
              <a:blipFill>
                <a:blip r:embed="rId12"/>
                <a:stretch>
                  <a:fillRect/>
                </a:stretch>
              </a:blipFill>
              <a:ln>
                <a:solidFill>
                  <a:schemeClr val="tx1"/>
                </a:solidFill>
              </a:ln>
            </p:spPr>
            <p:txBody>
              <a:bodyPr/>
              <a:lstStyle/>
              <a:p>
                <a:r>
                  <a:rPr lang="en-US">
                    <a:noFill/>
                  </a:rPr>
                  <a:t> </a:t>
                </a:r>
              </a:p>
            </p:txBody>
          </p:sp>
        </mc:Fallback>
      </mc:AlternateContent>
      <p:sp>
        <p:nvSpPr>
          <p:cNvPr id="21" name="Oval Callout 20">
            <a:extLst>
              <a:ext uri="{FF2B5EF4-FFF2-40B4-BE49-F238E27FC236}">
                <a16:creationId xmlns:a16="http://schemas.microsoft.com/office/drawing/2014/main" id="{37547CA2-48B7-DF43-BC88-90BEB68AD61D}"/>
              </a:ext>
            </a:extLst>
          </p:cNvPr>
          <p:cNvSpPr/>
          <p:nvPr/>
        </p:nvSpPr>
        <p:spPr>
          <a:xfrm>
            <a:off x="7013448" y="3306993"/>
            <a:ext cx="5056632" cy="1360721"/>
          </a:xfrm>
          <a:prstGeom prst="wedgeEllipseCallout">
            <a:avLst>
              <a:gd name="adj1" fmla="val -58977"/>
              <a:gd name="adj2" fmla="val 10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Delivers the input and randomness used by every other party for the executions in the watchlist</a:t>
            </a:r>
          </a:p>
        </p:txBody>
      </p:sp>
      <p:sp>
        <p:nvSpPr>
          <p:cNvPr id="22" name="TextBox 21">
            <a:extLst>
              <a:ext uri="{FF2B5EF4-FFF2-40B4-BE49-F238E27FC236}">
                <a16:creationId xmlns:a16="http://schemas.microsoft.com/office/drawing/2014/main" id="{C85B0378-92E2-224A-B679-88D66FFD923E}"/>
              </a:ext>
            </a:extLst>
          </p:cNvPr>
          <p:cNvSpPr txBox="1"/>
          <p:nvPr/>
        </p:nvSpPr>
        <p:spPr>
          <a:xfrm>
            <a:off x="2206344" y="5875975"/>
            <a:ext cx="2171877" cy="400110"/>
          </a:xfrm>
          <a:prstGeom prst="rect">
            <a:avLst/>
          </a:prstGeom>
          <a:solidFill>
            <a:schemeClr val="accent4">
              <a:lumMod val="60000"/>
              <a:lumOff val="40000"/>
            </a:schemeClr>
          </a:solidFill>
          <a:ln>
            <a:solidFill>
              <a:schemeClr val="tx1"/>
            </a:solidFill>
          </a:ln>
        </p:spPr>
        <p:txBody>
          <a:bodyPr wrap="none" rtlCol="0">
            <a:spAutoFit/>
          </a:bodyPr>
          <a:lstStyle/>
          <a:p>
            <a:r>
              <a:rPr lang="en-US" sz="2000" dirty="0"/>
              <a:t>Checks consistency</a:t>
            </a:r>
          </a:p>
        </p:txBody>
      </p:sp>
      <p:sp>
        <p:nvSpPr>
          <p:cNvPr id="23" name="Oval Callout 22">
            <a:extLst>
              <a:ext uri="{FF2B5EF4-FFF2-40B4-BE49-F238E27FC236}">
                <a16:creationId xmlns:a16="http://schemas.microsoft.com/office/drawing/2014/main" id="{C36A9CA3-9DBA-F04B-9452-D0EDE48C96C0}"/>
              </a:ext>
            </a:extLst>
          </p:cNvPr>
          <p:cNvSpPr/>
          <p:nvPr/>
        </p:nvSpPr>
        <p:spPr>
          <a:xfrm>
            <a:off x="6547158" y="786257"/>
            <a:ext cx="4910329" cy="1304615"/>
          </a:xfrm>
          <a:prstGeom prst="wedgeEllipseCallou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Ensures adversary cheats only in a small fraction of the inner protocol executions</a:t>
            </a:r>
          </a:p>
        </p:txBody>
      </p:sp>
    </p:spTree>
    <p:extLst>
      <p:ext uri="{BB962C8B-B14F-4D97-AF65-F5344CB8AC3E}">
        <p14:creationId xmlns:p14="http://schemas.microsoft.com/office/powerpoint/2010/main" val="114614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69CC-7C37-C447-B23F-42343061E5DB}"/>
              </a:ext>
            </a:extLst>
          </p:cNvPr>
          <p:cNvSpPr>
            <a:spLocks noGrp="1"/>
          </p:cNvSpPr>
          <p:nvPr>
            <p:ph type="title"/>
          </p:nvPr>
        </p:nvSpPr>
        <p:spPr/>
        <p:txBody>
          <a:bodyPr/>
          <a:lstStyle/>
          <a:p>
            <a:r>
              <a:rPr lang="en-US" dirty="0"/>
              <a:t>How to instantiate the inner protocol?</a:t>
            </a:r>
          </a:p>
        </p:txBody>
      </p:sp>
      <p:cxnSp>
        <p:nvCxnSpPr>
          <p:cNvPr id="9" name="Straight Arrow Connector 8">
            <a:extLst>
              <a:ext uri="{FF2B5EF4-FFF2-40B4-BE49-F238E27FC236}">
                <a16:creationId xmlns:a16="http://schemas.microsoft.com/office/drawing/2014/main" id="{A1FAF809-E647-074F-848E-5FADED57F12A}"/>
              </a:ext>
            </a:extLst>
          </p:cNvPr>
          <p:cNvCxnSpPr/>
          <p:nvPr/>
        </p:nvCxnSpPr>
        <p:spPr>
          <a:xfrm>
            <a:off x="4341181" y="3053918"/>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B199B51-ECDF-FF42-A035-66C9B8A72F0C}"/>
              </a:ext>
            </a:extLst>
          </p:cNvPr>
          <p:cNvCxnSpPr/>
          <p:nvPr/>
        </p:nvCxnSpPr>
        <p:spPr>
          <a:xfrm>
            <a:off x="4341180" y="3756734"/>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5A3373-87B4-1747-9F44-990B5DFAE93B}"/>
              </a:ext>
            </a:extLst>
          </p:cNvPr>
          <p:cNvCxnSpPr/>
          <p:nvPr/>
        </p:nvCxnSpPr>
        <p:spPr>
          <a:xfrm>
            <a:off x="4341179" y="4413681"/>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Oval Callout 11">
            <a:extLst>
              <a:ext uri="{FF2B5EF4-FFF2-40B4-BE49-F238E27FC236}">
                <a16:creationId xmlns:a16="http://schemas.microsoft.com/office/drawing/2014/main" id="{E17D8376-42B1-FF42-8993-56D1E0E7EA0D}"/>
              </a:ext>
            </a:extLst>
          </p:cNvPr>
          <p:cNvSpPr/>
          <p:nvPr/>
        </p:nvSpPr>
        <p:spPr>
          <a:xfrm>
            <a:off x="6474117" y="1490351"/>
            <a:ext cx="3725555" cy="1233360"/>
          </a:xfrm>
          <a:prstGeom prst="wedgeEllipseCallout">
            <a:avLst>
              <a:gd name="adj1" fmla="val -48445"/>
              <a:gd name="adj2" fmla="val 4169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Three-round Black-box inner protocol </a:t>
            </a:r>
            <a:br>
              <a:rPr lang="en-US" sz="2000" dirty="0">
                <a:solidFill>
                  <a:schemeClr val="tx1"/>
                </a:solidFill>
              </a:rPr>
            </a:br>
            <a:r>
              <a:rPr lang="en-US" sz="2000" dirty="0">
                <a:solidFill>
                  <a:schemeClr val="tx1"/>
                </a:solidFill>
              </a:rPr>
              <a:t>[GIS’18, PS’21]</a:t>
            </a:r>
          </a:p>
        </p:txBody>
      </p:sp>
      <p:sp>
        <p:nvSpPr>
          <p:cNvPr id="13" name="Oval Callout 12">
            <a:extLst>
              <a:ext uri="{FF2B5EF4-FFF2-40B4-BE49-F238E27FC236}">
                <a16:creationId xmlns:a16="http://schemas.microsoft.com/office/drawing/2014/main" id="{E0CFB60B-23C1-7946-86DE-0A627C42BB9F}"/>
              </a:ext>
            </a:extLst>
          </p:cNvPr>
          <p:cNvSpPr/>
          <p:nvPr/>
        </p:nvSpPr>
        <p:spPr>
          <a:xfrm>
            <a:off x="456537" y="2107031"/>
            <a:ext cx="3725555" cy="1233360"/>
          </a:xfrm>
          <a:prstGeom prst="wedgeEllipseCallout">
            <a:avLst>
              <a:gd name="adj1" fmla="val 53544"/>
              <a:gd name="adj2" fmla="val 6040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Robust to cheating in first two rounds</a:t>
            </a:r>
          </a:p>
        </p:txBody>
      </p:sp>
      <p:cxnSp>
        <p:nvCxnSpPr>
          <p:cNvPr id="15" name="Straight Connector 14">
            <a:extLst>
              <a:ext uri="{FF2B5EF4-FFF2-40B4-BE49-F238E27FC236}">
                <a16:creationId xmlns:a16="http://schemas.microsoft.com/office/drawing/2014/main" id="{8F7E0FED-2892-3544-BD42-CC331EFFBF7F}"/>
              </a:ext>
            </a:extLst>
          </p:cNvPr>
          <p:cNvCxnSpPr/>
          <p:nvPr/>
        </p:nvCxnSpPr>
        <p:spPr>
          <a:xfrm>
            <a:off x="568171" y="4101483"/>
            <a:ext cx="11043821"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Oval Callout 15">
            <a:extLst>
              <a:ext uri="{FF2B5EF4-FFF2-40B4-BE49-F238E27FC236}">
                <a16:creationId xmlns:a16="http://schemas.microsoft.com/office/drawing/2014/main" id="{6D38C9E2-07F2-7144-981D-FC2CE4CB06CB}"/>
              </a:ext>
            </a:extLst>
          </p:cNvPr>
          <p:cNvSpPr/>
          <p:nvPr/>
        </p:nvSpPr>
        <p:spPr>
          <a:xfrm>
            <a:off x="7665205" y="4535940"/>
            <a:ext cx="4136178" cy="1536386"/>
          </a:xfrm>
          <a:prstGeom prst="wedgeEllipseCallout">
            <a:avLst>
              <a:gd name="adj1" fmla="val -28055"/>
              <a:gd name="adj2" fmla="val -69829"/>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Need to perform the consistency check before sending last round message</a:t>
            </a:r>
          </a:p>
        </p:txBody>
      </p:sp>
      <p:sp>
        <p:nvSpPr>
          <p:cNvPr id="17" name="Oval Callout 16">
            <a:extLst>
              <a:ext uri="{FF2B5EF4-FFF2-40B4-BE49-F238E27FC236}">
                <a16:creationId xmlns:a16="http://schemas.microsoft.com/office/drawing/2014/main" id="{B2718629-7BEF-0D49-9C9D-BBEABE7C3722}"/>
              </a:ext>
            </a:extLst>
          </p:cNvPr>
          <p:cNvSpPr/>
          <p:nvPr/>
        </p:nvSpPr>
        <p:spPr>
          <a:xfrm>
            <a:off x="8336894" y="2747173"/>
            <a:ext cx="3725555" cy="1233360"/>
          </a:xfrm>
          <a:prstGeom prst="wedgeEllipseCallout">
            <a:avLst>
              <a:gd name="adj1" fmla="val -48445"/>
              <a:gd name="adj2" fmla="val 41692"/>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Watchlist execution must complete before the final round</a:t>
            </a:r>
          </a:p>
        </p:txBody>
      </p:sp>
      <p:sp>
        <p:nvSpPr>
          <p:cNvPr id="18" name="Rectangle 17">
            <a:extLst>
              <a:ext uri="{FF2B5EF4-FFF2-40B4-BE49-F238E27FC236}">
                <a16:creationId xmlns:a16="http://schemas.microsoft.com/office/drawing/2014/main" id="{DE1C0344-5D8E-1A4B-B339-7AAF2F0462C4}"/>
              </a:ext>
            </a:extLst>
          </p:cNvPr>
          <p:cNvSpPr/>
          <p:nvPr/>
        </p:nvSpPr>
        <p:spPr>
          <a:xfrm>
            <a:off x="391895" y="5022584"/>
            <a:ext cx="6949938" cy="584775"/>
          </a:xfrm>
          <a:prstGeom prst="rect">
            <a:avLst/>
          </a:prstGeom>
          <a:solidFill>
            <a:schemeClr val="accent4">
              <a:lumMod val="60000"/>
              <a:lumOff val="40000"/>
            </a:schemeClr>
          </a:solidFill>
          <a:ln>
            <a:solidFill>
              <a:schemeClr val="tx1"/>
            </a:solidFill>
          </a:ln>
        </p:spPr>
        <p:txBody>
          <a:bodyPr wrap="square">
            <a:spAutoFit/>
          </a:bodyPr>
          <a:lstStyle/>
          <a:p>
            <a:pPr algn="ctr"/>
            <a:r>
              <a:rPr lang="en-US" sz="3200" b="1" dirty="0"/>
              <a:t>Need a three-round watchlist protocol!</a:t>
            </a:r>
          </a:p>
        </p:txBody>
      </p:sp>
      <p:sp>
        <p:nvSpPr>
          <p:cNvPr id="19" name="Oval Callout 18">
            <a:extLst>
              <a:ext uri="{FF2B5EF4-FFF2-40B4-BE49-F238E27FC236}">
                <a16:creationId xmlns:a16="http://schemas.microsoft.com/office/drawing/2014/main" id="{F07D5B25-95AF-064B-89CC-6D8982B0EE7B}"/>
              </a:ext>
            </a:extLst>
          </p:cNvPr>
          <p:cNvSpPr/>
          <p:nvPr/>
        </p:nvSpPr>
        <p:spPr>
          <a:xfrm>
            <a:off x="838200" y="5822781"/>
            <a:ext cx="4708790" cy="883453"/>
          </a:xfrm>
          <a:prstGeom prst="wedgeEllipseCallout">
            <a:avLst>
              <a:gd name="adj1" fmla="val -5648"/>
              <a:gd name="adj2" fmla="val -8721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Impossible with black-box simulation [KO’04]</a:t>
            </a:r>
          </a:p>
        </p:txBody>
      </p:sp>
    </p:spTree>
    <p:extLst>
      <p:ext uri="{BB962C8B-B14F-4D97-AF65-F5344CB8AC3E}">
        <p14:creationId xmlns:p14="http://schemas.microsoft.com/office/powerpoint/2010/main" val="25049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B443-5F38-D047-B5D3-A60FC12CBAF4}"/>
              </a:ext>
            </a:extLst>
          </p:cNvPr>
          <p:cNvSpPr>
            <a:spLocks noGrp="1"/>
          </p:cNvSpPr>
          <p:nvPr>
            <p:ph type="title"/>
          </p:nvPr>
        </p:nvSpPr>
        <p:spPr/>
        <p:txBody>
          <a:bodyPr/>
          <a:lstStyle/>
          <a:p>
            <a:r>
              <a:rPr lang="en-US" dirty="0"/>
              <a:t>What can be achieved in three rounds?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B1F5DC0-01B3-9F45-8E78-0C46028E1342}"/>
                  </a:ext>
                </a:extLst>
              </p:cNvPr>
              <p:cNvSpPr txBox="1"/>
              <p:nvPr/>
            </p:nvSpPr>
            <p:spPr>
              <a:xfrm>
                <a:off x="4783537" y="1690688"/>
                <a:ext cx="2293448" cy="523220"/>
              </a:xfrm>
              <a:prstGeom prst="rect">
                <a:avLst/>
              </a:prstGeom>
              <a:noFill/>
              <a:ln>
                <a:solidFill>
                  <a:schemeClr val="tx1"/>
                </a:solidFill>
              </a:ln>
            </p:spPr>
            <p:txBody>
              <a:bodyPr wrap="none" rtlCol="0">
                <a:spAutoFit/>
              </a:bodyPr>
              <a:lstStyle/>
              <a:p>
                <a14:m>
                  <m:oMath xmlns:m="http://schemas.openxmlformats.org/officeDocument/2006/math">
                    <m:r>
                      <a:rPr lang="en-US" sz="2800" b="0" i="1" smtClean="0">
                        <a:latin typeface="Cambria Math" panose="02040503050406030204" pitchFamily="18" charset="0"/>
                      </a:rPr>
                      <m:t>𝑘</m:t>
                    </m:r>
                  </m:oMath>
                </a14:m>
                <a:r>
                  <a:rPr lang="en-US" sz="2800" dirty="0"/>
                  <a:t>-out-of-</a:t>
                </a:r>
                <a14:m>
                  <m:oMath xmlns:m="http://schemas.openxmlformats.org/officeDocument/2006/math">
                    <m:r>
                      <a:rPr lang="en-US" sz="2800" b="0" i="1" smtClean="0">
                        <a:latin typeface="Cambria Math" panose="02040503050406030204" pitchFamily="18" charset="0"/>
                      </a:rPr>
                      <m:t>𝑚</m:t>
                    </m:r>
                  </m:oMath>
                </a14:m>
                <a:r>
                  <a:rPr lang="en-US" sz="2800" dirty="0"/>
                  <a:t> OT</a:t>
                </a:r>
              </a:p>
            </p:txBody>
          </p:sp>
        </mc:Choice>
        <mc:Fallback xmlns="">
          <p:sp>
            <p:nvSpPr>
              <p:cNvPr id="4" name="TextBox 3">
                <a:extLst>
                  <a:ext uri="{FF2B5EF4-FFF2-40B4-BE49-F238E27FC236}">
                    <a16:creationId xmlns:a16="http://schemas.microsoft.com/office/drawing/2014/main" id="{CB1F5DC0-01B3-9F45-8E78-0C46028E1342}"/>
                  </a:ext>
                </a:extLst>
              </p:cNvPr>
              <p:cNvSpPr txBox="1">
                <a:spLocks noRot="1" noChangeAspect="1" noMove="1" noResize="1" noEditPoints="1" noAdjustHandles="1" noChangeArrowheads="1" noChangeShapeType="1" noTextEdit="1"/>
              </p:cNvSpPr>
              <p:nvPr/>
            </p:nvSpPr>
            <p:spPr>
              <a:xfrm>
                <a:off x="4783537" y="1690688"/>
                <a:ext cx="2293448" cy="523220"/>
              </a:xfrm>
              <a:prstGeom prst="rect">
                <a:avLst/>
              </a:prstGeom>
              <a:blipFill>
                <a:blip r:embed="rId3"/>
                <a:stretch>
                  <a:fillRect l="-1648" t="-9302" r="-3846" b="-2790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Callout 4">
                <a:extLst>
                  <a:ext uri="{FF2B5EF4-FFF2-40B4-BE49-F238E27FC236}">
                    <a16:creationId xmlns:a16="http://schemas.microsoft.com/office/drawing/2014/main" id="{5BBB2195-40BA-5044-A767-7151D5698268}"/>
                  </a:ext>
                </a:extLst>
              </p:cNvPr>
              <p:cNvSpPr/>
              <p:nvPr/>
            </p:nvSpPr>
            <p:spPr>
              <a:xfrm>
                <a:off x="7628245" y="1424394"/>
                <a:ext cx="3725555" cy="1233360"/>
              </a:xfrm>
              <a:prstGeom prst="wedgeEllipseCallout">
                <a:avLst>
                  <a:gd name="adj1" fmla="val -63934"/>
                  <a:gd name="adj2" fmla="val -2216"/>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Watchlist =</a:t>
                </a:r>
                <a:br>
                  <a:rPr lang="en-US" sz="2000" dirty="0">
                    <a:solidFill>
                      <a:schemeClr val="tx1"/>
                    </a:solidFill>
                  </a:rPr>
                </a:br>
                <a:r>
                  <a:rPr lang="en-US" sz="2000" dirty="0">
                    <a:solidFill>
                      <a:schemeClr val="tx1"/>
                    </a:solidFill>
                  </a:rPr>
                  <a:t>pairwise copies of </a:t>
                </a:r>
                <a:br>
                  <a:rPr lang="en-US" sz="2000" dirty="0">
                    <a:solidFill>
                      <a:schemeClr val="tx1"/>
                    </a:solidFill>
                  </a:rPr>
                </a:br>
                <a14:m>
                  <m:oMath xmlns:m="http://schemas.openxmlformats.org/officeDocument/2006/math">
                    <m:r>
                      <a:rPr lang="en-US" sz="2000" i="1" smtClean="0">
                        <a:solidFill>
                          <a:schemeClr val="tx1"/>
                        </a:solidFill>
                        <a:latin typeface="Cambria Math" panose="02040503050406030204" pitchFamily="18" charset="0"/>
                      </a:rPr>
                      <m:t>𝑘</m:t>
                    </m:r>
                  </m:oMath>
                </a14:m>
                <a:r>
                  <a:rPr lang="en-US" sz="2000" dirty="0">
                    <a:solidFill>
                      <a:schemeClr val="tx1"/>
                    </a:solidFill>
                  </a:rPr>
                  <a:t>-out-of-</a:t>
                </a:r>
                <a14:m>
                  <m:oMath xmlns:m="http://schemas.openxmlformats.org/officeDocument/2006/math">
                    <m:r>
                      <a:rPr lang="en-US" sz="2000" i="1">
                        <a:solidFill>
                          <a:schemeClr val="tx1"/>
                        </a:solidFill>
                        <a:latin typeface="Cambria Math" panose="02040503050406030204" pitchFamily="18" charset="0"/>
                      </a:rPr>
                      <m:t>𝑚</m:t>
                    </m:r>
                  </m:oMath>
                </a14:m>
                <a:r>
                  <a:rPr lang="en-US" sz="2000" dirty="0">
                    <a:solidFill>
                      <a:schemeClr val="tx1"/>
                    </a:solidFill>
                  </a:rPr>
                  <a:t> OTs</a:t>
                </a:r>
                <a:endParaRPr lang="en-US" sz="2000" dirty="0"/>
              </a:p>
            </p:txBody>
          </p:sp>
        </mc:Choice>
        <mc:Fallback xmlns="">
          <p:sp>
            <p:nvSpPr>
              <p:cNvPr id="5" name="Oval Callout 4">
                <a:extLst>
                  <a:ext uri="{FF2B5EF4-FFF2-40B4-BE49-F238E27FC236}">
                    <a16:creationId xmlns:a16="http://schemas.microsoft.com/office/drawing/2014/main" id="{5BBB2195-40BA-5044-A767-7151D5698268}"/>
                  </a:ext>
                </a:extLst>
              </p:cNvPr>
              <p:cNvSpPr>
                <a:spLocks noRot="1" noChangeAspect="1" noMove="1" noResize="1" noEditPoints="1" noAdjustHandles="1" noChangeArrowheads="1" noChangeShapeType="1" noTextEdit="1"/>
              </p:cNvSpPr>
              <p:nvPr/>
            </p:nvSpPr>
            <p:spPr>
              <a:xfrm>
                <a:off x="7628245" y="1424394"/>
                <a:ext cx="3725555" cy="1233360"/>
              </a:xfrm>
              <a:prstGeom prst="wedgeEllipseCallout">
                <a:avLst>
                  <a:gd name="adj1" fmla="val -63934"/>
                  <a:gd name="adj2" fmla="val -2216"/>
                </a:avLst>
              </a:prstGeom>
              <a:blipFill>
                <a:blip r:embed="rId4"/>
                <a:stretch>
                  <a:fillRect/>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C9A47E0B-B103-4847-B583-88B5AAE7C3E0}"/>
              </a:ext>
            </a:extLst>
          </p:cNvPr>
          <p:cNvSpPr txBox="1"/>
          <p:nvPr/>
        </p:nvSpPr>
        <p:spPr>
          <a:xfrm>
            <a:off x="1642321" y="3955973"/>
            <a:ext cx="1208985" cy="523220"/>
          </a:xfrm>
          <a:prstGeom prst="rect">
            <a:avLst/>
          </a:prstGeom>
          <a:noFill/>
          <a:ln>
            <a:solidFill>
              <a:schemeClr val="tx1"/>
            </a:solidFill>
          </a:ln>
        </p:spPr>
        <p:txBody>
          <a:bodyPr wrap="none" rtlCol="0">
            <a:spAutoFit/>
          </a:bodyPr>
          <a:lstStyle/>
          <a:p>
            <a:r>
              <a:rPr lang="en-US" sz="2800" dirty="0"/>
              <a:t>Sender</a:t>
            </a:r>
          </a:p>
        </p:txBody>
      </p:sp>
      <p:sp>
        <p:nvSpPr>
          <p:cNvPr id="7" name="TextBox 6">
            <a:extLst>
              <a:ext uri="{FF2B5EF4-FFF2-40B4-BE49-F238E27FC236}">
                <a16:creationId xmlns:a16="http://schemas.microsoft.com/office/drawing/2014/main" id="{EA46CEDA-3290-E546-B4C1-1A51214643D9}"/>
              </a:ext>
            </a:extLst>
          </p:cNvPr>
          <p:cNvSpPr txBox="1"/>
          <p:nvPr/>
        </p:nvSpPr>
        <p:spPr>
          <a:xfrm>
            <a:off x="9021144" y="3955973"/>
            <a:ext cx="1425198" cy="523220"/>
          </a:xfrm>
          <a:prstGeom prst="rect">
            <a:avLst/>
          </a:prstGeom>
          <a:noFill/>
          <a:ln>
            <a:solidFill>
              <a:schemeClr val="tx1"/>
            </a:solidFill>
          </a:ln>
        </p:spPr>
        <p:txBody>
          <a:bodyPr wrap="none" rtlCol="0">
            <a:spAutoFit/>
          </a:bodyPr>
          <a:lstStyle/>
          <a:p>
            <a:r>
              <a:rPr lang="en-US" sz="2800" dirty="0"/>
              <a:t>Receiver</a:t>
            </a:r>
          </a:p>
        </p:txBody>
      </p:sp>
      <p:cxnSp>
        <p:nvCxnSpPr>
          <p:cNvPr id="9" name="Straight Arrow Connector 8">
            <a:extLst>
              <a:ext uri="{FF2B5EF4-FFF2-40B4-BE49-F238E27FC236}">
                <a16:creationId xmlns:a16="http://schemas.microsoft.com/office/drawing/2014/main" id="{02884DCB-075C-664C-A485-51615D562B40}"/>
              </a:ext>
            </a:extLst>
          </p:cNvPr>
          <p:cNvCxnSpPr/>
          <p:nvPr/>
        </p:nvCxnSpPr>
        <p:spPr>
          <a:xfrm>
            <a:off x="4216893" y="3506680"/>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22A6C5-B465-E54A-BCFE-DE7C173C80DA}"/>
              </a:ext>
            </a:extLst>
          </p:cNvPr>
          <p:cNvCxnSpPr/>
          <p:nvPr/>
        </p:nvCxnSpPr>
        <p:spPr>
          <a:xfrm flipH="1">
            <a:off x="4145872" y="4261970"/>
            <a:ext cx="34823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17C8CE-9A67-7A45-8390-E4E6251A075D}"/>
              </a:ext>
            </a:extLst>
          </p:cNvPr>
          <p:cNvCxnSpPr/>
          <p:nvPr/>
        </p:nvCxnSpPr>
        <p:spPr>
          <a:xfrm>
            <a:off x="4224585" y="4972975"/>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Callout 12">
            <a:extLst>
              <a:ext uri="{FF2B5EF4-FFF2-40B4-BE49-F238E27FC236}">
                <a16:creationId xmlns:a16="http://schemas.microsoft.com/office/drawing/2014/main" id="{3033F598-12F6-6442-8A95-9BC0836F79F2}"/>
              </a:ext>
            </a:extLst>
          </p:cNvPr>
          <p:cNvSpPr/>
          <p:nvPr/>
        </p:nvSpPr>
        <p:spPr>
          <a:xfrm>
            <a:off x="171742" y="5111585"/>
            <a:ext cx="4542301" cy="1233360"/>
          </a:xfrm>
          <a:prstGeom prst="wedgeEllipseCallout">
            <a:avLst>
              <a:gd name="adj1" fmla="val -4838"/>
              <a:gd name="adj2" fmla="val -9291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Achieve standard simulation security against malicious senders</a:t>
            </a:r>
            <a:endParaRPr lang="en-US" sz="2000" dirty="0"/>
          </a:p>
        </p:txBody>
      </p:sp>
      <p:sp>
        <p:nvSpPr>
          <p:cNvPr id="14" name="Oval Callout 13">
            <a:extLst>
              <a:ext uri="{FF2B5EF4-FFF2-40B4-BE49-F238E27FC236}">
                <a16:creationId xmlns:a16="http://schemas.microsoft.com/office/drawing/2014/main" id="{27797101-3DE1-7547-AB01-14CAEC7FB539}"/>
              </a:ext>
            </a:extLst>
          </p:cNvPr>
          <p:cNvSpPr/>
          <p:nvPr/>
        </p:nvSpPr>
        <p:spPr>
          <a:xfrm>
            <a:off x="7761411" y="5111585"/>
            <a:ext cx="4276710" cy="1233360"/>
          </a:xfrm>
          <a:prstGeom prst="wedgeEllipseCallout">
            <a:avLst>
              <a:gd name="adj1" fmla="val -4838"/>
              <a:gd name="adj2" fmla="val -9291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Achieve super-polynomial simulation security against malicious receivers</a:t>
            </a:r>
            <a:endParaRPr lang="en-US" sz="2000" dirty="0"/>
          </a:p>
        </p:txBody>
      </p:sp>
    </p:spTree>
    <p:extLst>
      <p:ext uri="{BB962C8B-B14F-4D97-AF65-F5344CB8AC3E}">
        <p14:creationId xmlns:p14="http://schemas.microsoft.com/office/powerpoint/2010/main" val="25761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91BA-03C3-9F40-B199-C7B35E186AFC}"/>
              </a:ext>
            </a:extLst>
          </p:cNvPr>
          <p:cNvSpPr>
            <a:spLocks noGrp="1"/>
          </p:cNvSpPr>
          <p:nvPr>
            <p:ph type="ctrTitle"/>
          </p:nvPr>
        </p:nvSpPr>
        <p:spPr>
          <a:xfrm>
            <a:off x="1524000" y="821573"/>
            <a:ext cx="9144000" cy="2387600"/>
          </a:xfrm>
        </p:spPr>
        <p:txBody>
          <a:bodyPr/>
          <a:lstStyle/>
          <a:p>
            <a:r>
              <a:rPr lang="en-US" b="1" dirty="0"/>
              <a:t>Round-Optimal Black-Box MPC in the Plain Model</a:t>
            </a:r>
          </a:p>
        </p:txBody>
      </p:sp>
      <p:sp>
        <p:nvSpPr>
          <p:cNvPr id="3" name="Subtitle 2">
            <a:extLst>
              <a:ext uri="{FF2B5EF4-FFF2-40B4-BE49-F238E27FC236}">
                <a16:creationId xmlns:a16="http://schemas.microsoft.com/office/drawing/2014/main" id="{D655B62F-B167-094E-9E3C-E6DC6FC04B78}"/>
              </a:ext>
            </a:extLst>
          </p:cNvPr>
          <p:cNvSpPr>
            <a:spLocks noGrp="1"/>
          </p:cNvSpPr>
          <p:nvPr>
            <p:ph type="subTitle" idx="1"/>
          </p:nvPr>
        </p:nvSpPr>
        <p:spPr>
          <a:xfrm>
            <a:off x="1524000" y="3847365"/>
            <a:ext cx="9144000" cy="1655762"/>
          </a:xfrm>
        </p:spPr>
        <p:txBody>
          <a:bodyPr>
            <a:normAutofit lnSpcReduction="10000"/>
          </a:bodyPr>
          <a:lstStyle/>
          <a:p>
            <a:r>
              <a:rPr lang="en-US" b="1" dirty="0">
                <a:solidFill>
                  <a:srgbClr val="0070C0"/>
                </a:solidFill>
              </a:rPr>
              <a:t>Yuval </a:t>
            </a:r>
            <a:r>
              <a:rPr lang="en-US" b="1" dirty="0" err="1">
                <a:solidFill>
                  <a:srgbClr val="0070C0"/>
                </a:solidFill>
              </a:rPr>
              <a:t>Ishai</a:t>
            </a:r>
            <a:r>
              <a:rPr lang="en-US" b="1" dirty="0">
                <a:solidFill>
                  <a:srgbClr val="0070C0"/>
                </a:solidFill>
              </a:rPr>
              <a:t> </a:t>
            </a:r>
            <a:r>
              <a:rPr lang="en-US" dirty="0"/>
              <a:t>(Technion)</a:t>
            </a:r>
          </a:p>
          <a:p>
            <a:r>
              <a:rPr lang="en-US" dirty="0" err="1"/>
              <a:t>Dakshita</a:t>
            </a:r>
            <a:r>
              <a:rPr lang="en-US" dirty="0"/>
              <a:t> Khurana (UIUC)</a:t>
            </a:r>
          </a:p>
          <a:p>
            <a:r>
              <a:rPr lang="en-US" dirty="0"/>
              <a:t>Amit </a:t>
            </a:r>
            <a:r>
              <a:rPr lang="en-US" dirty="0" err="1"/>
              <a:t>Sahai</a:t>
            </a:r>
            <a:r>
              <a:rPr lang="en-US" dirty="0"/>
              <a:t> (UCLA)</a:t>
            </a:r>
          </a:p>
          <a:p>
            <a:r>
              <a:rPr lang="en-US" dirty="0"/>
              <a:t>Akshayaram Srinivasan (University of Toronto)</a:t>
            </a:r>
          </a:p>
        </p:txBody>
      </p:sp>
      <p:sp>
        <p:nvSpPr>
          <p:cNvPr id="4" name="Rounded Rectangle 3">
            <a:extLst>
              <a:ext uri="{FF2B5EF4-FFF2-40B4-BE49-F238E27FC236}">
                <a16:creationId xmlns:a16="http://schemas.microsoft.com/office/drawing/2014/main" id="{1CDB7070-1CBB-DE7B-E8BA-190CC1083013}"/>
              </a:ext>
            </a:extLst>
          </p:cNvPr>
          <p:cNvSpPr/>
          <p:nvPr/>
        </p:nvSpPr>
        <p:spPr>
          <a:xfrm>
            <a:off x="898902" y="6013016"/>
            <a:ext cx="5796366" cy="57376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 Presentation based on slides by </a:t>
            </a:r>
            <a:r>
              <a:rPr lang="en-US" dirty="0" err="1"/>
              <a:t>Akshayaram</a:t>
            </a:r>
            <a:r>
              <a:rPr lang="en-US" dirty="0"/>
              <a:t> Srinivasan </a:t>
            </a:r>
          </a:p>
        </p:txBody>
      </p:sp>
    </p:spTree>
    <p:extLst>
      <p:ext uri="{BB962C8B-B14F-4D97-AF65-F5344CB8AC3E}">
        <p14:creationId xmlns:p14="http://schemas.microsoft.com/office/powerpoint/2010/main" val="85664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B443-5F38-D047-B5D3-A60FC12CBAF4}"/>
              </a:ext>
            </a:extLst>
          </p:cNvPr>
          <p:cNvSpPr>
            <a:spLocks noGrp="1"/>
          </p:cNvSpPr>
          <p:nvPr>
            <p:ph type="title"/>
          </p:nvPr>
        </p:nvSpPr>
        <p:spPr/>
        <p:txBody>
          <a:bodyPr/>
          <a:lstStyle/>
          <a:p>
            <a:r>
              <a:rPr lang="en-US" dirty="0"/>
              <a:t>What can be achieved in three rounds?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9A4A0E0-ADFF-9C44-A0CD-89346A10CFD6}"/>
                  </a:ext>
                </a:extLst>
              </p:cNvPr>
              <p:cNvSpPr txBox="1"/>
              <p:nvPr/>
            </p:nvSpPr>
            <p:spPr>
              <a:xfrm>
                <a:off x="366408" y="2764799"/>
                <a:ext cx="11459183" cy="2062103"/>
              </a:xfrm>
              <a:prstGeom prst="rect">
                <a:avLst/>
              </a:prstGeom>
              <a:solidFill>
                <a:schemeClr val="accent5">
                  <a:lumMod val="20000"/>
                  <a:lumOff val="80000"/>
                </a:schemeClr>
              </a:solidFill>
              <a:ln>
                <a:solidFill>
                  <a:schemeClr val="tx1"/>
                </a:solidFill>
              </a:ln>
            </p:spPr>
            <p:txBody>
              <a:bodyPr wrap="square" rtlCol="0">
                <a:spAutoFit/>
              </a:bodyPr>
              <a:lstStyle/>
              <a:p>
                <a:pPr algn="just"/>
                <a:r>
                  <a:rPr lang="en-US" sz="3200" b="1" dirty="0"/>
                  <a:t>Theorem: </a:t>
                </a:r>
                <a:r>
                  <a:rPr lang="en-US" sz="3200" dirty="0"/>
                  <a:t>There exists a three-round </a:t>
                </a:r>
                <a14:m>
                  <m:oMath xmlns:m="http://schemas.openxmlformats.org/officeDocument/2006/math">
                    <m:r>
                      <a:rPr lang="en-US" sz="3200" i="1">
                        <a:latin typeface="Cambria Math" panose="02040503050406030204" pitchFamily="18" charset="0"/>
                      </a:rPr>
                      <m:t>𝑘</m:t>
                    </m:r>
                  </m:oMath>
                </a14:m>
                <a:r>
                  <a:rPr lang="en-US" sz="3200" dirty="0"/>
                  <a:t>-out-of-</a:t>
                </a:r>
                <a14:m>
                  <m:oMath xmlns:m="http://schemas.openxmlformats.org/officeDocument/2006/math">
                    <m:r>
                      <a:rPr lang="en-US" sz="3200" i="1">
                        <a:latin typeface="Cambria Math" panose="02040503050406030204" pitchFamily="18" charset="0"/>
                      </a:rPr>
                      <m:t>𝑚</m:t>
                    </m:r>
                  </m:oMath>
                </a14:m>
                <a:r>
                  <a:rPr lang="en-US" sz="3200" dirty="0"/>
                  <a:t> OT with standard black-box simulation of malicious senders and SPS security against malicious receivers making black-box use of two-round sub-exponentially secure SSP OT. </a:t>
                </a:r>
              </a:p>
            </p:txBody>
          </p:sp>
        </mc:Choice>
        <mc:Fallback xmlns="">
          <p:sp>
            <p:nvSpPr>
              <p:cNvPr id="15" name="TextBox 14">
                <a:extLst>
                  <a:ext uri="{FF2B5EF4-FFF2-40B4-BE49-F238E27FC236}">
                    <a16:creationId xmlns:a16="http://schemas.microsoft.com/office/drawing/2014/main" id="{19A4A0E0-ADFF-9C44-A0CD-89346A10CFD6}"/>
                  </a:ext>
                </a:extLst>
              </p:cNvPr>
              <p:cNvSpPr txBox="1">
                <a:spLocks noRot="1" noChangeAspect="1" noMove="1" noResize="1" noEditPoints="1" noAdjustHandles="1" noChangeArrowheads="1" noChangeShapeType="1" noTextEdit="1"/>
              </p:cNvSpPr>
              <p:nvPr/>
            </p:nvSpPr>
            <p:spPr>
              <a:xfrm>
                <a:off x="366408" y="2764799"/>
                <a:ext cx="11459183" cy="2062103"/>
              </a:xfrm>
              <a:prstGeom prst="rect">
                <a:avLst/>
              </a:prstGeom>
              <a:blipFill>
                <a:blip r:embed="rId3"/>
                <a:stretch>
                  <a:fillRect l="-1327" t="-3659" r="-1327" b="-7927"/>
                </a:stretch>
              </a:blipFill>
              <a:ln>
                <a:solidFill>
                  <a:schemeClr val="tx1"/>
                </a:solidFill>
              </a:ln>
            </p:spPr>
            <p:txBody>
              <a:bodyPr/>
              <a:lstStyle/>
              <a:p>
                <a:r>
                  <a:rPr lang="en-US">
                    <a:noFill/>
                  </a:rPr>
                  <a:t> </a:t>
                </a:r>
              </a:p>
            </p:txBody>
          </p:sp>
        </mc:Fallback>
      </mc:AlternateContent>
      <p:sp>
        <p:nvSpPr>
          <p:cNvPr id="16" name="Oval Callout 15">
            <a:extLst>
              <a:ext uri="{FF2B5EF4-FFF2-40B4-BE49-F238E27FC236}">
                <a16:creationId xmlns:a16="http://schemas.microsoft.com/office/drawing/2014/main" id="{6525B248-9CC1-2C4B-90A0-DE85C09E4147}"/>
              </a:ext>
            </a:extLst>
          </p:cNvPr>
          <p:cNvSpPr/>
          <p:nvPr/>
        </p:nvSpPr>
        <p:spPr>
          <a:xfrm>
            <a:off x="5551472" y="1690687"/>
            <a:ext cx="3623525" cy="995169"/>
          </a:xfrm>
          <a:prstGeom prst="wedgeEllipseCallout">
            <a:avLst>
              <a:gd name="adj1" fmla="val 17323"/>
              <a:gd name="adj2" fmla="val 683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Extend to watchlists</a:t>
            </a:r>
            <a:endParaRPr lang="en-US" sz="2000" dirty="0"/>
          </a:p>
        </p:txBody>
      </p:sp>
      <p:sp>
        <p:nvSpPr>
          <p:cNvPr id="3" name="Oval Callout 2">
            <a:extLst>
              <a:ext uri="{FF2B5EF4-FFF2-40B4-BE49-F238E27FC236}">
                <a16:creationId xmlns:a16="http://schemas.microsoft.com/office/drawing/2014/main" id="{1AAFB3F4-871A-F401-F2C5-746D99C1EFAB}"/>
              </a:ext>
            </a:extLst>
          </p:cNvPr>
          <p:cNvSpPr/>
          <p:nvPr/>
        </p:nvSpPr>
        <p:spPr>
          <a:xfrm>
            <a:off x="1332059" y="1491968"/>
            <a:ext cx="3725555" cy="1233360"/>
          </a:xfrm>
          <a:prstGeom prst="wedgeEllipseCallout">
            <a:avLst>
              <a:gd name="adj1" fmla="val 63115"/>
              <a:gd name="adj2" fmla="val 18681"/>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Need to overcome </a:t>
            </a:r>
          </a:p>
          <a:p>
            <a:pPr algn="ctr"/>
            <a:r>
              <a:rPr lang="en-US" sz="2000" dirty="0">
                <a:solidFill>
                  <a:schemeClr val="tx1"/>
                </a:solidFill>
              </a:rPr>
              <a:t>non-malleability issues</a:t>
            </a:r>
            <a:endParaRPr lang="en-US" sz="2000" dirty="0"/>
          </a:p>
        </p:txBody>
      </p:sp>
    </p:spTree>
    <p:extLst>
      <p:ext uri="{BB962C8B-B14F-4D97-AF65-F5344CB8AC3E}">
        <p14:creationId xmlns:p14="http://schemas.microsoft.com/office/powerpoint/2010/main" val="375404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33BC-87B3-1648-947A-5E60B210DF37}"/>
              </a:ext>
            </a:extLst>
          </p:cNvPr>
          <p:cNvSpPr>
            <a:spLocks noGrp="1"/>
          </p:cNvSpPr>
          <p:nvPr>
            <p:ph type="title"/>
          </p:nvPr>
        </p:nvSpPr>
        <p:spPr/>
        <p:txBody>
          <a:bodyPr/>
          <a:lstStyle/>
          <a:p>
            <a:r>
              <a:rPr lang="en-US" dirty="0"/>
              <a:t>Instantiating IPS with 3-round Watchlist</a:t>
            </a:r>
          </a:p>
        </p:txBody>
      </p:sp>
      <p:cxnSp>
        <p:nvCxnSpPr>
          <p:cNvPr id="4" name="Straight Arrow Connector 3">
            <a:extLst>
              <a:ext uri="{FF2B5EF4-FFF2-40B4-BE49-F238E27FC236}">
                <a16:creationId xmlns:a16="http://schemas.microsoft.com/office/drawing/2014/main" id="{059E32AB-4954-5A47-A5A5-92751E00822A}"/>
              </a:ext>
            </a:extLst>
          </p:cNvPr>
          <p:cNvCxnSpPr/>
          <p:nvPr/>
        </p:nvCxnSpPr>
        <p:spPr>
          <a:xfrm>
            <a:off x="4341181" y="3053918"/>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8070B29-719F-364B-9984-F8413743EFD6}"/>
              </a:ext>
            </a:extLst>
          </p:cNvPr>
          <p:cNvCxnSpPr/>
          <p:nvPr/>
        </p:nvCxnSpPr>
        <p:spPr>
          <a:xfrm>
            <a:off x="4341180" y="3756734"/>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6EF51A0-358F-C24F-85AE-CA2E5E07EB46}"/>
              </a:ext>
            </a:extLst>
          </p:cNvPr>
          <p:cNvCxnSpPr/>
          <p:nvPr/>
        </p:nvCxnSpPr>
        <p:spPr>
          <a:xfrm>
            <a:off x="4341179" y="4413681"/>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29A150-3F03-CE41-ABBA-ECB8791554F9}"/>
              </a:ext>
            </a:extLst>
          </p:cNvPr>
          <p:cNvCxnSpPr/>
          <p:nvPr/>
        </p:nvCxnSpPr>
        <p:spPr>
          <a:xfrm>
            <a:off x="568171" y="4101483"/>
            <a:ext cx="11043821"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D5E8E62-A579-8D45-98FC-616D6B4C6C9D}"/>
              </a:ext>
            </a:extLst>
          </p:cNvPr>
          <p:cNvCxnSpPr/>
          <p:nvPr/>
        </p:nvCxnSpPr>
        <p:spPr>
          <a:xfrm>
            <a:off x="8069802" y="2298613"/>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189FA33-9545-8D4D-B2D7-1B698EA39AF7}"/>
              </a:ext>
            </a:extLst>
          </p:cNvPr>
          <p:cNvCxnSpPr/>
          <p:nvPr/>
        </p:nvCxnSpPr>
        <p:spPr>
          <a:xfrm flipH="1">
            <a:off x="7998781" y="3053903"/>
            <a:ext cx="34823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B98D21-A1A1-ED49-A80B-1471F28FEAAC}"/>
              </a:ext>
            </a:extLst>
          </p:cNvPr>
          <p:cNvCxnSpPr/>
          <p:nvPr/>
        </p:nvCxnSpPr>
        <p:spPr>
          <a:xfrm>
            <a:off x="8077494" y="3764908"/>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Callout 10">
            <a:extLst>
              <a:ext uri="{FF2B5EF4-FFF2-40B4-BE49-F238E27FC236}">
                <a16:creationId xmlns:a16="http://schemas.microsoft.com/office/drawing/2014/main" id="{5B41A2FB-3137-2F49-8964-C59327072801}"/>
              </a:ext>
            </a:extLst>
          </p:cNvPr>
          <p:cNvSpPr/>
          <p:nvPr/>
        </p:nvSpPr>
        <p:spPr>
          <a:xfrm>
            <a:off x="2592281" y="1425416"/>
            <a:ext cx="4464728" cy="1233360"/>
          </a:xfrm>
          <a:prstGeom prst="wedgeEllipseCallout">
            <a:avLst>
              <a:gd name="adj1" fmla="val 63313"/>
              <a:gd name="adj2" fmla="val 4745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Only gives a final protocol</a:t>
            </a:r>
          </a:p>
          <a:p>
            <a:pPr algn="ctr"/>
            <a:r>
              <a:rPr lang="en-US" sz="2000" dirty="0">
                <a:solidFill>
                  <a:schemeClr val="tx1"/>
                </a:solidFill>
              </a:rPr>
              <a:t>with SPS security</a:t>
            </a:r>
            <a:endParaRPr lang="en-US" sz="2000" dirty="0"/>
          </a:p>
        </p:txBody>
      </p:sp>
      <p:sp>
        <p:nvSpPr>
          <p:cNvPr id="12" name="Oval Callout 11">
            <a:extLst>
              <a:ext uri="{FF2B5EF4-FFF2-40B4-BE49-F238E27FC236}">
                <a16:creationId xmlns:a16="http://schemas.microsoft.com/office/drawing/2014/main" id="{9A219BB3-0F46-844D-943A-182D72C0C491}"/>
              </a:ext>
            </a:extLst>
          </p:cNvPr>
          <p:cNvSpPr/>
          <p:nvPr/>
        </p:nvSpPr>
        <p:spPr>
          <a:xfrm>
            <a:off x="4273226" y="4772884"/>
            <a:ext cx="3725555" cy="1233360"/>
          </a:xfrm>
          <a:prstGeom prst="wedgeEllipseCallout">
            <a:avLst>
              <a:gd name="adj1" fmla="val -3626"/>
              <a:gd name="adj2" fmla="val -7220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Three-round robust inner protocol</a:t>
            </a:r>
          </a:p>
        </p:txBody>
      </p:sp>
      <p:sp>
        <p:nvSpPr>
          <p:cNvPr id="13" name="Oval Callout 12">
            <a:extLst>
              <a:ext uri="{FF2B5EF4-FFF2-40B4-BE49-F238E27FC236}">
                <a16:creationId xmlns:a16="http://schemas.microsoft.com/office/drawing/2014/main" id="{15F20940-1613-304C-89B8-F84700BDA6D8}"/>
              </a:ext>
            </a:extLst>
          </p:cNvPr>
          <p:cNvSpPr/>
          <p:nvPr/>
        </p:nvSpPr>
        <p:spPr>
          <a:xfrm>
            <a:off x="7912700" y="4135833"/>
            <a:ext cx="4113985" cy="1233360"/>
          </a:xfrm>
          <a:prstGeom prst="wedgeEllipseCallout">
            <a:avLst>
              <a:gd name="adj1" fmla="val -3626"/>
              <a:gd name="adj2" fmla="val -72203"/>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Three-round watchlist protocol with SPS security</a:t>
            </a:r>
          </a:p>
        </p:txBody>
      </p:sp>
    </p:spTree>
    <p:extLst>
      <p:ext uri="{BB962C8B-B14F-4D97-AF65-F5344CB8AC3E}">
        <p14:creationId xmlns:p14="http://schemas.microsoft.com/office/powerpoint/2010/main" val="31839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FA9C-84EB-0D47-AA4D-8E79234251A5}"/>
              </a:ext>
            </a:extLst>
          </p:cNvPr>
          <p:cNvSpPr>
            <a:spLocks noGrp="1"/>
          </p:cNvSpPr>
          <p:nvPr>
            <p:ph type="title"/>
          </p:nvPr>
        </p:nvSpPr>
        <p:spPr/>
        <p:txBody>
          <a:bodyPr/>
          <a:lstStyle/>
          <a:p>
            <a:r>
              <a:rPr lang="en-US" dirty="0"/>
              <a:t>Promise-Style Extraction</a:t>
            </a:r>
            <a:br>
              <a:rPr lang="en-US" dirty="0"/>
            </a:br>
            <a:r>
              <a:rPr lang="en-US" sz="2000" dirty="0"/>
              <a:t>[Badrinarayanan-Goyal-Jain-Kalai-Khurana-Sahai’18]</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6A3A94-6B17-EE4A-92DC-34191EBDE970}"/>
                  </a:ext>
                </a:extLst>
              </p:cNvPr>
              <p:cNvSpPr txBox="1"/>
              <p:nvPr/>
            </p:nvSpPr>
            <p:spPr>
              <a:xfrm>
                <a:off x="4783537" y="1690688"/>
                <a:ext cx="2293448" cy="523220"/>
              </a:xfrm>
              <a:prstGeom prst="rect">
                <a:avLst/>
              </a:prstGeom>
              <a:noFill/>
              <a:ln>
                <a:solidFill>
                  <a:schemeClr val="tx1"/>
                </a:solidFill>
              </a:ln>
            </p:spPr>
            <p:txBody>
              <a:bodyPr wrap="square" rtlCol="0">
                <a:spAutoFit/>
              </a:bodyPr>
              <a:lstStyle/>
              <a:p>
                <a14:m>
                  <m:oMath xmlns:m="http://schemas.openxmlformats.org/officeDocument/2006/math">
                    <m:r>
                      <a:rPr lang="en-US" sz="2800" b="0" i="1" smtClean="0">
                        <a:latin typeface="Cambria Math" panose="02040503050406030204" pitchFamily="18" charset="0"/>
                      </a:rPr>
                      <m:t>𝑘</m:t>
                    </m:r>
                  </m:oMath>
                </a14:m>
                <a:r>
                  <a:rPr lang="en-US" sz="2800" dirty="0"/>
                  <a:t>-out-of-</a:t>
                </a:r>
                <a14:m>
                  <m:oMath xmlns:m="http://schemas.openxmlformats.org/officeDocument/2006/math">
                    <m:r>
                      <a:rPr lang="en-US" sz="2800" b="0" i="1" smtClean="0">
                        <a:latin typeface="Cambria Math" panose="02040503050406030204" pitchFamily="18" charset="0"/>
                      </a:rPr>
                      <m:t>𝑚</m:t>
                    </m:r>
                  </m:oMath>
                </a14:m>
                <a:r>
                  <a:rPr lang="en-US" sz="2800" dirty="0"/>
                  <a:t> OT</a:t>
                </a:r>
              </a:p>
            </p:txBody>
          </p:sp>
        </mc:Choice>
        <mc:Fallback xmlns="">
          <p:sp>
            <p:nvSpPr>
              <p:cNvPr id="4" name="TextBox 3">
                <a:extLst>
                  <a:ext uri="{FF2B5EF4-FFF2-40B4-BE49-F238E27FC236}">
                    <a16:creationId xmlns:a16="http://schemas.microsoft.com/office/drawing/2014/main" id="{B56A3A94-6B17-EE4A-92DC-34191EBDE970}"/>
                  </a:ext>
                </a:extLst>
              </p:cNvPr>
              <p:cNvSpPr txBox="1">
                <a:spLocks noRot="1" noChangeAspect="1" noMove="1" noResize="1" noEditPoints="1" noAdjustHandles="1" noChangeArrowheads="1" noChangeShapeType="1" noTextEdit="1"/>
              </p:cNvSpPr>
              <p:nvPr/>
            </p:nvSpPr>
            <p:spPr>
              <a:xfrm>
                <a:off x="4783537" y="1690688"/>
                <a:ext cx="2293448" cy="523220"/>
              </a:xfrm>
              <a:prstGeom prst="rect">
                <a:avLst/>
              </a:prstGeom>
              <a:blipFill>
                <a:blip r:embed="rId3"/>
                <a:stretch>
                  <a:fillRect l="-1648" t="-9302" r="-3846" b="-27907"/>
                </a:stretch>
              </a:blipFill>
              <a:ln>
                <a:solidFill>
                  <a:schemeClr val="tx1"/>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67DA9164-5C7B-D84B-9F28-0AD427F0CA9F}"/>
              </a:ext>
            </a:extLst>
          </p:cNvPr>
          <p:cNvSpPr txBox="1"/>
          <p:nvPr/>
        </p:nvSpPr>
        <p:spPr>
          <a:xfrm>
            <a:off x="1642321" y="3346372"/>
            <a:ext cx="1208985" cy="523220"/>
          </a:xfrm>
          <a:prstGeom prst="rect">
            <a:avLst/>
          </a:prstGeom>
          <a:noFill/>
          <a:ln>
            <a:solidFill>
              <a:schemeClr val="tx1"/>
            </a:solidFill>
          </a:ln>
        </p:spPr>
        <p:txBody>
          <a:bodyPr wrap="square" rtlCol="0">
            <a:spAutoFit/>
          </a:bodyPr>
          <a:lstStyle/>
          <a:p>
            <a:r>
              <a:rPr lang="en-US" sz="2800" dirty="0"/>
              <a:t>Sender</a:t>
            </a:r>
          </a:p>
        </p:txBody>
      </p:sp>
      <p:sp>
        <p:nvSpPr>
          <p:cNvPr id="6" name="TextBox 5">
            <a:extLst>
              <a:ext uri="{FF2B5EF4-FFF2-40B4-BE49-F238E27FC236}">
                <a16:creationId xmlns:a16="http://schemas.microsoft.com/office/drawing/2014/main" id="{14FFC48E-F70F-4647-A73F-1208E26BDE2A}"/>
              </a:ext>
            </a:extLst>
          </p:cNvPr>
          <p:cNvSpPr txBox="1"/>
          <p:nvPr/>
        </p:nvSpPr>
        <p:spPr>
          <a:xfrm>
            <a:off x="9021144" y="3346372"/>
            <a:ext cx="1425198" cy="523220"/>
          </a:xfrm>
          <a:prstGeom prst="rect">
            <a:avLst/>
          </a:prstGeom>
          <a:noFill/>
          <a:ln>
            <a:solidFill>
              <a:schemeClr val="tx1"/>
            </a:solidFill>
          </a:ln>
        </p:spPr>
        <p:txBody>
          <a:bodyPr wrap="square" rtlCol="0">
            <a:spAutoFit/>
          </a:bodyPr>
          <a:lstStyle/>
          <a:p>
            <a:r>
              <a:rPr lang="en-US" sz="2800" dirty="0"/>
              <a:t>Receiver</a:t>
            </a:r>
          </a:p>
        </p:txBody>
      </p:sp>
      <p:cxnSp>
        <p:nvCxnSpPr>
          <p:cNvPr id="7" name="Straight Arrow Connector 6">
            <a:extLst>
              <a:ext uri="{FF2B5EF4-FFF2-40B4-BE49-F238E27FC236}">
                <a16:creationId xmlns:a16="http://schemas.microsoft.com/office/drawing/2014/main" id="{1BBBC8DF-9C57-0748-8DCA-AFC5BDB465C8}"/>
              </a:ext>
            </a:extLst>
          </p:cNvPr>
          <p:cNvCxnSpPr>
            <a:cxnSpLocks/>
          </p:cNvCxnSpPr>
          <p:nvPr/>
        </p:nvCxnSpPr>
        <p:spPr>
          <a:xfrm>
            <a:off x="6349797" y="3029601"/>
            <a:ext cx="18502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BC429F-2EEB-494D-873B-518DC3FD79B6}"/>
              </a:ext>
            </a:extLst>
          </p:cNvPr>
          <p:cNvCxnSpPr>
            <a:cxnSpLocks/>
          </p:cNvCxnSpPr>
          <p:nvPr/>
        </p:nvCxnSpPr>
        <p:spPr>
          <a:xfrm flipH="1">
            <a:off x="6310040" y="3784891"/>
            <a:ext cx="189005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5C48A5-F08C-0D49-BA95-8A01C0892357}"/>
              </a:ext>
            </a:extLst>
          </p:cNvPr>
          <p:cNvCxnSpPr>
            <a:cxnSpLocks/>
          </p:cNvCxnSpPr>
          <p:nvPr/>
        </p:nvCxnSpPr>
        <p:spPr>
          <a:xfrm>
            <a:off x="6376301" y="4495896"/>
            <a:ext cx="18314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D10E8CE-B9CA-4443-8D26-EA02846448EA}"/>
              </a:ext>
            </a:extLst>
          </p:cNvPr>
          <p:cNvCxnSpPr>
            <a:cxnSpLocks/>
          </p:cNvCxnSpPr>
          <p:nvPr/>
        </p:nvCxnSpPr>
        <p:spPr>
          <a:xfrm flipH="1">
            <a:off x="3667054" y="3029601"/>
            <a:ext cx="189005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9511C6-CB69-E847-A68E-7116E5570681}"/>
              </a:ext>
            </a:extLst>
          </p:cNvPr>
          <p:cNvCxnSpPr>
            <a:cxnSpLocks/>
          </p:cNvCxnSpPr>
          <p:nvPr/>
        </p:nvCxnSpPr>
        <p:spPr>
          <a:xfrm>
            <a:off x="3667054" y="3784891"/>
            <a:ext cx="185029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6012672-C858-FE47-8707-49CCE25DDA24}"/>
              </a:ext>
            </a:extLst>
          </p:cNvPr>
          <p:cNvCxnSpPr>
            <a:cxnSpLocks/>
          </p:cNvCxnSpPr>
          <p:nvPr/>
        </p:nvCxnSpPr>
        <p:spPr>
          <a:xfrm flipH="1">
            <a:off x="3614046" y="4495896"/>
            <a:ext cx="189005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Oval Callout 27">
                <a:extLst>
                  <a:ext uri="{FF2B5EF4-FFF2-40B4-BE49-F238E27FC236}">
                    <a16:creationId xmlns:a16="http://schemas.microsoft.com/office/drawing/2014/main" id="{D0AD4422-DD81-3545-9CC5-BF297D0741F3}"/>
                  </a:ext>
                </a:extLst>
              </p:cNvPr>
              <p:cNvSpPr/>
              <p:nvPr/>
            </p:nvSpPr>
            <p:spPr>
              <a:xfrm>
                <a:off x="463826" y="5126258"/>
                <a:ext cx="9104242" cy="1417104"/>
              </a:xfrm>
              <a:prstGeom prst="wedgeEllipseCallout">
                <a:avLst>
                  <a:gd name="adj1" fmla="val -3917"/>
                  <a:gd name="adj2" fmla="val -8277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m:t>
                    </m:r>
                  </m:oMath>
                </a14:m>
                <a:r>
                  <a:rPr lang="en-US" sz="2400" dirty="0">
                    <a:solidFill>
                      <a:schemeClr val="tx1"/>
                    </a:solidFill>
                  </a:rPr>
                  <a:t>poly-time extractor that extracts the malicious receiver’s input from O(1) accepting transcripts</a:t>
                </a:r>
              </a:p>
            </p:txBody>
          </p:sp>
        </mc:Choice>
        <mc:Fallback xmlns="">
          <p:sp>
            <p:nvSpPr>
              <p:cNvPr id="28" name="Oval Callout 27">
                <a:extLst>
                  <a:ext uri="{FF2B5EF4-FFF2-40B4-BE49-F238E27FC236}">
                    <a16:creationId xmlns:a16="http://schemas.microsoft.com/office/drawing/2014/main" id="{D0AD4422-DD81-3545-9CC5-BF297D0741F3}"/>
                  </a:ext>
                </a:extLst>
              </p:cNvPr>
              <p:cNvSpPr>
                <a:spLocks noRot="1" noChangeAspect="1" noMove="1" noResize="1" noEditPoints="1" noAdjustHandles="1" noChangeArrowheads="1" noChangeShapeType="1" noTextEdit="1"/>
              </p:cNvSpPr>
              <p:nvPr/>
            </p:nvSpPr>
            <p:spPr>
              <a:xfrm>
                <a:off x="463826" y="5126258"/>
                <a:ext cx="9104242" cy="1417104"/>
              </a:xfrm>
              <a:prstGeom prst="wedgeEllipseCallout">
                <a:avLst>
                  <a:gd name="adj1" fmla="val -3917"/>
                  <a:gd name="adj2" fmla="val -82777"/>
                </a:avLst>
              </a:prstGeom>
              <a:blipFill>
                <a:blip r:embed="rId4"/>
                <a:stretch>
                  <a:fillRect/>
                </a:stretch>
              </a:blipFill>
              <a:ln>
                <a:solidFill>
                  <a:schemeClr val="tx1"/>
                </a:solidFill>
              </a:ln>
            </p:spPr>
            <p:txBody>
              <a:bodyPr/>
              <a:lstStyle/>
              <a:p>
                <a:r>
                  <a:rPr lang="en-US">
                    <a:noFill/>
                  </a:rPr>
                  <a:t> </a:t>
                </a:r>
              </a:p>
            </p:txBody>
          </p:sp>
        </mc:Fallback>
      </mc:AlternateContent>
      <p:sp>
        <p:nvSpPr>
          <p:cNvPr id="29" name="Oval Callout 28">
            <a:extLst>
              <a:ext uri="{FF2B5EF4-FFF2-40B4-BE49-F238E27FC236}">
                <a16:creationId xmlns:a16="http://schemas.microsoft.com/office/drawing/2014/main" id="{DBDAFA08-6C70-2341-ABF8-ED8D86DC4852}"/>
              </a:ext>
            </a:extLst>
          </p:cNvPr>
          <p:cNvSpPr/>
          <p:nvPr/>
        </p:nvSpPr>
        <p:spPr>
          <a:xfrm>
            <a:off x="7497630" y="1285461"/>
            <a:ext cx="4416073" cy="1451102"/>
          </a:xfrm>
          <a:prstGeom prst="wedgeEllipseCallout">
            <a:avLst>
              <a:gd name="adj1" fmla="val -100375"/>
              <a:gd name="adj2" fmla="val 11454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Need to ensure that the malicious receiver input is consistent!</a:t>
            </a:r>
          </a:p>
        </p:txBody>
      </p:sp>
    </p:spTree>
    <p:extLst>
      <p:ext uri="{BB962C8B-B14F-4D97-AF65-F5344CB8AC3E}">
        <p14:creationId xmlns:p14="http://schemas.microsoft.com/office/powerpoint/2010/main" val="353488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righ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8014F6-ECFD-A44E-BBEE-965A025B9E9D}"/>
              </a:ext>
            </a:extLst>
          </p:cNvPr>
          <p:cNvSpPr>
            <a:spLocks noGrp="1"/>
          </p:cNvSpPr>
          <p:nvPr>
            <p:ph type="title"/>
          </p:nvPr>
        </p:nvSpPr>
        <p:spPr>
          <a:xfrm>
            <a:off x="838200" y="365125"/>
            <a:ext cx="10515600" cy="1325563"/>
          </a:xfrm>
        </p:spPr>
        <p:txBody>
          <a:bodyPr/>
          <a:lstStyle/>
          <a:p>
            <a:r>
              <a:rPr lang="en-US" dirty="0"/>
              <a:t>Promise-Style Extraction</a:t>
            </a:r>
            <a:br>
              <a:rPr lang="en-US" dirty="0"/>
            </a:br>
            <a:r>
              <a:rPr lang="en-US" sz="2000" dirty="0"/>
              <a:t>[Badrinarayanan-Goyal-Jain-Kalai-Khurana-Sahai’18]</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212B03A-C8AD-D340-9166-EE1C5A73D967}"/>
                  </a:ext>
                </a:extLst>
              </p:cNvPr>
              <p:cNvSpPr txBox="1"/>
              <p:nvPr/>
            </p:nvSpPr>
            <p:spPr>
              <a:xfrm>
                <a:off x="366408" y="2764799"/>
                <a:ext cx="11459183" cy="1569660"/>
              </a:xfrm>
              <a:prstGeom prst="rect">
                <a:avLst/>
              </a:prstGeom>
              <a:solidFill>
                <a:schemeClr val="accent5">
                  <a:lumMod val="20000"/>
                  <a:lumOff val="80000"/>
                </a:schemeClr>
              </a:solidFill>
              <a:ln>
                <a:solidFill>
                  <a:schemeClr val="tx1"/>
                </a:solidFill>
              </a:ln>
            </p:spPr>
            <p:txBody>
              <a:bodyPr wrap="square" rtlCol="0">
                <a:spAutoFit/>
              </a:bodyPr>
              <a:lstStyle/>
              <a:p>
                <a:pPr algn="just"/>
                <a:r>
                  <a:rPr lang="en-US" sz="3200" b="1" dirty="0"/>
                  <a:t>Theorem: </a:t>
                </a:r>
                <a:r>
                  <a:rPr lang="en-US" sz="3200" dirty="0"/>
                  <a:t>There exists a three-round </a:t>
                </a:r>
                <a14:m>
                  <m:oMath xmlns:m="http://schemas.openxmlformats.org/officeDocument/2006/math">
                    <m:r>
                      <a:rPr lang="en-US" sz="3200" i="1">
                        <a:latin typeface="Cambria Math" panose="02040503050406030204" pitchFamily="18" charset="0"/>
                      </a:rPr>
                      <m:t>𝑘</m:t>
                    </m:r>
                  </m:oMath>
                </a14:m>
                <a:r>
                  <a:rPr lang="en-US" sz="3200" dirty="0"/>
                  <a:t>-out-of-</a:t>
                </a:r>
                <a14:m>
                  <m:oMath xmlns:m="http://schemas.openxmlformats.org/officeDocument/2006/math">
                    <m:r>
                      <a:rPr lang="en-US" sz="3200" i="1">
                        <a:latin typeface="Cambria Math" panose="02040503050406030204" pitchFamily="18" charset="0"/>
                      </a:rPr>
                      <m:t>𝑚</m:t>
                    </m:r>
                  </m:oMath>
                </a14:m>
                <a:r>
                  <a:rPr lang="en-US" sz="3200" dirty="0"/>
                  <a:t> OT with promise-style extraction making black-box use of sub-exponentially secure two-round SSP OT. </a:t>
                </a:r>
              </a:p>
            </p:txBody>
          </p:sp>
        </mc:Choice>
        <mc:Fallback xmlns="">
          <p:sp>
            <p:nvSpPr>
              <p:cNvPr id="5" name="TextBox 4">
                <a:extLst>
                  <a:ext uri="{FF2B5EF4-FFF2-40B4-BE49-F238E27FC236}">
                    <a16:creationId xmlns:a16="http://schemas.microsoft.com/office/drawing/2014/main" id="{4212B03A-C8AD-D340-9166-EE1C5A73D967}"/>
                  </a:ext>
                </a:extLst>
              </p:cNvPr>
              <p:cNvSpPr txBox="1">
                <a:spLocks noRot="1" noChangeAspect="1" noMove="1" noResize="1" noEditPoints="1" noAdjustHandles="1" noChangeArrowheads="1" noChangeShapeType="1" noTextEdit="1"/>
              </p:cNvSpPr>
              <p:nvPr/>
            </p:nvSpPr>
            <p:spPr>
              <a:xfrm>
                <a:off x="366408" y="2764799"/>
                <a:ext cx="11459183" cy="1569660"/>
              </a:xfrm>
              <a:prstGeom prst="rect">
                <a:avLst/>
              </a:prstGeom>
              <a:blipFill>
                <a:blip r:embed="rId3"/>
                <a:stretch>
                  <a:fillRect l="-1327" t="-4800" r="-1327" b="-11200"/>
                </a:stretch>
              </a:blipFill>
              <a:ln>
                <a:solidFill>
                  <a:schemeClr val="tx1"/>
                </a:solidFill>
              </a:ln>
            </p:spPr>
            <p:txBody>
              <a:bodyPr/>
              <a:lstStyle/>
              <a:p>
                <a:r>
                  <a:rPr lang="en-US">
                    <a:noFill/>
                  </a:rPr>
                  <a:t> </a:t>
                </a:r>
              </a:p>
            </p:txBody>
          </p:sp>
        </mc:Fallback>
      </mc:AlternateContent>
      <p:sp>
        <p:nvSpPr>
          <p:cNvPr id="6" name="Oval Callout 5">
            <a:extLst>
              <a:ext uri="{FF2B5EF4-FFF2-40B4-BE49-F238E27FC236}">
                <a16:creationId xmlns:a16="http://schemas.microsoft.com/office/drawing/2014/main" id="{4F05CF15-2447-7D4D-91D1-8B2F1DB37295}"/>
              </a:ext>
            </a:extLst>
          </p:cNvPr>
          <p:cNvSpPr/>
          <p:nvPr/>
        </p:nvSpPr>
        <p:spPr>
          <a:xfrm>
            <a:off x="7628245" y="1424394"/>
            <a:ext cx="3725555" cy="1233360"/>
          </a:xfrm>
          <a:prstGeom prst="wedgeEllipseCallout">
            <a:avLst>
              <a:gd name="adj1" fmla="val 17323"/>
              <a:gd name="adj2" fmla="val 683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Extend to watchlists</a:t>
            </a:r>
            <a:endParaRPr lang="en-US" sz="2000" dirty="0"/>
          </a:p>
        </p:txBody>
      </p:sp>
      <p:sp>
        <p:nvSpPr>
          <p:cNvPr id="7" name="Oval Callout 6">
            <a:extLst>
              <a:ext uri="{FF2B5EF4-FFF2-40B4-BE49-F238E27FC236}">
                <a16:creationId xmlns:a16="http://schemas.microsoft.com/office/drawing/2014/main" id="{5140CD57-EF36-BA41-A147-D894F1ED4C4E}"/>
              </a:ext>
            </a:extLst>
          </p:cNvPr>
          <p:cNvSpPr/>
          <p:nvPr/>
        </p:nvSpPr>
        <p:spPr>
          <a:xfrm>
            <a:off x="3555885" y="1477917"/>
            <a:ext cx="3725555" cy="1233360"/>
          </a:xfrm>
          <a:prstGeom prst="wedgeEllipseCallout">
            <a:avLst>
              <a:gd name="adj1" fmla="val 58955"/>
              <a:gd name="adj2" fmla="val -3938"/>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Need to overcome </a:t>
            </a:r>
          </a:p>
          <a:p>
            <a:pPr algn="ctr"/>
            <a:r>
              <a:rPr lang="en-US" sz="2000" dirty="0">
                <a:solidFill>
                  <a:schemeClr val="tx1"/>
                </a:solidFill>
              </a:rPr>
              <a:t>non-malleability issues</a:t>
            </a:r>
            <a:endParaRPr lang="en-US" sz="2000" dirty="0"/>
          </a:p>
        </p:txBody>
      </p:sp>
    </p:spTree>
    <p:extLst>
      <p:ext uri="{BB962C8B-B14F-4D97-AF65-F5344CB8AC3E}">
        <p14:creationId xmlns:p14="http://schemas.microsoft.com/office/powerpoint/2010/main" val="10778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33BC-87B3-1648-947A-5E60B210DF37}"/>
              </a:ext>
            </a:extLst>
          </p:cNvPr>
          <p:cNvSpPr>
            <a:spLocks noGrp="1"/>
          </p:cNvSpPr>
          <p:nvPr>
            <p:ph type="title"/>
          </p:nvPr>
        </p:nvSpPr>
        <p:spPr/>
        <p:txBody>
          <a:bodyPr/>
          <a:lstStyle/>
          <a:p>
            <a:r>
              <a:rPr lang="en-US" dirty="0"/>
              <a:t>Final Protocol</a:t>
            </a:r>
          </a:p>
        </p:txBody>
      </p:sp>
      <p:cxnSp>
        <p:nvCxnSpPr>
          <p:cNvPr id="4" name="Straight Arrow Connector 3">
            <a:extLst>
              <a:ext uri="{FF2B5EF4-FFF2-40B4-BE49-F238E27FC236}">
                <a16:creationId xmlns:a16="http://schemas.microsoft.com/office/drawing/2014/main" id="{059E32AB-4954-5A47-A5A5-92751E00822A}"/>
              </a:ext>
            </a:extLst>
          </p:cNvPr>
          <p:cNvCxnSpPr/>
          <p:nvPr/>
        </p:nvCxnSpPr>
        <p:spPr>
          <a:xfrm>
            <a:off x="4341181" y="3053918"/>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8070B29-719F-364B-9984-F8413743EFD6}"/>
              </a:ext>
            </a:extLst>
          </p:cNvPr>
          <p:cNvCxnSpPr/>
          <p:nvPr/>
        </p:nvCxnSpPr>
        <p:spPr>
          <a:xfrm>
            <a:off x="4341180" y="3756734"/>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6EF51A0-358F-C24F-85AE-CA2E5E07EB46}"/>
              </a:ext>
            </a:extLst>
          </p:cNvPr>
          <p:cNvCxnSpPr/>
          <p:nvPr/>
        </p:nvCxnSpPr>
        <p:spPr>
          <a:xfrm>
            <a:off x="4341179" y="4413681"/>
            <a:ext cx="3195961"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D29A150-3F03-CE41-ABBA-ECB8791554F9}"/>
              </a:ext>
            </a:extLst>
          </p:cNvPr>
          <p:cNvCxnSpPr/>
          <p:nvPr/>
        </p:nvCxnSpPr>
        <p:spPr>
          <a:xfrm>
            <a:off x="568171" y="4101483"/>
            <a:ext cx="11043821"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D5E8E62-A579-8D45-98FC-616D6B4C6C9D}"/>
              </a:ext>
            </a:extLst>
          </p:cNvPr>
          <p:cNvCxnSpPr/>
          <p:nvPr/>
        </p:nvCxnSpPr>
        <p:spPr>
          <a:xfrm>
            <a:off x="8069802" y="2238653"/>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189FA33-9545-8D4D-B2D7-1B698EA39AF7}"/>
              </a:ext>
            </a:extLst>
          </p:cNvPr>
          <p:cNvCxnSpPr/>
          <p:nvPr/>
        </p:nvCxnSpPr>
        <p:spPr>
          <a:xfrm flipH="1">
            <a:off x="7998781" y="3027284"/>
            <a:ext cx="34823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B98D21-A1A1-ED49-A80B-1471F28FEAAC}"/>
              </a:ext>
            </a:extLst>
          </p:cNvPr>
          <p:cNvCxnSpPr/>
          <p:nvPr/>
        </p:nvCxnSpPr>
        <p:spPr>
          <a:xfrm>
            <a:off x="8077494" y="3740460"/>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Callout 11">
            <a:extLst>
              <a:ext uri="{FF2B5EF4-FFF2-40B4-BE49-F238E27FC236}">
                <a16:creationId xmlns:a16="http://schemas.microsoft.com/office/drawing/2014/main" id="{9A219BB3-0F46-844D-943A-182D72C0C491}"/>
              </a:ext>
            </a:extLst>
          </p:cNvPr>
          <p:cNvSpPr/>
          <p:nvPr/>
        </p:nvSpPr>
        <p:spPr>
          <a:xfrm>
            <a:off x="4273226" y="4772884"/>
            <a:ext cx="3725555" cy="1233360"/>
          </a:xfrm>
          <a:prstGeom prst="wedgeEllipseCallout">
            <a:avLst>
              <a:gd name="adj1" fmla="val -3626"/>
              <a:gd name="adj2" fmla="val -7220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Three-round robust inner protocol</a:t>
            </a:r>
          </a:p>
        </p:txBody>
      </p:sp>
      <p:sp>
        <p:nvSpPr>
          <p:cNvPr id="13" name="Oval Callout 12">
            <a:extLst>
              <a:ext uri="{FF2B5EF4-FFF2-40B4-BE49-F238E27FC236}">
                <a16:creationId xmlns:a16="http://schemas.microsoft.com/office/drawing/2014/main" id="{15F20940-1613-304C-89B8-F84700BDA6D8}"/>
              </a:ext>
            </a:extLst>
          </p:cNvPr>
          <p:cNvSpPr/>
          <p:nvPr/>
        </p:nvSpPr>
        <p:spPr>
          <a:xfrm>
            <a:off x="7912700" y="4135833"/>
            <a:ext cx="3725555" cy="1233360"/>
          </a:xfrm>
          <a:prstGeom prst="wedgeEllipseCallout">
            <a:avLst>
              <a:gd name="adj1" fmla="val -3626"/>
              <a:gd name="adj2" fmla="val -72203"/>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Three-round watchlist protocol</a:t>
            </a:r>
          </a:p>
        </p:txBody>
      </p:sp>
      <p:cxnSp>
        <p:nvCxnSpPr>
          <p:cNvPr id="14" name="Straight Arrow Connector 13">
            <a:extLst>
              <a:ext uri="{FF2B5EF4-FFF2-40B4-BE49-F238E27FC236}">
                <a16:creationId xmlns:a16="http://schemas.microsoft.com/office/drawing/2014/main" id="{4A062112-A115-924B-923D-3F50642D1BB3}"/>
              </a:ext>
            </a:extLst>
          </p:cNvPr>
          <p:cNvCxnSpPr/>
          <p:nvPr/>
        </p:nvCxnSpPr>
        <p:spPr>
          <a:xfrm flipH="1">
            <a:off x="506025" y="2238653"/>
            <a:ext cx="34823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657E54-8118-D146-ABF8-6C15A889AC27}"/>
              </a:ext>
            </a:extLst>
          </p:cNvPr>
          <p:cNvCxnSpPr/>
          <p:nvPr/>
        </p:nvCxnSpPr>
        <p:spPr>
          <a:xfrm>
            <a:off x="568171" y="3053918"/>
            <a:ext cx="341135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7CDF9DD-789F-1045-B44E-EBD9A7A6FF0B}"/>
              </a:ext>
            </a:extLst>
          </p:cNvPr>
          <p:cNvCxnSpPr/>
          <p:nvPr/>
        </p:nvCxnSpPr>
        <p:spPr>
          <a:xfrm flipH="1">
            <a:off x="514903" y="3756734"/>
            <a:ext cx="348237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Callout 16">
            <a:extLst>
              <a:ext uri="{FF2B5EF4-FFF2-40B4-BE49-F238E27FC236}">
                <a16:creationId xmlns:a16="http://schemas.microsoft.com/office/drawing/2014/main" id="{85BD9FE4-F838-084A-951D-3B5F036B65B2}"/>
              </a:ext>
            </a:extLst>
          </p:cNvPr>
          <p:cNvSpPr/>
          <p:nvPr/>
        </p:nvSpPr>
        <p:spPr>
          <a:xfrm>
            <a:off x="240064" y="4231354"/>
            <a:ext cx="3725555" cy="1233360"/>
          </a:xfrm>
          <a:prstGeom prst="wedgeEllipseCallout">
            <a:avLst>
              <a:gd name="adj1" fmla="val -3626"/>
              <a:gd name="adj2" fmla="val -7220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Promise-style extraction</a:t>
            </a:r>
          </a:p>
        </p:txBody>
      </p:sp>
      <p:sp>
        <p:nvSpPr>
          <p:cNvPr id="18" name="Oval Callout 17">
            <a:extLst>
              <a:ext uri="{FF2B5EF4-FFF2-40B4-BE49-F238E27FC236}">
                <a16:creationId xmlns:a16="http://schemas.microsoft.com/office/drawing/2014/main" id="{924A884B-25E2-6E4D-96B0-1F4F660F6DB1}"/>
              </a:ext>
            </a:extLst>
          </p:cNvPr>
          <p:cNvSpPr/>
          <p:nvPr/>
        </p:nvSpPr>
        <p:spPr>
          <a:xfrm>
            <a:off x="4087419" y="393236"/>
            <a:ext cx="3990075" cy="1451102"/>
          </a:xfrm>
          <a:prstGeom prst="wedgeEllipseCallout">
            <a:avLst>
              <a:gd name="adj1" fmla="val -65194"/>
              <a:gd name="adj2" fmla="val 1677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What if the adversary does not send a valid third round message?</a:t>
            </a:r>
          </a:p>
        </p:txBody>
      </p:sp>
      <p:sp>
        <p:nvSpPr>
          <p:cNvPr id="19" name="Oval Callout 18">
            <a:extLst>
              <a:ext uri="{FF2B5EF4-FFF2-40B4-BE49-F238E27FC236}">
                <a16:creationId xmlns:a16="http://schemas.microsoft.com/office/drawing/2014/main" id="{A25FD0A8-6204-A240-96DA-6DD98EF773CD}"/>
              </a:ext>
            </a:extLst>
          </p:cNvPr>
          <p:cNvSpPr/>
          <p:nvPr/>
        </p:nvSpPr>
        <p:spPr>
          <a:xfrm>
            <a:off x="8211716" y="513569"/>
            <a:ext cx="3846488" cy="1451102"/>
          </a:xfrm>
          <a:prstGeom prst="wedgeEllipseCallout">
            <a:avLst>
              <a:gd name="adj1" fmla="val -163030"/>
              <a:gd name="adj2" fmla="val 16287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How to generate a constant number of accepting transcripts?</a:t>
            </a:r>
          </a:p>
        </p:txBody>
      </p:sp>
    </p:spTree>
    <p:extLst>
      <p:ext uri="{BB962C8B-B14F-4D97-AF65-F5344CB8AC3E}">
        <p14:creationId xmlns:p14="http://schemas.microsoft.com/office/powerpoint/2010/main" val="76235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48AE-EAAE-3348-89C1-51BFCF72E9B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9B63A3C-3921-DA4D-A693-513E4A063418}"/>
              </a:ext>
            </a:extLst>
          </p:cNvPr>
          <p:cNvSpPr>
            <a:spLocks noGrp="1"/>
          </p:cNvSpPr>
          <p:nvPr>
            <p:ph idx="1"/>
          </p:nvPr>
        </p:nvSpPr>
        <p:spPr/>
        <p:txBody>
          <a:bodyPr/>
          <a:lstStyle/>
          <a:p>
            <a:r>
              <a:rPr lang="en-US" dirty="0"/>
              <a:t>First round-optimal black-box protocol in the plain model</a:t>
            </a:r>
          </a:p>
          <a:p>
            <a:r>
              <a:rPr lang="en-US" dirty="0"/>
              <a:t>Our final simulator is poly-time even though we make use of </a:t>
            </a:r>
            <a:br>
              <a:rPr lang="en-US" dirty="0"/>
            </a:br>
            <a:r>
              <a:rPr lang="en-US" dirty="0"/>
              <a:t>super-poly simulators in intermediate hybrids </a:t>
            </a:r>
          </a:p>
          <a:p>
            <a:pPr lvl="1"/>
            <a:r>
              <a:rPr lang="en-US" dirty="0"/>
              <a:t>Technique can have other applications</a:t>
            </a:r>
          </a:p>
          <a:p>
            <a:endParaRPr lang="en-US" b="1" dirty="0">
              <a:solidFill>
                <a:srgbClr val="C00000"/>
              </a:solidFill>
            </a:endParaRPr>
          </a:p>
          <a:p>
            <a:r>
              <a:rPr lang="en-US" b="1" dirty="0">
                <a:solidFill>
                  <a:srgbClr val="C00000"/>
                </a:solidFill>
              </a:rPr>
              <a:t>Open questions</a:t>
            </a:r>
            <a:r>
              <a:rPr lang="en-US" dirty="0"/>
              <a:t> </a:t>
            </a:r>
          </a:p>
          <a:p>
            <a:pPr lvl="1"/>
            <a:r>
              <a:rPr lang="en-US" dirty="0"/>
              <a:t>Black-box construction from </a:t>
            </a:r>
            <a:r>
              <a:rPr lang="en-US" i="1" dirty="0"/>
              <a:t>polynomial</a:t>
            </a:r>
            <a:r>
              <a:rPr lang="en-US" dirty="0"/>
              <a:t> hardness?</a:t>
            </a:r>
          </a:p>
          <a:p>
            <a:pPr lvl="1"/>
            <a:r>
              <a:rPr lang="en-US" dirty="0"/>
              <a:t>Black-box use of two-round </a:t>
            </a:r>
            <a:r>
              <a:rPr lang="en-US" i="1" dirty="0"/>
              <a:t>semi-honest </a:t>
            </a:r>
            <a:r>
              <a:rPr lang="en-US" dirty="0"/>
              <a:t>OT? Four-round malicious OT? </a:t>
            </a:r>
          </a:p>
          <a:p>
            <a:pPr lvl="1"/>
            <a:r>
              <a:rPr lang="en-US" dirty="0"/>
              <a:t>Simpler approaches? </a:t>
            </a:r>
          </a:p>
        </p:txBody>
      </p:sp>
    </p:spTree>
    <p:extLst>
      <p:ext uri="{BB962C8B-B14F-4D97-AF65-F5344CB8AC3E}">
        <p14:creationId xmlns:p14="http://schemas.microsoft.com/office/powerpoint/2010/main" val="36910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F4BC8B-A652-C44A-84F3-2D1CF903C72C}"/>
              </a:ext>
            </a:extLst>
          </p:cNvPr>
          <p:cNvSpPr>
            <a:spLocks noGrp="1"/>
          </p:cNvSpPr>
          <p:nvPr>
            <p:ph type="title"/>
          </p:nvPr>
        </p:nvSpPr>
        <p:spPr>
          <a:xfrm>
            <a:off x="923544" y="1858781"/>
            <a:ext cx="10515600" cy="1941124"/>
          </a:xfrm>
        </p:spPr>
        <p:txBody>
          <a:bodyPr/>
          <a:lstStyle/>
          <a:p>
            <a:pPr algn="ctr"/>
            <a:r>
              <a:rPr lang="en-US" sz="6000" b="1" dirty="0"/>
              <a:t>Thank you!</a:t>
            </a:r>
            <a:br>
              <a:rPr lang="en-US" sz="6000" b="1" dirty="0"/>
            </a:br>
            <a:r>
              <a:rPr lang="en-US" sz="2800" dirty="0"/>
              <a:t>https://</a:t>
            </a:r>
            <a:r>
              <a:rPr lang="en-US" sz="2800" dirty="0" err="1"/>
              <a:t>eprint.iacr.org</a:t>
            </a:r>
            <a:r>
              <a:rPr lang="en-US" sz="2800" dirty="0"/>
              <a:t>/2023/1173</a:t>
            </a:r>
          </a:p>
        </p:txBody>
      </p:sp>
    </p:spTree>
    <p:extLst>
      <p:ext uri="{BB962C8B-B14F-4D97-AF65-F5344CB8AC3E}">
        <p14:creationId xmlns:p14="http://schemas.microsoft.com/office/powerpoint/2010/main" val="275011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57"/>
            <a:ext cx="10515600" cy="1325563"/>
          </a:xfrm>
        </p:spPr>
        <p:txBody>
          <a:bodyPr/>
          <a:lstStyle/>
          <a:p>
            <a:r>
              <a:rPr lang="en-US" dirty="0"/>
              <a:t>Secure Multiparty Computation</a:t>
            </a:r>
            <a:br>
              <a:rPr lang="en-US" dirty="0"/>
            </a:br>
            <a:r>
              <a:rPr lang="en-US" sz="2000" dirty="0"/>
              <a:t>[Yao’86, Goldreich-Micali-Wigderson’87]</a:t>
            </a:r>
            <a:endParaRPr lang="en-US" dirty="0"/>
          </a:p>
        </p:txBody>
      </p:sp>
      <p:pic>
        <p:nvPicPr>
          <p:cNvPr id="4" name="Picture 3"/>
          <p:cNvPicPr>
            <a:picLocks noChangeAspect="1"/>
          </p:cNvPicPr>
          <p:nvPr/>
        </p:nvPicPr>
        <p:blipFill>
          <a:blip r:embed="rId3"/>
          <a:stretch>
            <a:fillRect/>
          </a:stretch>
        </p:blipFill>
        <p:spPr>
          <a:xfrm>
            <a:off x="5350014" y="1993244"/>
            <a:ext cx="900315" cy="900315"/>
          </a:xfrm>
          <a:prstGeom prst="rect">
            <a:avLst/>
          </a:prstGeom>
        </p:spPr>
      </p:pic>
      <p:pic>
        <p:nvPicPr>
          <p:cNvPr id="5" name="Picture 4"/>
          <p:cNvPicPr>
            <a:picLocks noChangeAspect="1"/>
          </p:cNvPicPr>
          <p:nvPr/>
        </p:nvPicPr>
        <p:blipFill>
          <a:blip r:embed="rId3"/>
          <a:stretch>
            <a:fillRect/>
          </a:stretch>
        </p:blipFill>
        <p:spPr>
          <a:xfrm>
            <a:off x="7169511" y="2820885"/>
            <a:ext cx="900315" cy="900315"/>
          </a:xfrm>
          <a:prstGeom prst="rect">
            <a:avLst/>
          </a:prstGeom>
        </p:spPr>
      </p:pic>
      <p:pic>
        <p:nvPicPr>
          <p:cNvPr id="6" name="Picture 5"/>
          <p:cNvPicPr>
            <a:picLocks noChangeAspect="1"/>
          </p:cNvPicPr>
          <p:nvPr/>
        </p:nvPicPr>
        <p:blipFill>
          <a:blip r:embed="rId3"/>
          <a:stretch>
            <a:fillRect/>
          </a:stretch>
        </p:blipFill>
        <p:spPr>
          <a:xfrm>
            <a:off x="7169511" y="4651634"/>
            <a:ext cx="900315" cy="900315"/>
          </a:xfrm>
          <a:prstGeom prst="rect">
            <a:avLst/>
          </a:prstGeom>
        </p:spPr>
      </p:pic>
      <p:pic>
        <p:nvPicPr>
          <p:cNvPr id="7" name="Picture 6"/>
          <p:cNvPicPr>
            <a:picLocks noChangeAspect="1"/>
          </p:cNvPicPr>
          <p:nvPr/>
        </p:nvPicPr>
        <p:blipFill>
          <a:blip r:embed="rId3"/>
          <a:stretch>
            <a:fillRect/>
          </a:stretch>
        </p:blipFill>
        <p:spPr>
          <a:xfrm>
            <a:off x="5350013" y="5462427"/>
            <a:ext cx="900315" cy="90031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757485" y="1727279"/>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1</m:t>
                          </m:r>
                        </m:sub>
                      </m:sSub>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5757485" y="1727279"/>
                <a:ext cx="436145" cy="430887"/>
              </a:xfrm>
              <a:prstGeom prst="rect">
                <a:avLst/>
              </a:prstGeom>
              <a:blipFill>
                <a:blip r:embed="rId4"/>
                <a:stretch>
                  <a:fillRect l="-5556" r="-2778" b="-11429"/>
                </a:stretch>
              </a:blipFill>
            </p:spPr>
            <p:txBody>
              <a:bodyPr/>
              <a:lstStyle/>
              <a:p>
                <a:r>
                  <a:rPr lang="en-US">
                    <a:noFill/>
                  </a:rPr>
                  <a:t> </a:t>
                </a:r>
              </a:p>
            </p:txBody>
          </p:sp>
        </mc:Fallback>
      </mc:AlternateContent>
      <p:cxnSp>
        <p:nvCxnSpPr>
          <p:cNvPr id="18" name="Straight Arrow Connector 17"/>
          <p:cNvCxnSpPr>
            <a:cxnSpLocks/>
          </p:cNvCxnSpPr>
          <p:nvPr/>
        </p:nvCxnSpPr>
        <p:spPr>
          <a:xfrm flipV="1">
            <a:off x="4433104" y="3428026"/>
            <a:ext cx="2592189" cy="165631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433103" y="3518704"/>
            <a:ext cx="2909131" cy="146671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2"/>
            <a:endCxn id="7" idx="0"/>
          </p:cNvCxnSpPr>
          <p:nvPr/>
        </p:nvCxnSpPr>
        <p:spPr>
          <a:xfrm flipH="1">
            <a:off x="5800171" y="2893559"/>
            <a:ext cx="1" cy="256886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429386" y="2586379"/>
            <a:ext cx="820806" cy="48917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89762" y="3930706"/>
            <a:ext cx="0" cy="7209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551238" y="5582747"/>
            <a:ext cx="692068" cy="35755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3449833" y="4730504"/>
            <a:ext cx="900315" cy="900315"/>
          </a:xfrm>
          <a:prstGeom prst="rect">
            <a:avLst/>
          </a:prstGeom>
        </p:spPr>
      </p:pic>
      <p:pic>
        <p:nvPicPr>
          <p:cNvPr id="9" name="Picture 8"/>
          <p:cNvPicPr>
            <a:picLocks noChangeAspect="1"/>
          </p:cNvPicPr>
          <p:nvPr/>
        </p:nvPicPr>
        <p:blipFill>
          <a:blip r:embed="rId3"/>
          <a:stretch>
            <a:fillRect/>
          </a:stretch>
        </p:blipFill>
        <p:spPr>
          <a:xfrm>
            <a:off x="3449833" y="2762426"/>
            <a:ext cx="900315" cy="900315"/>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8040738" y="3058388"/>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2</m:t>
                          </m:r>
                        </m:sub>
                      </m:sSub>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040738" y="3058388"/>
                <a:ext cx="436145" cy="430887"/>
              </a:xfrm>
              <a:prstGeom prst="rect">
                <a:avLst/>
              </a:prstGeom>
              <a:blipFill>
                <a:blip r:embed="rId5"/>
                <a:stretch>
                  <a:fillRect l="-8571" r="-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042204" y="4830964"/>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3</m:t>
                          </m:r>
                        </m:sub>
                      </m:sSub>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8042204" y="4830964"/>
                <a:ext cx="436145" cy="430887"/>
              </a:xfrm>
              <a:prstGeom prst="rect">
                <a:avLst/>
              </a:prstGeom>
              <a:blipFill>
                <a:blip r:embed="rId6"/>
                <a:stretch>
                  <a:fillRect l="-8333" r="-2778"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641944" y="6234054"/>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4</m:t>
                          </m:r>
                        </m:sub>
                      </m:sSub>
                    </m:oMath>
                  </m:oMathPara>
                </a14:m>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641944" y="6234054"/>
                <a:ext cx="436145" cy="430887"/>
              </a:xfrm>
              <a:prstGeom prst="rect">
                <a:avLst/>
              </a:prstGeom>
              <a:blipFill>
                <a:blip r:embed="rId7"/>
                <a:stretch>
                  <a:fillRect l="-11429" r="-2857"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257880" y="4786128"/>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5</m:t>
                          </m:r>
                        </m:sub>
                      </m:sSub>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257880" y="4786128"/>
                <a:ext cx="436145" cy="430887"/>
              </a:xfrm>
              <a:prstGeom prst="rect">
                <a:avLst/>
              </a:prstGeom>
              <a:blipFill>
                <a:blip r:embed="rId8"/>
                <a:stretch>
                  <a:fillRect l="-11429" r="-5714"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257881" y="2818158"/>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𝑥</m:t>
                          </m:r>
                        </m:e>
                        <m:sub>
                          <m:r>
                            <a:rPr lang="en-US" sz="2800" b="0" i="1" smtClean="0">
                              <a:latin typeface="Cambria Math" charset="0"/>
                            </a:rPr>
                            <m:t>6</m:t>
                          </m:r>
                        </m:sub>
                      </m:sSub>
                    </m:oMath>
                  </m:oMathPara>
                </a14:m>
                <a:endParaRPr lang="en-US"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257881" y="2818158"/>
                <a:ext cx="436145" cy="430887"/>
              </a:xfrm>
              <a:prstGeom prst="rect">
                <a:avLst/>
              </a:prstGeom>
              <a:blipFill>
                <a:blip r:embed="rId9"/>
                <a:stretch>
                  <a:fillRect l="-11429" r="-5714" b="-11429"/>
                </a:stretch>
              </a:blipFill>
            </p:spPr>
            <p:txBody>
              <a:bodyPr/>
              <a:lstStyle/>
              <a:p>
                <a:r>
                  <a:rPr lang="en-US">
                    <a:noFill/>
                  </a:rPr>
                  <a:t> </a:t>
                </a:r>
              </a:p>
            </p:txBody>
          </p:sp>
        </mc:Fallback>
      </mc:AlternateContent>
      <p:cxnSp>
        <p:nvCxnSpPr>
          <p:cNvPr id="24" name="Straight Arrow Connector 23"/>
          <p:cNvCxnSpPr/>
          <p:nvPr/>
        </p:nvCxnSpPr>
        <p:spPr>
          <a:xfrm flipV="1">
            <a:off x="4412671" y="2586379"/>
            <a:ext cx="758283" cy="46355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790672" y="3728307"/>
            <a:ext cx="2" cy="8956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350148" y="5649429"/>
            <a:ext cx="820806" cy="2908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Callout 24">
            <a:extLst>
              <a:ext uri="{FF2B5EF4-FFF2-40B4-BE49-F238E27FC236}">
                <a16:creationId xmlns:a16="http://schemas.microsoft.com/office/drawing/2014/main" id="{4E17D8B8-E574-B54B-A3E9-402C32D50578}"/>
              </a:ext>
            </a:extLst>
          </p:cNvPr>
          <p:cNvSpPr/>
          <p:nvPr/>
        </p:nvSpPr>
        <p:spPr>
          <a:xfrm>
            <a:off x="7407565" y="1260092"/>
            <a:ext cx="4035764" cy="1327358"/>
          </a:xfrm>
          <a:prstGeom prst="wedgeEllipseCallout">
            <a:avLst>
              <a:gd name="adj1" fmla="val -22753"/>
              <a:gd name="adj2" fmla="val 7534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Only learn the output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8D18258-625F-9348-A0D0-AECF38D8F899}"/>
                  </a:ext>
                </a:extLst>
              </p:cNvPr>
              <p:cNvSpPr txBox="1"/>
              <p:nvPr/>
            </p:nvSpPr>
            <p:spPr>
              <a:xfrm>
                <a:off x="4641134" y="4032118"/>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27" name="TextBox 26">
                <a:extLst>
                  <a:ext uri="{FF2B5EF4-FFF2-40B4-BE49-F238E27FC236}">
                    <a16:creationId xmlns:a16="http://schemas.microsoft.com/office/drawing/2014/main" id="{A8D18258-625F-9348-A0D0-AECF38D8F899}"/>
                  </a:ext>
                </a:extLst>
              </p:cNvPr>
              <p:cNvSpPr txBox="1">
                <a:spLocks noRot="1" noChangeAspect="1" noMove="1" noResize="1" noEditPoints="1" noAdjustHandles="1" noChangeArrowheads="1" noChangeShapeType="1" noTextEdit="1"/>
              </p:cNvSpPr>
              <p:nvPr/>
            </p:nvSpPr>
            <p:spPr>
              <a:xfrm>
                <a:off x="4641134" y="4032118"/>
                <a:ext cx="2429896" cy="461665"/>
              </a:xfrm>
              <a:prstGeom prst="rect">
                <a:avLst/>
              </a:prstGeom>
              <a:blipFill>
                <a:blip r:embed="rId10"/>
                <a:stretch>
                  <a:fillRect l="-3093" t="-5128" b="-23077"/>
                </a:stretch>
              </a:blipFill>
              <a:ln>
                <a:solidFill>
                  <a:schemeClr val="tx1"/>
                </a:solidFill>
              </a:ln>
            </p:spPr>
            <p:txBody>
              <a:bodyPr/>
              <a:lstStyle/>
              <a:p>
                <a:r>
                  <a:rPr lang="en-US">
                    <a:noFill/>
                  </a:rPr>
                  <a:t> </a:t>
                </a:r>
              </a:p>
            </p:txBody>
          </p:sp>
        </mc:Fallback>
      </mc:AlternateContent>
      <p:sp>
        <p:nvSpPr>
          <p:cNvPr id="29" name="Oval 28">
            <a:extLst>
              <a:ext uri="{FF2B5EF4-FFF2-40B4-BE49-F238E27FC236}">
                <a16:creationId xmlns:a16="http://schemas.microsoft.com/office/drawing/2014/main" id="{69F7EC94-A4C6-D84C-8DC6-C89ACB656B3C}"/>
              </a:ext>
            </a:extLst>
          </p:cNvPr>
          <p:cNvSpPr/>
          <p:nvPr/>
        </p:nvSpPr>
        <p:spPr>
          <a:xfrm>
            <a:off x="3196265" y="2574506"/>
            <a:ext cx="1419298" cy="1384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5ED18DC-326D-1E4D-8632-2E337838B60F}"/>
              </a:ext>
            </a:extLst>
          </p:cNvPr>
          <p:cNvSpPr/>
          <p:nvPr/>
        </p:nvSpPr>
        <p:spPr>
          <a:xfrm>
            <a:off x="7050095" y="2579826"/>
            <a:ext cx="1419298" cy="1384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91D1CA2-BEA0-EE41-941A-286FF9E088EB}"/>
              </a:ext>
            </a:extLst>
          </p:cNvPr>
          <p:cNvSpPr/>
          <p:nvPr/>
        </p:nvSpPr>
        <p:spPr>
          <a:xfrm>
            <a:off x="5133911" y="5333072"/>
            <a:ext cx="1419298" cy="1384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30B5A01-1873-3C40-A396-CAEC2090B834}"/>
              </a:ext>
            </a:extLst>
          </p:cNvPr>
          <p:cNvSpPr/>
          <p:nvPr/>
        </p:nvSpPr>
        <p:spPr>
          <a:xfrm>
            <a:off x="3211711" y="4527720"/>
            <a:ext cx="1419298" cy="1384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4601585" y="3694971"/>
                <a:ext cx="2516862" cy="830997"/>
              </a:xfrm>
              <a:prstGeom prst="rect">
                <a:avLst/>
              </a:prstGeom>
              <a:solidFill>
                <a:schemeClr val="accent5">
                  <a:lumMod val="20000"/>
                  <a:lumOff val="80000"/>
                </a:schemeClr>
              </a:solidFill>
              <a:ln>
                <a:solidFill>
                  <a:schemeClr val="tx1"/>
                </a:solidFill>
              </a:ln>
            </p:spPr>
            <p:txBody>
              <a:bodyPr wrap="square">
                <a:spAutoFit/>
              </a:bodyPr>
              <a:lstStyle/>
              <a:p>
                <a:pPr algn="ctr"/>
                <a:r>
                  <a:rPr lang="en-US" sz="2400" dirty="0"/>
                  <a:t>Compute </a:t>
                </a:r>
                <a14:m>
                  <m:oMath xmlns:m="http://schemas.openxmlformats.org/officeDocument/2006/math">
                    <m:r>
                      <a:rPr lang="en-US" sz="2400" i="1" dirty="0" smtClean="0">
                        <a:latin typeface="Cambria Math" charset="0"/>
                      </a:rPr>
                      <m:t>𝑓</m:t>
                    </m:r>
                    <m:r>
                      <a:rPr lang="en-US" sz="2400" i="1" dirty="0" smtClean="0">
                        <a:latin typeface="Cambria Math" charset="0"/>
                      </a:rPr>
                      <m:t>(</m:t>
                    </m:r>
                    <m:sSub>
                      <m:sSubPr>
                        <m:ctrlPr>
                          <a:rPr lang="en-US" sz="2400" i="1" dirty="0" smtClean="0">
                            <a:latin typeface="Cambria Math" panose="02040503050406030204" pitchFamily="18" charset="0"/>
                          </a:rPr>
                        </m:ctrlPr>
                      </m:sSubPr>
                      <m:e>
                        <m:r>
                          <a:rPr lang="en-US" sz="2400" i="1" dirty="0" smtClean="0">
                            <a:latin typeface="Cambria Math" charset="0"/>
                          </a:rPr>
                          <m:t>𝑥</m:t>
                        </m:r>
                      </m:e>
                      <m:sub>
                        <m:r>
                          <a:rPr lang="en-US" sz="2400" i="1" dirty="0" smtClean="0">
                            <a:latin typeface="Cambria Math" charset="0"/>
                          </a:rPr>
                          <m:t>1</m:t>
                        </m:r>
                      </m:sub>
                    </m:sSub>
                    <m:r>
                      <a:rPr lang="en-US" sz="2400" i="1" dirty="0" smtClean="0">
                        <a:latin typeface="Cambria Math" charset="0"/>
                      </a:rPr>
                      <m:t>,</m:t>
                    </m:r>
                    <m:sSub>
                      <m:sSubPr>
                        <m:ctrlPr>
                          <a:rPr lang="en-US" sz="2400" i="1" dirty="0" smtClean="0">
                            <a:latin typeface="Cambria Math" panose="02040503050406030204" pitchFamily="18" charset="0"/>
                          </a:rPr>
                        </m:ctrlPr>
                      </m:sSubPr>
                      <m:e>
                        <m:r>
                          <a:rPr lang="en-US" sz="2400" i="1" dirty="0" smtClean="0">
                            <a:latin typeface="Cambria Math" charset="0"/>
                          </a:rPr>
                          <m:t>𝑥</m:t>
                        </m:r>
                      </m:e>
                      <m:sub>
                        <m:r>
                          <a:rPr lang="en-US" sz="2400" i="1" dirty="0" smtClean="0">
                            <a:latin typeface="Cambria Math" charset="0"/>
                          </a:rPr>
                          <m:t>2</m:t>
                        </m:r>
                      </m:sub>
                    </m:sSub>
                    <m:r>
                      <a:rPr lang="en-US" sz="2400" i="1" dirty="0" smtClean="0">
                        <a:latin typeface="Cambria Math" charset="0"/>
                      </a:rPr>
                      <m:t>,</m:t>
                    </m:r>
                    <m:r>
                      <a:rPr lang="mr-IN" sz="2400" i="1" dirty="0" smtClean="0">
                        <a:latin typeface="Cambria Math" charset="0"/>
                      </a:rPr>
                      <m:t>…</m:t>
                    </m:r>
                    <m:r>
                      <a:rPr lang="en-US" sz="2400" i="1" dirty="0" smtClean="0">
                        <a:latin typeface="Cambria Math" charset="0"/>
                      </a:rPr>
                      <m:t>,</m:t>
                    </m:r>
                    <m:sSub>
                      <m:sSubPr>
                        <m:ctrlPr>
                          <a:rPr lang="en-US" sz="2400" i="1" dirty="0" err="1" smtClean="0">
                            <a:latin typeface="Cambria Math" panose="02040503050406030204" pitchFamily="18" charset="0"/>
                          </a:rPr>
                        </m:ctrlPr>
                      </m:sSubPr>
                      <m:e>
                        <m:r>
                          <a:rPr lang="en-US" sz="2400" i="1" dirty="0" err="1" smtClean="0">
                            <a:latin typeface="Cambria Math" charset="0"/>
                          </a:rPr>
                          <m:t>𝑥</m:t>
                        </m:r>
                      </m:e>
                      <m:sub>
                        <m:r>
                          <a:rPr lang="en-US" sz="2400" b="0" i="1" dirty="0" smtClean="0">
                            <a:latin typeface="Cambria Math" charset="0"/>
                          </a:rPr>
                          <m:t>6</m:t>
                        </m:r>
                      </m:sub>
                    </m:sSub>
                    <m:r>
                      <a:rPr lang="en-US" sz="2400" i="1" dirty="0" smtClean="0">
                        <a:latin typeface="Cambria Math" charset="0"/>
                      </a:rPr>
                      <m:t>)</m:t>
                    </m:r>
                  </m:oMath>
                </a14:m>
                <a:endParaRPr lang="en-US" sz="2400" b="1" dirty="0"/>
              </a:p>
            </p:txBody>
          </p:sp>
        </mc:Choice>
        <mc:Fallback xmlns="">
          <p:sp>
            <p:nvSpPr>
              <p:cNvPr id="16" name="Rectangle 15"/>
              <p:cNvSpPr>
                <a:spLocks noRot="1" noChangeAspect="1" noMove="1" noResize="1" noEditPoints="1" noAdjustHandles="1" noChangeArrowheads="1" noChangeShapeType="1" noTextEdit="1"/>
              </p:cNvSpPr>
              <p:nvPr/>
            </p:nvSpPr>
            <p:spPr>
              <a:xfrm>
                <a:off x="4601585" y="3694971"/>
                <a:ext cx="2516862" cy="830997"/>
              </a:xfrm>
              <a:prstGeom prst="rect">
                <a:avLst/>
              </a:prstGeom>
              <a:blipFill>
                <a:blip r:embed="rId11"/>
                <a:stretch>
                  <a:fillRect t="-4478" b="-5970"/>
                </a:stretch>
              </a:blipFill>
              <a:ln>
                <a:solidFill>
                  <a:schemeClr val="tx1"/>
                </a:solid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A532922-2E01-3A4E-A4D7-6A38E05574DB}"/>
              </a:ext>
            </a:extLst>
          </p:cNvPr>
          <p:cNvPicPr>
            <a:picLocks noChangeAspect="1"/>
          </p:cNvPicPr>
          <p:nvPr/>
        </p:nvPicPr>
        <p:blipFill>
          <a:blip r:embed="rId12"/>
          <a:stretch>
            <a:fillRect/>
          </a:stretch>
        </p:blipFill>
        <p:spPr>
          <a:xfrm>
            <a:off x="9259939" y="3188355"/>
            <a:ext cx="2143087" cy="1975594"/>
          </a:xfrm>
          <a:prstGeom prst="rect">
            <a:avLst/>
          </a:prstGeom>
        </p:spPr>
      </p:pic>
      <p:sp>
        <p:nvSpPr>
          <p:cNvPr id="3" name="Oval Callout 2">
            <a:extLst>
              <a:ext uri="{FF2B5EF4-FFF2-40B4-BE49-F238E27FC236}">
                <a16:creationId xmlns:a16="http://schemas.microsoft.com/office/drawing/2014/main" id="{0000751E-719E-CDD7-469C-1579D27EDB0A}"/>
              </a:ext>
            </a:extLst>
          </p:cNvPr>
          <p:cNvSpPr/>
          <p:nvPr/>
        </p:nvSpPr>
        <p:spPr>
          <a:xfrm>
            <a:off x="7865583" y="5630819"/>
            <a:ext cx="2788712" cy="1085632"/>
          </a:xfrm>
          <a:prstGeom prst="wedgeEllipseCallout">
            <a:avLst>
              <a:gd name="adj1" fmla="val 18591"/>
              <a:gd name="adj2" fmla="val -73711"/>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Formally: </a:t>
            </a:r>
            <a:br>
              <a:rPr lang="en-US" sz="2400" dirty="0">
                <a:solidFill>
                  <a:schemeClr val="tx1"/>
                </a:solidFill>
              </a:rPr>
            </a:br>
            <a:r>
              <a:rPr lang="en-US" sz="2400" dirty="0">
                <a:solidFill>
                  <a:schemeClr val="tx1"/>
                </a:solidFill>
              </a:rPr>
              <a:t>Simulation</a:t>
            </a:r>
          </a:p>
        </p:txBody>
      </p:sp>
    </p:spTree>
    <p:extLst>
      <p:ext uri="{BB962C8B-B14F-4D97-AF65-F5344CB8AC3E}">
        <p14:creationId xmlns:p14="http://schemas.microsoft.com/office/powerpoint/2010/main" val="17500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25" grpId="0" animBg="1"/>
      <p:bldP spid="27" grpId="0" animBg="1"/>
      <p:bldP spid="27" grpId="1" animBg="1"/>
      <p:bldP spid="29" grpId="0" animBg="1"/>
      <p:bldP spid="31" grpId="0" animBg="1"/>
      <p:bldP spid="32" grpId="0" animBg="1"/>
      <p:bldP spid="34" grpId="0" animBg="1"/>
      <p:bldP spid="16" grpId="0" animBg="1"/>
      <p:bldP spid="16" grpId="1"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78B5-ECCE-A545-84B7-AD5787A38C28}"/>
              </a:ext>
            </a:extLst>
          </p:cNvPr>
          <p:cNvSpPr>
            <a:spLocks noGrp="1"/>
          </p:cNvSpPr>
          <p:nvPr>
            <p:ph type="title"/>
          </p:nvPr>
        </p:nvSpPr>
        <p:spPr>
          <a:xfrm>
            <a:off x="981075" y="2636838"/>
            <a:ext cx="10515600" cy="1325563"/>
          </a:xfrm>
        </p:spPr>
        <p:txBody>
          <a:bodyPr/>
          <a:lstStyle/>
          <a:p>
            <a:pPr algn="ctr"/>
            <a:r>
              <a:rPr lang="en-US" b="1" dirty="0"/>
              <a:t>What is the round complexity of black-box malicious-secure MPC in the plain model?</a:t>
            </a:r>
          </a:p>
        </p:txBody>
      </p:sp>
      <p:sp>
        <p:nvSpPr>
          <p:cNvPr id="4" name="Oval Callout 3">
            <a:extLst>
              <a:ext uri="{FF2B5EF4-FFF2-40B4-BE49-F238E27FC236}">
                <a16:creationId xmlns:a16="http://schemas.microsoft.com/office/drawing/2014/main" id="{47475D03-2178-F54B-95DB-860EC725B73F}"/>
              </a:ext>
            </a:extLst>
          </p:cNvPr>
          <p:cNvSpPr/>
          <p:nvPr/>
        </p:nvSpPr>
        <p:spPr>
          <a:xfrm>
            <a:off x="5186363" y="1271588"/>
            <a:ext cx="3514725" cy="1365250"/>
          </a:xfrm>
          <a:prstGeom prst="wedgeEllipseCallou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Amount of interaction</a:t>
            </a:r>
          </a:p>
        </p:txBody>
      </p:sp>
      <p:cxnSp>
        <p:nvCxnSpPr>
          <p:cNvPr id="6" name="Straight Connector 5">
            <a:extLst>
              <a:ext uri="{FF2B5EF4-FFF2-40B4-BE49-F238E27FC236}">
                <a16:creationId xmlns:a16="http://schemas.microsoft.com/office/drawing/2014/main" id="{6DD4FFE9-3900-B44C-91F3-72F84C1B518C}"/>
              </a:ext>
            </a:extLst>
          </p:cNvPr>
          <p:cNvCxnSpPr/>
          <p:nvPr/>
        </p:nvCxnSpPr>
        <p:spPr>
          <a:xfrm>
            <a:off x="4186237" y="3243263"/>
            <a:ext cx="38433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78B5-ECCE-A545-84B7-AD5787A38C28}"/>
              </a:ext>
            </a:extLst>
          </p:cNvPr>
          <p:cNvSpPr>
            <a:spLocks noGrp="1"/>
          </p:cNvSpPr>
          <p:nvPr>
            <p:ph type="title"/>
          </p:nvPr>
        </p:nvSpPr>
        <p:spPr>
          <a:xfrm>
            <a:off x="981075" y="2636838"/>
            <a:ext cx="10515600" cy="1325563"/>
          </a:xfrm>
        </p:spPr>
        <p:txBody>
          <a:bodyPr/>
          <a:lstStyle/>
          <a:p>
            <a:pPr algn="ctr"/>
            <a:r>
              <a:rPr lang="en-US" b="1" dirty="0"/>
              <a:t>What is the round complexity of black-box malicious-secure MPC in the plain model?</a:t>
            </a:r>
          </a:p>
        </p:txBody>
      </p:sp>
      <p:sp>
        <p:nvSpPr>
          <p:cNvPr id="4" name="Oval Callout 3">
            <a:extLst>
              <a:ext uri="{FF2B5EF4-FFF2-40B4-BE49-F238E27FC236}">
                <a16:creationId xmlns:a16="http://schemas.microsoft.com/office/drawing/2014/main" id="{47475D03-2178-F54B-95DB-860EC725B73F}"/>
              </a:ext>
            </a:extLst>
          </p:cNvPr>
          <p:cNvSpPr/>
          <p:nvPr/>
        </p:nvSpPr>
        <p:spPr>
          <a:xfrm>
            <a:off x="6659188" y="756485"/>
            <a:ext cx="3514725" cy="1562854"/>
          </a:xfrm>
          <a:prstGeom prst="wedgeEllipseCallout">
            <a:avLst>
              <a:gd name="adj1" fmla="val 21939"/>
              <a:gd name="adj2" fmla="val 73408"/>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Make only oracle calls to the building blocks</a:t>
            </a:r>
          </a:p>
        </p:txBody>
      </p:sp>
      <p:cxnSp>
        <p:nvCxnSpPr>
          <p:cNvPr id="5" name="Straight Connector 4">
            <a:extLst>
              <a:ext uri="{FF2B5EF4-FFF2-40B4-BE49-F238E27FC236}">
                <a16:creationId xmlns:a16="http://schemas.microsoft.com/office/drawing/2014/main" id="{0C0207C9-9134-9643-AFCB-7F344F24DE56}"/>
              </a:ext>
            </a:extLst>
          </p:cNvPr>
          <p:cNvCxnSpPr>
            <a:cxnSpLocks/>
          </p:cNvCxnSpPr>
          <p:nvPr/>
        </p:nvCxnSpPr>
        <p:spPr>
          <a:xfrm>
            <a:off x="8811488" y="3271837"/>
            <a:ext cx="22080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78B5-ECCE-A545-84B7-AD5787A38C28}"/>
              </a:ext>
            </a:extLst>
          </p:cNvPr>
          <p:cNvSpPr>
            <a:spLocks noGrp="1"/>
          </p:cNvSpPr>
          <p:nvPr>
            <p:ph type="title"/>
          </p:nvPr>
        </p:nvSpPr>
        <p:spPr>
          <a:xfrm>
            <a:off x="981075" y="2636838"/>
            <a:ext cx="10515600" cy="1325563"/>
          </a:xfrm>
        </p:spPr>
        <p:txBody>
          <a:bodyPr/>
          <a:lstStyle/>
          <a:p>
            <a:pPr algn="ctr"/>
            <a:r>
              <a:rPr lang="en-US" b="1" dirty="0"/>
              <a:t>What is the round complexity of black-box malicious-secure MPC in the plain model?</a:t>
            </a:r>
          </a:p>
        </p:txBody>
      </p:sp>
      <p:sp>
        <p:nvSpPr>
          <p:cNvPr id="4" name="Oval Callout 3">
            <a:extLst>
              <a:ext uri="{FF2B5EF4-FFF2-40B4-BE49-F238E27FC236}">
                <a16:creationId xmlns:a16="http://schemas.microsoft.com/office/drawing/2014/main" id="{47475D03-2178-F54B-95DB-860EC725B73F}"/>
              </a:ext>
            </a:extLst>
          </p:cNvPr>
          <p:cNvSpPr/>
          <p:nvPr/>
        </p:nvSpPr>
        <p:spPr>
          <a:xfrm>
            <a:off x="6096000" y="493013"/>
            <a:ext cx="4396353" cy="1826326"/>
          </a:xfrm>
          <a:prstGeom prst="wedgeEllipseCallout">
            <a:avLst>
              <a:gd name="adj1" fmla="val 23703"/>
              <a:gd name="adj2" fmla="val 6674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Simulation and </a:t>
            </a:r>
            <a:br>
              <a:rPr lang="en-US" sz="2000" dirty="0"/>
            </a:br>
            <a:r>
              <a:rPr lang="en-US" sz="2000" dirty="0"/>
              <a:t>security reduction make a </a:t>
            </a:r>
          </a:p>
          <a:p>
            <a:pPr algn="ctr"/>
            <a:r>
              <a:rPr lang="en-US" sz="2000" dirty="0"/>
              <a:t>black-box use of adversary</a:t>
            </a:r>
          </a:p>
        </p:txBody>
      </p:sp>
      <p:cxnSp>
        <p:nvCxnSpPr>
          <p:cNvPr id="5" name="Straight Connector 4">
            <a:extLst>
              <a:ext uri="{FF2B5EF4-FFF2-40B4-BE49-F238E27FC236}">
                <a16:creationId xmlns:a16="http://schemas.microsoft.com/office/drawing/2014/main" id="{0C0207C9-9134-9643-AFCB-7F344F24DE56}"/>
              </a:ext>
            </a:extLst>
          </p:cNvPr>
          <p:cNvCxnSpPr>
            <a:cxnSpLocks/>
          </p:cNvCxnSpPr>
          <p:nvPr/>
        </p:nvCxnSpPr>
        <p:spPr>
          <a:xfrm>
            <a:off x="8811488" y="3271837"/>
            <a:ext cx="22080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88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78B5-ECCE-A545-84B7-AD5787A38C28}"/>
              </a:ext>
            </a:extLst>
          </p:cNvPr>
          <p:cNvSpPr>
            <a:spLocks noGrp="1"/>
          </p:cNvSpPr>
          <p:nvPr>
            <p:ph type="title"/>
          </p:nvPr>
        </p:nvSpPr>
        <p:spPr>
          <a:xfrm>
            <a:off x="981075" y="2636838"/>
            <a:ext cx="10515600" cy="1325563"/>
          </a:xfrm>
        </p:spPr>
        <p:txBody>
          <a:bodyPr/>
          <a:lstStyle/>
          <a:p>
            <a:pPr algn="ctr"/>
            <a:r>
              <a:rPr lang="en-US" b="1" dirty="0"/>
              <a:t>What is the round complexity of black-box malicious-secure MPC in the plain model?</a:t>
            </a:r>
          </a:p>
        </p:txBody>
      </p:sp>
      <p:sp>
        <p:nvSpPr>
          <p:cNvPr id="4" name="Oval Callout 3">
            <a:extLst>
              <a:ext uri="{FF2B5EF4-FFF2-40B4-BE49-F238E27FC236}">
                <a16:creationId xmlns:a16="http://schemas.microsoft.com/office/drawing/2014/main" id="{47475D03-2178-F54B-95DB-860EC725B73F}"/>
              </a:ext>
            </a:extLst>
          </p:cNvPr>
          <p:cNvSpPr/>
          <p:nvPr/>
        </p:nvSpPr>
        <p:spPr>
          <a:xfrm>
            <a:off x="7164472" y="4418927"/>
            <a:ext cx="4332203" cy="1365250"/>
          </a:xfrm>
          <a:prstGeom prst="wedgeEllipseCallout">
            <a:avLst>
              <a:gd name="adj1" fmla="val -10264"/>
              <a:gd name="adj2" fmla="val -725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Without any trusted setup</a:t>
            </a:r>
          </a:p>
        </p:txBody>
      </p:sp>
      <p:cxnSp>
        <p:nvCxnSpPr>
          <p:cNvPr id="5" name="Straight Connector 4">
            <a:extLst>
              <a:ext uri="{FF2B5EF4-FFF2-40B4-BE49-F238E27FC236}">
                <a16:creationId xmlns:a16="http://schemas.microsoft.com/office/drawing/2014/main" id="{95A9ABB5-333D-9B46-B85B-74C13FCF2B1F}"/>
              </a:ext>
            </a:extLst>
          </p:cNvPr>
          <p:cNvCxnSpPr/>
          <p:nvPr/>
        </p:nvCxnSpPr>
        <p:spPr>
          <a:xfrm>
            <a:off x="7931200" y="3948113"/>
            <a:ext cx="28875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72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0CC8-7849-134D-B5EB-52B779EB4EBD}"/>
              </a:ext>
            </a:extLst>
          </p:cNvPr>
          <p:cNvSpPr>
            <a:spLocks noGrp="1"/>
          </p:cNvSpPr>
          <p:nvPr>
            <p:ph type="title"/>
          </p:nvPr>
        </p:nvSpPr>
        <p:spPr/>
        <p:txBody>
          <a:bodyPr/>
          <a:lstStyle/>
          <a:p>
            <a:r>
              <a:rPr lang="en-US" dirty="0"/>
              <a:t>Why does it matter?</a:t>
            </a:r>
          </a:p>
        </p:txBody>
      </p:sp>
      <p:sp>
        <p:nvSpPr>
          <p:cNvPr id="3" name="Content Placeholder 2">
            <a:extLst>
              <a:ext uri="{FF2B5EF4-FFF2-40B4-BE49-F238E27FC236}">
                <a16:creationId xmlns:a16="http://schemas.microsoft.com/office/drawing/2014/main" id="{137BB14B-7B29-7A4E-BEA2-B46786B1D1EC}"/>
              </a:ext>
            </a:extLst>
          </p:cNvPr>
          <p:cNvSpPr>
            <a:spLocks noGrp="1"/>
          </p:cNvSpPr>
          <p:nvPr>
            <p:ph idx="1"/>
          </p:nvPr>
        </p:nvSpPr>
        <p:spPr>
          <a:xfrm>
            <a:off x="838200" y="1539447"/>
            <a:ext cx="10515600" cy="4351338"/>
          </a:xfrm>
        </p:spPr>
        <p:txBody>
          <a:bodyPr/>
          <a:lstStyle/>
          <a:p>
            <a:r>
              <a:rPr lang="en-US" dirty="0"/>
              <a:t>Non-black-box protocols are typically impractical</a:t>
            </a:r>
          </a:p>
          <a:p>
            <a:r>
              <a:rPr lang="en-US" dirty="0"/>
              <a:t>Are black-box protocols practical?</a:t>
            </a:r>
          </a:p>
          <a:p>
            <a:pPr lvl="1"/>
            <a:r>
              <a:rPr lang="en-US" dirty="0"/>
              <a:t>Not in this talk...</a:t>
            </a:r>
          </a:p>
          <a:p>
            <a:pPr lvl="1"/>
            <a:r>
              <a:rPr lang="en-US" dirty="0"/>
              <a:t>But ultimately yes!</a:t>
            </a:r>
          </a:p>
          <a:p>
            <a:r>
              <a:rPr lang="en-US" dirty="0"/>
              <a:t>Why insist on plain model?</a:t>
            </a:r>
          </a:p>
          <a:p>
            <a:pPr lvl="1"/>
            <a:r>
              <a:rPr lang="en-US" dirty="0"/>
              <a:t>Clean and challenging question</a:t>
            </a:r>
          </a:p>
          <a:p>
            <a:pPr lvl="1"/>
            <a:r>
              <a:rPr lang="en-US" dirty="0"/>
              <a:t>Motivates new techniques</a:t>
            </a:r>
          </a:p>
          <a:p>
            <a:pPr lvl="1"/>
            <a:endParaRPr lang="en-US" dirty="0"/>
          </a:p>
        </p:txBody>
      </p:sp>
    </p:spTree>
    <p:extLst>
      <p:ext uri="{BB962C8B-B14F-4D97-AF65-F5344CB8AC3E}">
        <p14:creationId xmlns:p14="http://schemas.microsoft.com/office/powerpoint/2010/main" val="2090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0CC8-7849-134D-B5EB-52B779EB4EBD}"/>
              </a:ext>
            </a:extLst>
          </p:cNvPr>
          <p:cNvSpPr>
            <a:spLocks noGrp="1"/>
          </p:cNvSpPr>
          <p:nvPr>
            <p:ph type="title"/>
          </p:nvPr>
        </p:nvSpPr>
        <p:spPr/>
        <p:txBody>
          <a:bodyPr/>
          <a:lstStyle/>
          <a:p>
            <a:r>
              <a:rPr lang="en-US" dirty="0"/>
              <a:t>Prior Work</a:t>
            </a:r>
          </a:p>
        </p:txBody>
      </p:sp>
      <p:sp>
        <p:nvSpPr>
          <p:cNvPr id="3" name="Content Placeholder 2">
            <a:extLst>
              <a:ext uri="{FF2B5EF4-FFF2-40B4-BE49-F238E27FC236}">
                <a16:creationId xmlns:a16="http://schemas.microsoft.com/office/drawing/2014/main" id="{137BB14B-7B29-7A4E-BEA2-B46786B1D1EC}"/>
              </a:ext>
            </a:extLst>
          </p:cNvPr>
          <p:cNvSpPr>
            <a:spLocks noGrp="1"/>
          </p:cNvSpPr>
          <p:nvPr>
            <p:ph idx="1"/>
          </p:nvPr>
        </p:nvSpPr>
        <p:spPr>
          <a:xfrm>
            <a:off x="838199" y="1539447"/>
            <a:ext cx="11715427" cy="4351338"/>
          </a:xfrm>
        </p:spPr>
        <p:txBody>
          <a:bodyPr/>
          <a:lstStyle/>
          <a:p>
            <a:r>
              <a:rPr lang="en-US" dirty="0"/>
              <a:t>Four rounds are necessary (with black-box simulation) </a:t>
            </a:r>
            <a:br>
              <a:rPr lang="en-US" dirty="0"/>
            </a:br>
            <a:r>
              <a:rPr lang="en-US" dirty="0"/>
              <a:t>[GK’90, KO’04, GMPP’16]</a:t>
            </a:r>
          </a:p>
          <a:p>
            <a:r>
              <a:rPr lang="en-US" dirty="0"/>
              <a:t>Four rounds are sufficient [ACJ’17, BHP’17, HHPV’18, BGJKKS’18, CCGJO’20]</a:t>
            </a:r>
          </a:p>
          <a:p>
            <a:pPr lvl="1"/>
            <a:r>
              <a:rPr lang="en-US" dirty="0">
                <a:solidFill>
                  <a:srgbClr val="FF0000"/>
                </a:solidFill>
              </a:rPr>
              <a:t>Non-black-box use of cryptographic primitives</a:t>
            </a:r>
          </a:p>
          <a:p>
            <a:r>
              <a:rPr lang="en-US" dirty="0"/>
              <a:t>[IKSS’21]: five-round </a:t>
            </a:r>
            <a:r>
              <a:rPr lang="en-US" i="1" dirty="0">
                <a:solidFill>
                  <a:srgbClr val="00B050"/>
                </a:solidFill>
              </a:rPr>
              <a:t>black-box</a:t>
            </a:r>
            <a:r>
              <a:rPr lang="en-US" dirty="0"/>
              <a:t> protocol for general functions</a:t>
            </a:r>
          </a:p>
          <a:p>
            <a:pPr lvl="1"/>
            <a:r>
              <a:rPr lang="en-US" dirty="0"/>
              <a:t>Also (optimal) four-round protocol for a special class of functions</a:t>
            </a:r>
          </a:p>
        </p:txBody>
      </p:sp>
      <p:sp>
        <p:nvSpPr>
          <p:cNvPr id="4" name="Oval 3">
            <a:extLst>
              <a:ext uri="{FF2B5EF4-FFF2-40B4-BE49-F238E27FC236}">
                <a16:creationId xmlns:a16="http://schemas.microsoft.com/office/drawing/2014/main" id="{17B7CE5F-6E25-BF47-A6CF-82D5C849DF29}"/>
              </a:ext>
            </a:extLst>
          </p:cNvPr>
          <p:cNvSpPr/>
          <p:nvPr/>
        </p:nvSpPr>
        <p:spPr>
          <a:xfrm>
            <a:off x="2324746" y="4755633"/>
            <a:ext cx="7129221" cy="1486758"/>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we close the gap?</a:t>
            </a:r>
          </a:p>
        </p:txBody>
      </p:sp>
    </p:spTree>
    <p:extLst>
      <p:ext uri="{BB962C8B-B14F-4D97-AF65-F5344CB8AC3E}">
        <p14:creationId xmlns:p14="http://schemas.microsoft.com/office/powerpoint/2010/main" val="37562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14915</TotalTime>
  <Words>3236</Words>
  <Application>Microsoft Macintosh PowerPoint</Application>
  <PresentationFormat>Widescreen</PresentationFormat>
  <Paragraphs>316</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Cambria Math</vt:lpstr>
      <vt:lpstr>Office Theme</vt:lpstr>
      <vt:lpstr>Round-Optimal Black-Box MPC in the Plain Model</vt:lpstr>
      <vt:lpstr>Round-Optimal Black-Box MPC in the Plain Model</vt:lpstr>
      <vt:lpstr>Secure Multiparty Computation [Yao’86, Goldreich-Micali-Wigderson’87]</vt:lpstr>
      <vt:lpstr>What is the round complexity of black-box malicious-secure MPC in the plain model?</vt:lpstr>
      <vt:lpstr>What is the round complexity of black-box malicious-secure MPC in the plain model?</vt:lpstr>
      <vt:lpstr>What is the round complexity of black-box malicious-secure MPC in the plain model?</vt:lpstr>
      <vt:lpstr>What is the round complexity of black-box malicious-secure MPC in the plain model?</vt:lpstr>
      <vt:lpstr>Why does it matter?</vt:lpstr>
      <vt:lpstr>Prior Work</vt:lpstr>
      <vt:lpstr>Main Result</vt:lpstr>
      <vt:lpstr>Overview of IPS Compiler [Ishai-Prabhakaran-Sahai’08]</vt:lpstr>
      <vt:lpstr>Overview of IPS Compiler [Ishai-Prabhakaran-Sahai’08]</vt:lpstr>
      <vt:lpstr>Overview of IPS Compiler [Ishai-Prabhakaran-Sahai’08]</vt:lpstr>
      <vt:lpstr>Overview of IPS Compiler [Ishai-Prabhakaran-Sahai’08]</vt:lpstr>
      <vt:lpstr>Overview of IPS Compiler [Ishai-Prabhakaran-Sahai’08]</vt:lpstr>
      <vt:lpstr>Overview of IPS Compiler [Ishai-Prabhakaran-Sahai’08]</vt:lpstr>
      <vt:lpstr>Overview of IPS Compiler [Ishai-Prabhakaran-Sahai’08]</vt:lpstr>
      <vt:lpstr>How to instantiate the inner protocol?</vt:lpstr>
      <vt:lpstr>What can be achieved in three rounds?</vt:lpstr>
      <vt:lpstr>What can be achieved in three rounds?</vt:lpstr>
      <vt:lpstr>Instantiating IPS with 3-round Watchlist</vt:lpstr>
      <vt:lpstr>Promise-Style Extraction [Badrinarayanan-Goyal-Jain-Kalai-Khurana-Sahai’18]</vt:lpstr>
      <vt:lpstr>Promise-Style Extraction [Badrinarayanan-Goyal-Jain-Kalai-Khurana-Sahai’18]</vt:lpstr>
      <vt:lpstr>Final Protocol</vt:lpstr>
      <vt:lpstr>Conclusion</vt:lpstr>
      <vt:lpstr>Thank you! https://eprint.iacr.org/2023/1173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Round-Optimal Black-Box MPC in the Plain Model</dc:title>
  <dc:creator>Microsoft Office User</dc:creator>
  <cp:lastModifiedBy>Yuval Ishai</cp:lastModifiedBy>
  <cp:revision>240</cp:revision>
  <dcterms:created xsi:type="dcterms:W3CDTF">2023-08-04T04:56:43Z</dcterms:created>
  <dcterms:modified xsi:type="dcterms:W3CDTF">2023-08-22T23:20:53Z</dcterms:modified>
</cp:coreProperties>
</file>