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309" r:id="rId2"/>
    <p:sldId id="321" r:id="rId3"/>
    <p:sldId id="335" r:id="rId4"/>
    <p:sldId id="336" r:id="rId5"/>
    <p:sldId id="331" r:id="rId6"/>
    <p:sldId id="334" r:id="rId7"/>
    <p:sldId id="337" r:id="rId8"/>
    <p:sldId id="342" r:id="rId9"/>
    <p:sldId id="339" r:id="rId10"/>
    <p:sldId id="32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5"/>
    <p:restoredTop sz="86662"/>
  </p:normalViewPr>
  <p:slideViewPr>
    <p:cSldViewPr snapToGrid="0" snapToObjects="1">
      <p:cViewPr varScale="1">
        <p:scale>
          <a:sx n="105" d="100"/>
          <a:sy n="105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7EA4A-C9C0-9C47-99A8-46750A883F4E}" type="datetimeFigureOut">
              <a:rPr lang="en-IL" smtClean="0"/>
              <a:t>20/08/2023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06375-81CE-5E48-8049-65531235D68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8472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06375-81CE-5E48-8049-65531235D684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6966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06375-81CE-5E48-8049-65531235D684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7449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F621-ABF0-8848-8788-AF3BB15F2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DC41F-81ED-A144-B7E0-B35A1E0CB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5F566-C035-1442-B2E2-EDE79020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987-3B02-BF40-9890-AAC3F8905A21}" type="datetimeFigureOut">
              <a:rPr lang="en-IL" smtClean="0"/>
              <a:t>20/08/2023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130F3-1BD5-5F40-A91F-4AAE87AD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06BA-BAA2-5B45-91BF-3F00E08C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D6A4-4E7A-7944-AC97-2FBB002C66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8776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E3DA-62BB-4046-AB56-AB1A46CE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86BA5-4A11-9C41-B885-16068014A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138EB-5B83-E14B-9F75-25CC9052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987-3B02-BF40-9890-AAC3F8905A21}" type="datetimeFigureOut">
              <a:rPr lang="en-IL" smtClean="0"/>
              <a:t>20/08/2023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CE2A2-FC7C-D840-B80C-8ACF31DE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9FB2-DA0A-3A49-9D58-DA4499F4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D6A4-4E7A-7944-AC97-2FBB002C66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0244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56E4-0D78-214A-A6DA-A28F6386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1BD9C-951D-6F48-83AB-69704AF95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9389C-5003-3C43-87EE-F278E02A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987-3B02-BF40-9890-AAC3F8905A21}" type="datetimeFigureOut">
              <a:rPr lang="en-IL" smtClean="0"/>
              <a:t>20/08/2023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D06F4-F185-1F49-8F03-25089DB3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0ACB-71B5-E141-AB92-ED55A25C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D6A4-4E7A-7944-AC97-2FBB002C66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9098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46886-C875-0A45-9075-3FBD2AAF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5" y="68563"/>
            <a:ext cx="11922685" cy="67425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E37FF5-05C1-8942-AF19-051D650D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987-3B02-BF40-9890-AAC3F8905A21}" type="datetimeFigureOut">
              <a:rPr lang="en-IL" smtClean="0"/>
              <a:t>20/08/2023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4FFB4-BA91-1042-90B6-0F637F80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B1623-22FC-174D-BD25-B8892098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D6A4-4E7A-7944-AC97-2FBB002C66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018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2944C-A01C-0E41-8510-972D694C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987-3B02-BF40-9890-AAC3F8905A21}" type="datetimeFigureOut">
              <a:rPr lang="en-IL" smtClean="0"/>
              <a:t>20/08/2023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4AB27-64A5-414F-8DD3-07AB1117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34E3A-D7B8-4847-B808-BE1EBF02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D6A4-4E7A-7944-AC97-2FBB002C66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599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E99B5B-C2D6-3E46-8BDB-9098C7CF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6" y="68563"/>
            <a:ext cx="10515600" cy="674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5E6F8-0871-084C-AB9F-4BB7D9A01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36" y="1023336"/>
            <a:ext cx="11926333" cy="533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1BAA-8D5F-1844-8A82-197A14FF4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0987-3B02-BF40-9890-AAC3F8905A21}" type="datetimeFigureOut">
              <a:rPr lang="en-IL" smtClean="0"/>
              <a:t>20/08/2023</a:t>
            </a:fld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46AA0-DFCC-3247-959B-ED511A0B8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D6A4-4E7A-7944-AC97-2FBB002C667A}" type="slidenum">
              <a:rPr lang="en-IL" smtClean="0"/>
              <a:t>‹#›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E1CF7-4F05-CE4B-94BF-FA7D95CAE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822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535" y="1310730"/>
            <a:ext cx="10268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Black-Hole Radiation Decoding is Quantum Cryptography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8349" y="3645248"/>
            <a:ext cx="271862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/>
              <a:t>Zvika</a:t>
            </a:r>
            <a:r>
              <a:rPr lang="en-US" sz="3200" b="1" dirty="0"/>
              <a:t> </a:t>
            </a:r>
            <a:r>
              <a:rPr lang="en-US" sz="3200" b="1" dirty="0" err="1"/>
              <a:t>Brakerski</a:t>
            </a:r>
            <a:endParaRPr lang="en-US" sz="3200" b="1" dirty="0"/>
          </a:p>
          <a:p>
            <a:pPr algn="ctr"/>
            <a:endParaRPr lang="en-US" sz="800" dirty="0"/>
          </a:p>
          <a:p>
            <a:pPr algn="ctr"/>
            <a:r>
              <a:rPr lang="en-US" sz="2800" dirty="0"/>
              <a:t>Weizmann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1521" r="1098" b="19519"/>
          <a:stretch/>
        </p:blipFill>
        <p:spPr>
          <a:xfrm>
            <a:off x="18434" y="5408668"/>
            <a:ext cx="2763956" cy="144933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52E0A0B-2C23-3C47-91E9-ABCD19642392}"/>
              </a:ext>
            </a:extLst>
          </p:cNvPr>
          <p:cNvSpPr txBox="1">
            <a:spLocks/>
          </p:cNvSpPr>
          <p:nvPr/>
        </p:nvSpPr>
        <p:spPr>
          <a:xfrm>
            <a:off x="3549316" y="6520808"/>
            <a:ext cx="8642684" cy="469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Crypto 2023</a:t>
            </a:r>
            <a:endParaRPr lang="en-I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9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96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9D08A3A3-5005-DC4C-AD13-A13B5D2B8087}"/>
              </a:ext>
            </a:extLst>
          </p:cNvPr>
          <p:cNvSpPr/>
          <p:nvPr/>
        </p:nvSpPr>
        <p:spPr>
          <a:xfrm>
            <a:off x="-285871" y="-1420520"/>
            <a:ext cx="7967808" cy="4196236"/>
          </a:xfrm>
          <a:custGeom>
            <a:avLst/>
            <a:gdLst>
              <a:gd name="connsiteX0" fmla="*/ 0 w 7967808"/>
              <a:gd name="connsiteY0" fmla="*/ 2098118 h 4196236"/>
              <a:gd name="connsiteX1" fmla="*/ 3983904 w 7967808"/>
              <a:gd name="connsiteY1" fmla="*/ 0 h 4196236"/>
              <a:gd name="connsiteX2" fmla="*/ 7967808 w 7967808"/>
              <a:gd name="connsiteY2" fmla="*/ 2098118 h 4196236"/>
              <a:gd name="connsiteX3" fmla="*/ 3983904 w 7967808"/>
              <a:gd name="connsiteY3" fmla="*/ 4196236 h 4196236"/>
              <a:gd name="connsiteX4" fmla="*/ 0 w 7967808"/>
              <a:gd name="connsiteY4" fmla="*/ 2098118 h 419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7808" h="4196236" fill="none" extrusionOk="0">
                <a:moveTo>
                  <a:pt x="0" y="2098118"/>
                </a:moveTo>
                <a:cubicBezTo>
                  <a:pt x="169504" y="715750"/>
                  <a:pt x="2171314" y="-102286"/>
                  <a:pt x="3983904" y="0"/>
                </a:cubicBezTo>
                <a:cubicBezTo>
                  <a:pt x="6043022" y="-48844"/>
                  <a:pt x="7858099" y="1038370"/>
                  <a:pt x="7967808" y="2098118"/>
                </a:cubicBezTo>
                <a:cubicBezTo>
                  <a:pt x="7949603" y="3298100"/>
                  <a:pt x="6252014" y="4155969"/>
                  <a:pt x="3983904" y="4196236"/>
                </a:cubicBezTo>
                <a:cubicBezTo>
                  <a:pt x="1902989" y="4250224"/>
                  <a:pt x="-7047" y="3237217"/>
                  <a:pt x="0" y="2098118"/>
                </a:cubicBezTo>
                <a:close/>
              </a:path>
              <a:path w="7967808" h="4196236" stroke="0" extrusionOk="0">
                <a:moveTo>
                  <a:pt x="0" y="2098118"/>
                </a:moveTo>
                <a:cubicBezTo>
                  <a:pt x="148241" y="821377"/>
                  <a:pt x="1668313" y="319886"/>
                  <a:pt x="3983904" y="0"/>
                </a:cubicBezTo>
                <a:cubicBezTo>
                  <a:pt x="6272308" y="-3973"/>
                  <a:pt x="7883672" y="799256"/>
                  <a:pt x="7967808" y="2098118"/>
                </a:cubicBezTo>
                <a:cubicBezTo>
                  <a:pt x="7924958" y="3529809"/>
                  <a:pt x="6056554" y="4499417"/>
                  <a:pt x="3983904" y="4196236"/>
                </a:cubicBezTo>
                <a:cubicBezTo>
                  <a:pt x="1829893" y="4358149"/>
                  <a:pt x="24865" y="3276460"/>
                  <a:pt x="0" y="2098118"/>
                </a:cubicBezTo>
                <a:close/>
              </a:path>
            </a:pathLst>
          </a:custGeom>
          <a:pattFill prst="smConfetti">
            <a:fgClr>
              <a:srgbClr val="7030A0"/>
            </a:fgClr>
            <a:bgClr>
              <a:schemeClr val="bg1"/>
            </a:bgClr>
          </a:pattFill>
          <a:ln>
            <a:noFill/>
            <a:extLst>
              <a:ext uri="{C807C97D-BFC1-408E-A445-0C87EB9F89A2}">
                <ask:lineSketchStyleProps xmlns:ask="http://schemas.microsoft.com/office/drawing/2018/sketchyshapes" sd="26668735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2F63D-D0BA-9C4A-A759-32E57A8B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Quantum Nature of Hawking Radiation</a:t>
            </a:r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59D2D3-49A0-954F-9B57-94BF553D5508}"/>
              </a:ext>
            </a:extLst>
          </p:cNvPr>
          <p:cNvSpPr/>
          <p:nvPr/>
        </p:nvSpPr>
        <p:spPr>
          <a:xfrm>
            <a:off x="-1968921" y="3055901"/>
            <a:ext cx="5450305" cy="540217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AB4877-730B-8544-96B6-92BCCB7E048C}"/>
              </a:ext>
            </a:extLst>
          </p:cNvPr>
          <p:cNvSpPr/>
          <p:nvPr/>
        </p:nvSpPr>
        <p:spPr>
          <a:xfrm>
            <a:off x="606941" y="5589040"/>
            <a:ext cx="298580" cy="335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EEF631-A46F-4749-BC76-FEC0301ACDAA}"/>
              </a:ext>
            </a:extLst>
          </p:cNvPr>
          <p:cNvSpPr txBox="1"/>
          <p:nvPr/>
        </p:nvSpPr>
        <p:spPr>
          <a:xfrm>
            <a:off x="1866505" y="2278810"/>
            <a:ext cx="2483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outgoing radiation</a:t>
            </a:r>
            <a:endParaRPr lang="en-IL" sz="24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C75C91-86B8-8D40-93A6-E2D1C561E0B7}"/>
              </a:ext>
            </a:extLst>
          </p:cNvPr>
          <p:cNvCxnSpPr>
            <a:cxnSpLocks/>
          </p:cNvCxnSpPr>
          <p:nvPr/>
        </p:nvCxnSpPr>
        <p:spPr>
          <a:xfrm flipV="1">
            <a:off x="2537927" y="2754741"/>
            <a:ext cx="671804" cy="67425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A7B28B7-5BBF-A847-A0C6-822D3E890F78}"/>
              </a:ext>
            </a:extLst>
          </p:cNvPr>
          <p:cNvCxnSpPr>
            <a:cxnSpLocks/>
          </p:cNvCxnSpPr>
          <p:nvPr/>
        </p:nvCxnSpPr>
        <p:spPr>
          <a:xfrm flipV="1">
            <a:off x="3026229" y="3244270"/>
            <a:ext cx="671804" cy="67425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393860-92E6-DB46-8B75-B4D9E319A408}"/>
              </a:ext>
            </a:extLst>
          </p:cNvPr>
          <p:cNvCxnSpPr>
            <a:cxnSpLocks/>
          </p:cNvCxnSpPr>
          <p:nvPr/>
        </p:nvCxnSpPr>
        <p:spPr>
          <a:xfrm flipV="1">
            <a:off x="2772258" y="2999505"/>
            <a:ext cx="671804" cy="67425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4ED5D49-4B38-C848-BDFF-FD0AB7F9FACC}"/>
              </a:ext>
            </a:extLst>
          </p:cNvPr>
          <p:cNvCxnSpPr>
            <a:cxnSpLocks/>
          </p:cNvCxnSpPr>
          <p:nvPr/>
        </p:nvCxnSpPr>
        <p:spPr>
          <a:xfrm flipV="1">
            <a:off x="3246521" y="3525003"/>
            <a:ext cx="671804" cy="67425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3E6BFC0-374B-D942-A89D-288CA4D466EF}"/>
              </a:ext>
            </a:extLst>
          </p:cNvPr>
          <p:cNvSpPr txBox="1"/>
          <p:nvPr/>
        </p:nvSpPr>
        <p:spPr>
          <a:xfrm>
            <a:off x="-24835" y="939922"/>
            <a:ext cx="2106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radiation from the past</a:t>
            </a:r>
            <a:endParaRPr lang="en-IL" sz="2400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D99A76-3933-AB4A-A461-0A87578457F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89320" y="3672248"/>
            <a:ext cx="671804" cy="6742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224F230-A684-C844-96E1-C467A9DEE55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77622" y="4161777"/>
            <a:ext cx="671804" cy="6742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25D101-7AED-9244-BB6D-E443A205606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3651" y="3917012"/>
            <a:ext cx="671804" cy="6742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4429AE9-CF59-C74E-B5D8-19B27C6323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97914" y="4442510"/>
            <a:ext cx="671804" cy="6742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E8F3AB6-2BC9-6C4E-88EB-76062E90F63A}"/>
              </a:ext>
            </a:extLst>
          </p:cNvPr>
          <p:cNvSpPr txBox="1"/>
          <p:nvPr/>
        </p:nvSpPr>
        <p:spPr>
          <a:xfrm>
            <a:off x="1125284" y="5207618"/>
            <a:ext cx="2345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IL" sz="2400" dirty="0"/>
              <a:t>ntangled modes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149E25-29E2-8A41-9194-4EA3755CCE38}"/>
              </a:ext>
            </a:extLst>
          </p:cNvPr>
          <p:cNvSpPr txBox="1"/>
          <p:nvPr/>
        </p:nvSpPr>
        <p:spPr>
          <a:xfrm>
            <a:off x="526290" y="1646368"/>
            <a:ext cx="882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</a:t>
            </a:r>
            <a:endParaRPr lang="en-IL" sz="24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B076C8-916C-2548-9387-4C18A6A7A044}"/>
              </a:ext>
            </a:extLst>
          </p:cNvPr>
          <p:cNvSpPr txBox="1"/>
          <p:nvPr/>
        </p:nvSpPr>
        <p:spPr>
          <a:xfrm>
            <a:off x="3314199" y="2623976"/>
            <a:ext cx="882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</a:t>
            </a:r>
            <a:endParaRPr lang="en-IL" sz="24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F4FB56-7AEC-5541-8439-0452D67A67A7}"/>
              </a:ext>
            </a:extLst>
          </p:cNvPr>
          <p:cNvSpPr txBox="1"/>
          <p:nvPr/>
        </p:nvSpPr>
        <p:spPr>
          <a:xfrm>
            <a:off x="2281078" y="6251239"/>
            <a:ext cx="882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</a:t>
            </a:r>
            <a:endParaRPr lang="en-IL" sz="2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AA47F4-3164-7249-8CA3-363DA563703B}"/>
              </a:ext>
            </a:extLst>
          </p:cNvPr>
          <p:cNvSpPr txBox="1"/>
          <p:nvPr/>
        </p:nvSpPr>
        <p:spPr>
          <a:xfrm>
            <a:off x="2009853" y="5890369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black hole</a:t>
            </a:r>
            <a:endParaRPr lang="en-IL" sz="2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A72B4F-A055-2246-B0DC-6CB1A129DD54}"/>
              </a:ext>
            </a:extLst>
          </p:cNvPr>
          <p:cNvSpPr txBox="1"/>
          <p:nvPr/>
        </p:nvSpPr>
        <p:spPr>
          <a:xfrm>
            <a:off x="6829092" y="623894"/>
            <a:ext cx="521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HBR</a:t>
            </a:r>
            <a:r>
              <a:rPr lang="en-US" sz="2800" dirty="0"/>
              <a:t> = Entire universe = Pure state</a:t>
            </a:r>
            <a:endParaRPr lang="en-IL" sz="28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BC8841-4F20-5843-8740-62BDAE737E90}"/>
              </a:ext>
            </a:extLst>
          </p:cNvPr>
          <p:cNvSpPr txBox="1"/>
          <p:nvPr/>
        </p:nvSpPr>
        <p:spPr>
          <a:xfrm>
            <a:off x="4407446" y="1261454"/>
            <a:ext cx="7967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dirty="0"/>
              <a:t> is (</a:t>
            </a:r>
            <a:r>
              <a:rPr lang="en-US" sz="2800" dirty="0" err="1"/>
              <a:t>i</a:t>
            </a:r>
            <a:r>
              <a:rPr lang="en-US" sz="2800" dirty="0"/>
              <a:t>) max-entangled with inside modes </a:t>
            </a:r>
            <a:r>
              <a:rPr lang="en-US" sz="2800" b="1" dirty="0"/>
              <a:t>H</a:t>
            </a:r>
            <a:r>
              <a:rPr lang="en-US" sz="2800" dirty="0"/>
              <a:t> (QFT)</a:t>
            </a:r>
          </a:p>
          <a:p>
            <a:r>
              <a:rPr lang="en-US" sz="2800" dirty="0"/>
              <a:t>       (ii) max-entangled with </a:t>
            </a:r>
            <a:r>
              <a:rPr lang="en-US" sz="2800" b="1" dirty="0"/>
              <a:t>R</a:t>
            </a:r>
            <a:r>
              <a:rPr lang="en-US" sz="2800" dirty="0"/>
              <a:t> if BH is “old”  (entropy)</a:t>
            </a:r>
            <a:endParaRPr lang="en-IL" sz="28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D77EDD-D8F9-2C48-81B3-A4C8C2930D6A}"/>
              </a:ext>
            </a:extLst>
          </p:cNvPr>
          <p:cNvSpPr txBox="1"/>
          <p:nvPr/>
        </p:nvSpPr>
        <p:spPr>
          <a:xfrm>
            <a:off x="4540803" y="2340759"/>
            <a:ext cx="6666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Firewall “Paradox” [AMPS13]: Thought experiment to witness </a:t>
            </a:r>
            <a:r>
              <a:rPr lang="en-US" sz="2800" b="1" dirty="0">
                <a:solidFill>
                  <a:srgbClr val="C00000"/>
                </a:solidFill>
              </a:rPr>
              <a:t>monogamy violation</a:t>
            </a:r>
            <a:endParaRPr lang="en-IL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6AEF07D1-8EDD-FDA9-D4A4-9E77B561FBEE}"/>
                  </a:ext>
                </a:extLst>
              </p:cNvPr>
              <p:cNvSpPr/>
              <p:nvPr/>
            </p:nvSpPr>
            <p:spPr>
              <a:xfrm>
                <a:off x="458640" y="2861022"/>
                <a:ext cx="2228739" cy="787641"/>
              </a:xfrm>
              <a:prstGeom prst="wedgeRoundRectCallout">
                <a:avLst>
                  <a:gd name="adj1" fmla="val 31411"/>
                  <a:gd name="adj2" fmla="val 64716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𝑒𝑝𝑟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|00⟩+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6AEF07D1-8EDD-FDA9-D4A4-9E77B561F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40" y="2861022"/>
                <a:ext cx="2228739" cy="787641"/>
              </a:xfrm>
              <a:prstGeom prst="wedgeRoundRectCallout">
                <a:avLst>
                  <a:gd name="adj1" fmla="val 31411"/>
                  <a:gd name="adj2" fmla="val 64716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2804C2F-935E-8451-032C-A854496E489B}"/>
              </a:ext>
            </a:extLst>
          </p:cNvPr>
          <p:cNvSpPr txBox="1"/>
          <p:nvPr/>
        </p:nvSpPr>
        <p:spPr>
          <a:xfrm>
            <a:off x="4588149" y="3355826"/>
            <a:ext cx="7491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/>
              <a:t>Alice sits outside BH, captures </a:t>
            </a:r>
            <a:r>
              <a:rPr lang="en-US" sz="2400" b="1" dirty="0"/>
              <a:t>R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Alice distills entanglement (</a:t>
            </a:r>
            <a:r>
              <a:rPr lang="en-US" sz="2400" b="1" dirty="0"/>
              <a:t>R</a:t>
            </a:r>
            <a:r>
              <a:rPr lang="en-US" sz="2400" dirty="0"/>
              <a:t> -&gt; </a:t>
            </a:r>
            <a:r>
              <a:rPr lang="en-US" sz="2400" b="1" dirty="0"/>
              <a:t>D</a:t>
            </a:r>
            <a:r>
              <a:rPr lang="en-US" sz="2400" dirty="0"/>
              <a:t>) </a:t>
            </a:r>
            <a:r>
              <a:rPr lang="en-US" sz="2400" dirty="0" err="1"/>
              <a:t>s.t.</a:t>
            </a:r>
            <a:r>
              <a:rPr lang="en-US" sz="2400" dirty="0"/>
              <a:t> </a:t>
            </a:r>
            <a:r>
              <a:rPr lang="en-US" sz="2400" b="1" dirty="0"/>
              <a:t>BD</a:t>
            </a:r>
            <a:r>
              <a:rPr lang="en-US" sz="2400" dirty="0"/>
              <a:t>=EPR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Alice collects </a:t>
            </a:r>
            <a:r>
              <a:rPr lang="en-US" sz="2400" b="1" dirty="0"/>
              <a:t>B</a:t>
            </a:r>
            <a:r>
              <a:rPr lang="en-US" sz="2400" dirty="0"/>
              <a:t> and checks </a:t>
            </a:r>
            <a:r>
              <a:rPr lang="en-US" sz="2400" b="1" dirty="0"/>
              <a:t>BD</a:t>
            </a:r>
            <a:r>
              <a:rPr lang="en-US" sz="2400" dirty="0"/>
              <a:t> entanglement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Alice jumps inside to look for “EPR partner” in entangled modes, witnessing monogamy violation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5A960-0C74-F08C-1491-775E0322FDA9}"/>
              </a:ext>
            </a:extLst>
          </p:cNvPr>
          <p:cNvSpPr txBox="1"/>
          <p:nvPr/>
        </p:nvSpPr>
        <p:spPr>
          <a:xfrm>
            <a:off x="4530626" y="5560371"/>
            <a:ext cx="521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Way Out </a:t>
            </a:r>
            <a:r>
              <a:rPr lang="en-US" sz="2800" dirty="0"/>
              <a:t>[Harlow-Hayden]</a:t>
            </a:r>
            <a:endParaRPr lang="en-IL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DF1FA-EE4E-20B5-9F49-02F303C6DAA8}"/>
              </a:ext>
            </a:extLst>
          </p:cNvPr>
          <p:cNvSpPr txBox="1"/>
          <p:nvPr/>
        </p:nvSpPr>
        <p:spPr>
          <a:xfrm>
            <a:off x="4488238" y="6089580"/>
            <a:ext cx="780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What if distillation is </a:t>
            </a:r>
            <a:r>
              <a:rPr lang="en-US" sz="2800" b="1" i="1" dirty="0">
                <a:solidFill>
                  <a:srgbClr val="C00000"/>
                </a:solidFill>
              </a:rPr>
              <a:t>computationally</a:t>
            </a:r>
            <a:r>
              <a:rPr lang="en-US" sz="2800" b="1" dirty="0">
                <a:solidFill>
                  <a:srgbClr val="C00000"/>
                </a:solidFill>
              </a:rPr>
              <a:t> hard?</a:t>
            </a:r>
            <a:endParaRPr lang="en-I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7" grpId="0"/>
      <p:bldP spid="34" grpId="0"/>
      <p:bldP spid="39" grpId="0"/>
      <p:bldP spid="40" grpId="0"/>
      <p:bldP spid="41" grpId="0"/>
      <p:bldP spid="42" grpId="0"/>
      <p:bldP spid="44" grpId="0"/>
      <p:bldP spid="48" grpId="0"/>
      <p:bldP spid="53" grpId="0"/>
      <p:bldP spid="5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0AC7-66CE-1043-A63E-DAC73AB5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7" y="68563"/>
            <a:ext cx="12613548" cy="674259"/>
          </a:xfrm>
        </p:spPr>
        <p:txBody>
          <a:bodyPr>
            <a:normAutofit fontScale="90000"/>
          </a:bodyPr>
          <a:lstStyle/>
          <a:p>
            <a:r>
              <a:rPr lang="en-US" dirty="0"/>
              <a:t>Black-Hole Radiation Decoding (BHRD / HH Decoding)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65FC6-6560-C347-B3EF-DCE5216821F0}"/>
              </a:ext>
            </a:extLst>
          </p:cNvPr>
          <p:cNvSpPr txBox="1"/>
          <p:nvPr/>
        </p:nvSpPr>
        <p:spPr>
          <a:xfrm>
            <a:off x="84436" y="1970702"/>
            <a:ext cx="61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Input: </a:t>
            </a:r>
            <a:r>
              <a:rPr lang="en-US" sz="2800" dirty="0"/>
              <a:t>Access to the register </a:t>
            </a:r>
            <a:r>
              <a:rPr lang="en-US" sz="2800" b="1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BFE10F-4892-4D4A-97A6-816430AB6F90}"/>
                  </a:ext>
                </a:extLst>
              </p:cNvPr>
              <p:cNvSpPr txBox="1"/>
              <p:nvPr/>
            </p:nvSpPr>
            <p:spPr>
              <a:xfrm>
                <a:off x="1039268" y="1336929"/>
                <a:ext cx="98402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Promise that </a:t>
                </a:r>
                <a:r>
                  <a:rPr lang="en-US" sz="2800" b="1" dirty="0"/>
                  <a:t>BR </a:t>
                </a:r>
                <a:r>
                  <a:rPr lang="en-US" sz="2800" dirty="0"/>
                  <a:t>are entangled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inefficient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R -&gt; D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BD </a:t>
                </a:r>
                <a:r>
                  <a:rPr lang="en-US" sz="2800" dirty="0"/>
                  <a:t>=</a:t>
                </a:r>
                <a:r>
                  <a:rPr lang="en-US" sz="2800" dirty="0">
                    <a:solidFill>
                      <a:schemeClr val="tx1"/>
                    </a:solidFill>
                  </a:rPr>
                  <a:t> EPR</a:t>
                </a:r>
                <a:r>
                  <a:rPr lang="he-IL" sz="2800" dirty="0">
                    <a:solidFill>
                      <a:schemeClr val="tx1"/>
                    </a:solidFill>
                  </a:rPr>
                  <a:t>(</a:t>
                </a:r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BFE10F-4892-4D4A-97A6-816430AB6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68" y="1336929"/>
                <a:ext cx="9840225" cy="523220"/>
              </a:xfrm>
              <a:prstGeom prst="rect">
                <a:avLst/>
              </a:prstGeom>
              <a:blipFill>
                <a:blip r:embed="rId2"/>
                <a:stretch>
                  <a:fillRect l="-1160" t="-14286" b="-28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E061B9-1F5C-DA4F-849B-CB8157C0BB18}"/>
              </a:ext>
            </a:extLst>
          </p:cNvPr>
          <p:cNvSpPr txBox="1"/>
          <p:nvPr/>
        </p:nvSpPr>
        <p:spPr>
          <a:xfrm>
            <a:off x="84436" y="2597605"/>
            <a:ext cx="7100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Output: </a:t>
            </a:r>
            <a:r>
              <a:rPr lang="en-US" sz="2800" dirty="0"/>
              <a:t>A register </a:t>
            </a:r>
            <a:r>
              <a:rPr lang="en-US" sz="2800" b="1" dirty="0"/>
              <a:t>D</a:t>
            </a:r>
            <a:r>
              <a:rPr lang="en-US" sz="2800" dirty="0"/>
              <a:t> </a:t>
            </a:r>
            <a:r>
              <a:rPr lang="en-US" sz="2800" dirty="0" err="1"/>
              <a:t>s.t.</a:t>
            </a:r>
            <a:r>
              <a:rPr lang="en-US" sz="2800" dirty="0"/>
              <a:t> </a:t>
            </a:r>
            <a:r>
              <a:rPr lang="en-US" sz="2800" b="1" dirty="0"/>
              <a:t>BD </a:t>
            </a:r>
            <a:r>
              <a:rPr lang="en-US" sz="2800" dirty="0"/>
              <a:t>are correlated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354ED-E785-A447-AD65-4F8032554B27}"/>
              </a:ext>
            </a:extLst>
          </p:cNvPr>
          <p:cNvSpPr txBox="1"/>
          <p:nvPr/>
        </p:nvSpPr>
        <p:spPr>
          <a:xfrm>
            <a:off x="84435" y="851801"/>
            <a:ext cx="9144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Setup: </a:t>
            </a:r>
            <a:r>
              <a:rPr lang="en-US" sz="2800" dirty="0"/>
              <a:t>Efficiently generated state on </a:t>
            </a:r>
            <a:r>
              <a:rPr lang="en-US" sz="2800" b="1" dirty="0"/>
              <a:t>HBR </a:t>
            </a:r>
            <a:r>
              <a:rPr lang="en-US" sz="2800" dirty="0"/>
              <a:t>(</a:t>
            </a:r>
            <a:r>
              <a:rPr lang="en-US" sz="2800" b="1" dirty="0"/>
              <a:t>B</a:t>
            </a:r>
            <a:r>
              <a:rPr lang="en-US" sz="2800" dirty="0"/>
              <a:t> = single qubit)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4A6672-0281-6B4B-B4DF-024E0364DB50}"/>
              </a:ext>
            </a:extLst>
          </p:cNvPr>
          <p:cNvSpPr txBox="1"/>
          <p:nvPr/>
        </p:nvSpPr>
        <p:spPr>
          <a:xfrm>
            <a:off x="137770" y="3887025"/>
            <a:ext cx="107417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Prior work:</a:t>
            </a:r>
            <a:r>
              <a:rPr lang="en-US" sz="2800" dirty="0"/>
              <a:t> Perfect recovery is hard under computational assumptions (SZK Hardness </a:t>
            </a:r>
            <a:r>
              <a:rPr lang="en-US" sz="2400" dirty="0"/>
              <a:t>[HH13]</a:t>
            </a:r>
            <a:r>
              <a:rPr lang="en-US" sz="2800" dirty="0"/>
              <a:t>, injective OWF </a:t>
            </a:r>
            <a:r>
              <a:rPr lang="en-US" sz="2400" dirty="0"/>
              <a:t>[A16]</a:t>
            </a:r>
            <a:r>
              <a:rPr lang="en-US" sz="2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858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6083-7B45-1843-847C-BF95EFA7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6" y="68563"/>
            <a:ext cx="12107564" cy="674259"/>
          </a:xfrm>
        </p:spPr>
        <p:txBody>
          <a:bodyPr>
            <a:normAutofit fontScale="90000"/>
          </a:bodyPr>
          <a:lstStyle/>
          <a:p>
            <a:r>
              <a:rPr lang="en-IL" dirty="0"/>
              <a:t>This Work: </a:t>
            </a:r>
            <a:r>
              <a:rPr lang="en-US" dirty="0"/>
              <a:t>Radiation Decoding is a Cryptographic Task</a:t>
            </a:r>
            <a:endParaRPr lang="en-I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D17BB-1B4F-1246-BF1C-261B5E267C70}"/>
              </a:ext>
            </a:extLst>
          </p:cNvPr>
          <p:cNvSpPr txBox="1"/>
          <p:nvPr/>
        </p:nvSpPr>
        <p:spPr>
          <a:xfrm>
            <a:off x="84437" y="1069182"/>
            <a:ext cx="7566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A quantitative definition of the BHRD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FF09D-8BED-6645-A3BF-E7B5E481CBF4}"/>
              </a:ext>
            </a:extLst>
          </p:cNvPr>
          <p:cNvSpPr txBox="1"/>
          <p:nvPr/>
        </p:nvSpPr>
        <p:spPr>
          <a:xfrm>
            <a:off x="84436" y="1750457"/>
            <a:ext cx="12379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Existential equivalence between BHRD and “minimal (?) quantum cryptography”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B2C51-C528-D04A-963A-01EF35F85827}"/>
              </a:ext>
            </a:extLst>
          </p:cNvPr>
          <p:cNvSpPr txBox="1"/>
          <p:nvPr/>
        </p:nvSpPr>
        <p:spPr>
          <a:xfrm>
            <a:off x="3424521" y="2328115"/>
            <a:ext cx="86419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Potentially weaker than OWF – improves over prior work</a:t>
            </a:r>
          </a:p>
          <a:p>
            <a:r>
              <a:rPr lang="en-US" sz="2400" dirty="0"/>
              <a:t>[K20,MY22,AQY22]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0FF511-7624-9944-8829-B673C3386E70}"/>
              </a:ext>
            </a:extLst>
          </p:cNvPr>
          <p:cNvSpPr txBox="1"/>
          <p:nvPr/>
        </p:nvSpPr>
        <p:spPr>
          <a:xfrm>
            <a:off x="153090" y="3493962"/>
            <a:ext cx="10446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Specifically:</a:t>
            </a:r>
            <a:r>
              <a:rPr lang="en-US" sz="2800" dirty="0"/>
              <a:t> BHRD-hard states exist if and only if EFI / </a:t>
            </a:r>
            <a:r>
              <a:rPr lang="en-US" sz="2800" dirty="0" err="1"/>
              <a:t>NISBCom</a:t>
            </a:r>
            <a:r>
              <a:rPr lang="en-US" sz="2800" dirty="0"/>
              <a:t> exist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EB4C1-0B97-804B-838C-30B8854C295E}"/>
              </a:ext>
            </a:extLst>
          </p:cNvPr>
          <p:cNvSpPr txBox="1"/>
          <p:nvPr/>
        </p:nvSpPr>
        <p:spPr>
          <a:xfrm>
            <a:off x="153090" y="4210485"/>
            <a:ext cx="10446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EFI: Distributions on Q. states that are efficiently sampleable, statistically far, but computationally indistinguishable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5B79D-6362-C34F-92B5-B0E8BEAEE163}"/>
              </a:ext>
            </a:extLst>
          </p:cNvPr>
          <p:cNvSpPr txBox="1"/>
          <p:nvPr/>
        </p:nvSpPr>
        <p:spPr>
          <a:xfrm>
            <a:off x="153089" y="5337804"/>
            <a:ext cx="119134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Recently shown to be </a:t>
            </a:r>
            <a:r>
              <a:rPr lang="en-US" sz="2800" b="1" dirty="0"/>
              <a:t>equivalent</a:t>
            </a:r>
            <a:r>
              <a:rPr lang="en-US" sz="2800" dirty="0"/>
              <a:t> to various crypto primitives such as arbitrary commitments, OT, MPC, ZK proofs for various languages </a:t>
            </a:r>
            <a:r>
              <a:rPr lang="en-US" sz="2400" dirty="0"/>
              <a:t>[Y22,BCQ22]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993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0AC7-66CE-1043-A63E-DAC73AB5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6" y="68563"/>
            <a:ext cx="11817754" cy="674259"/>
          </a:xfrm>
        </p:spPr>
        <p:txBody>
          <a:bodyPr>
            <a:normAutofit fontScale="90000"/>
          </a:bodyPr>
          <a:lstStyle/>
          <a:p>
            <a:r>
              <a:rPr lang="en-US" dirty="0"/>
              <a:t>Existential Amplification of BHRD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65FC6-6560-C347-B3EF-DCE5216821F0}"/>
              </a:ext>
            </a:extLst>
          </p:cNvPr>
          <p:cNvSpPr txBox="1"/>
          <p:nvPr/>
        </p:nvSpPr>
        <p:spPr>
          <a:xfrm>
            <a:off x="84436" y="1970702"/>
            <a:ext cx="61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Input: </a:t>
            </a:r>
            <a:r>
              <a:rPr lang="en-US" sz="2800" dirty="0"/>
              <a:t>Access to the register </a:t>
            </a:r>
            <a:r>
              <a:rPr lang="en-US" sz="2800" b="1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BFE10F-4892-4D4A-97A6-816430AB6F90}"/>
                  </a:ext>
                </a:extLst>
              </p:cNvPr>
              <p:cNvSpPr txBox="1"/>
              <p:nvPr/>
            </p:nvSpPr>
            <p:spPr>
              <a:xfrm>
                <a:off x="1039268" y="1336929"/>
                <a:ext cx="98402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Promise that </a:t>
                </a:r>
                <a:r>
                  <a:rPr lang="en-US" sz="2800" b="1" dirty="0"/>
                  <a:t>BR </a:t>
                </a:r>
                <a:r>
                  <a:rPr lang="en-US" sz="2800" dirty="0"/>
                  <a:t>are entangled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inefficient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R -&gt; D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BD </a:t>
                </a:r>
                <a:r>
                  <a:rPr lang="en-US" sz="2800" dirty="0"/>
                  <a:t>=</a:t>
                </a:r>
                <a:r>
                  <a:rPr lang="en-US" sz="2800" dirty="0">
                    <a:solidFill>
                      <a:schemeClr val="tx1"/>
                    </a:solidFill>
                  </a:rPr>
                  <a:t> EPR</a:t>
                </a:r>
                <a:r>
                  <a:rPr lang="he-IL" sz="2800" dirty="0">
                    <a:solidFill>
                      <a:schemeClr val="tx1"/>
                    </a:solidFill>
                  </a:rPr>
                  <a:t>(</a:t>
                </a:r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BFE10F-4892-4D4A-97A6-816430AB6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68" y="1336929"/>
                <a:ext cx="9840225" cy="523220"/>
              </a:xfrm>
              <a:prstGeom prst="rect">
                <a:avLst/>
              </a:prstGeom>
              <a:blipFill>
                <a:blip r:embed="rId2"/>
                <a:stretch>
                  <a:fillRect l="-1160" t="-14286" b="-28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E061B9-1F5C-DA4F-849B-CB8157C0BB18}"/>
              </a:ext>
            </a:extLst>
          </p:cNvPr>
          <p:cNvSpPr txBox="1"/>
          <p:nvPr/>
        </p:nvSpPr>
        <p:spPr>
          <a:xfrm>
            <a:off x="84436" y="2669321"/>
            <a:ext cx="9187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Output: </a:t>
            </a:r>
            <a:r>
              <a:rPr lang="en-US" sz="2800" dirty="0"/>
              <a:t>A register </a:t>
            </a:r>
            <a:r>
              <a:rPr lang="en-US" sz="2800" b="1" dirty="0"/>
              <a:t>D</a:t>
            </a:r>
            <a:r>
              <a:rPr lang="en-US" sz="2800" dirty="0"/>
              <a:t> </a:t>
            </a:r>
            <a:r>
              <a:rPr lang="en-US" sz="2800" dirty="0" err="1"/>
              <a:t>s.t.</a:t>
            </a:r>
            <a:r>
              <a:rPr lang="en-US" sz="2800" dirty="0"/>
              <a:t> </a:t>
            </a:r>
            <a:r>
              <a:rPr lang="en-US" sz="2800" b="1" dirty="0"/>
              <a:t>BD </a:t>
            </a:r>
            <a:r>
              <a:rPr lang="en-US" sz="2800" dirty="0"/>
              <a:t>are correlated (fidelity with EPR)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354ED-E785-A447-AD65-4F8032554B27}"/>
              </a:ext>
            </a:extLst>
          </p:cNvPr>
          <p:cNvSpPr txBox="1"/>
          <p:nvPr/>
        </p:nvSpPr>
        <p:spPr>
          <a:xfrm>
            <a:off x="84435" y="851801"/>
            <a:ext cx="9187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Setup: </a:t>
            </a:r>
            <a:r>
              <a:rPr lang="en-US" sz="2800" dirty="0"/>
              <a:t>Efficiently generated state on </a:t>
            </a:r>
            <a:r>
              <a:rPr lang="en-US" sz="2800" b="1" dirty="0"/>
              <a:t>HBR </a:t>
            </a:r>
            <a:r>
              <a:rPr lang="en-US" sz="2800" dirty="0"/>
              <a:t>(</a:t>
            </a:r>
            <a:r>
              <a:rPr lang="en-US" sz="2800" b="1" dirty="0"/>
              <a:t>B</a:t>
            </a:r>
            <a:r>
              <a:rPr lang="en-US" sz="2800" dirty="0"/>
              <a:t> = single qubit)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4A6672-0281-6B4B-B4DF-024E0364DB50}"/>
              </a:ext>
            </a:extLst>
          </p:cNvPr>
          <p:cNvSpPr txBox="1"/>
          <p:nvPr/>
        </p:nvSpPr>
        <p:spPr>
          <a:xfrm>
            <a:off x="84436" y="3413473"/>
            <a:ext cx="7100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/>
              <a:t>“Easy” variant:</a:t>
            </a:r>
            <a:r>
              <a:rPr lang="en-US" sz="2800" dirty="0"/>
              <a:t> Find any non-trivial correlation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90954-CF5A-5B46-80FE-26C3EC2C18E5}"/>
              </a:ext>
            </a:extLst>
          </p:cNvPr>
          <p:cNvSpPr txBox="1"/>
          <p:nvPr/>
        </p:nvSpPr>
        <p:spPr>
          <a:xfrm>
            <a:off x="84436" y="4039035"/>
            <a:ext cx="7100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/>
              <a:t>“Hard” variant:</a:t>
            </a:r>
            <a:r>
              <a:rPr lang="en-US" sz="2800" dirty="0"/>
              <a:t> Find (near) EPR correlation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C8B23E-E509-824A-940E-F322236292FD}"/>
              </a:ext>
            </a:extLst>
          </p:cNvPr>
          <p:cNvSpPr txBox="1"/>
          <p:nvPr/>
        </p:nvSpPr>
        <p:spPr>
          <a:xfrm>
            <a:off x="6261300" y="4039035"/>
            <a:ext cx="4185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(with non-negligible prob.)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22AFC6-A416-CE45-A942-BD831EE922D9}"/>
                  </a:ext>
                </a:extLst>
              </p:cNvPr>
              <p:cNvSpPr txBox="1"/>
              <p:nvPr/>
            </p:nvSpPr>
            <p:spPr>
              <a:xfrm>
                <a:off x="662930" y="5371427"/>
                <a:ext cx="109816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We show: </a:t>
                </a:r>
                <a:r>
                  <a:rPr lang="en-US" sz="2800" dirty="0"/>
                  <a:t>hardness of hard variant </a:t>
                </a:r>
                <a14:m>
                  <m:oMath xmlns:m="http://schemas.openxmlformats.org/officeDocument/2006/math">
                    <m:r>
                      <a:rPr lang="en-I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EFI </a:t>
                </a:r>
                <a14:m>
                  <m:oMath xmlns:m="http://schemas.openxmlformats.org/officeDocument/2006/math">
                    <m:r>
                      <a:rPr lang="en-IL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hardness of easy variant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22AFC6-A416-CE45-A942-BD831EE92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0" y="5371427"/>
                <a:ext cx="10981670" cy="523220"/>
              </a:xfrm>
              <a:prstGeom prst="rect">
                <a:avLst/>
              </a:prstGeom>
              <a:blipFill>
                <a:blip r:embed="rId3"/>
                <a:stretch>
                  <a:fillRect l="-1156" t="-11628" b="-279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5E478EEB-A184-3D46-AAA5-164D5C733B24}"/>
              </a:ext>
            </a:extLst>
          </p:cNvPr>
          <p:cNvSpPr/>
          <p:nvPr/>
        </p:nvSpPr>
        <p:spPr>
          <a:xfrm>
            <a:off x="639569" y="5288070"/>
            <a:ext cx="10178850" cy="7971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9105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249D73-D2BB-8046-9CDC-554AAD0162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IL" dirty="0"/>
                  <a:t>Q. Crypto </a:t>
                </a:r>
                <a14:m>
                  <m:oMath xmlns:m="http://schemas.openxmlformats.org/officeDocument/2006/math">
                    <m:r>
                      <a:rPr lang="en-I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/>
                  <a:t> Q. Gravity </a:t>
                </a:r>
                <a:r>
                  <a:rPr lang="he-IL" sz="4000" dirty="0"/>
                  <a:t>:</a:t>
                </a:r>
                <a:r>
                  <a:rPr lang="en-IL" sz="4000" dirty="0"/>
                  <a:t> Our Construction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249D73-D2BB-8046-9CDC-554AAD016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51" t="-20370" b="-370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6655B03-B139-D646-B89B-930FE1646BE0}"/>
              </a:ext>
            </a:extLst>
          </p:cNvPr>
          <p:cNvSpPr txBox="1"/>
          <p:nvPr/>
        </p:nvSpPr>
        <p:spPr>
          <a:xfrm>
            <a:off x="84436" y="2740608"/>
            <a:ext cx="11922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Approach </a:t>
            </a:r>
            <a:r>
              <a:rPr lang="en-US" sz="2400" dirty="0"/>
              <a:t>(following [HH13,A16])</a:t>
            </a:r>
            <a:r>
              <a:rPr lang="en-US" sz="2800" dirty="0"/>
              <a:t>: 	Q commitment to </a:t>
            </a:r>
            <a:r>
              <a:rPr lang="en-US" sz="2800" i="1" dirty="0"/>
              <a:t>qubit</a:t>
            </a:r>
          </a:p>
          <a:p>
            <a:r>
              <a:rPr lang="en-US" sz="2800" b="1" dirty="0"/>
              <a:t>					R</a:t>
            </a:r>
            <a:r>
              <a:rPr lang="en-US" sz="2800" dirty="0"/>
              <a:t> = commitment to </a:t>
            </a:r>
            <a:r>
              <a:rPr lang="en-US" sz="2800" b="1" dirty="0"/>
              <a:t>D</a:t>
            </a:r>
            <a:r>
              <a:rPr lang="en-US" sz="2800" dirty="0"/>
              <a:t> (opening ”hidden” in </a:t>
            </a:r>
            <a:r>
              <a:rPr lang="en-US" sz="2800" b="1" dirty="0"/>
              <a:t>H</a:t>
            </a:r>
            <a:r>
              <a:rPr lang="en-US" sz="28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E303B-BC04-4442-9BC1-E31B65F6BB1C}"/>
              </a:ext>
            </a:extLst>
          </p:cNvPr>
          <p:cNvSpPr txBox="1"/>
          <p:nvPr/>
        </p:nvSpPr>
        <p:spPr>
          <a:xfrm>
            <a:off x="84436" y="998676"/>
            <a:ext cx="103845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Our assumption:</a:t>
            </a:r>
            <a:r>
              <a:rPr lang="en-US" sz="2800" dirty="0"/>
              <a:t> Non-Interactive Statistically-Binding  Commitments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DD6CBE-BA7B-904B-844B-6365F9B7DF5C}"/>
              </a:ext>
            </a:extLst>
          </p:cNvPr>
          <p:cNvSpPr txBox="1"/>
          <p:nvPr/>
        </p:nvSpPr>
        <p:spPr>
          <a:xfrm>
            <a:off x="7611858" y="1595774"/>
            <a:ext cx="470466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Plausibly exist even w/o OWFs </a:t>
            </a:r>
            <a:r>
              <a:rPr lang="en-US" sz="2400" dirty="0"/>
              <a:t>[K20,MY22,AQY22]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53469-D25B-C4C1-EA80-9CDF476D8C17}"/>
              </a:ext>
            </a:extLst>
          </p:cNvPr>
          <p:cNvSpPr txBox="1"/>
          <p:nvPr/>
        </p:nvSpPr>
        <p:spPr>
          <a:xfrm>
            <a:off x="121011" y="4003179"/>
            <a:ext cx="1192268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/>
              <a:t>“Quantum statistical binding” (information theoretic inversion)</a:t>
            </a:r>
          </a:p>
          <a:p>
            <a:pPr marL="457200" indent="-457200">
              <a:buFontTx/>
              <a:buChar char="-"/>
            </a:pPr>
            <a:endParaRPr lang="en-US" sz="1400" dirty="0"/>
          </a:p>
          <a:p>
            <a:pPr marL="457200" indent="-457200">
              <a:buFontTx/>
              <a:buChar char="-"/>
            </a:pPr>
            <a:r>
              <a:rPr lang="en-US" sz="2800" dirty="0"/>
              <a:t>Computationally hide </a:t>
            </a:r>
            <a:r>
              <a:rPr lang="en-US" sz="2800" i="1" dirty="0"/>
              <a:t>all</a:t>
            </a:r>
            <a:r>
              <a:rPr lang="en-US" sz="2800" dirty="0"/>
              <a:t> information in </a:t>
            </a:r>
            <a:r>
              <a:rPr lang="en-US" sz="2800" b="1" dirty="0"/>
              <a:t>D</a:t>
            </a:r>
          </a:p>
          <a:p>
            <a:endParaRPr lang="en-US" sz="2000" dirty="0"/>
          </a:p>
          <a:p>
            <a:r>
              <a:rPr lang="en-US" sz="2800" dirty="0"/>
              <a:t>Achieved using QOTP + statistically binding commitment to OTP key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5433D-5FA8-54FA-8336-6268505DF51E}"/>
              </a:ext>
            </a:extLst>
          </p:cNvPr>
          <p:cNvSpPr txBox="1"/>
          <p:nvPr/>
        </p:nvSpPr>
        <p:spPr>
          <a:xfrm>
            <a:off x="2619314" y="1479574"/>
            <a:ext cx="5051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(Q commitment to classical bit)</a:t>
            </a:r>
          </a:p>
        </p:txBody>
      </p:sp>
    </p:spTree>
    <p:extLst>
      <p:ext uri="{BB962C8B-B14F-4D97-AF65-F5344CB8AC3E}">
        <p14:creationId xmlns:p14="http://schemas.microsoft.com/office/powerpoint/2010/main" val="364687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3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249D73-D2BB-8046-9CDC-554AAD0162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IL" dirty="0"/>
                  <a:t>Q. Gravity </a:t>
                </a:r>
                <a14:m>
                  <m:oMath xmlns:m="http://schemas.openxmlformats.org/officeDocument/2006/math">
                    <m:r>
                      <a:rPr lang="en-I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/>
                  <a:t> </a:t>
                </a:r>
                <a:r>
                  <a:rPr lang="en-US" dirty="0"/>
                  <a:t>Q. Crypto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249D73-D2BB-8046-9CDC-554AAD016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51" t="-20370" b="-370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283499-8785-CF45-1784-60DB14B0870A}"/>
              </a:ext>
            </a:extLst>
          </p:cNvPr>
          <p:cNvSpPr txBox="1"/>
          <p:nvPr/>
        </p:nvSpPr>
        <p:spPr>
          <a:xfrm>
            <a:off x="373221" y="1063849"/>
            <a:ext cx="109805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Goal:</a:t>
            </a:r>
            <a:r>
              <a:rPr lang="en-US" sz="2800" dirty="0"/>
              <a:t> Create EFI = 2 indistinguishable distributions</a:t>
            </a:r>
            <a:endParaRPr lang="en-US" sz="2800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815CF9-6450-3282-03C4-0B49A809A6C2}"/>
              </a:ext>
            </a:extLst>
          </p:cNvPr>
          <p:cNvSpPr txBox="1"/>
          <p:nvPr/>
        </p:nvSpPr>
        <p:spPr>
          <a:xfrm>
            <a:off x="373219" y="4079781"/>
            <a:ext cx="6582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Amplify via parallel repetition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2ADF1-4052-27BD-9F40-44E1347FAE52}"/>
              </a:ext>
            </a:extLst>
          </p:cNvPr>
          <p:cNvSpPr txBox="1"/>
          <p:nvPr/>
        </p:nvSpPr>
        <p:spPr>
          <a:xfrm>
            <a:off x="373220" y="1891544"/>
            <a:ext cx="109805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Challenge:</a:t>
            </a:r>
            <a:r>
              <a:rPr lang="en-US" sz="2800" dirty="0"/>
              <a:t> BHRD Adv. has Q output / EFI Adv. has bit output</a:t>
            </a:r>
            <a:endParaRPr lang="en-US" sz="28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1AE588-DC5D-D851-856E-987758CDC474}"/>
              </a:ext>
            </a:extLst>
          </p:cNvPr>
          <p:cNvSpPr txBox="1"/>
          <p:nvPr/>
        </p:nvSpPr>
        <p:spPr>
          <a:xfrm>
            <a:off x="373220" y="2684717"/>
            <a:ext cx="109805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Approach:</a:t>
            </a:r>
            <a:r>
              <a:rPr lang="en-US" sz="2800" dirty="0"/>
              <a:t> Find classical hard-core bit for BHRD</a:t>
            </a:r>
          </a:p>
          <a:p>
            <a:br>
              <a:rPr lang="en-US" sz="1000" dirty="0"/>
            </a:br>
            <a:r>
              <a:rPr lang="en-US" sz="2800" dirty="0"/>
              <a:t>	         Intuition from teleportation / “superdense coding”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500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28D-511B-D36F-4089-4380668F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L" dirty="0"/>
              <a:t>Justify Cryptography via Physical Phenomena?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D2448C-8D4B-1239-044C-BBF02105F1FF}"/>
              </a:ext>
            </a:extLst>
          </p:cNvPr>
          <p:cNvSpPr/>
          <p:nvPr/>
        </p:nvSpPr>
        <p:spPr>
          <a:xfrm>
            <a:off x="10650764" y="1864834"/>
            <a:ext cx="1295400" cy="13335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31ACD1-FC82-9F20-3031-B5E480A05444}"/>
                  </a:ext>
                </a:extLst>
              </p:cNvPr>
              <p:cNvSpPr txBox="1"/>
              <p:nvPr/>
            </p:nvSpPr>
            <p:spPr>
              <a:xfrm>
                <a:off x="10820980" y="2274348"/>
                <a:ext cx="9739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31ACD1-FC82-9F20-3031-B5E480A05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980" y="2274348"/>
                <a:ext cx="973921" cy="523220"/>
              </a:xfrm>
              <a:prstGeom prst="rect">
                <a:avLst/>
              </a:prstGeom>
              <a:blipFill>
                <a:blip r:embed="rId3"/>
                <a:stretch>
                  <a:fillRect l="-3896" r="-3896" b="-190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DDB51FD-8D08-8983-F3CD-96C9063641A3}"/>
              </a:ext>
            </a:extLst>
          </p:cNvPr>
          <p:cNvSpPr/>
          <p:nvPr/>
        </p:nvSpPr>
        <p:spPr>
          <a:xfrm>
            <a:off x="7704200" y="1864834"/>
            <a:ext cx="1295400" cy="13335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343146-6B62-FB94-C161-228769A19BA3}"/>
                  </a:ext>
                </a:extLst>
              </p:cNvPr>
              <p:cNvSpPr txBox="1"/>
              <p:nvPr/>
            </p:nvSpPr>
            <p:spPr>
              <a:xfrm>
                <a:off x="8121159" y="2259834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343146-6B62-FB94-C161-228769A19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159" y="2259834"/>
                <a:ext cx="4680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>
            <a:extLst>
              <a:ext uri="{FF2B5EF4-FFF2-40B4-BE49-F238E27FC236}">
                <a16:creationId xmlns:a16="http://schemas.microsoft.com/office/drawing/2014/main" id="{E3B5D57C-DB05-EC5F-9D8C-54ABDF84D040}"/>
              </a:ext>
            </a:extLst>
          </p:cNvPr>
          <p:cNvSpPr/>
          <p:nvPr/>
        </p:nvSpPr>
        <p:spPr>
          <a:xfrm rot="18748047">
            <a:off x="8016703" y="1813761"/>
            <a:ext cx="3342973" cy="2175540"/>
          </a:xfrm>
          <a:prstGeom prst="arc">
            <a:avLst>
              <a:gd name="adj1" fmla="val 16200000"/>
              <a:gd name="adj2" fmla="val 692888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100DD71-3130-F9FA-36EA-4B78C37E099D}"/>
              </a:ext>
            </a:extLst>
          </p:cNvPr>
          <p:cNvSpPr/>
          <p:nvPr/>
        </p:nvSpPr>
        <p:spPr>
          <a:xfrm rot="18748047" flipH="1" flipV="1">
            <a:off x="8372759" y="1215606"/>
            <a:ext cx="3342973" cy="2175540"/>
          </a:xfrm>
          <a:prstGeom prst="arc">
            <a:avLst>
              <a:gd name="adj1" fmla="val 16200000"/>
              <a:gd name="adj2" fmla="val 982975"/>
            </a:avLst>
          </a:prstGeom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DE1974-0918-FECF-8CA0-7DFD58449E65}"/>
              </a:ext>
            </a:extLst>
          </p:cNvPr>
          <p:cNvSpPr txBox="1"/>
          <p:nvPr/>
        </p:nvSpPr>
        <p:spPr>
          <a:xfrm>
            <a:off x="9725478" y="934109"/>
            <a:ext cx="925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easy</a:t>
            </a:r>
            <a:endParaRPr lang="en-IL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B08D6-3FA9-268C-CAC5-906FBCB8C5FD}"/>
              </a:ext>
            </a:extLst>
          </p:cNvPr>
          <p:cNvSpPr txBox="1"/>
          <p:nvPr/>
        </p:nvSpPr>
        <p:spPr>
          <a:xfrm>
            <a:off x="10362289" y="3398123"/>
            <a:ext cx="925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hard</a:t>
            </a:r>
            <a:endParaRPr lang="en-IL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7F140E-B54A-CA00-C3D2-DB610F67C02F}"/>
              </a:ext>
            </a:extLst>
          </p:cNvPr>
          <p:cNvSpPr txBox="1"/>
          <p:nvPr/>
        </p:nvSpPr>
        <p:spPr>
          <a:xfrm>
            <a:off x="84436" y="977651"/>
            <a:ext cx="545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Why think that OWFs exist?</a:t>
            </a:r>
            <a:endParaRPr lang="en-IL" sz="28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ECE50-5F8E-8AD1-B6B2-2B382D126BC6}"/>
              </a:ext>
            </a:extLst>
          </p:cNvPr>
          <p:cNvSpPr txBox="1"/>
          <p:nvPr/>
        </p:nvSpPr>
        <p:spPr>
          <a:xfrm>
            <a:off x="84434" y="1545168"/>
            <a:ext cx="7345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There are math problems we don’t know how to solve (e.g. Factoring)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26418F-1A0F-2CE9-E98D-1CA1A471D46D}"/>
              </a:ext>
            </a:extLst>
          </p:cNvPr>
          <p:cNvSpPr txBox="1"/>
          <p:nvPr/>
        </p:nvSpPr>
        <p:spPr>
          <a:xfrm>
            <a:off x="84434" y="2572600"/>
            <a:ext cx="74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We witness one-way processes in nature (e.g. scrambling an egg)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EEE38-3061-D55E-4F45-6047146E6CFF}"/>
              </a:ext>
            </a:extLst>
          </p:cNvPr>
          <p:cNvSpPr txBox="1"/>
          <p:nvPr/>
        </p:nvSpPr>
        <p:spPr>
          <a:xfrm>
            <a:off x="84435" y="3659427"/>
            <a:ext cx="7672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Better if the </a:t>
            </a:r>
            <a:r>
              <a:rPr lang="en-US" sz="2800" i="1" dirty="0"/>
              <a:t>laws of nature </a:t>
            </a:r>
            <a:r>
              <a:rPr lang="en-US" sz="2800" dirty="0"/>
              <a:t>imply hardness of candidate (e.g. 2</a:t>
            </a:r>
            <a:r>
              <a:rPr lang="en-US" sz="2800" baseline="30000" dirty="0"/>
              <a:t>nd</a:t>
            </a:r>
            <a:r>
              <a:rPr lang="en-US" sz="2800" dirty="0"/>
              <a:t> law of thermodynamics)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85AC21-EAA7-AFDB-52B1-406B916F0C83}"/>
                  </a:ext>
                </a:extLst>
              </p:cNvPr>
              <p:cNvSpPr txBox="1"/>
              <p:nvPr/>
            </p:nvSpPr>
            <p:spPr>
              <a:xfrm>
                <a:off x="9434346" y="3891127"/>
                <a:ext cx="27515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complexity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physical resources (time, energy)</a:t>
                </a:r>
                <a:endParaRPr lang="en-IL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85AC21-EAA7-AFDB-52B1-406B916F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346" y="3891127"/>
                <a:ext cx="2751529" cy="1200329"/>
              </a:xfrm>
              <a:prstGeom prst="rect">
                <a:avLst/>
              </a:prstGeom>
              <a:blipFill>
                <a:blip r:embed="rId5"/>
                <a:stretch>
                  <a:fillRect t="-3158" b="-105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E4E1FE8-F49D-FFB6-76AA-042ABD359DD2}"/>
              </a:ext>
            </a:extLst>
          </p:cNvPr>
          <p:cNvSpPr txBox="1"/>
          <p:nvPr/>
        </p:nvSpPr>
        <p:spPr>
          <a:xfrm>
            <a:off x="84434" y="4873036"/>
            <a:ext cx="9132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Physics cannot “prove” cryptography – laws of nature are just a conjecture</a:t>
            </a:r>
            <a:endParaRPr lang="en-IL" sz="28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3EAE34-963F-4D83-E4DA-03D38686968F}"/>
              </a:ext>
            </a:extLst>
          </p:cNvPr>
          <p:cNvSpPr txBox="1"/>
          <p:nvPr/>
        </p:nvSpPr>
        <p:spPr>
          <a:xfrm>
            <a:off x="84434" y="6054417"/>
            <a:ext cx="964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Still nice to get “independent evidence” that cryptography exists</a:t>
            </a:r>
          </a:p>
        </p:txBody>
      </p:sp>
    </p:spTree>
    <p:extLst>
      <p:ext uri="{BB962C8B-B14F-4D97-AF65-F5344CB8AC3E}">
        <p14:creationId xmlns:p14="http://schemas.microsoft.com/office/powerpoint/2010/main" val="37393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7AF3-8175-5947-AD62-897B1ECA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  <a:endParaRPr lang="en-I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94FD4-878D-7B43-BD2F-4732F8369F18}"/>
              </a:ext>
            </a:extLst>
          </p:cNvPr>
          <p:cNvSpPr txBox="1"/>
          <p:nvPr/>
        </p:nvSpPr>
        <p:spPr>
          <a:xfrm>
            <a:off x="84436" y="911068"/>
            <a:ext cx="5345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Hard problems come up in nature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EDC01-938E-9545-88C3-344AC40BA1D8}"/>
              </a:ext>
            </a:extLst>
          </p:cNvPr>
          <p:cNvSpPr txBox="1"/>
          <p:nvPr/>
        </p:nvSpPr>
        <p:spPr>
          <a:xfrm>
            <a:off x="5044756" y="911068"/>
            <a:ext cx="567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– could they be </a:t>
            </a:r>
            <a:r>
              <a:rPr lang="en-US" sz="2800" b="1" dirty="0"/>
              <a:t>essential</a:t>
            </a:r>
            <a:r>
              <a:rPr lang="en-US" sz="2800" dirty="0"/>
              <a:t> to nature?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6E9AD-5717-694C-817F-9CF7770DD3F2}"/>
              </a:ext>
            </a:extLst>
          </p:cNvPr>
          <p:cNvSpPr txBox="1"/>
          <p:nvPr/>
        </p:nvSpPr>
        <p:spPr>
          <a:xfrm>
            <a:off x="84436" y="2845930"/>
            <a:ext cx="11858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HH:</a:t>
            </a:r>
            <a:r>
              <a:rPr lang="en-US" sz="2800" dirty="0"/>
              <a:t> Comp. hardness could “censor” the violation of monogamy of entanglement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C54C1-6AF8-E245-B82E-2F13BBC3ED0C}"/>
              </a:ext>
            </a:extLst>
          </p:cNvPr>
          <p:cNvSpPr txBox="1"/>
          <p:nvPr/>
        </p:nvSpPr>
        <p:spPr>
          <a:xfrm>
            <a:off x="3223516" y="1669897"/>
            <a:ext cx="505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A physical argument for crypto?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1CC0B-EB67-A542-A14C-EAC0F694C2F0}"/>
              </a:ext>
            </a:extLst>
          </p:cNvPr>
          <p:cNvSpPr txBox="1"/>
          <p:nvPr/>
        </p:nvSpPr>
        <p:spPr>
          <a:xfrm>
            <a:off x="84436" y="3529743"/>
            <a:ext cx="11858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This work: </a:t>
            </a:r>
            <a:r>
              <a:rPr lang="en-US" sz="2800" dirty="0"/>
              <a:t>Censoring this violation (in a particular way) implies crypto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7E021-3E24-2340-A6C0-4C2CEE6236BF}"/>
              </a:ext>
            </a:extLst>
          </p:cNvPr>
          <p:cNvSpPr txBox="1"/>
          <p:nvPr/>
        </p:nvSpPr>
        <p:spPr>
          <a:xfrm>
            <a:off x="10329449" y="6220510"/>
            <a:ext cx="2117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Thank you!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85434-DFA6-6E4F-BF5C-D99F4E629610}"/>
              </a:ext>
            </a:extLst>
          </p:cNvPr>
          <p:cNvSpPr txBox="1"/>
          <p:nvPr/>
        </p:nvSpPr>
        <p:spPr>
          <a:xfrm>
            <a:off x="84436" y="4469604"/>
            <a:ext cx="6689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Can we find this phenomena elsewhere?</a:t>
            </a:r>
          </a:p>
        </p:txBody>
      </p:sp>
    </p:spTree>
    <p:extLst>
      <p:ext uri="{BB962C8B-B14F-4D97-AF65-F5344CB8AC3E}">
        <p14:creationId xmlns:p14="http://schemas.microsoft.com/office/powerpoint/2010/main" val="175157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29127</TotalTime>
  <Words>743</Words>
  <Application>Microsoft Macintosh PowerPoint</Application>
  <PresentationFormat>Widescreen</PresentationFormat>
  <Paragraphs>86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Cambria Math</vt:lpstr>
      <vt:lpstr>Calibri Light</vt:lpstr>
      <vt:lpstr>Arial</vt:lpstr>
      <vt:lpstr>Office Theme</vt:lpstr>
      <vt:lpstr>PowerPoint Presentation</vt:lpstr>
      <vt:lpstr>The Quantum Nature of Hawking Radiation</vt:lpstr>
      <vt:lpstr>Black-Hole Radiation Decoding (BHRD / HH Decoding)</vt:lpstr>
      <vt:lpstr>This Work: Radiation Decoding is a Cryptographic Task</vt:lpstr>
      <vt:lpstr>Existential Amplification of BHRD</vt:lpstr>
      <vt:lpstr>Q. Crypto ⇒ Q. Gravity : Our Construction</vt:lpstr>
      <vt:lpstr>Q. Gravity ⇒ Q. Crypto</vt:lpstr>
      <vt:lpstr>Justify Cryptography via Physical Phenomena?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Obfuscation  from  Homomorphic Encryption</dc:title>
  <dc:creator>Zvika Brakerski</dc:creator>
  <cp:lastModifiedBy>Zvika Brakerski</cp:lastModifiedBy>
  <cp:revision>363</cp:revision>
  <dcterms:created xsi:type="dcterms:W3CDTF">2021-12-05T14:02:16Z</dcterms:created>
  <dcterms:modified xsi:type="dcterms:W3CDTF">2023-08-20T18:50:04Z</dcterms:modified>
</cp:coreProperties>
</file>