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4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tags/tag5.xml" ContentType="application/vnd.openxmlformats-officedocument.presentationml.tags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tags/tag6.xml" ContentType="application/vnd.openxmlformats-officedocument.presentationml.tags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tags/tag7.xml" ContentType="application/vnd.openxmlformats-officedocument.presentationml.tags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tags/tag8.xml" ContentType="application/vnd.openxmlformats-officedocument.presentationml.tags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tags/tag9.xml" ContentType="application/vnd.openxmlformats-officedocument.presentationml.tags+xml"/>
  <Override PartName="/ppt/notesSlides/notesSlide63.xml" ContentType="application/vnd.openxmlformats-officedocument.presentationml.notesSlide+xml"/>
  <Override PartName="/ppt/tags/tag10.xml" ContentType="application/vnd.openxmlformats-officedocument.presentationml.tags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tags/tag11.xml" ContentType="application/vnd.openxmlformats-officedocument.presentationml.tags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6"/>
  </p:notesMasterIdLst>
  <p:sldIdLst>
    <p:sldId id="256" r:id="rId2"/>
    <p:sldId id="320" r:id="rId3"/>
    <p:sldId id="306" r:id="rId4"/>
    <p:sldId id="308" r:id="rId5"/>
    <p:sldId id="265" r:id="rId6"/>
    <p:sldId id="384" r:id="rId7"/>
    <p:sldId id="314" r:id="rId8"/>
    <p:sldId id="385" r:id="rId9"/>
    <p:sldId id="448" r:id="rId10"/>
    <p:sldId id="330" r:id="rId11"/>
    <p:sldId id="391" r:id="rId12"/>
    <p:sldId id="392" r:id="rId13"/>
    <p:sldId id="393" r:id="rId14"/>
    <p:sldId id="468" r:id="rId15"/>
    <p:sldId id="274" r:id="rId16"/>
    <p:sldId id="381" r:id="rId17"/>
    <p:sldId id="342" r:id="rId18"/>
    <p:sldId id="346" r:id="rId19"/>
    <p:sldId id="455" r:id="rId20"/>
    <p:sldId id="457" r:id="rId21"/>
    <p:sldId id="458" r:id="rId22"/>
    <p:sldId id="459" r:id="rId23"/>
    <p:sldId id="461" r:id="rId24"/>
    <p:sldId id="355" r:id="rId25"/>
    <p:sldId id="462" r:id="rId26"/>
    <p:sldId id="360" r:id="rId27"/>
    <p:sldId id="286" r:id="rId28"/>
    <p:sldId id="285" r:id="rId29"/>
    <p:sldId id="397" r:id="rId30"/>
    <p:sldId id="403" r:id="rId31"/>
    <p:sldId id="407" r:id="rId32"/>
    <p:sldId id="406" r:id="rId33"/>
    <p:sldId id="408" r:id="rId34"/>
    <p:sldId id="469" r:id="rId35"/>
    <p:sldId id="411" r:id="rId36"/>
    <p:sldId id="419" r:id="rId37"/>
    <p:sldId id="467" r:id="rId38"/>
    <p:sldId id="443" r:id="rId39"/>
    <p:sldId id="440" r:id="rId40"/>
    <p:sldId id="441" r:id="rId41"/>
    <p:sldId id="436" r:id="rId42"/>
    <p:sldId id="439" r:id="rId43"/>
    <p:sldId id="434" r:id="rId44"/>
    <p:sldId id="438" r:id="rId45"/>
    <p:sldId id="433" r:id="rId46"/>
    <p:sldId id="423" r:id="rId47"/>
    <p:sldId id="429" r:id="rId48"/>
    <p:sldId id="418" r:id="rId49"/>
    <p:sldId id="302" r:id="rId50"/>
    <p:sldId id="300" r:id="rId51"/>
    <p:sldId id="301" r:id="rId52"/>
    <p:sldId id="368" r:id="rId53"/>
    <p:sldId id="370" r:id="rId54"/>
    <p:sldId id="371" r:id="rId55"/>
    <p:sldId id="374" r:id="rId56"/>
    <p:sldId id="375" r:id="rId57"/>
    <p:sldId id="376" r:id="rId58"/>
    <p:sldId id="377" r:id="rId59"/>
    <p:sldId id="378" r:id="rId60"/>
    <p:sldId id="380" r:id="rId61"/>
    <p:sldId id="379" r:id="rId62"/>
    <p:sldId id="297" r:id="rId63"/>
    <p:sldId id="299" r:id="rId64"/>
    <p:sldId id="303" r:id="rId65"/>
    <p:sldId id="288" r:id="rId66"/>
    <p:sldId id="289" r:id="rId67"/>
    <p:sldId id="290" r:id="rId68"/>
    <p:sldId id="291" r:id="rId69"/>
    <p:sldId id="292" r:id="rId70"/>
    <p:sldId id="293" r:id="rId71"/>
    <p:sldId id="294" r:id="rId72"/>
    <p:sldId id="295" r:id="rId73"/>
    <p:sldId id="269" r:id="rId74"/>
    <p:sldId id="272" r:id="rId75"/>
    <p:sldId id="259" r:id="rId76"/>
    <p:sldId id="262" r:id="rId77"/>
    <p:sldId id="261" r:id="rId78"/>
    <p:sldId id="266" r:id="rId79"/>
    <p:sldId id="263" r:id="rId80"/>
    <p:sldId id="311" r:id="rId81"/>
    <p:sldId id="273" r:id="rId82"/>
    <p:sldId id="267" r:id="rId83"/>
    <p:sldId id="260" r:id="rId84"/>
    <p:sldId id="335" r:id="rId85"/>
    <p:sldId id="327" r:id="rId86"/>
    <p:sldId id="386" r:id="rId87"/>
    <p:sldId id="396" r:id="rId88"/>
    <p:sldId id="447" r:id="rId89"/>
    <p:sldId id="421" r:id="rId90"/>
    <p:sldId id="417" r:id="rId91"/>
    <p:sldId id="409" r:id="rId92"/>
    <p:sldId id="413" r:id="rId93"/>
    <p:sldId id="412" r:id="rId94"/>
    <p:sldId id="416" r:id="rId95"/>
    <p:sldId id="422" r:id="rId96"/>
    <p:sldId id="428" r:id="rId97"/>
    <p:sldId id="431" r:id="rId98"/>
    <p:sldId id="435" r:id="rId99"/>
    <p:sldId id="339" r:id="rId100"/>
    <p:sldId id="340" r:id="rId101"/>
    <p:sldId id="341" r:id="rId102"/>
    <p:sldId id="277" r:id="rId103"/>
    <p:sldId id="460" r:id="rId104"/>
    <p:sldId id="463" r:id="rId105"/>
    <p:sldId id="464" r:id="rId106"/>
    <p:sldId id="363" r:id="rId107"/>
    <p:sldId id="445" r:id="rId108"/>
    <p:sldId id="465" r:id="rId109"/>
    <p:sldId id="276" r:id="rId110"/>
    <p:sldId id="278" r:id="rId111"/>
    <p:sldId id="279" r:id="rId112"/>
    <p:sldId id="280" r:id="rId113"/>
    <p:sldId id="281" r:id="rId114"/>
    <p:sldId id="283" r:id="rId115"/>
    <p:sldId id="284" r:id="rId116"/>
    <p:sldId id="399" r:id="rId117"/>
    <p:sldId id="400" r:id="rId118"/>
    <p:sldId id="401" r:id="rId119"/>
    <p:sldId id="367" r:id="rId120"/>
    <p:sldId id="405" r:id="rId121"/>
    <p:sldId id="449" r:id="rId122"/>
    <p:sldId id="451" r:id="rId123"/>
    <p:sldId id="452" r:id="rId124"/>
    <p:sldId id="450" r:id="rId1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5" autoAdjust="0"/>
    <p:restoredTop sz="83228"/>
  </p:normalViewPr>
  <p:slideViewPr>
    <p:cSldViewPr snapToGrid="0">
      <p:cViewPr varScale="1">
        <p:scale>
          <a:sx n="65" d="100"/>
          <a:sy n="65" d="100"/>
        </p:scale>
        <p:origin x="4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5F2A4-F1D4-3647-AD4C-68F73E0AB080}" type="datetimeFigureOut">
              <a:rPr lang="en-US" smtClean="0"/>
              <a:t>4/20/23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04279-76A8-1C4B-9F45-0B3B8B9FA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4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90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CK20 BIM00 amortized cost this property is important for this transformation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70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CK20 BIM00 amortized cost this property is important for this transformation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25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CK20 BIM00 amortized cost this property is important for this transformation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31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Stress the novelty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95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questions</a:t>
            </a:r>
          </a:p>
          <a:p>
            <a:r>
              <a:rPr lang="en-US" dirty="0"/>
              <a:t>The plan is … </a:t>
            </a:r>
          </a:p>
          <a:p>
            <a:r>
              <a:rPr lang="en-US" dirty="0"/>
              <a:t>Slow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82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CK20 BIM00 amortized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3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CK20 BIM00 amortized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21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CK20 BIM00 amortized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724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CK20 BIM00 amortized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247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CK20 BIM00 amortized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88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DB is n bits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659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CK20 BIM00 amortized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154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CK20 BIM00 amortized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297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CK20 BIM00 amortized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011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CK20 BIM00 amortized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405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CK20 BIM00 amortized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261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CK20 BIM00 amortized cost</a:t>
            </a:r>
          </a:p>
          <a:p>
            <a:endParaRPr lang="en-US" dirty="0"/>
          </a:p>
          <a:p>
            <a:r>
              <a:rPr lang="en-US" dirty="0"/>
              <a:t>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71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Refresh after finishing the one-query version,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729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Special property of the two server scheme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45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Boost </a:t>
            </a:r>
            <a:r>
              <a:rPr lang="en-US" dirty="0" err="1"/>
              <a:t>succ</a:t>
            </a:r>
            <a:r>
              <a:rPr lang="en-US" dirty="0"/>
              <a:t> prob.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451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Boost </a:t>
            </a:r>
            <a:r>
              <a:rPr lang="en-US" dirty="0" err="1"/>
              <a:t>succ</a:t>
            </a:r>
            <a:r>
              <a:rPr lang="en-US" dirty="0"/>
              <a:t> prob.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36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e17ea9f615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e17ea9f615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Maybe more credits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/>
              <a:t>Beimel</a:t>
            </a:r>
            <a:r>
              <a:rPr lang="en-US" dirty="0"/>
              <a:t> </a:t>
            </a:r>
            <a:r>
              <a:rPr lang="en-US" dirty="0" err="1"/>
              <a:t>Ishai</a:t>
            </a:r>
            <a:r>
              <a:rPr lang="en-US" dirty="0"/>
              <a:t> </a:t>
            </a:r>
            <a:r>
              <a:rPr lang="en-US" dirty="0" err="1"/>
              <a:t>Malkin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New paradigm and practical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2406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Boost </a:t>
            </a:r>
            <a:r>
              <a:rPr lang="en-US" dirty="0" err="1"/>
              <a:t>succ</a:t>
            </a:r>
            <a:r>
              <a:rPr lang="en-US" dirty="0"/>
              <a:t> prob.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608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Special property of the two server scheme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554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when the y values are random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549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Refresh after finishing the one-query version,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761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ways to view the distribution </a:t>
            </a:r>
          </a:p>
          <a:p>
            <a:r>
              <a:rPr lang="en-US" dirty="0"/>
              <a:t>Real view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175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previous SACM21 paper has relatively easy privacy proof but complicated correctness proof.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512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CK20 BIM00 amortized cost this property is important for this transformation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388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CK20 BIM00 amortized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526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CK20 BIM00 amortized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029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CK20 BIM00 amortized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64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CK20 BIM00 amortized cost this is a special model</a:t>
            </a:r>
          </a:p>
          <a:p>
            <a:r>
              <a:rPr lang="en-US" dirty="0"/>
              <a:t>One time / unbounded amortized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317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388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27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412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348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537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CK20 BIM00 amortized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146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586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0240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8687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e17ea9f615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e17ea9f615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Intuition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7002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e17ea9f615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e17ea9f615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Since the BIM paper, there’s a line of work. The best result today is CHK22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842002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of the talk is </a:t>
            </a:r>
            <a:r>
              <a:rPr lang="en-US" dirty="0" err="1"/>
              <a:t>gonna</a:t>
            </a:r>
            <a:r>
              <a:rPr lang="en-US" dirty="0"/>
              <a:t> focus on the bounded scheme</a:t>
            </a:r>
          </a:p>
          <a:p>
            <a:r>
              <a:rPr lang="en-US" dirty="0"/>
              <a:t>Slow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3684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 .. DNS example </a:t>
            </a:r>
            <a:r>
              <a:rPr lang="en-US" dirty="0" err="1"/>
              <a:t>subscirption</a:t>
            </a:r>
            <a:r>
              <a:rPr lang="en-US" dirty="0"/>
              <a:t> model cost of the preprocessing</a:t>
            </a:r>
          </a:p>
          <a:p>
            <a:r>
              <a:rPr lang="en-US" dirty="0"/>
              <a:t>Log terms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1207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CK20 BIM00 amortized cost this property is important for this transformation</a:t>
            </a:r>
          </a:p>
          <a:p>
            <a:r>
              <a:rPr lang="en-US" dirty="0"/>
              <a:t>Circuit cost !</a:t>
            </a:r>
          </a:p>
          <a:p>
            <a:r>
              <a:rPr lang="en-US" dirty="0"/>
              <a:t>Why not also use </a:t>
            </a:r>
            <a:r>
              <a:rPr lang="en-US" dirty="0" err="1"/>
              <a:t>fhe</a:t>
            </a:r>
            <a:r>
              <a:rPr lang="en-US" dirty="0"/>
              <a:t> during the online ? Because of the RAM cost vs circuit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9854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CK20 BIM00 amortized cost this property is important for this transformation</a:t>
            </a:r>
          </a:p>
          <a:p>
            <a:r>
              <a:rPr lang="en-US" dirty="0"/>
              <a:t>Circuit cost !</a:t>
            </a:r>
          </a:p>
          <a:p>
            <a:r>
              <a:rPr lang="en-US" dirty="0"/>
              <a:t>Why not also use </a:t>
            </a:r>
            <a:r>
              <a:rPr lang="en-US" dirty="0" err="1"/>
              <a:t>fhe</a:t>
            </a:r>
            <a:r>
              <a:rPr lang="en-US" dirty="0"/>
              <a:t> during the online ? Because of the RAM cost vs circuit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2632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CK20 BIM00 amortized cost</a:t>
            </a:r>
          </a:p>
          <a:p>
            <a:r>
              <a:rPr lang="en-US" dirty="0"/>
              <a:t>a backup key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4271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CK20 BIM00 amortized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1114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CK20 BIM00 amortized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6670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Stress the novelty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020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CK20 BIM00 amortized cost different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3122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Xor</a:t>
            </a:r>
            <a:r>
              <a:rPr lang="en-US" dirty="0"/>
              <a:t> of the database values at those positions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4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e17ea9f615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e17ea9f615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Since the BIM paper, there’s a line of work. The best result today is CHK22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758070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two servers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647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CK20 BIM00 amortized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0953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CK20 BIM00 amortized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6950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CK20 BIM00 amortized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5946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CK20 BIM00 amortized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210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CK20 BIM00 amortized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0643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CK20 BIM00 amortized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3648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comm. Is offline -&gt; Delay </a:t>
            </a:r>
            <a:r>
              <a:rPr lang="en-US" dirty="0" err="1"/>
              <a:t>fhe</a:t>
            </a:r>
            <a:r>
              <a:rPr lang="en-US" dirty="0"/>
              <a:t> earlier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2105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Special property of the two server scheme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4849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Special property of the two server scheme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9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e17ea9f615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e17ea9f615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Since the BIM paper, there’s a line of work. The best result today is CHK22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101595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Special property of the two server scheme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3844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Boost </a:t>
            </a:r>
            <a:r>
              <a:rPr lang="en-US" dirty="0" err="1"/>
              <a:t>succ</a:t>
            </a:r>
            <a:r>
              <a:rPr lang="en-US" dirty="0"/>
              <a:t> prob.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68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Stress the novelty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76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CK20 BIM00 amortized cost this property is important for this transformation</a:t>
            </a:r>
          </a:p>
          <a:p>
            <a:r>
              <a:rPr lang="en-US" dirty="0"/>
              <a:t>2 server setting -- explain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04279-76A8-1C4B-9F45-0B3B8B9FA5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00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55F5B-09BC-FBF3-9B39-5C4B56A38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2F32B-C389-26EC-11E6-5EB82239A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251F9-D323-5E0F-4853-F770E647B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FC1F-3120-43BA-8146-8590D784C588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4F34E-D642-8A86-F842-38E659A63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41DA6-FFB0-03A2-81B7-E3652C4C5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D91A-BA76-4A9C-92C4-1783FA5F3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19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6D32F-0B10-E939-3839-1B2BE8237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81B6C3-8D1A-DE39-6D50-E54CA735D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BF135-0D79-D3E2-80D1-A54D9D929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FC1F-3120-43BA-8146-8590D784C588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0B027-361D-5471-3916-DFC88020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027B4-F1D1-6FB6-601A-E46B082F4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D91A-BA76-4A9C-92C4-1783FA5F3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5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0C69E1-FD03-6746-A46C-FE6576636E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3E696B-CE98-0CBC-5C7D-3F86C2746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0A652-D339-F905-4C40-C6277ABD6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FC1F-3120-43BA-8146-8590D784C588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CA260-9520-CC2B-B2DE-F0991CA9F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DB56B-1CB4-A2FE-3479-13DD54F21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D91A-BA76-4A9C-92C4-1783FA5F3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5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8E4E4-1442-A174-795B-F87093C66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697DD-FCA7-B53D-6C0B-EA0F7569F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E6456-264C-AACF-BD47-78E3527D9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FC1F-3120-43BA-8146-8590D784C588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C032D-439E-86E1-E5F2-180FE3099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B4F18-4DC7-8B3B-B42D-381CEE8AC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D91A-BA76-4A9C-92C4-1783FA5F3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1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31E98-1857-2EB3-D7ED-800E8CF94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843F1-2B34-0DC9-B9AC-900222BA6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6FFBE-C1E0-48FC-B2BB-E90B05CEA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FC1F-3120-43BA-8146-8590D784C588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6058-C9C5-D728-3D6C-EE4F867D2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552FF-0840-22AE-C462-B40F64F70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D91A-BA76-4A9C-92C4-1783FA5F3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35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1155C-50B7-F163-C682-472531ADF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6192C-6218-95CA-E2A7-5EA2C8A6A3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7F7304-C77B-0DB1-CC4E-472FBE41D3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3B05BF-5364-91BA-EA5C-B57C632A0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FC1F-3120-43BA-8146-8590D784C588}" type="datetimeFigureOut">
              <a:rPr lang="en-US" smtClean="0"/>
              <a:t>4/20/23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5257E-31FA-A9CF-8F99-9A044CC53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EF1289-C178-7F84-2EEA-603F7AD1B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D91A-BA76-4A9C-92C4-1783FA5F3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80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8F38-682A-BB4F-76A9-2DF943496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02998-B01F-87A3-F1B0-39E4A9AC6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414365-6C13-9739-C218-D1A868680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34D1BE-D7F0-B3DB-33C1-CB3D5FBFD5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E3B1E1-7D52-3E4D-F017-26856F57CC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7CC554-D64B-B66F-BA60-E988289AD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FC1F-3120-43BA-8146-8590D784C588}" type="datetimeFigureOut">
              <a:rPr lang="en-US" smtClean="0"/>
              <a:t>4/20/23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7C6A0D-0693-B21E-F4AD-7EFFA093D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53207B-9BB3-8B74-DCBA-F91ACA392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D91A-BA76-4A9C-92C4-1783FA5F3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41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DB83F-826A-2F95-6FE5-DC2DD5D86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EB0331-FF11-9941-2E08-2557E7100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FC1F-3120-43BA-8146-8590D784C588}" type="datetimeFigureOut">
              <a:rPr lang="en-US" smtClean="0"/>
              <a:t>4/20/23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30D14E-F956-12EE-1170-4039B0E5A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70CFD5-3CA9-7E4B-E4DB-A0A7CF096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D91A-BA76-4A9C-92C4-1783FA5F3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02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A54B7-B2F5-2321-1D62-5B71A5AF7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FC1F-3120-43BA-8146-8590D784C588}" type="datetimeFigureOut">
              <a:rPr lang="en-US" smtClean="0"/>
              <a:t>4/20/23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7D1A4E-DB8D-AA74-A537-DE4E2B237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DF07E-5454-C7B4-C0E6-ED2F2F6D9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D91A-BA76-4A9C-92C4-1783FA5F3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80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D9021-CCE5-55B3-8F5C-FD8F5CA57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43131-D950-96E3-27D7-7B5BA640A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D60D7-51A8-CBC5-2503-6049DDB43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36AA0-96A6-C241-A298-BF28E9E21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FC1F-3120-43BA-8146-8590D784C588}" type="datetimeFigureOut">
              <a:rPr lang="en-US" smtClean="0"/>
              <a:t>4/20/23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23A67B-EF0E-252C-812A-A35AE963B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0D9504-96DC-0142-D186-214155B2F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D91A-BA76-4A9C-92C4-1783FA5F3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45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6704C-CE88-9580-835B-F7DDC2AFA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C5EEE4-6334-72B4-4594-34D9852610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1D76B3-2420-811B-2A9E-2FC029899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4F9665-2C3A-9DC9-1092-30BBBFBB0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FC1F-3120-43BA-8146-8590D784C588}" type="datetimeFigureOut">
              <a:rPr lang="en-US" smtClean="0"/>
              <a:t>4/20/23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07D19C-A92A-73D0-1222-BA61FFFBE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DA62DE-B486-6C66-7EF2-1FCFC1557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D91A-BA76-4A9C-92C4-1783FA5F3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32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F256F0-3BEC-2546-5741-7F9117E63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E29B3-E7E4-7261-0CBA-2E0EC36C7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0C1D5-85F3-BC38-9D3A-F8CF2D36D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BFC1F-3120-43BA-8146-8590D784C588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142CD-222A-E435-7748-BEBC40139A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D3136-94D4-2B32-DB46-BFA555C4C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BD91A-BA76-4A9C-92C4-1783FA5F3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3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4" Type="http://schemas.openxmlformats.org/officeDocument/2006/relationships/image" Target="../media/image2.sv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96.png"/><Relationship Id="rId4" Type="http://schemas.openxmlformats.org/officeDocument/2006/relationships/image" Target="../media/image2.sv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6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610.png"/><Relationship Id="rId5" Type="http://schemas.openxmlformats.org/officeDocument/2006/relationships/image" Target="../media/image2.svg"/><Relationship Id="rId10" Type="http://schemas.openxmlformats.org/officeDocument/2006/relationships/image" Target="../media/image19.png"/><Relationship Id="rId4" Type="http://schemas.openxmlformats.org/officeDocument/2006/relationships/image" Target="../media/image1.png"/><Relationship Id="rId9" Type="http://schemas.openxmlformats.org/officeDocument/2006/relationships/image" Target="../media/image18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65.png"/><Relationship Id="rId10" Type="http://schemas.openxmlformats.org/officeDocument/2006/relationships/image" Target="../media/image640.png"/><Relationship Id="rId4" Type="http://schemas.openxmlformats.org/officeDocument/2006/relationships/image" Target="../media/image9.svg"/><Relationship Id="rId9" Type="http://schemas.openxmlformats.org/officeDocument/2006/relationships/image" Target="../media/image630.pn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4.png"/><Relationship Id="rId10" Type="http://schemas.openxmlformats.org/officeDocument/2006/relationships/image" Target="../media/image99.png"/><Relationship Id="rId4" Type="http://schemas.openxmlformats.org/officeDocument/2006/relationships/image" Target="../media/image2.svg"/><Relationship Id="rId9" Type="http://schemas.openxmlformats.org/officeDocument/2006/relationships/image" Target="../media/image29.pn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00.png"/><Relationship Id="rId4" Type="http://schemas.openxmlformats.org/officeDocument/2006/relationships/image" Target="../media/image2.sv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63.xml"/><Relationship Id="rId7" Type="http://schemas.openxmlformats.org/officeDocument/2006/relationships/image" Target="../media/image10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00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101.pn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notesSlide" Target="../notesSlides/notesSlide64.xml"/><Relationship Id="rId7" Type="http://schemas.openxmlformats.org/officeDocument/2006/relationships/image" Target="../media/image8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03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106.pn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1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2.svg"/><Relationship Id="rId9" Type="http://schemas.openxmlformats.org/officeDocument/2006/relationships/image" Target="../media/image89.pn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66.xml"/><Relationship Id="rId7" Type="http://schemas.openxmlformats.org/officeDocument/2006/relationships/image" Target="../media/image10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00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9.svg"/><Relationship Id="rId7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0" Type="http://schemas.openxmlformats.org/officeDocument/2006/relationships/image" Target="../media/image68.svg"/><Relationship Id="rId9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4" Type="http://schemas.openxmlformats.org/officeDocument/2006/relationships/image" Target="../media/image2.svg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9.svg"/><Relationship Id="rId7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720.png"/><Relationship Id="rId10" Type="http://schemas.openxmlformats.org/officeDocument/2006/relationships/image" Target="../media/image68.svg"/><Relationship Id="rId9" Type="http://schemas.openxmlformats.org/officeDocument/2006/relationships/image" Target="../media/image67.png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9.svg"/><Relationship Id="rId7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0" Type="http://schemas.openxmlformats.org/officeDocument/2006/relationships/image" Target="../media/image68.svg"/><Relationship Id="rId9" Type="http://schemas.openxmlformats.org/officeDocument/2006/relationships/image" Target="../media/image67.png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9.svg"/><Relationship Id="rId7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0" Type="http://schemas.openxmlformats.org/officeDocument/2006/relationships/image" Target="../media/image68.svg"/><Relationship Id="rId9" Type="http://schemas.openxmlformats.org/officeDocument/2006/relationships/image" Target="../media/image67.pn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4" Type="http://schemas.openxmlformats.org/officeDocument/2006/relationships/image" Target="../media/image9.sv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2.sv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svg"/><Relationship Id="rId11" Type="http://schemas.openxmlformats.org/officeDocument/2006/relationships/image" Target="../media/image79.png"/><Relationship Id="rId5" Type="http://schemas.openxmlformats.org/officeDocument/2006/relationships/image" Target="../media/image67.png"/><Relationship Id="rId10" Type="http://schemas.openxmlformats.org/officeDocument/2006/relationships/image" Target="../media/image78.png"/><Relationship Id="rId4" Type="http://schemas.openxmlformats.org/officeDocument/2006/relationships/image" Target="../media/image74.png"/><Relationship Id="rId9" Type="http://schemas.openxmlformats.org/officeDocument/2006/relationships/image" Target="../media/image77.pn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0.png"/><Relationship Id="rId3" Type="http://schemas.openxmlformats.org/officeDocument/2006/relationships/image" Target="../media/image900.png"/><Relationship Id="rId7" Type="http://schemas.openxmlformats.org/officeDocument/2006/relationships/image" Target="../media/image98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4.png"/><Relationship Id="rId4" Type="http://schemas.openxmlformats.org/officeDocument/2006/relationships/image" Target="../media/image960.png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0.png"/><Relationship Id="rId3" Type="http://schemas.openxmlformats.org/officeDocument/2006/relationships/image" Target="../media/image900.png"/><Relationship Id="rId7" Type="http://schemas.openxmlformats.org/officeDocument/2006/relationships/image" Target="../media/image101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4.png"/><Relationship Id="rId4" Type="http://schemas.openxmlformats.org/officeDocument/2006/relationships/image" Target="../media/image1000.png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0.png"/><Relationship Id="rId3" Type="http://schemas.openxmlformats.org/officeDocument/2006/relationships/image" Target="../media/image900.png"/><Relationship Id="rId7" Type="http://schemas.openxmlformats.org/officeDocument/2006/relationships/image" Target="../media/image101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4.png"/><Relationship Id="rId10" Type="http://schemas.openxmlformats.org/officeDocument/2006/relationships/image" Target="../media/image990.png"/><Relationship Id="rId4" Type="http://schemas.openxmlformats.org/officeDocument/2006/relationships/image" Target="../media/image1000.png"/><Relationship Id="rId9" Type="http://schemas.openxmlformats.org/officeDocument/2006/relationships/image" Target="../media/image1030.pn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60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5" Type="http://schemas.openxmlformats.org/officeDocument/2006/relationships/image" Target="../media/image54.png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sv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4.png"/><Relationship Id="rId4" Type="http://schemas.openxmlformats.org/officeDocument/2006/relationships/image" Target="../media/image2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4.png"/><Relationship Id="rId4" Type="http://schemas.openxmlformats.org/officeDocument/2006/relationships/image" Target="../media/image2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4.png"/><Relationship Id="rId4" Type="http://schemas.openxmlformats.org/officeDocument/2006/relationships/image" Target="../media/image2.svg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9.png"/><Relationship Id="rId4" Type="http://schemas.openxmlformats.org/officeDocument/2006/relationships/image" Target="../media/image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1.png"/><Relationship Id="rId4" Type="http://schemas.openxmlformats.org/officeDocument/2006/relationships/image" Target="../media/image2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2.png"/><Relationship Id="rId4" Type="http://schemas.openxmlformats.org/officeDocument/2006/relationships/image" Target="../media/image2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68.png"/><Relationship Id="rId10" Type="http://schemas.openxmlformats.org/officeDocument/2006/relationships/image" Target="../media/image37.png"/><Relationship Id="rId4" Type="http://schemas.openxmlformats.org/officeDocument/2006/relationships/image" Target="../media/image2.svg"/><Relationship Id="rId9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9.png"/><Relationship Id="rId5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1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1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5" Type="http://schemas.openxmlformats.org/officeDocument/2006/relationships/image" Target="../media/image54.png"/><Relationship Id="rId4" Type="http://schemas.openxmlformats.org/officeDocument/2006/relationships/image" Target="../media/image2.svg"/><Relationship Id="rId9" Type="http://schemas.openxmlformats.org/officeDocument/2006/relationships/image" Target="../media/image56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1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10" Type="http://schemas.openxmlformats.org/officeDocument/2006/relationships/image" Target="../media/image61.png"/><Relationship Id="rId4" Type="http://schemas.openxmlformats.org/officeDocument/2006/relationships/image" Target="../media/image2.svg"/><Relationship Id="rId9" Type="http://schemas.openxmlformats.org/officeDocument/2006/relationships/image" Target="../media/image8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83.png"/><Relationship Id="rId4" Type="http://schemas.openxmlformats.org/officeDocument/2006/relationships/image" Target="../media/image2.sv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83.png"/><Relationship Id="rId4" Type="http://schemas.openxmlformats.org/officeDocument/2006/relationships/image" Target="../media/image2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2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microsoft.com/office/2007/relationships/hdphoto" Target="../media/hdphoto4.wdp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microsoft.com/office/2007/relationships/hdphoto" Target="../media/hdphoto1.wdp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2.sv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13" Type="http://schemas.openxmlformats.org/officeDocument/2006/relationships/image" Target="../media/image65.png"/><Relationship Id="rId3" Type="http://schemas.openxmlformats.org/officeDocument/2006/relationships/image" Target="../media/image9.svg"/><Relationship Id="rId7" Type="http://schemas.openxmlformats.org/officeDocument/2006/relationships/image" Target="../media/image64.png"/><Relationship Id="rId12" Type="http://schemas.openxmlformats.org/officeDocument/2006/relationships/image" Target="../media/image6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630.png"/><Relationship Id="rId10" Type="http://schemas.openxmlformats.org/officeDocument/2006/relationships/image" Target="../media/image2.svg"/><Relationship Id="rId9" Type="http://schemas.openxmlformats.org/officeDocument/2006/relationships/image" Target="../media/image1.png"/><Relationship Id="rId14" Type="http://schemas.openxmlformats.org/officeDocument/2006/relationships/image" Target="../media/image66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9.svg"/><Relationship Id="rId7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0" Type="http://schemas.openxmlformats.org/officeDocument/2006/relationships/image" Target="../media/image68.svg"/><Relationship Id="rId9" Type="http://schemas.openxmlformats.org/officeDocument/2006/relationships/image" Target="../media/image67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9.svg"/><Relationship Id="rId7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57.png"/><Relationship Id="rId10" Type="http://schemas.openxmlformats.org/officeDocument/2006/relationships/image" Target="../media/image68.svg"/><Relationship Id="rId9" Type="http://schemas.openxmlformats.org/officeDocument/2006/relationships/image" Target="../media/image67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9.svg"/><Relationship Id="rId7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0" Type="http://schemas.openxmlformats.org/officeDocument/2006/relationships/image" Target="../media/image68.svg"/><Relationship Id="rId9" Type="http://schemas.openxmlformats.org/officeDocument/2006/relationships/image" Target="../media/image67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9.svg"/><Relationship Id="rId7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58.png"/><Relationship Id="rId10" Type="http://schemas.openxmlformats.org/officeDocument/2006/relationships/image" Target="../media/image68.svg"/><Relationship Id="rId9" Type="http://schemas.openxmlformats.org/officeDocument/2006/relationships/image" Target="../media/image6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711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9.svg"/><Relationship Id="rId7" Type="http://schemas.openxmlformats.org/officeDocument/2006/relationships/image" Target="../media/image6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0" Type="http://schemas.openxmlformats.org/officeDocument/2006/relationships/image" Target="../media/image2.svg"/><Relationship Id="rId9" Type="http://schemas.openxmlformats.org/officeDocument/2006/relationships/image" Target="../media/image1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65.svg"/><Relationship Id="rId7" Type="http://schemas.openxmlformats.org/officeDocument/2006/relationships/image" Target="../media/image6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13" Type="http://schemas.openxmlformats.org/officeDocument/2006/relationships/image" Target="../media/image79.png"/><Relationship Id="rId3" Type="http://schemas.openxmlformats.org/officeDocument/2006/relationships/image" Target="../media/image65.svg"/><Relationship Id="rId7" Type="http://schemas.openxmlformats.org/officeDocument/2006/relationships/image" Target="../media/image67.png"/><Relationship Id="rId12" Type="http://schemas.openxmlformats.org/officeDocument/2006/relationships/image" Target="../media/image7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7.png"/><Relationship Id="rId5" Type="http://schemas.openxmlformats.org/officeDocument/2006/relationships/image" Target="../media/image2.sv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4" Type="http://schemas.openxmlformats.org/officeDocument/2006/relationships/image" Target="../media/image1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0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12" Type="http://schemas.openxmlformats.org/officeDocument/2006/relationships/image" Target="../media/image31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300.png"/><Relationship Id="rId5" Type="http://schemas.openxmlformats.org/officeDocument/2006/relationships/image" Target="../media/image8.png"/><Relationship Id="rId15" Type="http://schemas.openxmlformats.org/officeDocument/2006/relationships/image" Target="../media/image341.png"/><Relationship Id="rId10" Type="http://schemas.openxmlformats.org/officeDocument/2006/relationships/image" Target="../media/image290.png"/><Relationship Id="rId4" Type="http://schemas.openxmlformats.org/officeDocument/2006/relationships/image" Target="../media/image2.svg"/><Relationship Id="rId9" Type="http://schemas.openxmlformats.org/officeDocument/2006/relationships/image" Target="../media/image280.png"/><Relationship Id="rId14" Type="http://schemas.openxmlformats.org/officeDocument/2006/relationships/image" Target="../media/image33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.png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9.svg"/><Relationship Id="rId12" Type="http://schemas.openxmlformats.org/officeDocument/2006/relationships/image" Target="../media/image1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11" Type="http://schemas.openxmlformats.org/officeDocument/2006/relationships/image" Target="../media/image1010.png"/><Relationship Id="rId5" Type="http://schemas.openxmlformats.org/officeDocument/2006/relationships/image" Target="../media/image2.sv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10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1.png"/><Relationship Id="rId3" Type="http://schemas.openxmlformats.org/officeDocument/2006/relationships/image" Target="../media/image1.png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810.png"/><Relationship Id="rId4" Type="http://schemas.openxmlformats.org/officeDocument/2006/relationships/image" Target="../media/image2.svg"/><Relationship Id="rId9" Type="http://schemas.openxmlformats.org/officeDocument/2006/relationships/image" Target="../media/image710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2.svg"/><Relationship Id="rId7" Type="http://schemas.openxmlformats.org/officeDocument/2006/relationships/image" Target="../media/image39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410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13" Type="http://schemas.openxmlformats.org/officeDocument/2006/relationships/image" Target="../media/image72.png"/><Relationship Id="rId3" Type="http://schemas.openxmlformats.org/officeDocument/2006/relationships/image" Target="../media/image2.svg"/><Relationship Id="rId7" Type="http://schemas.openxmlformats.org/officeDocument/2006/relationships/image" Target="../media/image64.png"/><Relationship Id="rId12" Type="http://schemas.openxmlformats.org/officeDocument/2006/relationships/image" Target="../media/image71.svg"/><Relationship Id="rId17" Type="http://schemas.openxmlformats.org/officeDocument/2006/relationships/image" Target="../media/image85.svg"/><Relationship Id="rId2" Type="http://schemas.openxmlformats.org/officeDocument/2006/relationships/image" Target="../media/image1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70.png"/><Relationship Id="rId5" Type="http://schemas.openxmlformats.org/officeDocument/2006/relationships/image" Target="../media/image9.svg"/><Relationship Id="rId15" Type="http://schemas.openxmlformats.org/officeDocument/2006/relationships/image" Target="../media/image240.png"/><Relationship Id="rId10" Type="http://schemas.openxmlformats.org/officeDocument/2006/relationships/image" Target="../media/image68.svg"/><Relationship Id="rId4" Type="http://schemas.openxmlformats.org/officeDocument/2006/relationships/image" Target="../media/image8.png"/><Relationship Id="rId9" Type="http://schemas.openxmlformats.org/officeDocument/2006/relationships/image" Target="../media/image67.png"/><Relationship Id="rId14" Type="http://schemas.openxmlformats.org/officeDocument/2006/relationships/image" Target="../media/image7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7.png"/><Relationship Id="rId9" Type="http://schemas.openxmlformats.org/officeDocument/2006/relationships/image" Target="../media/image711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50.png"/><Relationship Id="rId4" Type="http://schemas.openxmlformats.org/officeDocument/2006/relationships/image" Target="../media/image230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13" Type="http://schemas.openxmlformats.org/officeDocument/2006/relationships/image" Target="../media/image290.png"/><Relationship Id="rId3" Type="http://schemas.openxmlformats.org/officeDocument/2006/relationships/image" Target="../media/image2.svg"/><Relationship Id="rId7" Type="http://schemas.openxmlformats.org/officeDocument/2006/relationships/image" Target="../media/image64.png"/><Relationship Id="rId12" Type="http://schemas.openxmlformats.org/officeDocument/2006/relationships/image" Target="../media/image280.png"/><Relationship Id="rId2" Type="http://schemas.openxmlformats.org/officeDocument/2006/relationships/image" Target="../media/image1.png"/><Relationship Id="rId16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7.png"/><Relationship Id="rId5" Type="http://schemas.openxmlformats.org/officeDocument/2006/relationships/image" Target="../media/image9.svg"/><Relationship Id="rId15" Type="http://schemas.openxmlformats.org/officeDocument/2006/relationships/image" Target="../media/image431.png"/><Relationship Id="rId10" Type="http://schemas.openxmlformats.org/officeDocument/2006/relationships/image" Target="../media/image68.svg"/><Relationship Id="rId4" Type="http://schemas.openxmlformats.org/officeDocument/2006/relationships/image" Target="../media/image8.png"/><Relationship Id="rId9" Type="http://schemas.openxmlformats.org/officeDocument/2006/relationships/image" Target="../media/image67.png"/><Relationship Id="rId14" Type="http://schemas.openxmlformats.org/officeDocument/2006/relationships/image" Target="../media/image300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13" Type="http://schemas.openxmlformats.org/officeDocument/2006/relationships/image" Target="../media/image72.png"/><Relationship Id="rId18" Type="http://schemas.openxmlformats.org/officeDocument/2006/relationships/image" Target="../media/image430.png"/><Relationship Id="rId3" Type="http://schemas.openxmlformats.org/officeDocument/2006/relationships/image" Target="../media/image2.svg"/><Relationship Id="rId7" Type="http://schemas.openxmlformats.org/officeDocument/2006/relationships/image" Target="../media/image64.png"/><Relationship Id="rId12" Type="http://schemas.openxmlformats.org/officeDocument/2006/relationships/image" Target="../media/image91.svg"/><Relationship Id="rId17" Type="http://schemas.openxmlformats.org/officeDocument/2006/relationships/image" Target="../media/image420.png"/><Relationship Id="rId2" Type="http://schemas.openxmlformats.org/officeDocument/2006/relationships/image" Target="../media/image1.png"/><Relationship Id="rId16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90.png"/><Relationship Id="rId5" Type="http://schemas.openxmlformats.org/officeDocument/2006/relationships/image" Target="../media/image9.svg"/><Relationship Id="rId15" Type="http://schemas.openxmlformats.org/officeDocument/2006/relationships/image" Target="../media/image330.png"/><Relationship Id="rId10" Type="http://schemas.openxmlformats.org/officeDocument/2006/relationships/image" Target="../media/image68.svg"/><Relationship Id="rId19" Type="http://schemas.openxmlformats.org/officeDocument/2006/relationships/image" Target="../media/image440.png"/><Relationship Id="rId4" Type="http://schemas.openxmlformats.org/officeDocument/2006/relationships/image" Target="../media/image8.png"/><Relationship Id="rId9" Type="http://schemas.openxmlformats.org/officeDocument/2006/relationships/image" Target="../media/image67.png"/><Relationship Id="rId14" Type="http://schemas.openxmlformats.org/officeDocument/2006/relationships/image" Target="../media/image73.sv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5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20.png"/><Relationship Id="rId5" Type="http://schemas.openxmlformats.org/officeDocument/2006/relationships/image" Target="../media/image511.png"/><Relationship Id="rId4" Type="http://schemas.openxmlformats.org/officeDocument/2006/relationships/image" Target="../media/image500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0.png"/><Relationship Id="rId5" Type="http://schemas.openxmlformats.org/officeDocument/2006/relationships/image" Target="../media/image55.png"/><Relationship Id="rId4" Type="http://schemas.openxmlformats.org/officeDocument/2006/relationships/image" Target="../media/image2.sv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5" Type="http://schemas.openxmlformats.org/officeDocument/2006/relationships/image" Target="../media/image55.png"/><Relationship Id="rId4" Type="http://schemas.openxmlformats.org/officeDocument/2006/relationships/image" Target="../media/image2.sv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32.png"/><Relationship Id="rId7" Type="http://schemas.openxmlformats.org/officeDocument/2006/relationships/image" Target="../media/image128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0" Type="http://schemas.openxmlformats.org/officeDocument/2006/relationships/image" Target="../media/image126.png"/><Relationship Id="rId4" Type="http://schemas.openxmlformats.org/officeDocument/2006/relationships/image" Target="../media/image133.png"/><Relationship Id="rId9" Type="http://schemas.openxmlformats.org/officeDocument/2006/relationships/image" Target="../media/image135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3.png"/><Relationship Id="rId7" Type="http://schemas.openxmlformats.org/officeDocument/2006/relationships/image" Target="../media/image128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0" Type="http://schemas.openxmlformats.org/officeDocument/2006/relationships/image" Target="../media/image126.png"/><Relationship Id="rId4" Type="http://schemas.openxmlformats.org/officeDocument/2006/relationships/image" Target="../media/image124.png"/><Relationship Id="rId9" Type="http://schemas.openxmlformats.org/officeDocument/2006/relationships/image" Target="../media/image130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3.png"/><Relationship Id="rId7" Type="http://schemas.openxmlformats.org/officeDocument/2006/relationships/image" Target="../media/image128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0" Type="http://schemas.openxmlformats.org/officeDocument/2006/relationships/image" Target="../media/image126.png"/><Relationship Id="rId4" Type="http://schemas.openxmlformats.org/officeDocument/2006/relationships/image" Target="../media/image124.png"/><Relationship Id="rId9" Type="http://schemas.openxmlformats.org/officeDocument/2006/relationships/image" Target="../media/image130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83.png"/><Relationship Id="rId4" Type="http://schemas.openxmlformats.org/officeDocument/2006/relationships/image" Target="../media/image2.sv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1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10" Type="http://schemas.openxmlformats.org/officeDocument/2006/relationships/image" Target="../media/image61.png"/><Relationship Id="rId4" Type="http://schemas.openxmlformats.org/officeDocument/2006/relationships/image" Target="../media/image2.svg"/><Relationship Id="rId9" Type="http://schemas.openxmlformats.org/officeDocument/2006/relationships/image" Target="../media/image89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86.png"/><Relationship Id="rId12" Type="http://schemas.openxmlformats.org/officeDocument/2006/relationships/image" Target="../media/image1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85.png"/><Relationship Id="rId11" Type="http://schemas.openxmlformats.org/officeDocument/2006/relationships/image" Target="../media/image61.png"/><Relationship Id="rId5" Type="http://schemas.openxmlformats.org/officeDocument/2006/relationships/image" Target="../media/image2.svg"/><Relationship Id="rId10" Type="http://schemas.openxmlformats.org/officeDocument/2006/relationships/image" Target="../media/image89.png"/><Relationship Id="rId4" Type="http://schemas.openxmlformats.org/officeDocument/2006/relationships/image" Target="../media/image1.png"/><Relationship Id="rId9" Type="http://schemas.openxmlformats.org/officeDocument/2006/relationships/image" Target="../media/image88.pn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2A090-4247-11F7-34EE-1E49B3ACC2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Optimal Single-Server Private Information Retrieval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DD707D-77D2-0F89-1291-267EDFD7AE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effectLst/>
                <a:latin typeface="Arial" panose="020B0604020202020204" pitchFamily="34" charset="0"/>
              </a:rPr>
              <a:t>Mingxun</a:t>
            </a:r>
            <a:r>
              <a:rPr lang="en-US" dirty="0">
                <a:effectLst/>
                <a:latin typeface="Arial" panose="020B0604020202020204" pitchFamily="34" charset="0"/>
              </a:rPr>
              <a:t> Zhou</a:t>
            </a:r>
          </a:p>
          <a:p>
            <a:r>
              <a:rPr lang="en-US" sz="1800" dirty="0">
                <a:effectLst/>
                <a:latin typeface="Arial" panose="020B0604020202020204" pitchFamily="34" charset="0"/>
              </a:rPr>
              <a:t>Joint work with </a:t>
            </a:r>
          </a:p>
          <a:p>
            <a:r>
              <a:rPr lang="en-US" sz="1800" dirty="0">
                <a:effectLst/>
                <a:latin typeface="Arial" panose="020B0604020202020204" pitchFamily="34" charset="0"/>
              </a:rPr>
              <a:t>Wei-Kai Lin, Yiannis </a:t>
            </a:r>
            <a:r>
              <a:rPr lang="en-US" sz="1800" dirty="0" err="1">
                <a:effectLst/>
                <a:latin typeface="Arial" panose="020B0604020202020204" pitchFamily="34" charset="0"/>
              </a:rPr>
              <a:t>Tselekounis</a:t>
            </a:r>
            <a:r>
              <a:rPr lang="en-US" sz="1800" dirty="0">
                <a:effectLst/>
                <a:latin typeface="Arial" panose="020B0604020202020204" pitchFamily="34" charset="0"/>
              </a:rPr>
              <a:t>, Elaine Shi</a:t>
            </a:r>
          </a:p>
          <a:p>
            <a:r>
              <a:rPr lang="en-US" sz="1800" dirty="0">
                <a:latin typeface="Arial" panose="020B0604020202020204" pitchFamily="34" charset="0"/>
              </a:rPr>
              <a:t>CMU, NEU</a:t>
            </a:r>
          </a:p>
        </p:txBody>
      </p:sp>
    </p:spTree>
    <p:extLst>
      <p:ext uri="{BB962C8B-B14F-4D97-AF65-F5344CB8AC3E}">
        <p14:creationId xmlns:p14="http://schemas.microsoft.com/office/powerpoint/2010/main" val="218215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09"/>
    </mc:Choice>
    <mc:Fallback xmlns="">
      <p:transition spd="slow" advTm="2620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798911" y="2669297"/>
            <a:ext cx="1441420" cy="1342481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083907" y="4313489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76420-113A-30BE-4495-8FAD16FD72F7}"/>
              </a:ext>
            </a:extLst>
          </p:cNvPr>
          <p:cNvCxnSpPr>
            <a:cxnSpLocks/>
          </p:cNvCxnSpPr>
          <p:nvPr/>
        </p:nvCxnSpPr>
        <p:spPr>
          <a:xfrm>
            <a:off x="3470279" y="3935520"/>
            <a:ext cx="510422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B8B594-8A7C-FD93-F4AD-109F11CA05B4}"/>
              </a:ext>
            </a:extLst>
          </p:cNvPr>
          <p:cNvGrpSpPr/>
          <p:nvPr/>
        </p:nvGrpSpPr>
        <p:grpSpPr>
          <a:xfrm>
            <a:off x="4298797" y="2996949"/>
            <a:ext cx="3210560" cy="186343"/>
            <a:chOff x="4114800" y="3429000"/>
            <a:chExt cx="4253230" cy="18634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5DE6EC9-2C15-1A5C-BA3A-E6F38430EB59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8F387A4-8E4A-D78D-969C-255A5F672397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Graphic 45" descr="Devil face with solid fill with solid fill">
            <a:extLst>
              <a:ext uri="{FF2B5EF4-FFF2-40B4-BE49-F238E27FC236}">
                <a16:creationId xmlns:a16="http://schemas.microsoft.com/office/drawing/2014/main" id="{690BC2AA-29AF-E148-BC73-6003A66F4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1469" y="5382257"/>
            <a:ext cx="785340" cy="7853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14661C-4011-B548-9B26-F131E664C53A}"/>
              </a:ext>
            </a:extLst>
          </p:cNvPr>
          <p:cNvSpPr txBox="1"/>
          <p:nvPr/>
        </p:nvSpPr>
        <p:spPr>
          <a:xfrm>
            <a:off x="2607012" y="2140291"/>
            <a:ext cx="1961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Preprocessing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C0745-9F13-F14D-B32F-B089CD8B6D7A}"/>
              </a:ext>
            </a:extLst>
          </p:cNvPr>
          <p:cNvSpPr txBox="1"/>
          <p:nvPr/>
        </p:nvSpPr>
        <p:spPr>
          <a:xfrm>
            <a:off x="2626468" y="4163440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Online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45B7A71-A440-844A-AC43-EAA6A18B65BA}"/>
              </a:ext>
            </a:extLst>
          </p:cNvPr>
          <p:cNvGrpSpPr/>
          <p:nvPr/>
        </p:nvGrpSpPr>
        <p:grpSpPr>
          <a:xfrm>
            <a:off x="4382841" y="4774033"/>
            <a:ext cx="3210560" cy="186343"/>
            <a:chOff x="4114800" y="3429000"/>
            <a:chExt cx="4253230" cy="186343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13EB2FAA-76BF-A248-84FD-850F26F49ED6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470F7BC6-92E0-074A-A7E7-67EC93E6EDE4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B4EC4FDE-4750-0F40-A18F-FACA3FE00FC3}"/>
              </a:ext>
            </a:extLst>
          </p:cNvPr>
          <p:cNvSpPr/>
          <p:nvPr/>
        </p:nvSpPr>
        <p:spPr>
          <a:xfrm>
            <a:off x="5040996" y="4640674"/>
            <a:ext cx="1810607" cy="47220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Query 1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EE30043-F3A8-6942-ABF8-EAD9C84DC88C}"/>
              </a:ext>
            </a:extLst>
          </p:cNvPr>
          <p:cNvGrpSpPr/>
          <p:nvPr/>
        </p:nvGrpSpPr>
        <p:grpSpPr>
          <a:xfrm>
            <a:off x="9091732" y="1401988"/>
            <a:ext cx="1220470" cy="2353764"/>
            <a:chOff x="8218170" y="4041141"/>
            <a:chExt cx="266700" cy="514350"/>
          </a:xfrm>
        </p:grpSpPr>
        <p:sp>
          <p:nvSpPr>
            <p:cNvPr id="34" name="Freeform: Shape 10">
              <a:extLst>
                <a:ext uri="{FF2B5EF4-FFF2-40B4-BE49-F238E27FC236}">
                  <a16:creationId xmlns:a16="http://schemas.microsoft.com/office/drawing/2014/main" id="{519C4AB3-C4C0-4A4F-93F2-CB4C22150963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1">
              <a:extLst>
                <a:ext uri="{FF2B5EF4-FFF2-40B4-BE49-F238E27FC236}">
                  <a16:creationId xmlns:a16="http://schemas.microsoft.com/office/drawing/2014/main" id="{92F15DDA-518A-0644-8C19-528A5C30D60B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2">
              <a:extLst>
                <a:ext uri="{FF2B5EF4-FFF2-40B4-BE49-F238E27FC236}">
                  <a16:creationId xmlns:a16="http://schemas.microsoft.com/office/drawing/2014/main" id="{65934356-CD5C-A244-807B-A0A897A5BE8D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3">
              <a:extLst>
                <a:ext uri="{FF2B5EF4-FFF2-40B4-BE49-F238E27FC236}">
                  <a16:creationId xmlns:a16="http://schemas.microsoft.com/office/drawing/2014/main" id="{E84B401D-921F-1049-8CA0-3D014E6CD89B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8" name="Graphic 37" descr="Devil face with solid fill with solid fill">
            <a:extLst>
              <a:ext uri="{FF2B5EF4-FFF2-40B4-BE49-F238E27FC236}">
                <a16:creationId xmlns:a16="http://schemas.microsoft.com/office/drawing/2014/main" id="{2BD9A908-EABE-5742-BF8F-E7F5068C5B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5807" y="2481339"/>
            <a:ext cx="785340" cy="785340"/>
          </a:xfrm>
          <a:prstGeom prst="rect">
            <a:avLst/>
          </a:prstGeom>
        </p:spPr>
      </p:pic>
      <p:sp>
        <p:nvSpPr>
          <p:cNvPr id="40" name="Title 1">
            <a:extLst>
              <a:ext uri="{FF2B5EF4-FFF2-40B4-BE49-F238E27FC236}">
                <a16:creationId xmlns:a16="http://schemas.microsoft.com/office/drawing/2014/main" id="{C4DA4098-4292-0C4F-B23A-2BCC328DA6DD}"/>
              </a:ext>
            </a:extLst>
          </p:cNvPr>
          <p:cNvSpPr txBox="1">
            <a:spLocks/>
          </p:cNvSpPr>
          <p:nvPr/>
        </p:nvSpPr>
        <p:spPr>
          <a:xfrm>
            <a:off x="665733" y="277958"/>
            <a:ext cx="10515600" cy="1068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2-server PIR to 1-server PIR with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FHE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0005E4E-05E6-5F4C-90B9-DE12CA179B34}"/>
                  </a:ext>
                </a:extLst>
              </p:cNvPr>
              <p:cNvSpPr txBox="1"/>
              <p:nvPr/>
            </p:nvSpPr>
            <p:spPr>
              <a:xfrm>
                <a:off x="5768683" y="5303321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0005E4E-05E6-5F4C-90B9-DE12CA179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683" y="5303321"/>
                <a:ext cx="3097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631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8"/>
    </mc:Choice>
    <mc:Fallback xmlns="">
      <p:transition spd="slow" advTm="558"/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497719" y="2532329"/>
            <a:ext cx="1441420" cy="1342481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083907" y="3340722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76420-113A-30BE-4495-8FAD16FD72F7}"/>
              </a:ext>
            </a:extLst>
          </p:cNvPr>
          <p:cNvCxnSpPr>
            <a:cxnSpLocks/>
          </p:cNvCxnSpPr>
          <p:nvPr/>
        </p:nvCxnSpPr>
        <p:spPr>
          <a:xfrm>
            <a:off x="3470279" y="3274038"/>
            <a:ext cx="510422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Graphic 45" descr="Devil face with solid fill with solid fill">
            <a:extLst>
              <a:ext uri="{FF2B5EF4-FFF2-40B4-BE49-F238E27FC236}">
                <a16:creationId xmlns:a16="http://schemas.microsoft.com/office/drawing/2014/main" id="{690BC2AA-29AF-E148-BC73-6003A66F4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1469" y="4409490"/>
            <a:ext cx="785340" cy="7853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14661C-4011-B548-9B26-F131E664C53A}"/>
              </a:ext>
            </a:extLst>
          </p:cNvPr>
          <p:cNvSpPr txBox="1"/>
          <p:nvPr/>
        </p:nvSpPr>
        <p:spPr>
          <a:xfrm>
            <a:off x="2573091" y="523144"/>
            <a:ext cx="1961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Preprocessing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C0745-9F13-F14D-B32F-B089CD8B6D7A}"/>
              </a:ext>
            </a:extLst>
          </p:cNvPr>
          <p:cNvSpPr txBox="1"/>
          <p:nvPr/>
        </p:nvSpPr>
        <p:spPr>
          <a:xfrm>
            <a:off x="2626468" y="3560324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Online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EE30043-F3A8-6942-ABF8-EAD9C84DC88C}"/>
              </a:ext>
            </a:extLst>
          </p:cNvPr>
          <p:cNvGrpSpPr/>
          <p:nvPr/>
        </p:nvGrpSpPr>
        <p:grpSpPr>
          <a:xfrm>
            <a:off x="9091732" y="604320"/>
            <a:ext cx="1220470" cy="2353764"/>
            <a:chOff x="8218170" y="4041141"/>
            <a:chExt cx="266700" cy="514350"/>
          </a:xfrm>
        </p:grpSpPr>
        <p:sp>
          <p:nvSpPr>
            <p:cNvPr id="34" name="Freeform: Shape 10">
              <a:extLst>
                <a:ext uri="{FF2B5EF4-FFF2-40B4-BE49-F238E27FC236}">
                  <a16:creationId xmlns:a16="http://schemas.microsoft.com/office/drawing/2014/main" id="{519C4AB3-C4C0-4A4F-93F2-CB4C22150963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1">
              <a:extLst>
                <a:ext uri="{FF2B5EF4-FFF2-40B4-BE49-F238E27FC236}">
                  <a16:creationId xmlns:a16="http://schemas.microsoft.com/office/drawing/2014/main" id="{92F15DDA-518A-0644-8C19-528A5C30D60B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2">
              <a:extLst>
                <a:ext uri="{FF2B5EF4-FFF2-40B4-BE49-F238E27FC236}">
                  <a16:creationId xmlns:a16="http://schemas.microsoft.com/office/drawing/2014/main" id="{65934356-CD5C-A244-807B-A0A897A5BE8D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3">
              <a:extLst>
                <a:ext uri="{FF2B5EF4-FFF2-40B4-BE49-F238E27FC236}">
                  <a16:creationId xmlns:a16="http://schemas.microsoft.com/office/drawing/2014/main" id="{E84B401D-921F-1049-8CA0-3D014E6CD89B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8" name="Graphic 37" descr="Devil face with solid fill with solid fill">
            <a:extLst>
              <a:ext uri="{FF2B5EF4-FFF2-40B4-BE49-F238E27FC236}">
                <a16:creationId xmlns:a16="http://schemas.microsoft.com/office/drawing/2014/main" id="{2BD9A908-EABE-5742-BF8F-E7F5068C5B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5807" y="1683671"/>
            <a:ext cx="785340" cy="785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AB283E2-8279-2148-B39E-8E6A8DA40988}"/>
                  </a:ext>
                </a:extLst>
              </p:cNvPr>
              <p:cNvSpPr txBox="1"/>
              <p:nvPr/>
            </p:nvSpPr>
            <p:spPr>
              <a:xfrm>
                <a:off x="3056311" y="1389940"/>
                <a:ext cx="6245158" cy="1400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Sample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sets</a:t>
                </a:r>
                <a:r>
                  <a:rPr lang="zh-CN" altLang="en-US" sz="28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sz="2800" dirty="0"/>
              </a:p>
              <a:p>
                <a:r>
                  <a:rPr lang="en-US" sz="2800" dirty="0"/>
                  <a:t>Each set: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Each index appears with prob. 1/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AB283E2-8279-2148-B39E-8E6A8DA40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311" y="1389940"/>
                <a:ext cx="6245158" cy="1400320"/>
              </a:xfrm>
              <a:prstGeom prst="rect">
                <a:avLst/>
              </a:prstGeom>
              <a:blipFill>
                <a:blip r:embed="rId5"/>
                <a:stretch>
                  <a:fillRect l="-2033" t="-2679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65E37C6-1B9C-CA43-AB87-53C8FD01329D}"/>
                  </a:ext>
                </a:extLst>
              </p:cNvPr>
              <p:cNvSpPr/>
              <p:nvPr/>
            </p:nvSpPr>
            <p:spPr>
              <a:xfrm>
                <a:off x="806627" y="4161095"/>
                <a:ext cx="712503" cy="1815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…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65E37C6-1B9C-CA43-AB87-53C8FD0132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27" y="4161095"/>
                <a:ext cx="712503" cy="1815882"/>
              </a:xfrm>
              <a:prstGeom prst="rect">
                <a:avLst/>
              </a:prstGeom>
              <a:blipFill>
                <a:blip r:embed="rId6"/>
                <a:stretch>
                  <a:fillRect l="-17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971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"/>
    </mc:Choice>
    <mc:Fallback xmlns="">
      <p:transition spd="slow" advTm="485"/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497719" y="2532329"/>
            <a:ext cx="1441420" cy="1342481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083907" y="3340722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76420-113A-30BE-4495-8FAD16FD72F7}"/>
              </a:ext>
            </a:extLst>
          </p:cNvPr>
          <p:cNvCxnSpPr>
            <a:cxnSpLocks/>
          </p:cNvCxnSpPr>
          <p:nvPr/>
        </p:nvCxnSpPr>
        <p:spPr>
          <a:xfrm>
            <a:off x="3470279" y="3274038"/>
            <a:ext cx="510422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Graphic 45" descr="Devil face with solid fill with solid fill">
            <a:extLst>
              <a:ext uri="{FF2B5EF4-FFF2-40B4-BE49-F238E27FC236}">
                <a16:creationId xmlns:a16="http://schemas.microsoft.com/office/drawing/2014/main" id="{690BC2AA-29AF-E148-BC73-6003A66F4F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01469" y="4409490"/>
            <a:ext cx="785340" cy="7853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14661C-4011-B548-9B26-F131E664C53A}"/>
              </a:ext>
            </a:extLst>
          </p:cNvPr>
          <p:cNvSpPr txBox="1"/>
          <p:nvPr/>
        </p:nvSpPr>
        <p:spPr>
          <a:xfrm>
            <a:off x="2573091" y="523144"/>
            <a:ext cx="1961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Preprocessing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C0745-9F13-F14D-B32F-B089CD8B6D7A}"/>
              </a:ext>
            </a:extLst>
          </p:cNvPr>
          <p:cNvSpPr txBox="1"/>
          <p:nvPr/>
        </p:nvSpPr>
        <p:spPr>
          <a:xfrm>
            <a:off x="2626468" y="3560324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Online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EE30043-F3A8-6942-ABF8-EAD9C84DC88C}"/>
              </a:ext>
            </a:extLst>
          </p:cNvPr>
          <p:cNvGrpSpPr/>
          <p:nvPr/>
        </p:nvGrpSpPr>
        <p:grpSpPr>
          <a:xfrm>
            <a:off x="9091732" y="604320"/>
            <a:ext cx="1220470" cy="2353764"/>
            <a:chOff x="8218170" y="4041141"/>
            <a:chExt cx="266700" cy="514350"/>
          </a:xfrm>
        </p:grpSpPr>
        <p:sp>
          <p:nvSpPr>
            <p:cNvPr id="34" name="Freeform: Shape 10">
              <a:extLst>
                <a:ext uri="{FF2B5EF4-FFF2-40B4-BE49-F238E27FC236}">
                  <a16:creationId xmlns:a16="http://schemas.microsoft.com/office/drawing/2014/main" id="{519C4AB3-C4C0-4A4F-93F2-CB4C22150963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1">
              <a:extLst>
                <a:ext uri="{FF2B5EF4-FFF2-40B4-BE49-F238E27FC236}">
                  <a16:creationId xmlns:a16="http://schemas.microsoft.com/office/drawing/2014/main" id="{92F15DDA-518A-0644-8C19-528A5C30D60B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2">
              <a:extLst>
                <a:ext uri="{FF2B5EF4-FFF2-40B4-BE49-F238E27FC236}">
                  <a16:creationId xmlns:a16="http://schemas.microsoft.com/office/drawing/2014/main" id="{65934356-CD5C-A244-807B-A0A897A5BE8D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3">
              <a:extLst>
                <a:ext uri="{FF2B5EF4-FFF2-40B4-BE49-F238E27FC236}">
                  <a16:creationId xmlns:a16="http://schemas.microsoft.com/office/drawing/2014/main" id="{E84B401D-921F-1049-8CA0-3D014E6CD89B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8" name="Graphic 37" descr="Devil face with solid fill with solid fill">
            <a:extLst>
              <a:ext uri="{FF2B5EF4-FFF2-40B4-BE49-F238E27FC236}">
                <a16:creationId xmlns:a16="http://schemas.microsoft.com/office/drawing/2014/main" id="{2BD9A908-EABE-5742-BF8F-E7F5068C5BC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05807" y="1683671"/>
            <a:ext cx="785340" cy="785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AE85EA32-FD25-4241-A1D0-70967CFFEE04}"/>
                  </a:ext>
                </a:extLst>
              </p:cNvPr>
              <p:cNvSpPr/>
              <p:nvPr/>
            </p:nvSpPr>
            <p:spPr>
              <a:xfrm>
                <a:off x="10635997" y="1610271"/>
                <a:ext cx="1359875" cy="1278381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Time: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AE85EA32-FD25-4241-A1D0-70967CFFEE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5997" y="1610271"/>
                <a:ext cx="1359875" cy="127838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835558E-40FF-7040-BE4E-7E35E4E3DCB4}"/>
              </a:ext>
            </a:extLst>
          </p:cNvPr>
          <p:cNvSpPr/>
          <p:nvPr/>
        </p:nvSpPr>
        <p:spPr>
          <a:xfrm>
            <a:off x="1649801" y="4158887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AE9221E-9E1A-8B4E-B8A3-7FBF0EED7544}"/>
              </a:ext>
            </a:extLst>
          </p:cNvPr>
          <p:cNvSpPr/>
          <p:nvPr/>
        </p:nvSpPr>
        <p:spPr>
          <a:xfrm>
            <a:off x="1649801" y="5069036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64FF54B-B3E4-D54E-A881-BB46465B78D7}"/>
              </a:ext>
            </a:extLst>
          </p:cNvPr>
          <p:cNvSpPr/>
          <p:nvPr/>
        </p:nvSpPr>
        <p:spPr>
          <a:xfrm>
            <a:off x="1669065" y="4638241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ABE63A68-37AB-FD41-A82E-5A93A4E1149B}"/>
              </a:ext>
            </a:extLst>
          </p:cNvPr>
          <p:cNvSpPr/>
          <p:nvPr/>
        </p:nvSpPr>
        <p:spPr>
          <a:xfrm>
            <a:off x="19349" y="3994545"/>
            <a:ext cx="2810385" cy="1816073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17918E-39BA-584C-84E4-CC9451273243}"/>
                  </a:ext>
                </a:extLst>
              </p:cNvPr>
              <p:cNvSpPr txBox="1"/>
              <p:nvPr/>
            </p:nvSpPr>
            <p:spPr>
              <a:xfrm>
                <a:off x="423950" y="5887089"/>
                <a:ext cx="1597617" cy="3761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Hint Size: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17918E-39BA-584C-84E4-CC94512732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50" y="5887089"/>
                <a:ext cx="1597617" cy="376129"/>
              </a:xfrm>
              <a:prstGeom prst="rect">
                <a:avLst/>
              </a:prstGeom>
              <a:blipFill>
                <a:blip r:embed="rId7"/>
                <a:stretch>
                  <a:fillRect l="-2362"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AB2EFCAC-046E-0B4B-B41A-AB08DCB8EE1C}"/>
              </a:ext>
            </a:extLst>
          </p:cNvPr>
          <p:cNvGrpSpPr/>
          <p:nvPr/>
        </p:nvGrpSpPr>
        <p:grpSpPr>
          <a:xfrm>
            <a:off x="4318253" y="1946359"/>
            <a:ext cx="3210560" cy="186343"/>
            <a:chOff x="4114800" y="3429000"/>
            <a:chExt cx="4253230" cy="186343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FB29CBCC-1344-B741-8FDF-C4785B57CAB9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2986B310-AF4E-6E4F-95E5-207E3AECCD76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9DB7EB5-3D6F-104F-B372-A0BAE351D2F5}"/>
                  </a:ext>
                </a:extLst>
              </p:cNvPr>
              <p:cNvSpPr/>
              <p:nvPr/>
            </p:nvSpPr>
            <p:spPr>
              <a:xfrm>
                <a:off x="5103708" y="949956"/>
                <a:ext cx="17147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9DB7EB5-3D6F-104F-B372-A0BAE351D2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708" y="949956"/>
                <a:ext cx="1714700" cy="523220"/>
              </a:xfrm>
              <a:prstGeom prst="rect">
                <a:avLst/>
              </a:prstGeom>
              <a:blipFill>
                <a:blip r:embed="rId8"/>
                <a:stretch>
                  <a:fillRect r="-2206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82193F0-C4AB-394F-B629-9EF1E3FDEE8D}"/>
                  </a:ext>
                </a:extLst>
              </p:cNvPr>
              <p:cNvSpPr txBox="1"/>
              <p:nvPr/>
            </p:nvSpPr>
            <p:spPr>
              <a:xfrm>
                <a:off x="4534654" y="2249462"/>
                <a:ext cx="317215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bits </a:t>
                </a:r>
              </a:p>
              <a:p>
                <a:pPr algn="ctr"/>
                <a:r>
                  <a:rPr lang="en-US" sz="2800" dirty="0"/>
                  <a:t>Parities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82193F0-C4AB-394F-B629-9EF1E3FDE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654" y="2249462"/>
                <a:ext cx="3172150" cy="954107"/>
              </a:xfrm>
              <a:prstGeom prst="rect">
                <a:avLst/>
              </a:prstGeom>
              <a:blipFill>
                <a:blip r:embed="rId9"/>
                <a:stretch>
                  <a:fillRect l="-3187" t="-6579" r="-1992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5871B54-EF29-AA4E-8772-2C051E575E4A}"/>
                  </a:ext>
                </a:extLst>
              </p:cNvPr>
              <p:cNvSpPr/>
              <p:nvPr/>
            </p:nvSpPr>
            <p:spPr>
              <a:xfrm>
                <a:off x="806627" y="4161095"/>
                <a:ext cx="712503" cy="1815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…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5871B54-EF29-AA4E-8772-2C051E575E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27" y="4161095"/>
                <a:ext cx="712503" cy="1815882"/>
              </a:xfrm>
              <a:prstGeom prst="rect">
                <a:avLst/>
              </a:prstGeom>
              <a:blipFill>
                <a:blip r:embed="rId10"/>
                <a:stretch>
                  <a:fillRect l="-17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3751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"/>
    </mc:Choice>
    <mc:Fallback xmlns="">
      <p:transition spd="slow" advTm="7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0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F635B-675C-3368-4E2B-2D5C55E22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328"/>
            <a:ext cx="10515600" cy="1068881"/>
          </a:xfrm>
        </p:spPr>
        <p:txBody>
          <a:bodyPr>
            <a:normAutofit/>
          </a:bodyPr>
          <a:lstStyle/>
          <a:p>
            <a:r>
              <a:rPr lang="en-US" dirty="0"/>
              <a:t>Strawman: Preprocessing</a:t>
            </a:r>
            <a:endParaRPr lang="en-US" sz="20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798911" y="2124546"/>
            <a:ext cx="1441420" cy="1342481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499597" y="2414250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1" name="Graphic 20" descr="Address Book outline">
            <a:extLst>
              <a:ext uri="{FF2B5EF4-FFF2-40B4-BE49-F238E27FC236}">
                <a16:creationId xmlns:a16="http://schemas.microsoft.com/office/drawing/2014/main" id="{25FA7D90-3906-94B8-191D-BF14540B9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26907" y="1113985"/>
            <a:ext cx="1220470" cy="12204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02CEEE6-4A29-F7BD-5ADC-86B575B6B44B}"/>
                  </a:ext>
                </a:extLst>
              </p:cNvPr>
              <p:cNvSpPr/>
              <p:nvPr/>
            </p:nvSpPr>
            <p:spPr>
              <a:xfrm>
                <a:off x="10852339" y="2201943"/>
                <a:ext cx="962544" cy="77407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DB,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02CEEE6-4A29-F7BD-5ADC-86B575B6B4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2339" y="2201943"/>
                <a:ext cx="962544" cy="774075"/>
              </a:xfrm>
              <a:prstGeom prst="roundRect">
                <a:avLst/>
              </a:prstGeom>
              <a:blipFill>
                <a:blip r:embed="rId6"/>
                <a:stretch>
                  <a:fillRect b="-8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43B8B594-8A7C-FD93-F4AD-109F11CA05B4}"/>
              </a:ext>
            </a:extLst>
          </p:cNvPr>
          <p:cNvGrpSpPr/>
          <p:nvPr/>
        </p:nvGrpSpPr>
        <p:grpSpPr>
          <a:xfrm>
            <a:off x="4318253" y="3402176"/>
            <a:ext cx="3210560" cy="186343"/>
            <a:chOff x="4114800" y="3429000"/>
            <a:chExt cx="4253230" cy="18634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5DE6EC9-2C15-1A5C-BA3A-E6F38430EB59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8F387A4-8E4A-D78D-969C-255A5F672397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Graphic 45" descr="Devil face with solid fill with solid fill">
            <a:extLst>
              <a:ext uri="{FF2B5EF4-FFF2-40B4-BE49-F238E27FC236}">
                <a16:creationId xmlns:a16="http://schemas.microsoft.com/office/drawing/2014/main" id="{690BC2AA-29AF-E148-BC73-6003A66F4F5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17159" y="3402176"/>
            <a:ext cx="785340" cy="7853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92BB5AF-DCA4-7E4D-A341-3D868A2A8A0A}"/>
              </a:ext>
            </a:extLst>
          </p:cNvPr>
          <p:cNvSpPr/>
          <p:nvPr/>
        </p:nvSpPr>
        <p:spPr>
          <a:xfrm>
            <a:off x="5043058" y="205507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/>
              <a:t>{1, 3, 5, 16}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{8, 10, 14}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2280E48-5E5D-F945-AB41-C260B96A7E09}"/>
                  </a:ext>
                </a:extLst>
              </p:cNvPr>
              <p:cNvSpPr/>
              <p:nvPr/>
            </p:nvSpPr>
            <p:spPr>
              <a:xfrm>
                <a:off x="4367233" y="1669997"/>
                <a:ext cx="4212050" cy="533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sets, each size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2280E48-5E5D-F945-AB41-C260B96A7E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233" y="1669997"/>
                <a:ext cx="4212050" cy="533736"/>
              </a:xfrm>
              <a:prstGeom prst="rect">
                <a:avLst/>
              </a:prstGeom>
              <a:blipFill>
                <a:blip r:embed="rId9"/>
                <a:stretch>
                  <a:fillRect l="-601" t="-6818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535DF603-3F67-3D42-BA25-59A93CAB9D7E}"/>
              </a:ext>
            </a:extLst>
          </p:cNvPr>
          <p:cNvSpPr/>
          <p:nvPr/>
        </p:nvSpPr>
        <p:spPr>
          <a:xfrm>
            <a:off x="4279319" y="3925771"/>
            <a:ext cx="2894062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Parity({1, 3, 5, 16})</a:t>
            </a:r>
          </a:p>
          <a:p>
            <a:r>
              <a:rPr lang="en-US" sz="2800" dirty="0"/>
              <a:t>…</a:t>
            </a:r>
          </a:p>
          <a:p>
            <a:r>
              <a:rPr lang="en-US" sz="2800" dirty="0"/>
              <a:t>Parity({8,10,14})</a:t>
            </a:r>
          </a:p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6AFB77D-CE85-7E4F-A9A5-E9D12BDDEF6B}"/>
                  </a:ext>
                </a:extLst>
              </p:cNvPr>
              <p:cNvSpPr/>
              <p:nvPr/>
            </p:nvSpPr>
            <p:spPr>
              <a:xfrm>
                <a:off x="602712" y="6011844"/>
                <a:ext cx="797657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Parity({8,10,14}) = DB[8]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r>
                  <a:rPr lang="en-US" sz="2800" dirty="0"/>
                  <a:t> DB[10]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r>
                  <a:rPr lang="en-US" sz="2800" dirty="0"/>
                  <a:t> DB[14] 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6AFB77D-CE85-7E4F-A9A5-E9D12BDDEF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12" y="6011844"/>
                <a:ext cx="7976571" cy="523220"/>
              </a:xfrm>
              <a:prstGeom prst="rect">
                <a:avLst/>
              </a:prstGeom>
              <a:blipFill>
                <a:blip r:embed="rId10"/>
                <a:stretch>
                  <a:fillRect l="-1429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EBCC558-4A2F-1345-8900-543F0FBA01B4}"/>
                  </a:ext>
                </a:extLst>
              </p:cNvPr>
              <p:cNvSpPr/>
              <p:nvPr/>
            </p:nvSpPr>
            <p:spPr>
              <a:xfrm>
                <a:off x="7430995" y="4311466"/>
                <a:ext cx="1794787" cy="533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bits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EBCC558-4A2F-1345-8900-543F0FBA01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995" y="4311466"/>
                <a:ext cx="1794787" cy="533736"/>
              </a:xfrm>
              <a:prstGeom prst="rect">
                <a:avLst/>
              </a:prstGeom>
              <a:blipFill>
                <a:blip r:embed="rId11"/>
                <a:stretch>
                  <a:fillRect l="-1408" t="-6818" r="-5634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eft Brace 17">
            <a:extLst>
              <a:ext uri="{FF2B5EF4-FFF2-40B4-BE49-F238E27FC236}">
                <a16:creationId xmlns:a16="http://schemas.microsoft.com/office/drawing/2014/main" id="{9C688DF8-B5F6-AD45-8A7A-4CDDC3F2DF5C}"/>
              </a:ext>
            </a:extLst>
          </p:cNvPr>
          <p:cNvSpPr/>
          <p:nvPr/>
        </p:nvSpPr>
        <p:spPr>
          <a:xfrm rot="10800000">
            <a:off x="7120250" y="3939955"/>
            <a:ext cx="200509" cy="127407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8429F3FD-FF51-A844-A3D1-C306BE0317E6}"/>
                  </a:ext>
                </a:extLst>
              </p:cNvPr>
              <p:cNvSpPr/>
              <p:nvPr/>
            </p:nvSpPr>
            <p:spPr>
              <a:xfrm>
                <a:off x="8663389" y="5214028"/>
                <a:ext cx="3283988" cy="1516687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Preprocessing Time: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8429F3FD-FF51-A844-A3D1-C306BE0317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3389" y="5214028"/>
                <a:ext cx="3283988" cy="1516687"/>
              </a:xfrm>
              <a:prstGeom prst="roundRect">
                <a:avLst/>
              </a:prstGeom>
              <a:blipFill>
                <a:blip r:embed="rId12"/>
                <a:stretch>
                  <a:fillRect l="-766" r="-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146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7" grpId="0"/>
      <p:bldP spid="27" grpId="0"/>
      <p:bldP spid="18" grpId="0" animBg="1"/>
      <p:bldP spid="3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497719" y="2532329"/>
            <a:ext cx="1441420" cy="1342481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083907" y="3340722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76420-113A-30BE-4495-8FAD16FD72F7}"/>
              </a:ext>
            </a:extLst>
          </p:cNvPr>
          <p:cNvCxnSpPr>
            <a:cxnSpLocks/>
          </p:cNvCxnSpPr>
          <p:nvPr/>
        </p:nvCxnSpPr>
        <p:spPr>
          <a:xfrm>
            <a:off x="3470279" y="3274038"/>
            <a:ext cx="510422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B8B594-8A7C-FD93-F4AD-109F11CA05B4}"/>
              </a:ext>
            </a:extLst>
          </p:cNvPr>
          <p:cNvGrpSpPr/>
          <p:nvPr/>
        </p:nvGrpSpPr>
        <p:grpSpPr>
          <a:xfrm>
            <a:off x="4318253" y="1946359"/>
            <a:ext cx="3210560" cy="186343"/>
            <a:chOff x="4114800" y="3429000"/>
            <a:chExt cx="4253230" cy="18634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5DE6EC9-2C15-1A5C-BA3A-E6F38430EB59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8F387A4-8E4A-D78D-969C-255A5F672397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Graphic 45" descr="Devil face with solid fill with solid fill">
            <a:extLst>
              <a:ext uri="{FF2B5EF4-FFF2-40B4-BE49-F238E27FC236}">
                <a16:creationId xmlns:a16="http://schemas.microsoft.com/office/drawing/2014/main" id="{690BC2AA-29AF-E148-BC73-6003A66F4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1469" y="4409490"/>
            <a:ext cx="785340" cy="7853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14661C-4011-B548-9B26-F131E664C53A}"/>
              </a:ext>
            </a:extLst>
          </p:cNvPr>
          <p:cNvSpPr txBox="1"/>
          <p:nvPr/>
        </p:nvSpPr>
        <p:spPr>
          <a:xfrm>
            <a:off x="2573091" y="523144"/>
            <a:ext cx="1961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Preprocessing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C0745-9F13-F14D-B32F-B089CD8B6D7A}"/>
              </a:ext>
            </a:extLst>
          </p:cNvPr>
          <p:cNvSpPr txBox="1"/>
          <p:nvPr/>
        </p:nvSpPr>
        <p:spPr>
          <a:xfrm>
            <a:off x="2626468" y="3560324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Online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EE30043-F3A8-6942-ABF8-EAD9C84DC88C}"/>
              </a:ext>
            </a:extLst>
          </p:cNvPr>
          <p:cNvGrpSpPr/>
          <p:nvPr/>
        </p:nvGrpSpPr>
        <p:grpSpPr>
          <a:xfrm>
            <a:off x="9091732" y="604320"/>
            <a:ext cx="1220470" cy="2353764"/>
            <a:chOff x="8218170" y="4041141"/>
            <a:chExt cx="266700" cy="514350"/>
          </a:xfrm>
        </p:grpSpPr>
        <p:sp>
          <p:nvSpPr>
            <p:cNvPr id="34" name="Freeform: Shape 10">
              <a:extLst>
                <a:ext uri="{FF2B5EF4-FFF2-40B4-BE49-F238E27FC236}">
                  <a16:creationId xmlns:a16="http://schemas.microsoft.com/office/drawing/2014/main" id="{519C4AB3-C4C0-4A4F-93F2-CB4C22150963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1">
              <a:extLst>
                <a:ext uri="{FF2B5EF4-FFF2-40B4-BE49-F238E27FC236}">
                  <a16:creationId xmlns:a16="http://schemas.microsoft.com/office/drawing/2014/main" id="{92F15DDA-518A-0644-8C19-528A5C30D60B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2">
              <a:extLst>
                <a:ext uri="{FF2B5EF4-FFF2-40B4-BE49-F238E27FC236}">
                  <a16:creationId xmlns:a16="http://schemas.microsoft.com/office/drawing/2014/main" id="{65934356-CD5C-A244-807B-A0A897A5BE8D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3">
              <a:extLst>
                <a:ext uri="{FF2B5EF4-FFF2-40B4-BE49-F238E27FC236}">
                  <a16:creationId xmlns:a16="http://schemas.microsoft.com/office/drawing/2014/main" id="{E84B401D-921F-1049-8CA0-3D014E6CD89B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8" name="Graphic 37" descr="Devil face with solid fill with solid fill">
            <a:extLst>
              <a:ext uri="{FF2B5EF4-FFF2-40B4-BE49-F238E27FC236}">
                <a16:creationId xmlns:a16="http://schemas.microsoft.com/office/drawing/2014/main" id="{2BD9A908-EABE-5742-BF8F-E7F5068C5B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5807" y="1683671"/>
            <a:ext cx="785340" cy="78534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E183A51-3E0C-3A49-A79A-F63CB3BF7060}"/>
              </a:ext>
            </a:extLst>
          </p:cNvPr>
          <p:cNvSpPr/>
          <p:nvPr/>
        </p:nvSpPr>
        <p:spPr>
          <a:xfrm>
            <a:off x="0" y="3897092"/>
            <a:ext cx="2829734" cy="1024609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EB4AC5C-019D-3B42-86B5-8CB0034B5042}"/>
                  </a:ext>
                </a:extLst>
              </p:cNvPr>
              <p:cNvSpPr txBox="1"/>
              <p:nvPr/>
            </p:nvSpPr>
            <p:spPr>
              <a:xfrm>
                <a:off x="4092833" y="3437213"/>
                <a:ext cx="4382803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solidFill>
                      <a:schemeClr val="tx1"/>
                    </a:solidFill>
                  </a:rPr>
                  <a:t>Query index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4000" dirty="0">
                  <a:solidFill>
                    <a:schemeClr val="tx1"/>
                  </a:solidFill>
                </a:endParaRPr>
              </a:p>
              <a:p>
                <a:r>
                  <a:rPr lang="en-US" sz="4000" dirty="0">
                    <a:solidFill>
                      <a:schemeClr val="tx1"/>
                    </a:solidFill>
                  </a:rPr>
                  <a:t>Find a set --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40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/>
                    </a:solidFill>
                  </a:rPr>
                  <a:t>= </a:t>
                </a:r>
                <a:r>
                  <a:rPr lang="en-US" sz="4000" b="1" dirty="0">
                    <a:solidFill>
                      <a:schemeClr val="accent6">
                        <a:lumMod val="75000"/>
                      </a:schemeClr>
                    </a:solidFill>
                  </a:rPr>
                  <a:t>Resample</a:t>
                </a:r>
                <a:r>
                  <a:rPr lang="en-US" sz="4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EB4AC5C-019D-3B42-86B5-8CB0034B5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833" y="3437213"/>
                <a:ext cx="4382803" cy="1938992"/>
              </a:xfrm>
              <a:prstGeom prst="rect">
                <a:avLst/>
              </a:prstGeom>
              <a:blipFill>
                <a:blip r:embed="rId5"/>
                <a:stretch>
                  <a:fillRect l="-4624" t="-4575" r="-578" b="-13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6C0D256A-7CE2-794A-B1A6-7476C978756D}"/>
              </a:ext>
            </a:extLst>
          </p:cNvPr>
          <p:cNvSpPr/>
          <p:nvPr/>
        </p:nvSpPr>
        <p:spPr>
          <a:xfrm>
            <a:off x="1649801" y="4158887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C48FC825-162F-684C-B9D1-67D89A9873AC}"/>
              </a:ext>
            </a:extLst>
          </p:cNvPr>
          <p:cNvSpPr/>
          <p:nvPr/>
        </p:nvSpPr>
        <p:spPr>
          <a:xfrm>
            <a:off x="1649801" y="5069036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2A157C6-2C58-CB45-9691-E0D296F37F27}"/>
              </a:ext>
            </a:extLst>
          </p:cNvPr>
          <p:cNvSpPr/>
          <p:nvPr/>
        </p:nvSpPr>
        <p:spPr>
          <a:xfrm>
            <a:off x="1669065" y="4638241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22036B1-B8C9-C740-9B98-79DB8093FAEC}"/>
                  </a:ext>
                </a:extLst>
              </p:cNvPr>
              <p:cNvSpPr/>
              <p:nvPr/>
            </p:nvSpPr>
            <p:spPr>
              <a:xfrm>
                <a:off x="806627" y="4161095"/>
                <a:ext cx="712503" cy="1815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…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22036B1-B8C9-C740-9B98-79DB8093FA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27" y="4161095"/>
                <a:ext cx="712503" cy="1815882"/>
              </a:xfrm>
              <a:prstGeom prst="rect">
                <a:avLst/>
              </a:prstGeom>
              <a:blipFill>
                <a:blip r:embed="rId6"/>
                <a:stretch>
                  <a:fillRect l="-17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4E655D00-5A31-304E-A303-A215D6560455}"/>
              </a:ext>
            </a:extLst>
          </p:cNvPr>
          <p:cNvGrpSpPr/>
          <p:nvPr/>
        </p:nvGrpSpPr>
        <p:grpSpPr>
          <a:xfrm>
            <a:off x="4318253" y="5976977"/>
            <a:ext cx="3210560" cy="186343"/>
            <a:chOff x="4114800" y="3429000"/>
            <a:chExt cx="4253230" cy="186343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91B0A156-13E7-1F44-8E45-71CC3E908753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8450C027-430E-DB4D-8EEB-AF453AB3772D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C340B3-EB88-474C-BD21-AF40DDACB6AF}"/>
                  </a:ext>
                </a:extLst>
              </p:cNvPr>
              <p:cNvSpPr txBox="1"/>
              <p:nvPr/>
            </p:nvSpPr>
            <p:spPr>
              <a:xfrm>
                <a:off x="5603766" y="5412841"/>
                <a:ext cx="6395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C340B3-EB88-474C-BD21-AF40DDACB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766" y="5412841"/>
                <a:ext cx="639534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B0AE157-E7BE-FF45-A8F1-D6974DEAF2F4}"/>
                  </a:ext>
                </a:extLst>
              </p:cNvPr>
              <p:cNvSpPr txBox="1"/>
              <p:nvPr/>
            </p:nvSpPr>
            <p:spPr>
              <a:xfrm>
                <a:off x="4859588" y="6248726"/>
                <a:ext cx="21278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Parity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B0AE157-E7BE-FF45-A8F1-D6974DEAF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588" y="6248726"/>
                <a:ext cx="2127890" cy="584775"/>
              </a:xfrm>
              <a:prstGeom prst="rect">
                <a:avLst/>
              </a:prstGeom>
              <a:blipFill>
                <a:blip r:embed="rId8"/>
                <a:stretch>
                  <a:fillRect l="-7143" t="-15217" r="-5952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6C649D-A479-104D-BDC9-75016807B949}"/>
                  </a:ext>
                </a:extLst>
              </p:cNvPr>
              <p:cNvSpPr txBox="1"/>
              <p:nvPr/>
            </p:nvSpPr>
            <p:spPr>
              <a:xfrm>
                <a:off x="71039" y="5662490"/>
                <a:ext cx="3796111" cy="95410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Answer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Parity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xor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Parity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6C649D-A479-104D-BDC9-75016807B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9" y="5662490"/>
                <a:ext cx="3796111" cy="954107"/>
              </a:xfrm>
              <a:prstGeom prst="rect">
                <a:avLst/>
              </a:prstGeom>
              <a:blipFill>
                <a:blip r:embed="rId9"/>
                <a:stretch>
                  <a:fillRect l="-997" b="-9091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926A4C22-8962-0740-9E60-42EB8B7EFCDC}"/>
                  </a:ext>
                </a:extLst>
              </p:cNvPr>
              <p:cNvSpPr/>
              <p:nvPr/>
            </p:nvSpPr>
            <p:spPr>
              <a:xfrm>
                <a:off x="806628" y="304800"/>
                <a:ext cx="9280182" cy="4402152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b="1" dirty="0">
                    <a:solidFill>
                      <a:schemeClr val="tx1"/>
                    </a:solidFill>
                  </a:rPr>
                  <a:t>Correctness</a:t>
                </a:r>
                <a:r>
                  <a:rPr lang="en-US" sz="3600" dirty="0">
                    <a:solidFill>
                      <a:schemeClr val="tx1"/>
                    </a:solidFill>
                  </a:rPr>
                  <a:t>: </a:t>
                </a:r>
              </a:p>
              <a:p>
                <a:pPr marL="1028700" lvl="1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⁡[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lit/>
                      </m:rP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1 − 1/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36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485900" lvl="2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Parity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xor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Parity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 is DB[x] w/ high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prob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1485900" lvl="2" indent="-5715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Run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-parallel instances</a:t>
                </a:r>
                <a:endParaRPr lang="en-US" sz="3600" dirty="0">
                  <a:solidFill>
                    <a:schemeClr val="tx1"/>
                  </a:solidFill>
                </a:endParaRPr>
              </a:p>
              <a:p>
                <a:r>
                  <a:rPr lang="en-US" sz="3600" b="1" dirty="0">
                    <a:solidFill>
                      <a:schemeClr val="tx1"/>
                    </a:solidFill>
                  </a:rPr>
                  <a:t>Privacy</a:t>
                </a:r>
                <a:r>
                  <a:rPr lang="en-US" sz="36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1028700" lvl="1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is a random set subject to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3600" dirty="0">
                  <a:solidFill>
                    <a:schemeClr val="tx1"/>
                  </a:solidFill>
                </a:endParaRPr>
              </a:p>
              <a:p>
                <a:pPr marL="1028700" lvl="1" indent="-571500">
                  <a:buFont typeface="Arial" panose="020B0604020202020204" pitchFamily="34" charset="0"/>
                  <a:buChar char="•"/>
                </a:pPr>
                <a:r>
                  <a:rPr lang="en-US" sz="3600" dirty="0">
                    <a:solidFill>
                      <a:schemeClr val="tx1"/>
                    </a:solidFill>
                  </a:rPr>
                  <a:t>After resampling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uniformly random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926A4C22-8962-0740-9E60-42EB8B7EFC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28" y="304800"/>
                <a:ext cx="9280182" cy="4402152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26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"/>
    </mc:Choice>
    <mc:Fallback xmlns="">
      <p:transition spd="slow" advTm="167"/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497719" y="2532329"/>
            <a:ext cx="1441420" cy="1342481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083907" y="3340722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76420-113A-30BE-4495-8FAD16FD72F7}"/>
              </a:ext>
            </a:extLst>
          </p:cNvPr>
          <p:cNvCxnSpPr>
            <a:cxnSpLocks/>
          </p:cNvCxnSpPr>
          <p:nvPr/>
        </p:nvCxnSpPr>
        <p:spPr>
          <a:xfrm>
            <a:off x="3470279" y="3274038"/>
            <a:ext cx="510422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B8B594-8A7C-FD93-F4AD-109F11CA05B4}"/>
              </a:ext>
            </a:extLst>
          </p:cNvPr>
          <p:cNvGrpSpPr/>
          <p:nvPr/>
        </p:nvGrpSpPr>
        <p:grpSpPr>
          <a:xfrm>
            <a:off x="4318253" y="1946359"/>
            <a:ext cx="3210560" cy="186343"/>
            <a:chOff x="4114800" y="3429000"/>
            <a:chExt cx="4253230" cy="18634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5DE6EC9-2C15-1A5C-BA3A-E6F38430EB59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8F387A4-8E4A-D78D-969C-255A5F672397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Graphic 45" descr="Devil face with solid fill with solid fill">
            <a:extLst>
              <a:ext uri="{FF2B5EF4-FFF2-40B4-BE49-F238E27FC236}">
                <a16:creationId xmlns:a16="http://schemas.microsoft.com/office/drawing/2014/main" id="{690BC2AA-29AF-E148-BC73-6003A66F4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1469" y="4409490"/>
            <a:ext cx="785340" cy="7853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14661C-4011-B548-9B26-F131E664C53A}"/>
              </a:ext>
            </a:extLst>
          </p:cNvPr>
          <p:cNvSpPr txBox="1"/>
          <p:nvPr/>
        </p:nvSpPr>
        <p:spPr>
          <a:xfrm>
            <a:off x="2573091" y="523144"/>
            <a:ext cx="1961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Preprocessing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C0745-9F13-F14D-B32F-B089CD8B6D7A}"/>
              </a:ext>
            </a:extLst>
          </p:cNvPr>
          <p:cNvSpPr txBox="1"/>
          <p:nvPr/>
        </p:nvSpPr>
        <p:spPr>
          <a:xfrm>
            <a:off x="2626468" y="3560324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Online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EE30043-F3A8-6942-ABF8-EAD9C84DC88C}"/>
              </a:ext>
            </a:extLst>
          </p:cNvPr>
          <p:cNvGrpSpPr/>
          <p:nvPr/>
        </p:nvGrpSpPr>
        <p:grpSpPr>
          <a:xfrm>
            <a:off x="9091732" y="604320"/>
            <a:ext cx="1220470" cy="2353764"/>
            <a:chOff x="8218170" y="4041141"/>
            <a:chExt cx="266700" cy="514350"/>
          </a:xfrm>
        </p:grpSpPr>
        <p:sp>
          <p:nvSpPr>
            <p:cNvPr id="34" name="Freeform: Shape 10">
              <a:extLst>
                <a:ext uri="{FF2B5EF4-FFF2-40B4-BE49-F238E27FC236}">
                  <a16:creationId xmlns:a16="http://schemas.microsoft.com/office/drawing/2014/main" id="{519C4AB3-C4C0-4A4F-93F2-CB4C22150963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1">
              <a:extLst>
                <a:ext uri="{FF2B5EF4-FFF2-40B4-BE49-F238E27FC236}">
                  <a16:creationId xmlns:a16="http://schemas.microsoft.com/office/drawing/2014/main" id="{92F15DDA-518A-0644-8C19-528A5C30D60B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2">
              <a:extLst>
                <a:ext uri="{FF2B5EF4-FFF2-40B4-BE49-F238E27FC236}">
                  <a16:creationId xmlns:a16="http://schemas.microsoft.com/office/drawing/2014/main" id="{65934356-CD5C-A244-807B-A0A897A5BE8D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3">
              <a:extLst>
                <a:ext uri="{FF2B5EF4-FFF2-40B4-BE49-F238E27FC236}">
                  <a16:creationId xmlns:a16="http://schemas.microsoft.com/office/drawing/2014/main" id="{E84B401D-921F-1049-8CA0-3D014E6CD89B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8" name="Graphic 37" descr="Devil face with solid fill with solid fill">
            <a:extLst>
              <a:ext uri="{FF2B5EF4-FFF2-40B4-BE49-F238E27FC236}">
                <a16:creationId xmlns:a16="http://schemas.microsoft.com/office/drawing/2014/main" id="{2BD9A908-EABE-5742-BF8F-E7F5068C5B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5807" y="1683671"/>
            <a:ext cx="785340" cy="785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AF9C2B-FBDE-9341-84C0-36DD83EE8405}"/>
                  </a:ext>
                </a:extLst>
              </p:cNvPr>
              <p:cNvSpPr txBox="1"/>
              <p:nvPr/>
            </p:nvSpPr>
            <p:spPr>
              <a:xfrm>
                <a:off x="4092833" y="3437213"/>
                <a:ext cx="3508333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DB[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000" dirty="0"/>
                  <a:t>]=1 </a:t>
                </a:r>
              </a:p>
              <a:p>
                <a:r>
                  <a:rPr lang="en-US" sz="4000" dirty="0">
                    <a:solidFill>
                      <a:srgbClr val="FF0000"/>
                    </a:solidFill>
                  </a:rPr>
                  <a:t>Refresh the hint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AF9C2B-FBDE-9341-84C0-36DD83EE8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833" y="3437213"/>
                <a:ext cx="3508333" cy="1323439"/>
              </a:xfrm>
              <a:prstGeom prst="rect">
                <a:avLst/>
              </a:prstGeom>
              <a:blipFill>
                <a:blip r:embed="rId5"/>
                <a:stretch>
                  <a:fillRect l="-5755" t="-6667" r="-4676" b="-1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0D12B424-9F9F-D041-AB5D-187E949851CC}"/>
              </a:ext>
            </a:extLst>
          </p:cNvPr>
          <p:cNvSpPr/>
          <p:nvPr/>
        </p:nvSpPr>
        <p:spPr>
          <a:xfrm>
            <a:off x="1649801" y="4158887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CBEADB17-E1D0-8D46-8B1A-A244E44DC2E6}"/>
              </a:ext>
            </a:extLst>
          </p:cNvPr>
          <p:cNvSpPr/>
          <p:nvPr/>
        </p:nvSpPr>
        <p:spPr>
          <a:xfrm>
            <a:off x="1649801" y="5069036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94E31C0-25F6-7A47-97A2-7D02FE6BEC34}"/>
              </a:ext>
            </a:extLst>
          </p:cNvPr>
          <p:cNvSpPr/>
          <p:nvPr/>
        </p:nvSpPr>
        <p:spPr>
          <a:xfrm>
            <a:off x="1669065" y="4638241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655976F-95BE-B646-A2CE-45B8A4E27230}"/>
                  </a:ext>
                </a:extLst>
              </p:cNvPr>
              <p:cNvSpPr/>
              <p:nvPr/>
            </p:nvSpPr>
            <p:spPr>
              <a:xfrm>
                <a:off x="806627" y="4161095"/>
                <a:ext cx="712503" cy="1815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…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655976F-95BE-B646-A2CE-45B8A4E272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27" y="4161095"/>
                <a:ext cx="712503" cy="1815882"/>
              </a:xfrm>
              <a:prstGeom prst="rect">
                <a:avLst/>
              </a:prstGeom>
              <a:blipFill>
                <a:blip r:embed="rId6"/>
                <a:stretch>
                  <a:fillRect l="-17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5234FE-DB1B-C041-8A0E-312866E5E0AB}"/>
              </a:ext>
            </a:extLst>
          </p:cNvPr>
          <p:cNvCxnSpPr/>
          <p:nvPr/>
        </p:nvCxnSpPr>
        <p:spPr>
          <a:xfrm>
            <a:off x="621979" y="4409490"/>
            <a:ext cx="2004489" cy="0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767820C-9E91-3247-88CF-A17A575C8A80}"/>
                  </a:ext>
                </a:extLst>
              </p:cNvPr>
              <p:cNvSpPr/>
              <p:nvPr/>
            </p:nvSpPr>
            <p:spPr>
              <a:xfrm>
                <a:off x="4564685" y="953026"/>
                <a:ext cx="3065776" cy="9751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primary sets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backup sets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767820C-9E91-3247-88CF-A17A575C8A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685" y="953026"/>
                <a:ext cx="3065776" cy="975139"/>
              </a:xfrm>
              <a:prstGeom prst="rect">
                <a:avLst/>
              </a:prstGeom>
              <a:blipFill>
                <a:blip r:embed="rId7"/>
                <a:stretch>
                  <a:fillRect l="-412" t="-3846" r="-288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CA9E04DD-1089-8F41-9DDF-5AC00BCE75F7}"/>
              </a:ext>
            </a:extLst>
          </p:cNvPr>
          <p:cNvSpPr/>
          <p:nvPr/>
        </p:nvSpPr>
        <p:spPr>
          <a:xfrm>
            <a:off x="5650502" y="2296752"/>
            <a:ext cx="1260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Parities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84013CE2-AF3F-C042-9AE5-A310A7AB398E}"/>
              </a:ext>
            </a:extLst>
          </p:cNvPr>
          <p:cNvSpPr/>
          <p:nvPr/>
        </p:nvSpPr>
        <p:spPr>
          <a:xfrm>
            <a:off x="101777" y="4038133"/>
            <a:ext cx="3138679" cy="21875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BCCF262-99E8-3E4E-B198-0542095C6323}"/>
              </a:ext>
            </a:extLst>
          </p:cNvPr>
          <p:cNvSpPr txBox="1"/>
          <p:nvPr/>
        </p:nvSpPr>
        <p:spPr>
          <a:xfrm>
            <a:off x="497719" y="6370664"/>
            <a:ext cx="1324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Primary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0FF1612D-120B-D34E-B82A-DAD721C5E5CC}"/>
              </a:ext>
            </a:extLst>
          </p:cNvPr>
          <p:cNvSpPr/>
          <p:nvPr/>
        </p:nvSpPr>
        <p:spPr>
          <a:xfrm>
            <a:off x="4267108" y="5194830"/>
            <a:ext cx="3363353" cy="10308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C601DFF-2F23-FA47-AD69-D76517352B33}"/>
              </a:ext>
            </a:extLst>
          </p:cNvPr>
          <p:cNvSpPr txBox="1"/>
          <p:nvPr/>
        </p:nvSpPr>
        <p:spPr>
          <a:xfrm>
            <a:off x="5235103" y="6315531"/>
            <a:ext cx="1241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Backup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F8620F1-B9EC-384F-AEFC-94E890098099}"/>
                  </a:ext>
                </a:extLst>
              </p:cNvPr>
              <p:cNvSpPr txBox="1"/>
              <p:nvPr/>
            </p:nvSpPr>
            <p:spPr>
              <a:xfrm>
                <a:off x="4926587" y="5274161"/>
                <a:ext cx="11698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F8620F1-B9EC-384F-AEFC-94E890098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587" y="5274161"/>
                <a:ext cx="1169872" cy="584775"/>
              </a:xfrm>
              <a:prstGeom prst="rect">
                <a:avLst/>
              </a:prstGeom>
              <a:blipFill>
                <a:blip r:embed="rId8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4D5F09AF-CA55-1944-995B-1FFCFEE0F89D}"/>
              </a:ext>
            </a:extLst>
          </p:cNvPr>
          <p:cNvSpPr/>
          <p:nvPr/>
        </p:nvSpPr>
        <p:spPr>
          <a:xfrm>
            <a:off x="6157435" y="5345781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4037E1-BC6F-FF45-A80B-540B2D41EB0D}"/>
              </a:ext>
            </a:extLst>
          </p:cNvPr>
          <p:cNvSpPr/>
          <p:nvPr/>
        </p:nvSpPr>
        <p:spPr>
          <a:xfrm>
            <a:off x="5603153" y="5644096"/>
            <a:ext cx="4683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9167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"/>
    </mc:Choice>
    <mc:Fallback xmlns="">
      <p:transition spd="slow" advTm="156"/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497719" y="2532329"/>
            <a:ext cx="1441420" cy="1342481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083907" y="3340722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76420-113A-30BE-4495-8FAD16FD72F7}"/>
              </a:ext>
            </a:extLst>
          </p:cNvPr>
          <p:cNvCxnSpPr>
            <a:cxnSpLocks/>
          </p:cNvCxnSpPr>
          <p:nvPr/>
        </p:nvCxnSpPr>
        <p:spPr>
          <a:xfrm>
            <a:off x="3470279" y="3274038"/>
            <a:ext cx="510422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B8B594-8A7C-FD93-F4AD-109F11CA05B4}"/>
              </a:ext>
            </a:extLst>
          </p:cNvPr>
          <p:cNvGrpSpPr/>
          <p:nvPr/>
        </p:nvGrpSpPr>
        <p:grpSpPr>
          <a:xfrm>
            <a:off x="4318253" y="1946359"/>
            <a:ext cx="3210560" cy="186343"/>
            <a:chOff x="4114800" y="3429000"/>
            <a:chExt cx="4253230" cy="18634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5DE6EC9-2C15-1A5C-BA3A-E6F38430EB59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8F387A4-8E4A-D78D-969C-255A5F672397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Graphic 45" descr="Devil face with solid fill with solid fill">
            <a:extLst>
              <a:ext uri="{FF2B5EF4-FFF2-40B4-BE49-F238E27FC236}">
                <a16:creationId xmlns:a16="http://schemas.microsoft.com/office/drawing/2014/main" id="{690BC2AA-29AF-E148-BC73-6003A66F4F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01469" y="4409490"/>
            <a:ext cx="785340" cy="7853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14661C-4011-B548-9B26-F131E664C53A}"/>
              </a:ext>
            </a:extLst>
          </p:cNvPr>
          <p:cNvSpPr txBox="1"/>
          <p:nvPr/>
        </p:nvSpPr>
        <p:spPr>
          <a:xfrm>
            <a:off x="2573091" y="523144"/>
            <a:ext cx="1961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Preprocessing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C0745-9F13-F14D-B32F-B089CD8B6D7A}"/>
              </a:ext>
            </a:extLst>
          </p:cNvPr>
          <p:cNvSpPr txBox="1"/>
          <p:nvPr/>
        </p:nvSpPr>
        <p:spPr>
          <a:xfrm>
            <a:off x="2626468" y="3560324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Online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EE30043-F3A8-6942-ABF8-EAD9C84DC88C}"/>
              </a:ext>
            </a:extLst>
          </p:cNvPr>
          <p:cNvGrpSpPr/>
          <p:nvPr/>
        </p:nvGrpSpPr>
        <p:grpSpPr>
          <a:xfrm>
            <a:off x="9091732" y="604320"/>
            <a:ext cx="1220470" cy="2353764"/>
            <a:chOff x="8218170" y="4041141"/>
            <a:chExt cx="266700" cy="514350"/>
          </a:xfrm>
        </p:grpSpPr>
        <p:sp>
          <p:nvSpPr>
            <p:cNvPr id="34" name="Freeform: Shape 10">
              <a:extLst>
                <a:ext uri="{FF2B5EF4-FFF2-40B4-BE49-F238E27FC236}">
                  <a16:creationId xmlns:a16="http://schemas.microsoft.com/office/drawing/2014/main" id="{519C4AB3-C4C0-4A4F-93F2-CB4C22150963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1">
              <a:extLst>
                <a:ext uri="{FF2B5EF4-FFF2-40B4-BE49-F238E27FC236}">
                  <a16:creationId xmlns:a16="http://schemas.microsoft.com/office/drawing/2014/main" id="{92F15DDA-518A-0644-8C19-528A5C30D60B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2">
              <a:extLst>
                <a:ext uri="{FF2B5EF4-FFF2-40B4-BE49-F238E27FC236}">
                  <a16:creationId xmlns:a16="http://schemas.microsoft.com/office/drawing/2014/main" id="{65934356-CD5C-A244-807B-A0A897A5BE8D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3">
              <a:extLst>
                <a:ext uri="{FF2B5EF4-FFF2-40B4-BE49-F238E27FC236}">
                  <a16:creationId xmlns:a16="http://schemas.microsoft.com/office/drawing/2014/main" id="{E84B401D-921F-1049-8CA0-3D014E6CD89B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8" name="Graphic 37" descr="Devil face with solid fill with solid fill">
            <a:extLst>
              <a:ext uri="{FF2B5EF4-FFF2-40B4-BE49-F238E27FC236}">
                <a16:creationId xmlns:a16="http://schemas.microsoft.com/office/drawing/2014/main" id="{2BD9A908-EABE-5742-BF8F-E7F5068C5BC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05807" y="1683671"/>
            <a:ext cx="785340" cy="785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AF9C2B-FBDE-9341-84C0-36DD83EE8405}"/>
                  </a:ext>
                </a:extLst>
              </p:cNvPr>
              <p:cNvSpPr txBox="1"/>
              <p:nvPr/>
            </p:nvSpPr>
            <p:spPr>
              <a:xfrm>
                <a:off x="4092833" y="3437213"/>
                <a:ext cx="3508333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DB[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000" dirty="0"/>
                  <a:t>]=1 </a:t>
                </a:r>
              </a:p>
              <a:p>
                <a:r>
                  <a:rPr lang="en-US" sz="4000" dirty="0">
                    <a:solidFill>
                      <a:srgbClr val="FF0000"/>
                    </a:solidFill>
                  </a:rPr>
                  <a:t>Refresh the hint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AF9C2B-FBDE-9341-84C0-36DD83EE8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833" y="3437213"/>
                <a:ext cx="3508333" cy="1323439"/>
              </a:xfrm>
              <a:prstGeom prst="rect">
                <a:avLst/>
              </a:prstGeom>
              <a:blipFill>
                <a:blip r:embed="rId6"/>
                <a:stretch>
                  <a:fillRect l="-5755" t="-6667" r="-4676" b="-1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0D12B424-9F9F-D041-AB5D-187E949851CC}"/>
              </a:ext>
            </a:extLst>
          </p:cNvPr>
          <p:cNvSpPr/>
          <p:nvPr/>
        </p:nvSpPr>
        <p:spPr>
          <a:xfrm>
            <a:off x="1649801" y="4158887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CBEADB17-E1D0-8D46-8B1A-A244E44DC2E6}"/>
              </a:ext>
            </a:extLst>
          </p:cNvPr>
          <p:cNvSpPr/>
          <p:nvPr/>
        </p:nvSpPr>
        <p:spPr>
          <a:xfrm>
            <a:off x="1649801" y="5069036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94E31C0-25F6-7A47-97A2-7D02FE6BEC34}"/>
              </a:ext>
            </a:extLst>
          </p:cNvPr>
          <p:cNvSpPr/>
          <p:nvPr/>
        </p:nvSpPr>
        <p:spPr>
          <a:xfrm>
            <a:off x="1669065" y="4638241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655976F-95BE-B646-A2CE-45B8A4E27230}"/>
                  </a:ext>
                </a:extLst>
              </p:cNvPr>
              <p:cNvSpPr/>
              <p:nvPr/>
            </p:nvSpPr>
            <p:spPr>
              <a:xfrm>
                <a:off x="806627" y="4161095"/>
                <a:ext cx="712503" cy="1815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…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655976F-95BE-B646-A2CE-45B8A4E272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27" y="4161095"/>
                <a:ext cx="712503" cy="1815882"/>
              </a:xfrm>
              <a:prstGeom prst="rect">
                <a:avLst/>
              </a:prstGeom>
              <a:blipFill>
                <a:blip r:embed="rId7"/>
                <a:stretch>
                  <a:fillRect l="-17544" t="-3472" r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5234FE-DB1B-C041-8A0E-312866E5E0AB}"/>
              </a:ext>
            </a:extLst>
          </p:cNvPr>
          <p:cNvCxnSpPr/>
          <p:nvPr/>
        </p:nvCxnSpPr>
        <p:spPr>
          <a:xfrm>
            <a:off x="621979" y="4409490"/>
            <a:ext cx="2004489" cy="0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767820C-9E91-3247-88CF-A17A575C8A80}"/>
                  </a:ext>
                </a:extLst>
              </p:cNvPr>
              <p:cNvSpPr/>
              <p:nvPr/>
            </p:nvSpPr>
            <p:spPr>
              <a:xfrm>
                <a:off x="4564685" y="953026"/>
                <a:ext cx="3065776" cy="9751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primary sets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backup sets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767820C-9E91-3247-88CF-A17A575C8A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685" y="953026"/>
                <a:ext cx="3065776" cy="975139"/>
              </a:xfrm>
              <a:prstGeom prst="rect">
                <a:avLst/>
              </a:prstGeom>
              <a:blipFill>
                <a:blip r:embed="rId8"/>
                <a:stretch>
                  <a:fillRect l="-412" t="-3846" r="-288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CA9E04DD-1089-8F41-9DDF-5AC00BCE75F7}"/>
              </a:ext>
            </a:extLst>
          </p:cNvPr>
          <p:cNvSpPr/>
          <p:nvPr/>
        </p:nvSpPr>
        <p:spPr>
          <a:xfrm>
            <a:off x="5650502" y="2296752"/>
            <a:ext cx="1260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Parities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84013CE2-AF3F-C042-9AE5-A310A7AB398E}"/>
              </a:ext>
            </a:extLst>
          </p:cNvPr>
          <p:cNvSpPr/>
          <p:nvPr/>
        </p:nvSpPr>
        <p:spPr>
          <a:xfrm>
            <a:off x="101777" y="4038133"/>
            <a:ext cx="3138679" cy="21875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BCCF262-99E8-3E4E-B198-0542095C6323}"/>
              </a:ext>
            </a:extLst>
          </p:cNvPr>
          <p:cNvSpPr txBox="1"/>
          <p:nvPr/>
        </p:nvSpPr>
        <p:spPr>
          <a:xfrm>
            <a:off x="497719" y="6370664"/>
            <a:ext cx="1324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Primary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0FF1612D-120B-D34E-B82A-DAD721C5E5CC}"/>
              </a:ext>
            </a:extLst>
          </p:cNvPr>
          <p:cNvSpPr/>
          <p:nvPr/>
        </p:nvSpPr>
        <p:spPr>
          <a:xfrm>
            <a:off x="4267108" y="5194830"/>
            <a:ext cx="3363353" cy="10308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C601DFF-2F23-FA47-AD69-D76517352B33}"/>
              </a:ext>
            </a:extLst>
          </p:cNvPr>
          <p:cNvSpPr txBox="1"/>
          <p:nvPr/>
        </p:nvSpPr>
        <p:spPr>
          <a:xfrm>
            <a:off x="5235103" y="6315531"/>
            <a:ext cx="1241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Backup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4037E1-BC6F-FF45-A80B-540B2D41EB0D}"/>
              </a:ext>
            </a:extLst>
          </p:cNvPr>
          <p:cNvSpPr/>
          <p:nvPr/>
        </p:nvSpPr>
        <p:spPr>
          <a:xfrm>
            <a:off x="5603153" y="5644096"/>
            <a:ext cx="4683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77B578-A34F-C446-B7AD-EE65E2544249}"/>
              </a:ext>
            </a:extLst>
          </p:cNvPr>
          <p:cNvSpPr/>
          <p:nvPr/>
        </p:nvSpPr>
        <p:spPr>
          <a:xfrm>
            <a:off x="359826" y="4103559"/>
            <a:ext cx="2618477" cy="74662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F8620F1-B9EC-384F-AEFC-94E890098099}"/>
                  </a:ext>
                </a:extLst>
              </p:cNvPr>
              <p:cNvSpPr txBox="1"/>
              <p:nvPr/>
            </p:nvSpPr>
            <p:spPr>
              <a:xfrm>
                <a:off x="4926587" y="5274161"/>
                <a:ext cx="11698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F8620F1-B9EC-384F-AEFC-94E890098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587" y="5274161"/>
                <a:ext cx="1169872" cy="584775"/>
              </a:xfrm>
              <a:prstGeom prst="rect">
                <a:avLst/>
              </a:prstGeom>
              <a:blipFill>
                <a:blip r:embed="rId9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4D5F09AF-CA55-1944-995B-1FFCFEE0F89D}"/>
              </a:ext>
            </a:extLst>
          </p:cNvPr>
          <p:cNvSpPr/>
          <p:nvPr/>
        </p:nvSpPr>
        <p:spPr>
          <a:xfrm>
            <a:off x="6157435" y="5345781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078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8"/>
    </mc:Choice>
    <mc:Fallback xmlns="">
      <p:transition spd="slow" advTm="8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99 -0.01944 L -0.37317 -0.1587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15" y="-696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24 -0.025 L -0.36992 -0.1643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15" y="-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  <p:bldP spid="49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497719" y="2532329"/>
            <a:ext cx="1441420" cy="1342481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083907" y="3340722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76420-113A-30BE-4495-8FAD16FD72F7}"/>
              </a:ext>
            </a:extLst>
          </p:cNvPr>
          <p:cNvCxnSpPr>
            <a:cxnSpLocks/>
          </p:cNvCxnSpPr>
          <p:nvPr/>
        </p:nvCxnSpPr>
        <p:spPr>
          <a:xfrm>
            <a:off x="3470279" y="3274038"/>
            <a:ext cx="510422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B8B594-8A7C-FD93-F4AD-109F11CA05B4}"/>
              </a:ext>
            </a:extLst>
          </p:cNvPr>
          <p:cNvGrpSpPr/>
          <p:nvPr/>
        </p:nvGrpSpPr>
        <p:grpSpPr>
          <a:xfrm>
            <a:off x="4318253" y="1946359"/>
            <a:ext cx="3210560" cy="186343"/>
            <a:chOff x="4114800" y="3429000"/>
            <a:chExt cx="4253230" cy="18634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5DE6EC9-2C15-1A5C-BA3A-E6F38430EB59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8F387A4-8E4A-D78D-969C-255A5F672397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Graphic 45" descr="Devil face with solid fill with solid fill">
            <a:extLst>
              <a:ext uri="{FF2B5EF4-FFF2-40B4-BE49-F238E27FC236}">
                <a16:creationId xmlns:a16="http://schemas.microsoft.com/office/drawing/2014/main" id="{690BC2AA-29AF-E148-BC73-6003A66F4F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01469" y="4409490"/>
            <a:ext cx="785340" cy="7853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14661C-4011-B548-9B26-F131E664C53A}"/>
              </a:ext>
            </a:extLst>
          </p:cNvPr>
          <p:cNvSpPr txBox="1"/>
          <p:nvPr/>
        </p:nvSpPr>
        <p:spPr>
          <a:xfrm>
            <a:off x="2573091" y="523144"/>
            <a:ext cx="1961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Preprocessing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C0745-9F13-F14D-B32F-B089CD8B6D7A}"/>
              </a:ext>
            </a:extLst>
          </p:cNvPr>
          <p:cNvSpPr txBox="1"/>
          <p:nvPr/>
        </p:nvSpPr>
        <p:spPr>
          <a:xfrm>
            <a:off x="2626468" y="3560324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Online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EE30043-F3A8-6942-ABF8-EAD9C84DC88C}"/>
              </a:ext>
            </a:extLst>
          </p:cNvPr>
          <p:cNvGrpSpPr/>
          <p:nvPr/>
        </p:nvGrpSpPr>
        <p:grpSpPr>
          <a:xfrm>
            <a:off x="9091732" y="604320"/>
            <a:ext cx="1220470" cy="2353764"/>
            <a:chOff x="8218170" y="4041141"/>
            <a:chExt cx="266700" cy="514350"/>
          </a:xfrm>
        </p:grpSpPr>
        <p:sp>
          <p:nvSpPr>
            <p:cNvPr id="34" name="Freeform: Shape 10">
              <a:extLst>
                <a:ext uri="{FF2B5EF4-FFF2-40B4-BE49-F238E27FC236}">
                  <a16:creationId xmlns:a16="http://schemas.microsoft.com/office/drawing/2014/main" id="{519C4AB3-C4C0-4A4F-93F2-CB4C22150963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1">
              <a:extLst>
                <a:ext uri="{FF2B5EF4-FFF2-40B4-BE49-F238E27FC236}">
                  <a16:creationId xmlns:a16="http://schemas.microsoft.com/office/drawing/2014/main" id="{92F15DDA-518A-0644-8C19-528A5C30D60B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2">
              <a:extLst>
                <a:ext uri="{FF2B5EF4-FFF2-40B4-BE49-F238E27FC236}">
                  <a16:creationId xmlns:a16="http://schemas.microsoft.com/office/drawing/2014/main" id="{65934356-CD5C-A244-807B-A0A897A5BE8D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3">
              <a:extLst>
                <a:ext uri="{FF2B5EF4-FFF2-40B4-BE49-F238E27FC236}">
                  <a16:creationId xmlns:a16="http://schemas.microsoft.com/office/drawing/2014/main" id="{E84B401D-921F-1049-8CA0-3D014E6CD89B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8" name="Graphic 37" descr="Devil face with solid fill with solid fill">
            <a:extLst>
              <a:ext uri="{FF2B5EF4-FFF2-40B4-BE49-F238E27FC236}">
                <a16:creationId xmlns:a16="http://schemas.microsoft.com/office/drawing/2014/main" id="{2BD9A908-EABE-5742-BF8F-E7F5068C5BC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05807" y="1683671"/>
            <a:ext cx="785340" cy="785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9BC372A-E079-9E4D-9DF5-C70875C2AB15}"/>
                  </a:ext>
                </a:extLst>
              </p:cNvPr>
              <p:cNvSpPr/>
              <p:nvPr/>
            </p:nvSpPr>
            <p:spPr>
              <a:xfrm>
                <a:off x="572423" y="4133516"/>
                <a:ext cx="902298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  <a:p>
                <a:pPr algn="ctr"/>
                <a:r>
                  <a:rPr lang="en-US" sz="2800" dirty="0"/>
                  <a:t>…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9BC372A-E079-9E4D-9DF5-C70875C2AB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23" y="4133516"/>
                <a:ext cx="902298" cy="13849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835558E-40FF-7040-BE4E-7E35E4E3DCB4}"/>
              </a:ext>
            </a:extLst>
          </p:cNvPr>
          <p:cNvSpPr/>
          <p:nvPr/>
        </p:nvSpPr>
        <p:spPr>
          <a:xfrm>
            <a:off x="2126051" y="4158887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AE9221E-9E1A-8B4E-B8A3-7FBF0EED7544}"/>
              </a:ext>
            </a:extLst>
          </p:cNvPr>
          <p:cNvSpPr/>
          <p:nvPr/>
        </p:nvSpPr>
        <p:spPr>
          <a:xfrm>
            <a:off x="2126051" y="5069036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64FF54B-B3E4-D54E-A881-BB46465B78D7}"/>
              </a:ext>
            </a:extLst>
          </p:cNvPr>
          <p:cNvSpPr/>
          <p:nvPr/>
        </p:nvSpPr>
        <p:spPr>
          <a:xfrm>
            <a:off x="2145315" y="4638241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F753497-85C3-E743-BB75-6F80FF544677}"/>
                  </a:ext>
                </a:extLst>
              </p:cNvPr>
              <p:cNvSpPr/>
              <p:nvPr/>
            </p:nvSpPr>
            <p:spPr>
              <a:xfrm>
                <a:off x="5190056" y="1263388"/>
                <a:ext cx="1889813" cy="533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keys</a:t>
                </a: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F753497-85C3-E743-BB75-6F80FF5446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056" y="1263388"/>
                <a:ext cx="1889813" cy="533736"/>
              </a:xfrm>
              <a:prstGeom prst="rect">
                <a:avLst/>
              </a:prstGeom>
              <a:blipFill>
                <a:blip r:embed="rId7"/>
                <a:stretch>
                  <a:fillRect l="-1342" t="-6818" r="-604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C0D5936D-0821-5741-A89F-374E2C71E92E}"/>
              </a:ext>
            </a:extLst>
          </p:cNvPr>
          <p:cNvSpPr/>
          <p:nvPr/>
        </p:nvSpPr>
        <p:spPr>
          <a:xfrm>
            <a:off x="5650502" y="2296752"/>
            <a:ext cx="1262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Parities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F73870-0452-124C-A469-F296FC191BBB}"/>
              </a:ext>
            </a:extLst>
          </p:cNvPr>
          <p:cNvSpPr txBox="1"/>
          <p:nvPr/>
        </p:nvSpPr>
        <p:spPr>
          <a:xfrm>
            <a:off x="10385222" y="1469305"/>
            <a:ext cx="18644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Enumerate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the sets</a:t>
            </a:r>
          </a:p>
          <a:p>
            <a:r>
              <a:rPr lang="en-US" sz="2800" dirty="0">
                <a:solidFill>
                  <a:srgbClr val="FF0000"/>
                </a:solidFill>
              </a:rPr>
              <a:t>with keys 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714C360-566F-0846-9109-0D12780D5CB7}"/>
              </a:ext>
            </a:extLst>
          </p:cNvPr>
          <p:cNvGrpSpPr/>
          <p:nvPr/>
        </p:nvGrpSpPr>
        <p:grpSpPr>
          <a:xfrm>
            <a:off x="4213204" y="4508545"/>
            <a:ext cx="3210560" cy="186343"/>
            <a:chOff x="4114800" y="3429000"/>
            <a:chExt cx="4253230" cy="186343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F5D97C1-1A25-DA45-88C0-C1347E264394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BD0F308-398F-2644-9130-F6727B7B0243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CC7B802-CCFF-1E42-B8A9-2C884A59F6BF}"/>
                  </a:ext>
                </a:extLst>
              </p:cNvPr>
              <p:cNvSpPr/>
              <p:nvPr/>
            </p:nvSpPr>
            <p:spPr>
              <a:xfrm>
                <a:off x="4783823" y="3843597"/>
                <a:ext cx="255435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, resample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CC7B802-CCFF-1E42-B8A9-2C884A59F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823" y="3843597"/>
                <a:ext cx="2554354" cy="523220"/>
              </a:xfrm>
              <a:prstGeom prst="rect">
                <a:avLst/>
              </a:prstGeom>
              <a:blipFill>
                <a:blip r:embed="rId8"/>
                <a:stretch>
                  <a:fillRect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9F22B2AE-80D2-2F4D-8A65-D968B855F8D3}"/>
              </a:ext>
            </a:extLst>
          </p:cNvPr>
          <p:cNvSpPr/>
          <p:nvPr/>
        </p:nvSpPr>
        <p:spPr>
          <a:xfrm>
            <a:off x="5545453" y="4858938"/>
            <a:ext cx="1023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Parity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CBEFB65-1A19-2D41-8DA2-032C99255F7A}"/>
              </a:ext>
            </a:extLst>
          </p:cNvPr>
          <p:cNvSpPr txBox="1"/>
          <p:nvPr/>
        </p:nvSpPr>
        <p:spPr>
          <a:xfrm>
            <a:off x="2649352" y="5548390"/>
            <a:ext cx="1871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Local Refresh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3AC068-FFE5-4D45-BE28-AC91F979AE82}"/>
                  </a:ext>
                </a:extLst>
              </p:cNvPr>
              <p:cNvSpPr txBox="1"/>
              <p:nvPr/>
            </p:nvSpPr>
            <p:spPr>
              <a:xfrm>
                <a:off x="4807761" y="6109617"/>
                <a:ext cx="2148409" cy="55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, add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3AC068-FFE5-4D45-BE28-AC91F979A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761" y="6109617"/>
                <a:ext cx="2148409" cy="557910"/>
              </a:xfrm>
              <a:prstGeom prst="rect">
                <a:avLst/>
              </a:prstGeom>
              <a:blipFill>
                <a:blip r:embed="rId9"/>
                <a:stretch>
                  <a:fillRect t="-6667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2777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1"/>
    </mc:Choice>
    <mc:Fallback xmlns="">
      <p:transition spd="slow" advTm="20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5" grpId="0"/>
      <p:bldP spid="47" grpId="0"/>
      <p:bldP spid="48" grpId="0"/>
      <p:bldP spid="8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497719" y="2532329"/>
            <a:ext cx="1441420" cy="1342481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083907" y="3340722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76420-113A-30BE-4495-8FAD16FD72F7}"/>
              </a:ext>
            </a:extLst>
          </p:cNvPr>
          <p:cNvCxnSpPr>
            <a:cxnSpLocks/>
          </p:cNvCxnSpPr>
          <p:nvPr/>
        </p:nvCxnSpPr>
        <p:spPr>
          <a:xfrm>
            <a:off x="3470279" y="3274038"/>
            <a:ext cx="510422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B8B594-8A7C-FD93-F4AD-109F11CA05B4}"/>
              </a:ext>
            </a:extLst>
          </p:cNvPr>
          <p:cNvGrpSpPr/>
          <p:nvPr/>
        </p:nvGrpSpPr>
        <p:grpSpPr>
          <a:xfrm>
            <a:off x="4318253" y="1946359"/>
            <a:ext cx="3210560" cy="186343"/>
            <a:chOff x="4114800" y="3429000"/>
            <a:chExt cx="4253230" cy="18634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5DE6EC9-2C15-1A5C-BA3A-E6F38430EB59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8F387A4-8E4A-D78D-969C-255A5F672397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Graphic 45" descr="Devil face with solid fill with solid fill">
            <a:extLst>
              <a:ext uri="{FF2B5EF4-FFF2-40B4-BE49-F238E27FC236}">
                <a16:creationId xmlns:a16="http://schemas.microsoft.com/office/drawing/2014/main" id="{690BC2AA-29AF-E148-BC73-6003A66F4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1469" y="4409490"/>
            <a:ext cx="785340" cy="7853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14661C-4011-B548-9B26-F131E664C53A}"/>
              </a:ext>
            </a:extLst>
          </p:cNvPr>
          <p:cNvSpPr txBox="1"/>
          <p:nvPr/>
        </p:nvSpPr>
        <p:spPr>
          <a:xfrm>
            <a:off x="2573091" y="523144"/>
            <a:ext cx="1961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Preprocessing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C0745-9F13-F14D-B32F-B089CD8B6D7A}"/>
              </a:ext>
            </a:extLst>
          </p:cNvPr>
          <p:cNvSpPr txBox="1"/>
          <p:nvPr/>
        </p:nvSpPr>
        <p:spPr>
          <a:xfrm>
            <a:off x="2626468" y="3560324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Online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EE30043-F3A8-6942-ABF8-EAD9C84DC88C}"/>
              </a:ext>
            </a:extLst>
          </p:cNvPr>
          <p:cNvGrpSpPr/>
          <p:nvPr/>
        </p:nvGrpSpPr>
        <p:grpSpPr>
          <a:xfrm>
            <a:off x="9091732" y="604320"/>
            <a:ext cx="1220470" cy="2353764"/>
            <a:chOff x="8218170" y="4041141"/>
            <a:chExt cx="266700" cy="514350"/>
          </a:xfrm>
        </p:grpSpPr>
        <p:sp>
          <p:nvSpPr>
            <p:cNvPr id="34" name="Freeform: Shape 10">
              <a:extLst>
                <a:ext uri="{FF2B5EF4-FFF2-40B4-BE49-F238E27FC236}">
                  <a16:creationId xmlns:a16="http://schemas.microsoft.com/office/drawing/2014/main" id="{519C4AB3-C4C0-4A4F-93F2-CB4C22150963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1">
              <a:extLst>
                <a:ext uri="{FF2B5EF4-FFF2-40B4-BE49-F238E27FC236}">
                  <a16:creationId xmlns:a16="http://schemas.microsoft.com/office/drawing/2014/main" id="{92F15DDA-518A-0644-8C19-528A5C30D60B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2">
              <a:extLst>
                <a:ext uri="{FF2B5EF4-FFF2-40B4-BE49-F238E27FC236}">
                  <a16:creationId xmlns:a16="http://schemas.microsoft.com/office/drawing/2014/main" id="{65934356-CD5C-A244-807B-A0A897A5BE8D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3">
              <a:extLst>
                <a:ext uri="{FF2B5EF4-FFF2-40B4-BE49-F238E27FC236}">
                  <a16:creationId xmlns:a16="http://schemas.microsoft.com/office/drawing/2014/main" id="{E84B401D-921F-1049-8CA0-3D014E6CD89B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8" name="Graphic 37" descr="Devil face with solid fill with solid fill">
            <a:extLst>
              <a:ext uri="{FF2B5EF4-FFF2-40B4-BE49-F238E27FC236}">
                <a16:creationId xmlns:a16="http://schemas.microsoft.com/office/drawing/2014/main" id="{2BD9A908-EABE-5742-BF8F-E7F5068C5B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5807" y="1683671"/>
            <a:ext cx="785340" cy="785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F753497-85C3-E743-BB75-6F80FF544677}"/>
                  </a:ext>
                </a:extLst>
              </p:cNvPr>
              <p:cNvSpPr/>
              <p:nvPr/>
            </p:nvSpPr>
            <p:spPr>
              <a:xfrm>
                <a:off x="5155522" y="1298680"/>
                <a:ext cx="1801775" cy="533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-BW</a:t>
                </a: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F753497-85C3-E743-BB75-6F80FF5446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522" y="1298680"/>
                <a:ext cx="1801775" cy="533736"/>
              </a:xfrm>
              <a:prstGeom prst="rect">
                <a:avLst/>
              </a:prstGeom>
              <a:blipFill>
                <a:blip r:embed="rId5"/>
                <a:stretch>
                  <a:fillRect l="-1399" t="-9302" r="-5594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: Rounded Corners 25">
                <a:extLst>
                  <a:ext uri="{FF2B5EF4-FFF2-40B4-BE49-F238E27FC236}">
                    <a16:creationId xmlns:a16="http://schemas.microsoft.com/office/drawing/2014/main" id="{7E54C176-8876-6742-AE8A-AB2074F44BB6}"/>
                  </a:ext>
                </a:extLst>
              </p:cNvPr>
              <p:cNvSpPr/>
              <p:nvPr/>
            </p:nvSpPr>
            <p:spPr>
              <a:xfrm>
                <a:off x="10595195" y="1516837"/>
                <a:ext cx="1183719" cy="111900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Rectangle: Rounded Corners 25">
                <a:extLst>
                  <a:ext uri="{FF2B5EF4-FFF2-40B4-BE49-F238E27FC236}">
                    <a16:creationId xmlns:a16="http://schemas.microsoft.com/office/drawing/2014/main" id="{7E54C176-8876-6742-AE8A-AB2074F44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195" y="1516837"/>
                <a:ext cx="1183719" cy="111900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CAB0B865-524C-1848-8F65-AD35142168B8}"/>
              </a:ext>
            </a:extLst>
          </p:cNvPr>
          <p:cNvSpPr/>
          <p:nvPr/>
        </p:nvSpPr>
        <p:spPr>
          <a:xfrm>
            <a:off x="101777" y="4038133"/>
            <a:ext cx="3138679" cy="15482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589C724-9181-7D43-988E-B1AEE509EEBC}"/>
                  </a:ext>
                </a:extLst>
              </p:cNvPr>
              <p:cNvSpPr txBox="1"/>
              <p:nvPr/>
            </p:nvSpPr>
            <p:spPr>
              <a:xfrm>
                <a:off x="399133" y="4632317"/>
                <a:ext cx="2543966" cy="533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Storage: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589C724-9181-7D43-988E-B1AEE509E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33" y="4632317"/>
                <a:ext cx="2543966" cy="533736"/>
              </a:xfrm>
              <a:prstGeom prst="rect">
                <a:avLst/>
              </a:prstGeom>
              <a:blipFill>
                <a:blip r:embed="rId7"/>
                <a:stretch>
                  <a:fillRect l="-4455" t="-9302" r="-3960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: Rounded Corners 25">
                <a:extLst>
                  <a:ext uri="{FF2B5EF4-FFF2-40B4-BE49-F238E27FC236}">
                    <a16:creationId xmlns:a16="http://schemas.microsoft.com/office/drawing/2014/main" id="{1360B8E0-9BF7-FE46-B4FD-3D12D6870587}"/>
                  </a:ext>
                </a:extLst>
              </p:cNvPr>
              <p:cNvSpPr/>
              <p:nvPr/>
            </p:nvSpPr>
            <p:spPr>
              <a:xfrm>
                <a:off x="10565906" y="3791156"/>
                <a:ext cx="1183719" cy="173947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Time per query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Rectangle: Rounded Corners 25">
                <a:extLst>
                  <a:ext uri="{FF2B5EF4-FFF2-40B4-BE49-F238E27FC236}">
                    <a16:creationId xmlns:a16="http://schemas.microsoft.com/office/drawing/2014/main" id="{1360B8E0-9BF7-FE46-B4FD-3D12D68705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5906" y="3791156"/>
                <a:ext cx="1183719" cy="173947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AACCDB29-3750-F04A-A494-7786000F9937}"/>
              </a:ext>
            </a:extLst>
          </p:cNvPr>
          <p:cNvGrpSpPr/>
          <p:nvPr/>
        </p:nvGrpSpPr>
        <p:grpSpPr>
          <a:xfrm>
            <a:off x="4315011" y="4666865"/>
            <a:ext cx="3210560" cy="186343"/>
            <a:chOff x="4114800" y="3429000"/>
            <a:chExt cx="4253230" cy="186343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D847D8C5-0621-5A4C-8990-8E92AD75453F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237E9EC1-83C7-D44B-A540-7F78ADCFC069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33AF1C9-32D9-2146-A5B0-BDC20203DCE0}"/>
                  </a:ext>
                </a:extLst>
              </p:cNvPr>
              <p:cNvSpPr/>
              <p:nvPr/>
            </p:nvSpPr>
            <p:spPr>
              <a:xfrm>
                <a:off x="4410075" y="4038133"/>
                <a:ext cx="3053913" cy="533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-BW per query</a:t>
                </a: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33AF1C9-32D9-2146-A5B0-BDC20203DC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075" y="4038133"/>
                <a:ext cx="3053913" cy="533736"/>
              </a:xfrm>
              <a:prstGeom prst="rect">
                <a:avLst/>
              </a:prstGeom>
              <a:blipFill>
                <a:blip r:embed="rId9"/>
                <a:stretch>
                  <a:fillRect l="-826" t="-9302" r="-2893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"/>
    </mc:Choice>
    <mc:Fallback xmlns="">
      <p:transition spd="slow" advTm="190"/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497719" y="2532329"/>
            <a:ext cx="1441420" cy="1342481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083907" y="3340722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76420-113A-30BE-4495-8FAD16FD72F7}"/>
              </a:ext>
            </a:extLst>
          </p:cNvPr>
          <p:cNvCxnSpPr>
            <a:cxnSpLocks/>
          </p:cNvCxnSpPr>
          <p:nvPr/>
        </p:nvCxnSpPr>
        <p:spPr>
          <a:xfrm>
            <a:off x="3470279" y="3274038"/>
            <a:ext cx="510422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B8B594-8A7C-FD93-F4AD-109F11CA05B4}"/>
              </a:ext>
            </a:extLst>
          </p:cNvPr>
          <p:cNvGrpSpPr/>
          <p:nvPr/>
        </p:nvGrpSpPr>
        <p:grpSpPr>
          <a:xfrm>
            <a:off x="4318253" y="1946359"/>
            <a:ext cx="3210560" cy="186343"/>
            <a:chOff x="4114800" y="3429000"/>
            <a:chExt cx="4253230" cy="18634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5DE6EC9-2C15-1A5C-BA3A-E6F38430EB59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8F387A4-8E4A-D78D-969C-255A5F672397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Graphic 45" descr="Devil face with solid fill with solid fill">
            <a:extLst>
              <a:ext uri="{FF2B5EF4-FFF2-40B4-BE49-F238E27FC236}">
                <a16:creationId xmlns:a16="http://schemas.microsoft.com/office/drawing/2014/main" id="{690BC2AA-29AF-E148-BC73-6003A66F4F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01469" y="4409490"/>
            <a:ext cx="785340" cy="7853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14661C-4011-B548-9B26-F131E664C53A}"/>
              </a:ext>
            </a:extLst>
          </p:cNvPr>
          <p:cNvSpPr txBox="1"/>
          <p:nvPr/>
        </p:nvSpPr>
        <p:spPr>
          <a:xfrm>
            <a:off x="2573091" y="523144"/>
            <a:ext cx="1961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Preprocessing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C0745-9F13-F14D-B32F-B089CD8B6D7A}"/>
              </a:ext>
            </a:extLst>
          </p:cNvPr>
          <p:cNvSpPr txBox="1"/>
          <p:nvPr/>
        </p:nvSpPr>
        <p:spPr>
          <a:xfrm>
            <a:off x="2626468" y="3560324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Online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EE30043-F3A8-6942-ABF8-EAD9C84DC88C}"/>
              </a:ext>
            </a:extLst>
          </p:cNvPr>
          <p:cNvGrpSpPr/>
          <p:nvPr/>
        </p:nvGrpSpPr>
        <p:grpSpPr>
          <a:xfrm>
            <a:off x="9091732" y="604320"/>
            <a:ext cx="1220470" cy="2353764"/>
            <a:chOff x="8218170" y="4041141"/>
            <a:chExt cx="266700" cy="514350"/>
          </a:xfrm>
        </p:grpSpPr>
        <p:sp>
          <p:nvSpPr>
            <p:cNvPr id="34" name="Freeform: Shape 10">
              <a:extLst>
                <a:ext uri="{FF2B5EF4-FFF2-40B4-BE49-F238E27FC236}">
                  <a16:creationId xmlns:a16="http://schemas.microsoft.com/office/drawing/2014/main" id="{519C4AB3-C4C0-4A4F-93F2-CB4C22150963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1">
              <a:extLst>
                <a:ext uri="{FF2B5EF4-FFF2-40B4-BE49-F238E27FC236}">
                  <a16:creationId xmlns:a16="http://schemas.microsoft.com/office/drawing/2014/main" id="{92F15DDA-518A-0644-8C19-528A5C30D60B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2">
              <a:extLst>
                <a:ext uri="{FF2B5EF4-FFF2-40B4-BE49-F238E27FC236}">
                  <a16:creationId xmlns:a16="http://schemas.microsoft.com/office/drawing/2014/main" id="{65934356-CD5C-A244-807B-A0A897A5BE8D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3">
              <a:extLst>
                <a:ext uri="{FF2B5EF4-FFF2-40B4-BE49-F238E27FC236}">
                  <a16:creationId xmlns:a16="http://schemas.microsoft.com/office/drawing/2014/main" id="{E84B401D-921F-1049-8CA0-3D014E6CD89B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8" name="Graphic 37" descr="Devil face with solid fill with solid fill">
            <a:extLst>
              <a:ext uri="{FF2B5EF4-FFF2-40B4-BE49-F238E27FC236}">
                <a16:creationId xmlns:a16="http://schemas.microsoft.com/office/drawing/2014/main" id="{2BD9A908-EABE-5742-BF8F-E7F5068C5BC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05807" y="1683671"/>
            <a:ext cx="785340" cy="785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AF9C2B-FBDE-9341-84C0-36DD83EE8405}"/>
                  </a:ext>
                </a:extLst>
              </p:cNvPr>
              <p:cNvSpPr txBox="1"/>
              <p:nvPr/>
            </p:nvSpPr>
            <p:spPr>
              <a:xfrm>
                <a:off x="4092833" y="3437213"/>
                <a:ext cx="3508333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DB[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000" dirty="0"/>
                  <a:t>]=1 </a:t>
                </a:r>
              </a:p>
              <a:p>
                <a:r>
                  <a:rPr lang="en-US" sz="4000" dirty="0">
                    <a:solidFill>
                      <a:srgbClr val="FF0000"/>
                    </a:solidFill>
                  </a:rPr>
                  <a:t>Refresh the hint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AF9C2B-FBDE-9341-84C0-36DD83EE8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833" y="3437213"/>
                <a:ext cx="3508333" cy="1323439"/>
              </a:xfrm>
              <a:prstGeom prst="rect">
                <a:avLst/>
              </a:prstGeom>
              <a:blipFill>
                <a:blip r:embed="rId6"/>
                <a:stretch>
                  <a:fillRect l="-5755" t="-6667" r="-4676" b="-1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0D12B424-9F9F-D041-AB5D-187E949851CC}"/>
              </a:ext>
            </a:extLst>
          </p:cNvPr>
          <p:cNvSpPr/>
          <p:nvPr/>
        </p:nvSpPr>
        <p:spPr>
          <a:xfrm>
            <a:off x="2164151" y="4235087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0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CBEADB17-E1D0-8D46-8B1A-A244E44DC2E6}"/>
              </a:ext>
            </a:extLst>
          </p:cNvPr>
          <p:cNvSpPr/>
          <p:nvPr/>
        </p:nvSpPr>
        <p:spPr>
          <a:xfrm>
            <a:off x="2164151" y="5145236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94E31C0-25F6-7A47-97A2-7D02FE6BEC34}"/>
              </a:ext>
            </a:extLst>
          </p:cNvPr>
          <p:cNvSpPr/>
          <p:nvPr/>
        </p:nvSpPr>
        <p:spPr>
          <a:xfrm>
            <a:off x="2183415" y="4714441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655976F-95BE-B646-A2CE-45B8A4E27230}"/>
                  </a:ext>
                </a:extLst>
              </p:cNvPr>
              <p:cNvSpPr/>
              <p:nvPr/>
            </p:nvSpPr>
            <p:spPr>
              <a:xfrm>
                <a:off x="334139" y="4183332"/>
                <a:ext cx="1655518" cy="1815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8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b="1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endParaRPr lang="en-US" sz="2800" b="1" dirty="0"/>
              </a:p>
              <a:p>
                <a:r>
                  <a:rPr lang="en-US" sz="2800" dirty="0"/>
                  <a:t>…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655976F-95BE-B646-A2CE-45B8A4E272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39" y="4183332"/>
                <a:ext cx="1655518" cy="1815882"/>
              </a:xfrm>
              <a:prstGeom prst="rect">
                <a:avLst/>
              </a:prstGeom>
              <a:blipFill>
                <a:blip r:embed="rId7"/>
                <a:stretch>
                  <a:fillRect l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767820C-9E91-3247-88CF-A17A575C8A80}"/>
                  </a:ext>
                </a:extLst>
              </p:cNvPr>
              <p:cNvSpPr/>
              <p:nvPr/>
            </p:nvSpPr>
            <p:spPr>
              <a:xfrm>
                <a:off x="4564685" y="953026"/>
                <a:ext cx="3065776" cy="9751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primary sets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backup sets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767820C-9E91-3247-88CF-A17A575C8A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685" y="953026"/>
                <a:ext cx="3065776" cy="975139"/>
              </a:xfrm>
              <a:prstGeom prst="rect">
                <a:avLst/>
              </a:prstGeom>
              <a:blipFill>
                <a:blip r:embed="rId8"/>
                <a:stretch>
                  <a:fillRect l="-412" t="-3846" r="-288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CA9E04DD-1089-8F41-9DDF-5AC00BCE75F7}"/>
              </a:ext>
            </a:extLst>
          </p:cNvPr>
          <p:cNvSpPr/>
          <p:nvPr/>
        </p:nvSpPr>
        <p:spPr>
          <a:xfrm>
            <a:off x="5650502" y="2296752"/>
            <a:ext cx="1260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Parities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84013CE2-AF3F-C042-9AE5-A310A7AB398E}"/>
              </a:ext>
            </a:extLst>
          </p:cNvPr>
          <p:cNvSpPr/>
          <p:nvPr/>
        </p:nvSpPr>
        <p:spPr>
          <a:xfrm>
            <a:off x="101777" y="4038133"/>
            <a:ext cx="3138679" cy="21875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BCCF262-99E8-3E4E-B198-0542095C6323}"/>
              </a:ext>
            </a:extLst>
          </p:cNvPr>
          <p:cNvSpPr txBox="1"/>
          <p:nvPr/>
        </p:nvSpPr>
        <p:spPr>
          <a:xfrm>
            <a:off x="497719" y="6370664"/>
            <a:ext cx="1324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Primary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0FF1612D-120B-D34E-B82A-DAD721C5E5CC}"/>
              </a:ext>
            </a:extLst>
          </p:cNvPr>
          <p:cNvSpPr/>
          <p:nvPr/>
        </p:nvSpPr>
        <p:spPr>
          <a:xfrm>
            <a:off x="4267108" y="5194830"/>
            <a:ext cx="3363353" cy="10308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C601DFF-2F23-FA47-AD69-D76517352B33}"/>
              </a:ext>
            </a:extLst>
          </p:cNvPr>
          <p:cNvSpPr txBox="1"/>
          <p:nvPr/>
        </p:nvSpPr>
        <p:spPr>
          <a:xfrm>
            <a:off x="5235103" y="6315531"/>
            <a:ext cx="1241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Backup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4037E1-BC6F-FF45-A80B-540B2D41EB0D}"/>
              </a:ext>
            </a:extLst>
          </p:cNvPr>
          <p:cNvSpPr/>
          <p:nvPr/>
        </p:nvSpPr>
        <p:spPr>
          <a:xfrm>
            <a:off x="5603153" y="5644096"/>
            <a:ext cx="4683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962D8F1-2516-274B-89FA-9888E5744F4D}"/>
              </a:ext>
            </a:extLst>
          </p:cNvPr>
          <p:cNvSpPr/>
          <p:nvPr/>
        </p:nvSpPr>
        <p:spPr>
          <a:xfrm>
            <a:off x="1156763" y="4038133"/>
            <a:ext cx="832894" cy="8806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54368AD-F6A9-1F40-B156-D4FE61A9F044}"/>
              </a:ext>
            </a:extLst>
          </p:cNvPr>
          <p:cNvCxnSpPr>
            <a:stCxn id="7" idx="7"/>
          </p:cNvCxnSpPr>
          <p:nvPr/>
        </p:nvCxnSpPr>
        <p:spPr>
          <a:xfrm flipV="1">
            <a:off x="1867682" y="3105150"/>
            <a:ext cx="659097" cy="106194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A201923-B367-274B-8DD4-A0C6986E3905}"/>
              </a:ext>
            </a:extLst>
          </p:cNvPr>
          <p:cNvSpPr txBox="1"/>
          <p:nvPr/>
        </p:nvSpPr>
        <p:spPr>
          <a:xfrm>
            <a:off x="1994085" y="2572261"/>
            <a:ext cx="295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Maintain Distribution!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312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9"/>
    </mc:Choice>
    <mc:Fallback xmlns="">
      <p:transition spd="slow" advTm="6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F635B-675C-3368-4E2B-2D5C55E22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328"/>
            <a:ext cx="10515600" cy="1068881"/>
          </a:xfrm>
        </p:spPr>
        <p:txBody>
          <a:bodyPr>
            <a:normAutofit/>
          </a:bodyPr>
          <a:lstStyle/>
          <a:p>
            <a:r>
              <a:rPr lang="en-US" dirty="0"/>
              <a:t>Strawman: Online Query for </a:t>
            </a:r>
            <a:r>
              <a:rPr lang="en-US" b="1" dirty="0"/>
              <a:t>8</a:t>
            </a:r>
            <a:endParaRPr lang="en-US" sz="2000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798911" y="2124546"/>
            <a:ext cx="1441420" cy="1342481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499597" y="2414250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1" name="Graphic 20" descr="Address Book outline">
            <a:extLst>
              <a:ext uri="{FF2B5EF4-FFF2-40B4-BE49-F238E27FC236}">
                <a16:creationId xmlns:a16="http://schemas.microsoft.com/office/drawing/2014/main" id="{25FA7D90-3906-94B8-191D-BF14540B9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26907" y="1113985"/>
            <a:ext cx="1220470" cy="12204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02CEEE6-4A29-F7BD-5ADC-86B575B6B44B}"/>
                  </a:ext>
                </a:extLst>
              </p:cNvPr>
              <p:cNvSpPr/>
              <p:nvPr/>
            </p:nvSpPr>
            <p:spPr>
              <a:xfrm>
                <a:off x="10852339" y="2201943"/>
                <a:ext cx="962544" cy="77407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DB,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02CEEE6-4A29-F7BD-5ADC-86B575B6B4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2339" y="2201943"/>
                <a:ext cx="962544" cy="774075"/>
              </a:xfrm>
              <a:prstGeom prst="roundRect">
                <a:avLst/>
              </a:prstGeom>
              <a:blipFill>
                <a:blip r:embed="rId6"/>
                <a:stretch>
                  <a:fillRect b="-8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Graphic 45" descr="Devil face with solid fill with solid fill">
            <a:extLst>
              <a:ext uri="{FF2B5EF4-FFF2-40B4-BE49-F238E27FC236}">
                <a16:creationId xmlns:a16="http://schemas.microsoft.com/office/drawing/2014/main" id="{690BC2AA-29AF-E148-BC73-6003A66F4F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17159" y="3402176"/>
            <a:ext cx="785340" cy="78534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35DF603-3F67-3D42-BA25-59A93CAB9D7E}"/>
              </a:ext>
            </a:extLst>
          </p:cNvPr>
          <p:cNvSpPr/>
          <p:nvPr/>
        </p:nvSpPr>
        <p:spPr>
          <a:xfrm>
            <a:off x="602712" y="3797054"/>
            <a:ext cx="1837362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{1, 3, 5, 16}</a:t>
            </a:r>
          </a:p>
          <a:p>
            <a:r>
              <a:rPr lang="en-US" sz="2800" dirty="0"/>
              <a:t>…</a:t>
            </a:r>
          </a:p>
          <a:p>
            <a:r>
              <a:rPr lang="en-US" sz="2800" dirty="0"/>
              <a:t>{8,10,14}</a:t>
            </a:r>
          </a:p>
          <a:p>
            <a:endParaRPr lang="en-US" sz="28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DC90DB4-2CFA-0448-BA13-7D25EED92693}"/>
              </a:ext>
            </a:extLst>
          </p:cNvPr>
          <p:cNvSpPr/>
          <p:nvPr/>
        </p:nvSpPr>
        <p:spPr>
          <a:xfrm>
            <a:off x="2626986" y="3794846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4F81DA7E-891C-1A45-90A2-10DF9307785B}"/>
              </a:ext>
            </a:extLst>
          </p:cNvPr>
          <p:cNvSpPr/>
          <p:nvPr/>
        </p:nvSpPr>
        <p:spPr>
          <a:xfrm>
            <a:off x="2626986" y="4704995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E2CCB6-5235-F84B-81A9-DBF978A0D866}"/>
              </a:ext>
            </a:extLst>
          </p:cNvPr>
          <p:cNvSpPr/>
          <p:nvPr/>
        </p:nvSpPr>
        <p:spPr>
          <a:xfrm>
            <a:off x="2646250" y="4274200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34" name="Graphic 33" descr="Sun outline">
            <a:extLst>
              <a:ext uri="{FF2B5EF4-FFF2-40B4-BE49-F238E27FC236}">
                <a16:creationId xmlns:a16="http://schemas.microsoft.com/office/drawing/2014/main" id="{30DA3914-9228-A74E-ADEF-4941CBFEAC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89614" y="116480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21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798911" y="2669297"/>
            <a:ext cx="1441420" cy="1342481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083907" y="4313489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76420-113A-30BE-4495-8FAD16FD72F7}"/>
              </a:ext>
            </a:extLst>
          </p:cNvPr>
          <p:cNvCxnSpPr>
            <a:cxnSpLocks/>
          </p:cNvCxnSpPr>
          <p:nvPr/>
        </p:nvCxnSpPr>
        <p:spPr>
          <a:xfrm>
            <a:off x="3470279" y="3935520"/>
            <a:ext cx="510422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B8B594-8A7C-FD93-F4AD-109F11CA05B4}"/>
              </a:ext>
            </a:extLst>
          </p:cNvPr>
          <p:cNvGrpSpPr/>
          <p:nvPr/>
        </p:nvGrpSpPr>
        <p:grpSpPr>
          <a:xfrm>
            <a:off x="4298797" y="2996949"/>
            <a:ext cx="3210560" cy="186343"/>
            <a:chOff x="4114800" y="3429000"/>
            <a:chExt cx="4253230" cy="18634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5DE6EC9-2C15-1A5C-BA3A-E6F38430EB59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8F387A4-8E4A-D78D-969C-255A5F672397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Graphic 45" descr="Devil face with solid fill with solid fill">
            <a:extLst>
              <a:ext uri="{FF2B5EF4-FFF2-40B4-BE49-F238E27FC236}">
                <a16:creationId xmlns:a16="http://schemas.microsoft.com/office/drawing/2014/main" id="{690BC2AA-29AF-E148-BC73-6003A66F4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1469" y="5382257"/>
            <a:ext cx="785340" cy="7853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14661C-4011-B548-9B26-F131E664C53A}"/>
              </a:ext>
            </a:extLst>
          </p:cNvPr>
          <p:cNvSpPr txBox="1"/>
          <p:nvPr/>
        </p:nvSpPr>
        <p:spPr>
          <a:xfrm>
            <a:off x="2607012" y="2140291"/>
            <a:ext cx="1961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Preprocessing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C0745-9F13-F14D-B32F-B089CD8B6D7A}"/>
              </a:ext>
            </a:extLst>
          </p:cNvPr>
          <p:cNvSpPr txBox="1"/>
          <p:nvPr/>
        </p:nvSpPr>
        <p:spPr>
          <a:xfrm>
            <a:off x="2626468" y="4163440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Online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45B7A71-A440-844A-AC43-EAA6A18B65BA}"/>
              </a:ext>
            </a:extLst>
          </p:cNvPr>
          <p:cNvGrpSpPr/>
          <p:nvPr/>
        </p:nvGrpSpPr>
        <p:grpSpPr>
          <a:xfrm>
            <a:off x="4382841" y="4774033"/>
            <a:ext cx="3210560" cy="186343"/>
            <a:chOff x="4114800" y="3429000"/>
            <a:chExt cx="4253230" cy="186343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13EB2FAA-76BF-A248-84FD-850F26F49ED6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470F7BC6-92E0-074A-A7E7-67EC93E6EDE4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B4EC4FDE-4750-0F40-A18F-FACA3FE00FC3}"/>
              </a:ext>
            </a:extLst>
          </p:cNvPr>
          <p:cNvSpPr/>
          <p:nvPr/>
        </p:nvSpPr>
        <p:spPr>
          <a:xfrm>
            <a:off x="5040996" y="4640674"/>
            <a:ext cx="1810607" cy="47220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Query 1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EE30043-F3A8-6942-ABF8-EAD9C84DC88C}"/>
              </a:ext>
            </a:extLst>
          </p:cNvPr>
          <p:cNvGrpSpPr/>
          <p:nvPr/>
        </p:nvGrpSpPr>
        <p:grpSpPr>
          <a:xfrm>
            <a:off x="9091732" y="1401988"/>
            <a:ext cx="1220470" cy="2353764"/>
            <a:chOff x="8218170" y="4041141"/>
            <a:chExt cx="266700" cy="514350"/>
          </a:xfrm>
        </p:grpSpPr>
        <p:sp>
          <p:nvSpPr>
            <p:cNvPr id="34" name="Freeform: Shape 10">
              <a:extLst>
                <a:ext uri="{FF2B5EF4-FFF2-40B4-BE49-F238E27FC236}">
                  <a16:creationId xmlns:a16="http://schemas.microsoft.com/office/drawing/2014/main" id="{519C4AB3-C4C0-4A4F-93F2-CB4C22150963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1">
              <a:extLst>
                <a:ext uri="{FF2B5EF4-FFF2-40B4-BE49-F238E27FC236}">
                  <a16:creationId xmlns:a16="http://schemas.microsoft.com/office/drawing/2014/main" id="{92F15DDA-518A-0644-8C19-528A5C30D60B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2">
              <a:extLst>
                <a:ext uri="{FF2B5EF4-FFF2-40B4-BE49-F238E27FC236}">
                  <a16:creationId xmlns:a16="http://schemas.microsoft.com/office/drawing/2014/main" id="{65934356-CD5C-A244-807B-A0A897A5BE8D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3">
              <a:extLst>
                <a:ext uri="{FF2B5EF4-FFF2-40B4-BE49-F238E27FC236}">
                  <a16:creationId xmlns:a16="http://schemas.microsoft.com/office/drawing/2014/main" id="{E84B401D-921F-1049-8CA0-3D014E6CD89B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8" name="Graphic 37" descr="Devil face with solid fill with solid fill">
            <a:extLst>
              <a:ext uri="{FF2B5EF4-FFF2-40B4-BE49-F238E27FC236}">
                <a16:creationId xmlns:a16="http://schemas.microsoft.com/office/drawing/2014/main" id="{2BD9A908-EABE-5742-BF8F-E7F5068C5B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5807" y="2481339"/>
            <a:ext cx="785340" cy="785340"/>
          </a:xfrm>
          <a:prstGeom prst="rect">
            <a:avLst/>
          </a:prstGeom>
        </p:spPr>
      </p:pic>
      <p:sp>
        <p:nvSpPr>
          <p:cNvPr id="40" name="Title 1">
            <a:extLst>
              <a:ext uri="{FF2B5EF4-FFF2-40B4-BE49-F238E27FC236}">
                <a16:creationId xmlns:a16="http://schemas.microsoft.com/office/drawing/2014/main" id="{C4DA4098-4292-0C4F-B23A-2BCC328DA6DD}"/>
              </a:ext>
            </a:extLst>
          </p:cNvPr>
          <p:cNvSpPr txBox="1">
            <a:spLocks/>
          </p:cNvSpPr>
          <p:nvPr/>
        </p:nvSpPr>
        <p:spPr>
          <a:xfrm>
            <a:off x="665733" y="277958"/>
            <a:ext cx="10515600" cy="1068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2-server PIR to 1-server PIR with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FHE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0005E4E-05E6-5F4C-90B9-DE12CA179B34}"/>
                  </a:ext>
                </a:extLst>
              </p:cNvPr>
              <p:cNvSpPr txBox="1"/>
              <p:nvPr/>
            </p:nvSpPr>
            <p:spPr>
              <a:xfrm>
                <a:off x="5768683" y="5303321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0005E4E-05E6-5F4C-90B9-DE12CA179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683" y="5303321"/>
                <a:ext cx="3097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A4FE5A1-0D80-0D49-BA83-EF48F6081963}"/>
              </a:ext>
            </a:extLst>
          </p:cNvPr>
          <p:cNvSpPr/>
          <p:nvPr/>
        </p:nvSpPr>
        <p:spPr>
          <a:xfrm>
            <a:off x="2607012" y="1346839"/>
            <a:ext cx="7898860" cy="2588681"/>
          </a:xfrm>
          <a:prstGeom prst="roundRect">
            <a:avLst/>
          </a:prstGeom>
          <a:noFill/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CA96C0-4CB6-F349-AB1E-28C26353D655}"/>
              </a:ext>
            </a:extLst>
          </p:cNvPr>
          <p:cNvSpPr txBox="1"/>
          <p:nvPr/>
        </p:nvSpPr>
        <p:spPr>
          <a:xfrm>
            <a:off x="1519620" y="1389622"/>
            <a:ext cx="9941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FHE</a:t>
            </a:r>
            <a:endParaRPr lang="en-US" sz="4000" dirty="0"/>
          </a:p>
        </p:txBody>
      </p:sp>
      <p:pic>
        <p:nvPicPr>
          <p:cNvPr id="39" name="Google Shape;256;p41">
            <a:extLst>
              <a:ext uri="{FF2B5EF4-FFF2-40B4-BE49-F238E27FC236}">
                <a16:creationId xmlns:a16="http://schemas.microsoft.com/office/drawing/2014/main" id="{A0C271DA-046A-2848-A618-AF6B5D110039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92735" y="2641414"/>
            <a:ext cx="1364614" cy="125052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6275BD7-ED55-9C4C-9B4A-6CA604EBB901}"/>
                  </a:ext>
                </a:extLst>
              </p:cNvPr>
              <p:cNvSpPr txBox="1"/>
              <p:nvPr/>
            </p:nvSpPr>
            <p:spPr>
              <a:xfrm>
                <a:off x="5099360" y="1871992"/>
                <a:ext cx="2032479" cy="11015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-BW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-Time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6275BD7-ED55-9C4C-9B4A-6CA604EBB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360" y="1871992"/>
                <a:ext cx="2032479" cy="1101584"/>
              </a:xfrm>
              <a:prstGeom prst="rect">
                <a:avLst/>
              </a:prstGeom>
              <a:blipFill>
                <a:blip r:embed="rId8"/>
                <a:stretch>
                  <a:fillRect l="-2484" t="-4545" r="-6211" b="-17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27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15"/>
    </mc:Choice>
    <mc:Fallback xmlns="">
      <p:transition spd="slow" advTm="34015"/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F635B-675C-3368-4E2B-2D5C55E22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328"/>
            <a:ext cx="10515600" cy="1068881"/>
          </a:xfrm>
        </p:spPr>
        <p:txBody>
          <a:bodyPr>
            <a:normAutofit/>
          </a:bodyPr>
          <a:lstStyle/>
          <a:p>
            <a:r>
              <a:rPr lang="en-US" dirty="0"/>
              <a:t>Strawman: Online Query for </a:t>
            </a:r>
            <a:r>
              <a:rPr lang="en-US" b="1" dirty="0"/>
              <a:t>8</a:t>
            </a:r>
            <a:endParaRPr lang="en-US" sz="2000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798911" y="2124546"/>
            <a:ext cx="1441420" cy="1342481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499597" y="2414250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1" name="Graphic 20" descr="Address Book outline">
            <a:extLst>
              <a:ext uri="{FF2B5EF4-FFF2-40B4-BE49-F238E27FC236}">
                <a16:creationId xmlns:a16="http://schemas.microsoft.com/office/drawing/2014/main" id="{25FA7D90-3906-94B8-191D-BF14540B9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26907" y="1113985"/>
            <a:ext cx="1220470" cy="12204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02CEEE6-4A29-F7BD-5ADC-86B575B6B44B}"/>
                  </a:ext>
                </a:extLst>
              </p:cNvPr>
              <p:cNvSpPr/>
              <p:nvPr/>
            </p:nvSpPr>
            <p:spPr>
              <a:xfrm>
                <a:off x="10852339" y="2201943"/>
                <a:ext cx="962544" cy="77407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DB,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02CEEE6-4A29-F7BD-5ADC-86B575B6B4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2339" y="2201943"/>
                <a:ext cx="962544" cy="774075"/>
              </a:xfrm>
              <a:prstGeom prst="roundRect">
                <a:avLst/>
              </a:prstGeom>
              <a:blipFill>
                <a:blip r:embed="rId6"/>
                <a:stretch>
                  <a:fillRect b="-8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Graphic 45" descr="Devil face with solid fill with solid fill">
            <a:extLst>
              <a:ext uri="{FF2B5EF4-FFF2-40B4-BE49-F238E27FC236}">
                <a16:creationId xmlns:a16="http://schemas.microsoft.com/office/drawing/2014/main" id="{690BC2AA-29AF-E148-BC73-6003A66F4F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17159" y="3402176"/>
            <a:ext cx="785340" cy="78534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35DF603-3F67-3D42-BA25-59A93CAB9D7E}"/>
              </a:ext>
            </a:extLst>
          </p:cNvPr>
          <p:cNvSpPr/>
          <p:nvPr/>
        </p:nvSpPr>
        <p:spPr>
          <a:xfrm>
            <a:off x="602712" y="3797054"/>
            <a:ext cx="1837362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{1, 3, 5, 16}</a:t>
            </a:r>
          </a:p>
          <a:p>
            <a:r>
              <a:rPr lang="en-US" sz="2800" dirty="0"/>
              <a:t>…</a:t>
            </a:r>
          </a:p>
          <a:p>
            <a:r>
              <a:rPr lang="en-US" sz="2800" b="1" dirty="0"/>
              <a:t>{8, 10, 14}</a:t>
            </a:r>
          </a:p>
          <a:p>
            <a:endParaRPr lang="en-US" sz="28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DC90DB4-2CFA-0448-BA13-7D25EED92693}"/>
              </a:ext>
            </a:extLst>
          </p:cNvPr>
          <p:cNvSpPr/>
          <p:nvPr/>
        </p:nvSpPr>
        <p:spPr>
          <a:xfrm>
            <a:off x="2626986" y="3794846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4F81DA7E-891C-1A45-90A2-10DF9307785B}"/>
              </a:ext>
            </a:extLst>
          </p:cNvPr>
          <p:cNvSpPr/>
          <p:nvPr/>
        </p:nvSpPr>
        <p:spPr>
          <a:xfrm>
            <a:off x="2626986" y="4704995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E2CCB6-5235-F84B-81A9-DBF978A0D866}"/>
              </a:ext>
            </a:extLst>
          </p:cNvPr>
          <p:cNvSpPr/>
          <p:nvPr/>
        </p:nvSpPr>
        <p:spPr>
          <a:xfrm>
            <a:off x="2646250" y="4274200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34" name="Graphic 33" descr="Sun outline">
            <a:extLst>
              <a:ext uri="{FF2B5EF4-FFF2-40B4-BE49-F238E27FC236}">
                <a16:creationId xmlns:a16="http://schemas.microsoft.com/office/drawing/2014/main" id="{30DA3914-9228-A74E-ADEF-4941CBFEAC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89614" y="1164804"/>
            <a:ext cx="914400" cy="9144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325B35F4-35D2-CB41-B324-35B88B771231}"/>
              </a:ext>
            </a:extLst>
          </p:cNvPr>
          <p:cNvGrpSpPr/>
          <p:nvPr/>
        </p:nvGrpSpPr>
        <p:grpSpPr>
          <a:xfrm>
            <a:off x="4318253" y="3402176"/>
            <a:ext cx="3210560" cy="186343"/>
            <a:chOff x="4114800" y="3429000"/>
            <a:chExt cx="4253230" cy="186343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047B573-3741-CD42-98C9-EEB04D5ACA0C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449C404-BD86-B240-AE7E-4E98C1BCD92B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2B413C1-5121-8D46-91F7-CE17F4C9984C}"/>
              </a:ext>
            </a:extLst>
          </p:cNvPr>
          <p:cNvSpPr/>
          <p:nvPr/>
        </p:nvSpPr>
        <p:spPr>
          <a:xfrm>
            <a:off x="5088996" y="2701319"/>
            <a:ext cx="2481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{10, 14}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0E5B18-C022-2742-9A9A-BE6BC580B739}"/>
              </a:ext>
            </a:extLst>
          </p:cNvPr>
          <p:cNvSpPr/>
          <p:nvPr/>
        </p:nvSpPr>
        <p:spPr>
          <a:xfrm>
            <a:off x="4472402" y="3774862"/>
            <a:ext cx="30980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Parity({10, 14})=0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C928D8-2DBC-A646-AF10-FC0D9BC46AC8}"/>
                  </a:ext>
                </a:extLst>
              </p:cNvPr>
              <p:cNvSpPr txBox="1"/>
              <p:nvPr/>
            </p:nvSpPr>
            <p:spPr>
              <a:xfrm>
                <a:off x="3528119" y="5558617"/>
                <a:ext cx="638251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Parity({8,10,14})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r>
                  <a:rPr lang="en-US" sz="2800" dirty="0"/>
                  <a:t> Parity({10, 14}) = DB[8]</a:t>
                </a:r>
              </a:p>
              <a:p>
                <a:r>
                  <a:rPr lang="en-US" sz="2800" dirty="0"/>
                  <a:t>Client: DB[8] = 1 </a:t>
                </a:r>
                <a:r>
                  <a:rPr lang="en-US" sz="2800" dirty="0">
                    <a:sym typeface="Wingdings" pitchFamily="2" charset="2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C928D8-2DBC-A646-AF10-FC0D9BC46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119" y="5558617"/>
                <a:ext cx="6382516" cy="954107"/>
              </a:xfrm>
              <a:prstGeom prst="rect">
                <a:avLst/>
              </a:prstGeom>
              <a:blipFill>
                <a:blip r:embed="rId11"/>
                <a:stretch>
                  <a:fillRect l="-1988" t="-6579" r="-994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594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F635B-675C-3368-4E2B-2D5C55E22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328"/>
            <a:ext cx="10515600" cy="1068881"/>
          </a:xfrm>
        </p:spPr>
        <p:txBody>
          <a:bodyPr>
            <a:normAutofit/>
          </a:bodyPr>
          <a:lstStyle/>
          <a:p>
            <a:r>
              <a:rPr lang="en-US" dirty="0"/>
              <a:t>Strawman: </a:t>
            </a:r>
            <a:r>
              <a:rPr lang="en-US" dirty="0">
                <a:solidFill>
                  <a:srgbClr val="FF0000"/>
                </a:solidFill>
              </a:rPr>
              <a:t>Not Private!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798911" y="2124546"/>
            <a:ext cx="1441420" cy="1342481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499597" y="2414250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1" name="Graphic 20" descr="Address Book outline">
            <a:extLst>
              <a:ext uri="{FF2B5EF4-FFF2-40B4-BE49-F238E27FC236}">
                <a16:creationId xmlns:a16="http://schemas.microsoft.com/office/drawing/2014/main" id="{25FA7D90-3906-94B8-191D-BF14540B9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26907" y="1113985"/>
            <a:ext cx="1220470" cy="12204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02CEEE6-4A29-F7BD-5ADC-86B575B6B44B}"/>
                  </a:ext>
                </a:extLst>
              </p:cNvPr>
              <p:cNvSpPr/>
              <p:nvPr/>
            </p:nvSpPr>
            <p:spPr>
              <a:xfrm>
                <a:off x="10852339" y="2201943"/>
                <a:ext cx="962544" cy="77407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DB,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02CEEE6-4A29-F7BD-5ADC-86B575B6B4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2339" y="2201943"/>
                <a:ext cx="962544" cy="774075"/>
              </a:xfrm>
              <a:prstGeom prst="roundRect">
                <a:avLst/>
              </a:prstGeom>
              <a:blipFill>
                <a:blip r:embed="rId6"/>
                <a:stretch>
                  <a:fillRect b="-8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Graphic 45" descr="Devil face with solid fill with solid fill">
            <a:extLst>
              <a:ext uri="{FF2B5EF4-FFF2-40B4-BE49-F238E27FC236}">
                <a16:creationId xmlns:a16="http://schemas.microsoft.com/office/drawing/2014/main" id="{690BC2AA-29AF-E148-BC73-6003A66F4F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17159" y="3402176"/>
            <a:ext cx="785340" cy="78534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35DF603-3F67-3D42-BA25-59A93CAB9D7E}"/>
              </a:ext>
            </a:extLst>
          </p:cNvPr>
          <p:cNvSpPr/>
          <p:nvPr/>
        </p:nvSpPr>
        <p:spPr>
          <a:xfrm>
            <a:off x="602712" y="3797054"/>
            <a:ext cx="1837362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{1, 3, 5, 16}</a:t>
            </a:r>
          </a:p>
          <a:p>
            <a:r>
              <a:rPr lang="en-US" sz="2800" dirty="0"/>
              <a:t>…</a:t>
            </a:r>
          </a:p>
          <a:p>
            <a:r>
              <a:rPr lang="en-US" sz="2800" b="1" dirty="0"/>
              <a:t>{8, 10, 14}</a:t>
            </a:r>
          </a:p>
          <a:p>
            <a:endParaRPr lang="en-US" sz="28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DC90DB4-2CFA-0448-BA13-7D25EED92693}"/>
              </a:ext>
            </a:extLst>
          </p:cNvPr>
          <p:cNvSpPr/>
          <p:nvPr/>
        </p:nvSpPr>
        <p:spPr>
          <a:xfrm>
            <a:off x="2626986" y="3794846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4F81DA7E-891C-1A45-90A2-10DF9307785B}"/>
              </a:ext>
            </a:extLst>
          </p:cNvPr>
          <p:cNvSpPr/>
          <p:nvPr/>
        </p:nvSpPr>
        <p:spPr>
          <a:xfrm>
            <a:off x="2626986" y="4704995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E2CCB6-5235-F84B-81A9-DBF978A0D866}"/>
              </a:ext>
            </a:extLst>
          </p:cNvPr>
          <p:cNvSpPr/>
          <p:nvPr/>
        </p:nvSpPr>
        <p:spPr>
          <a:xfrm>
            <a:off x="2646250" y="4274200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34" name="Graphic 33" descr="Sun outline">
            <a:extLst>
              <a:ext uri="{FF2B5EF4-FFF2-40B4-BE49-F238E27FC236}">
                <a16:creationId xmlns:a16="http://schemas.microsoft.com/office/drawing/2014/main" id="{30DA3914-9228-A74E-ADEF-4941CBFEAC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89614" y="1164804"/>
            <a:ext cx="914400" cy="9144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325B35F4-35D2-CB41-B324-35B88B771231}"/>
              </a:ext>
            </a:extLst>
          </p:cNvPr>
          <p:cNvGrpSpPr/>
          <p:nvPr/>
        </p:nvGrpSpPr>
        <p:grpSpPr>
          <a:xfrm>
            <a:off x="4318253" y="3402176"/>
            <a:ext cx="3210560" cy="186343"/>
            <a:chOff x="4114800" y="3429000"/>
            <a:chExt cx="4253230" cy="186343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047B573-3741-CD42-98C9-EEB04D5ACA0C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449C404-BD86-B240-AE7E-4E98C1BCD92B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2B413C1-5121-8D46-91F7-CE17F4C9984C}"/>
              </a:ext>
            </a:extLst>
          </p:cNvPr>
          <p:cNvSpPr/>
          <p:nvPr/>
        </p:nvSpPr>
        <p:spPr>
          <a:xfrm>
            <a:off x="5088996" y="2701319"/>
            <a:ext cx="2481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{10, 14}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40F34A-C7DD-1B4F-87C3-5536D7F428D3}"/>
              </a:ext>
            </a:extLst>
          </p:cNvPr>
          <p:cNvSpPr txBox="1"/>
          <p:nvPr/>
        </p:nvSpPr>
        <p:spPr>
          <a:xfrm>
            <a:off x="8096232" y="5036948"/>
            <a:ext cx="4027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 query is not 10 or 14! </a:t>
            </a:r>
          </a:p>
        </p:txBody>
      </p:sp>
    </p:spTree>
    <p:extLst>
      <p:ext uri="{BB962C8B-B14F-4D97-AF65-F5344CB8AC3E}">
        <p14:creationId xmlns:p14="http://schemas.microsoft.com/office/powerpoint/2010/main" val="120123842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F635B-675C-3368-4E2B-2D5C55E22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328"/>
            <a:ext cx="10515600" cy="1068881"/>
          </a:xfrm>
        </p:spPr>
        <p:txBody>
          <a:bodyPr>
            <a:normAutofit/>
          </a:bodyPr>
          <a:lstStyle/>
          <a:p>
            <a:r>
              <a:rPr lang="en-US" dirty="0"/>
              <a:t>Strawman: Fix -- Resampling</a:t>
            </a:r>
            <a:endParaRPr lang="en-US" sz="2000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798911" y="2124546"/>
            <a:ext cx="1441420" cy="1342481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499597" y="2414250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1" name="Graphic 20" descr="Address Book outline">
            <a:extLst>
              <a:ext uri="{FF2B5EF4-FFF2-40B4-BE49-F238E27FC236}">
                <a16:creationId xmlns:a16="http://schemas.microsoft.com/office/drawing/2014/main" id="{25FA7D90-3906-94B8-191D-BF14540B9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26907" y="1113985"/>
            <a:ext cx="1220470" cy="12204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02CEEE6-4A29-F7BD-5ADC-86B575B6B44B}"/>
                  </a:ext>
                </a:extLst>
              </p:cNvPr>
              <p:cNvSpPr/>
              <p:nvPr/>
            </p:nvSpPr>
            <p:spPr>
              <a:xfrm>
                <a:off x="10852339" y="2201943"/>
                <a:ext cx="962544" cy="77407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DB,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02CEEE6-4A29-F7BD-5ADC-86B575B6B4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2339" y="2201943"/>
                <a:ext cx="962544" cy="774075"/>
              </a:xfrm>
              <a:prstGeom prst="roundRect">
                <a:avLst/>
              </a:prstGeom>
              <a:blipFill>
                <a:blip r:embed="rId6"/>
                <a:stretch>
                  <a:fillRect b="-8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Graphic 45" descr="Devil face with solid fill with solid fill">
            <a:extLst>
              <a:ext uri="{FF2B5EF4-FFF2-40B4-BE49-F238E27FC236}">
                <a16:creationId xmlns:a16="http://schemas.microsoft.com/office/drawing/2014/main" id="{690BC2AA-29AF-E148-BC73-6003A66F4F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17159" y="3402176"/>
            <a:ext cx="785340" cy="78534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35DF603-3F67-3D42-BA25-59A93CAB9D7E}"/>
              </a:ext>
            </a:extLst>
          </p:cNvPr>
          <p:cNvSpPr/>
          <p:nvPr/>
        </p:nvSpPr>
        <p:spPr>
          <a:xfrm>
            <a:off x="602712" y="3797054"/>
            <a:ext cx="1837362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{1, 3, 5, 16}</a:t>
            </a:r>
          </a:p>
          <a:p>
            <a:r>
              <a:rPr lang="en-US" sz="2800" dirty="0"/>
              <a:t>…</a:t>
            </a:r>
          </a:p>
          <a:p>
            <a:r>
              <a:rPr lang="en-US" sz="2800" b="1" dirty="0"/>
              <a:t>{8, 10, 14}</a:t>
            </a:r>
          </a:p>
          <a:p>
            <a:endParaRPr lang="en-US" sz="28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DC90DB4-2CFA-0448-BA13-7D25EED92693}"/>
              </a:ext>
            </a:extLst>
          </p:cNvPr>
          <p:cNvSpPr/>
          <p:nvPr/>
        </p:nvSpPr>
        <p:spPr>
          <a:xfrm>
            <a:off x="2626986" y="3794846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4F81DA7E-891C-1A45-90A2-10DF9307785B}"/>
              </a:ext>
            </a:extLst>
          </p:cNvPr>
          <p:cNvSpPr/>
          <p:nvPr/>
        </p:nvSpPr>
        <p:spPr>
          <a:xfrm>
            <a:off x="2626986" y="4704995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E2CCB6-5235-F84B-81A9-DBF978A0D866}"/>
              </a:ext>
            </a:extLst>
          </p:cNvPr>
          <p:cNvSpPr/>
          <p:nvPr/>
        </p:nvSpPr>
        <p:spPr>
          <a:xfrm>
            <a:off x="2646250" y="4274200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34" name="Graphic 33" descr="Sun outline">
            <a:extLst>
              <a:ext uri="{FF2B5EF4-FFF2-40B4-BE49-F238E27FC236}">
                <a16:creationId xmlns:a16="http://schemas.microsoft.com/office/drawing/2014/main" id="{30DA3914-9228-A74E-ADEF-4941CBFEAC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89614" y="1164804"/>
            <a:ext cx="914400" cy="9144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325B35F4-35D2-CB41-B324-35B88B771231}"/>
              </a:ext>
            </a:extLst>
          </p:cNvPr>
          <p:cNvGrpSpPr/>
          <p:nvPr/>
        </p:nvGrpSpPr>
        <p:grpSpPr>
          <a:xfrm>
            <a:off x="4318253" y="3402176"/>
            <a:ext cx="3210560" cy="186343"/>
            <a:chOff x="4114800" y="3429000"/>
            <a:chExt cx="4253230" cy="186343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047B573-3741-CD42-98C9-EEB04D5ACA0C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449C404-BD86-B240-AE7E-4E98C1BCD92B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2B413C1-5121-8D46-91F7-CE17F4C9984C}"/>
              </a:ext>
            </a:extLst>
          </p:cNvPr>
          <p:cNvSpPr/>
          <p:nvPr/>
        </p:nvSpPr>
        <p:spPr>
          <a:xfrm>
            <a:off x="4095274" y="2605808"/>
            <a:ext cx="4286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{</a:t>
            </a:r>
            <a:r>
              <a:rPr lang="en-US" sz="3600" b="1" dirty="0" err="1"/>
              <a:t>ReSamp</a:t>
            </a:r>
            <a:r>
              <a:rPr lang="en-US" sz="3600" b="1" dirty="0"/>
              <a:t>(8), 10, 14}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40F34A-C7DD-1B4F-87C3-5536D7F428D3}"/>
              </a:ext>
            </a:extLst>
          </p:cNvPr>
          <p:cNvSpPr txBox="1"/>
          <p:nvPr/>
        </p:nvSpPr>
        <p:spPr>
          <a:xfrm>
            <a:off x="8440290" y="5060370"/>
            <a:ext cx="3873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 uniformly random set…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E34073-100E-D543-9A5C-3CCBC4722A83}"/>
              </a:ext>
            </a:extLst>
          </p:cNvPr>
          <p:cNvSpPr txBox="1"/>
          <p:nvPr/>
        </p:nvSpPr>
        <p:spPr>
          <a:xfrm>
            <a:off x="2989614" y="5583590"/>
            <a:ext cx="49477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Correctness: </a:t>
            </a:r>
          </a:p>
          <a:p>
            <a:r>
              <a:rPr lang="en-US" sz="2400" dirty="0"/>
              <a:t>With high prob.,  8 is not in the set. </a:t>
            </a:r>
          </a:p>
          <a:p>
            <a:r>
              <a:rPr lang="en-US" sz="2400" dirty="0"/>
              <a:t>Parallel instances to boost </a:t>
            </a:r>
            <a:r>
              <a:rPr lang="en-US" sz="2400" dirty="0" err="1"/>
              <a:t>succ</a:t>
            </a:r>
            <a:r>
              <a:rPr lang="en-US" sz="2400" dirty="0"/>
              <a:t>. </a:t>
            </a:r>
            <a:r>
              <a:rPr lang="en-US" sz="2400" dirty="0" err="1"/>
              <a:t>prob</a:t>
            </a:r>
            <a:r>
              <a:rPr lang="en-US" sz="2400" dirty="0"/>
              <a:t>! </a:t>
            </a:r>
          </a:p>
          <a:p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63CEDD-2E0C-7A42-9147-ED6D532E55F1}"/>
              </a:ext>
            </a:extLst>
          </p:cNvPr>
          <p:cNvSpPr/>
          <p:nvPr/>
        </p:nvSpPr>
        <p:spPr>
          <a:xfrm>
            <a:off x="5734426" y="3831769"/>
            <a:ext cx="1023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Parity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35655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F635B-675C-3368-4E2B-2D5C55E22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328"/>
            <a:ext cx="10515600" cy="1068881"/>
          </a:xfrm>
        </p:spPr>
        <p:txBody>
          <a:bodyPr>
            <a:normAutofit/>
          </a:bodyPr>
          <a:lstStyle/>
          <a:p>
            <a:r>
              <a:rPr lang="en-US" dirty="0"/>
              <a:t>Strawman: Refreshing after querying 8</a:t>
            </a:r>
            <a:endParaRPr lang="en-US" sz="2000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798911" y="2124546"/>
            <a:ext cx="1441420" cy="1342481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499597" y="2414250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1" name="Graphic 20" descr="Address Book outline">
            <a:extLst>
              <a:ext uri="{FF2B5EF4-FFF2-40B4-BE49-F238E27FC236}">
                <a16:creationId xmlns:a16="http://schemas.microsoft.com/office/drawing/2014/main" id="{25FA7D90-3906-94B8-191D-BF14540B9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26907" y="1113985"/>
            <a:ext cx="1220470" cy="12204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02CEEE6-4A29-F7BD-5ADC-86B575B6B44B}"/>
                  </a:ext>
                </a:extLst>
              </p:cNvPr>
              <p:cNvSpPr/>
              <p:nvPr/>
            </p:nvSpPr>
            <p:spPr>
              <a:xfrm>
                <a:off x="10852339" y="2201943"/>
                <a:ext cx="962544" cy="77407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DB,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02CEEE6-4A29-F7BD-5ADC-86B575B6B4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2339" y="2201943"/>
                <a:ext cx="962544" cy="774075"/>
              </a:xfrm>
              <a:prstGeom prst="roundRect">
                <a:avLst/>
              </a:prstGeom>
              <a:blipFill>
                <a:blip r:embed="rId6"/>
                <a:stretch>
                  <a:fillRect b="-8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535DF603-3F67-3D42-BA25-59A93CAB9D7E}"/>
              </a:ext>
            </a:extLst>
          </p:cNvPr>
          <p:cNvSpPr/>
          <p:nvPr/>
        </p:nvSpPr>
        <p:spPr>
          <a:xfrm>
            <a:off x="602712" y="3797054"/>
            <a:ext cx="1837362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{1, 3, 5, 16}</a:t>
            </a:r>
          </a:p>
          <a:p>
            <a:r>
              <a:rPr lang="en-US" sz="2800" dirty="0"/>
              <a:t>…</a:t>
            </a:r>
          </a:p>
          <a:p>
            <a:r>
              <a:rPr lang="en-US" sz="2800" b="1" strike="sngStrike" dirty="0"/>
              <a:t>{8, 10, 14}</a:t>
            </a:r>
          </a:p>
          <a:p>
            <a:endParaRPr lang="en-US" sz="28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DC90DB4-2CFA-0448-BA13-7D25EED92693}"/>
              </a:ext>
            </a:extLst>
          </p:cNvPr>
          <p:cNvSpPr/>
          <p:nvPr/>
        </p:nvSpPr>
        <p:spPr>
          <a:xfrm>
            <a:off x="2626986" y="3794846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4F81DA7E-891C-1A45-90A2-10DF9307785B}"/>
              </a:ext>
            </a:extLst>
          </p:cNvPr>
          <p:cNvSpPr/>
          <p:nvPr/>
        </p:nvSpPr>
        <p:spPr>
          <a:xfrm>
            <a:off x="2626986" y="4704995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E2CCB6-5235-F84B-81A9-DBF978A0D866}"/>
              </a:ext>
            </a:extLst>
          </p:cNvPr>
          <p:cNvSpPr/>
          <p:nvPr/>
        </p:nvSpPr>
        <p:spPr>
          <a:xfrm>
            <a:off x="2646250" y="4274200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25B35F4-35D2-CB41-B324-35B88B771231}"/>
              </a:ext>
            </a:extLst>
          </p:cNvPr>
          <p:cNvGrpSpPr/>
          <p:nvPr/>
        </p:nvGrpSpPr>
        <p:grpSpPr>
          <a:xfrm>
            <a:off x="4318253" y="3402176"/>
            <a:ext cx="3210560" cy="186343"/>
            <a:chOff x="4114800" y="3429000"/>
            <a:chExt cx="4253230" cy="186343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047B573-3741-CD42-98C9-EEB04D5ACA0C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449C404-BD86-B240-AE7E-4E98C1BCD92B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6E63CEDD-2E0C-7A42-9147-ED6D532E55F1}"/>
              </a:ext>
            </a:extLst>
          </p:cNvPr>
          <p:cNvSpPr/>
          <p:nvPr/>
        </p:nvSpPr>
        <p:spPr>
          <a:xfrm>
            <a:off x="4954867" y="3751510"/>
            <a:ext cx="2929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Parity {5, 7, 15} = 1</a:t>
            </a:r>
            <a:endParaRPr lang="en-US" dirty="0"/>
          </a:p>
        </p:txBody>
      </p:sp>
      <p:pic>
        <p:nvPicPr>
          <p:cNvPr id="27" name="Graphic 26" descr="Devil face with solid fill with solid fill">
            <a:extLst>
              <a:ext uri="{FF2B5EF4-FFF2-40B4-BE49-F238E27FC236}">
                <a16:creationId xmlns:a16="http://schemas.microsoft.com/office/drawing/2014/main" id="{2C11BA2D-34F0-CF45-BBD3-B04A3E1F456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61126" y="3415652"/>
            <a:ext cx="785340" cy="7853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4894AB-78D5-CF4E-91CC-DE6CD01BBD59}"/>
              </a:ext>
            </a:extLst>
          </p:cNvPr>
          <p:cNvSpPr txBox="1"/>
          <p:nvPr/>
        </p:nvSpPr>
        <p:spPr>
          <a:xfrm>
            <a:off x="4257257" y="2710793"/>
            <a:ext cx="4070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Sample a random set: {5, 7, 15}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FA5B1F-5AF6-FA48-AC6D-C1CDE06426A2}"/>
              </a:ext>
            </a:extLst>
          </p:cNvPr>
          <p:cNvSpPr txBox="1"/>
          <p:nvPr/>
        </p:nvSpPr>
        <p:spPr>
          <a:xfrm>
            <a:off x="4318253" y="5115762"/>
            <a:ext cx="37003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Client: I know DB[8]=1</a:t>
            </a:r>
          </a:p>
          <a:p>
            <a:r>
              <a:rPr lang="en-US" sz="2800" dirty="0"/>
              <a:t>---</a:t>
            </a:r>
            <a:r>
              <a:rPr lang="en-US" sz="2800" dirty="0">
                <a:sym typeface="Wingdings" pitchFamily="2" charset="2"/>
              </a:rPr>
              <a:t>Parity {5, 7, </a:t>
            </a:r>
            <a:r>
              <a:rPr lang="en-US" sz="2800" b="1" dirty="0">
                <a:sym typeface="Wingdings" pitchFamily="2" charset="2"/>
              </a:rPr>
              <a:t>8, </a:t>
            </a:r>
            <a:r>
              <a:rPr lang="en-US" sz="2800" dirty="0">
                <a:sym typeface="Wingdings" pitchFamily="2" charset="2"/>
              </a:rPr>
              <a:t>15} = 0 </a:t>
            </a:r>
            <a:endParaRPr lang="en-US" sz="28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FABAB8F-7B67-E44F-96AF-4510221CB2EF}"/>
              </a:ext>
            </a:extLst>
          </p:cNvPr>
          <p:cNvCxnSpPr/>
          <p:nvPr/>
        </p:nvCxnSpPr>
        <p:spPr>
          <a:xfrm>
            <a:off x="2440074" y="4944672"/>
            <a:ext cx="86733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99921E5F-C9C4-1C4D-B061-EFF0601B3923}"/>
              </a:ext>
            </a:extLst>
          </p:cNvPr>
          <p:cNvSpPr/>
          <p:nvPr/>
        </p:nvSpPr>
        <p:spPr>
          <a:xfrm>
            <a:off x="582996" y="5340878"/>
            <a:ext cx="20632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ym typeface="Wingdings" pitchFamily="2" charset="2"/>
              </a:rPr>
              <a:t>{5, 7, </a:t>
            </a:r>
            <a:r>
              <a:rPr lang="en-US" sz="2800" b="1" dirty="0">
                <a:sym typeface="Wingdings" pitchFamily="2" charset="2"/>
              </a:rPr>
              <a:t>8, </a:t>
            </a:r>
            <a:r>
              <a:rPr lang="en-US" sz="2800" dirty="0">
                <a:sym typeface="Wingdings" pitchFamily="2" charset="2"/>
              </a:rPr>
              <a:t>15} </a:t>
            </a:r>
            <a:endParaRPr lang="en-US" sz="2800" dirty="0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CED75B4C-65E2-9D47-8F3F-BA06DDA6406F}"/>
              </a:ext>
            </a:extLst>
          </p:cNvPr>
          <p:cNvSpPr/>
          <p:nvPr/>
        </p:nvSpPr>
        <p:spPr>
          <a:xfrm>
            <a:off x="2626741" y="5366178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15290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6" grpId="0"/>
      <p:bldP spid="36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F635B-675C-3368-4E2B-2D5C55E22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328"/>
            <a:ext cx="10515600" cy="1068881"/>
          </a:xfrm>
        </p:spPr>
        <p:txBody>
          <a:bodyPr>
            <a:normAutofit/>
          </a:bodyPr>
          <a:lstStyle/>
          <a:p>
            <a:r>
              <a:rPr lang="en-US" dirty="0"/>
              <a:t>Strawman: </a:t>
            </a:r>
            <a:endParaRPr lang="en-US" sz="20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798911" y="2124546"/>
            <a:ext cx="1441420" cy="1342481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091732" y="1401988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B8B594-8A7C-FD93-F4AD-109F11CA05B4}"/>
              </a:ext>
            </a:extLst>
          </p:cNvPr>
          <p:cNvGrpSpPr/>
          <p:nvPr/>
        </p:nvGrpSpPr>
        <p:grpSpPr>
          <a:xfrm>
            <a:off x="4318253" y="2701785"/>
            <a:ext cx="3210560" cy="186343"/>
            <a:chOff x="4114800" y="3429000"/>
            <a:chExt cx="4253230" cy="18634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5DE6EC9-2C15-1A5C-BA3A-E6F38430EB59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8F387A4-8E4A-D78D-969C-255A5F672397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Graphic 45" descr="Devil face with solid fill with solid fill">
            <a:extLst>
              <a:ext uri="{FF2B5EF4-FFF2-40B4-BE49-F238E27FC236}">
                <a16:creationId xmlns:a16="http://schemas.microsoft.com/office/drawing/2014/main" id="{690BC2AA-29AF-E148-BC73-6003A66F4F5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43925" y="2461886"/>
            <a:ext cx="785340" cy="785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2280E48-5E5D-F945-AB41-C260B96A7E09}"/>
                  </a:ext>
                </a:extLst>
              </p:cNvPr>
              <p:cNvSpPr/>
              <p:nvPr/>
            </p:nvSpPr>
            <p:spPr>
              <a:xfrm>
                <a:off x="4546946" y="1564723"/>
                <a:ext cx="3065776" cy="9751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primary sets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backup sets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2280E48-5E5D-F945-AB41-C260B96A7E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946" y="1564723"/>
                <a:ext cx="3065776" cy="975139"/>
              </a:xfrm>
              <a:prstGeom prst="rect">
                <a:avLst/>
              </a:prstGeom>
              <a:blipFill>
                <a:blip r:embed="rId4"/>
                <a:stretch>
                  <a:fillRect l="-826" t="-3846" r="-330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535DF603-3F67-3D42-BA25-59A93CAB9D7E}"/>
              </a:ext>
            </a:extLst>
          </p:cNvPr>
          <p:cNvSpPr/>
          <p:nvPr/>
        </p:nvSpPr>
        <p:spPr>
          <a:xfrm>
            <a:off x="5257489" y="2969038"/>
            <a:ext cx="1023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Parity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19D38AC-A077-8446-8202-25E4EB207974}"/>
              </a:ext>
            </a:extLst>
          </p:cNvPr>
          <p:cNvCxnSpPr>
            <a:cxnSpLocks/>
          </p:cNvCxnSpPr>
          <p:nvPr/>
        </p:nvCxnSpPr>
        <p:spPr>
          <a:xfrm>
            <a:off x="3097151" y="3725283"/>
            <a:ext cx="510422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1C48D47-8C65-7C45-95E3-20DB96097129}"/>
              </a:ext>
            </a:extLst>
          </p:cNvPr>
          <p:cNvGrpSpPr/>
          <p:nvPr/>
        </p:nvGrpSpPr>
        <p:grpSpPr>
          <a:xfrm>
            <a:off x="9110492" y="4126319"/>
            <a:ext cx="1220470" cy="2353764"/>
            <a:chOff x="8218170" y="4041141"/>
            <a:chExt cx="266700" cy="514350"/>
          </a:xfrm>
        </p:grpSpPr>
        <p:sp>
          <p:nvSpPr>
            <p:cNvPr id="28" name="Freeform: Shape 10">
              <a:extLst>
                <a:ext uri="{FF2B5EF4-FFF2-40B4-BE49-F238E27FC236}">
                  <a16:creationId xmlns:a16="http://schemas.microsoft.com/office/drawing/2014/main" id="{86500AFE-A9A2-5D4A-882F-2BFAD065F6E3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11">
              <a:extLst>
                <a:ext uri="{FF2B5EF4-FFF2-40B4-BE49-F238E27FC236}">
                  <a16:creationId xmlns:a16="http://schemas.microsoft.com/office/drawing/2014/main" id="{E7BD79E7-571A-C541-84EC-2A77B0391851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12">
              <a:extLst>
                <a:ext uri="{FF2B5EF4-FFF2-40B4-BE49-F238E27FC236}">
                  <a16:creationId xmlns:a16="http://schemas.microsoft.com/office/drawing/2014/main" id="{1B3F26F5-071F-C24D-A216-C1AA59811365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3">
              <a:extLst>
                <a:ext uri="{FF2B5EF4-FFF2-40B4-BE49-F238E27FC236}">
                  <a16:creationId xmlns:a16="http://schemas.microsoft.com/office/drawing/2014/main" id="{C8018ADE-6B92-964C-ABA1-0A595FC8A2A3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8" name="Graphic 37" descr="Devil face with solid fill with solid fill">
            <a:extLst>
              <a:ext uri="{FF2B5EF4-FFF2-40B4-BE49-F238E27FC236}">
                <a16:creationId xmlns:a16="http://schemas.microsoft.com/office/drawing/2014/main" id="{216B2367-0E21-0B4B-8434-47E1E36F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28054" y="5114245"/>
            <a:ext cx="785340" cy="7853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7EC3B2-C6B8-C14E-B28E-12AE4A8618EB}"/>
              </a:ext>
            </a:extLst>
          </p:cNvPr>
          <p:cNvSpPr txBox="1"/>
          <p:nvPr/>
        </p:nvSpPr>
        <p:spPr>
          <a:xfrm>
            <a:off x="3430180" y="5297945"/>
            <a:ext cx="5067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Client </a:t>
            </a:r>
            <a:r>
              <a:rPr lang="en-US" sz="2800" b="1" dirty="0"/>
              <a:t>refreshes with backup sets</a:t>
            </a:r>
            <a:endParaRPr lang="en-US" sz="2800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EBA10D5-A20F-B547-BCED-BDC6EF305504}"/>
              </a:ext>
            </a:extLst>
          </p:cNvPr>
          <p:cNvGrpSpPr/>
          <p:nvPr/>
        </p:nvGrpSpPr>
        <p:grpSpPr>
          <a:xfrm>
            <a:off x="4163888" y="4353278"/>
            <a:ext cx="3210560" cy="186343"/>
            <a:chOff x="4114800" y="3429000"/>
            <a:chExt cx="4253230" cy="186343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4B7071D7-7CDE-3044-8C8C-9E4F3608DF1D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F061AEAD-5A8E-2E4D-8DAC-4F13CFECB76C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FDBA332D-2DE8-304C-8D3A-A6867BCCB334}"/>
              </a:ext>
            </a:extLst>
          </p:cNvPr>
          <p:cNvSpPr/>
          <p:nvPr/>
        </p:nvSpPr>
        <p:spPr>
          <a:xfrm>
            <a:off x="4822043" y="4219919"/>
            <a:ext cx="1810607" cy="47220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Query</a:t>
            </a:r>
          </a:p>
        </p:txBody>
      </p:sp>
    </p:spTree>
    <p:extLst>
      <p:ext uri="{BB962C8B-B14F-4D97-AF65-F5344CB8AC3E}">
        <p14:creationId xmlns:p14="http://schemas.microsoft.com/office/powerpoint/2010/main" val="12082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F635B-675C-3368-4E2B-2D5C55E22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328"/>
            <a:ext cx="10515600" cy="1068881"/>
          </a:xfrm>
        </p:spPr>
        <p:txBody>
          <a:bodyPr>
            <a:normAutofit/>
          </a:bodyPr>
          <a:lstStyle/>
          <a:p>
            <a:r>
              <a:rPr lang="en-US" dirty="0"/>
              <a:t>Strawman: Summary</a:t>
            </a:r>
            <a:endParaRPr lang="en-US" sz="20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798911" y="2124546"/>
            <a:ext cx="1441420" cy="1342481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091732" y="1401988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B8B594-8A7C-FD93-F4AD-109F11CA05B4}"/>
              </a:ext>
            </a:extLst>
          </p:cNvPr>
          <p:cNvGrpSpPr/>
          <p:nvPr/>
        </p:nvGrpSpPr>
        <p:grpSpPr>
          <a:xfrm>
            <a:off x="4318253" y="2701785"/>
            <a:ext cx="3210560" cy="186343"/>
            <a:chOff x="4114800" y="3429000"/>
            <a:chExt cx="4253230" cy="18634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5DE6EC9-2C15-1A5C-BA3A-E6F38430EB59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8F387A4-8E4A-D78D-969C-255A5F672397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Graphic 45" descr="Devil face with solid fill with solid fill">
            <a:extLst>
              <a:ext uri="{FF2B5EF4-FFF2-40B4-BE49-F238E27FC236}">
                <a16:creationId xmlns:a16="http://schemas.microsoft.com/office/drawing/2014/main" id="{690BC2AA-29AF-E148-BC73-6003A66F4F5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43925" y="2461886"/>
            <a:ext cx="785340" cy="785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2280E48-5E5D-F945-AB41-C260B96A7E09}"/>
                  </a:ext>
                </a:extLst>
              </p:cNvPr>
              <p:cNvSpPr/>
              <p:nvPr/>
            </p:nvSpPr>
            <p:spPr>
              <a:xfrm>
                <a:off x="4083063" y="1880514"/>
                <a:ext cx="4130170" cy="533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800" dirty="0"/>
                  <a:t> sets, each size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2280E48-5E5D-F945-AB41-C260B96A7E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063" y="1880514"/>
                <a:ext cx="4130170" cy="533736"/>
              </a:xfrm>
              <a:prstGeom prst="rect">
                <a:avLst/>
              </a:prstGeom>
              <a:blipFill>
                <a:blip r:embed="rId4"/>
                <a:stretch>
                  <a:fillRect l="-613" t="-6977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535DF603-3F67-3D42-BA25-59A93CAB9D7E}"/>
              </a:ext>
            </a:extLst>
          </p:cNvPr>
          <p:cNvSpPr/>
          <p:nvPr/>
        </p:nvSpPr>
        <p:spPr>
          <a:xfrm>
            <a:off x="5411854" y="3221408"/>
            <a:ext cx="7866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Parity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19D38AC-A077-8446-8202-25E4EB207974}"/>
              </a:ext>
            </a:extLst>
          </p:cNvPr>
          <p:cNvCxnSpPr>
            <a:cxnSpLocks/>
          </p:cNvCxnSpPr>
          <p:nvPr/>
        </p:nvCxnSpPr>
        <p:spPr>
          <a:xfrm>
            <a:off x="3097151" y="3725283"/>
            <a:ext cx="510422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1C48D47-8C65-7C45-95E3-20DB96097129}"/>
              </a:ext>
            </a:extLst>
          </p:cNvPr>
          <p:cNvGrpSpPr/>
          <p:nvPr/>
        </p:nvGrpSpPr>
        <p:grpSpPr>
          <a:xfrm>
            <a:off x="9110492" y="4126319"/>
            <a:ext cx="1220470" cy="2353764"/>
            <a:chOff x="8218170" y="4041141"/>
            <a:chExt cx="266700" cy="514350"/>
          </a:xfrm>
        </p:grpSpPr>
        <p:sp>
          <p:nvSpPr>
            <p:cNvPr id="28" name="Freeform: Shape 10">
              <a:extLst>
                <a:ext uri="{FF2B5EF4-FFF2-40B4-BE49-F238E27FC236}">
                  <a16:creationId xmlns:a16="http://schemas.microsoft.com/office/drawing/2014/main" id="{86500AFE-A9A2-5D4A-882F-2BFAD065F6E3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11">
              <a:extLst>
                <a:ext uri="{FF2B5EF4-FFF2-40B4-BE49-F238E27FC236}">
                  <a16:creationId xmlns:a16="http://schemas.microsoft.com/office/drawing/2014/main" id="{E7BD79E7-571A-C541-84EC-2A77B0391851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12">
              <a:extLst>
                <a:ext uri="{FF2B5EF4-FFF2-40B4-BE49-F238E27FC236}">
                  <a16:creationId xmlns:a16="http://schemas.microsoft.com/office/drawing/2014/main" id="{1B3F26F5-071F-C24D-A216-C1AA59811365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3">
              <a:extLst>
                <a:ext uri="{FF2B5EF4-FFF2-40B4-BE49-F238E27FC236}">
                  <a16:creationId xmlns:a16="http://schemas.microsoft.com/office/drawing/2014/main" id="{C8018ADE-6B92-964C-ABA1-0A595FC8A2A3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8" name="Graphic 37" descr="Devil face with solid fill with solid fill">
            <a:extLst>
              <a:ext uri="{FF2B5EF4-FFF2-40B4-BE49-F238E27FC236}">
                <a16:creationId xmlns:a16="http://schemas.microsoft.com/office/drawing/2014/main" id="{216B2367-0E21-0B4B-8434-47E1E36F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28054" y="5114245"/>
            <a:ext cx="785340" cy="785340"/>
          </a:xfrm>
          <a:prstGeom prst="rect">
            <a:avLst/>
          </a:prstGeom>
        </p:spPr>
      </p:pic>
      <p:pic>
        <p:nvPicPr>
          <p:cNvPr id="39" name="Graphic 38" descr="Sun outline">
            <a:extLst>
              <a:ext uri="{FF2B5EF4-FFF2-40B4-BE49-F238E27FC236}">
                <a16:creationId xmlns:a16="http://schemas.microsoft.com/office/drawing/2014/main" id="{70C2B7A1-F405-C443-8386-E49766B0B4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14516" y="4105001"/>
            <a:ext cx="914400" cy="9144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1C6C234D-7169-A648-813E-C16A3948AD5C}"/>
              </a:ext>
            </a:extLst>
          </p:cNvPr>
          <p:cNvGrpSpPr/>
          <p:nvPr/>
        </p:nvGrpSpPr>
        <p:grpSpPr>
          <a:xfrm>
            <a:off x="4382841" y="4462744"/>
            <a:ext cx="3210560" cy="186343"/>
            <a:chOff x="4114800" y="3429000"/>
            <a:chExt cx="4253230" cy="186343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609340A4-679D-0446-BFC8-00B417C648C6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B52CD79D-5E70-394B-9910-D8E3EE1E5CA1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BE50C8B-EFF5-0446-81C2-B69D1C591610}"/>
              </a:ext>
            </a:extLst>
          </p:cNvPr>
          <p:cNvGrpSpPr/>
          <p:nvPr/>
        </p:nvGrpSpPr>
        <p:grpSpPr>
          <a:xfrm>
            <a:off x="4382841" y="5668238"/>
            <a:ext cx="3210560" cy="186343"/>
            <a:chOff x="4114800" y="3429000"/>
            <a:chExt cx="4253230" cy="186343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72E8A27C-A390-EB47-BD24-B013E23A2E39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ACD937F3-E8AB-7D42-BBCA-FC2CD2458C5E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3A755E65-D710-1545-899E-F8C9904D7290}"/>
              </a:ext>
            </a:extLst>
          </p:cNvPr>
          <p:cNvSpPr/>
          <p:nvPr/>
        </p:nvSpPr>
        <p:spPr>
          <a:xfrm>
            <a:off x="5040996" y="4329385"/>
            <a:ext cx="1810607" cy="47220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Query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C757E7F2-69DD-E240-8EF9-75295F37B5D6}"/>
                  </a:ext>
                </a:extLst>
              </p:cNvPr>
              <p:cNvSpPr/>
              <p:nvPr/>
            </p:nvSpPr>
            <p:spPr>
              <a:xfrm>
                <a:off x="5040994" y="5561749"/>
                <a:ext cx="1810607" cy="47220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Query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C757E7F2-69DD-E240-8EF9-75295F37B5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994" y="5561749"/>
                <a:ext cx="1810607" cy="472203"/>
              </a:xfrm>
              <a:prstGeom prst="roundRect">
                <a:avLst/>
              </a:prstGeom>
              <a:blipFill>
                <a:blip r:embed="rId7"/>
                <a:stretch>
                  <a:fillRect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: Rounded Corners 60">
                <a:extLst>
                  <a:ext uri="{FF2B5EF4-FFF2-40B4-BE49-F238E27FC236}">
                    <a16:creationId xmlns:a16="http://schemas.microsoft.com/office/drawing/2014/main" id="{1627D23F-60C8-FA49-A64D-816EE61EB76E}"/>
                  </a:ext>
                </a:extLst>
              </p:cNvPr>
              <p:cNvSpPr/>
              <p:nvPr/>
            </p:nvSpPr>
            <p:spPr>
              <a:xfrm>
                <a:off x="221450" y="2540157"/>
                <a:ext cx="1314680" cy="84165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Storage: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Rectangle: Rounded Corners 60">
                <a:extLst>
                  <a:ext uri="{FF2B5EF4-FFF2-40B4-BE49-F238E27FC236}">
                    <a16:creationId xmlns:a16="http://schemas.microsoft.com/office/drawing/2014/main" id="{1627D23F-60C8-FA49-A64D-816EE61EB7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50" y="2540157"/>
                <a:ext cx="1314680" cy="841655"/>
              </a:xfrm>
              <a:prstGeom prst="roundRect">
                <a:avLst/>
              </a:prstGeom>
              <a:blipFill>
                <a:blip r:embed="rId8"/>
                <a:stretch>
                  <a:fillRect l="-1887" t="-4412" r="-6604"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: Rounded Corners 60">
                <a:extLst>
                  <a:ext uri="{FF2B5EF4-FFF2-40B4-BE49-F238E27FC236}">
                    <a16:creationId xmlns:a16="http://schemas.microsoft.com/office/drawing/2014/main" id="{6EDA129A-21CD-6F48-940E-68FA15153757}"/>
                  </a:ext>
                </a:extLst>
              </p:cNvPr>
              <p:cNvSpPr/>
              <p:nvPr/>
            </p:nvSpPr>
            <p:spPr>
              <a:xfrm>
                <a:off x="10381458" y="2158042"/>
                <a:ext cx="1314680" cy="84165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Time: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ectangle: Rounded Corners 60">
                <a:extLst>
                  <a:ext uri="{FF2B5EF4-FFF2-40B4-BE49-F238E27FC236}">
                    <a16:creationId xmlns:a16="http://schemas.microsoft.com/office/drawing/2014/main" id="{6EDA129A-21CD-6F48-940E-68FA151537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1458" y="2158042"/>
                <a:ext cx="1314680" cy="841655"/>
              </a:xfrm>
              <a:prstGeom prst="roundRect">
                <a:avLst/>
              </a:prstGeom>
              <a:blipFill>
                <a:blip r:embed="rId9"/>
                <a:stretch>
                  <a:fillRect t="-4412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: Rounded Corners 60">
                <a:extLst>
                  <a:ext uri="{FF2B5EF4-FFF2-40B4-BE49-F238E27FC236}">
                    <a16:creationId xmlns:a16="http://schemas.microsoft.com/office/drawing/2014/main" id="{AD9542A2-EA54-0C43-A184-AC8E455E9822}"/>
                  </a:ext>
                </a:extLst>
              </p:cNvPr>
              <p:cNvSpPr/>
              <p:nvPr/>
            </p:nvSpPr>
            <p:spPr>
              <a:xfrm>
                <a:off x="9466822" y="5884930"/>
                <a:ext cx="2381231" cy="880184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Time per query: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Rectangle: Rounded Corners 60">
                <a:extLst>
                  <a:ext uri="{FF2B5EF4-FFF2-40B4-BE49-F238E27FC236}">
                    <a16:creationId xmlns:a16="http://schemas.microsoft.com/office/drawing/2014/main" id="{AD9542A2-EA54-0C43-A184-AC8E455E98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6822" y="5884930"/>
                <a:ext cx="2381231" cy="880184"/>
              </a:xfrm>
              <a:prstGeom prst="roundRect">
                <a:avLst/>
              </a:prstGeom>
              <a:blipFill>
                <a:blip r:embed="rId10"/>
                <a:stretch>
                  <a:fillRect t="-1389" r="-1053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: Rounded Corners 60">
                <a:extLst>
                  <a:ext uri="{FF2B5EF4-FFF2-40B4-BE49-F238E27FC236}">
                    <a16:creationId xmlns:a16="http://schemas.microsoft.com/office/drawing/2014/main" id="{1FFC390A-56F9-2841-8493-6D51A15271F0}"/>
                  </a:ext>
                </a:extLst>
              </p:cNvPr>
              <p:cNvSpPr/>
              <p:nvPr/>
            </p:nvSpPr>
            <p:spPr>
              <a:xfrm>
                <a:off x="4746370" y="2503225"/>
                <a:ext cx="2399853" cy="63999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Bandwidth: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Rectangle: Rounded Corners 60">
                <a:extLst>
                  <a:ext uri="{FF2B5EF4-FFF2-40B4-BE49-F238E27FC236}">
                    <a16:creationId xmlns:a16="http://schemas.microsoft.com/office/drawing/2014/main" id="{1FFC390A-56F9-2841-8493-6D51A15271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370" y="2503225"/>
                <a:ext cx="2399853" cy="639995"/>
              </a:xfrm>
              <a:prstGeom prst="roundRect">
                <a:avLst/>
              </a:prstGeom>
              <a:blipFill>
                <a:blip r:embed="rId11"/>
                <a:stretch>
                  <a:fillRect t="-2115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1F5C30FA-404F-1847-902D-ECFCEBFEA482}"/>
                  </a:ext>
                </a:extLst>
              </p:cNvPr>
              <p:cNvSpPr/>
              <p:nvPr/>
            </p:nvSpPr>
            <p:spPr>
              <a:xfrm>
                <a:off x="4553783" y="3859518"/>
                <a:ext cx="3084434" cy="5280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Single set, size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1F5C30FA-404F-1847-902D-ECFCEBFEA4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783" y="3859518"/>
                <a:ext cx="3084434" cy="528030"/>
              </a:xfrm>
              <a:prstGeom prst="rect">
                <a:avLst/>
              </a:prstGeom>
              <a:blipFill>
                <a:blip r:embed="rId12"/>
                <a:stretch>
                  <a:fillRect l="-4115" t="-952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>
            <a:extLst>
              <a:ext uri="{FF2B5EF4-FFF2-40B4-BE49-F238E27FC236}">
                <a16:creationId xmlns:a16="http://schemas.microsoft.com/office/drawing/2014/main" id="{3D51C780-DEC5-6545-AF0F-76C94F4221E0}"/>
              </a:ext>
            </a:extLst>
          </p:cNvPr>
          <p:cNvSpPr/>
          <p:nvPr/>
        </p:nvSpPr>
        <p:spPr>
          <a:xfrm>
            <a:off x="5411854" y="4736554"/>
            <a:ext cx="7866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Parity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: Rounded Corners 60">
                <a:extLst>
                  <a:ext uri="{FF2B5EF4-FFF2-40B4-BE49-F238E27FC236}">
                    <a16:creationId xmlns:a16="http://schemas.microsoft.com/office/drawing/2014/main" id="{9F49DAB4-7CBE-1E47-8F35-6D2D7FB413EB}"/>
                  </a:ext>
                </a:extLst>
              </p:cNvPr>
              <p:cNvSpPr/>
              <p:nvPr/>
            </p:nvSpPr>
            <p:spPr>
              <a:xfrm>
                <a:off x="1005100" y="5999334"/>
                <a:ext cx="3618832" cy="731111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Bandwidth per query: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Rectangle: Rounded Corners 60">
                <a:extLst>
                  <a:ext uri="{FF2B5EF4-FFF2-40B4-BE49-F238E27FC236}">
                    <a16:creationId xmlns:a16="http://schemas.microsoft.com/office/drawing/2014/main" id="{9F49DAB4-7CBE-1E47-8F35-6D2D7FB413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100" y="5999334"/>
                <a:ext cx="3618832" cy="731111"/>
              </a:xfrm>
              <a:prstGeom prst="roundRect">
                <a:avLst/>
              </a:prstGeom>
              <a:blipFill>
                <a:blip r:embed="rId13"/>
                <a:stretch>
                  <a:fillRect t="-1166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6FB09C1-C0C1-384F-951A-FD672FAEDB43}"/>
              </a:ext>
            </a:extLst>
          </p:cNvPr>
          <p:cNvSpPr txBox="1"/>
          <p:nvPr/>
        </p:nvSpPr>
        <p:spPr>
          <a:xfrm>
            <a:off x="5631660" y="5097002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279233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1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45CC0DB-0045-EC45-9ABE-341318EB615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/>
                  <a:t>What we need from the key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b="1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45CC0DB-0045-EC45-9ABE-341318EB61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F05BAC-A6CF-E045-850C-392880381E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Server enumerates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𝑠𝑒𝑡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and returns the parity</a:t>
                </a:r>
                <a:endParaRPr lang="en-US" sz="32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3200" b="1" dirty="0"/>
              </a:p>
              <a:p>
                <a:r>
                  <a:rPr lang="en-US" sz="3200" dirty="0"/>
                  <a:t>Client finds key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err="1"/>
                  <a:t>s.t.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𝑠𝑒𝑡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endParaRPr lang="en-US" sz="3200" dirty="0"/>
              </a:p>
              <a:p>
                <a:pPr marL="0" indent="0"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F05BAC-A6CF-E045-850C-392880381E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206" t="-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6701EBE5-C729-824E-9E21-A557A94B4188}"/>
                  </a:ext>
                </a:extLst>
              </p:cNvPr>
              <p:cNvSpPr/>
              <p:nvPr/>
            </p:nvSpPr>
            <p:spPr>
              <a:xfrm>
                <a:off x="1147864" y="1690688"/>
                <a:ext cx="8249055" cy="857959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Fast Set Enumeration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d>
                      <m:dPr>
                        <m:ctrlPr>
                          <a:rPr lang="en-US" sz="3200" b="1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3200" b="1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𝒔𝒆𝒕</m:t>
                        </m:r>
                        <m:r>
                          <a:rPr lang="en-US" sz="3200" b="1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6701EBE5-C729-824E-9E21-A557A94B41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864" y="1690688"/>
                <a:ext cx="8249055" cy="857959"/>
              </a:xfrm>
              <a:prstGeom prst="roundRect">
                <a:avLst/>
              </a:prstGeom>
              <a:blipFill>
                <a:blip r:embed="rId5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E2536497-E437-694C-9E50-4A614E6B8737}"/>
                  </a:ext>
                </a:extLst>
              </p:cNvPr>
              <p:cNvSpPr/>
              <p:nvPr/>
            </p:nvSpPr>
            <p:spPr>
              <a:xfrm>
                <a:off x="1147863" y="2896344"/>
                <a:ext cx="8249055" cy="857959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Membership Testing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d>
                      <m:dPr>
                        <m:ctrlPr>
                          <a:rPr lang="en-US" sz="3200" b="1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E2536497-E437-694C-9E50-4A614E6B87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863" y="2896344"/>
                <a:ext cx="8249055" cy="857959"/>
              </a:xfrm>
              <a:prstGeom prst="roundRect">
                <a:avLst/>
              </a:prstGeom>
              <a:blipFill>
                <a:blip r:embed="rId6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8A3B4D-5203-F24E-9895-72E9C99A04A4}"/>
                  </a:ext>
                </a:extLst>
              </p:cNvPr>
              <p:cNvSpPr txBox="1"/>
              <p:nvPr/>
            </p:nvSpPr>
            <p:spPr>
              <a:xfrm>
                <a:off x="3015574" y="4257747"/>
                <a:ext cx="59881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8A3B4D-5203-F24E-9895-72E9C99A0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574" y="4257747"/>
                <a:ext cx="598817" cy="707886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EE0F79C-F87C-804D-8948-7AAA46FD92EA}"/>
              </a:ext>
            </a:extLst>
          </p:cNvPr>
          <p:cNvSpPr txBox="1"/>
          <p:nvPr/>
        </p:nvSpPr>
        <p:spPr>
          <a:xfrm>
            <a:off x="2334842" y="4800259"/>
            <a:ext cx="20345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{1, </a:t>
            </a:r>
            <a:r>
              <a:rPr lang="en-US" sz="4000" dirty="0">
                <a:solidFill>
                  <a:srgbClr val="FF0000"/>
                </a:solidFill>
              </a:rPr>
              <a:t>3</a:t>
            </a:r>
            <a:r>
              <a:rPr lang="en-US" sz="4000" dirty="0"/>
              <a:t>, 16}</a:t>
            </a:r>
          </a:p>
          <a:p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1E9E05-3BA8-FF43-893D-6D74B2271888}"/>
                  </a:ext>
                </a:extLst>
              </p:cNvPr>
              <p:cNvSpPr txBox="1"/>
              <p:nvPr/>
            </p:nvSpPr>
            <p:spPr>
              <a:xfrm>
                <a:off x="6825577" y="4254507"/>
                <a:ext cx="71686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1E9E05-3BA8-FF43-893D-6D74B2271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577" y="4254507"/>
                <a:ext cx="716863" cy="707886"/>
              </a:xfrm>
              <a:prstGeom prst="rect">
                <a:avLst/>
              </a:prstGeom>
              <a:blipFill>
                <a:blip r:embed="rId8"/>
                <a:stretch>
                  <a:fillRect l="-5172" r="-5172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F8DADDC-ABD2-FD46-9D6B-3DD9CA00FCDF}"/>
              </a:ext>
            </a:extLst>
          </p:cNvPr>
          <p:cNvSpPr txBox="1"/>
          <p:nvPr/>
        </p:nvSpPr>
        <p:spPr>
          <a:xfrm>
            <a:off x="6365597" y="4743858"/>
            <a:ext cx="39955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{1, </a:t>
            </a:r>
            <a:r>
              <a:rPr lang="en-US" sz="4000" dirty="0" err="1">
                <a:solidFill>
                  <a:srgbClr val="FF0000"/>
                </a:solidFill>
              </a:rPr>
              <a:t>Resamp</a:t>
            </a:r>
            <a:r>
              <a:rPr lang="en-US" sz="4000" dirty="0">
                <a:solidFill>
                  <a:srgbClr val="FF0000"/>
                </a:solidFill>
              </a:rPr>
              <a:t>(3)</a:t>
            </a:r>
            <a:r>
              <a:rPr lang="en-US" sz="4000" dirty="0"/>
              <a:t>, 16}</a:t>
            </a:r>
          </a:p>
          <a:p>
            <a:endParaRPr lang="en-US" sz="40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689407F-9621-854A-84E5-CCD10E766C69}"/>
              </a:ext>
            </a:extLst>
          </p:cNvPr>
          <p:cNvCxnSpPr>
            <a:stCxn id="6" idx="3"/>
          </p:cNvCxnSpPr>
          <p:nvPr/>
        </p:nvCxnSpPr>
        <p:spPr>
          <a:xfrm flipV="1">
            <a:off x="3614391" y="4608450"/>
            <a:ext cx="3211187" cy="324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922FE60-F914-EC4C-B5C0-089DF7355895}"/>
              </a:ext>
            </a:extLst>
          </p:cNvPr>
          <p:cNvSpPr txBox="1"/>
          <p:nvPr/>
        </p:nvSpPr>
        <p:spPr>
          <a:xfrm>
            <a:off x="4174777" y="4001294"/>
            <a:ext cx="2456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Resamp</a:t>
            </a:r>
            <a:r>
              <a:rPr lang="en-US" sz="3600" dirty="0"/>
              <a:t>(3)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C3127D9-3A51-A247-A1F3-F04DAC178122}"/>
              </a:ext>
            </a:extLst>
          </p:cNvPr>
          <p:cNvCxnSpPr>
            <a:cxnSpLocks/>
          </p:cNvCxnSpPr>
          <p:nvPr/>
        </p:nvCxnSpPr>
        <p:spPr>
          <a:xfrm>
            <a:off x="4369373" y="5134382"/>
            <a:ext cx="199622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42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"/>
    </mc:Choice>
    <mc:Fallback xmlns="">
      <p:transition spd="slow" advTm="196"/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45CC0DB-0045-EC45-9ABE-341318EB615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/>
                  <a:t>What we need from the key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b="1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45CC0DB-0045-EC45-9ABE-341318EB61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F05BAC-A6CF-E045-850C-392880381E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Server enumerates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𝑠𝑒𝑡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and returns the parity</a:t>
                </a:r>
                <a:endParaRPr lang="en-US" sz="32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3200" b="1" dirty="0"/>
              </a:p>
              <a:p>
                <a:r>
                  <a:rPr lang="en-US" sz="3200" dirty="0"/>
                  <a:t>Client finds key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err="1"/>
                  <a:t>s.t.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𝑠𝑒𝑡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 </a:t>
                </a:r>
              </a:p>
              <a:p>
                <a:pPr marL="0" indent="0"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F05BAC-A6CF-E045-850C-392880381E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206" t="-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6701EBE5-C729-824E-9E21-A557A94B4188}"/>
                  </a:ext>
                </a:extLst>
              </p:cNvPr>
              <p:cNvSpPr/>
              <p:nvPr/>
            </p:nvSpPr>
            <p:spPr>
              <a:xfrm>
                <a:off x="1147864" y="1690688"/>
                <a:ext cx="8249055" cy="857959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Fast Set Enumeration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d>
                      <m:dPr>
                        <m:ctrlPr>
                          <a:rPr lang="en-US" sz="3200" b="1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3200" b="1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𝒔𝒆𝒕</m:t>
                        </m:r>
                        <m:r>
                          <a:rPr lang="en-US" sz="3200" b="1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6701EBE5-C729-824E-9E21-A557A94B41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864" y="1690688"/>
                <a:ext cx="8249055" cy="857959"/>
              </a:xfrm>
              <a:prstGeom prst="roundRect">
                <a:avLst/>
              </a:prstGeom>
              <a:blipFill>
                <a:blip r:embed="rId5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E2536497-E437-694C-9E50-4A614E6B8737}"/>
                  </a:ext>
                </a:extLst>
              </p:cNvPr>
              <p:cNvSpPr/>
              <p:nvPr/>
            </p:nvSpPr>
            <p:spPr>
              <a:xfrm>
                <a:off x="1147863" y="2896344"/>
                <a:ext cx="8249055" cy="857959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Membership Testing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d>
                      <m:dPr>
                        <m:ctrlPr>
                          <a:rPr lang="en-US" sz="3200" b="1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E2536497-E437-694C-9E50-4A614E6B87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863" y="2896344"/>
                <a:ext cx="8249055" cy="857959"/>
              </a:xfrm>
              <a:prstGeom prst="roundRect">
                <a:avLst/>
              </a:prstGeom>
              <a:blipFill>
                <a:blip r:embed="rId6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8A3B4D-5203-F24E-9895-72E9C99A04A4}"/>
                  </a:ext>
                </a:extLst>
              </p:cNvPr>
              <p:cNvSpPr txBox="1"/>
              <p:nvPr/>
            </p:nvSpPr>
            <p:spPr>
              <a:xfrm>
                <a:off x="3015574" y="4257747"/>
                <a:ext cx="6730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8A3B4D-5203-F24E-9895-72E9C99A0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574" y="4257747"/>
                <a:ext cx="673069" cy="707886"/>
              </a:xfrm>
              <a:prstGeom prst="rect">
                <a:avLst/>
              </a:prstGeom>
              <a:blipFill>
                <a:blip r:embed="rId7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1E9E05-3BA8-FF43-893D-6D74B2271888}"/>
                  </a:ext>
                </a:extLst>
              </p:cNvPr>
              <p:cNvSpPr txBox="1"/>
              <p:nvPr/>
            </p:nvSpPr>
            <p:spPr>
              <a:xfrm>
                <a:off x="6825577" y="4254507"/>
                <a:ext cx="79060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1E9E05-3BA8-FF43-893D-6D74B2271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577" y="4254507"/>
                <a:ext cx="790601" cy="707886"/>
              </a:xfrm>
              <a:prstGeom prst="rect">
                <a:avLst/>
              </a:prstGeom>
              <a:blipFill>
                <a:blip r:embed="rId8"/>
                <a:stretch>
                  <a:fillRect l="-4688" r="-4688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689407F-9621-854A-84E5-CCD10E766C69}"/>
              </a:ext>
            </a:extLst>
          </p:cNvPr>
          <p:cNvCxnSpPr>
            <a:stCxn id="6" idx="3"/>
          </p:cNvCxnSpPr>
          <p:nvPr/>
        </p:nvCxnSpPr>
        <p:spPr>
          <a:xfrm flipV="1">
            <a:off x="3688643" y="4608450"/>
            <a:ext cx="3136934" cy="324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922FE60-F914-EC4C-B5C0-089DF7355895}"/>
              </a:ext>
            </a:extLst>
          </p:cNvPr>
          <p:cNvSpPr txBox="1"/>
          <p:nvPr/>
        </p:nvSpPr>
        <p:spPr>
          <a:xfrm>
            <a:off x="4174777" y="4001294"/>
            <a:ext cx="2456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Resamp</a:t>
            </a:r>
            <a:r>
              <a:rPr lang="en-US" sz="3600" dirty="0"/>
              <a:t>(3)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332854B-2030-F447-B33B-34A73EE1AE77}"/>
              </a:ext>
            </a:extLst>
          </p:cNvPr>
          <p:cNvSpPr/>
          <p:nvPr/>
        </p:nvSpPr>
        <p:spPr>
          <a:xfrm>
            <a:off x="1147863" y="4001294"/>
            <a:ext cx="8249055" cy="85795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Private Resampling</a:t>
            </a:r>
          </a:p>
        </p:txBody>
      </p:sp>
    </p:spTree>
    <p:extLst>
      <p:ext uri="{BB962C8B-B14F-4D97-AF65-F5344CB8AC3E}">
        <p14:creationId xmlns:p14="http://schemas.microsoft.com/office/powerpoint/2010/main" val="366000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"/>
    </mc:Choice>
    <mc:Fallback xmlns="">
      <p:transition spd="slow" advTm="191"/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45CC0DB-0045-EC45-9ABE-341318EB615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/>
                  <a:t>What we need from the key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b="1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45CC0DB-0045-EC45-9ABE-341318EB61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F05BAC-A6CF-E045-850C-392880381E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Server enumerates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𝑠𝑒𝑡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and returns the parity</a:t>
                </a:r>
                <a:endParaRPr lang="en-US" sz="32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3200" b="1" dirty="0"/>
              </a:p>
              <a:p>
                <a:r>
                  <a:rPr lang="en-US" sz="3200" dirty="0"/>
                  <a:t>Client finds key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err="1"/>
                  <a:t>s.t.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𝑠𝑒𝑡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 </a:t>
                </a:r>
              </a:p>
              <a:p>
                <a:pPr marL="0" indent="0"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F05BAC-A6CF-E045-850C-392880381E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206" t="-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6701EBE5-C729-824E-9E21-A557A94B4188}"/>
                  </a:ext>
                </a:extLst>
              </p:cNvPr>
              <p:cNvSpPr/>
              <p:nvPr/>
            </p:nvSpPr>
            <p:spPr>
              <a:xfrm>
                <a:off x="1147864" y="1690688"/>
                <a:ext cx="8249055" cy="857959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Fast Set Enumeration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d>
                      <m:dPr>
                        <m:ctrlPr>
                          <a:rPr lang="en-US" sz="3200" b="1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3200" b="1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𝒔𝒆𝒕</m:t>
                        </m:r>
                        <m:r>
                          <a:rPr lang="en-US" sz="3200" b="1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6701EBE5-C729-824E-9E21-A557A94B41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864" y="1690688"/>
                <a:ext cx="8249055" cy="857959"/>
              </a:xfrm>
              <a:prstGeom prst="roundRect">
                <a:avLst/>
              </a:prstGeom>
              <a:blipFill>
                <a:blip r:embed="rId5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E2536497-E437-694C-9E50-4A614E6B8737}"/>
                  </a:ext>
                </a:extLst>
              </p:cNvPr>
              <p:cNvSpPr/>
              <p:nvPr/>
            </p:nvSpPr>
            <p:spPr>
              <a:xfrm>
                <a:off x="1147863" y="2896344"/>
                <a:ext cx="8249055" cy="857959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Membership Testing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d>
                      <m:dPr>
                        <m:ctrlPr>
                          <a:rPr lang="en-US" sz="3200" b="1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E2536497-E437-694C-9E50-4A614E6B87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863" y="2896344"/>
                <a:ext cx="8249055" cy="857959"/>
              </a:xfrm>
              <a:prstGeom prst="roundRect">
                <a:avLst/>
              </a:prstGeom>
              <a:blipFill>
                <a:blip r:embed="rId6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8A3B4D-5203-F24E-9895-72E9C99A04A4}"/>
                  </a:ext>
                </a:extLst>
              </p:cNvPr>
              <p:cNvSpPr txBox="1"/>
              <p:nvPr/>
            </p:nvSpPr>
            <p:spPr>
              <a:xfrm>
                <a:off x="3015574" y="4257747"/>
                <a:ext cx="6730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8A3B4D-5203-F24E-9895-72E9C99A0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574" y="4257747"/>
                <a:ext cx="673069" cy="707886"/>
              </a:xfrm>
              <a:prstGeom prst="rect">
                <a:avLst/>
              </a:prstGeom>
              <a:blipFill>
                <a:blip r:embed="rId7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1E9E05-3BA8-FF43-893D-6D74B2271888}"/>
                  </a:ext>
                </a:extLst>
              </p:cNvPr>
              <p:cNvSpPr txBox="1"/>
              <p:nvPr/>
            </p:nvSpPr>
            <p:spPr>
              <a:xfrm>
                <a:off x="6825577" y="4254507"/>
                <a:ext cx="79060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1E9E05-3BA8-FF43-893D-6D74B2271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577" y="4254507"/>
                <a:ext cx="790601" cy="707886"/>
              </a:xfrm>
              <a:prstGeom prst="rect">
                <a:avLst/>
              </a:prstGeom>
              <a:blipFill>
                <a:blip r:embed="rId8"/>
                <a:stretch>
                  <a:fillRect l="-4688" r="-4688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689407F-9621-854A-84E5-CCD10E766C69}"/>
              </a:ext>
            </a:extLst>
          </p:cNvPr>
          <p:cNvCxnSpPr>
            <a:stCxn id="6" idx="3"/>
          </p:cNvCxnSpPr>
          <p:nvPr/>
        </p:nvCxnSpPr>
        <p:spPr>
          <a:xfrm flipV="1">
            <a:off x="3688643" y="4608450"/>
            <a:ext cx="3136934" cy="324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922FE60-F914-EC4C-B5C0-089DF7355895}"/>
              </a:ext>
            </a:extLst>
          </p:cNvPr>
          <p:cNvSpPr txBox="1"/>
          <p:nvPr/>
        </p:nvSpPr>
        <p:spPr>
          <a:xfrm>
            <a:off x="4174777" y="4001294"/>
            <a:ext cx="2456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Resamp</a:t>
            </a:r>
            <a:r>
              <a:rPr lang="en-US" sz="3600" dirty="0"/>
              <a:t>(3)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332854B-2030-F447-B33B-34A73EE1AE77}"/>
              </a:ext>
            </a:extLst>
          </p:cNvPr>
          <p:cNvSpPr/>
          <p:nvPr/>
        </p:nvSpPr>
        <p:spPr>
          <a:xfrm>
            <a:off x="1147863" y="4001294"/>
            <a:ext cx="8249055" cy="85795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Private Resampling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03C33EB-0A25-FF42-9018-D6618B7C0AE4}"/>
                  </a:ext>
                </a:extLst>
              </p:cNvPr>
              <p:cNvSpPr txBox="1"/>
              <p:nvPr/>
            </p:nvSpPr>
            <p:spPr>
              <a:xfrm>
                <a:off x="3015574" y="5366694"/>
                <a:ext cx="59881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03C33EB-0A25-FF42-9018-D6618B7C0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574" y="5366694"/>
                <a:ext cx="598817" cy="707886"/>
              </a:xfrm>
              <a:prstGeom prst="rect">
                <a:avLst/>
              </a:prstGeom>
              <a:blipFill>
                <a:blip r:embed="rId9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74D8DCA9-C348-A843-834A-78EB0ABAD2E1}"/>
              </a:ext>
            </a:extLst>
          </p:cNvPr>
          <p:cNvSpPr txBox="1"/>
          <p:nvPr/>
        </p:nvSpPr>
        <p:spPr>
          <a:xfrm>
            <a:off x="2334842" y="5948126"/>
            <a:ext cx="20345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{7, 9, 11}</a:t>
            </a:r>
          </a:p>
          <a:p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2338F1B-D3A6-4047-A397-10DC3AF3D300}"/>
                  </a:ext>
                </a:extLst>
              </p:cNvPr>
              <p:cNvSpPr txBox="1"/>
              <p:nvPr/>
            </p:nvSpPr>
            <p:spPr>
              <a:xfrm>
                <a:off x="6825577" y="5363460"/>
                <a:ext cx="71686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2338F1B-D3A6-4047-A397-10DC3AF3D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577" y="5363460"/>
                <a:ext cx="716863" cy="707886"/>
              </a:xfrm>
              <a:prstGeom prst="rect">
                <a:avLst/>
              </a:prstGeom>
              <a:blipFill>
                <a:blip r:embed="rId10"/>
                <a:stretch>
                  <a:fillRect l="-5172" r="-5172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C35ED7CE-4C13-3C45-B28A-0EFDE0141E77}"/>
              </a:ext>
            </a:extLst>
          </p:cNvPr>
          <p:cNvSpPr txBox="1"/>
          <p:nvPr/>
        </p:nvSpPr>
        <p:spPr>
          <a:xfrm>
            <a:off x="6365597" y="5891725"/>
            <a:ext cx="25378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{</a:t>
            </a:r>
            <a:r>
              <a:rPr lang="en-US" sz="4000" dirty="0">
                <a:solidFill>
                  <a:srgbClr val="FF0000"/>
                </a:solidFill>
              </a:rPr>
              <a:t>3</a:t>
            </a:r>
            <a:r>
              <a:rPr lang="en-US" sz="4000" dirty="0"/>
              <a:t>, 7, 9, 11}</a:t>
            </a:r>
          </a:p>
          <a:p>
            <a:endParaRPr lang="en-US" sz="4000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9E966A4-DE89-2E44-9648-766B81642C09}"/>
              </a:ext>
            </a:extLst>
          </p:cNvPr>
          <p:cNvCxnSpPr>
            <a:stCxn id="16" idx="3"/>
          </p:cNvCxnSpPr>
          <p:nvPr/>
        </p:nvCxnSpPr>
        <p:spPr>
          <a:xfrm flipV="1">
            <a:off x="3614391" y="5717397"/>
            <a:ext cx="3211187" cy="324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B4EBC4B-D23F-2C44-A7AE-E399E2AABB60}"/>
              </a:ext>
            </a:extLst>
          </p:cNvPr>
          <p:cNvSpPr txBox="1"/>
          <p:nvPr/>
        </p:nvSpPr>
        <p:spPr>
          <a:xfrm>
            <a:off x="4369373" y="5035407"/>
            <a:ext cx="2456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Add(3)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4AB7BF0-2F52-604C-BE6F-39CB1775EB90}"/>
              </a:ext>
            </a:extLst>
          </p:cNvPr>
          <p:cNvCxnSpPr>
            <a:cxnSpLocks/>
          </p:cNvCxnSpPr>
          <p:nvPr/>
        </p:nvCxnSpPr>
        <p:spPr>
          <a:xfrm>
            <a:off x="4369373" y="6282249"/>
            <a:ext cx="199622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98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"/>
    </mc:Choice>
    <mc:Fallback xmlns="">
      <p:transition spd="slow" advTm="190"/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ED3D0-D3C9-0544-ACC9-1C8A84606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need from the key?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85653-AE1A-F747-9BED-9FE12294C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Fast set enumeration </a:t>
            </a:r>
          </a:p>
          <a:p>
            <a:r>
              <a:rPr lang="en-US" sz="4000" dirty="0"/>
              <a:t>Fast membership testing</a:t>
            </a:r>
          </a:p>
          <a:p>
            <a:endParaRPr lang="en-US" sz="4000" dirty="0"/>
          </a:p>
          <a:p>
            <a:r>
              <a:rPr lang="en-US" sz="4000" dirty="0"/>
              <a:t>Resampling (before query)</a:t>
            </a:r>
          </a:p>
          <a:p>
            <a:r>
              <a:rPr lang="en-US" sz="4000" dirty="0"/>
              <a:t>Adding (refresh)</a:t>
            </a:r>
          </a:p>
        </p:txBody>
      </p:sp>
    </p:spTree>
    <p:extLst>
      <p:ext uri="{BB962C8B-B14F-4D97-AF65-F5344CB8AC3E}">
        <p14:creationId xmlns:p14="http://schemas.microsoft.com/office/powerpoint/2010/main" val="1940912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798911" y="2669297"/>
            <a:ext cx="1441420" cy="1342481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083907" y="4313489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76420-113A-30BE-4495-8FAD16FD72F7}"/>
              </a:ext>
            </a:extLst>
          </p:cNvPr>
          <p:cNvCxnSpPr>
            <a:cxnSpLocks/>
          </p:cNvCxnSpPr>
          <p:nvPr/>
        </p:nvCxnSpPr>
        <p:spPr>
          <a:xfrm>
            <a:off x="3470279" y="3935520"/>
            <a:ext cx="510422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B8B594-8A7C-FD93-F4AD-109F11CA05B4}"/>
              </a:ext>
            </a:extLst>
          </p:cNvPr>
          <p:cNvGrpSpPr/>
          <p:nvPr/>
        </p:nvGrpSpPr>
        <p:grpSpPr>
          <a:xfrm>
            <a:off x="4298797" y="2996949"/>
            <a:ext cx="3210560" cy="186343"/>
            <a:chOff x="4114800" y="3429000"/>
            <a:chExt cx="4253230" cy="18634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5DE6EC9-2C15-1A5C-BA3A-E6F38430EB59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8F387A4-8E4A-D78D-969C-255A5F672397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Graphic 45" descr="Devil face with solid fill with solid fill">
            <a:extLst>
              <a:ext uri="{FF2B5EF4-FFF2-40B4-BE49-F238E27FC236}">
                <a16:creationId xmlns:a16="http://schemas.microsoft.com/office/drawing/2014/main" id="{690BC2AA-29AF-E148-BC73-6003A66F4F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01469" y="5382257"/>
            <a:ext cx="785340" cy="7853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14661C-4011-B548-9B26-F131E664C53A}"/>
              </a:ext>
            </a:extLst>
          </p:cNvPr>
          <p:cNvSpPr txBox="1"/>
          <p:nvPr/>
        </p:nvSpPr>
        <p:spPr>
          <a:xfrm>
            <a:off x="2607012" y="2140291"/>
            <a:ext cx="1961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Preprocessing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C0745-9F13-F14D-B32F-B089CD8B6D7A}"/>
              </a:ext>
            </a:extLst>
          </p:cNvPr>
          <p:cNvSpPr txBox="1"/>
          <p:nvPr/>
        </p:nvSpPr>
        <p:spPr>
          <a:xfrm>
            <a:off x="2626468" y="4163440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Online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45B7A71-A440-844A-AC43-EAA6A18B65BA}"/>
              </a:ext>
            </a:extLst>
          </p:cNvPr>
          <p:cNvGrpSpPr/>
          <p:nvPr/>
        </p:nvGrpSpPr>
        <p:grpSpPr>
          <a:xfrm>
            <a:off x="4382841" y="4774033"/>
            <a:ext cx="3210560" cy="186343"/>
            <a:chOff x="4114800" y="3429000"/>
            <a:chExt cx="4253230" cy="186343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13EB2FAA-76BF-A248-84FD-850F26F49ED6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470F7BC6-92E0-074A-A7E7-67EC93E6EDE4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B4EC4FDE-4750-0F40-A18F-FACA3FE00FC3}"/>
              </a:ext>
            </a:extLst>
          </p:cNvPr>
          <p:cNvSpPr/>
          <p:nvPr/>
        </p:nvSpPr>
        <p:spPr>
          <a:xfrm>
            <a:off x="5040996" y="4640674"/>
            <a:ext cx="1810607" cy="47220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Query 1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EE30043-F3A8-6942-ABF8-EAD9C84DC88C}"/>
              </a:ext>
            </a:extLst>
          </p:cNvPr>
          <p:cNvGrpSpPr/>
          <p:nvPr/>
        </p:nvGrpSpPr>
        <p:grpSpPr>
          <a:xfrm>
            <a:off x="9091732" y="1401988"/>
            <a:ext cx="1220470" cy="2353764"/>
            <a:chOff x="8218170" y="4041141"/>
            <a:chExt cx="266700" cy="514350"/>
          </a:xfrm>
        </p:grpSpPr>
        <p:sp>
          <p:nvSpPr>
            <p:cNvPr id="34" name="Freeform: Shape 10">
              <a:extLst>
                <a:ext uri="{FF2B5EF4-FFF2-40B4-BE49-F238E27FC236}">
                  <a16:creationId xmlns:a16="http://schemas.microsoft.com/office/drawing/2014/main" id="{519C4AB3-C4C0-4A4F-93F2-CB4C22150963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1">
              <a:extLst>
                <a:ext uri="{FF2B5EF4-FFF2-40B4-BE49-F238E27FC236}">
                  <a16:creationId xmlns:a16="http://schemas.microsoft.com/office/drawing/2014/main" id="{92F15DDA-518A-0644-8C19-528A5C30D60B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2">
              <a:extLst>
                <a:ext uri="{FF2B5EF4-FFF2-40B4-BE49-F238E27FC236}">
                  <a16:creationId xmlns:a16="http://schemas.microsoft.com/office/drawing/2014/main" id="{65934356-CD5C-A244-807B-A0A897A5BE8D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3">
              <a:extLst>
                <a:ext uri="{FF2B5EF4-FFF2-40B4-BE49-F238E27FC236}">
                  <a16:creationId xmlns:a16="http://schemas.microsoft.com/office/drawing/2014/main" id="{E84B401D-921F-1049-8CA0-3D014E6CD89B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8" name="Graphic 37" descr="Devil face with solid fill with solid fill">
            <a:extLst>
              <a:ext uri="{FF2B5EF4-FFF2-40B4-BE49-F238E27FC236}">
                <a16:creationId xmlns:a16="http://schemas.microsoft.com/office/drawing/2014/main" id="{2BD9A908-EABE-5742-BF8F-E7F5068C5BC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05807" y="2481339"/>
            <a:ext cx="785340" cy="785340"/>
          </a:xfrm>
          <a:prstGeom prst="rect">
            <a:avLst/>
          </a:prstGeom>
        </p:spPr>
      </p:pic>
      <p:sp>
        <p:nvSpPr>
          <p:cNvPr id="40" name="Title 1">
            <a:extLst>
              <a:ext uri="{FF2B5EF4-FFF2-40B4-BE49-F238E27FC236}">
                <a16:creationId xmlns:a16="http://schemas.microsoft.com/office/drawing/2014/main" id="{C4DA4098-4292-0C4F-B23A-2BCC328DA6DD}"/>
              </a:ext>
            </a:extLst>
          </p:cNvPr>
          <p:cNvSpPr txBox="1">
            <a:spLocks/>
          </p:cNvSpPr>
          <p:nvPr/>
        </p:nvSpPr>
        <p:spPr>
          <a:xfrm>
            <a:off x="665733" y="277958"/>
            <a:ext cx="10515600" cy="1068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2-server PIR to 1-server PIR with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FHE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0005E4E-05E6-5F4C-90B9-DE12CA179B34}"/>
                  </a:ext>
                </a:extLst>
              </p:cNvPr>
              <p:cNvSpPr txBox="1"/>
              <p:nvPr/>
            </p:nvSpPr>
            <p:spPr>
              <a:xfrm>
                <a:off x="5768683" y="5303321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0005E4E-05E6-5F4C-90B9-DE12CA179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683" y="5303321"/>
                <a:ext cx="3097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A4FE5A1-0D80-0D49-BA83-EF48F6081963}"/>
              </a:ext>
            </a:extLst>
          </p:cNvPr>
          <p:cNvSpPr/>
          <p:nvPr/>
        </p:nvSpPr>
        <p:spPr>
          <a:xfrm>
            <a:off x="2607012" y="1346839"/>
            <a:ext cx="7898860" cy="2588681"/>
          </a:xfrm>
          <a:prstGeom prst="roundRect">
            <a:avLst/>
          </a:prstGeom>
          <a:noFill/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CA96C0-4CB6-F349-AB1E-28C26353D655}"/>
              </a:ext>
            </a:extLst>
          </p:cNvPr>
          <p:cNvSpPr txBox="1"/>
          <p:nvPr/>
        </p:nvSpPr>
        <p:spPr>
          <a:xfrm>
            <a:off x="1519620" y="1389622"/>
            <a:ext cx="9941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FHE</a:t>
            </a:r>
            <a:endParaRPr lang="en-US" sz="4000" dirty="0"/>
          </a:p>
        </p:txBody>
      </p:sp>
      <p:pic>
        <p:nvPicPr>
          <p:cNvPr id="39" name="Google Shape;256;p41">
            <a:extLst>
              <a:ext uri="{FF2B5EF4-FFF2-40B4-BE49-F238E27FC236}">
                <a16:creationId xmlns:a16="http://schemas.microsoft.com/office/drawing/2014/main" id="{A0C271DA-046A-2848-A618-AF6B5D110039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92735" y="2641414"/>
            <a:ext cx="1364614" cy="12505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614ED33C-544D-CC45-AF2E-DEDB8242F39B}"/>
              </a:ext>
            </a:extLst>
          </p:cNvPr>
          <p:cNvGrpSpPr/>
          <p:nvPr/>
        </p:nvGrpSpPr>
        <p:grpSpPr>
          <a:xfrm>
            <a:off x="9080667" y="4310249"/>
            <a:ext cx="1220470" cy="2353764"/>
            <a:chOff x="8218170" y="4041141"/>
            <a:chExt cx="266700" cy="514350"/>
          </a:xfrm>
        </p:grpSpPr>
        <p:sp>
          <p:nvSpPr>
            <p:cNvPr id="43" name="Freeform: Shape 10">
              <a:extLst>
                <a:ext uri="{FF2B5EF4-FFF2-40B4-BE49-F238E27FC236}">
                  <a16:creationId xmlns:a16="http://schemas.microsoft.com/office/drawing/2014/main" id="{1B5A6C11-A524-5A4D-A9C0-3897FA2ADF8B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11">
              <a:extLst>
                <a:ext uri="{FF2B5EF4-FFF2-40B4-BE49-F238E27FC236}">
                  <a16:creationId xmlns:a16="http://schemas.microsoft.com/office/drawing/2014/main" id="{C11F0608-BD26-5A40-8ACE-847973871A0D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12">
              <a:extLst>
                <a:ext uri="{FF2B5EF4-FFF2-40B4-BE49-F238E27FC236}">
                  <a16:creationId xmlns:a16="http://schemas.microsoft.com/office/drawing/2014/main" id="{BB9D4335-2103-224F-8D1D-8A4B57654022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13">
              <a:extLst>
                <a:ext uri="{FF2B5EF4-FFF2-40B4-BE49-F238E27FC236}">
                  <a16:creationId xmlns:a16="http://schemas.microsoft.com/office/drawing/2014/main" id="{277D41A7-4563-354E-A1FF-3BFFD5DA60E2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8" name="Graphic 47" descr="Devil face with solid fill with solid fill">
            <a:extLst>
              <a:ext uri="{FF2B5EF4-FFF2-40B4-BE49-F238E27FC236}">
                <a16:creationId xmlns:a16="http://schemas.microsoft.com/office/drawing/2014/main" id="{1FCFFC59-5840-0E48-B0A1-3347118AC6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98229" y="5379017"/>
            <a:ext cx="785340" cy="785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2317B4B-EF71-0549-88C7-8AFA32B7DB66}"/>
                  </a:ext>
                </a:extLst>
              </p:cNvPr>
              <p:cNvSpPr txBox="1"/>
              <p:nvPr/>
            </p:nvSpPr>
            <p:spPr>
              <a:xfrm>
                <a:off x="5099360" y="1871992"/>
                <a:ext cx="2032479" cy="11015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-BW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-Time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2317B4B-EF71-0549-88C7-8AFA32B7D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360" y="1871992"/>
                <a:ext cx="2032479" cy="1101584"/>
              </a:xfrm>
              <a:prstGeom prst="rect">
                <a:avLst/>
              </a:prstGeom>
              <a:blipFill>
                <a:blip r:embed="rId8"/>
                <a:stretch>
                  <a:fillRect l="-2484" t="-4545" r="-6211" b="-17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6785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68"/>
    </mc:Choice>
    <mc:Fallback xmlns="">
      <p:transition spd="slow" advTm="83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0.00391 -0.42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2104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00065 -0.3900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061DA-C997-E044-B170-FC6DB1DFC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366" y="567642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Pseudorandom Set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[SACM21]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E7180A-24C6-0C49-B6A7-FAE5B4A9B4EA}"/>
              </a:ext>
            </a:extLst>
          </p:cNvPr>
          <p:cNvSpPr txBox="1">
            <a:spLocks/>
          </p:cNvSpPr>
          <p:nvPr/>
        </p:nvSpPr>
        <p:spPr>
          <a:xfrm>
            <a:off x="2039566" y="104741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/>
              <a:t>13 =  1101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800" dirty="0"/>
              <a:t>1101</a:t>
            </a:r>
            <a:r>
              <a:rPr lang="en-US" sz="4800" dirty="0">
                <a:solidFill>
                  <a:srgbClr val="FF0000"/>
                </a:solidFill>
              </a:rPr>
              <a:t>00</a:t>
            </a:r>
            <a:r>
              <a:rPr lang="en-US" sz="4800" dirty="0"/>
              <a:t> </a:t>
            </a:r>
          </a:p>
        </p:txBody>
      </p:sp>
      <p:sp>
        <p:nvSpPr>
          <p:cNvPr id="5" name="Google Shape;1096;p78">
            <a:extLst>
              <a:ext uri="{FF2B5EF4-FFF2-40B4-BE49-F238E27FC236}">
                <a16:creationId xmlns:a16="http://schemas.microsoft.com/office/drawing/2014/main" id="{6F40C6A8-7734-6043-A0F8-9884E0C4AB28}"/>
              </a:ext>
            </a:extLst>
          </p:cNvPr>
          <p:cNvSpPr/>
          <p:nvPr/>
        </p:nvSpPr>
        <p:spPr>
          <a:xfrm rot="5400000">
            <a:off x="2513204" y="2882859"/>
            <a:ext cx="211937" cy="948446"/>
          </a:xfrm>
          <a:prstGeom prst="rightBracket">
            <a:avLst>
              <a:gd name="adj" fmla="val 8333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DC382D-7CAD-DC47-9961-17F9F74431D2}"/>
                  </a:ext>
                </a:extLst>
              </p:cNvPr>
              <p:cNvSpPr txBox="1"/>
              <p:nvPr/>
            </p:nvSpPr>
            <p:spPr>
              <a:xfrm>
                <a:off x="4319081" y="3074074"/>
                <a:ext cx="31940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𝑃𝑅</m:t>
                    </m:r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110</m:t>
                        </m:r>
                      </m:e>
                    </m:d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/>
                  <a:t> 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DC382D-7CAD-DC47-9961-17F9F7443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081" y="3074074"/>
                <a:ext cx="3194080" cy="584775"/>
              </a:xfrm>
              <a:prstGeom prst="rect">
                <a:avLst/>
              </a:prstGeom>
              <a:blipFill>
                <a:blip r:embed="rId3"/>
                <a:stretch>
                  <a:fillRect l="-1186" t="-12766" r="-3162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oogle Shape;1096;p78">
            <a:extLst>
              <a:ext uri="{FF2B5EF4-FFF2-40B4-BE49-F238E27FC236}">
                <a16:creationId xmlns:a16="http://schemas.microsoft.com/office/drawing/2014/main" id="{A521040B-088A-3146-A1A9-3806470E6A2B}"/>
              </a:ext>
            </a:extLst>
          </p:cNvPr>
          <p:cNvSpPr/>
          <p:nvPr/>
        </p:nvSpPr>
        <p:spPr>
          <a:xfrm rot="5400000">
            <a:off x="2619796" y="3184003"/>
            <a:ext cx="251672" cy="1201366"/>
          </a:xfrm>
          <a:prstGeom prst="rightBracket">
            <a:avLst>
              <a:gd name="adj" fmla="val 8333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BAF588-4266-604C-A745-C96180036C11}"/>
                  </a:ext>
                </a:extLst>
              </p:cNvPr>
              <p:cNvSpPr txBox="1"/>
              <p:nvPr/>
            </p:nvSpPr>
            <p:spPr>
              <a:xfrm>
                <a:off x="4315839" y="3557213"/>
                <a:ext cx="34217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𝑃𝑅</m:t>
                    </m:r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1101</m:t>
                        </m:r>
                      </m:e>
                    </m:d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/>
                  <a:t> 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BAF588-4266-604C-A745-C96180036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39" y="3557213"/>
                <a:ext cx="3421706" cy="584775"/>
              </a:xfrm>
              <a:prstGeom prst="rect">
                <a:avLst/>
              </a:prstGeom>
              <a:blipFill>
                <a:blip r:embed="rId4"/>
                <a:stretch>
                  <a:fillRect l="-1111" t="-10638" r="-3333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674131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292A7E3-94E1-0241-A901-A0EBCF92F8B3}"/>
              </a:ext>
            </a:extLst>
          </p:cNvPr>
          <p:cNvSpPr txBox="1">
            <a:spLocks/>
          </p:cNvSpPr>
          <p:nvPr/>
        </p:nvSpPr>
        <p:spPr>
          <a:xfrm>
            <a:off x="7978302" y="5532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Pseudorandom Set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[SACM21]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7F41A2-9889-C444-B492-C704675AD0CB}"/>
              </a:ext>
            </a:extLst>
          </p:cNvPr>
          <p:cNvSpPr/>
          <p:nvPr/>
        </p:nvSpPr>
        <p:spPr>
          <a:xfrm>
            <a:off x="816448" y="2004814"/>
            <a:ext cx="18657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/>
              <a:t>0000</a:t>
            </a:r>
          </a:p>
          <a:p>
            <a:r>
              <a:rPr lang="en-US" sz="4800" dirty="0"/>
              <a:t>……</a:t>
            </a:r>
          </a:p>
          <a:p>
            <a:r>
              <a:rPr lang="en-US" sz="4800" dirty="0"/>
              <a:t>1111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61D5F0-DE61-8947-BC59-215884505196}"/>
              </a:ext>
            </a:extLst>
          </p:cNvPr>
          <p:cNvSpPr/>
          <p:nvPr/>
        </p:nvSpPr>
        <p:spPr>
          <a:xfrm>
            <a:off x="5032848" y="1405374"/>
            <a:ext cx="18657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/>
              <a:t>0000</a:t>
            </a:r>
            <a:r>
              <a:rPr lang="en-US" sz="4800" dirty="0">
                <a:solidFill>
                  <a:srgbClr val="FF0000"/>
                </a:solidFill>
              </a:rPr>
              <a:t>0</a:t>
            </a:r>
          </a:p>
          <a:p>
            <a:r>
              <a:rPr lang="en-US" sz="4800" dirty="0"/>
              <a:t>0000</a:t>
            </a:r>
            <a:r>
              <a:rPr lang="en-US" sz="4800" dirty="0">
                <a:solidFill>
                  <a:srgbClr val="FF0000"/>
                </a:solidFill>
              </a:rPr>
              <a:t>1</a:t>
            </a:r>
          </a:p>
          <a:p>
            <a:endParaRPr lang="en-US" sz="4800" dirty="0"/>
          </a:p>
          <a:p>
            <a:r>
              <a:rPr lang="en-US" sz="4800" dirty="0"/>
              <a:t>1111</a:t>
            </a:r>
            <a:r>
              <a:rPr lang="en-US" sz="4800" dirty="0">
                <a:solidFill>
                  <a:srgbClr val="FF0000"/>
                </a:solidFill>
              </a:rPr>
              <a:t>0</a:t>
            </a:r>
          </a:p>
          <a:p>
            <a:r>
              <a:rPr lang="en-US" sz="4800" dirty="0"/>
              <a:t>1111</a:t>
            </a:r>
            <a:r>
              <a:rPr lang="en-US" sz="48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2031EA4-AA11-E440-BECA-D7CD90CAF9F7}"/>
              </a:ext>
            </a:extLst>
          </p:cNvPr>
          <p:cNvCxnSpPr>
            <a:cxnSpLocks/>
          </p:cNvCxnSpPr>
          <p:nvPr/>
        </p:nvCxnSpPr>
        <p:spPr>
          <a:xfrm flipV="1">
            <a:off x="2708031" y="2553454"/>
            <a:ext cx="1701409" cy="41725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BAE1A05-089D-FC4C-BAEB-CBD16597F069}"/>
              </a:ext>
            </a:extLst>
          </p:cNvPr>
          <p:cNvCxnSpPr>
            <a:cxnSpLocks/>
          </p:cNvCxnSpPr>
          <p:nvPr/>
        </p:nvCxnSpPr>
        <p:spPr>
          <a:xfrm>
            <a:off x="2708031" y="3231242"/>
            <a:ext cx="1701409" cy="30443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56567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292A7E3-94E1-0241-A901-A0EBCF92F8B3}"/>
              </a:ext>
            </a:extLst>
          </p:cNvPr>
          <p:cNvSpPr txBox="1">
            <a:spLocks/>
          </p:cNvSpPr>
          <p:nvPr/>
        </p:nvSpPr>
        <p:spPr>
          <a:xfrm>
            <a:off x="7978302" y="5532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Pseudorandom Set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[SACM21]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C7BA3A-A04E-CB4A-8A7B-EB70D3AE77B7}"/>
              </a:ext>
            </a:extLst>
          </p:cNvPr>
          <p:cNvSpPr/>
          <p:nvPr/>
        </p:nvSpPr>
        <p:spPr>
          <a:xfrm>
            <a:off x="3962400" y="1405374"/>
            <a:ext cx="6847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/>
              <a:t>PRF(           )=1</a:t>
            </a:r>
          </a:p>
          <a:p>
            <a:r>
              <a:rPr lang="en-US" sz="4800" dirty="0"/>
              <a:t>PRF(           )=1</a:t>
            </a:r>
          </a:p>
          <a:p>
            <a:endParaRPr lang="en-US" sz="4800" dirty="0"/>
          </a:p>
          <a:p>
            <a:r>
              <a:rPr lang="en-US" sz="4800" dirty="0"/>
              <a:t>PRF(           )=1</a:t>
            </a:r>
          </a:p>
          <a:p>
            <a:r>
              <a:rPr lang="en-US" sz="4800" dirty="0"/>
              <a:t>PRF(           )=0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701B3F-E116-C541-BD51-931C47A6325F}"/>
              </a:ext>
            </a:extLst>
          </p:cNvPr>
          <p:cNvSpPr/>
          <p:nvPr/>
        </p:nvSpPr>
        <p:spPr>
          <a:xfrm>
            <a:off x="5032848" y="1405374"/>
            <a:ext cx="18657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/>
              <a:t>0000</a:t>
            </a:r>
            <a:r>
              <a:rPr lang="en-US" sz="4800" dirty="0">
                <a:solidFill>
                  <a:srgbClr val="FF0000"/>
                </a:solidFill>
              </a:rPr>
              <a:t>0</a:t>
            </a:r>
          </a:p>
          <a:p>
            <a:r>
              <a:rPr lang="en-US" sz="4800" dirty="0"/>
              <a:t>0000</a:t>
            </a:r>
            <a:r>
              <a:rPr lang="en-US" sz="4800" dirty="0">
                <a:solidFill>
                  <a:srgbClr val="FF0000"/>
                </a:solidFill>
              </a:rPr>
              <a:t>1</a:t>
            </a:r>
          </a:p>
          <a:p>
            <a:r>
              <a:rPr lang="en-US" sz="4800" dirty="0"/>
              <a:t>…...</a:t>
            </a:r>
          </a:p>
          <a:p>
            <a:r>
              <a:rPr lang="en-US" sz="4800" dirty="0"/>
              <a:t>1111</a:t>
            </a:r>
            <a:r>
              <a:rPr lang="en-US" sz="4800" dirty="0">
                <a:solidFill>
                  <a:srgbClr val="FF0000"/>
                </a:solidFill>
              </a:rPr>
              <a:t>0</a:t>
            </a:r>
          </a:p>
          <a:p>
            <a:r>
              <a:rPr lang="en-US" sz="4800" dirty="0"/>
              <a:t>1111</a:t>
            </a:r>
            <a:r>
              <a:rPr lang="en-US" sz="4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E4C28C-22DA-B34C-AD06-22B5866B29FD}"/>
              </a:ext>
            </a:extLst>
          </p:cNvPr>
          <p:cNvSpPr/>
          <p:nvPr/>
        </p:nvSpPr>
        <p:spPr>
          <a:xfrm>
            <a:off x="816448" y="2004814"/>
            <a:ext cx="18657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/>
              <a:t>0000</a:t>
            </a:r>
          </a:p>
          <a:p>
            <a:r>
              <a:rPr lang="en-US" sz="4800" dirty="0"/>
              <a:t>……</a:t>
            </a:r>
          </a:p>
          <a:p>
            <a:r>
              <a:rPr lang="en-US" sz="4800" dirty="0"/>
              <a:t>1111</a:t>
            </a:r>
          </a:p>
        </p:txBody>
      </p:sp>
    </p:spTree>
    <p:extLst>
      <p:ext uri="{BB962C8B-B14F-4D97-AF65-F5344CB8AC3E}">
        <p14:creationId xmlns:p14="http://schemas.microsoft.com/office/powerpoint/2010/main" val="35978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292A7E3-94E1-0241-A901-A0EBCF92F8B3}"/>
              </a:ext>
            </a:extLst>
          </p:cNvPr>
          <p:cNvSpPr txBox="1">
            <a:spLocks/>
          </p:cNvSpPr>
          <p:nvPr/>
        </p:nvSpPr>
        <p:spPr>
          <a:xfrm>
            <a:off x="7978302" y="5532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Pseudorandom Set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[SACM21]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F25AB09-CFD3-0E44-9E5B-667B6B43F010}"/>
              </a:ext>
            </a:extLst>
          </p:cNvPr>
          <p:cNvCxnSpPr>
            <a:cxnSpLocks/>
          </p:cNvCxnSpPr>
          <p:nvPr/>
        </p:nvCxnSpPr>
        <p:spPr>
          <a:xfrm flipV="1">
            <a:off x="8174111" y="2553454"/>
            <a:ext cx="1701409" cy="41725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A2A857B-093A-F24E-8A30-7A0675612968}"/>
              </a:ext>
            </a:extLst>
          </p:cNvPr>
          <p:cNvCxnSpPr>
            <a:cxnSpLocks/>
          </p:cNvCxnSpPr>
          <p:nvPr/>
        </p:nvCxnSpPr>
        <p:spPr>
          <a:xfrm>
            <a:off x="8174111" y="3231242"/>
            <a:ext cx="1701409" cy="30443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E3B6FDC-8180-4C49-B8F0-67E5FE22C8B1}"/>
              </a:ext>
            </a:extLst>
          </p:cNvPr>
          <p:cNvSpPr txBox="1"/>
          <p:nvPr/>
        </p:nvSpPr>
        <p:spPr>
          <a:xfrm>
            <a:off x="10484250" y="2689403"/>
            <a:ext cx="9637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……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500013-10E2-124C-AF73-D4B024DFC8F7}"/>
              </a:ext>
            </a:extLst>
          </p:cNvPr>
          <p:cNvSpPr/>
          <p:nvPr/>
        </p:nvSpPr>
        <p:spPr>
          <a:xfrm>
            <a:off x="816448" y="2004814"/>
            <a:ext cx="18657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/>
              <a:t>0000</a:t>
            </a:r>
          </a:p>
          <a:p>
            <a:r>
              <a:rPr lang="en-US" sz="4800" dirty="0"/>
              <a:t>……</a:t>
            </a:r>
          </a:p>
          <a:p>
            <a:r>
              <a:rPr lang="en-US" sz="4800" dirty="0"/>
              <a:t>1111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00490C-8BE7-B94F-BA8E-ACBD0FACBB94}"/>
              </a:ext>
            </a:extLst>
          </p:cNvPr>
          <p:cNvSpPr/>
          <p:nvPr/>
        </p:nvSpPr>
        <p:spPr>
          <a:xfrm>
            <a:off x="5032848" y="1405374"/>
            <a:ext cx="18657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/>
              <a:t>0000</a:t>
            </a:r>
            <a:r>
              <a:rPr lang="en-US" sz="4800" dirty="0">
                <a:solidFill>
                  <a:srgbClr val="FF0000"/>
                </a:solidFill>
              </a:rPr>
              <a:t>0</a:t>
            </a:r>
          </a:p>
          <a:p>
            <a:r>
              <a:rPr lang="en-US" sz="4800" dirty="0"/>
              <a:t>0000</a:t>
            </a:r>
            <a:r>
              <a:rPr lang="en-US" sz="4800" dirty="0">
                <a:solidFill>
                  <a:srgbClr val="FF0000"/>
                </a:solidFill>
              </a:rPr>
              <a:t>1</a:t>
            </a:r>
          </a:p>
          <a:p>
            <a:r>
              <a:rPr lang="en-US" sz="4800" dirty="0"/>
              <a:t>……</a:t>
            </a:r>
          </a:p>
          <a:p>
            <a:r>
              <a:rPr lang="en-US" sz="4800" dirty="0"/>
              <a:t>1111</a:t>
            </a:r>
            <a:r>
              <a:rPr lang="en-US" sz="4800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CDE14B8-D8D7-9843-B6E1-B6A6223A7A18}"/>
              </a:ext>
            </a:extLst>
          </p:cNvPr>
          <p:cNvCxnSpPr>
            <a:cxnSpLocks/>
          </p:cNvCxnSpPr>
          <p:nvPr/>
        </p:nvCxnSpPr>
        <p:spPr>
          <a:xfrm flipV="1">
            <a:off x="2682239" y="2679362"/>
            <a:ext cx="1701409" cy="41725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0F9C102-5320-B945-8897-51822672E571}"/>
              </a:ext>
            </a:extLst>
          </p:cNvPr>
          <p:cNvCxnSpPr>
            <a:cxnSpLocks/>
          </p:cNvCxnSpPr>
          <p:nvPr/>
        </p:nvCxnSpPr>
        <p:spPr>
          <a:xfrm>
            <a:off x="2682239" y="3357150"/>
            <a:ext cx="1701409" cy="30443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61238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27FCBD-BAFB-0F4E-98D7-23915C3F4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12" y="840632"/>
            <a:ext cx="4102100" cy="1752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BB593D97-C4CD-1446-B258-49538E165BC3}"/>
                  </a:ext>
                </a:extLst>
              </p:cNvPr>
              <p:cNvSpPr/>
              <p:nvPr/>
            </p:nvSpPr>
            <p:spPr>
              <a:xfrm>
                <a:off x="773484" y="3948856"/>
                <a:ext cx="8249055" cy="857959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Fast Set Enumeration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d>
                      <m:dPr>
                        <m:ctrlPr>
                          <a:rPr lang="en-US" sz="3200" b="1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3200" b="1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𝒔𝒆𝒕</m:t>
                        </m:r>
                        <m:r>
                          <a:rPr lang="en-US" sz="3200" b="1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BB593D97-C4CD-1446-B258-49538E165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84" y="3948856"/>
                <a:ext cx="8249055" cy="857959"/>
              </a:xfrm>
              <a:prstGeom prst="roundRect">
                <a:avLst/>
              </a:prstGeom>
              <a:blipFill>
                <a:blip r:embed="rId4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BABDAE9E-C88A-3043-B79D-6831292559CC}"/>
                  </a:ext>
                </a:extLst>
              </p:cNvPr>
              <p:cNvSpPr/>
              <p:nvPr/>
            </p:nvSpPr>
            <p:spPr>
              <a:xfrm>
                <a:off x="773484" y="3090897"/>
                <a:ext cx="8249055" cy="857959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Membership Testing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d>
                      <m:dPr>
                        <m:ctrlPr>
                          <a:rPr lang="en-US" sz="3200" b="1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BABDAE9E-C88A-3043-B79D-6831292559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84" y="3090897"/>
                <a:ext cx="8249055" cy="857959"/>
              </a:xfrm>
              <a:prstGeom prst="roundRect">
                <a:avLst/>
              </a:prstGeom>
              <a:blipFill>
                <a:blip r:embed="rId5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62F95A4-E586-2840-969D-2C6CDC8B6525}"/>
              </a:ext>
            </a:extLst>
          </p:cNvPr>
          <p:cNvSpPr txBox="1"/>
          <p:nvPr/>
        </p:nvSpPr>
        <p:spPr>
          <a:xfrm>
            <a:off x="1621278" y="5147716"/>
            <a:ext cx="5708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Resampling?     Adding?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292A7E3-94E1-0241-A901-A0EBCF92F8B3}"/>
              </a:ext>
            </a:extLst>
          </p:cNvPr>
          <p:cNvSpPr txBox="1">
            <a:spLocks/>
          </p:cNvSpPr>
          <p:nvPr/>
        </p:nvSpPr>
        <p:spPr>
          <a:xfrm>
            <a:off x="7978302" y="5532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Pseudorandom Set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[SACM21]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826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8"/>
    </mc:Choice>
    <mc:Fallback xmlns="">
      <p:transition spd="slow" advTm="11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798911" y="2669297"/>
            <a:ext cx="1441420" cy="1342481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083907" y="4313489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76420-113A-30BE-4495-8FAD16FD72F7}"/>
              </a:ext>
            </a:extLst>
          </p:cNvPr>
          <p:cNvCxnSpPr>
            <a:cxnSpLocks/>
          </p:cNvCxnSpPr>
          <p:nvPr/>
        </p:nvCxnSpPr>
        <p:spPr>
          <a:xfrm>
            <a:off x="3470279" y="3935520"/>
            <a:ext cx="510422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B8B594-8A7C-FD93-F4AD-109F11CA05B4}"/>
              </a:ext>
            </a:extLst>
          </p:cNvPr>
          <p:cNvGrpSpPr/>
          <p:nvPr/>
        </p:nvGrpSpPr>
        <p:grpSpPr>
          <a:xfrm>
            <a:off x="4298797" y="2996949"/>
            <a:ext cx="3210560" cy="186343"/>
            <a:chOff x="4114800" y="3429000"/>
            <a:chExt cx="4253230" cy="18634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5DE6EC9-2C15-1A5C-BA3A-E6F38430EB59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8F387A4-8E4A-D78D-969C-255A5F672397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Graphic 45" descr="Devil face with solid fill with solid fill">
            <a:extLst>
              <a:ext uri="{FF2B5EF4-FFF2-40B4-BE49-F238E27FC236}">
                <a16:creationId xmlns:a16="http://schemas.microsoft.com/office/drawing/2014/main" id="{690BC2AA-29AF-E148-BC73-6003A66F4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1469" y="5382257"/>
            <a:ext cx="785340" cy="7853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14661C-4011-B548-9B26-F131E664C53A}"/>
              </a:ext>
            </a:extLst>
          </p:cNvPr>
          <p:cNvSpPr txBox="1"/>
          <p:nvPr/>
        </p:nvSpPr>
        <p:spPr>
          <a:xfrm>
            <a:off x="2607012" y="2140291"/>
            <a:ext cx="1961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Preprocessing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C0745-9F13-F14D-B32F-B089CD8B6D7A}"/>
              </a:ext>
            </a:extLst>
          </p:cNvPr>
          <p:cNvSpPr txBox="1"/>
          <p:nvPr/>
        </p:nvSpPr>
        <p:spPr>
          <a:xfrm>
            <a:off x="2626468" y="4163440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Online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45B7A71-A440-844A-AC43-EAA6A18B65BA}"/>
              </a:ext>
            </a:extLst>
          </p:cNvPr>
          <p:cNvGrpSpPr/>
          <p:nvPr/>
        </p:nvGrpSpPr>
        <p:grpSpPr>
          <a:xfrm>
            <a:off x="4382841" y="4774033"/>
            <a:ext cx="3210560" cy="186343"/>
            <a:chOff x="4114800" y="3429000"/>
            <a:chExt cx="4253230" cy="186343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13EB2FAA-76BF-A248-84FD-850F26F49ED6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470F7BC6-92E0-074A-A7E7-67EC93E6EDE4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4908696-8AF3-8D40-B88D-FA1199874C49}"/>
              </a:ext>
            </a:extLst>
          </p:cNvPr>
          <p:cNvGrpSpPr/>
          <p:nvPr/>
        </p:nvGrpSpPr>
        <p:grpSpPr>
          <a:xfrm>
            <a:off x="4382841" y="5922321"/>
            <a:ext cx="3210560" cy="186343"/>
            <a:chOff x="4114800" y="3429000"/>
            <a:chExt cx="4253230" cy="186343"/>
          </a:xfrm>
        </p:grpSpPr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CD016C8F-7D2C-7940-B237-238696B9B4F2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81FF8C3C-330D-3F45-9D98-F9EB99532C14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B4EC4FDE-4750-0F40-A18F-FACA3FE00FC3}"/>
              </a:ext>
            </a:extLst>
          </p:cNvPr>
          <p:cNvSpPr/>
          <p:nvPr/>
        </p:nvSpPr>
        <p:spPr>
          <a:xfrm>
            <a:off x="5040996" y="4640674"/>
            <a:ext cx="1810607" cy="47220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Query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ounded Rectangle 73">
                <a:extLst>
                  <a:ext uri="{FF2B5EF4-FFF2-40B4-BE49-F238E27FC236}">
                    <a16:creationId xmlns:a16="http://schemas.microsoft.com/office/drawing/2014/main" id="{B78D7881-549F-ED4C-91B1-93FDE6051E9C}"/>
                  </a:ext>
                </a:extLst>
              </p:cNvPr>
              <p:cNvSpPr/>
              <p:nvPr/>
            </p:nvSpPr>
            <p:spPr>
              <a:xfrm>
                <a:off x="5040995" y="5839847"/>
                <a:ext cx="1810607" cy="47220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Query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Rounded Rectangle 73">
                <a:extLst>
                  <a:ext uri="{FF2B5EF4-FFF2-40B4-BE49-F238E27FC236}">
                    <a16:creationId xmlns:a16="http://schemas.microsoft.com/office/drawing/2014/main" id="{B78D7881-549F-ED4C-91B1-93FDE6051E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995" y="5839847"/>
                <a:ext cx="1810607" cy="472203"/>
              </a:xfrm>
              <a:prstGeom prst="roundRect">
                <a:avLst/>
              </a:prstGeom>
              <a:blipFill>
                <a:blip r:embed="rId5"/>
                <a:stretch>
                  <a:fillRect b="-78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itle 1">
            <a:extLst>
              <a:ext uri="{FF2B5EF4-FFF2-40B4-BE49-F238E27FC236}">
                <a16:creationId xmlns:a16="http://schemas.microsoft.com/office/drawing/2014/main" id="{C4DA4098-4292-0C4F-B23A-2BCC328DA6DD}"/>
              </a:ext>
            </a:extLst>
          </p:cNvPr>
          <p:cNvSpPr txBox="1">
            <a:spLocks/>
          </p:cNvSpPr>
          <p:nvPr/>
        </p:nvSpPr>
        <p:spPr>
          <a:xfrm>
            <a:off x="665733" y="277958"/>
            <a:ext cx="10515600" cy="1068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2-server PIR to 1-server PIR with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FHE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0005E4E-05E6-5F4C-90B9-DE12CA179B34}"/>
                  </a:ext>
                </a:extLst>
              </p:cNvPr>
              <p:cNvSpPr txBox="1"/>
              <p:nvPr/>
            </p:nvSpPr>
            <p:spPr>
              <a:xfrm>
                <a:off x="5768683" y="5303321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0005E4E-05E6-5F4C-90B9-DE12CA179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683" y="5303321"/>
                <a:ext cx="3097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A4FE5A1-0D80-0D49-BA83-EF48F6081963}"/>
              </a:ext>
            </a:extLst>
          </p:cNvPr>
          <p:cNvSpPr/>
          <p:nvPr/>
        </p:nvSpPr>
        <p:spPr>
          <a:xfrm>
            <a:off x="2607012" y="1346839"/>
            <a:ext cx="7898860" cy="2588681"/>
          </a:xfrm>
          <a:prstGeom prst="roundRect">
            <a:avLst/>
          </a:prstGeom>
          <a:noFill/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CA96C0-4CB6-F349-AB1E-28C26353D655}"/>
              </a:ext>
            </a:extLst>
          </p:cNvPr>
          <p:cNvSpPr txBox="1"/>
          <p:nvPr/>
        </p:nvSpPr>
        <p:spPr>
          <a:xfrm>
            <a:off x="1519620" y="1389622"/>
            <a:ext cx="9941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FHE</a:t>
            </a:r>
            <a:endParaRPr lang="en-US" sz="4000" dirty="0"/>
          </a:p>
        </p:txBody>
      </p:sp>
      <p:pic>
        <p:nvPicPr>
          <p:cNvPr id="39" name="Google Shape;256;p41">
            <a:extLst>
              <a:ext uri="{FF2B5EF4-FFF2-40B4-BE49-F238E27FC236}">
                <a16:creationId xmlns:a16="http://schemas.microsoft.com/office/drawing/2014/main" id="{A0C271DA-046A-2848-A618-AF6B5D110039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92735" y="2641414"/>
            <a:ext cx="1364614" cy="12505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FD1F7990-D618-F343-B262-B603B8FF2166}"/>
              </a:ext>
            </a:extLst>
          </p:cNvPr>
          <p:cNvGrpSpPr/>
          <p:nvPr/>
        </p:nvGrpSpPr>
        <p:grpSpPr>
          <a:xfrm>
            <a:off x="9083907" y="1526921"/>
            <a:ext cx="1220470" cy="2353764"/>
            <a:chOff x="8218170" y="4041141"/>
            <a:chExt cx="266700" cy="514350"/>
          </a:xfrm>
        </p:grpSpPr>
        <p:sp>
          <p:nvSpPr>
            <p:cNvPr id="50" name="Freeform: Shape 10">
              <a:extLst>
                <a:ext uri="{FF2B5EF4-FFF2-40B4-BE49-F238E27FC236}">
                  <a16:creationId xmlns:a16="http://schemas.microsoft.com/office/drawing/2014/main" id="{1FFB397F-5894-9D4A-A59B-0671EA27DFAB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11">
              <a:extLst>
                <a:ext uri="{FF2B5EF4-FFF2-40B4-BE49-F238E27FC236}">
                  <a16:creationId xmlns:a16="http://schemas.microsoft.com/office/drawing/2014/main" id="{E47270EF-B628-E84E-B762-0B91F82F0946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12">
              <a:extLst>
                <a:ext uri="{FF2B5EF4-FFF2-40B4-BE49-F238E27FC236}">
                  <a16:creationId xmlns:a16="http://schemas.microsoft.com/office/drawing/2014/main" id="{30FE43D0-1116-0442-9BF3-AAA7F5C66121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13">
              <a:extLst>
                <a:ext uri="{FF2B5EF4-FFF2-40B4-BE49-F238E27FC236}">
                  <a16:creationId xmlns:a16="http://schemas.microsoft.com/office/drawing/2014/main" id="{43030135-0746-ED4E-9C04-11ECFCAABF92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4" name="Graphic 53" descr="Devil face with solid fill with solid fill">
            <a:extLst>
              <a:ext uri="{FF2B5EF4-FFF2-40B4-BE49-F238E27FC236}">
                <a16:creationId xmlns:a16="http://schemas.microsoft.com/office/drawing/2014/main" id="{2F219677-3E9F-BD4B-9539-6FE08EAE5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1469" y="2595689"/>
            <a:ext cx="785340" cy="785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92067A1-4614-9341-8128-81D4C6F517FB}"/>
                  </a:ext>
                </a:extLst>
              </p:cNvPr>
              <p:cNvSpPr txBox="1"/>
              <p:nvPr/>
            </p:nvSpPr>
            <p:spPr>
              <a:xfrm>
                <a:off x="5099360" y="1871992"/>
                <a:ext cx="2032479" cy="11015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-BW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-Time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92067A1-4614-9341-8128-81D4C6F51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360" y="1871992"/>
                <a:ext cx="2032479" cy="1101584"/>
              </a:xfrm>
              <a:prstGeom prst="rect">
                <a:avLst/>
              </a:prstGeom>
              <a:blipFill>
                <a:blip r:embed="rId8"/>
                <a:stretch>
                  <a:fillRect l="-2484" t="-4545" r="-6211" b="-17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0183352E-3E69-0D47-8584-7B0AA3E854CD}"/>
              </a:ext>
            </a:extLst>
          </p:cNvPr>
          <p:cNvSpPr/>
          <p:nvPr/>
        </p:nvSpPr>
        <p:spPr>
          <a:xfrm>
            <a:off x="2431480" y="4246805"/>
            <a:ext cx="8840244" cy="242044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Key Requirements:</a:t>
            </a:r>
          </a:p>
          <a:p>
            <a:pPr algn="ctr"/>
            <a:r>
              <a:rPr lang="en-US" sz="4800" dirty="0">
                <a:solidFill>
                  <a:schemeClr val="tx1"/>
                </a:solidFill>
              </a:rPr>
              <a:t>1. Full Separation</a:t>
            </a:r>
          </a:p>
          <a:p>
            <a:pPr algn="ctr"/>
            <a:r>
              <a:rPr lang="en-US" sz="4800" dirty="0">
                <a:solidFill>
                  <a:schemeClr val="tx1"/>
                </a:solidFill>
              </a:rPr>
              <a:t>2. Efficient </a:t>
            </a:r>
            <a:r>
              <a:rPr lang="en-US" sz="4400" dirty="0">
                <a:solidFill>
                  <a:schemeClr val="tx1"/>
                </a:solidFill>
              </a:rPr>
              <a:t>Circuit for FHE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24738B-01D3-B942-AF5E-1544FBBEF824}"/>
              </a:ext>
            </a:extLst>
          </p:cNvPr>
          <p:cNvSpPr txBox="1"/>
          <p:nvPr/>
        </p:nvSpPr>
        <p:spPr>
          <a:xfrm>
            <a:off x="246179" y="4528565"/>
            <a:ext cx="3490058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Previous optimal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schemes [SACM21]</a:t>
            </a:r>
          </a:p>
          <a:p>
            <a:r>
              <a:rPr lang="en-US" sz="3200" dirty="0">
                <a:solidFill>
                  <a:srgbClr val="FF0000"/>
                </a:solidFill>
              </a:rPr>
              <a:t>cannot satisfy both!</a:t>
            </a:r>
          </a:p>
        </p:txBody>
      </p:sp>
    </p:spTree>
    <p:extLst>
      <p:ext uri="{BB962C8B-B14F-4D97-AF65-F5344CB8AC3E}">
        <p14:creationId xmlns:p14="http://schemas.microsoft.com/office/powerpoint/2010/main" val="174355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417"/>
    </mc:Choice>
    <mc:Fallback xmlns="">
      <p:transition spd="slow" advTm="824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2B9A27A-6969-4E47-9CDC-3ED7DD63BDA1}"/>
              </a:ext>
            </a:extLst>
          </p:cNvPr>
          <p:cNvSpPr/>
          <p:nvPr/>
        </p:nvSpPr>
        <p:spPr>
          <a:xfrm>
            <a:off x="6239483" y="4212482"/>
            <a:ext cx="3758120" cy="114786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Optimal 1-server PIR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E5A798E-33B6-1944-A068-7B32C77631FA}"/>
              </a:ext>
            </a:extLst>
          </p:cNvPr>
          <p:cNvSpPr/>
          <p:nvPr/>
        </p:nvSpPr>
        <p:spPr>
          <a:xfrm>
            <a:off x="2481363" y="2263708"/>
            <a:ext cx="3758120" cy="11478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Optimal 2-server PIR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64F8223-098A-B44D-8515-AD9115438C78}"/>
              </a:ext>
            </a:extLst>
          </p:cNvPr>
          <p:cNvCxnSpPr/>
          <p:nvPr/>
        </p:nvCxnSpPr>
        <p:spPr>
          <a:xfrm>
            <a:off x="6414580" y="3165136"/>
            <a:ext cx="1556426" cy="856035"/>
          </a:xfrm>
          <a:prstGeom prst="straightConnector1">
            <a:avLst/>
          </a:prstGeom>
          <a:ln w="635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4A4C1FB-8464-2743-9E6A-A8DF1D341CF1}"/>
              </a:ext>
            </a:extLst>
          </p:cNvPr>
          <p:cNvSpPr txBox="1"/>
          <p:nvPr/>
        </p:nvSpPr>
        <p:spPr>
          <a:xfrm>
            <a:off x="7067549" y="3027197"/>
            <a:ext cx="748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FHE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Google Shape;210;p22">
                <a:extLst>
                  <a:ext uri="{FF2B5EF4-FFF2-40B4-BE49-F238E27FC236}">
                    <a16:creationId xmlns:a16="http://schemas.microsoft.com/office/drawing/2014/main" id="{F06E0343-5824-304D-8822-40F4DF8BAE74}"/>
                  </a:ext>
                </a:extLst>
              </p:cNvPr>
              <p:cNvSpPr txBox="1"/>
              <p:nvPr/>
            </p:nvSpPr>
            <p:spPr>
              <a:xfrm>
                <a:off x="3194545" y="3549510"/>
                <a:ext cx="5347961" cy="28525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ar-AE" sz="2800" i="1" smtClean="0">
                            <a:latin typeface="Cambria Math" panose="02040503050406030204" pitchFamily="18" charset="0"/>
                            <a:sym typeface="Raleway"/>
                          </a:rPr>
                        </m:ctrlPr>
                      </m:accPr>
                      <m:e>
                        <m:r>
                          <a:rPr lang="ar-AE" sz="2800" b="0" i="1" smtClean="0">
                            <a:latin typeface="Cambria Math" panose="02040503050406030204" pitchFamily="18" charset="0"/>
                            <a:sym typeface="Raleway"/>
                          </a:rPr>
                          <m:t>𝑂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sym typeface="Raleway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Raleway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Raleway"/>
                          </a:rPr>
                          <m:t>𝑛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  <a:sym typeface="Raleway"/>
                      </a:rPr>
                      <m:t>)</m:t>
                    </m:r>
                  </m:oMath>
                </a14:m>
                <a:r>
                  <a:rPr lang="ar-AE" sz="2800" dirty="0">
                    <a:latin typeface="Raleway"/>
                    <a:ea typeface="Raleway"/>
                    <a:cs typeface="Raleway"/>
                    <a:sym typeface="Raleway"/>
                  </a:rPr>
                  <a:t>-</a:t>
                </a:r>
                <a:r>
                  <a:rPr lang="en-US" sz="2800" dirty="0">
                    <a:latin typeface="Raleway"/>
                    <a:ea typeface="Raleway"/>
                    <a:cs typeface="Raleway"/>
                    <a:sym typeface="Raleway"/>
                  </a:rPr>
                  <a:t>Time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ar-AE" sz="2800" i="1">
                            <a:latin typeface="Cambria Math" panose="02040503050406030204" pitchFamily="18" charset="0"/>
                            <a:sym typeface="Raleway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Raleway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Raleway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Raleway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latin typeface="Raleway"/>
                    <a:ea typeface="Raleway"/>
                    <a:cs typeface="Raleway"/>
                    <a:sym typeface="Raleway"/>
                  </a:rPr>
                  <a:t> - Comm.</a:t>
                </a:r>
              </a:p>
              <a:p>
                <a:endParaRPr lang="en-US" sz="2800" dirty="0">
                  <a:latin typeface="Raleway"/>
                  <a:ea typeface="Raleway"/>
                  <a:cs typeface="Raleway"/>
                  <a:sym typeface="Raleway"/>
                </a:endParaRPr>
              </a:p>
              <a:p>
                <a:endParaRPr lang="en-US" sz="2800" dirty="0">
                  <a:latin typeface="Raleway"/>
                  <a:ea typeface="Raleway"/>
                  <a:cs typeface="Raleway"/>
                  <a:sym typeface="Raleway"/>
                </a:endParaRPr>
              </a:p>
              <a:p>
                <a:r>
                  <a:rPr lang="en-US" sz="2800" dirty="0"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</a:p>
              <a:p>
                <a:endParaRPr sz="2800" dirty="0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mc:Choice>
        <mc:Fallback xmlns="">
          <p:sp>
            <p:nvSpPr>
              <p:cNvPr id="15" name="Google Shape;210;p22">
                <a:extLst>
                  <a:ext uri="{FF2B5EF4-FFF2-40B4-BE49-F238E27FC236}">
                    <a16:creationId xmlns:a16="http://schemas.microsoft.com/office/drawing/2014/main" id="{F06E0343-5824-304D-8822-40F4DF8BA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545" y="3549510"/>
                <a:ext cx="5347961" cy="2852535"/>
              </a:xfrm>
              <a:prstGeom prst="rect">
                <a:avLst/>
              </a:prstGeom>
              <a:blipFill>
                <a:blip r:embed="rId3"/>
                <a:stretch>
                  <a:fillRect l="-2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104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64"/>
    </mc:Choice>
    <mc:Fallback xmlns="">
      <p:transition spd="slow" advTm="3876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29;p48">
            <a:extLst>
              <a:ext uri="{FF2B5EF4-FFF2-40B4-BE49-F238E27FC236}">
                <a16:creationId xmlns:a16="http://schemas.microsoft.com/office/drawing/2014/main" id="{A8EFC015-B9DD-9747-BE00-8B0F38CDE36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184" y="437554"/>
            <a:ext cx="4506199" cy="59048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AC823C1-55F3-524B-9D9C-44CE95230948}"/>
              </a:ext>
            </a:extLst>
          </p:cNvPr>
          <p:cNvSpPr/>
          <p:nvPr/>
        </p:nvSpPr>
        <p:spPr>
          <a:xfrm>
            <a:off x="4844375" y="4980562"/>
            <a:ext cx="5661498" cy="13618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Inefficient Strawman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8879ABB-297D-714F-9E8D-7387235F0719}"/>
              </a:ext>
            </a:extLst>
          </p:cNvPr>
          <p:cNvSpPr/>
          <p:nvPr/>
        </p:nvSpPr>
        <p:spPr>
          <a:xfrm>
            <a:off x="5677711" y="2537481"/>
            <a:ext cx="5661498" cy="13618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Efficient 2-server Scheme</a:t>
            </a:r>
          </a:p>
        </p:txBody>
      </p:sp>
      <p:pic>
        <p:nvPicPr>
          <p:cNvPr id="7" name="Google Shape;633;p48">
            <a:extLst>
              <a:ext uri="{FF2B5EF4-FFF2-40B4-BE49-F238E27FC236}">
                <a16:creationId xmlns:a16="http://schemas.microsoft.com/office/drawing/2014/main" id="{8A8FB444-9307-574F-B35A-64D0FCA0418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4155" y="3982224"/>
            <a:ext cx="615946" cy="7223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409ABDF-3E3E-1A4D-AE52-674B47197922}"/>
              </a:ext>
            </a:extLst>
          </p:cNvPr>
          <p:cNvSpPr/>
          <p:nvPr/>
        </p:nvSpPr>
        <p:spPr>
          <a:xfrm>
            <a:off x="6258128" y="286781"/>
            <a:ext cx="5661498" cy="13618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Proof</a:t>
            </a:r>
          </a:p>
        </p:txBody>
      </p:sp>
      <p:pic>
        <p:nvPicPr>
          <p:cNvPr id="9" name="Google Shape;633;p48">
            <a:extLst>
              <a:ext uri="{FF2B5EF4-FFF2-40B4-BE49-F238E27FC236}">
                <a16:creationId xmlns:a16="http://schemas.microsoft.com/office/drawing/2014/main" id="{7D2A446B-020B-6343-B4DD-60311F74C9F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72931" y="1732260"/>
            <a:ext cx="615946" cy="722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63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7"/>
    </mc:Choice>
    <mc:Fallback xmlns="">
      <p:transition spd="slow" advTm="103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497719" y="2532329"/>
            <a:ext cx="1441420" cy="1342481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083907" y="3340722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76420-113A-30BE-4495-8FAD16FD72F7}"/>
              </a:ext>
            </a:extLst>
          </p:cNvPr>
          <p:cNvCxnSpPr>
            <a:cxnSpLocks/>
          </p:cNvCxnSpPr>
          <p:nvPr/>
        </p:nvCxnSpPr>
        <p:spPr>
          <a:xfrm>
            <a:off x="3470279" y="3274038"/>
            <a:ext cx="510422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B8B594-8A7C-FD93-F4AD-109F11CA05B4}"/>
              </a:ext>
            </a:extLst>
          </p:cNvPr>
          <p:cNvGrpSpPr/>
          <p:nvPr/>
        </p:nvGrpSpPr>
        <p:grpSpPr>
          <a:xfrm>
            <a:off x="4318253" y="1946359"/>
            <a:ext cx="3210560" cy="186343"/>
            <a:chOff x="4114800" y="3429000"/>
            <a:chExt cx="4253230" cy="18634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5DE6EC9-2C15-1A5C-BA3A-E6F38430EB59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8F387A4-8E4A-D78D-969C-255A5F672397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Graphic 45" descr="Devil face with solid fill with solid fill">
            <a:extLst>
              <a:ext uri="{FF2B5EF4-FFF2-40B4-BE49-F238E27FC236}">
                <a16:creationId xmlns:a16="http://schemas.microsoft.com/office/drawing/2014/main" id="{690BC2AA-29AF-E148-BC73-6003A66F4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1469" y="4409490"/>
            <a:ext cx="785340" cy="7853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14661C-4011-B548-9B26-F131E664C53A}"/>
              </a:ext>
            </a:extLst>
          </p:cNvPr>
          <p:cNvSpPr txBox="1"/>
          <p:nvPr/>
        </p:nvSpPr>
        <p:spPr>
          <a:xfrm>
            <a:off x="2573091" y="523144"/>
            <a:ext cx="1961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Preprocessing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C0745-9F13-F14D-B32F-B089CD8B6D7A}"/>
              </a:ext>
            </a:extLst>
          </p:cNvPr>
          <p:cNvSpPr txBox="1"/>
          <p:nvPr/>
        </p:nvSpPr>
        <p:spPr>
          <a:xfrm>
            <a:off x="2626468" y="3560324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Online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EE30043-F3A8-6942-ABF8-EAD9C84DC88C}"/>
              </a:ext>
            </a:extLst>
          </p:cNvPr>
          <p:cNvGrpSpPr/>
          <p:nvPr/>
        </p:nvGrpSpPr>
        <p:grpSpPr>
          <a:xfrm>
            <a:off x="9091732" y="604320"/>
            <a:ext cx="1220470" cy="2353764"/>
            <a:chOff x="8218170" y="4041141"/>
            <a:chExt cx="266700" cy="514350"/>
          </a:xfrm>
        </p:grpSpPr>
        <p:sp>
          <p:nvSpPr>
            <p:cNvPr id="34" name="Freeform: Shape 10">
              <a:extLst>
                <a:ext uri="{FF2B5EF4-FFF2-40B4-BE49-F238E27FC236}">
                  <a16:creationId xmlns:a16="http://schemas.microsoft.com/office/drawing/2014/main" id="{519C4AB3-C4C0-4A4F-93F2-CB4C22150963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1">
              <a:extLst>
                <a:ext uri="{FF2B5EF4-FFF2-40B4-BE49-F238E27FC236}">
                  <a16:creationId xmlns:a16="http://schemas.microsoft.com/office/drawing/2014/main" id="{92F15DDA-518A-0644-8C19-528A5C30D60B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2">
              <a:extLst>
                <a:ext uri="{FF2B5EF4-FFF2-40B4-BE49-F238E27FC236}">
                  <a16:creationId xmlns:a16="http://schemas.microsoft.com/office/drawing/2014/main" id="{65934356-CD5C-A244-807B-A0A897A5BE8D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3">
              <a:extLst>
                <a:ext uri="{FF2B5EF4-FFF2-40B4-BE49-F238E27FC236}">
                  <a16:creationId xmlns:a16="http://schemas.microsoft.com/office/drawing/2014/main" id="{E84B401D-921F-1049-8CA0-3D014E6CD89B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8" name="Graphic 37" descr="Devil face with solid fill with solid fill">
            <a:extLst>
              <a:ext uri="{FF2B5EF4-FFF2-40B4-BE49-F238E27FC236}">
                <a16:creationId xmlns:a16="http://schemas.microsoft.com/office/drawing/2014/main" id="{2BD9A908-EABE-5742-BF8F-E7F5068C5B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5807" y="1683671"/>
            <a:ext cx="785340" cy="7853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BFD4FE4-D9E6-C64A-9DE2-54C89C80CA00}"/>
                  </a:ext>
                </a:extLst>
              </p:cNvPr>
              <p:cNvSpPr/>
              <p:nvPr/>
            </p:nvSpPr>
            <p:spPr>
              <a:xfrm>
                <a:off x="5103708" y="949956"/>
                <a:ext cx="17147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BFD4FE4-D9E6-C64A-9DE2-54C89C80CA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708" y="949956"/>
                <a:ext cx="1714700" cy="523220"/>
              </a:xfrm>
              <a:prstGeom prst="rect">
                <a:avLst/>
              </a:prstGeom>
              <a:blipFill>
                <a:blip r:embed="rId5"/>
                <a:stretch>
                  <a:fillRect r="-2206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66D5B2C-36EE-AC41-9D09-430FC25284B9}"/>
                  </a:ext>
                </a:extLst>
              </p:cNvPr>
              <p:cNvSpPr txBox="1"/>
              <p:nvPr/>
            </p:nvSpPr>
            <p:spPr>
              <a:xfrm>
                <a:off x="4534654" y="2249462"/>
                <a:ext cx="317215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bits </a:t>
                </a:r>
              </a:p>
              <a:p>
                <a:pPr algn="ctr"/>
                <a:r>
                  <a:rPr lang="en-US" sz="2800" dirty="0"/>
                  <a:t>Parities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66D5B2C-36EE-AC41-9D09-430FC2528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654" y="2249462"/>
                <a:ext cx="3172150" cy="954107"/>
              </a:xfrm>
              <a:prstGeom prst="rect">
                <a:avLst/>
              </a:prstGeom>
              <a:blipFill>
                <a:blip r:embed="rId6"/>
                <a:stretch>
                  <a:fillRect l="-3187" t="-6579" r="-1992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36A1F29-2076-934B-BB9E-B8789A75B28E}"/>
                  </a:ext>
                </a:extLst>
              </p:cNvPr>
              <p:cNvSpPr/>
              <p:nvPr/>
            </p:nvSpPr>
            <p:spPr>
              <a:xfrm>
                <a:off x="806627" y="4161095"/>
                <a:ext cx="712503" cy="1815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…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36A1F29-2076-934B-BB9E-B8789A75B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27" y="4161095"/>
                <a:ext cx="712503" cy="1815882"/>
              </a:xfrm>
              <a:prstGeom prst="rect">
                <a:avLst/>
              </a:prstGeom>
              <a:blipFill>
                <a:blip r:embed="rId7"/>
                <a:stretch>
                  <a:fillRect l="-17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11123DCD-7C1A-D64A-89CE-03C3A0901EB1}"/>
              </a:ext>
            </a:extLst>
          </p:cNvPr>
          <p:cNvSpPr/>
          <p:nvPr/>
        </p:nvSpPr>
        <p:spPr>
          <a:xfrm>
            <a:off x="5103708" y="949956"/>
            <a:ext cx="535092" cy="59368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9B6A8E5-4BAD-2243-9F10-111A9EDC4345}"/>
              </a:ext>
            </a:extLst>
          </p:cNvPr>
          <p:cNvCxnSpPr>
            <a:stCxn id="7" idx="7"/>
          </p:cNvCxnSpPr>
          <p:nvPr/>
        </p:nvCxnSpPr>
        <p:spPr>
          <a:xfrm flipV="1">
            <a:off x="5560438" y="742950"/>
            <a:ext cx="287912" cy="29395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C87A1D-D235-6A48-9B48-05D7C0DC5555}"/>
                  </a:ext>
                </a:extLst>
              </p:cNvPr>
              <p:cNvSpPr txBox="1"/>
              <p:nvPr/>
            </p:nvSpPr>
            <p:spPr>
              <a:xfrm>
                <a:off x="4587743" y="269767"/>
                <a:ext cx="4596708" cy="465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Sample each index with prob. 1/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C87A1D-D235-6A48-9B48-05D7C0DC5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743" y="269767"/>
                <a:ext cx="4596708" cy="465769"/>
              </a:xfrm>
              <a:prstGeom prst="rect">
                <a:avLst/>
              </a:prstGeom>
              <a:blipFill>
                <a:blip r:embed="rId8"/>
                <a:stretch>
                  <a:fillRect l="-1928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F518334-522E-9545-8439-20C51E3C3548}"/>
                  </a:ext>
                </a:extLst>
              </p:cNvPr>
              <p:cNvSpPr txBox="1"/>
              <p:nvPr/>
            </p:nvSpPr>
            <p:spPr>
              <a:xfrm>
                <a:off x="210331" y="5694486"/>
                <a:ext cx="2012987" cy="465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F518334-522E-9545-8439-20C51E3C3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31" y="5694486"/>
                <a:ext cx="2012987" cy="465769"/>
              </a:xfrm>
              <a:prstGeom prst="rect">
                <a:avLst/>
              </a:prstGeom>
              <a:blipFill>
                <a:blip r:embed="rId9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52B6FCC-7D57-974A-8873-19B2FE6B0F4F}"/>
              </a:ext>
            </a:extLst>
          </p:cNvPr>
          <p:cNvSpPr/>
          <p:nvPr/>
        </p:nvSpPr>
        <p:spPr>
          <a:xfrm>
            <a:off x="1649801" y="4158887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3A17D4D4-082A-764C-ABF9-42E9AAFC970F}"/>
              </a:ext>
            </a:extLst>
          </p:cNvPr>
          <p:cNvSpPr/>
          <p:nvPr/>
        </p:nvSpPr>
        <p:spPr>
          <a:xfrm>
            <a:off x="1649801" y="5069036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693E04B-0644-524E-B170-15AF70AD3FBE}"/>
              </a:ext>
            </a:extLst>
          </p:cNvPr>
          <p:cNvSpPr/>
          <p:nvPr/>
        </p:nvSpPr>
        <p:spPr>
          <a:xfrm>
            <a:off x="1669065" y="4638241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5484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"/>
    </mc:Choice>
    <mc:Fallback xmlns="">
      <p:transition spd="slow" advTm="2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39" grpId="0" animBg="1"/>
      <p:bldP spid="40" grpId="0" animBg="1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497719" y="2532329"/>
            <a:ext cx="1441420" cy="1342481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083907" y="3340722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76420-113A-30BE-4495-8FAD16FD72F7}"/>
              </a:ext>
            </a:extLst>
          </p:cNvPr>
          <p:cNvCxnSpPr>
            <a:cxnSpLocks/>
          </p:cNvCxnSpPr>
          <p:nvPr/>
        </p:nvCxnSpPr>
        <p:spPr>
          <a:xfrm>
            <a:off x="3470279" y="3274038"/>
            <a:ext cx="510422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B8B594-8A7C-FD93-F4AD-109F11CA05B4}"/>
              </a:ext>
            </a:extLst>
          </p:cNvPr>
          <p:cNvGrpSpPr/>
          <p:nvPr/>
        </p:nvGrpSpPr>
        <p:grpSpPr>
          <a:xfrm>
            <a:off x="4318253" y="1946359"/>
            <a:ext cx="3210560" cy="186343"/>
            <a:chOff x="4114800" y="3429000"/>
            <a:chExt cx="4253230" cy="18634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5DE6EC9-2C15-1A5C-BA3A-E6F38430EB59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8F387A4-8E4A-D78D-969C-255A5F672397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Graphic 45" descr="Devil face with solid fill with solid fill">
            <a:extLst>
              <a:ext uri="{FF2B5EF4-FFF2-40B4-BE49-F238E27FC236}">
                <a16:creationId xmlns:a16="http://schemas.microsoft.com/office/drawing/2014/main" id="{690BC2AA-29AF-E148-BC73-6003A66F4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1469" y="4409490"/>
            <a:ext cx="785340" cy="7853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14661C-4011-B548-9B26-F131E664C53A}"/>
              </a:ext>
            </a:extLst>
          </p:cNvPr>
          <p:cNvSpPr txBox="1"/>
          <p:nvPr/>
        </p:nvSpPr>
        <p:spPr>
          <a:xfrm>
            <a:off x="2573091" y="523144"/>
            <a:ext cx="1961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Preprocessing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C0745-9F13-F14D-B32F-B089CD8B6D7A}"/>
              </a:ext>
            </a:extLst>
          </p:cNvPr>
          <p:cNvSpPr txBox="1"/>
          <p:nvPr/>
        </p:nvSpPr>
        <p:spPr>
          <a:xfrm>
            <a:off x="2626468" y="3560324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Online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EE30043-F3A8-6942-ABF8-EAD9C84DC88C}"/>
              </a:ext>
            </a:extLst>
          </p:cNvPr>
          <p:cNvGrpSpPr/>
          <p:nvPr/>
        </p:nvGrpSpPr>
        <p:grpSpPr>
          <a:xfrm>
            <a:off x="9091732" y="604320"/>
            <a:ext cx="1220470" cy="2353764"/>
            <a:chOff x="8218170" y="4041141"/>
            <a:chExt cx="266700" cy="514350"/>
          </a:xfrm>
        </p:grpSpPr>
        <p:sp>
          <p:nvSpPr>
            <p:cNvPr id="34" name="Freeform: Shape 10">
              <a:extLst>
                <a:ext uri="{FF2B5EF4-FFF2-40B4-BE49-F238E27FC236}">
                  <a16:creationId xmlns:a16="http://schemas.microsoft.com/office/drawing/2014/main" id="{519C4AB3-C4C0-4A4F-93F2-CB4C22150963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1">
              <a:extLst>
                <a:ext uri="{FF2B5EF4-FFF2-40B4-BE49-F238E27FC236}">
                  <a16:creationId xmlns:a16="http://schemas.microsoft.com/office/drawing/2014/main" id="{92F15DDA-518A-0644-8C19-528A5C30D60B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2">
              <a:extLst>
                <a:ext uri="{FF2B5EF4-FFF2-40B4-BE49-F238E27FC236}">
                  <a16:creationId xmlns:a16="http://schemas.microsoft.com/office/drawing/2014/main" id="{65934356-CD5C-A244-807B-A0A897A5BE8D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3">
              <a:extLst>
                <a:ext uri="{FF2B5EF4-FFF2-40B4-BE49-F238E27FC236}">
                  <a16:creationId xmlns:a16="http://schemas.microsoft.com/office/drawing/2014/main" id="{E84B401D-921F-1049-8CA0-3D014E6CD89B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8" name="Graphic 37" descr="Devil face with solid fill with solid fill">
            <a:extLst>
              <a:ext uri="{FF2B5EF4-FFF2-40B4-BE49-F238E27FC236}">
                <a16:creationId xmlns:a16="http://schemas.microsoft.com/office/drawing/2014/main" id="{2BD9A908-EABE-5742-BF8F-E7F5068C5B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5807" y="1683671"/>
            <a:ext cx="785340" cy="785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AF9C2B-FBDE-9341-84C0-36DD83EE8405}"/>
                  </a:ext>
                </a:extLst>
              </p:cNvPr>
              <p:cNvSpPr txBox="1"/>
              <p:nvPr/>
            </p:nvSpPr>
            <p:spPr>
              <a:xfrm>
                <a:off x="4092833" y="3437213"/>
                <a:ext cx="322665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Query index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0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AF9C2B-FBDE-9341-84C0-36DD83EE8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833" y="3437213"/>
                <a:ext cx="3226653" cy="707886"/>
              </a:xfrm>
              <a:prstGeom prst="rect">
                <a:avLst/>
              </a:prstGeom>
              <a:blipFill>
                <a:blip r:embed="rId5"/>
                <a:stretch>
                  <a:fillRect l="-6275" t="-12500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974BE099-DC9A-2846-9DD0-F9AFC480B4D6}"/>
              </a:ext>
            </a:extLst>
          </p:cNvPr>
          <p:cNvSpPr/>
          <p:nvPr/>
        </p:nvSpPr>
        <p:spPr>
          <a:xfrm>
            <a:off x="1649801" y="4158887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DF3EFB52-BD50-F348-9443-2BAE56B53390}"/>
              </a:ext>
            </a:extLst>
          </p:cNvPr>
          <p:cNvSpPr/>
          <p:nvPr/>
        </p:nvSpPr>
        <p:spPr>
          <a:xfrm>
            <a:off x="1649801" y="5069036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5021037-4A9C-9A41-ACD3-543DD6C2CFED}"/>
              </a:ext>
            </a:extLst>
          </p:cNvPr>
          <p:cNvSpPr/>
          <p:nvPr/>
        </p:nvSpPr>
        <p:spPr>
          <a:xfrm>
            <a:off x="1669065" y="4638241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FC18D78-02D5-6144-98FF-95AA313B92F8}"/>
                  </a:ext>
                </a:extLst>
              </p:cNvPr>
              <p:cNvSpPr/>
              <p:nvPr/>
            </p:nvSpPr>
            <p:spPr>
              <a:xfrm>
                <a:off x="806627" y="4161095"/>
                <a:ext cx="712503" cy="1815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…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FC18D78-02D5-6144-98FF-95AA313B92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27" y="4161095"/>
                <a:ext cx="712503" cy="1815882"/>
              </a:xfrm>
              <a:prstGeom prst="rect">
                <a:avLst/>
              </a:prstGeom>
              <a:blipFill>
                <a:blip r:embed="rId6"/>
                <a:stretch>
                  <a:fillRect l="-17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005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"/>
    </mc:Choice>
    <mc:Fallback xmlns="">
      <p:transition spd="slow" advTm="178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497719" y="2532329"/>
            <a:ext cx="1441420" cy="1342481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083907" y="3340722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76420-113A-30BE-4495-8FAD16FD72F7}"/>
              </a:ext>
            </a:extLst>
          </p:cNvPr>
          <p:cNvCxnSpPr>
            <a:cxnSpLocks/>
          </p:cNvCxnSpPr>
          <p:nvPr/>
        </p:nvCxnSpPr>
        <p:spPr>
          <a:xfrm>
            <a:off x="3470279" y="3274038"/>
            <a:ext cx="510422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B8B594-8A7C-FD93-F4AD-109F11CA05B4}"/>
              </a:ext>
            </a:extLst>
          </p:cNvPr>
          <p:cNvGrpSpPr/>
          <p:nvPr/>
        </p:nvGrpSpPr>
        <p:grpSpPr>
          <a:xfrm>
            <a:off x="4318253" y="1946359"/>
            <a:ext cx="3210560" cy="186343"/>
            <a:chOff x="4114800" y="3429000"/>
            <a:chExt cx="4253230" cy="18634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5DE6EC9-2C15-1A5C-BA3A-E6F38430EB59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8F387A4-8E4A-D78D-969C-255A5F672397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Graphic 45" descr="Devil face with solid fill with solid fill">
            <a:extLst>
              <a:ext uri="{FF2B5EF4-FFF2-40B4-BE49-F238E27FC236}">
                <a16:creationId xmlns:a16="http://schemas.microsoft.com/office/drawing/2014/main" id="{690BC2AA-29AF-E148-BC73-6003A66F4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1469" y="4409490"/>
            <a:ext cx="785340" cy="7853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14661C-4011-B548-9B26-F131E664C53A}"/>
              </a:ext>
            </a:extLst>
          </p:cNvPr>
          <p:cNvSpPr txBox="1"/>
          <p:nvPr/>
        </p:nvSpPr>
        <p:spPr>
          <a:xfrm>
            <a:off x="2573091" y="523144"/>
            <a:ext cx="1961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Preprocessing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C0745-9F13-F14D-B32F-B089CD8B6D7A}"/>
              </a:ext>
            </a:extLst>
          </p:cNvPr>
          <p:cNvSpPr txBox="1"/>
          <p:nvPr/>
        </p:nvSpPr>
        <p:spPr>
          <a:xfrm>
            <a:off x="2626468" y="3560324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Online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EE30043-F3A8-6942-ABF8-EAD9C84DC88C}"/>
              </a:ext>
            </a:extLst>
          </p:cNvPr>
          <p:cNvGrpSpPr/>
          <p:nvPr/>
        </p:nvGrpSpPr>
        <p:grpSpPr>
          <a:xfrm>
            <a:off x="9091732" y="604320"/>
            <a:ext cx="1220470" cy="2353764"/>
            <a:chOff x="8218170" y="4041141"/>
            <a:chExt cx="266700" cy="514350"/>
          </a:xfrm>
        </p:grpSpPr>
        <p:sp>
          <p:nvSpPr>
            <p:cNvPr id="34" name="Freeform: Shape 10">
              <a:extLst>
                <a:ext uri="{FF2B5EF4-FFF2-40B4-BE49-F238E27FC236}">
                  <a16:creationId xmlns:a16="http://schemas.microsoft.com/office/drawing/2014/main" id="{519C4AB3-C4C0-4A4F-93F2-CB4C22150963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1">
              <a:extLst>
                <a:ext uri="{FF2B5EF4-FFF2-40B4-BE49-F238E27FC236}">
                  <a16:creationId xmlns:a16="http://schemas.microsoft.com/office/drawing/2014/main" id="{92F15DDA-518A-0644-8C19-528A5C30D60B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2">
              <a:extLst>
                <a:ext uri="{FF2B5EF4-FFF2-40B4-BE49-F238E27FC236}">
                  <a16:creationId xmlns:a16="http://schemas.microsoft.com/office/drawing/2014/main" id="{65934356-CD5C-A244-807B-A0A897A5BE8D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3">
              <a:extLst>
                <a:ext uri="{FF2B5EF4-FFF2-40B4-BE49-F238E27FC236}">
                  <a16:creationId xmlns:a16="http://schemas.microsoft.com/office/drawing/2014/main" id="{E84B401D-921F-1049-8CA0-3D014E6CD89B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8" name="Graphic 37" descr="Devil face with solid fill with solid fill">
            <a:extLst>
              <a:ext uri="{FF2B5EF4-FFF2-40B4-BE49-F238E27FC236}">
                <a16:creationId xmlns:a16="http://schemas.microsoft.com/office/drawing/2014/main" id="{2BD9A908-EABE-5742-BF8F-E7F5068C5B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5807" y="1683671"/>
            <a:ext cx="785340" cy="78534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E183A51-3E0C-3A49-A79A-F63CB3BF7060}"/>
              </a:ext>
            </a:extLst>
          </p:cNvPr>
          <p:cNvSpPr/>
          <p:nvPr/>
        </p:nvSpPr>
        <p:spPr>
          <a:xfrm>
            <a:off x="0" y="3897092"/>
            <a:ext cx="2829734" cy="1024609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EB4AC5C-019D-3B42-86B5-8CB0034B5042}"/>
                  </a:ext>
                </a:extLst>
              </p:cNvPr>
              <p:cNvSpPr txBox="1"/>
              <p:nvPr/>
            </p:nvSpPr>
            <p:spPr>
              <a:xfrm>
                <a:off x="4092833" y="3437213"/>
                <a:ext cx="412478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solidFill>
                      <a:schemeClr val="tx1"/>
                    </a:solidFill>
                  </a:rPr>
                  <a:t>Query index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4000" dirty="0">
                  <a:solidFill>
                    <a:schemeClr val="tx1"/>
                  </a:solidFill>
                </a:endParaRPr>
              </a:p>
              <a:p>
                <a:r>
                  <a:rPr lang="en-US" sz="4000" dirty="0">
                    <a:solidFill>
                      <a:schemeClr val="tx1"/>
                    </a:solidFill>
                  </a:rPr>
                  <a:t>Find a set --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EB4AC5C-019D-3B42-86B5-8CB0034B5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833" y="3437213"/>
                <a:ext cx="4124784" cy="1323439"/>
              </a:xfrm>
              <a:prstGeom prst="rect">
                <a:avLst/>
              </a:prstGeom>
              <a:blipFill>
                <a:blip r:embed="rId5"/>
                <a:stretch>
                  <a:fillRect l="-4908" t="-6667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6C0D256A-7CE2-794A-B1A6-7476C978756D}"/>
              </a:ext>
            </a:extLst>
          </p:cNvPr>
          <p:cNvSpPr/>
          <p:nvPr/>
        </p:nvSpPr>
        <p:spPr>
          <a:xfrm>
            <a:off x="1649801" y="4158887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C48FC825-162F-684C-B9D1-67D89A9873AC}"/>
              </a:ext>
            </a:extLst>
          </p:cNvPr>
          <p:cNvSpPr/>
          <p:nvPr/>
        </p:nvSpPr>
        <p:spPr>
          <a:xfrm>
            <a:off x="1649801" y="5069036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2A157C6-2C58-CB45-9691-E0D296F37F27}"/>
              </a:ext>
            </a:extLst>
          </p:cNvPr>
          <p:cNvSpPr/>
          <p:nvPr/>
        </p:nvSpPr>
        <p:spPr>
          <a:xfrm>
            <a:off x="1669065" y="4638241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22036B1-B8C9-C740-9B98-79DB8093FAEC}"/>
                  </a:ext>
                </a:extLst>
              </p:cNvPr>
              <p:cNvSpPr/>
              <p:nvPr/>
            </p:nvSpPr>
            <p:spPr>
              <a:xfrm>
                <a:off x="806627" y="4161095"/>
                <a:ext cx="712503" cy="1815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…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22036B1-B8C9-C740-9B98-79DB8093FA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27" y="4161095"/>
                <a:ext cx="712503" cy="1815882"/>
              </a:xfrm>
              <a:prstGeom prst="rect">
                <a:avLst/>
              </a:prstGeom>
              <a:blipFill>
                <a:blip r:embed="rId6"/>
                <a:stretch>
                  <a:fillRect l="-17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266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"/>
    </mc:Choice>
    <mc:Fallback xmlns="">
      <p:transition spd="slow" advTm="135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497719" y="2532329"/>
            <a:ext cx="1441420" cy="1342481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083907" y="3340722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76420-113A-30BE-4495-8FAD16FD72F7}"/>
              </a:ext>
            </a:extLst>
          </p:cNvPr>
          <p:cNvCxnSpPr>
            <a:cxnSpLocks/>
          </p:cNvCxnSpPr>
          <p:nvPr/>
        </p:nvCxnSpPr>
        <p:spPr>
          <a:xfrm>
            <a:off x="3470279" y="3274038"/>
            <a:ext cx="510422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B8B594-8A7C-FD93-F4AD-109F11CA05B4}"/>
              </a:ext>
            </a:extLst>
          </p:cNvPr>
          <p:cNvGrpSpPr/>
          <p:nvPr/>
        </p:nvGrpSpPr>
        <p:grpSpPr>
          <a:xfrm>
            <a:off x="4318253" y="1946359"/>
            <a:ext cx="3210560" cy="186343"/>
            <a:chOff x="4114800" y="3429000"/>
            <a:chExt cx="4253230" cy="18634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5DE6EC9-2C15-1A5C-BA3A-E6F38430EB59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8F387A4-8E4A-D78D-969C-255A5F672397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Graphic 45" descr="Devil face with solid fill with solid fill">
            <a:extLst>
              <a:ext uri="{FF2B5EF4-FFF2-40B4-BE49-F238E27FC236}">
                <a16:creationId xmlns:a16="http://schemas.microsoft.com/office/drawing/2014/main" id="{690BC2AA-29AF-E148-BC73-6003A66F4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1469" y="4409490"/>
            <a:ext cx="785340" cy="7853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14661C-4011-B548-9B26-F131E664C53A}"/>
              </a:ext>
            </a:extLst>
          </p:cNvPr>
          <p:cNvSpPr txBox="1"/>
          <p:nvPr/>
        </p:nvSpPr>
        <p:spPr>
          <a:xfrm>
            <a:off x="2573091" y="523144"/>
            <a:ext cx="1961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Preprocessing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C0745-9F13-F14D-B32F-B089CD8B6D7A}"/>
              </a:ext>
            </a:extLst>
          </p:cNvPr>
          <p:cNvSpPr txBox="1"/>
          <p:nvPr/>
        </p:nvSpPr>
        <p:spPr>
          <a:xfrm>
            <a:off x="2626468" y="3560324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Online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EE30043-F3A8-6942-ABF8-EAD9C84DC88C}"/>
              </a:ext>
            </a:extLst>
          </p:cNvPr>
          <p:cNvGrpSpPr/>
          <p:nvPr/>
        </p:nvGrpSpPr>
        <p:grpSpPr>
          <a:xfrm>
            <a:off x="9091732" y="604320"/>
            <a:ext cx="1220470" cy="2353764"/>
            <a:chOff x="8218170" y="4041141"/>
            <a:chExt cx="266700" cy="514350"/>
          </a:xfrm>
        </p:grpSpPr>
        <p:sp>
          <p:nvSpPr>
            <p:cNvPr id="34" name="Freeform: Shape 10">
              <a:extLst>
                <a:ext uri="{FF2B5EF4-FFF2-40B4-BE49-F238E27FC236}">
                  <a16:creationId xmlns:a16="http://schemas.microsoft.com/office/drawing/2014/main" id="{519C4AB3-C4C0-4A4F-93F2-CB4C22150963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1">
              <a:extLst>
                <a:ext uri="{FF2B5EF4-FFF2-40B4-BE49-F238E27FC236}">
                  <a16:creationId xmlns:a16="http://schemas.microsoft.com/office/drawing/2014/main" id="{92F15DDA-518A-0644-8C19-528A5C30D60B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2">
              <a:extLst>
                <a:ext uri="{FF2B5EF4-FFF2-40B4-BE49-F238E27FC236}">
                  <a16:creationId xmlns:a16="http://schemas.microsoft.com/office/drawing/2014/main" id="{65934356-CD5C-A244-807B-A0A897A5BE8D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3">
              <a:extLst>
                <a:ext uri="{FF2B5EF4-FFF2-40B4-BE49-F238E27FC236}">
                  <a16:creationId xmlns:a16="http://schemas.microsoft.com/office/drawing/2014/main" id="{E84B401D-921F-1049-8CA0-3D014E6CD89B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8" name="Graphic 37" descr="Devil face with solid fill with solid fill">
            <a:extLst>
              <a:ext uri="{FF2B5EF4-FFF2-40B4-BE49-F238E27FC236}">
                <a16:creationId xmlns:a16="http://schemas.microsoft.com/office/drawing/2014/main" id="{2BD9A908-EABE-5742-BF8F-E7F5068C5B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5807" y="1683671"/>
            <a:ext cx="785340" cy="78534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E183A51-3E0C-3A49-A79A-F63CB3BF7060}"/>
              </a:ext>
            </a:extLst>
          </p:cNvPr>
          <p:cNvSpPr/>
          <p:nvPr/>
        </p:nvSpPr>
        <p:spPr>
          <a:xfrm>
            <a:off x="0" y="3897092"/>
            <a:ext cx="2829734" cy="1024609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EB4AC5C-019D-3B42-86B5-8CB0034B5042}"/>
                  </a:ext>
                </a:extLst>
              </p:cNvPr>
              <p:cNvSpPr txBox="1"/>
              <p:nvPr/>
            </p:nvSpPr>
            <p:spPr>
              <a:xfrm>
                <a:off x="4092833" y="3437213"/>
                <a:ext cx="412433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solidFill>
                      <a:schemeClr val="tx1"/>
                    </a:solidFill>
                  </a:rPr>
                  <a:t>Query index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4000" dirty="0">
                  <a:solidFill>
                    <a:schemeClr val="tx1"/>
                  </a:solidFill>
                </a:endParaRPr>
              </a:p>
              <a:p>
                <a:r>
                  <a:rPr lang="en-US" sz="4000" dirty="0">
                    <a:solidFill>
                      <a:schemeClr val="tx1"/>
                    </a:solidFill>
                  </a:rPr>
                  <a:t>Find a set --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EB4AC5C-019D-3B42-86B5-8CB0034B5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833" y="3437213"/>
                <a:ext cx="4124334" cy="1323439"/>
              </a:xfrm>
              <a:prstGeom prst="rect">
                <a:avLst/>
              </a:prstGeom>
              <a:blipFill>
                <a:blip r:embed="rId5"/>
                <a:stretch>
                  <a:fillRect l="-4908" t="-6667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6C0D256A-7CE2-794A-B1A6-7476C978756D}"/>
              </a:ext>
            </a:extLst>
          </p:cNvPr>
          <p:cNvSpPr/>
          <p:nvPr/>
        </p:nvSpPr>
        <p:spPr>
          <a:xfrm>
            <a:off x="1649801" y="4158887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C48FC825-162F-684C-B9D1-67D89A9873AC}"/>
              </a:ext>
            </a:extLst>
          </p:cNvPr>
          <p:cNvSpPr/>
          <p:nvPr/>
        </p:nvSpPr>
        <p:spPr>
          <a:xfrm>
            <a:off x="1649801" y="5069036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2A157C6-2C58-CB45-9691-E0D296F37F27}"/>
              </a:ext>
            </a:extLst>
          </p:cNvPr>
          <p:cNvSpPr/>
          <p:nvPr/>
        </p:nvSpPr>
        <p:spPr>
          <a:xfrm>
            <a:off x="1669065" y="4638241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22036B1-B8C9-C740-9B98-79DB8093FAEC}"/>
                  </a:ext>
                </a:extLst>
              </p:cNvPr>
              <p:cNvSpPr/>
              <p:nvPr/>
            </p:nvSpPr>
            <p:spPr>
              <a:xfrm>
                <a:off x="806627" y="4161095"/>
                <a:ext cx="712503" cy="1815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…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22036B1-B8C9-C740-9B98-79DB8093FA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27" y="4161095"/>
                <a:ext cx="712503" cy="1815882"/>
              </a:xfrm>
              <a:prstGeom prst="rect">
                <a:avLst/>
              </a:prstGeom>
              <a:blipFill>
                <a:blip r:embed="rId6"/>
                <a:stretch>
                  <a:fillRect l="-17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242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"/>
    </mc:Choice>
    <mc:Fallback xmlns="">
      <p:transition spd="slow" advTm="17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F635B-675C-3368-4E2B-2D5C55E2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Information Retrieval (PIR)</a:t>
            </a:r>
            <a:br>
              <a:rPr lang="en-US" dirty="0"/>
            </a:br>
            <a:r>
              <a:rPr lang="en-US" dirty="0"/>
              <a:t>= Public Database, Private Query[CGKS95]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838200" y="2844077"/>
            <a:ext cx="1968439" cy="1833326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499600" y="2382923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0BD5AF1-5571-8709-B71F-DCAA9671725C}"/>
              </a:ext>
            </a:extLst>
          </p:cNvPr>
          <p:cNvSpPr txBox="1"/>
          <p:nvPr/>
        </p:nvSpPr>
        <p:spPr>
          <a:xfrm>
            <a:off x="5909231" y="2991299"/>
            <a:ext cx="664367" cy="769441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/>
              <a:t>x</a:t>
            </a:r>
          </a:p>
        </p:txBody>
      </p:sp>
      <p:sp>
        <p:nvSpPr>
          <p:cNvPr id="28" name="Speech Bubble: Oval 27">
            <a:extLst>
              <a:ext uri="{FF2B5EF4-FFF2-40B4-BE49-F238E27FC236}">
                <a16:creationId xmlns:a16="http://schemas.microsoft.com/office/drawing/2014/main" id="{B751FD85-34D0-7890-1265-73D6D37A0015}"/>
              </a:ext>
            </a:extLst>
          </p:cNvPr>
          <p:cNvSpPr/>
          <p:nvPr/>
        </p:nvSpPr>
        <p:spPr>
          <a:xfrm>
            <a:off x="7299169" y="1664037"/>
            <a:ext cx="2810663" cy="847559"/>
          </a:xfrm>
          <a:prstGeom prst="wedgeEllipseCallout">
            <a:avLst>
              <a:gd name="adj1" fmla="val 41364"/>
              <a:gd name="adj2" fmla="val 136861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 can’t tell what is x!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5E80EC-2A58-6640-A217-DD09DE5E161C}"/>
              </a:ext>
            </a:extLst>
          </p:cNvPr>
          <p:cNvSpPr txBox="1"/>
          <p:nvPr/>
        </p:nvSpPr>
        <p:spPr>
          <a:xfrm>
            <a:off x="5583221" y="4159332"/>
            <a:ext cx="1316386" cy="707886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 wrap="none" rtlCol="0">
            <a:spAutoFit/>
          </a:bodyPr>
          <a:lstStyle/>
          <a:p>
            <a:r>
              <a:rPr lang="en-US" sz="4000" dirty="0"/>
              <a:t>DB[x]</a:t>
            </a:r>
          </a:p>
        </p:txBody>
      </p:sp>
      <p:sp>
        <p:nvSpPr>
          <p:cNvPr id="19" name="Rectangle: Rounded Corners 19">
            <a:extLst>
              <a:ext uri="{FF2B5EF4-FFF2-40B4-BE49-F238E27FC236}">
                <a16:creationId xmlns:a16="http://schemas.microsoft.com/office/drawing/2014/main" id="{485CE33C-2FC5-9B47-8CB2-FC6DE1864E43}"/>
              </a:ext>
            </a:extLst>
          </p:cNvPr>
          <p:cNvSpPr/>
          <p:nvPr/>
        </p:nvSpPr>
        <p:spPr>
          <a:xfrm>
            <a:off x="1822420" y="5381441"/>
            <a:ext cx="8636120" cy="14557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Private DNS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Safe Browsing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Private Contact Discovery…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4A236FF-5A45-1B4C-AA28-B46288C874D3}"/>
              </a:ext>
            </a:extLst>
          </p:cNvPr>
          <p:cNvCxnSpPr>
            <a:cxnSpLocks/>
          </p:cNvCxnSpPr>
          <p:nvPr/>
        </p:nvCxnSpPr>
        <p:spPr>
          <a:xfrm>
            <a:off x="4114800" y="3876305"/>
            <a:ext cx="425323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6032250-B346-C64C-B73C-E168BE94478D}"/>
              </a:ext>
            </a:extLst>
          </p:cNvPr>
          <p:cNvCxnSpPr>
            <a:cxnSpLocks/>
          </p:cNvCxnSpPr>
          <p:nvPr/>
        </p:nvCxnSpPr>
        <p:spPr>
          <a:xfrm>
            <a:off x="4095345" y="4051562"/>
            <a:ext cx="4253230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phic 30" descr="Devil face with solid fill with solid fill">
            <a:extLst>
              <a:ext uri="{FF2B5EF4-FFF2-40B4-BE49-F238E27FC236}">
                <a16:creationId xmlns:a16="http://schemas.microsoft.com/office/drawing/2014/main" id="{120B3FE4-6AA8-B04B-B07C-43BBC8DB5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91710" y="3352517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: Rounded Corners 28">
                <a:extLst>
                  <a:ext uri="{FF2B5EF4-FFF2-40B4-BE49-F238E27FC236}">
                    <a16:creationId xmlns:a16="http://schemas.microsoft.com/office/drawing/2014/main" id="{981F6D24-CDBA-6441-9624-30C81F51A0D8}"/>
                  </a:ext>
                </a:extLst>
              </p:cNvPr>
              <p:cNvSpPr/>
              <p:nvPr/>
            </p:nvSpPr>
            <p:spPr>
              <a:xfrm>
                <a:off x="10872528" y="3739200"/>
                <a:ext cx="962544" cy="77407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DB,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Rectangle: Rounded Corners 28">
                <a:extLst>
                  <a:ext uri="{FF2B5EF4-FFF2-40B4-BE49-F238E27FC236}">
                    <a16:creationId xmlns:a16="http://schemas.microsoft.com/office/drawing/2014/main" id="{981F6D24-CDBA-6441-9624-30C81F51A0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2528" y="3739200"/>
                <a:ext cx="962544" cy="774075"/>
              </a:xfrm>
              <a:prstGeom prst="roundRect">
                <a:avLst/>
              </a:prstGeom>
              <a:blipFill>
                <a:blip r:embed="rId5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C00E7C1-A0DF-5440-8543-B0DC87D31BEC}"/>
              </a:ext>
            </a:extLst>
          </p:cNvPr>
          <p:cNvSpPr txBox="1"/>
          <p:nvPr/>
        </p:nvSpPr>
        <p:spPr>
          <a:xfrm>
            <a:off x="1310964" y="4774189"/>
            <a:ext cx="1022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Client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A84BD1-9076-5A47-8D44-596080467E9F}"/>
              </a:ext>
            </a:extLst>
          </p:cNvPr>
          <p:cNvSpPr txBox="1"/>
          <p:nvPr/>
        </p:nvSpPr>
        <p:spPr>
          <a:xfrm>
            <a:off x="9598377" y="4858221"/>
            <a:ext cx="1117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Server</a:t>
            </a:r>
          </a:p>
        </p:txBody>
      </p:sp>
    </p:spTree>
    <p:extLst>
      <p:ext uri="{BB962C8B-B14F-4D97-AF65-F5344CB8AC3E}">
        <p14:creationId xmlns:p14="http://schemas.microsoft.com/office/powerpoint/2010/main" val="46764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39"/>
    </mc:Choice>
    <mc:Fallback xmlns="">
      <p:transition spd="slow" advTm="26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0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497719" y="2532329"/>
            <a:ext cx="1441420" cy="1342481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083907" y="3340722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76420-113A-30BE-4495-8FAD16FD72F7}"/>
              </a:ext>
            </a:extLst>
          </p:cNvPr>
          <p:cNvCxnSpPr>
            <a:cxnSpLocks/>
          </p:cNvCxnSpPr>
          <p:nvPr/>
        </p:nvCxnSpPr>
        <p:spPr>
          <a:xfrm>
            <a:off x="3470279" y="3274038"/>
            <a:ext cx="510422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B8B594-8A7C-FD93-F4AD-109F11CA05B4}"/>
              </a:ext>
            </a:extLst>
          </p:cNvPr>
          <p:cNvGrpSpPr/>
          <p:nvPr/>
        </p:nvGrpSpPr>
        <p:grpSpPr>
          <a:xfrm>
            <a:off x="4318253" y="1946359"/>
            <a:ext cx="3210560" cy="186343"/>
            <a:chOff x="4114800" y="3429000"/>
            <a:chExt cx="4253230" cy="18634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5DE6EC9-2C15-1A5C-BA3A-E6F38430EB59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8F387A4-8E4A-D78D-969C-255A5F672397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Graphic 45" descr="Devil face with solid fill with solid fill">
            <a:extLst>
              <a:ext uri="{FF2B5EF4-FFF2-40B4-BE49-F238E27FC236}">
                <a16:creationId xmlns:a16="http://schemas.microsoft.com/office/drawing/2014/main" id="{690BC2AA-29AF-E148-BC73-6003A66F4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1469" y="4409490"/>
            <a:ext cx="785340" cy="7853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14661C-4011-B548-9B26-F131E664C53A}"/>
              </a:ext>
            </a:extLst>
          </p:cNvPr>
          <p:cNvSpPr txBox="1"/>
          <p:nvPr/>
        </p:nvSpPr>
        <p:spPr>
          <a:xfrm>
            <a:off x="2573091" y="523144"/>
            <a:ext cx="1961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Preprocessing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C0745-9F13-F14D-B32F-B089CD8B6D7A}"/>
              </a:ext>
            </a:extLst>
          </p:cNvPr>
          <p:cNvSpPr txBox="1"/>
          <p:nvPr/>
        </p:nvSpPr>
        <p:spPr>
          <a:xfrm>
            <a:off x="2626468" y="3560324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Online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EE30043-F3A8-6942-ABF8-EAD9C84DC88C}"/>
              </a:ext>
            </a:extLst>
          </p:cNvPr>
          <p:cNvGrpSpPr/>
          <p:nvPr/>
        </p:nvGrpSpPr>
        <p:grpSpPr>
          <a:xfrm>
            <a:off x="9091732" y="604320"/>
            <a:ext cx="1220470" cy="2353764"/>
            <a:chOff x="8218170" y="4041141"/>
            <a:chExt cx="266700" cy="514350"/>
          </a:xfrm>
        </p:grpSpPr>
        <p:sp>
          <p:nvSpPr>
            <p:cNvPr id="34" name="Freeform: Shape 10">
              <a:extLst>
                <a:ext uri="{FF2B5EF4-FFF2-40B4-BE49-F238E27FC236}">
                  <a16:creationId xmlns:a16="http://schemas.microsoft.com/office/drawing/2014/main" id="{519C4AB3-C4C0-4A4F-93F2-CB4C22150963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1">
              <a:extLst>
                <a:ext uri="{FF2B5EF4-FFF2-40B4-BE49-F238E27FC236}">
                  <a16:creationId xmlns:a16="http://schemas.microsoft.com/office/drawing/2014/main" id="{92F15DDA-518A-0644-8C19-528A5C30D60B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2">
              <a:extLst>
                <a:ext uri="{FF2B5EF4-FFF2-40B4-BE49-F238E27FC236}">
                  <a16:creationId xmlns:a16="http://schemas.microsoft.com/office/drawing/2014/main" id="{65934356-CD5C-A244-807B-A0A897A5BE8D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3">
              <a:extLst>
                <a:ext uri="{FF2B5EF4-FFF2-40B4-BE49-F238E27FC236}">
                  <a16:creationId xmlns:a16="http://schemas.microsoft.com/office/drawing/2014/main" id="{E84B401D-921F-1049-8CA0-3D014E6CD89B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8" name="Graphic 37" descr="Devil face with solid fill with solid fill">
            <a:extLst>
              <a:ext uri="{FF2B5EF4-FFF2-40B4-BE49-F238E27FC236}">
                <a16:creationId xmlns:a16="http://schemas.microsoft.com/office/drawing/2014/main" id="{2BD9A908-EABE-5742-BF8F-E7F5068C5B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5807" y="1683671"/>
            <a:ext cx="785340" cy="78534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E183A51-3E0C-3A49-A79A-F63CB3BF7060}"/>
              </a:ext>
            </a:extLst>
          </p:cNvPr>
          <p:cNvSpPr/>
          <p:nvPr/>
        </p:nvSpPr>
        <p:spPr>
          <a:xfrm>
            <a:off x="0" y="3897092"/>
            <a:ext cx="2829734" cy="1024609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EB4AC5C-019D-3B42-86B5-8CB0034B5042}"/>
                  </a:ext>
                </a:extLst>
              </p:cNvPr>
              <p:cNvSpPr txBox="1"/>
              <p:nvPr/>
            </p:nvSpPr>
            <p:spPr>
              <a:xfrm>
                <a:off x="4092833" y="3437213"/>
                <a:ext cx="4382803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solidFill>
                      <a:schemeClr val="tx1"/>
                    </a:solidFill>
                  </a:rPr>
                  <a:t>Query index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4000" dirty="0">
                  <a:solidFill>
                    <a:schemeClr val="tx1"/>
                  </a:solidFill>
                </a:endParaRPr>
              </a:p>
              <a:p>
                <a:r>
                  <a:rPr lang="en-US" sz="4000" dirty="0">
                    <a:solidFill>
                      <a:schemeClr val="tx1"/>
                    </a:solidFill>
                  </a:rPr>
                  <a:t>Find a set --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40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/>
                    </a:solidFill>
                  </a:rPr>
                  <a:t>= </a:t>
                </a:r>
                <a:r>
                  <a:rPr lang="en-US" sz="4000" b="1" dirty="0">
                    <a:solidFill>
                      <a:schemeClr val="accent6">
                        <a:lumMod val="75000"/>
                      </a:schemeClr>
                    </a:solidFill>
                  </a:rPr>
                  <a:t>Resample</a:t>
                </a:r>
                <a:r>
                  <a:rPr lang="en-US" sz="4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EB4AC5C-019D-3B42-86B5-8CB0034B5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833" y="3437213"/>
                <a:ext cx="4382803" cy="1938992"/>
              </a:xfrm>
              <a:prstGeom prst="rect">
                <a:avLst/>
              </a:prstGeom>
              <a:blipFill>
                <a:blip r:embed="rId5"/>
                <a:stretch>
                  <a:fillRect l="-4624" t="-4575" r="-578" b="-13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6C0D256A-7CE2-794A-B1A6-7476C978756D}"/>
              </a:ext>
            </a:extLst>
          </p:cNvPr>
          <p:cNvSpPr/>
          <p:nvPr/>
        </p:nvSpPr>
        <p:spPr>
          <a:xfrm>
            <a:off x="1649801" y="4158887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C48FC825-162F-684C-B9D1-67D89A9873AC}"/>
              </a:ext>
            </a:extLst>
          </p:cNvPr>
          <p:cNvSpPr/>
          <p:nvPr/>
        </p:nvSpPr>
        <p:spPr>
          <a:xfrm>
            <a:off x="1649801" y="5069036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2A157C6-2C58-CB45-9691-E0D296F37F27}"/>
              </a:ext>
            </a:extLst>
          </p:cNvPr>
          <p:cNvSpPr/>
          <p:nvPr/>
        </p:nvSpPr>
        <p:spPr>
          <a:xfrm>
            <a:off x="1669065" y="4638241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22036B1-B8C9-C740-9B98-79DB8093FAEC}"/>
                  </a:ext>
                </a:extLst>
              </p:cNvPr>
              <p:cNvSpPr/>
              <p:nvPr/>
            </p:nvSpPr>
            <p:spPr>
              <a:xfrm>
                <a:off x="806627" y="4161095"/>
                <a:ext cx="712503" cy="1815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…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22036B1-B8C9-C740-9B98-79DB8093FA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27" y="4161095"/>
                <a:ext cx="712503" cy="1815882"/>
              </a:xfrm>
              <a:prstGeom prst="rect">
                <a:avLst/>
              </a:prstGeom>
              <a:blipFill>
                <a:blip r:embed="rId6"/>
                <a:stretch>
                  <a:fillRect l="-17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A48CE2-88B0-8047-9557-3045F5B05A1C}"/>
                  </a:ext>
                </a:extLst>
              </p:cNvPr>
              <p:cNvSpPr txBox="1"/>
              <p:nvPr/>
            </p:nvSpPr>
            <p:spPr>
              <a:xfrm>
                <a:off x="4534654" y="5976977"/>
                <a:ext cx="3036985" cy="745653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Keep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 w/ prob.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A48CE2-88B0-8047-9557-3045F5B05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654" y="5976977"/>
                <a:ext cx="3036985" cy="745653"/>
              </a:xfrm>
              <a:prstGeom prst="rect">
                <a:avLst/>
              </a:prstGeom>
              <a:blipFill>
                <a:blip r:embed="rId7"/>
                <a:stretch>
                  <a:fillRect l="-3734" r="-1245" b="-1667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2179BC3-292F-564E-BB52-53D367D3E6FD}"/>
              </a:ext>
            </a:extLst>
          </p:cNvPr>
          <p:cNvCxnSpPr>
            <a:stCxn id="40" idx="2"/>
          </p:cNvCxnSpPr>
          <p:nvPr/>
        </p:nvCxnSpPr>
        <p:spPr>
          <a:xfrm flipH="1">
            <a:off x="6257528" y="5376205"/>
            <a:ext cx="26707" cy="600772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09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"/>
    </mc:Choice>
    <mc:Fallback xmlns="">
      <p:transition spd="slow" advTm="178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497719" y="2532329"/>
            <a:ext cx="1441420" cy="1342481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083907" y="3340722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76420-113A-30BE-4495-8FAD16FD72F7}"/>
              </a:ext>
            </a:extLst>
          </p:cNvPr>
          <p:cNvCxnSpPr>
            <a:cxnSpLocks/>
          </p:cNvCxnSpPr>
          <p:nvPr/>
        </p:nvCxnSpPr>
        <p:spPr>
          <a:xfrm>
            <a:off x="3470279" y="3274038"/>
            <a:ext cx="510422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B8B594-8A7C-FD93-F4AD-109F11CA05B4}"/>
              </a:ext>
            </a:extLst>
          </p:cNvPr>
          <p:cNvGrpSpPr/>
          <p:nvPr/>
        </p:nvGrpSpPr>
        <p:grpSpPr>
          <a:xfrm>
            <a:off x="4318253" y="1946359"/>
            <a:ext cx="3210560" cy="186343"/>
            <a:chOff x="4114800" y="3429000"/>
            <a:chExt cx="4253230" cy="18634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5DE6EC9-2C15-1A5C-BA3A-E6F38430EB59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8F387A4-8E4A-D78D-969C-255A5F672397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Graphic 45" descr="Devil face with solid fill with solid fill">
            <a:extLst>
              <a:ext uri="{FF2B5EF4-FFF2-40B4-BE49-F238E27FC236}">
                <a16:creationId xmlns:a16="http://schemas.microsoft.com/office/drawing/2014/main" id="{690BC2AA-29AF-E148-BC73-6003A66F4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1469" y="4409490"/>
            <a:ext cx="785340" cy="7853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14661C-4011-B548-9B26-F131E664C53A}"/>
              </a:ext>
            </a:extLst>
          </p:cNvPr>
          <p:cNvSpPr txBox="1"/>
          <p:nvPr/>
        </p:nvSpPr>
        <p:spPr>
          <a:xfrm>
            <a:off x="2573091" y="523144"/>
            <a:ext cx="1961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Preprocessing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C0745-9F13-F14D-B32F-B089CD8B6D7A}"/>
              </a:ext>
            </a:extLst>
          </p:cNvPr>
          <p:cNvSpPr txBox="1"/>
          <p:nvPr/>
        </p:nvSpPr>
        <p:spPr>
          <a:xfrm>
            <a:off x="2626468" y="3560324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Online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EE30043-F3A8-6942-ABF8-EAD9C84DC88C}"/>
              </a:ext>
            </a:extLst>
          </p:cNvPr>
          <p:cNvGrpSpPr/>
          <p:nvPr/>
        </p:nvGrpSpPr>
        <p:grpSpPr>
          <a:xfrm>
            <a:off x="9091732" y="604320"/>
            <a:ext cx="1220470" cy="2353764"/>
            <a:chOff x="8218170" y="4041141"/>
            <a:chExt cx="266700" cy="514350"/>
          </a:xfrm>
        </p:grpSpPr>
        <p:sp>
          <p:nvSpPr>
            <p:cNvPr id="34" name="Freeform: Shape 10">
              <a:extLst>
                <a:ext uri="{FF2B5EF4-FFF2-40B4-BE49-F238E27FC236}">
                  <a16:creationId xmlns:a16="http://schemas.microsoft.com/office/drawing/2014/main" id="{519C4AB3-C4C0-4A4F-93F2-CB4C22150963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1">
              <a:extLst>
                <a:ext uri="{FF2B5EF4-FFF2-40B4-BE49-F238E27FC236}">
                  <a16:creationId xmlns:a16="http://schemas.microsoft.com/office/drawing/2014/main" id="{92F15DDA-518A-0644-8C19-528A5C30D60B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2">
              <a:extLst>
                <a:ext uri="{FF2B5EF4-FFF2-40B4-BE49-F238E27FC236}">
                  <a16:creationId xmlns:a16="http://schemas.microsoft.com/office/drawing/2014/main" id="{65934356-CD5C-A244-807B-A0A897A5BE8D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3">
              <a:extLst>
                <a:ext uri="{FF2B5EF4-FFF2-40B4-BE49-F238E27FC236}">
                  <a16:creationId xmlns:a16="http://schemas.microsoft.com/office/drawing/2014/main" id="{E84B401D-921F-1049-8CA0-3D014E6CD89B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8" name="Graphic 37" descr="Devil face with solid fill with solid fill">
            <a:extLst>
              <a:ext uri="{FF2B5EF4-FFF2-40B4-BE49-F238E27FC236}">
                <a16:creationId xmlns:a16="http://schemas.microsoft.com/office/drawing/2014/main" id="{2BD9A908-EABE-5742-BF8F-E7F5068C5B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5807" y="1683671"/>
            <a:ext cx="785340" cy="78534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E183A51-3E0C-3A49-A79A-F63CB3BF7060}"/>
              </a:ext>
            </a:extLst>
          </p:cNvPr>
          <p:cNvSpPr/>
          <p:nvPr/>
        </p:nvSpPr>
        <p:spPr>
          <a:xfrm>
            <a:off x="0" y="3897092"/>
            <a:ext cx="2829734" cy="1024609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EB4AC5C-019D-3B42-86B5-8CB0034B5042}"/>
                  </a:ext>
                </a:extLst>
              </p:cNvPr>
              <p:cNvSpPr txBox="1"/>
              <p:nvPr/>
            </p:nvSpPr>
            <p:spPr>
              <a:xfrm>
                <a:off x="4092833" y="3437213"/>
                <a:ext cx="4382290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solidFill>
                      <a:schemeClr val="tx1"/>
                    </a:solidFill>
                  </a:rPr>
                  <a:t>Query index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4000" dirty="0">
                  <a:solidFill>
                    <a:schemeClr val="tx1"/>
                  </a:solidFill>
                </a:endParaRPr>
              </a:p>
              <a:p>
                <a:r>
                  <a:rPr lang="en-US" sz="4000" dirty="0">
                    <a:solidFill>
                      <a:schemeClr val="tx1"/>
                    </a:solidFill>
                  </a:rPr>
                  <a:t>Find a set --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40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/>
                    </a:solidFill>
                  </a:rPr>
                  <a:t>= </a:t>
                </a:r>
                <a:r>
                  <a:rPr lang="en-US" sz="4000" b="1" dirty="0">
                    <a:solidFill>
                      <a:schemeClr val="accent6">
                        <a:lumMod val="75000"/>
                      </a:schemeClr>
                    </a:solidFill>
                  </a:rPr>
                  <a:t>Resample</a:t>
                </a:r>
                <a:r>
                  <a:rPr lang="en-US" sz="4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EB4AC5C-019D-3B42-86B5-8CB0034B5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833" y="3437213"/>
                <a:ext cx="4382290" cy="1938992"/>
              </a:xfrm>
              <a:prstGeom prst="rect">
                <a:avLst/>
              </a:prstGeom>
              <a:blipFill>
                <a:blip r:embed="rId5"/>
                <a:stretch>
                  <a:fillRect l="-4624" t="-4575" r="-578" b="-13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6C0D256A-7CE2-794A-B1A6-7476C978756D}"/>
              </a:ext>
            </a:extLst>
          </p:cNvPr>
          <p:cNvSpPr/>
          <p:nvPr/>
        </p:nvSpPr>
        <p:spPr>
          <a:xfrm>
            <a:off x="1649801" y="4158887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C48FC825-162F-684C-B9D1-67D89A9873AC}"/>
              </a:ext>
            </a:extLst>
          </p:cNvPr>
          <p:cNvSpPr/>
          <p:nvPr/>
        </p:nvSpPr>
        <p:spPr>
          <a:xfrm>
            <a:off x="1649801" y="5069036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2A157C6-2C58-CB45-9691-E0D296F37F27}"/>
              </a:ext>
            </a:extLst>
          </p:cNvPr>
          <p:cNvSpPr/>
          <p:nvPr/>
        </p:nvSpPr>
        <p:spPr>
          <a:xfrm>
            <a:off x="1669065" y="4638241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22036B1-B8C9-C740-9B98-79DB8093FAEC}"/>
                  </a:ext>
                </a:extLst>
              </p:cNvPr>
              <p:cNvSpPr/>
              <p:nvPr/>
            </p:nvSpPr>
            <p:spPr>
              <a:xfrm>
                <a:off x="806627" y="4161095"/>
                <a:ext cx="712503" cy="1815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…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22036B1-B8C9-C740-9B98-79DB8093FA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27" y="4161095"/>
                <a:ext cx="712503" cy="1815882"/>
              </a:xfrm>
              <a:prstGeom prst="rect">
                <a:avLst/>
              </a:prstGeom>
              <a:blipFill>
                <a:blip r:embed="rId6"/>
                <a:stretch>
                  <a:fillRect l="-17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4E655D00-5A31-304E-A303-A215D6560455}"/>
              </a:ext>
            </a:extLst>
          </p:cNvPr>
          <p:cNvGrpSpPr/>
          <p:nvPr/>
        </p:nvGrpSpPr>
        <p:grpSpPr>
          <a:xfrm>
            <a:off x="4318253" y="5976977"/>
            <a:ext cx="3210560" cy="186343"/>
            <a:chOff x="4114800" y="3429000"/>
            <a:chExt cx="4253230" cy="186343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91B0A156-13E7-1F44-8E45-71CC3E908753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8450C027-430E-DB4D-8EEB-AF453AB3772D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C340B3-EB88-474C-BD21-AF40DDACB6AF}"/>
                  </a:ext>
                </a:extLst>
              </p:cNvPr>
              <p:cNvSpPr txBox="1"/>
              <p:nvPr/>
            </p:nvSpPr>
            <p:spPr>
              <a:xfrm>
                <a:off x="5603766" y="5412841"/>
                <a:ext cx="6395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C340B3-EB88-474C-BD21-AF40DDACB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766" y="5412841"/>
                <a:ext cx="639534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B0AE157-E7BE-FF45-A8F1-D6974DEAF2F4}"/>
                  </a:ext>
                </a:extLst>
              </p:cNvPr>
              <p:cNvSpPr txBox="1"/>
              <p:nvPr/>
            </p:nvSpPr>
            <p:spPr>
              <a:xfrm>
                <a:off x="4859588" y="6248726"/>
                <a:ext cx="21278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Parity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B0AE157-E7BE-FF45-A8F1-D6974DEAF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588" y="6248726"/>
                <a:ext cx="2127890" cy="584775"/>
              </a:xfrm>
              <a:prstGeom prst="rect">
                <a:avLst/>
              </a:prstGeom>
              <a:blipFill>
                <a:blip r:embed="rId8"/>
                <a:stretch>
                  <a:fillRect l="-7143" t="-15217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668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"/>
    </mc:Choice>
    <mc:Fallback xmlns="">
      <p:transition spd="slow" advTm="232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497719" y="2532329"/>
            <a:ext cx="1441420" cy="1342481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083907" y="3340722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76420-113A-30BE-4495-8FAD16FD72F7}"/>
              </a:ext>
            </a:extLst>
          </p:cNvPr>
          <p:cNvCxnSpPr>
            <a:cxnSpLocks/>
          </p:cNvCxnSpPr>
          <p:nvPr/>
        </p:nvCxnSpPr>
        <p:spPr>
          <a:xfrm>
            <a:off x="3470279" y="3274038"/>
            <a:ext cx="510422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B8B594-8A7C-FD93-F4AD-109F11CA05B4}"/>
              </a:ext>
            </a:extLst>
          </p:cNvPr>
          <p:cNvGrpSpPr/>
          <p:nvPr/>
        </p:nvGrpSpPr>
        <p:grpSpPr>
          <a:xfrm>
            <a:off x="4318253" y="1946359"/>
            <a:ext cx="3210560" cy="186343"/>
            <a:chOff x="4114800" y="3429000"/>
            <a:chExt cx="4253230" cy="18634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5DE6EC9-2C15-1A5C-BA3A-E6F38430EB59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8F387A4-8E4A-D78D-969C-255A5F672397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Graphic 45" descr="Devil face with solid fill with solid fill">
            <a:extLst>
              <a:ext uri="{FF2B5EF4-FFF2-40B4-BE49-F238E27FC236}">
                <a16:creationId xmlns:a16="http://schemas.microsoft.com/office/drawing/2014/main" id="{690BC2AA-29AF-E148-BC73-6003A66F4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1469" y="4409490"/>
            <a:ext cx="785340" cy="7853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14661C-4011-B548-9B26-F131E664C53A}"/>
              </a:ext>
            </a:extLst>
          </p:cNvPr>
          <p:cNvSpPr txBox="1"/>
          <p:nvPr/>
        </p:nvSpPr>
        <p:spPr>
          <a:xfrm>
            <a:off x="2573091" y="523144"/>
            <a:ext cx="1961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Preprocessing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C0745-9F13-F14D-B32F-B089CD8B6D7A}"/>
              </a:ext>
            </a:extLst>
          </p:cNvPr>
          <p:cNvSpPr txBox="1"/>
          <p:nvPr/>
        </p:nvSpPr>
        <p:spPr>
          <a:xfrm>
            <a:off x="2626468" y="3560324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Online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EE30043-F3A8-6942-ABF8-EAD9C84DC88C}"/>
              </a:ext>
            </a:extLst>
          </p:cNvPr>
          <p:cNvGrpSpPr/>
          <p:nvPr/>
        </p:nvGrpSpPr>
        <p:grpSpPr>
          <a:xfrm>
            <a:off x="9091732" y="604320"/>
            <a:ext cx="1220470" cy="2353764"/>
            <a:chOff x="8218170" y="4041141"/>
            <a:chExt cx="266700" cy="514350"/>
          </a:xfrm>
        </p:grpSpPr>
        <p:sp>
          <p:nvSpPr>
            <p:cNvPr id="34" name="Freeform: Shape 10">
              <a:extLst>
                <a:ext uri="{FF2B5EF4-FFF2-40B4-BE49-F238E27FC236}">
                  <a16:creationId xmlns:a16="http://schemas.microsoft.com/office/drawing/2014/main" id="{519C4AB3-C4C0-4A4F-93F2-CB4C22150963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1">
              <a:extLst>
                <a:ext uri="{FF2B5EF4-FFF2-40B4-BE49-F238E27FC236}">
                  <a16:creationId xmlns:a16="http://schemas.microsoft.com/office/drawing/2014/main" id="{92F15DDA-518A-0644-8C19-528A5C30D60B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2">
              <a:extLst>
                <a:ext uri="{FF2B5EF4-FFF2-40B4-BE49-F238E27FC236}">
                  <a16:creationId xmlns:a16="http://schemas.microsoft.com/office/drawing/2014/main" id="{65934356-CD5C-A244-807B-A0A897A5BE8D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3">
              <a:extLst>
                <a:ext uri="{FF2B5EF4-FFF2-40B4-BE49-F238E27FC236}">
                  <a16:creationId xmlns:a16="http://schemas.microsoft.com/office/drawing/2014/main" id="{E84B401D-921F-1049-8CA0-3D014E6CD89B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8" name="Graphic 37" descr="Devil face with solid fill with solid fill">
            <a:extLst>
              <a:ext uri="{FF2B5EF4-FFF2-40B4-BE49-F238E27FC236}">
                <a16:creationId xmlns:a16="http://schemas.microsoft.com/office/drawing/2014/main" id="{2BD9A908-EABE-5742-BF8F-E7F5068C5B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5807" y="1683671"/>
            <a:ext cx="785340" cy="78534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E183A51-3E0C-3A49-A79A-F63CB3BF7060}"/>
              </a:ext>
            </a:extLst>
          </p:cNvPr>
          <p:cNvSpPr/>
          <p:nvPr/>
        </p:nvSpPr>
        <p:spPr>
          <a:xfrm>
            <a:off x="0" y="3897092"/>
            <a:ext cx="2829734" cy="1024609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EB4AC5C-019D-3B42-86B5-8CB0034B5042}"/>
                  </a:ext>
                </a:extLst>
              </p:cNvPr>
              <p:cNvSpPr txBox="1"/>
              <p:nvPr/>
            </p:nvSpPr>
            <p:spPr>
              <a:xfrm>
                <a:off x="4092833" y="3437213"/>
                <a:ext cx="4382290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solidFill>
                      <a:schemeClr val="tx1"/>
                    </a:solidFill>
                  </a:rPr>
                  <a:t>Query index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4000" dirty="0">
                  <a:solidFill>
                    <a:schemeClr val="tx1"/>
                  </a:solidFill>
                </a:endParaRPr>
              </a:p>
              <a:p>
                <a:r>
                  <a:rPr lang="en-US" sz="4000" dirty="0">
                    <a:solidFill>
                      <a:schemeClr val="tx1"/>
                    </a:solidFill>
                  </a:rPr>
                  <a:t>Find a set --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40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/>
                    </a:solidFill>
                  </a:rPr>
                  <a:t>= </a:t>
                </a:r>
                <a:r>
                  <a:rPr lang="en-US" sz="4000" b="1" dirty="0">
                    <a:solidFill>
                      <a:schemeClr val="accent6">
                        <a:lumMod val="75000"/>
                      </a:schemeClr>
                    </a:solidFill>
                  </a:rPr>
                  <a:t>Resample</a:t>
                </a:r>
                <a:r>
                  <a:rPr lang="en-US" sz="4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EB4AC5C-019D-3B42-86B5-8CB0034B5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833" y="3437213"/>
                <a:ext cx="4382290" cy="1938992"/>
              </a:xfrm>
              <a:prstGeom prst="rect">
                <a:avLst/>
              </a:prstGeom>
              <a:blipFill>
                <a:blip r:embed="rId5"/>
                <a:stretch>
                  <a:fillRect l="-4624" t="-4575" r="-578" b="-13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6C0D256A-7CE2-794A-B1A6-7476C978756D}"/>
              </a:ext>
            </a:extLst>
          </p:cNvPr>
          <p:cNvSpPr/>
          <p:nvPr/>
        </p:nvSpPr>
        <p:spPr>
          <a:xfrm>
            <a:off x="1649801" y="4158887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C48FC825-162F-684C-B9D1-67D89A9873AC}"/>
              </a:ext>
            </a:extLst>
          </p:cNvPr>
          <p:cNvSpPr/>
          <p:nvPr/>
        </p:nvSpPr>
        <p:spPr>
          <a:xfrm>
            <a:off x="1649801" y="5069036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2A157C6-2C58-CB45-9691-E0D296F37F27}"/>
              </a:ext>
            </a:extLst>
          </p:cNvPr>
          <p:cNvSpPr/>
          <p:nvPr/>
        </p:nvSpPr>
        <p:spPr>
          <a:xfrm>
            <a:off x="1669065" y="4638241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22036B1-B8C9-C740-9B98-79DB8093FAEC}"/>
                  </a:ext>
                </a:extLst>
              </p:cNvPr>
              <p:cNvSpPr/>
              <p:nvPr/>
            </p:nvSpPr>
            <p:spPr>
              <a:xfrm>
                <a:off x="806627" y="4161095"/>
                <a:ext cx="712503" cy="1815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…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22036B1-B8C9-C740-9B98-79DB8093FA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27" y="4161095"/>
                <a:ext cx="712503" cy="1815882"/>
              </a:xfrm>
              <a:prstGeom prst="rect">
                <a:avLst/>
              </a:prstGeom>
              <a:blipFill>
                <a:blip r:embed="rId6"/>
                <a:stretch>
                  <a:fillRect l="-17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4E655D00-5A31-304E-A303-A215D6560455}"/>
              </a:ext>
            </a:extLst>
          </p:cNvPr>
          <p:cNvGrpSpPr/>
          <p:nvPr/>
        </p:nvGrpSpPr>
        <p:grpSpPr>
          <a:xfrm>
            <a:off x="4318253" y="5976977"/>
            <a:ext cx="3210560" cy="186343"/>
            <a:chOff x="4114800" y="3429000"/>
            <a:chExt cx="4253230" cy="186343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91B0A156-13E7-1F44-8E45-71CC3E908753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8450C027-430E-DB4D-8EEB-AF453AB3772D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C340B3-EB88-474C-BD21-AF40DDACB6AF}"/>
                  </a:ext>
                </a:extLst>
              </p:cNvPr>
              <p:cNvSpPr txBox="1"/>
              <p:nvPr/>
            </p:nvSpPr>
            <p:spPr>
              <a:xfrm>
                <a:off x="5603766" y="5412841"/>
                <a:ext cx="6395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C340B3-EB88-474C-BD21-AF40DDACB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766" y="5412841"/>
                <a:ext cx="639534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B0AE157-E7BE-FF45-A8F1-D6974DEAF2F4}"/>
                  </a:ext>
                </a:extLst>
              </p:cNvPr>
              <p:cNvSpPr txBox="1"/>
              <p:nvPr/>
            </p:nvSpPr>
            <p:spPr>
              <a:xfrm>
                <a:off x="4859588" y="6248726"/>
                <a:ext cx="21278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Parity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B0AE157-E7BE-FF45-A8F1-D6974DEAF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588" y="6248726"/>
                <a:ext cx="2127890" cy="584775"/>
              </a:xfrm>
              <a:prstGeom prst="rect">
                <a:avLst/>
              </a:prstGeom>
              <a:blipFill>
                <a:blip r:embed="rId8"/>
                <a:stretch>
                  <a:fillRect l="-7143" t="-15217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6C649D-A479-104D-BDC9-75016807B949}"/>
                  </a:ext>
                </a:extLst>
              </p:cNvPr>
              <p:cNvSpPr txBox="1"/>
              <p:nvPr/>
            </p:nvSpPr>
            <p:spPr>
              <a:xfrm>
                <a:off x="71039" y="5662490"/>
                <a:ext cx="3796111" cy="95410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Answer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Parity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xor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Parity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6C649D-A479-104D-BDC9-75016807B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9" y="5662490"/>
                <a:ext cx="3796111" cy="954107"/>
              </a:xfrm>
              <a:prstGeom prst="rect">
                <a:avLst/>
              </a:prstGeom>
              <a:blipFill>
                <a:blip r:embed="rId9"/>
                <a:stretch>
                  <a:fillRect l="-997" b="-9091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4AC78E0-3C85-D042-99B6-1E50698317A5}"/>
              </a:ext>
            </a:extLst>
          </p:cNvPr>
          <p:cNvSpPr txBox="1"/>
          <p:nvPr/>
        </p:nvSpPr>
        <p:spPr>
          <a:xfrm>
            <a:off x="8475123" y="5868839"/>
            <a:ext cx="3505575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Run k parallel instances to </a:t>
            </a:r>
          </a:p>
          <a:p>
            <a:r>
              <a:rPr lang="en-US" sz="2400" dirty="0"/>
              <a:t>reduce error probability</a:t>
            </a:r>
          </a:p>
        </p:txBody>
      </p:sp>
    </p:spTree>
    <p:extLst>
      <p:ext uri="{BB962C8B-B14F-4D97-AF65-F5344CB8AC3E}">
        <p14:creationId xmlns:p14="http://schemas.microsoft.com/office/powerpoint/2010/main" val="2436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"/>
    </mc:Choice>
    <mc:Fallback xmlns="">
      <p:transition spd="slow" advTm="3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497719" y="2532329"/>
            <a:ext cx="1441420" cy="1342481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083907" y="3340722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76420-113A-30BE-4495-8FAD16FD72F7}"/>
              </a:ext>
            </a:extLst>
          </p:cNvPr>
          <p:cNvCxnSpPr>
            <a:cxnSpLocks/>
          </p:cNvCxnSpPr>
          <p:nvPr/>
        </p:nvCxnSpPr>
        <p:spPr>
          <a:xfrm>
            <a:off x="3470279" y="3274038"/>
            <a:ext cx="510422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B8B594-8A7C-FD93-F4AD-109F11CA05B4}"/>
              </a:ext>
            </a:extLst>
          </p:cNvPr>
          <p:cNvGrpSpPr/>
          <p:nvPr/>
        </p:nvGrpSpPr>
        <p:grpSpPr>
          <a:xfrm>
            <a:off x="4318253" y="1946359"/>
            <a:ext cx="3210560" cy="186343"/>
            <a:chOff x="4114800" y="3429000"/>
            <a:chExt cx="4253230" cy="18634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5DE6EC9-2C15-1A5C-BA3A-E6F38430EB59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8F387A4-8E4A-D78D-969C-255A5F672397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Graphic 45" descr="Devil face with solid fill with solid fill">
            <a:extLst>
              <a:ext uri="{FF2B5EF4-FFF2-40B4-BE49-F238E27FC236}">
                <a16:creationId xmlns:a16="http://schemas.microsoft.com/office/drawing/2014/main" id="{690BC2AA-29AF-E148-BC73-6003A66F4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1469" y="4409490"/>
            <a:ext cx="785340" cy="7853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14661C-4011-B548-9B26-F131E664C53A}"/>
              </a:ext>
            </a:extLst>
          </p:cNvPr>
          <p:cNvSpPr txBox="1"/>
          <p:nvPr/>
        </p:nvSpPr>
        <p:spPr>
          <a:xfrm>
            <a:off x="2573091" y="523144"/>
            <a:ext cx="1961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Preprocessing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C0745-9F13-F14D-B32F-B089CD8B6D7A}"/>
              </a:ext>
            </a:extLst>
          </p:cNvPr>
          <p:cNvSpPr txBox="1"/>
          <p:nvPr/>
        </p:nvSpPr>
        <p:spPr>
          <a:xfrm>
            <a:off x="2626468" y="3560324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Online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EE30043-F3A8-6942-ABF8-EAD9C84DC88C}"/>
              </a:ext>
            </a:extLst>
          </p:cNvPr>
          <p:cNvGrpSpPr/>
          <p:nvPr/>
        </p:nvGrpSpPr>
        <p:grpSpPr>
          <a:xfrm>
            <a:off x="9091732" y="604320"/>
            <a:ext cx="1220470" cy="2353764"/>
            <a:chOff x="8218170" y="4041141"/>
            <a:chExt cx="266700" cy="514350"/>
          </a:xfrm>
        </p:grpSpPr>
        <p:sp>
          <p:nvSpPr>
            <p:cNvPr id="34" name="Freeform: Shape 10">
              <a:extLst>
                <a:ext uri="{FF2B5EF4-FFF2-40B4-BE49-F238E27FC236}">
                  <a16:creationId xmlns:a16="http://schemas.microsoft.com/office/drawing/2014/main" id="{519C4AB3-C4C0-4A4F-93F2-CB4C22150963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1">
              <a:extLst>
                <a:ext uri="{FF2B5EF4-FFF2-40B4-BE49-F238E27FC236}">
                  <a16:creationId xmlns:a16="http://schemas.microsoft.com/office/drawing/2014/main" id="{92F15DDA-518A-0644-8C19-528A5C30D60B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2">
              <a:extLst>
                <a:ext uri="{FF2B5EF4-FFF2-40B4-BE49-F238E27FC236}">
                  <a16:creationId xmlns:a16="http://schemas.microsoft.com/office/drawing/2014/main" id="{65934356-CD5C-A244-807B-A0A897A5BE8D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3">
              <a:extLst>
                <a:ext uri="{FF2B5EF4-FFF2-40B4-BE49-F238E27FC236}">
                  <a16:creationId xmlns:a16="http://schemas.microsoft.com/office/drawing/2014/main" id="{E84B401D-921F-1049-8CA0-3D014E6CD89B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8" name="Graphic 37" descr="Devil face with solid fill with solid fill">
            <a:extLst>
              <a:ext uri="{FF2B5EF4-FFF2-40B4-BE49-F238E27FC236}">
                <a16:creationId xmlns:a16="http://schemas.microsoft.com/office/drawing/2014/main" id="{2BD9A908-EABE-5742-BF8F-E7F5068C5B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5807" y="1683671"/>
            <a:ext cx="785340" cy="78534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E183A51-3E0C-3A49-A79A-F63CB3BF7060}"/>
              </a:ext>
            </a:extLst>
          </p:cNvPr>
          <p:cNvSpPr/>
          <p:nvPr/>
        </p:nvSpPr>
        <p:spPr>
          <a:xfrm>
            <a:off x="0" y="3897092"/>
            <a:ext cx="2829734" cy="1024609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6C0D256A-7CE2-794A-B1A6-7476C978756D}"/>
              </a:ext>
            </a:extLst>
          </p:cNvPr>
          <p:cNvSpPr/>
          <p:nvPr/>
        </p:nvSpPr>
        <p:spPr>
          <a:xfrm>
            <a:off x="1649801" y="4158887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C48FC825-162F-684C-B9D1-67D89A9873AC}"/>
              </a:ext>
            </a:extLst>
          </p:cNvPr>
          <p:cNvSpPr/>
          <p:nvPr/>
        </p:nvSpPr>
        <p:spPr>
          <a:xfrm>
            <a:off x="1649801" y="5069036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2A157C6-2C58-CB45-9691-E0D296F37F27}"/>
              </a:ext>
            </a:extLst>
          </p:cNvPr>
          <p:cNvSpPr/>
          <p:nvPr/>
        </p:nvSpPr>
        <p:spPr>
          <a:xfrm>
            <a:off x="1669065" y="4638241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22036B1-B8C9-C740-9B98-79DB8093FAEC}"/>
                  </a:ext>
                </a:extLst>
              </p:cNvPr>
              <p:cNvSpPr/>
              <p:nvPr/>
            </p:nvSpPr>
            <p:spPr>
              <a:xfrm>
                <a:off x="806627" y="4161095"/>
                <a:ext cx="712503" cy="1815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…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22036B1-B8C9-C740-9B98-79DB8093FA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27" y="4161095"/>
                <a:ext cx="712503" cy="1815882"/>
              </a:xfrm>
              <a:prstGeom prst="rect">
                <a:avLst/>
              </a:prstGeom>
              <a:blipFill>
                <a:blip r:embed="rId5"/>
                <a:stretch>
                  <a:fillRect l="-17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65C077D-9712-3641-B6FB-C682C1B27140}"/>
                  </a:ext>
                </a:extLst>
              </p:cNvPr>
              <p:cNvSpPr txBox="1"/>
              <p:nvPr/>
            </p:nvSpPr>
            <p:spPr>
              <a:xfrm>
                <a:off x="4092833" y="3437213"/>
                <a:ext cx="201157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DB[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000" dirty="0"/>
                  <a:t>]=1 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65C077D-9712-3641-B6FB-C682C1B27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833" y="3437213"/>
                <a:ext cx="2011576" cy="707886"/>
              </a:xfrm>
              <a:prstGeom prst="rect">
                <a:avLst/>
              </a:prstGeom>
              <a:blipFill>
                <a:blip r:embed="rId6"/>
                <a:stretch>
                  <a:fillRect l="-10000" t="-12500" r="-9375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26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"/>
    </mc:Choice>
    <mc:Fallback xmlns="">
      <p:transition spd="slow" advTm="2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497719" y="2532329"/>
            <a:ext cx="1441420" cy="1342481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083907" y="3340722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76420-113A-30BE-4495-8FAD16FD72F7}"/>
              </a:ext>
            </a:extLst>
          </p:cNvPr>
          <p:cNvCxnSpPr>
            <a:cxnSpLocks/>
          </p:cNvCxnSpPr>
          <p:nvPr/>
        </p:nvCxnSpPr>
        <p:spPr>
          <a:xfrm>
            <a:off x="3470279" y="3274038"/>
            <a:ext cx="510422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B8B594-8A7C-FD93-F4AD-109F11CA05B4}"/>
              </a:ext>
            </a:extLst>
          </p:cNvPr>
          <p:cNvGrpSpPr/>
          <p:nvPr/>
        </p:nvGrpSpPr>
        <p:grpSpPr>
          <a:xfrm>
            <a:off x="4318253" y="1946359"/>
            <a:ext cx="3210560" cy="186343"/>
            <a:chOff x="4114800" y="3429000"/>
            <a:chExt cx="4253230" cy="18634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5DE6EC9-2C15-1A5C-BA3A-E6F38430EB59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8F387A4-8E4A-D78D-969C-255A5F672397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Graphic 45" descr="Devil face with solid fill with solid fill">
            <a:extLst>
              <a:ext uri="{FF2B5EF4-FFF2-40B4-BE49-F238E27FC236}">
                <a16:creationId xmlns:a16="http://schemas.microsoft.com/office/drawing/2014/main" id="{690BC2AA-29AF-E148-BC73-6003A66F4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1469" y="4409490"/>
            <a:ext cx="785340" cy="7853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14661C-4011-B548-9B26-F131E664C53A}"/>
              </a:ext>
            </a:extLst>
          </p:cNvPr>
          <p:cNvSpPr txBox="1"/>
          <p:nvPr/>
        </p:nvSpPr>
        <p:spPr>
          <a:xfrm>
            <a:off x="2573091" y="523144"/>
            <a:ext cx="1961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Preprocessing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C0745-9F13-F14D-B32F-B089CD8B6D7A}"/>
              </a:ext>
            </a:extLst>
          </p:cNvPr>
          <p:cNvSpPr txBox="1"/>
          <p:nvPr/>
        </p:nvSpPr>
        <p:spPr>
          <a:xfrm>
            <a:off x="2626468" y="3560324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Online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EE30043-F3A8-6942-ABF8-EAD9C84DC88C}"/>
              </a:ext>
            </a:extLst>
          </p:cNvPr>
          <p:cNvGrpSpPr/>
          <p:nvPr/>
        </p:nvGrpSpPr>
        <p:grpSpPr>
          <a:xfrm>
            <a:off x="9091732" y="604320"/>
            <a:ext cx="1220470" cy="2353764"/>
            <a:chOff x="8218170" y="4041141"/>
            <a:chExt cx="266700" cy="514350"/>
          </a:xfrm>
        </p:grpSpPr>
        <p:sp>
          <p:nvSpPr>
            <p:cNvPr id="34" name="Freeform: Shape 10">
              <a:extLst>
                <a:ext uri="{FF2B5EF4-FFF2-40B4-BE49-F238E27FC236}">
                  <a16:creationId xmlns:a16="http://schemas.microsoft.com/office/drawing/2014/main" id="{519C4AB3-C4C0-4A4F-93F2-CB4C22150963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1">
              <a:extLst>
                <a:ext uri="{FF2B5EF4-FFF2-40B4-BE49-F238E27FC236}">
                  <a16:creationId xmlns:a16="http://schemas.microsoft.com/office/drawing/2014/main" id="{92F15DDA-518A-0644-8C19-528A5C30D60B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2">
              <a:extLst>
                <a:ext uri="{FF2B5EF4-FFF2-40B4-BE49-F238E27FC236}">
                  <a16:creationId xmlns:a16="http://schemas.microsoft.com/office/drawing/2014/main" id="{65934356-CD5C-A244-807B-A0A897A5BE8D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3">
              <a:extLst>
                <a:ext uri="{FF2B5EF4-FFF2-40B4-BE49-F238E27FC236}">
                  <a16:creationId xmlns:a16="http://schemas.microsoft.com/office/drawing/2014/main" id="{E84B401D-921F-1049-8CA0-3D014E6CD89B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8" name="Graphic 37" descr="Devil face with solid fill with solid fill">
            <a:extLst>
              <a:ext uri="{FF2B5EF4-FFF2-40B4-BE49-F238E27FC236}">
                <a16:creationId xmlns:a16="http://schemas.microsoft.com/office/drawing/2014/main" id="{2BD9A908-EABE-5742-BF8F-E7F5068C5B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5807" y="1683671"/>
            <a:ext cx="785340" cy="785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AF9C2B-FBDE-9341-84C0-36DD83EE8405}"/>
                  </a:ext>
                </a:extLst>
              </p:cNvPr>
              <p:cNvSpPr txBox="1"/>
              <p:nvPr/>
            </p:nvSpPr>
            <p:spPr>
              <a:xfrm>
                <a:off x="4092833" y="3437213"/>
                <a:ext cx="3508333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DB[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000" dirty="0"/>
                  <a:t>]=1 </a:t>
                </a:r>
              </a:p>
              <a:p>
                <a:r>
                  <a:rPr lang="en-US" sz="4000" dirty="0">
                    <a:solidFill>
                      <a:schemeClr val="accent6">
                        <a:lumMod val="50000"/>
                      </a:schemeClr>
                    </a:solidFill>
                  </a:rPr>
                  <a:t>Refresh the hint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AF9C2B-FBDE-9341-84C0-36DD83EE8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833" y="3437213"/>
                <a:ext cx="3508333" cy="1323439"/>
              </a:xfrm>
              <a:prstGeom prst="rect">
                <a:avLst/>
              </a:prstGeom>
              <a:blipFill>
                <a:blip r:embed="rId5"/>
                <a:stretch>
                  <a:fillRect l="-5755" t="-6667" r="-4676" b="-1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0D12B424-9F9F-D041-AB5D-187E949851CC}"/>
              </a:ext>
            </a:extLst>
          </p:cNvPr>
          <p:cNvSpPr/>
          <p:nvPr/>
        </p:nvSpPr>
        <p:spPr>
          <a:xfrm>
            <a:off x="1649801" y="4158887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CBEADB17-E1D0-8D46-8B1A-A244E44DC2E6}"/>
              </a:ext>
            </a:extLst>
          </p:cNvPr>
          <p:cNvSpPr/>
          <p:nvPr/>
        </p:nvSpPr>
        <p:spPr>
          <a:xfrm>
            <a:off x="1649801" y="5069036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94E31C0-25F6-7A47-97A2-7D02FE6BEC34}"/>
              </a:ext>
            </a:extLst>
          </p:cNvPr>
          <p:cNvSpPr/>
          <p:nvPr/>
        </p:nvSpPr>
        <p:spPr>
          <a:xfrm>
            <a:off x="1669065" y="4638241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655976F-95BE-B646-A2CE-45B8A4E27230}"/>
                  </a:ext>
                </a:extLst>
              </p:cNvPr>
              <p:cNvSpPr/>
              <p:nvPr/>
            </p:nvSpPr>
            <p:spPr>
              <a:xfrm>
                <a:off x="806627" y="4161095"/>
                <a:ext cx="712503" cy="1815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…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655976F-95BE-B646-A2CE-45B8A4E272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27" y="4161095"/>
                <a:ext cx="712503" cy="1815882"/>
              </a:xfrm>
              <a:prstGeom prst="rect">
                <a:avLst/>
              </a:prstGeom>
              <a:blipFill>
                <a:blip r:embed="rId6"/>
                <a:stretch>
                  <a:fillRect l="-17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5234FE-DB1B-C041-8A0E-312866E5E0AB}"/>
              </a:ext>
            </a:extLst>
          </p:cNvPr>
          <p:cNvCxnSpPr/>
          <p:nvPr/>
        </p:nvCxnSpPr>
        <p:spPr>
          <a:xfrm>
            <a:off x="621979" y="4409490"/>
            <a:ext cx="2004489" cy="0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02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"/>
    </mc:Choice>
    <mc:Fallback xmlns="">
      <p:transition spd="slow" advTm="209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497719" y="2532329"/>
            <a:ext cx="1441420" cy="1342481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083907" y="3340722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76420-113A-30BE-4495-8FAD16FD72F7}"/>
              </a:ext>
            </a:extLst>
          </p:cNvPr>
          <p:cNvCxnSpPr>
            <a:cxnSpLocks/>
          </p:cNvCxnSpPr>
          <p:nvPr/>
        </p:nvCxnSpPr>
        <p:spPr>
          <a:xfrm>
            <a:off x="3470279" y="3274038"/>
            <a:ext cx="510422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B8B594-8A7C-FD93-F4AD-109F11CA05B4}"/>
              </a:ext>
            </a:extLst>
          </p:cNvPr>
          <p:cNvGrpSpPr/>
          <p:nvPr/>
        </p:nvGrpSpPr>
        <p:grpSpPr>
          <a:xfrm>
            <a:off x="4318253" y="1946359"/>
            <a:ext cx="3210560" cy="186343"/>
            <a:chOff x="4114800" y="3429000"/>
            <a:chExt cx="4253230" cy="18634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5DE6EC9-2C15-1A5C-BA3A-E6F38430EB59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8F387A4-8E4A-D78D-969C-255A5F672397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Graphic 45" descr="Devil face with solid fill with solid fill">
            <a:extLst>
              <a:ext uri="{FF2B5EF4-FFF2-40B4-BE49-F238E27FC236}">
                <a16:creationId xmlns:a16="http://schemas.microsoft.com/office/drawing/2014/main" id="{690BC2AA-29AF-E148-BC73-6003A66F4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1469" y="4409490"/>
            <a:ext cx="785340" cy="7853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14661C-4011-B548-9B26-F131E664C53A}"/>
              </a:ext>
            </a:extLst>
          </p:cNvPr>
          <p:cNvSpPr txBox="1"/>
          <p:nvPr/>
        </p:nvSpPr>
        <p:spPr>
          <a:xfrm>
            <a:off x="2573091" y="523144"/>
            <a:ext cx="1961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Preprocessing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C0745-9F13-F14D-B32F-B089CD8B6D7A}"/>
              </a:ext>
            </a:extLst>
          </p:cNvPr>
          <p:cNvSpPr txBox="1"/>
          <p:nvPr/>
        </p:nvSpPr>
        <p:spPr>
          <a:xfrm>
            <a:off x="2626468" y="3560324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Online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EE30043-F3A8-6942-ABF8-EAD9C84DC88C}"/>
              </a:ext>
            </a:extLst>
          </p:cNvPr>
          <p:cNvGrpSpPr/>
          <p:nvPr/>
        </p:nvGrpSpPr>
        <p:grpSpPr>
          <a:xfrm>
            <a:off x="9091732" y="604320"/>
            <a:ext cx="1220470" cy="2353764"/>
            <a:chOff x="8218170" y="4041141"/>
            <a:chExt cx="266700" cy="514350"/>
          </a:xfrm>
        </p:grpSpPr>
        <p:sp>
          <p:nvSpPr>
            <p:cNvPr id="34" name="Freeform: Shape 10">
              <a:extLst>
                <a:ext uri="{FF2B5EF4-FFF2-40B4-BE49-F238E27FC236}">
                  <a16:creationId xmlns:a16="http://schemas.microsoft.com/office/drawing/2014/main" id="{519C4AB3-C4C0-4A4F-93F2-CB4C22150963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1">
              <a:extLst>
                <a:ext uri="{FF2B5EF4-FFF2-40B4-BE49-F238E27FC236}">
                  <a16:creationId xmlns:a16="http://schemas.microsoft.com/office/drawing/2014/main" id="{92F15DDA-518A-0644-8C19-528A5C30D60B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2">
              <a:extLst>
                <a:ext uri="{FF2B5EF4-FFF2-40B4-BE49-F238E27FC236}">
                  <a16:creationId xmlns:a16="http://schemas.microsoft.com/office/drawing/2014/main" id="{65934356-CD5C-A244-807B-A0A897A5BE8D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3">
              <a:extLst>
                <a:ext uri="{FF2B5EF4-FFF2-40B4-BE49-F238E27FC236}">
                  <a16:creationId xmlns:a16="http://schemas.microsoft.com/office/drawing/2014/main" id="{E84B401D-921F-1049-8CA0-3D014E6CD89B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8" name="Graphic 37" descr="Devil face with solid fill with solid fill">
            <a:extLst>
              <a:ext uri="{FF2B5EF4-FFF2-40B4-BE49-F238E27FC236}">
                <a16:creationId xmlns:a16="http://schemas.microsoft.com/office/drawing/2014/main" id="{2BD9A908-EABE-5742-BF8F-E7F5068C5B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5807" y="1683671"/>
            <a:ext cx="785340" cy="7853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AF9C2B-FBDE-9341-84C0-36DD83EE8405}"/>
                  </a:ext>
                </a:extLst>
              </p:cNvPr>
              <p:cNvSpPr txBox="1"/>
              <p:nvPr/>
            </p:nvSpPr>
            <p:spPr>
              <a:xfrm>
                <a:off x="4092833" y="3437213"/>
                <a:ext cx="4067139" cy="2554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DB[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000" dirty="0"/>
                  <a:t>]=1 </a:t>
                </a:r>
              </a:p>
              <a:p>
                <a:r>
                  <a:rPr lang="en-US" sz="4000" dirty="0">
                    <a:solidFill>
                      <a:schemeClr val="accent6">
                        <a:lumMod val="50000"/>
                      </a:schemeClr>
                    </a:solidFill>
                  </a:rPr>
                  <a:t>With a backup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4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4000" dirty="0"/>
              </a:p>
              <a:p>
                <a:r>
                  <a:rPr lang="en-US" sz="4000" dirty="0">
                    <a:solidFill>
                      <a:schemeClr val="accent6">
                        <a:lumMod val="50000"/>
                      </a:schemeClr>
                    </a:solidFill>
                  </a:rPr>
                  <a:t>Refresh the hint as</a:t>
                </a:r>
                <a:endParaRPr lang="en-US" sz="4000" i="1" dirty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sz="4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′′∪</m:t>
                      </m:r>
                      <m:r>
                        <a:rPr lang="en-US" sz="4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AF9C2B-FBDE-9341-84C0-36DD83EE8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833" y="3437213"/>
                <a:ext cx="4067139" cy="2554545"/>
              </a:xfrm>
              <a:prstGeom prst="rect">
                <a:avLst/>
              </a:prstGeom>
              <a:blipFill>
                <a:blip r:embed="rId5"/>
                <a:stretch>
                  <a:fillRect l="-4969" t="-3465" r="-4037" b="-6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0D12B424-9F9F-D041-AB5D-187E949851CC}"/>
              </a:ext>
            </a:extLst>
          </p:cNvPr>
          <p:cNvSpPr/>
          <p:nvPr/>
        </p:nvSpPr>
        <p:spPr>
          <a:xfrm>
            <a:off x="1649801" y="4158887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CBEADB17-E1D0-8D46-8B1A-A244E44DC2E6}"/>
              </a:ext>
            </a:extLst>
          </p:cNvPr>
          <p:cNvSpPr/>
          <p:nvPr/>
        </p:nvSpPr>
        <p:spPr>
          <a:xfrm>
            <a:off x="1649801" y="5069036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94E31C0-25F6-7A47-97A2-7D02FE6BEC34}"/>
              </a:ext>
            </a:extLst>
          </p:cNvPr>
          <p:cNvSpPr/>
          <p:nvPr/>
        </p:nvSpPr>
        <p:spPr>
          <a:xfrm>
            <a:off x="1669065" y="4638241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655976F-95BE-B646-A2CE-45B8A4E27230}"/>
                  </a:ext>
                </a:extLst>
              </p:cNvPr>
              <p:cNvSpPr/>
              <p:nvPr/>
            </p:nvSpPr>
            <p:spPr>
              <a:xfrm>
                <a:off x="806627" y="4161095"/>
                <a:ext cx="712503" cy="1815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…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655976F-95BE-B646-A2CE-45B8A4E272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27" y="4161095"/>
                <a:ext cx="712503" cy="1815882"/>
              </a:xfrm>
              <a:prstGeom prst="rect">
                <a:avLst/>
              </a:prstGeom>
              <a:blipFill>
                <a:blip r:embed="rId6"/>
                <a:stretch>
                  <a:fillRect l="-17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5234FE-DB1B-C041-8A0E-312866E5E0AB}"/>
              </a:ext>
            </a:extLst>
          </p:cNvPr>
          <p:cNvCxnSpPr/>
          <p:nvPr/>
        </p:nvCxnSpPr>
        <p:spPr>
          <a:xfrm>
            <a:off x="621979" y="4409490"/>
            <a:ext cx="2004489" cy="0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767820C-9E91-3247-88CF-A17A575C8A80}"/>
                  </a:ext>
                </a:extLst>
              </p:cNvPr>
              <p:cNvSpPr/>
              <p:nvPr/>
            </p:nvSpPr>
            <p:spPr>
              <a:xfrm>
                <a:off x="4564685" y="953026"/>
                <a:ext cx="3065776" cy="9751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primary sets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backup sets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767820C-9E91-3247-88CF-A17A575C8A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685" y="953026"/>
                <a:ext cx="3065776" cy="975139"/>
              </a:xfrm>
              <a:prstGeom prst="rect">
                <a:avLst/>
              </a:prstGeom>
              <a:blipFill>
                <a:blip r:embed="rId7"/>
                <a:stretch>
                  <a:fillRect l="-412" t="-3846" r="-288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CA9E04DD-1089-8F41-9DDF-5AC00BCE75F7}"/>
              </a:ext>
            </a:extLst>
          </p:cNvPr>
          <p:cNvSpPr/>
          <p:nvPr/>
        </p:nvSpPr>
        <p:spPr>
          <a:xfrm>
            <a:off x="5650502" y="2296752"/>
            <a:ext cx="1260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Parities</a:t>
            </a:r>
          </a:p>
        </p:txBody>
      </p:sp>
    </p:spTree>
    <p:extLst>
      <p:ext uri="{BB962C8B-B14F-4D97-AF65-F5344CB8AC3E}">
        <p14:creationId xmlns:p14="http://schemas.microsoft.com/office/powerpoint/2010/main" val="82227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"/>
    </mc:Choice>
    <mc:Fallback xmlns="">
      <p:transition spd="slow" advTm="17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497719" y="2532329"/>
            <a:ext cx="1441420" cy="1342481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083907" y="3340722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76420-113A-30BE-4495-8FAD16FD72F7}"/>
              </a:ext>
            </a:extLst>
          </p:cNvPr>
          <p:cNvCxnSpPr>
            <a:cxnSpLocks/>
          </p:cNvCxnSpPr>
          <p:nvPr/>
        </p:nvCxnSpPr>
        <p:spPr>
          <a:xfrm>
            <a:off x="3470279" y="3274038"/>
            <a:ext cx="510422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B8B594-8A7C-FD93-F4AD-109F11CA05B4}"/>
              </a:ext>
            </a:extLst>
          </p:cNvPr>
          <p:cNvGrpSpPr/>
          <p:nvPr/>
        </p:nvGrpSpPr>
        <p:grpSpPr>
          <a:xfrm>
            <a:off x="4318253" y="1946359"/>
            <a:ext cx="3210560" cy="186343"/>
            <a:chOff x="4114800" y="3429000"/>
            <a:chExt cx="4253230" cy="18634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5DE6EC9-2C15-1A5C-BA3A-E6F38430EB59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8F387A4-8E4A-D78D-969C-255A5F672397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Graphic 45" descr="Devil face with solid fill with solid fill">
            <a:extLst>
              <a:ext uri="{FF2B5EF4-FFF2-40B4-BE49-F238E27FC236}">
                <a16:creationId xmlns:a16="http://schemas.microsoft.com/office/drawing/2014/main" id="{690BC2AA-29AF-E148-BC73-6003A66F4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1469" y="4409490"/>
            <a:ext cx="785340" cy="7853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14661C-4011-B548-9B26-F131E664C53A}"/>
              </a:ext>
            </a:extLst>
          </p:cNvPr>
          <p:cNvSpPr txBox="1"/>
          <p:nvPr/>
        </p:nvSpPr>
        <p:spPr>
          <a:xfrm>
            <a:off x="2573091" y="523144"/>
            <a:ext cx="1961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Preprocessing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C0745-9F13-F14D-B32F-B089CD8B6D7A}"/>
              </a:ext>
            </a:extLst>
          </p:cNvPr>
          <p:cNvSpPr txBox="1"/>
          <p:nvPr/>
        </p:nvSpPr>
        <p:spPr>
          <a:xfrm>
            <a:off x="2626468" y="3560324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Online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EE30043-F3A8-6942-ABF8-EAD9C84DC88C}"/>
              </a:ext>
            </a:extLst>
          </p:cNvPr>
          <p:cNvGrpSpPr/>
          <p:nvPr/>
        </p:nvGrpSpPr>
        <p:grpSpPr>
          <a:xfrm>
            <a:off x="9091732" y="604320"/>
            <a:ext cx="1220470" cy="2353764"/>
            <a:chOff x="8218170" y="4041141"/>
            <a:chExt cx="266700" cy="514350"/>
          </a:xfrm>
        </p:grpSpPr>
        <p:sp>
          <p:nvSpPr>
            <p:cNvPr id="34" name="Freeform: Shape 10">
              <a:extLst>
                <a:ext uri="{FF2B5EF4-FFF2-40B4-BE49-F238E27FC236}">
                  <a16:creationId xmlns:a16="http://schemas.microsoft.com/office/drawing/2014/main" id="{519C4AB3-C4C0-4A4F-93F2-CB4C22150963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1">
              <a:extLst>
                <a:ext uri="{FF2B5EF4-FFF2-40B4-BE49-F238E27FC236}">
                  <a16:creationId xmlns:a16="http://schemas.microsoft.com/office/drawing/2014/main" id="{92F15DDA-518A-0644-8C19-528A5C30D60B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2">
              <a:extLst>
                <a:ext uri="{FF2B5EF4-FFF2-40B4-BE49-F238E27FC236}">
                  <a16:creationId xmlns:a16="http://schemas.microsoft.com/office/drawing/2014/main" id="{65934356-CD5C-A244-807B-A0A897A5BE8D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3">
              <a:extLst>
                <a:ext uri="{FF2B5EF4-FFF2-40B4-BE49-F238E27FC236}">
                  <a16:creationId xmlns:a16="http://schemas.microsoft.com/office/drawing/2014/main" id="{E84B401D-921F-1049-8CA0-3D014E6CD89B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8" name="Graphic 37" descr="Devil face with solid fill with solid fill">
            <a:extLst>
              <a:ext uri="{FF2B5EF4-FFF2-40B4-BE49-F238E27FC236}">
                <a16:creationId xmlns:a16="http://schemas.microsoft.com/office/drawing/2014/main" id="{2BD9A908-EABE-5742-BF8F-E7F5068C5B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5807" y="1683671"/>
            <a:ext cx="785340" cy="785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F753497-85C3-E743-BB75-6F80FF544677}"/>
                  </a:ext>
                </a:extLst>
              </p:cNvPr>
              <p:cNvSpPr/>
              <p:nvPr/>
            </p:nvSpPr>
            <p:spPr>
              <a:xfrm>
                <a:off x="4564685" y="953026"/>
                <a:ext cx="3065776" cy="9751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primary sets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backup sets</a:t>
                </a: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F753497-85C3-E743-BB75-6F80FF5446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685" y="953026"/>
                <a:ext cx="3065776" cy="975139"/>
              </a:xfrm>
              <a:prstGeom prst="rect">
                <a:avLst/>
              </a:prstGeom>
              <a:blipFill>
                <a:blip r:embed="rId5"/>
                <a:stretch>
                  <a:fillRect l="-412" t="-3846" r="-288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C0D5936D-0821-5741-A89F-374E2C71E92E}"/>
              </a:ext>
            </a:extLst>
          </p:cNvPr>
          <p:cNvSpPr/>
          <p:nvPr/>
        </p:nvSpPr>
        <p:spPr>
          <a:xfrm>
            <a:off x="5650502" y="2296752"/>
            <a:ext cx="1262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Parities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142B308-E842-B84A-A879-8D8D01F20794}"/>
              </a:ext>
            </a:extLst>
          </p:cNvPr>
          <p:cNvSpPr/>
          <p:nvPr/>
        </p:nvSpPr>
        <p:spPr>
          <a:xfrm>
            <a:off x="101777" y="4038133"/>
            <a:ext cx="3138679" cy="15482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128F877-3324-CB43-908B-4E8DC5491F75}"/>
              </a:ext>
            </a:extLst>
          </p:cNvPr>
          <p:cNvGrpSpPr/>
          <p:nvPr/>
        </p:nvGrpSpPr>
        <p:grpSpPr>
          <a:xfrm>
            <a:off x="4419901" y="4611697"/>
            <a:ext cx="3210560" cy="186343"/>
            <a:chOff x="4114800" y="3429000"/>
            <a:chExt cx="4253230" cy="186343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EBE6170C-CE79-014B-92AE-9F9FD73B8D73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B66672FB-2E8C-D34A-A44F-179D03211283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72F31911-C24B-0B4D-AFD5-B4D3BBE21640}"/>
              </a:ext>
            </a:extLst>
          </p:cNvPr>
          <p:cNvSpPr/>
          <p:nvPr/>
        </p:nvSpPr>
        <p:spPr>
          <a:xfrm>
            <a:off x="5078056" y="4478338"/>
            <a:ext cx="1810607" cy="47220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Query 1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C367433E-BC71-5A4D-8BEF-5CDD11024D60}"/>
              </a:ext>
            </a:extLst>
          </p:cNvPr>
          <p:cNvSpPr/>
          <p:nvPr/>
        </p:nvSpPr>
        <p:spPr>
          <a:xfrm>
            <a:off x="5078055" y="5096511"/>
            <a:ext cx="1810607" cy="47220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Local Refresh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68FBAEA-9671-E043-9E22-5EDC61CC1F19}"/>
                  </a:ext>
                </a:extLst>
              </p:cNvPr>
              <p:cNvSpPr txBox="1"/>
              <p:nvPr/>
            </p:nvSpPr>
            <p:spPr>
              <a:xfrm>
                <a:off x="5787873" y="5714684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68FBAEA-9671-E043-9E22-5EDC61CC1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873" y="5714684"/>
                <a:ext cx="3097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61B529B-F5E5-474E-A4A4-A39FE70EDB56}"/>
                  </a:ext>
                </a:extLst>
              </p:cNvPr>
              <p:cNvSpPr txBox="1"/>
              <p:nvPr/>
            </p:nvSpPr>
            <p:spPr>
              <a:xfrm>
                <a:off x="6885417" y="6307270"/>
                <a:ext cx="2684966" cy="528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Up to</a:t>
                </a:r>
                <a:r>
                  <a:rPr lang="zh-CN" altLang="en-US" sz="28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queries</a:t>
                </a:r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61B529B-F5E5-474E-A4A4-A39FE70ED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417" y="6307270"/>
                <a:ext cx="2684966" cy="528030"/>
              </a:xfrm>
              <a:prstGeom prst="rect">
                <a:avLst/>
              </a:prstGeom>
              <a:blipFill>
                <a:blip r:embed="rId8"/>
                <a:stretch>
                  <a:fillRect l="-4225" t="-9524" r="-3286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6DB3B47F-8BCF-4F47-BD59-5DFBA42A7D4D}"/>
              </a:ext>
            </a:extLst>
          </p:cNvPr>
          <p:cNvSpPr/>
          <p:nvPr/>
        </p:nvSpPr>
        <p:spPr>
          <a:xfrm>
            <a:off x="1649801" y="4158887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BC05F222-E861-6145-A4B1-C845041FE017}"/>
              </a:ext>
            </a:extLst>
          </p:cNvPr>
          <p:cNvSpPr/>
          <p:nvPr/>
        </p:nvSpPr>
        <p:spPr>
          <a:xfrm>
            <a:off x="1649801" y="5069036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AB341C1-B22A-B046-9C99-2599D7188F33}"/>
              </a:ext>
            </a:extLst>
          </p:cNvPr>
          <p:cNvSpPr/>
          <p:nvPr/>
        </p:nvSpPr>
        <p:spPr>
          <a:xfrm>
            <a:off x="1669065" y="4638241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1B38FB09-0B94-0E4A-8A87-68486F974846}"/>
                  </a:ext>
                </a:extLst>
              </p:cNvPr>
              <p:cNvSpPr/>
              <p:nvPr/>
            </p:nvSpPr>
            <p:spPr>
              <a:xfrm>
                <a:off x="806627" y="4161095"/>
                <a:ext cx="712503" cy="1815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…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1B38FB09-0B94-0E4A-8A87-68486F9748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27" y="4161095"/>
                <a:ext cx="712503" cy="1815882"/>
              </a:xfrm>
              <a:prstGeom prst="rect">
                <a:avLst/>
              </a:prstGeom>
              <a:blipFill>
                <a:blip r:embed="rId9"/>
                <a:stretch>
                  <a:fillRect l="-17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BC63C0-82AA-764D-9CA8-DD276B66A99E}"/>
                  </a:ext>
                </a:extLst>
              </p:cNvPr>
              <p:cNvSpPr txBox="1"/>
              <p:nvPr/>
            </p:nvSpPr>
            <p:spPr>
              <a:xfrm>
                <a:off x="621979" y="5870405"/>
                <a:ext cx="25966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Storage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sym typeface="Wingdings" pitchFamily="2" charset="2"/>
                  </a:rPr>
                  <a:t>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BC63C0-82AA-764D-9CA8-DD276B66A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79" y="5870405"/>
                <a:ext cx="2596673" cy="523220"/>
              </a:xfrm>
              <a:prstGeom prst="rect">
                <a:avLst/>
              </a:prstGeom>
              <a:blipFill>
                <a:blip r:embed="rId10"/>
                <a:stretch>
                  <a:fillRect l="-4878" t="-11905" r="-976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861C7E-09B9-414D-A508-90FAFFF8B43C}"/>
                  </a:ext>
                </a:extLst>
              </p:cNvPr>
              <p:cNvSpPr txBox="1"/>
              <p:nvPr/>
            </p:nvSpPr>
            <p:spPr>
              <a:xfrm>
                <a:off x="4775135" y="3427982"/>
                <a:ext cx="2774093" cy="963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6">
                        <a:lumMod val="50000"/>
                      </a:schemeClr>
                    </a:solidFill>
                  </a:rPr>
                  <a:t>Time: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2800" dirty="0">
                    <a:solidFill>
                      <a:schemeClr val="accent6">
                        <a:lumMod val="50000"/>
                      </a:schemeClr>
                    </a:solidFill>
                    <a:sym typeface="Wingdings" pitchFamily="2" charset="2"/>
                  </a:rPr>
                  <a:t>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Comm.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sym typeface="Wingdings" pitchFamily="2" charset="2"/>
                  </a:rPr>
                  <a:t>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861C7E-09B9-414D-A508-90FAFFF8B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135" y="3427982"/>
                <a:ext cx="2774093" cy="963725"/>
              </a:xfrm>
              <a:prstGeom prst="rect">
                <a:avLst/>
              </a:prstGeom>
              <a:blipFill>
                <a:blip r:embed="rId11"/>
                <a:stretch>
                  <a:fillRect l="-4566" t="-6494" r="-913" b="-1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88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"/>
    </mc:Choice>
    <mc:Fallback xmlns="">
      <p:transition spd="slow" advTm="1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29;p48">
            <a:extLst>
              <a:ext uri="{FF2B5EF4-FFF2-40B4-BE49-F238E27FC236}">
                <a16:creationId xmlns:a16="http://schemas.microsoft.com/office/drawing/2014/main" id="{A8EFC015-B9DD-9747-BE00-8B0F38CDE36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184" y="437554"/>
            <a:ext cx="4506199" cy="59048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AC823C1-55F3-524B-9D9C-44CE95230948}"/>
              </a:ext>
            </a:extLst>
          </p:cNvPr>
          <p:cNvSpPr/>
          <p:nvPr/>
        </p:nvSpPr>
        <p:spPr>
          <a:xfrm>
            <a:off x="4844375" y="4980562"/>
            <a:ext cx="5661498" cy="13618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Inefficient 2-server Strawman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8879ABB-297D-714F-9E8D-7387235F0719}"/>
              </a:ext>
            </a:extLst>
          </p:cNvPr>
          <p:cNvSpPr/>
          <p:nvPr/>
        </p:nvSpPr>
        <p:spPr>
          <a:xfrm>
            <a:off x="5778369" y="2607750"/>
            <a:ext cx="5661498" cy="13618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Efficient 2-server Scheme</a:t>
            </a:r>
          </a:p>
        </p:txBody>
      </p:sp>
      <p:pic>
        <p:nvPicPr>
          <p:cNvPr id="7" name="Google Shape;633;p48">
            <a:extLst>
              <a:ext uri="{FF2B5EF4-FFF2-40B4-BE49-F238E27FC236}">
                <a16:creationId xmlns:a16="http://schemas.microsoft.com/office/drawing/2014/main" id="{8A8FB444-9307-574F-B35A-64D0FCA0418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4155" y="3982224"/>
            <a:ext cx="615946" cy="7223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409ABDF-3E3E-1A4D-AE52-674B47197922}"/>
              </a:ext>
            </a:extLst>
          </p:cNvPr>
          <p:cNvSpPr/>
          <p:nvPr/>
        </p:nvSpPr>
        <p:spPr>
          <a:xfrm>
            <a:off x="6258128" y="286781"/>
            <a:ext cx="5661498" cy="13618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Proof</a:t>
            </a:r>
          </a:p>
        </p:txBody>
      </p:sp>
      <p:pic>
        <p:nvPicPr>
          <p:cNvPr id="9" name="Google Shape;633;p48">
            <a:extLst>
              <a:ext uri="{FF2B5EF4-FFF2-40B4-BE49-F238E27FC236}">
                <a16:creationId xmlns:a16="http://schemas.microsoft.com/office/drawing/2014/main" id="{7D2A446B-020B-6343-B4DD-60311F74C9F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72931" y="1732260"/>
            <a:ext cx="615946" cy="722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414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"/>
    </mc:Choice>
    <mc:Fallback xmlns="">
      <p:transition spd="slow" advTm="379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E45E5-CA34-F24C-99EE-9B65B032D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Improving the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F52EF5-FFA4-D249-9BFF-AB1619F5D6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73154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</a:rPr>
                  <a:t>Strawman</a:t>
                </a:r>
                <a:r>
                  <a:rPr lang="en-US" sz="3600" dirty="0"/>
                  <a:t>: represent a set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3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3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 </a:t>
                </a:r>
                <a:r>
                  <a:rPr lang="en-US" sz="3600" dirty="0"/>
                  <a:t>bits</a:t>
                </a:r>
              </a:p>
              <a:p>
                <a:pPr marL="0" indent="0">
                  <a:buNone/>
                </a:pPr>
                <a:endParaRPr lang="en-US" sz="3600" dirty="0"/>
              </a:p>
              <a:p>
                <a:r>
                  <a:rPr lang="en-US" sz="3600" dirty="0">
                    <a:solidFill>
                      <a:schemeClr val="accent6">
                        <a:lumMod val="50000"/>
                      </a:schemeClr>
                    </a:solidFill>
                  </a:rPr>
                  <a:t>Improvement</a:t>
                </a:r>
                <a:r>
                  <a:rPr lang="en-US" sz="3600" dirty="0"/>
                  <a:t>: represent the set with an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6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36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6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3600" dirty="0"/>
                  <a:t>size key </a:t>
                </a:r>
                <a:r>
                  <a:rPr lang="en-US" sz="2000" dirty="0"/>
                  <a:t>[SACM21] </a:t>
                </a: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F52EF5-FFA4-D249-9BFF-AB1619F5D6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73154" cy="4351338"/>
              </a:xfrm>
              <a:blipFill>
                <a:blip r:embed="rId2"/>
                <a:stretch>
                  <a:fillRect l="-1517" t="-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051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"/>
    </mc:Choice>
    <mc:Fallback xmlns="">
      <p:transition spd="slow" advTm="199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CC0DB-0045-EC45-9ABE-341318EB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we need from the set representation?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F05BAC-A6CF-E045-850C-392880381E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Server enumerates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𝑠𝑒𝑡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and returns the parity</a:t>
                </a:r>
                <a:endParaRPr lang="en-US" sz="32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3200" b="1" dirty="0"/>
              </a:p>
              <a:p>
                <a:r>
                  <a:rPr lang="en-US" sz="3200" dirty="0"/>
                  <a:t>Client finds key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err="1"/>
                  <a:t>s.t.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𝑠𝑒𝑡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F05BAC-A6CF-E045-850C-392880381E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206" t="-3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6701EBE5-C729-824E-9E21-A557A94B4188}"/>
                  </a:ext>
                </a:extLst>
              </p:cNvPr>
              <p:cNvSpPr/>
              <p:nvPr/>
            </p:nvSpPr>
            <p:spPr>
              <a:xfrm>
                <a:off x="1147864" y="1690688"/>
                <a:ext cx="8249055" cy="857959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Fast Set Enumeration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d>
                      <m:dPr>
                        <m:ctrlPr>
                          <a:rPr lang="en-US" sz="3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3200" b="1" i="1" dirty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 dirty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3200" b="1" dirty="0"/>
                  <a:t> </a:t>
                </a:r>
                <a:r>
                  <a:rPr lang="en-US" sz="3200" dirty="0"/>
                  <a:t>(server side)</a:t>
                </a:r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6701EBE5-C729-824E-9E21-A557A94B41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864" y="1690688"/>
                <a:ext cx="8249055" cy="857959"/>
              </a:xfrm>
              <a:prstGeom prst="roundRect">
                <a:avLst/>
              </a:prstGeom>
              <a:blipFill>
                <a:blip r:embed="rId6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E2536497-E437-694C-9E50-4A614E6B8737}"/>
                  </a:ext>
                </a:extLst>
              </p:cNvPr>
              <p:cNvSpPr/>
              <p:nvPr/>
            </p:nvSpPr>
            <p:spPr>
              <a:xfrm>
                <a:off x="1147863" y="2900194"/>
                <a:ext cx="8249055" cy="857959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Membership Testing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d>
                      <m:dPr>
                        <m:ctrlPr>
                          <a:rPr lang="en-US" sz="3200" b="1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3200" b="1" dirty="0"/>
                  <a:t> </a:t>
                </a:r>
                <a:r>
                  <a:rPr lang="en-US" sz="3200" dirty="0"/>
                  <a:t>(client side)</a:t>
                </a:r>
              </a:p>
            </p:txBody>
          </p:sp>
        </mc:Choice>
        <mc:Fallback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E2536497-E437-694C-9E50-4A614E6B87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863" y="2900194"/>
                <a:ext cx="8249055" cy="857959"/>
              </a:xfrm>
              <a:prstGeom prst="roundRect">
                <a:avLst/>
              </a:prstGeom>
              <a:blipFill>
                <a:blip r:embed="rId7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0970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"/>
    </mc:Choice>
    <mc:Fallback xmlns="">
      <p:transition spd="slow" advTm="67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A91D6-D48C-1C48-8B1A-B66CC3B1F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22E829-A438-7444-9F80-B5CBA4B13C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 preprocessing</a:t>
                </a:r>
              </a:p>
              <a:p>
                <a:r>
                  <a:rPr lang="en-US" dirty="0"/>
                  <a:t>Server stores the DB in plaintext </a:t>
                </a:r>
              </a:p>
              <a:p>
                <a:endParaRPr lang="en-US" dirty="0"/>
              </a:p>
              <a:p>
                <a:r>
                  <a:rPr lang="en-US" dirty="0"/>
                  <a:t>Using FHE </a:t>
                </a:r>
                <a:r>
                  <a:rPr lang="en-US" sz="1800" dirty="0"/>
                  <a:t>[CMS99][Chang04] [GR05] … [MW22]</a:t>
                </a:r>
              </a:p>
              <a:p>
                <a:pPr lvl="1"/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Client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</a:p>
              <a:p>
                <a:pPr lvl="1"/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Communication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  <a:sym typeface="Wingdings" pitchFamily="2" charset="2"/>
                  </a:rPr>
                  <a:t> 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Server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 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22E829-A438-7444-9F80-B5CBA4B13C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: Rounded Corners 23">
                <a:extLst>
                  <a:ext uri="{FF2B5EF4-FFF2-40B4-BE49-F238E27FC236}">
                    <a16:creationId xmlns:a16="http://schemas.microsoft.com/office/drawing/2014/main" id="{997271F2-C3AA-F844-927A-CC4336476054}"/>
                  </a:ext>
                </a:extLst>
              </p:cNvPr>
              <p:cNvSpPr/>
              <p:nvPr/>
            </p:nvSpPr>
            <p:spPr>
              <a:xfrm>
                <a:off x="224583" y="3071733"/>
                <a:ext cx="11129217" cy="2869903"/>
              </a:xfrm>
              <a:prstGeom prst="roundRect">
                <a:avLst/>
              </a:prstGeom>
              <a:solidFill>
                <a:srgbClr val="FF9999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>
                    <a:solidFill>
                      <a:schemeClr val="tx1"/>
                    </a:solidFill>
                  </a:rPr>
                  <a:t>Lower bound: server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[BIM00] </a:t>
                </a:r>
              </a:p>
            </p:txBody>
          </p:sp>
        </mc:Choice>
        <mc:Fallback>
          <p:sp>
            <p:nvSpPr>
              <p:cNvPr id="4" name="Rectangle: Rounded Corners 23">
                <a:extLst>
                  <a:ext uri="{FF2B5EF4-FFF2-40B4-BE49-F238E27FC236}">
                    <a16:creationId xmlns:a16="http://schemas.microsoft.com/office/drawing/2014/main" id="{997271F2-C3AA-F844-927A-CC4336476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83" y="3071733"/>
                <a:ext cx="11129217" cy="286990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542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1"/>
    </mc:Choice>
    <mc:Fallback xmlns="">
      <p:transition spd="slow" advTm="72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061DA-C997-E044-B170-FC6DB1DFC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8302" y="5532437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Pseudorandom Set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[SACM21]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E7180A-24C6-0C49-B6A7-FAE5B4A9B4EA}"/>
              </a:ext>
            </a:extLst>
          </p:cNvPr>
          <p:cNvSpPr txBox="1">
            <a:spLocks/>
          </p:cNvSpPr>
          <p:nvPr/>
        </p:nvSpPr>
        <p:spPr>
          <a:xfrm>
            <a:off x="2039566" y="104741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/>
              <a:t>52 =  110100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800" dirty="0"/>
              <a:t>110100 </a:t>
            </a:r>
          </a:p>
        </p:txBody>
      </p:sp>
    </p:spTree>
    <p:extLst>
      <p:ext uri="{BB962C8B-B14F-4D97-AF65-F5344CB8AC3E}">
        <p14:creationId xmlns:p14="http://schemas.microsoft.com/office/powerpoint/2010/main" val="252401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"/>
    </mc:Choice>
    <mc:Fallback xmlns="">
      <p:transition spd="slow" advTm="213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E7180A-24C6-0C49-B6A7-FAE5B4A9B4EA}"/>
              </a:ext>
            </a:extLst>
          </p:cNvPr>
          <p:cNvSpPr txBox="1">
            <a:spLocks/>
          </p:cNvSpPr>
          <p:nvPr/>
        </p:nvSpPr>
        <p:spPr>
          <a:xfrm>
            <a:off x="2039566" y="104741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/>
              <a:t>52 =  110100</a:t>
            </a:r>
          </a:p>
          <a:p>
            <a:pPr marL="0" indent="0">
              <a:buNone/>
            </a:pPr>
            <a:r>
              <a:rPr lang="en-US" sz="4800" dirty="0"/>
              <a:t>110100</a:t>
            </a:r>
          </a:p>
        </p:txBody>
      </p:sp>
      <p:sp>
        <p:nvSpPr>
          <p:cNvPr id="5" name="Google Shape;1096;p78">
            <a:extLst>
              <a:ext uri="{FF2B5EF4-FFF2-40B4-BE49-F238E27FC236}">
                <a16:creationId xmlns:a16="http://schemas.microsoft.com/office/drawing/2014/main" id="{6F40C6A8-7734-6043-A0F8-9884E0C4AB28}"/>
              </a:ext>
            </a:extLst>
          </p:cNvPr>
          <p:cNvSpPr/>
          <p:nvPr/>
        </p:nvSpPr>
        <p:spPr>
          <a:xfrm rot="5400000">
            <a:off x="2708628" y="2020807"/>
            <a:ext cx="61443" cy="1188800"/>
          </a:xfrm>
          <a:prstGeom prst="rightBracket">
            <a:avLst>
              <a:gd name="adj" fmla="val 8333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DC382D-7CAD-DC47-9961-17F9F74431D2}"/>
                  </a:ext>
                </a:extLst>
              </p:cNvPr>
              <p:cNvSpPr txBox="1"/>
              <p:nvPr/>
            </p:nvSpPr>
            <p:spPr>
              <a:xfrm>
                <a:off x="4319081" y="2256951"/>
                <a:ext cx="34217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𝑃𝑅</m:t>
                    </m:r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1101</m:t>
                        </m:r>
                      </m:e>
                    </m:d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/>
                  <a:t> 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DC382D-7CAD-DC47-9961-17F9F7443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081" y="2256951"/>
                <a:ext cx="3421706" cy="584775"/>
              </a:xfrm>
              <a:prstGeom prst="rect">
                <a:avLst/>
              </a:prstGeom>
              <a:blipFill>
                <a:blip r:embed="rId3"/>
                <a:stretch>
                  <a:fillRect l="-1107" t="-12766" r="-2952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itle 1">
            <a:extLst>
              <a:ext uri="{FF2B5EF4-FFF2-40B4-BE49-F238E27FC236}">
                <a16:creationId xmlns:a16="http://schemas.microsoft.com/office/drawing/2014/main" id="{E4D0A279-CBFF-EB4F-9174-86148F7CE8B2}"/>
              </a:ext>
            </a:extLst>
          </p:cNvPr>
          <p:cNvSpPr txBox="1">
            <a:spLocks/>
          </p:cNvSpPr>
          <p:nvPr/>
        </p:nvSpPr>
        <p:spPr>
          <a:xfrm>
            <a:off x="7978302" y="5532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Pseudorandom Set 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[SACM21]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DE22F3-35E9-5746-93C8-B81DC0F7802D}"/>
                  </a:ext>
                </a:extLst>
              </p:cNvPr>
              <p:cNvSpPr txBox="1"/>
              <p:nvPr/>
            </p:nvSpPr>
            <p:spPr>
              <a:xfrm>
                <a:off x="2084888" y="2718170"/>
                <a:ext cx="1445076" cy="6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400" dirty="0"/>
                  <a:t> + 1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DE22F3-35E9-5746-93C8-B81DC0F780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888" y="2718170"/>
                <a:ext cx="1445076" cy="613886"/>
              </a:xfrm>
              <a:prstGeom prst="rect">
                <a:avLst/>
              </a:prstGeom>
              <a:blipFill>
                <a:blip r:embed="rId4"/>
                <a:stretch>
                  <a:fillRect r="-5217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783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3"/>
    </mc:Choice>
    <mc:Fallback>
      <p:transition spd="slow" advTm="223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E7180A-24C6-0C49-B6A7-FAE5B4A9B4EA}"/>
              </a:ext>
            </a:extLst>
          </p:cNvPr>
          <p:cNvSpPr txBox="1">
            <a:spLocks/>
          </p:cNvSpPr>
          <p:nvPr/>
        </p:nvSpPr>
        <p:spPr>
          <a:xfrm>
            <a:off x="2039566" y="104741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/>
              <a:t>52 =  110100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800" dirty="0"/>
              <a:t>110100 </a:t>
            </a:r>
          </a:p>
        </p:txBody>
      </p:sp>
      <p:sp>
        <p:nvSpPr>
          <p:cNvPr id="6" name="Google Shape;1096;p78">
            <a:extLst>
              <a:ext uri="{FF2B5EF4-FFF2-40B4-BE49-F238E27FC236}">
                <a16:creationId xmlns:a16="http://schemas.microsoft.com/office/drawing/2014/main" id="{A521040B-088A-3146-A1A9-3806470E6A2B}"/>
              </a:ext>
            </a:extLst>
          </p:cNvPr>
          <p:cNvSpPr/>
          <p:nvPr/>
        </p:nvSpPr>
        <p:spPr>
          <a:xfrm rot="5400000">
            <a:off x="2619796" y="1910895"/>
            <a:ext cx="251672" cy="1201366"/>
          </a:xfrm>
          <a:prstGeom prst="rightBracket">
            <a:avLst>
              <a:gd name="adj" fmla="val 8333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BAF588-4266-604C-A745-C96180036C11}"/>
                  </a:ext>
                </a:extLst>
              </p:cNvPr>
              <p:cNvSpPr txBox="1"/>
              <p:nvPr/>
            </p:nvSpPr>
            <p:spPr>
              <a:xfrm>
                <a:off x="4315839" y="2225740"/>
                <a:ext cx="34217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𝑃𝑅</m:t>
                    </m:r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1101</m:t>
                        </m:r>
                      </m:e>
                    </m:d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/>
                  <a:t> 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BAF588-4266-604C-A745-C96180036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39" y="2225740"/>
                <a:ext cx="3421706" cy="584775"/>
              </a:xfrm>
              <a:prstGeom prst="rect">
                <a:avLst/>
              </a:prstGeom>
              <a:blipFill>
                <a:blip r:embed="rId3"/>
                <a:stretch>
                  <a:fillRect l="-1111" t="-12766" r="-3333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1096;p78">
            <a:extLst>
              <a:ext uri="{FF2B5EF4-FFF2-40B4-BE49-F238E27FC236}">
                <a16:creationId xmlns:a16="http://schemas.microsoft.com/office/drawing/2014/main" id="{6FBBF802-A9B8-E644-B9A2-FE84065F36F7}"/>
              </a:ext>
            </a:extLst>
          </p:cNvPr>
          <p:cNvSpPr/>
          <p:nvPr/>
        </p:nvSpPr>
        <p:spPr>
          <a:xfrm rot="5400000">
            <a:off x="2775439" y="2296755"/>
            <a:ext cx="216001" cy="1476982"/>
          </a:xfrm>
          <a:prstGeom prst="rightBracket">
            <a:avLst>
              <a:gd name="adj" fmla="val 8333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446170-3114-E247-BA07-44CD25A03578}"/>
                  </a:ext>
                </a:extLst>
              </p:cNvPr>
              <p:cNvSpPr txBox="1"/>
              <p:nvPr/>
            </p:nvSpPr>
            <p:spPr>
              <a:xfrm>
                <a:off x="4315839" y="2708879"/>
                <a:ext cx="364933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𝑃𝑅</m:t>
                    </m:r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11010</m:t>
                        </m:r>
                      </m:e>
                    </m:d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/>
                  <a:t> 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446170-3114-E247-BA07-44CD25A03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39" y="2708879"/>
                <a:ext cx="3649332" cy="584775"/>
              </a:xfrm>
              <a:prstGeom prst="rect">
                <a:avLst/>
              </a:prstGeom>
              <a:blipFill>
                <a:blip r:embed="rId4"/>
                <a:stretch>
                  <a:fillRect l="-1042" t="-10638" r="-312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Google Shape;1096;p78">
            <a:extLst>
              <a:ext uri="{FF2B5EF4-FFF2-40B4-BE49-F238E27FC236}">
                <a16:creationId xmlns:a16="http://schemas.microsoft.com/office/drawing/2014/main" id="{8C70AD08-1BB9-FA4F-B910-17F767E1B862}"/>
              </a:ext>
            </a:extLst>
          </p:cNvPr>
          <p:cNvSpPr/>
          <p:nvPr/>
        </p:nvSpPr>
        <p:spPr>
          <a:xfrm rot="5400000">
            <a:off x="2945669" y="2606421"/>
            <a:ext cx="219251" cy="1827179"/>
          </a:xfrm>
          <a:prstGeom prst="rightBracket">
            <a:avLst>
              <a:gd name="adj" fmla="val 8333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566EE0-32A7-5A43-8DC7-2FD29FE6CF86}"/>
                  </a:ext>
                </a:extLst>
              </p:cNvPr>
              <p:cNvSpPr txBox="1"/>
              <p:nvPr/>
            </p:nvSpPr>
            <p:spPr>
              <a:xfrm>
                <a:off x="4332051" y="3192018"/>
                <a:ext cx="38769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𝑃𝑅</m:t>
                    </m:r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110100</m:t>
                        </m:r>
                      </m:e>
                    </m:d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/>
                  <a:t> ?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566EE0-32A7-5A43-8DC7-2FD29FE6C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051" y="3192018"/>
                <a:ext cx="3876959" cy="584775"/>
              </a:xfrm>
              <a:prstGeom prst="rect">
                <a:avLst/>
              </a:prstGeom>
              <a:blipFill>
                <a:blip r:embed="rId5"/>
                <a:stretch>
                  <a:fillRect l="-980" t="-10638" r="-2941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36F35BC-1B51-B849-98CB-54C6124FF9BB}"/>
                  </a:ext>
                </a:extLst>
              </p:cNvPr>
              <p:cNvSpPr txBox="1"/>
              <p:nvPr/>
            </p:nvSpPr>
            <p:spPr>
              <a:xfrm>
                <a:off x="393643" y="4690718"/>
                <a:ext cx="9084090" cy="1848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/>
                  <a:t>X in set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func>
                      <m:func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000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</m:oMath>
                </a14:m>
                <a:r>
                  <a:rPr lang="en-US" sz="4000" b="1" dirty="0"/>
                  <a:t> prefixes “hash” to 1       </a:t>
                </a:r>
              </a:p>
              <a:p>
                <a:r>
                  <a:rPr lang="en-US" sz="3600" dirty="0"/>
                  <a:t>Probability: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6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func>
                          <m:func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36F35BC-1B51-B849-98CB-54C6124FF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43" y="4690718"/>
                <a:ext cx="9084090" cy="1848776"/>
              </a:xfrm>
              <a:prstGeom prst="rect">
                <a:avLst/>
              </a:prstGeom>
              <a:blipFill>
                <a:blip r:embed="rId6"/>
                <a:stretch>
                  <a:fillRect l="-2374" r="-1397"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itle 1">
            <a:extLst>
              <a:ext uri="{FF2B5EF4-FFF2-40B4-BE49-F238E27FC236}">
                <a16:creationId xmlns:a16="http://schemas.microsoft.com/office/drawing/2014/main" id="{E4D0A279-CBFF-EB4F-9174-86148F7CE8B2}"/>
              </a:ext>
            </a:extLst>
          </p:cNvPr>
          <p:cNvSpPr txBox="1">
            <a:spLocks/>
          </p:cNvSpPr>
          <p:nvPr/>
        </p:nvSpPr>
        <p:spPr>
          <a:xfrm>
            <a:off x="7978302" y="5532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Pseudorandom Set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[SACM21]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7EE28F-1617-024A-9AF9-A34424D43AE3}"/>
              </a:ext>
            </a:extLst>
          </p:cNvPr>
          <p:cNvSpPr txBox="1"/>
          <p:nvPr/>
        </p:nvSpPr>
        <p:spPr>
          <a:xfrm>
            <a:off x="6978705" y="567481"/>
            <a:ext cx="4869346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Efficient Membership Testing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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Efficient Set Enumeration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349218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"/>
    </mc:Choice>
    <mc:Fallback xmlns="">
      <p:transition spd="slow" advTm="2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BB593D97-C4CD-1446-B258-49538E165BC3}"/>
                  </a:ext>
                </a:extLst>
              </p:cNvPr>
              <p:cNvSpPr/>
              <p:nvPr/>
            </p:nvSpPr>
            <p:spPr>
              <a:xfrm>
                <a:off x="773484" y="3948856"/>
                <a:ext cx="8249055" cy="857959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Fast Set Enumeration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d>
                      <m:dPr>
                        <m:ctrlPr>
                          <a:rPr lang="en-US" sz="3200" b="1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3200" b="1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𝒔𝒆𝒕</m:t>
                        </m:r>
                        <m:r>
                          <a:rPr lang="en-US" sz="3200" b="1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BB593D97-C4CD-1446-B258-49538E165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84" y="3948856"/>
                <a:ext cx="8249055" cy="857959"/>
              </a:xfrm>
              <a:prstGeom prst="roundRect">
                <a:avLst/>
              </a:prstGeom>
              <a:blipFill>
                <a:blip r:embed="rId3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BABDAE9E-C88A-3043-B79D-6831292559CC}"/>
                  </a:ext>
                </a:extLst>
              </p:cNvPr>
              <p:cNvSpPr/>
              <p:nvPr/>
            </p:nvSpPr>
            <p:spPr>
              <a:xfrm>
                <a:off x="773484" y="3090897"/>
                <a:ext cx="8249055" cy="857959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Membership Testing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d>
                      <m:dPr>
                        <m:ctrlPr>
                          <a:rPr lang="en-US" sz="3200" b="1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BABDAE9E-C88A-3043-B79D-6831292559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84" y="3090897"/>
                <a:ext cx="8249055" cy="857959"/>
              </a:xfrm>
              <a:prstGeom prst="roundRect">
                <a:avLst/>
              </a:prstGeom>
              <a:blipFill>
                <a:blip r:embed="rId4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0292A7E3-94E1-0241-A901-A0EBCF92F8B3}"/>
              </a:ext>
            </a:extLst>
          </p:cNvPr>
          <p:cNvSpPr txBox="1">
            <a:spLocks/>
          </p:cNvSpPr>
          <p:nvPr/>
        </p:nvSpPr>
        <p:spPr>
          <a:xfrm>
            <a:off x="7978302" y="5532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Pseudorandom Set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[SACM21]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164886-F3DA-CB48-B563-3EF6F65770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484" y="629918"/>
            <a:ext cx="43561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6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"/>
    </mc:Choice>
    <mc:Fallback xmlns="">
      <p:transition spd="slow" advTm="305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6701EBE5-C729-824E-9E21-A557A94B4188}"/>
                  </a:ext>
                </a:extLst>
              </p:cNvPr>
              <p:cNvSpPr/>
              <p:nvPr/>
            </p:nvSpPr>
            <p:spPr>
              <a:xfrm>
                <a:off x="1147864" y="1690688"/>
                <a:ext cx="8249055" cy="857959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Fast Set Enumeration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d>
                      <m:dPr>
                        <m:ctrlPr>
                          <a:rPr lang="en-US" sz="3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3200" b="1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e>
                        </m:rad>
                      </m:e>
                    </m:d>
                  </m:oMath>
                </a14:m>
                <a:endParaRPr lang="en-US" sz="3200" b="1" dirty="0"/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6701EBE5-C729-824E-9E21-A557A94B41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864" y="1690688"/>
                <a:ext cx="8249055" cy="857959"/>
              </a:xfrm>
              <a:prstGeom prst="roundRect">
                <a:avLst/>
              </a:prstGeom>
              <a:blipFill>
                <a:blip r:embed="rId3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E2536497-E437-694C-9E50-4A614E6B8737}"/>
                  </a:ext>
                </a:extLst>
              </p:cNvPr>
              <p:cNvSpPr/>
              <p:nvPr/>
            </p:nvSpPr>
            <p:spPr>
              <a:xfrm>
                <a:off x="1147863" y="2896344"/>
                <a:ext cx="8249055" cy="857959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Membership Testing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d>
                      <m:dPr>
                        <m:ctrlPr>
                          <a:rPr lang="en-US" sz="3200" b="1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3200" b="1" dirty="0"/>
              </a:p>
            </p:txBody>
          </p:sp>
        </mc:Choice>
        <mc:Fallback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E2536497-E437-694C-9E50-4A614E6B87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863" y="2896344"/>
                <a:ext cx="8249055" cy="857959"/>
              </a:xfrm>
              <a:prstGeom prst="roundRect">
                <a:avLst/>
              </a:prstGeom>
              <a:blipFill>
                <a:blip r:embed="rId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332854B-2030-F447-B33B-34A73EE1AE77}"/>
              </a:ext>
            </a:extLst>
          </p:cNvPr>
          <p:cNvSpPr/>
          <p:nvPr/>
        </p:nvSpPr>
        <p:spPr>
          <a:xfrm>
            <a:off x="1147863" y="4100687"/>
            <a:ext cx="8249055" cy="85795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Private Resampling (online query)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022FB34-F71D-8940-AED0-1CD3D9A5E1C9}"/>
              </a:ext>
            </a:extLst>
          </p:cNvPr>
          <p:cNvSpPr/>
          <p:nvPr/>
        </p:nvSpPr>
        <p:spPr>
          <a:xfrm>
            <a:off x="1147863" y="5354174"/>
            <a:ext cx="8249055" cy="8579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Private Adding (local refresh)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CC0DB-0045-EC45-9ABE-341318EB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we need from the set representation?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B0AC9468-B525-084A-862C-6B83FE33B367}"/>
              </a:ext>
            </a:extLst>
          </p:cNvPr>
          <p:cNvSpPr/>
          <p:nvPr/>
        </p:nvSpPr>
        <p:spPr>
          <a:xfrm>
            <a:off x="8210095" y="3889734"/>
            <a:ext cx="2895600" cy="1599406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Not supported before!</a:t>
            </a:r>
          </a:p>
        </p:txBody>
      </p:sp>
    </p:spTree>
    <p:extLst>
      <p:ext uri="{BB962C8B-B14F-4D97-AF65-F5344CB8AC3E}">
        <p14:creationId xmlns:p14="http://schemas.microsoft.com/office/powerpoint/2010/main" val="137535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"/>
    </mc:Choice>
    <mc:Fallback xmlns="">
      <p:transition spd="slow" advTm="1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9DCE2-AF39-4D46-AA00-A563D576A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New Idea</a:t>
            </a:r>
          </a:p>
        </p:txBody>
      </p:sp>
      <p:pic>
        <p:nvPicPr>
          <p:cNvPr id="4" name="Google Shape;1106;p79">
            <a:extLst>
              <a:ext uri="{FF2B5EF4-FFF2-40B4-BE49-F238E27FC236}">
                <a16:creationId xmlns:a16="http://schemas.microsoft.com/office/drawing/2014/main" id="{0914861D-A8BD-5041-B517-719212664A03}"/>
              </a:ext>
            </a:extLst>
          </p:cNvPr>
          <p:cNvPicPr preferRelativeResize="0"/>
          <p:nvPr/>
        </p:nvPicPr>
        <p:blipFill>
          <a:blip r:embed="rId2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563623" y="2575556"/>
            <a:ext cx="1567425" cy="15674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A48AC8-F380-2E4F-A6BD-D593AA2E5202}"/>
              </a:ext>
            </a:extLst>
          </p:cNvPr>
          <p:cNvSpPr txBox="1"/>
          <p:nvPr/>
        </p:nvSpPr>
        <p:spPr>
          <a:xfrm>
            <a:off x="2938369" y="2635993"/>
            <a:ext cx="593944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Privately</a:t>
            </a:r>
            <a:r>
              <a:rPr lang="zh-CN" altLang="en-US" sz="4400" b="1" dirty="0"/>
              <a:t> </a:t>
            </a:r>
            <a:r>
              <a:rPr lang="en-US" sz="4400" b="1" dirty="0"/>
              <a:t>Programmable </a:t>
            </a:r>
          </a:p>
          <a:p>
            <a:r>
              <a:rPr lang="en-US" sz="4400" b="1" dirty="0"/>
              <a:t>Pseudorandom Set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063105-D997-FE4F-8C80-238E3FCD8005}"/>
              </a:ext>
            </a:extLst>
          </p:cNvPr>
          <p:cNvSpPr txBox="1"/>
          <p:nvPr/>
        </p:nvSpPr>
        <p:spPr>
          <a:xfrm>
            <a:off x="2623379" y="5027847"/>
            <a:ext cx="65694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Based on </a:t>
            </a:r>
            <a:r>
              <a:rPr lang="en-US" sz="3200" b="1" dirty="0"/>
              <a:t>Privately</a:t>
            </a:r>
            <a:r>
              <a:rPr lang="en-US" sz="3200" dirty="0"/>
              <a:t> </a:t>
            </a:r>
            <a:r>
              <a:rPr lang="en-US" sz="3200" b="1" dirty="0"/>
              <a:t>Programmable PRF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089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"/>
    </mc:Choice>
    <mc:Fallback xmlns="">
      <p:transition spd="slow" advTm="25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E45E5-CA34-F24C-99EE-9B65B032D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500062"/>
            <a:ext cx="11353800" cy="132556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Privately</a:t>
            </a:r>
            <a:r>
              <a:rPr lang="en-US" dirty="0"/>
              <a:t> Programmable Pseudorandom Function 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F52EF5-FFA4-D249-9BFF-AB1619F5D6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←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𝐺𝑒𝑛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/>
                  <a:t> </a:t>
                </a:r>
              </a:p>
              <a:p>
                <a:endParaRPr lang="en-US" sz="3600" dirty="0"/>
              </a:p>
              <a:p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 ←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𝑃𝑟𝑜𝑔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={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,…,(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)}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/>
                  <a:t> </a:t>
                </a:r>
              </a:p>
              <a:p>
                <a:endParaRPr lang="en-US" sz="3600" dirty="0"/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 ←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𝐸𝑣𝑎𝑙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′,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dirty="0"/>
              </a:p>
              <a:p>
                <a:pPr lvl="1"/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3200" dirty="0"/>
                  <a:t>return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3200" dirty="0"/>
              </a:p>
              <a:p>
                <a:pPr lvl="1"/>
                <a:r>
                  <a:rPr lang="en-US" sz="3200" dirty="0"/>
                  <a:t>Else return a pseudorandom value as before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F52EF5-FFA4-D249-9BFF-AB1619F5D6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68" t="-2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8F1C163-F985-614D-A13D-26B342EEDA06}"/>
              </a:ext>
            </a:extLst>
          </p:cNvPr>
          <p:cNvSpPr/>
          <p:nvPr/>
        </p:nvSpPr>
        <p:spPr>
          <a:xfrm>
            <a:off x="8515350" y="156082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Boneh</a:t>
            </a:r>
            <a:r>
              <a:rPr lang="en-US" dirty="0"/>
              <a:t>, Lewi, Wu17]</a:t>
            </a:r>
          </a:p>
          <a:p>
            <a:r>
              <a:rPr lang="en-US" dirty="0"/>
              <a:t>[</a:t>
            </a:r>
            <a:r>
              <a:rPr lang="en-US" dirty="0" err="1"/>
              <a:t>Peikert</a:t>
            </a:r>
            <a:r>
              <a:rPr lang="en-US" dirty="0"/>
              <a:t>, Shiehian18]</a:t>
            </a:r>
          </a:p>
          <a:p>
            <a:r>
              <a:rPr lang="en-US" dirty="0"/>
              <a:t>[Kim, Wu21]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AE5433-50CC-B140-B6BE-420DACBC7918}"/>
              </a:ext>
            </a:extLst>
          </p:cNvPr>
          <p:cNvSpPr txBox="1"/>
          <p:nvPr/>
        </p:nvSpPr>
        <p:spPr>
          <a:xfrm>
            <a:off x="9604442" y="6176963"/>
            <a:ext cx="2587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Assuming LWE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BA3DD26-061C-E14B-80E9-37937B4F8902}"/>
              </a:ext>
            </a:extLst>
          </p:cNvPr>
          <p:cNvSpPr/>
          <p:nvPr/>
        </p:nvSpPr>
        <p:spPr>
          <a:xfrm>
            <a:off x="838200" y="2957209"/>
            <a:ext cx="8519809" cy="953310"/>
          </a:xfrm>
          <a:prstGeom prst="roundRect">
            <a:avLst/>
          </a:prstGeom>
          <a:noFill/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04AF16F-57F2-0049-B972-58360FBC38B7}"/>
              </a:ext>
            </a:extLst>
          </p:cNvPr>
          <p:cNvSpPr/>
          <p:nvPr/>
        </p:nvSpPr>
        <p:spPr>
          <a:xfrm>
            <a:off x="6096000" y="3910519"/>
            <a:ext cx="5948869" cy="1426364"/>
          </a:xfrm>
          <a:prstGeom prst="roundRect">
            <a:avLst/>
          </a:prstGeom>
          <a:noFill/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“Programmed key hides</a:t>
            </a:r>
          </a:p>
          <a:p>
            <a:pPr algn="ctr"/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the programmed points”</a:t>
            </a:r>
          </a:p>
        </p:txBody>
      </p:sp>
    </p:spTree>
    <p:extLst>
      <p:ext uri="{BB962C8B-B14F-4D97-AF65-F5344CB8AC3E}">
        <p14:creationId xmlns:p14="http://schemas.microsoft.com/office/powerpoint/2010/main" val="197499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"/>
    </mc:Choice>
    <mc:Fallback xmlns="">
      <p:transition spd="slow" advTm="2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58B5806-0008-9244-9A8A-ED338CC882AF}"/>
              </a:ext>
            </a:extLst>
          </p:cNvPr>
          <p:cNvSpPr txBox="1">
            <a:spLocks/>
          </p:cNvSpPr>
          <p:nvPr/>
        </p:nvSpPr>
        <p:spPr>
          <a:xfrm>
            <a:off x="288587" y="75558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52 =  110100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110100 </a:t>
            </a:r>
          </a:p>
        </p:txBody>
      </p:sp>
      <p:sp>
        <p:nvSpPr>
          <p:cNvPr id="7" name="Google Shape;1096;p78">
            <a:extLst>
              <a:ext uri="{FF2B5EF4-FFF2-40B4-BE49-F238E27FC236}">
                <a16:creationId xmlns:a16="http://schemas.microsoft.com/office/drawing/2014/main" id="{194867F2-6B95-2E41-B073-21BAB2CDEC80}"/>
              </a:ext>
            </a:extLst>
          </p:cNvPr>
          <p:cNvSpPr/>
          <p:nvPr/>
        </p:nvSpPr>
        <p:spPr>
          <a:xfrm rot="5400000">
            <a:off x="739756" y="1576681"/>
            <a:ext cx="255876" cy="947447"/>
          </a:xfrm>
          <a:prstGeom prst="rightBracket">
            <a:avLst>
              <a:gd name="adj" fmla="val 8333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9" name="Google Shape;1096;p78">
            <a:extLst>
              <a:ext uri="{FF2B5EF4-FFF2-40B4-BE49-F238E27FC236}">
                <a16:creationId xmlns:a16="http://schemas.microsoft.com/office/drawing/2014/main" id="{D8C35B71-C956-F14D-9146-427F9C64E851}"/>
              </a:ext>
            </a:extLst>
          </p:cNvPr>
          <p:cNvSpPr/>
          <p:nvPr/>
        </p:nvSpPr>
        <p:spPr>
          <a:xfrm rot="5400000">
            <a:off x="881129" y="1976812"/>
            <a:ext cx="197513" cy="1171832"/>
          </a:xfrm>
          <a:prstGeom prst="rightBracket">
            <a:avLst>
              <a:gd name="adj" fmla="val 8333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" name="Google Shape;1096;p78">
            <a:extLst>
              <a:ext uri="{FF2B5EF4-FFF2-40B4-BE49-F238E27FC236}">
                <a16:creationId xmlns:a16="http://schemas.microsoft.com/office/drawing/2014/main" id="{F5C6C854-444C-3243-9E42-CE9ECF57B06E}"/>
              </a:ext>
            </a:extLst>
          </p:cNvPr>
          <p:cNvSpPr/>
          <p:nvPr/>
        </p:nvSpPr>
        <p:spPr>
          <a:xfrm rot="5400000">
            <a:off x="1056207" y="2281628"/>
            <a:ext cx="243298" cy="1574261"/>
          </a:xfrm>
          <a:prstGeom prst="rightBracket">
            <a:avLst>
              <a:gd name="adj" fmla="val 8333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DACA40-50C2-4C4A-A89F-DE449689156D}"/>
              </a:ext>
            </a:extLst>
          </p:cNvPr>
          <p:cNvSpPr txBox="1"/>
          <p:nvPr/>
        </p:nvSpPr>
        <p:spPr>
          <a:xfrm>
            <a:off x="2097931" y="4780838"/>
            <a:ext cx="70535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Private Adding:</a:t>
            </a:r>
          </a:p>
          <a:p>
            <a:r>
              <a:rPr lang="en-US" sz="3600" dirty="0"/>
              <a:t>1. Fix the output for the prefixes as 1</a:t>
            </a:r>
          </a:p>
          <a:p>
            <a:r>
              <a:rPr lang="en-US" sz="3600" dirty="0"/>
              <a:t>2. Program new output into the key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4B96117-E3CA-4C47-B03D-91438014EAD5}"/>
                  </a:ext>
                </a:extLst>
              </p:cNvPr>
              <p:cNvSpPr txBox="1"/>
              <p:nvPr/>
            </p:nvSpPr>
            <p:spPr>
              <a:xfrm>
                <a:off x="2114143" y="3220833"/>
                <a:ext cx="9934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Key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4B96117-E3CA-4C47-B03D-91438014E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143" y="3220833"/>
                <a:ext cx="993477" cy="523220"/>
              </a:xfrm>
              <a:prstGeom prst="rect">
                <a:avLst/>
              </a:prstGeom>
              <a:blipFill>
                <a:blip r:embed="rId2"/>
                <a:stretch>
                  <a:fillRect l="-11250" t="-11905" r="-125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8E60F4F-63D5-2C47-836D-A2F7E65AF4D3}"/>
              </a:ext>
            </a:extLst>
          </p:cNvPr>
          <p:cNvCxnSpPr>
            <a:cxnSpLocks/>
          </p:cNvCxnSpPr>
          <p:nvPr/>
        </p:nvCxnSpPr>
        <p:spPr>
          <a:xfrm>
            <a:off x="3688679" y="3499559"/>
            <a:ext cx="217633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3694E72-066B-5D47-B2B4-B16E6944167C}"/>
              </a:ext>
            </a:extLst>
          </p:cNvPr>
          <p:cNvSpPr txBox="1"/>
          <p:nvPr/>
        </p:nvSpPr>
        <p:spPr>
          <a:xfrm>
            <a:off x="3688679" y="1347454"/>
            <a:ext cx="185339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Program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en-US" sz="2800" dirty="0"/>
              <a:t>(1101, 1) </a:t>
            </a:r>
          </a:p>
          <a:p>
            <a:r>
              <a:rPr lang="en-US" sz="2800" dirty="0"/>
              <a:t>(11010, 1)</a:t>
            </a:r>
          </a:p>
          <a:p>
            <a:r>
              <a:rPr lang="en-US" sz="2800" dirty="0"/>
              <a:t>(110100, 1)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E360A50-F4FE-C84B-8896-95C970BF1AD5}"/>
                  </a:ext>
                </a:extLst>
              </p:cNvPr>
              <p:cNvSpPr txBox="1"/>
              <p:nvPr/>
            </p:nvSpPr>
            <p:spPr>
              <a:xfrm>
                <a:off x="6487036" y="1600459"/>
                <a:ext cx="25372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𝑃𝑅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1101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E360A50-F4FE-C84B-8896-95C970BF1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036" y="1600459"/>
                <a:ext cx="2537233" cy="461665"/>
              </a:xfrm>
              <a:prstGeom prst="rect">
                <a:avLst/>
              </a:prstGeom>
              <a:blipFill>
                <a:blip r:embed="rId3"/>
                <a:stretch>
                  <a:fillRect l="-498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8E5209D-E0F2-514F-90DC-1800F0AE207C}"/>
                  </a:ext>
                </a:extLst>
              </p:cNvPr>
              <p:cNvSpPr txBox="1"/>
              <p:nvPr/>
            </p:nvSpPr>
            <p:spPr>
              <a:xfrm>
                <a:off x="6487036" y="2083598"/>
                <a:ext cx="27071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𝑃𝑅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11010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8E5209D-E0F2-514F-90DC-1800F0AE2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036" y="2083598"/>
                <a:ext cx="2707151" cy="461665"/>
              </a:xfrm>
              <a:prstGeom prst="rect">
                <a:avLst/>
              </a:prstGeom>
              <a:blipFill>
                <a:blip r:embed="rId4"/>
                <a:stretch>
                  <a:fillRect l="-467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4107DD-B71B-8B49-A427-454FB880248E}"/>
                  </a:ext>
                </a:extLst>
              </p:cNvPr>
              <p:cNvSpPr txBox="1"/>
              <p:nvPr/>
            </p:nvSpPr>
            <p:spPr>
              <a:xfrm>
                <a:off x="6503248" y="2566737"/>
                <a:ext cx="28770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𝑃𝑅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110100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4107DD-B71B-8B49-A427-454FB8802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248" y="2566737"/>
                <a:ext cx="2877070" cy="461665"/>
              </a:xfrm>
              <a:prstGeom prst="rect">
                <a:avLst/>
              </a:prstGeom>
              <a:blipFill>
                <a:blip r:embed="rId5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8B05B51-5FBA-7A49-B9D0-2BE836F4F6C2}"/>
                  </a:ext>
                </a:extLst>
              </p:cNvPr>
              <p:cNvSpPr txBox="1"/>
              <p:nvPr/>
            </p:nvSpPr>
            <p:spPr>
              <a:xfrm>
                <a:off x="6667500" y="3086493"/>
                <a:ext cx="10751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Key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8B05B51-5FBA-7A49-B9D0-2BE836F4F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500" y="3086493"/>
                <a:ext cx="1075166" cy="523220"/>
              </a:xfrm>
              <a:prstGeom prst="rect">
                <a:avLst/>
              </a:prstGeom>
              <a:blipFill>
                <a:blip r:embed="rId6"/>
                <a:stretch>
                  <a:fillRect l="-10465" t="-9524" r="-232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62B69BF-9357-BC42-BCEC-1559A41760EF}"/>
              </a:ext>
            </a:extLst>
          </p:cNvPr>
          <p:cNvSpPr txBox="1"/>
          <p:nvPr/>
        </p:nvSpPr>
        <p:spPr>
          <a:xfrm>
            <a:off x="6505048" y="4157828"/>
            <a:ext cx="347281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Resampling</a:t>
            </a:r>
          </a:p>
          <a:p>
            <a:r>
              <a:rPr lang="en-US" sz="2800" dirty="0"/>
              <a:t>Resample the prefixes </a:t>
            </a:r>
          </a:p>
        </p:txBody>
      </p:sp>
    </p:spTree>
    <p:extLst>
      <p:ext uri="{BB962C8B-B14F-4D97-AF65-F5344CB8AC3E}">
        <p14:creationId xmlns:p14="http://schemas.microsoft.com/office/powerpoint/2010/main" val="234109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"/>
    </mc:Choice>
    <mc:Fallback xmlns="">
      <p:transition spd="slow" advTm="1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3" grpId="0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29;p48">
            <a:extLst>
              <a:ext uri="{FF2B5EF4-FFF2-40B4-BE49-F238E27FC236}">
                <a16:creationId xmlns:a16="http://schemas.microsoft.com/office/drawing/2014/main" id="{A8EFC015-B9DD-9747-BE00-8B0F38CDE36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184" y="437554"/>
            <a:ext cx="4506199" cy="59048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AC823C1-55F3-524B-9D9C-44CE95230948}"/>
              </a:ext>
            </a:extLst>
          </p:cNvPr>
          <p:cNvSpPr/>
          <p:nvPr/>
        </p:nvSpPr>
        <p:spPr>
          <a:xfrm>
            <a:off x="4844375" y="4980562"/>
            <a:ext cx="5661498" cy="13618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Inefficient 2-server Strawman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8879ABB-297D-714F-9E8D-7387235F0719}"/>
              </a:ext>
            </a:extLst>
          </p:cNvPr>
          <p:cNvSpPr/>
          <p:nvPr/>
        </p:nvSpPr>
        <p:spPr>
          <a:xfrm>
            <a:off x="5778369" y="2607750"/>
            <a:ext cx="5661498" cy="136187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Efficient 2-server Scheme</a:t>
            </a:r>
          </a:p>
        </p:txBody>
      </p:sp>
      <p:pic>
        <p:nvPicPr>
          <p:cNvPr id="7" name="Google Shape;633;p48">
            <a:extLst>
              <a:ext uri="{FF2B5EF4-FFF2-40B4-BE49-F238E27FC236}">
                <a16:creationId xmlns:a16="http://schemas.microsoft.com/office/drawing/2014/main" id="{8A8FB444-9307-574F-B35A-64D0FCA0418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4155" y="3982224"/>
            <a:ext cx="615946" cy="7223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409ABDF-3E3E-1A4D-AE52-674B47197922}"/>
              </a:ext>
            </a:extLst>
          </p:cNvPr>
          <p:cNvSpPr/>
          <p:nvPr/>
        </p:nvSpPr>
        <p:spPr>
          <a:xfrm>
            <a:off x="6258128" y="286781"/>
            <a:ext cx="5661498" cy="13618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Proof</a:t>
            </a:r>
          </a:p>
        </p:txBody>
      </p:sp>
      <p:pic>
        <p:nvPicPr>
          <p:cNvPr id="9" name="Google Shape;633;p48">
            <a:extLst>
              <a:ext uri="{FF2B5EF4-FFF2-40B4-BE49-F238E27FC236}">
                <a16:creationId xmlns:a16="http://schemas.microsoft.com/office/drawing/2014/main" id="{7D2A446B-020B-6343-B4DD-60311F74C9F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72931" y="1732260"/>
            <a:ext cx="615946" cy="722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10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6"/>
    </mc:Choice>
    <mc:Fallback xmlns="">
      <p:transition spd="slow" advTm="1276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643AF-ED4A-8945-860B-C758F7787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Decoupling crypto &amp; probability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A523C-5B2C-E04B-8204-B87C769AA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Cryptography Objects:</a:t>
            </a:r>
          </a:p>
          <a:p>
            <a:pPr lvl="1"/>
            <a:r>
              <a:rPr lang="en-US" b="1" dirty="0"/>
              <a:t>FHE</a:t>
            </a:r>
          </a:p>
          <a:p>
            <a:pPr lvl="1"/>
            <a:r>
              <a:rPr lang="en-US" dirty="0"/>
              <a:t>Privately Programmable PRF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Probability Analysis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sets</a:t>
            </a:r>
            <a:r>
              <a:rPr lang="en-US" dirty="0"/>
              <a:t> stored by the client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sets</a:t>
            </a:r>
            <a:r>
              <a:rPr lang="en-US" dirty="0"/>
              <a:t> observed by the server</a:t>
            </a:r>
          </a:p>
        </p:txBody>
      </p:sp>
    </p:spTree>
    <p:extLst>
      <p:ext uri="{BB962C8B-B14F-4D97-AF65-F5344CB8AC3E}">
        <p14:creationId xmlns:p14="http://schemas.microsoft.com/office/powerpoint/2010/main" val="3840316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"/>
          <p:cNvSpPr/>
          <p:nvPr/>
        </p:nvSpPr>
        <p:spPr>
          <a:xfrm>
            <a:off x="6093167" y="144675"/>
            <a:ext cx="6590000" cy="732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98" name="Google Shape;198;p22"/>
          <p:cNvSpPr txBox="1"/>
          <p:nvPr/>
        </p:nvSpPr>
        <p:spPr>
          <a:xfrm>
            <a:off x="1498000" y="1358067"/>
            <a:ext cx="97932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400"/>
          </a:p>
        </p:txBody>
      </p:sp>
      <p:sp>
        <p:nvSpPr>
          <p:cNvPr id="199" name="Google Shape;199;p22"/>
          <p:cNvSpPr txBox="1"/>
          <p:nvPr/>
        </p:nvSpPr>
        <p:spPr>
          <a:xfrm>
            <a:off x="365600" y="265667"/>
            <a:ext cx="5624800" cy="1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4667" b="1" dirty="0">
                <a:latin typeface="Raleway"/>
                <a:ea typeface="Raleway"/>
                <a:cs typeface="Raleway"/>
                <a:sym typeface="Raleway"/>
              </a:rPr>
              <a:t>Classical PIR </a:t>
            </a:r>
            <a:endParaRPr sz="4667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0" name="Google Shape;200;p22"/>
          <p:cNvSpPr txBox="1"/>
          <p:nvPr/>
        </p:nvSpPr>
        <p:spPr>
          <a:xfrm>
            <a:off x="1623000" y="2862667"/>
            <a:ext cx="36980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000">
                <a:solidFill>
                  <a:srgbClr val="999999"/>
                </a:solidFill>
                <a:latin typeface="Raleway"/>
                <a:ea typeface="Raleway"/>
                <a:cs typeface="Raleway"/>
                <a:sym typeface="Raleway"/>
              </a:rPr>
              <a:t>Linear-time </a:t>
            </a:r>
            <a:endParaRPr sz="4000">
              <a:solidFill>
                <a:srgbClr val="999999"/>
              </a:solidFill>
              <a:latin typeface="Raleway"/>
              <a:ea typeface="Raleway"/>
              <a:cs typeface="Raleway"/>
              <a:sym typeface="Raleway"/>
            </a:endParaRPr>
          </a:p>
          <a:p>
            <a:endParaRPr sz="4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1" name="Google Shape;201;p22"/>
          <p:cNvSpPr txBox="1"/>
          <p:nvPr/>
        </p:nvSpPr>
        <p:spPr>
          <a:xfrm>
            <a:off x="6401133" y="164067"/>
            <a:ext cx="5624800" cy="1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4667" b="1">
                <a:latin typeface="Raleway"/>
                <a:ea typeface="Raleway"/>
                <a:cs typeface="Raleway"/>
                <a:sym typeface="Raleway"/>
              </a:rPr>
              <a:t>Preprocessing PIR</a:t>
            </a:r>
            <a:endParaRPr sz="4667" b="1">
              <a:latin typeface="Raleway"/>
              <a:ea typeface="Raleway"/>
              <a:cs typeface="Raleway"/>
              <a:sym typeface="Raleway"/>
            </a:endParaRPr>
          </a:p>
          <a:p>
            <a:pPr algn="ctr"/>
            <a:endParaRPr sz="4667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2" name="Google Shape;202;p22"/>
          <p:cNvSpPr txBox="1"/>
          <p:nvPr/>
        </p:nvSpPr>
        <p:spPr>
          <a:xfrm>
            <a:off x="4938733" y="1053267"/>
            <a:ext cx="8418400" cy="707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" sz="3333" dirty="0">
                <a:solidFill>
                  <a:schemeClr val="dk1"/>
                </a:solidFill>
                <a:latin typeface="Raleway"/>
                <a:sym typeface="Raleway"/>
              </a:rPr>
              <a:t>[BIM00]</a:t>
            </a:r>
            <a:endParaRPr sz="3333" dirty="0"/>
          </a:p>
        </p:txBody>
      </p:sp>
      <p:pic>
        <p:nvPicPr>
          <p:cNvPr id="205" name="Google Shape;20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87220" y="2950606"/>
            <a:ext cx="857069" cy="85706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58F6743-92F7-2441-9182-52AE061F2554}"/>
              </a:ext>
            </a:extLst>
          </p:cNvPr>
          <p:cNvSpPr txBox="1"/>
          <p:nvPr/>
        </p:nvSpPr>
        <p:spPr>
          <a:xfrm>
            <a:off x="8093582" y="3588548"/>
            <a:ext cx="2589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ym typeface="Wingdings" pitchFamily="2" charset="2"/>
              </a:rPr>
              <a:t> Sublinear!</a:t>
            </a:r>
            <a:endParaRPr lang="en-US" sz="3600" dirty="0"/>
          </a:p>
        </p:txBody>
      </p:sp>
      <p:pic>
        <p:nvPicPr>
          <p:cNvPr id="26" name="Google Shape;204;p22">
            <a:extLst>
              <a:ext uri="{FF2B5EF4-FFF2-40B4-BE49-F238E27FC236}">
                <a16:creationId xmlns:a16="http://schemas.microsoft.com/office/drawing/2014/main" id="{6AA0FAA3-3C38-D948-A39D-0BC42E6EF684}"/>
              </a:ext>
            </a:extLst>
          </p:cNvPr>
          <p:cNvPicPr preferRelativeResize="0"/>
          <p:nvPr/>
        </p:nvPicPr>
        <p:blipFill>
          <a:blip r:embed="rId4">
            <a:alphaModFix/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7220" y="4175612"/>
            <a:ext cx="857069" cy="85706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Google Shape;208;p22">
                <a:extLst>
                  <a:ext uri="{FF2B5EF4-FFF2-40B4-BE49-F238E27FC236}">
                    <a16:creationId xmlns:a16="http://schemas.microsoft.com/office/drawing/2014/main" id="{3D5A3FD1-1E80-8F42-B86D-8A655EF6D829}"/>
                  </a:ext>
                </a:extLst>
              </p:cNvPr>
              <p:cNvSpPr txBox="1"/>
              <p:nvPr/>
            </p:nvSpPr>
            <p:spPr>
              <a:xfrm>
                <a:off x="190138" y="4181391"/>
                <a:ext cx="5975724" cy="14924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r>
                  <a:rPr lang="ar-AE" sz="4000" dirty="0">
                    <a:latin typeface="Raleway"/>
                    <a:ea typeface="Raleway"/>
                    <a:cs typeface="Raleway"/>
                    <a:sym typeface="Raleway"/>
                  </a:rPr>
                  <a:t>    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ar-AE" sz="4000" i="1" smtClean="0">
                            <a:latin typeface="Cambria Math" panose="02040503050406030204" pitchFamily="18" charset="0"/>
                            <a:sym typeface="Raleway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sym typeface="Raleway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sym typeface="Raleway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sym typeface="Raleway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000" dirty="0">
                    <a:latin typeface="Raleway"/>
                    <a:ea typeface="Raleway"/>
                    <a:cs typeface="Raleway"/>
                    <a:sym typeface="Raleway"/>
                  </a:rPr>
                  <a:t> - comm.</a:t>
                </a:r>
              </a:p>
              <a:p>
                <a:endParaRPr sz="4000" dirty="0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mc:Choice>
        <mc:Fallback xmlns="">
          <p:sp>
            <p:nvSpPr>
              <p:cNvPr id="27" name="Google Shape;208;p22">
                <a:extLst>
                  <a:ext uri="{FF2B5EF4-FFF2-40B4-BE49-F238E27FC236}">
                    <a16:creationId xmlns:a16="http://schemas.microsoft.com/office/drawing/2014/main" id="{3D5A3FD1-1E80-8F42-B86D-8A655EF6D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38" y="4181391"/>
                <a:ext cx="5975724" cy="1492419"/>
              </a:xfrm>
              <a:prstGeom prst="rect">
                <a:avLst/>
              </a:prstGeom>
              <a:blipFill>
                <a:blip r:embed="rId5"/>
                <a:stretch>
                  <a:fillRect l="-2966" t="-8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750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33"/>
    </mc:Choice>
    <mc:Fallback xmlns="">
      <p:transition spd="slow" advTm="19233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1BD7C-3960-3146-A4A6-63021CBE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New ideas in the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6EB9D9-8F01-AA4D-9A41-6489BCB417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Separate Crypto Analysis from Probability Analysis</a:t>
                </a:r>
              </a:p>
              <a:p>
                <a:pPr lvl="1"/>
                <a:r>
                  <a:rPr lang="en-US" dirty="0"/>
                  <a:t>Delayed Sampling Trick</a:t>
                </a:r>
              </a:p>
              <a:p>
                <a:pPr lvl="1"/>
                <a:r>
                  <a:rPr lang="en-US" dirty="0"/>
                  <a:t>Key lemma for the PP-PRF: Programming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Rejection Sampling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6EB9D9-8F01-AA4D-9A41-6489BCB417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63475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6B71B-807C-904A-8AC7-3D122B376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Recap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00279D-F438-1649-980A-8949862FC1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sz="3200" b="1" dirty="0"/>
                  <a:t>2-server PIR to 1-server PIR w/ FHE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800" dirty="0"/>
                  <a:t>Full Separation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800" dirty="0"/>
                  <a:t>Efficient Circuit Representation</a:t>
                </a:r>
              </a:p>
              <a:p>
                <a:endParaRPr lang="en-US" sz="3200" b="1" dirty="0"/>
              </a:p>
              <a:p>
                <a:pPr marL="0" indent="0">
                  <a:buNone/>
                </a:pPr>
                <a:r>
                  <a:rPr lang="en-US" sz="3200" b="1" dirty="0"/>
                  <a:t>Optimal 2-server PIR</a:t>
                </a:r>
              </a:p>
              <a:p>
                <a:pPr lvl="1"/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Privately Programmable</a:t>
                </a:r>
                <a:r>
                  <a:rPr lang="en-US" sz="2800" dirty="0"/>
                  <a:t> Pseudorandom Set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ar-AE" sz="28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𝑂</m:t>
                        </m:r>
                      </m:e>
                    </m:acc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Raleway"/>
                      </a:rPr>
                      <m:t>(1)</m:t>
                    </m:r>
                  </m:oMath>
                </a14:m>
                <a:r>
                  <a:rPr lang="ar-AE" sz="2800" dirty="0">
                    <a:latin typeface="Raleway"/>
                    <a:ea typeface="Raleway"/>
                    <a:cs typeface="Raleway"/>
                    <a:sym typeface="Raleway"/>
                  </a:rPr>
                  <a:t>-</a:t>
                </a:r>
                <a:r>
                  <a:rPr lang="en-US" sz="2800" dirty="0">
                    <a:latin typeface="Raleway"/>
                    <a:ea typeface="Raleway"/>
                    <a:cs typeface="Raleway"/>
                    <a:sym typeface="Raleway"/>
                  </a:rPr>
                  <a:t>Comm.,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ar-AE" sz="28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𝑂</m:t>
                        </m:r>
                      </m:e>
                    </m:acc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Raleway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𝑛</m:t>
                        </m:r>
                      </m:e>
                    </m:rad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Raleway"/>
                      </a:rPr>
                      <m:t>)</m:t>
                    </m:r>
                  </m:oMath>
                </a14:m>
                <a:r>
                  <a:rPr lang="ar-AE" sz="2800" dirty="0">
                    <a:latin typeface="Raleway"/>
                    <a:ea typeface="Raleway"/>
                    <a:cs typeface="Raleway"/>
                    <a:sym typeface="Raleway"/>
                  </a:rPr>
                  <a:t>-</a:t>
                </a:r>
                <a:r>
                  <a:rPr lang="en-US" sz="2800" dirty="0">
                    <a:latin typeface="Raleway"/>
                    <a:ea typeface="Raleway"/>
                    <a:cs typeface="Raleway"/>
                    <a:sym typeface="Raleway"/>
                  </a:rPr>
                  <a:t>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ar-AE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𝑂</m:t>
                        </m:r>
                      </m:e>
                    </m:acc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Raleway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Raleway"/>
                          </a:rPr>
                          <m:t>𝑛</m:t>
                        </m:r>
                      </m:e>
                    </m:rad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Raleway"/>
                      </a:rPr>
                      <m:t>)</m:t>
                    </m:r>
                  </m:oMath>
                </a14:m>
                <a:r>
                  <a:rPr lang="ar-AE" sz="2800" dirty="0">
                    <a:latin typeface="Raleway"/>
                    <a:ea typeface="Raleway"/>
                    <a:cs typeface="Raleway"/>
                    <a:sym typeface="Raleway"/>
                  </a:rPr>
                  <a:t>-</a:t>
                </a:r>
                <a:r>
                  <a:rPr lang="en-US" sz="2800" dirty="0">
                    <a:latin typeface="Raleway"/>
                    <a:ea typeface="Raleway"/>
                    <a:cs typeface="Raleway"/>
                    <a:sym typeface="Raleway"/>
                  </a:rPr>
                  <a:t>Storage </a:t>
                </a:r>
              </a:p>
              <a:p>
                <a:pPr lvl="1"/>
                <a:endParaRPr lang="en-US" sz="2800" dirty="0">
                  <a:latin typeface="Raleway"/>
                  <a:sym typeface="Raleway"/>
                </a:endParaRPr>
              </a:p>
              <a:p>
                <a:pPr marL="0" indent="0">
                  <a:buNone/>
                </a:pPr>
                <a:r>
                  <a:rPr lang="en-US" sz="3900" b="1" i="1" dirty="0">
                    <a:solidFill>
                      <a:srgbClr val="C00000"/>
                    </a:solidFill>
                  </a:rPr>
                  <a:t>Piano: Extremely Simple, Single-Server PIR with Sublinear Server Computation</a:t>
                </a:r>
                <a:r>
                  <a:rPr lang="zh-CN" altLang="en-US" sz="3900" b="1" i="1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3900" b="1" i="1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3900" dirty="0">
                    <a:solidFill>
                      <a:srgbClr val="C00000"/>
                    </a:solidFill>
                  </a:rPr>
                  <a:t>(available on </a:t>
                </a:r>
                <a:r>
                  <a:rPr lang="en-US" altLang="zh-CN" sz="3900" dirty="0" err="1">
                    <a:solidFill>
                      <a:srgbClr val="C00000"/>
                    </a:solidFill>
                  </a:rPr>
                  <a:t>eprint</a:t>
                </a:r>
                <a:r>
                  <a:rPr lang="en-US" altLang="zh-CN" sz="3900" dirty="0">
                    <a:solidFill>
                      <a:srgbClr val="C000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3900" i="1" dirty="0">
                    <a:solidFill>
                      <a:schemeClr val="accent6">
                        <a:lumMod val="50000"/>
                      </a:schemeClr>
                    </a:solidFill>
                  </a:rPr>
                  <a:t>100 GB DB, 1.6 billions records --- ~33ms online time</a:t>
                </a:r>
              </a:p>
              <a:p>
                <a:pPr marL="0" indent="0">
                  <a:buNone/>
                </a:pPr>
                <a:endParaRPr lang="en-US" sz="3200" dirty="0">
                  <a:latin typeface="Raleway"/>
                  <a:sym typeface="Raleway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00279D-F438-1649-980A-8949862FC1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8" t="-3801" b="-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3D8F4D9-A670-3249-86BC-7750B9464E8D}"/>
              </a:ext>
            </a:extLst>
          </p:cNvPr>
          <p:cNvSpPr txBox="1"/>
          <p:nvPr/>
        </p:nvSpPr>
        <p:spPr>
          <a:xfrm>
            <a:off x="5919129" y="6176963"/>
            <a:ext cx="62728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1"/>
                </a:solidFill>
              </a:rPr>
              <a:t>mingxunz@andrew.cmu.edu</a:t>
            </a:r>
            <a:endParaRPr lang="en-US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72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3A0D2-7968-A146-973A-845D9E11F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Key Lemma (simplified)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8DE229-3F06-DA40-A181-CFDBEC81A8FD}"/>
                  </a:ext>
                </a:extLst>
              </p:cNvPr>
              <p:cNvSpPr txBox="1"/>
              <p:nvPr/>
            </p:nvSpPr>
            <p:spPr>
              <a:xfrm>
                <a:off x="1089324" y="1447308"/>
                <a:ext cx="9387106" cy="261622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,…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𝐴𝑑𝑣</m:t>
                    </m:r>
                  </m:oMath>
                </a14:m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,…</m:t>
                    </m:r>
                    <m:sSubSup>
                      <m:sSubSupPr>
                        <m:ctrlPr>
                          <a:rPr lang="en-US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groupChr>
                      <m:groupChrPr>
                        <m:chr m:val="←"/>
                        <m:vertJc m:val="bot"/>
                        <m:ctrlPr>
                          <a:rPr lang="en-US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sz="2800" b="0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msk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8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Gen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sk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𝐏𝐫𝐨𝐠𝐫𝐚𝐦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msk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∪</m:t>
                        </m:r>
                        <m:r>
                          <a:rPr lang="en-US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{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8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2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Sup>
                              <m:sSubSupPr>
                                <m:ctrlPr>
                                  <a:rPr lang="en-US" sz="28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8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,…,(</m:t>
                        </m:r>
                        <m:sSubSup>
                          <m:sSubSupPr>
                            <m:ctrlPr>
                              <a:rPr lang="en-US" sz="2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>
                            <m:r>
                              <a:rPr lang="en-US" sz="2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>
                            <m:r>
                              <a:rPr lang="en-US" sz="2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)}</m:t>
                        </m:r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libri" panose="020F0502020204030204" pitchFamily="34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</m:e>
                    </m:d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ea typeface="Cambria Math" panose="02040503050406030204" pitchFamily="18" charset="0"/>
                  </a:rPr>
                  <a:t>Output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sk</m:t>
                    </m:r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8DE229-3F06-DA40-A181-CFDBEC81A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324" y="1447308"/>
                <a:ext cx="9387106" cy="2616229"/>
              </a:xfrm>
              <a:prstGeom prst="rect">
                <a:avLst/>
              </a:prstGeom>
              <a:blipFill>
                <a:blip r:embed="rId2"/>
                <a:stretch>
                  <a:fillRect l="-1350" t="-1923" b="-4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8A9B05-44A7-6B46-B717-84FBE45973F9}"/>
                  </a:ext>
                </a:extLst>
              </p:cNvPr>
              <p:cNvSpPr txBox="1"/>
              <p:nvPr/>
            </p:nvSpPr>
            <p:spPr>
              <a:xfrm>
                <a:off x="1123584" y="4828386"/>
                <a:ext cx="9352845" cy="19069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:1</m:t>
                            </m:r>
                          </m:e>
                        </m:d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:1</m:t>
                            </m:r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Sup>
                      <m:sSubSupPr>
                        <m:ctrlP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,…</m:t>
                    </m:r>
                    <m:sSubSup>
                      <m:sSubSupPr>
                        <m:ctrlP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𝐴𝑑𝑣</m:t>
                    </m:r>
                  </m:oMath>
                </a14:m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8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Sample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sk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Sim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800" dirty="0">
                    <a:ea typeface="Cambria Math" panose="02040503050406030204" pitchFamily="18" charset="0"/>
                  </a:rPr>
                  <a:t>	</a:t>
                </a:r>
                <a:r>
                  <a:rPr lang="en-US" sz="28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until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for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all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𝐸𝑣𝑎𝑙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sk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ea typeface="Cambria Math" panose="02040503050406030204" pitchFamily="18" charset="0"/>
                  </a:rPr>
                  <a:t>Output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sk</m:t>
                    </m:r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8A9B05-44A7-6B46-B717-84FBE4597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584" y="4828386"/>
                <a:ext cx="9352845" cy="1906997"/>
              </a:xfrm>
              <a:prstGeom prst="rect">
                <a:avLst/>
              </a:prstGeom>
              <a:blipFill>
                <a:blip r:embed="rId3"/>
                <a:stretch>
                  <a:fillRect l="-1218" t="-2632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B0F205-714A-484D-BD57-C7D9AEC00E40}"/>
                  </a:ext>
                </a:extLst>
              </p:cNvPr>
              <p:cNvSpPr txBox="1"/>
              <p:nvPr/>
            </p:nvSpPr>
            <p:spPr>
              <a:xfrm>
                <a:off x="5382767" y="3966612"/>
                <a:ext cx="800219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5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B0F205-714A-484D-BD57-C7D9AEC00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767" y="3966612"/>
                <a:ext cx="800219" cy="8617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03D6599A-29B7-1242-B07E-0159AB315092}"/>
              </a:ext>
            </a:extLst>
          </p:cNvPr>
          <p:cNvSpPr txBox="1"/>
          <p:nvPr/>
        </p:nvSpPr>
        <p:spPr>
          <a:xfrm>
            <a:off x="8307422" y="682459"/>
            <a:ext cx="3410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“Real Experiments”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E8D0F3-9C45-1F42-AC80-3EDA894CA4A6}"/>
              </a:ext>
            </a:extLst>
          </p:cNvPr>
          <p:cNvSpPr txBox="1"/>
          <p:nvPr/>
        </p:nvSpPr>
        <p:spPr>
          <a:xfrm>
            <a:off x="7822662" y="4243611"/>
            <a:ext cx="4369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“Simulated Experiments”</a:t>
            </a:r>
          </a:p>
        </p:txBody>
      </p:sp>
    </p:spTree>
    <p:extLst>
      <p:ext uri="{BB962C8B-B14F-4D97-AF65-F5344CB8AC3E}">
        <p14:creationId xmlns:p14="http://schemas.microsoft.com/office/powerpoint/2010/main" val="21432600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798911" y="2669297"/>
            <a:ext cx="1441420" cy="1342481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083907" y="4313489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76420-113A-30BE-4495-8FAD16FD72F7}"/>
              </a:ext>
            </a:extLst>
          </p:cNvPr>
          <p:cNvCxnSpPr>
            <a:cxnSpLocks/>
          </p:cNvCxnSpPr>
          <p:nvPr/>
        </p:nvCxnSpPr>
        <p:spPr>
          <a:xfrm>
            <a:off x="3470279" y="3935520"/>
            <a:ext cx="510422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B8B594-8A7C-FD93-F4AD-109F11CA05B4}"/>
              </a:ext>
            </a:extLst>
          </p:cNvPr>
          <p:cNvGrpSpPr/>
          <p:nvPr/>
        </p:nvGrpSpPr>
        <p:grpSpPr>
          <a:xfrm>
            <a:off x="4298797" y="2996949"/>
            <a:ext cx="3210560" cy="186343"/>
            <a:chOff x="4114800" y="3429000"/>
            <a:chExt cx="4253230" cy="18634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5DE6EC9-2C15-1A5C-BA3A-E6F38430EB59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8F387A4-8E4A-D78D-969C-255A5F672397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Graphic 45" descr="Devil face with solid fill with solid fill">
            <a:extLst>
              <a:ext uri="{FF2B5EF4-FFF2-40B4-BE49-F238E27FC236}">
                <a16:creationId xmlns:a16="http://schemas.microsoft.com/office/drawing/2014/main" id="{690BC2AA-29AF-E148-BC73-6003A66F4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1469" y="5382257"/>
            <a:ext cx="785340" cy="7853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14661C-4011-B548-9B26-F131E664C53A}"/>
              </a:ext>
            </a:extLst>
          </p:cNvPr>
          <p:cNvSpPr txBox="1"/>
          <p:nvPr/>
        </p:nvSpPr>
        <p:spPr>
          <a:xfrm>
            <a:off x="2607012" y="2140291"/>
            <a:ext cx="1961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Preprocessing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C0745-9F13-F14D-B32F-B089CD8B6D7A}"/>
              </a:ext>
            </a:extLst>
          </p:cNvPr>
          <p:cNvSpPr txBox="1"/>
          <p:nvPr/>
        </p:nvSpPr>
        <p:spPr>
          <a:xfrm>
            <a:off x="2626468" y="4163440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Online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45B7A71-A440-844A-AC43-EAA6A18B65BA}"/>
              </a:ext>
            </a:extLst>
          </p:cNvPr>
          <p:cNvGrpSpPr/>
          <p:nvPr/>
        </p:nvGrpSpPr>
        <p:grpSpPr>
          <a:xfrm>
            <a:off x="4382841" y="4774033"/>
            <a:ext cx="3210560" cy="186343"/>
            <a:chOff x="4114800" y="3429000"/>
            <a:chExt cx="4253230" cy="186343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13EB2FAA-76BF-A248-84FD-850F26F49ED6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470F7BC6-92E0-074A-A7E7-67EC93E6EDE4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4908696-8AF3-8D40-B88D-FA1199874C49}"/>
              </a:ext>
            </a:extLst>
          </p:cNvPr>
          <p:cNvGrpSpPr/>
          <p:nvPr/>
        </p:nvGrpSpPr>
        <p:grpSpPr>
          <a:xfrm>
            <a:off x="4382841" y="5922321"/>
            <a:ext cx="3210560" cy="186343"/>
            <a:chOff x="4114800" y="3429000"/>
            <a:chExt cx="4253230" cy="186343"/>
          </a:xfrm>
        </p:grpSpPr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CD016C8F-7D2C-7940-B237-238696B9B4F2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81FF8C3C-330D-3F45-9D98-F9EB99532C14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B4EC4FDE-4750-0F40-A18F-FACA3FE00FC3}"/>
              </a:ext>
            </a:extLst>
          </p:cNvPr>
          <p:cNvSpPr/>
          <p:nvPr/>
        </p:nvSpPr>
        <p:spPr>
          <a:xfrm>
            <a:off x="5040996" y="4640674"/>
            <a:ext cx="1810607" cy="47220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Query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ounded Rectangle 73">
                <a:extLst>
                  <a:ext uri="{FF2B5EF4-FFF2-40B4-BE49-F238E27FC236}">
                    <a16:creationId xmlns:a16="http://schemas.microsoft.com/office/drawing/2014/main" id="{B78D7881-549F-ED4C-91B1-93FDE6051E9C}"/>
                  </a:ext>
                </a:extLst>
              </p:cNvPr>
              <p:cNvSpPr/>
              <p:nvPr/>
            </p:nvSpPr>
            <p:spPr>
              <a:xfrm>
                <a:off x="5040995" y="5839847"/>
                <a:ext cx="1810607" cy="47220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Query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Rounded Rectangle 73">
                <a:extLst>
                  <a:ext uri="{FF2B5EF4-FFF2-40B4-BE49-F238E27FC236}">
                    <a16:creationId xmlns:a16="http://schemas.microsoft.com/office/drawing/2014/main" id="{B78D7881-549F-ED4C-91B1-93FDE6051E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995" y="5839847"/>
                <a:ext cx="1810607" cy="472203"/>
              </a:xfrm>
              <a:prstGeom prst="roundRect">
                <a:avLst/>
              </a:prstGeom>
              <a:blipFill>
                <a:blip r:embed="rId5"/>
                <a:stretch>
                  <a:fillRect b="-78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itle 1">
            <a:extLst>
              <a:ext uri="{FF2B5EF4-FFF2-40B4-BE49-F238E27FC236}">
                <a16:creationId xmlns:a16="http://schemas.microsoft.com/office/drawing/2014/main" id="{C4DA4098-4292-0C4F-B23A-2BCC328DA6DD}"/>
              </a:ext>
            </a:extLst>
          </p:cNvPr>
          <p:cNvSpPr txBox="1">
            <a:spLocks/>
          </p:cNvSpPr>
          <p:nvPr/>
        </p:nvSpPr>
        <p:spPr>
          <a:xfrm>
            <a:off x="665733" y="277958"/>
            <a:ext cx="10515600" cy="1068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2-server PIR to 1-server PIR with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FHE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0005E4E-05E6-5F4C-90B9-DE12CA179B34}"/>
                  </a:ext>
                </a:extLst>
              </p:cNvPr>
              <p:cNvSpPr txBox="1"/>
              <p:nvPr/>
            </p:nvSpPr>
            <p:spPr>
              <a:xfrm>
                <a:off x="5768683" y="5303321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0005E4E-05E6-5F4C-90B9-DE12CA179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683" y="5303321"/>
                <a:ext cx="3097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A4FE5A1-0D80-0D49-BA83-EF48F6081963}"/>
              </a:ext>
            </a:extLst>
          </p:cNvPr>
          <p:cNvSpPr/>
          <p:nvPr/>
        </p:nvSpPr>
        <p:spPr>
          <a:xfrm>
            <a:off x="2607012" y="1346839"/>
            <a:ext cx="7898860" cy="2588681"/>
          </a:xfrm>
          <a:prstGeom prst="roundRect">
            <a:avLst/>
          </a:prstGeom>
          <a:noFill/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CA96C0-4CB6-F349-AB1E-28C26353D655}"/>
              </a:ext>
            </a:extLst>
          </p:cNvPr>
          <p:cNvSpPr txBox="1"/>
          <p:nvPr/>
        </p:nvSpPr>
        <p:spPr>
          <a:xfrm>
            <a:off x="1519620" y="1389622"/>
            <a:ext cx="9941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FHE</a:t>
            </a:r>
            <a:endParaRPr lang="en-US" sz="4000" dirty="0"/>
          </a:p>
        </p:txBody>
      </p:sp>
      <p:pic>
        <p:nvPicPr>
          <p:cNvPr id="39" name="Google Shape;256;p41">
            <a:extLst>
              <a:ext uri="{FF2B5EF4-FFF2-40B4-BE49-F238E27FC236}">
                <a16:creationId xmlns:a16="http://schemas.microsoft.com/office/drawing/2014/main" id="{A0C271DA-046A-2848-A618-AF6B5D110039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92735" y="2641414"/>
            <a:ext cx="1364614" cy="12505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FD1F7990-D618-F343-B262-B603B8FF2166}"/>
              </a:ext>
            </a:extLst>
          </p:cNvPr>
          <p:cNvGrpSpPr/>
          <p:nvPr/>
        </p:nvGrpSpPr>
        <p:grpSpPr>
          <a:xfrm>
            <a:off x="9083907" y="1526921"/>
            <a:ext cx="1220470" cy="2353764"/>
            <a:chOff x="8218170" y="4041141"/>
            <a:chExt cx="266700" cy="514350"/>
          </a:xfrm>
        </p:grpSpPr>
        <p:sp>
          <p:nvSpPr>
            <p:cNvPr id="50" name="Freeform: Shape 10">
              <a:extLst>
                <a:ext uri="{FF2B5EF4-FFF2-40B4-BE49-F238E27FC236}">
                  <a16:creationId xmlns:a16="http://schemas.microsoft.com/office/drawing/2014/main" id="{1FFB397F-5894-9D4A-A59B-0671EA27DFAB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11">
              <a:extLst>
                <a:ext uri="{FF2B5EF4-FFF2-40B4-BE49-F238E27FC236}">
                  <a16:creationId xmlns:a16="http://schemas.microsoft.com/office/drawing/2014/main" id="{E47270EF-B628-E84E-B762-0B91F82F0946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12">
              <a:extLst>
                <a:ext uri="{FF2B5EF4-FFF2-40B4-BE49-F238E27FC236}">
                  <a16:creationId xmlns:a16="http://schemas.microsoft.com/office/drawing/2014/main" id="{30FE43D0-1116-0442-9BF3-AAA7F5C66121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13">
              <a:extLst>
                <a:ext uri="{FF2B5EF4-FFF2-40B4-BE49-F238E27FC236}">
                  <a16:creationId xmlns:a16="http://schemas.microsoft.com/office/drawing/2014/main" id="{43030135-0746-ED4E-9C04-11ECFCAABF92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4" name="Graphic 53" descr="Devil face with solid fill with solid fill">
            <a:extLst>
              <a:ext uri="{FF2B5EF4-FFF2-40B4-BE49-F238E27FC236}">
                <a16:creationId xmlns:a16="http://schemas.microsoft.com/office/drawing/2014/main" id="{2F219677-3E9F-BD4B-9539-6FE08EAE5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1469" y="2595689"/>
            <a:ext cx="785340" cy="785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92067A1-4614-9341-8128-81D4C6F517FB}"/>
                  </a:ext>
                </a:extLst>
              </p:cNvPr>
              <p:cNvSpPr txBox="1"/>
              <p:nvPr/>
            </p:nvSpPr>
            <p:spPr>
              <a:xfrm>
                <a:off x="5099360" y="1871992"/>
                <a:ext cx="2032479" cy="11015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-BW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-Time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92067A1-4614-9341-8128-81D4C6F51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360" y="1871992"/>
                <a:ext cx="2032479" cy="1101584"/>
              </a:xfrm>
              <a:prstGeom prst="rect">
                <a:avLst/>
              </a:prstGeom>
              <a:blipFill>
                <a:blip r:embed="rId8"/>
                <a:stretch>
                  <a:fillRect l="-2484" t="-4545" r="-6211" b="-17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183352E-3E69-0D47-8584-7B0AA3E854CD}"/>
                  </a:ext>
                </a:extLst>
              </p:cNvPr>
              <p:cNvSpPr/>
              <p:nvPr/>
            </p:nvSpPr>
            <p:spPr>
              <a:xfrm>
                <a:off x="2431480" y="4246805"/>
                <a:ext cx="8840244" cy="242044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tx1"/>
                    </a:solidFill>
                  </a:rPr>
                  <a:t>Key Requirements:</a:t>
                </a:r>
              </a:p>
              <a:p>
                <a:pPr algn="ctr"/>
                <a:r>
                  <a:rPr lang="en-US" sz="4800" dirty="0">
                    <a:solidFill>
                      <a:schemeClr val="tx1"/>
                    </a:solidFill>
                  </a:rPr>
                  <a:t>1. Full Separation</a:t>
                </a:r>
              </a:p>
              <a:p>
                <a:pPr algn="ctr"/>
                <a:r>
                  <a:rPr lang="en-US" sz="4800" dirty="0">
                    <a:solidFill>
                      <a:schemeClr val="tx1"/>
                    </a:solidFill>
                  </a:rPr>
                  <a:t>2.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Size Circuit</a:t>
                </a:r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183352E-3E69-0D47-8584-7B0AA3E854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480" y="4246805"/>
                <a:ext cx="8840244" cy="2420448"/>
              </a:xfrm>
              <a:prstGeom prst="roundRect">
                <a:avLst/>
              </a:prstGeom>
              <a:blipFill>
                <a:blip r:embed="rId9"/>
                <a:stretch>
                  <a:fillRect t="-3109" b="-103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7307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07629-B2A2-7943-BD76-04FCA0FB3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89A50-35F8-0742-8D82-AF933FABB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725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497719" y="2532329"/>
            <a:ext cx="1441420" cy="1342481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083907" y="3340722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76420-113A-30BE-4495-8FAD16FD72F7}"/>
              </a:ext>
            </a:extLst>
          </p:cNvPr>
          <p:cNvCxnSpPr>
            <a:cxnSpLocks/>
          </p:cNvCxnSpPr>
          <p:nvPr/>
        </p:nvCxnSpPr>
        <p:spPr>
          <a:xfrm>
            <a:off x="3470279" y="3274038"/>
            <a:ext cx="510422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B8B594-8A7C-FD93-F4AD-109F11CA05B4}"/>
              </a:ext>
            </a:extLst>
          </p:cNvPr>
          <p:cNvGrpSpPr/>
          <p:nvPr/>
        </p:nvGrpSpPr>
        <p:grpSpPr>
          <a:xfrm>
            <a:off x="4318253" y="1946359"/>
            <a:ext cx="3210560" cy="186343"/>
            <a:chOff x="4114800" y="3429000"/>
            <a:chExt cx="4253230" cy="18634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5DE6EC9-2C15-1A5C-BA3A-E6F38430EB59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8F387A4-8E4A-D78D-969C-255A5F672397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Graphic 45" descr="Devil face with solid fill with solid fill">
            <a:extLst>
              <a:ext uri="{FF2B5EF4-FFF2-40B4-BE49-F238E27FC236}">
                <a16:creationId xmlns:a16="http://schemas.microsoft.com/office/drawing/2014/main" id="{690BC2AA-29AF-E148-BC73-6003A66F4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1469" y="4409490"/>
            <a:ext cx="785340" cy="7853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14661C-4011-B548-9B26-F131E664C53A}"/>
              </a:ext>
            </a:extLst>
          </p:cNvPr>
          <p:cNvSpPr txBox="1"/>
          <p:nvPr/>
        </p:nvSpPr>
        <p:spPr>
          <a:xfrm>
            <a:off x="2573091" y="523144"/>
            <a:ext cx="1961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Preprocessing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C0745-9F13-F14D-B32F-B089CD8B6D7A}"/>
              </a:ext>
            </a:extLst>
          </p:cNvPr>
          <p:cNvSpPr txBox="1"/>
          <p:nvPr/>
        </p:nvSpPr>
        <p:spPr>
          <a:xfrm>
            <a:off x="2626468" y="3560324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Online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EE30043-F3A8-6942-ABF8-EAD9C84DC88C}"/>
              </a:ext>
            </a:extLst>
          </p:cNvPr>
          <p:cNvGrpSpPr/>
          <p:nvPr/>
        </p:nvGrpSpPr>
        <p:grpSpPr>
          <a:xfrm>
            <a:off x="9091732" y="604320"/>
            <a:ext cx="1220470" cy="2353764"/>
            <a:chOff x="8218170" y="4041141"/>
            <a:chExt cx="266700" cy="514350"/>
          </a:xfrm>
        </p:grpSpPr>
        <p:sp>
          <p:nvSpPr>
            <p:cNvPr id="34" name="Freeform: Shape 10">
              <a:extLst>
                <a:ext uri="{FF2B5EF4-FFF2-40B4-BE49-F238E27FC236}">
                  <a16:creationId xmlns:a16="http://schemas.microsoft.com/office/drawing/2014/main" id="{519C4AB3-C4C0-4A4F-93F2-CB4C22150963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1">
              <a:extLst>
                <a:ext uri="{FF2B5EF4-FFF2-40B4-BE49-F238E27FC236}">
                  <a16:creationId xmlns:a16="http://schemas.microsoft.com/office/drawing/2014/main" id="{92F15DDA-518A-0644-8C19-528A5C30D60B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2">
              <a:extLst>
                <a:ext uri="{FF2B5EF4-FFF2-40B4-BE49-F238E27FC236}">
                  <a16:creationId xmlns:a16="http://schemas.microsoft.com/office/drawing/2014/main" id="{65934356-CD5C-A244-807B-A0A897A5BE8D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3">
              <a:extLst>
                <a:ext uri="{FF2B5EF4-FFF2-40B4-BE49-F238E27FC236}">
                  <a16:creationId xmlns:a16="http://schemas.microsoft.com/office/drawing/2014/main" id="{E84B401D-921F-1049-8CA0-3D014E6CD89B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8" name="Graphic 37" descr="Devil face with solid fill with solid fill">
            <a:extLst>
              <a:ext uri="{FF2B5EF4-FFF2-40B4-BE49-F238E27FC236}">
                <a16:creationId xmlns:a16="http://schemas.microsoft.com/office/drawing/2014/main" id="{2BD9A908-EABE-5742-BF8F-E7F5068C5B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5807" y="1683671"/>
            <a:ext cx="785340" cy="785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F753497-85C3-E743-BB75-6F80FF544677}"/>
                  </a:ext>
                </a:extLst>
              </p:cNvPr>
              <p:cNvSpPr/>
              <p:nvPr/>
            </p:nvSpPr>
            <p:spPr>
              <a:xfrm>
                <a:off x="5155522" y="1298680"/>
                <a:ext cx="1801775" cy="533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-BW</a:t>
                </a: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F753497-85C3-E743-BB75-6F80FF5446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522" y="1298680"/>
                <a:ext cx="1801775" cy="533736"/>
              </a:xfrm>
              <a:prstGeom prst="rect">
                <a:avLst/>
              </a:prstGeom>
              <a:blipFill>
                <a:blip r:embed="rId5"/>
                <a:stretch>
                  <a:fillRect l="-1399" t="-9302" r="-5594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: Rounded Corners 25">
                <a:extLst>
                  <a:ext uri="{FF2B5EF4-FFF2-40B4-BE49-F238E27FC236}">
                    <a16:creationId xmlns:a16="http://schemas.microsoft.com/office/drawing/2014/main" id="{7E54C176-8876-6742-AE8A-AB2074F44BB6}"/>
                  </a:ext>
                </a:extLst>
              </p:cNvPr>
              <p:cNvSpPr/>
              <p:nvPr/>
            </p:nvSpPr>
            <p:spPr>
              <a:xfrm>
                <a:off x="10595195" y="1516837"/>
                <a:ext cx="1183719" cy="111900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Rectangle: Rounded Corners 25">
                <a:extLst>
                  <a:ext uri="{FF2B5EF4-FFF2-40B4-BE49-F238E27FC236}">
                    <a16:creationId xmlns:a16="http://schemas.microsoft.com/office/drawing/2014/main" id="{7E54C176-8876-6742-AE8A-AB2074F44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195" y="1516837"/>
                <a:ext cx="1183719" cy="111900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CAB0B865-524C-1848-8F65-AD35142168B8}"/>
              </a:ext>
            </a:extLst>
          </p:cNvPr>
          <p:cNvSpPr/>
          <p:nvPr/>
        </p:nvSpPr>
        <p:spPr>
          <a:xfrm>
            <a:off x="101777" y="4038133"/>
            <a:ext cx="3138679" cy="15482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589C724-9181-7D43-988E-B1AEE509EEBC}"/>
                  </a:ext>
                </a:extLst>
              </p:cNvPr>
              <p:cNvSpPr txBox="1"/>
              <p:nvPr/>
            </p:nvSpPr>
            <p:spPr>
              <a:xfrm>
                <a:off x="399133" y="4632317"/>
                <a:ext cx="2543966" cy="533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Storage: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589C724-9181-7D43-988E-B1AEE509E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33" y="4632317"/>
                <a:ext cx="2543966" cy="533736"/>
              </a:xfrm>
              <a:prstGeom prst="rect">
                <a:avLst/>
              </a:prstGeom>
              <a:blipFill>
                <a:blip r:embed="rId7"/>
                <a:stretch>
                  <a:fillRect l="-4455" t="-9302" r="-3960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: Rounded Corners 25">
                <a:extLst>
                  <a:ext uri="{FF2B5EF4-FFF2-40B4-BE49-F238E27FC236}">
                    <a16:creationId xmlns:a16="http://schemas.microsoft.com/office/drawing/2014/main" id="{1360B8E0-9BF7-FE46-B4FD-3D12D6870587}"/>
                  </a:ext>
                </a:extLst>
              </p:cNvPr>
              <p:cNvSpPr/>
              <p:nvPr/>
            </p:nvSpPr>
            <p:spPr>
              <a:xfrm>
                <a:off x="10565906" y="3791156"/>
                <a:ext cx="1183719" cy="173947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Time per query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Rectangle: Rounded Corners 25">
                <a:extLst>
                  <a:ext uri="{FF2B5EF4-FFF2-40B4-BE49-F238E27FC236}">
                    <a16:creationId xmlns:a16="http://schemas.microsoft.com/office/drawing/2014/main" id="{1360B8E0-9BF7-FE46-B4FD-3D12D68705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5906" y="3791156"/>
                <a:ext cx="1183719" cy="173947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AACCDB29-3750-F04A-A494-7786000F9937}"/>
              </a:ext>
            </a:extLst>
          </p:cNvPr>
          <p:cNvGrpSpPr/>
          <p:nvPr/>
        </p:nvGrpSpPr>
        <p:grpSpPr>
          <a:xfrm>
            <a:off x="4315011" y="4666865"/>
            <a:ext cx="3210560" cy="186343"/>
            <a:chOff x="4114800" y="3429000"/>
            <a:chExt cx="4253230" cy="186343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D847D8C5-0621-5A4C-8990-8E92AD75453F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237E9EC1-83C7-D44B-A540-7F78ADCFC069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33AF1C9-32D9-2146-A5B0-BDC20203DCE0}"/>
                  </a:ext>
                </a:extLst>
              </p:cNvPr>
              <p:cNvSpPr/>
              <p:nvPr/>
            </p:nvSpPr>
            <p:spPr>
              <a:xfrm>
                <a:off x="4410075" y="4038133"/>
                <a:ext cx="3053913" cy="533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-BW per query</a:t>
                </a: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33AF1C9-32D9-2146-A5B0-BDC20203DC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075" y="4038133"/>
                <a:ext cx="3053913" cy="533736"/>
              </a:xfrm>
              <a:prstGeom prst="rect">
                <a:avLst/>
              </a:prstGeom>
              <a:blipFill>
                <a:blip r:embed="rId9"/>
                <a:stretch>
                  <a:fillRect l="-826" t="-9302" r="-2893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A4D33C5-84FE-4B46-BB99-97D30BD9AD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37151" y="5291130"/>
            <a:ext cx="1838515" cy="157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210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497719" y="2532329"/>
            <a:ext cx="1441420" cy="1342481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083907" y="3340722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76420-113A-30BE-4495-8FAD16FD72F7}"/>
              </a:ext>
            </a:extLst>
          </p:cNvPr>
          <p:cNvCxnSpPr>
            <a:cxnSpLocks/>
          </p:cNvCxnSpPr>
          <p:nvPr/>
        </p:nvCxnSpPr>
        <p:spPr>
          <a:xfrm>
            <a:off x="3470279" y="3274038"/>
            <a:ext cx="510422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B8B594-8A7C-FD93-F4AD-109F11CA05B4}"/>
              </a:ext>
            </a:extLst>
          </p:cNvPr>
          <p:cNvGrpSpPr/>
          <p:nvPr/>
        </p:nvGrpSpPr>
        <p:grpSpPr>
          <a:xfrm>
            <a:off x="4318253" y="1946359"/>
            <a:ext cx="3210560" cy="186343"/>
            <a:chOff x="4114800" y="3429000"/>
            <a:chExt cx="4253230" cy="18634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5DE6EC9-2C15-1A5C-BA3A-E6F38430EB59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8F387A4-8E4A-D78D-969C-255A5F672397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Graphic 45" descr="Devil face with solid fill with solid fill">
            <a:extLst>
              <a:ext uri="{FF2B5EF4-FFF2-40B4-BE49-F238E27FC236}">
                <a16:creationId xmlns:a16="http://schemas.microsoft.com/office/drawing/2014/main" id="{690BC2AA-29AF-E148-BC73-6003A66F4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1469" y="4409490"/>
            <a:ext cx="785340" cy="7853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14661C-4011-B548-9B26-F131E664C53A}"/>
              </a:ext>
            </a:extLst>
          </p:cNvPr>
          <p:cNvSpPr txBox="1"/>
          <p:nvPr/>
        </p:nvSpPr>
        <p:spPr>
          <a:xfrm>
            <a:off x="2573091" y="523144"/>
            <a:ext cx="1961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Preprocessing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C0745-9F13-F14D-B32F-B089CD8B6D7A}"/>
              </a:ext>
            </a:extLst>
          </p:cNvPr>
          <p:cNvSpPr txBox="1"/>
          <p:nvPr/>
        </p:nvSpPr>
        <p:spPr>
          <a:xfrm>
            <a:off x="2626468" y="3560324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Online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EE30043-F3A8-6942-ABF8-EAD9C84DC88C}"/>
              </a:ext>
            </a:extLst>
          </p:cNvPr>
          <p:cNvGrpSpPr/>
          <p:nvPr/>
        </p:nvGrpSpPr>
        <p:grpSpPr>
          <a:xfrm>
            <a:off x="9091732" y="604320"/>
            <a:ext cx="1220470" cy="2353764"/>
            <a:chOff x="8218170" y="4041141"/>
            <a:chExt cx="266700" cy="514350"/>
          </a:xfrm>
        </p:grpSpPr>
        <p:sp>
          <p:nvSpPr>
            <p:cNvPr id="34" name="Freeform: Shape 10">
              <a:extLst>
                <a:ext uri="{FF2B5EF4-FFF2-40B4-BE49-F238E27FC236}">
                  <a16:creationId xmlns:a16="http://schemas.microsoft.com/office/drawing/2014/main" id="{519C4AB3-C4C0-4A4F-93F2-CB4C22150963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1">
              <a:extLst>
                <a:ext uri="{FF2B5EF4-FFF2-40B4-BE49-F238E27FC236}">
                  <a16:creationId xmlns:a16="http://schemas.microsoft.com/office/drawing/2014/main" id="{92F15DDA-518A-0644-8C19-528A5C30D60B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2">
              <a:extLst>
                <a:ext uri="{FF2B5EF4-FFF2-40B4-BE49-F238E27FC236}">
                  <a16:creationId xmlns:a16="http://schemas.microsoft.com/office/drawing/2014/main" id="{65934356-CD5C-A244-807B-A0A897A5BE8D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3">
              <a:extLst>
                <a:ext uri="{FF2B5EF4-FFF2-40B4-BE49-F238E27FC236}">
                  <a16:creationId xmlns:a16="http://schemas.microsoft.com/office/drawing/2014/main" id="{E84B401D-921F-1049-8CA0-3D014E6CD89B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8" name="Graphic 37" descr="Devil face with solid fill with solid fill">
            <a:extLst>
              <a:ext uri="{FF2B5EF4-FFF2-40B4-BE49-F238E27FC236}">
                <a16:creationId xmlns:a16="http://schemas.microsoft.com/office/drawing/2014/main" id="{2BD9A908-EABE-5742-BF8F-E7F5068C5B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5807" y="1683671"/>
            <a:ext cx="785340" cy="785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9BC372A-E079-9E4D-9DF5-C70875C2AB15}"/>
                  </a:ext>
                </a:extLst>
              </p:cNvPr>
              <p:cNvSpPr/>
              <p:nvPr/>
            </p:nvSpPr>
            <p:spPr>
              <a:xfrm>
                <a:off x="475313" y="4133516"/>
                <a:ext cx="1230593" cy="18206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Key 1</a:t>
                </a:r>
              </a:p>
              <a:p>
                <a:r>
                  <a:rPr lang="en-US" sz="2800" dirty="0"/>
                  <a:t>…</a:t>
                </a:r>
              </a:p>
              <a:p>
                <a:r>
                  <a:rPr lang="en-US" sz="2800" dirty="0"/>
                  <a:t>Key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9BC372A-E079-9E4D-9DF5-C70875C2AB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13" y="4133516"/>
                <a:ext cx="1230593" cy="1820691"/>
              </a:xfrm>
              <a:prstGeom prst="rect">
                <a:avLst/>
              </a:prstGeom>
              <a:blipFill>
                <a:blip r:embed="rId5"/>
                <a:stretch>
                  <a:fillRect l="-9184" t="-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835558E-40FF-7040-BE4E-7E35E4E3DCB4}"/>
              </a:ext>
            </a:extLst>
          </p:cNvPr>
          <p:cNvSpPr/>
          <p:nvPr/>
        </p:nvSpPr>
        <p:spPr>
          <a:xfrm>
            <a:off x="2126051" y="4158887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AE9221E-9E1A-8B4E-B8A3-7FBF0EED7544}"/>
              </a:ext>
            </a:extLst>
          </p:cNvPr>
          <p:cNvSpPr/>
          <p:nvPr/>
        </p:nvSpPr>
        <p:spPr>
          <a:xfrm>
            <a:off x="2126051" y="5069036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64FF54B-B3E4-D54E-A881-BB46465B78D7}"/>
              </a:ext>
            </a:extLst>
          </p:cNvPr>
          <p:cNvSpPr/>
          <p:nvPr/>
        </p:nvSpPr>
        <p:spPr>
          <a:xfrm>
            <a:off x="2145315" y="4638241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F753497-85C3-E743-BB75-6F80FF544677}"/>
                  </a:ext>
                </a:extLst>
              </p:cNvPr>
              <p:cNvSpPr/>
              <p:nvPr/>
            </p:nvSpPr>
            <p:spPr>
              <a:xfrm>
                <a:off x="4748729" y="930530"/>
                <a:ext cx="3114635" cy="9751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primary keys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backup keys</a:t>
                </a: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F753497-85C3-E743-BB75-6F80FF5446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729" y="930530"/>
                <a:ext cx="3114635" cy="975139"/>
              </a:xfrm>
              <a:prstGeom prst="rect">
                <a:avLst/>
              </a:prstGeom>
              <a:blipFill>
                <a:blip r:embed="rId6"/>
                <a:stretch>
                  <a:fillRect l="-813" t="-3846" r="-284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C0D5936D-0821-5741-A89F-374E2C71E92E}"/>
              </a:ext>
            </a:extLst>
          </p:cNvPr>
          <p:cNvSpPr/>
          <p:nvPr/>
        </p:nvSpPr>
        <p:spPr>
          <a:xfrm>
            <a:off x="5650502" y="2296752"/>
            <a:ext cx="1023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Parity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F73870-0452-124C-A469-F296FC191BBB}"/>
              </a:ext>
            </a:extLst>
          </p:cNvPr>
          <p:cNvSpPr txBox="1"/>
          <p:nvPr/>
        </p:nvSpPr>
        <p:spPr>
          <a:xfrm>
            <a:off x="10385222" y="1469305"/>
            <a:ext cx="18644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Enumerate </a:t>
            </a:r>
          </a:p>
          <a:p>
            <a:r>
              <a:rPr lang="en-US" sz="2800" dirty="0"/>
              <a:t>the sets</a:t>
            </a:r>
          </a:p>
          <a:p>
            <a:r>
              <a:rPr lang="en-US" sz="2800" dirty="0"/>
              <a:t>with keys </a:t>
            </a:r>
          </a:p>
        </p:txBody>
      </p:sp>
    </p:spTree>
    <p:extLst>
      <p:ext uri="{BB962C8B-B14F-4D97-AF65-F5344CB8AC3E}">
        <p14:creationId xmlns:p14="http://schemas.microsoft.com/office/powerpoint/2010/main" val="15960539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497719" y="2532329"/>
            <a:ext cx="1441420" cy="1342481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083907" y="3340722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76420-113A-30BE-4495-8FAD16FD72F7}"/>
              </a:ext>
            </a:extLst>
          </p:cNvPr>
          <p:cNvCxnSpPr>
            <a:cxnSpLocks/>
          </p:cNvCxnSpPr>
          <p:nvPr/>
        </p:nvCxnSpPr>
        <p:spPr>
          <a:xfrm>
            <a:off x="3470279" y="3274038"/>
            <a:ext cx="510422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B8B594-8A7C-FD93-F4AD-109F11CA05B4}"/>
              </a:ext>
            </a:extLst>
          </p:cNvPr>
          <p:cNvGrpSpPr/>
          <p:nvPr/>
        </p:nvGrpSpPr>
        <p:grpSpPr>
          <a:xfrm>
            <a:off x="4318253" y="1946359"/>
            <a:ext cx="3210560" cy="186343"/>
            <a:chOff x="4114800" y="3429000"/>
            <a:chExt cx="4253230" cy="18634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5DE6EC9-2C15-1A5C-BA3A-E6F38430EB59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8F387A4-8E4A-D78D-969C-255A5F672397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Graphic 45" descr="Devil face with solid fill with solid fill">
            <a:extLst>
              <a:ext uri="{FF2B5EF4-FFF2-40B4-BE49-F238E27FC236}">
                <a16:creationId xmlns:a16="http://schemas.microsoft.com/office/drawing/2014/main" id="{690BC2AA-29AF-E148-BC73-6003A66F4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1469" y="4409490"/>
            <a:ext cx="785340" cy="7853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14661C-4011-B548-9B26-F131E664C53A}"/>
              </a:ext>
            </a:extLst>
          </p:cNvPr>
          <p:cNvSpPr txBox="1"/>
          <p:nvPr/>
        </p:nvSpPr>
        <p:spPr>
          <a:xfrm>
            <a:off x="2573091" y="523144"/>
            <a:ext cx="1961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Preprocessing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C0745-9F13-F14D-B32F-B089CD8B6D7A}"/>
              </a:ext>
            </a:extLst>
          </p:cNvPr>
          <p:cNvSpPr txBox="1"/>
          <p:nvPr/>
        </p:nvSpPr>
        <p:spPr>
          <a:xfrm>
            <a:off x="2626468" y="3560324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Online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EE30043-F3A8-6942-ABF8-EAD9C84DC88C}"/>
              </a:ext>
            </a:extLst>
          </p:cNvPr>
          <p:cNvGrpSpPr/>
          <p:nvPr/>
        </p:nvGrpSpPr>
        <p:grpSpPr>
          <a:xfrm>
            <a:off x="9091732" y="604320"/>
            <a:ext cx="1220470" cy="2353764"/>
            <a:chOff x="8218170" y="4041141"/>
            <a:chExt cx="266700" cy="514350"/>
          </a:xfrm>
        </p:grpSpPr>
        <p:sp>
          <p:nvSpPr>
            <p:cNvPr id="34" name="Freeform: Shape 10">
              <a:extLst>
                <a:ext uri="{FF2B5EF4-FFF2-40B4-BE49-F238E27FC236}">
                  <a16:creationId xmlns:a16="http://schemas.microsoft.com/office/drawing/2014/main" id="{519C4AB3-C4C0-4A4F-93F2-CB4C22150963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1">
              <a:extLst>
                <a:ext uri="{FF2B5EF4-FFF2-40B4-BE49-F238E27FC236}">
                  <a16:creationId xmlns:a16="http://schemas.microsoft.com/office/drawing/2014/main" id="{92F15DDA-518A-0644-8C19-528A5C30D60B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2">
              <a:extLst>
                <a:ext uri="{FF2B5EF4-FFF2-40B4-BE49-F238E27FC236}">
                  <a16:creationId xmlns:a16="http://schemas.microsoft.com/office/drawing/2014/main" id="{65934356-CD5C-A244-807B-A0A897A5BE8D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3">
              <a:extLst>
                <a:ext uri="{FF2B5EF4-FFF2-40B4-BE49-F238E27FC236}">
                  <a16:creationId xmlns:a16="http://schemas.microsoft.com/office/drawing/2014/main" id="{E84B401D-921F-1049-8CA0-3D014E6CD89B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8" name="Graphic 37" descr="Devil face with solid fill with solid fill">
            <a:extLst>
              <a:ext uri="{FF2B5EF4-FFF2-40B4-BE49-F238E27FC236}">
                <a16:creationId xmlns:a16="http://schemas.microsoft.com/office/drawing/2014/main" id="{2BD9A908-EABE-5742-BF8F-E7F5068C5B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5807" y="1683671"/>
            <a:ext cx="785340" cy="785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9BC372A-E079-9E4D-9DF5-C70875C2AB15}"/>
                  </a:ext>
                </a:extLst>
              </p:cNvPr>
              <p:cNvSpPr/>
              <p:nvPr/>
            </p:nvSpPr>
            <p:spPr>
              <a:xfrm>
                <a:off x="475313" y="4133516"/>
                <a:ext cx="1230593" cy="18206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Key 1</a:t>
                </a:r>
              </a:p>
              <a:p>
                <a:r>
                  <a:rPr lang="en-US" sz="2800" dirty="0"/>
                  <a:t>…</a:t>
                </a:r>
              </a:p>
              <a:p>
                <a:r>
                  <a:rPr lang="en-US" sz="2800" dirty="0"/>
                  <a:t>Key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9BC372A-E079-9E4D-9DF5-C70875C2AB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13" y="4133516"/>
                <a:ext cx="1230593" cy="1820691"/>
              </a:xfrm>
              <a:prstGeom prst="rect">
                <a:avLst/>
              </a:prstGeom>
              <a:blipFill>
                <a:blip r:embed="rId5"/>
                <a:stretch>
                  <a:fillRect l="-9184" t="-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835558E-40FF-7040-BE4E-7E35E4E3DCB4}"/>
              </a:ext>
            </a:extLst>
          </p:cNvPr>
          <p:cNvSpPr/>
          <p:nvPr/>
        </p:nvSpPr>
        <p:spPr>
          <a:xfrm>
            <a:off x="2126051" y="4158887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AE9221E-9E1A-8B4E-B8A3-7FBF0EED7544}"/>
              </a:ext>
            </a:extLst>
          </p:cNvPr>
          <p:cNvSpPr/>
          <p:nvPr/>
        </p:nvSpPr>
        <p:spPr>
          <a:xfrm>
            <a:off x="2126051" y="5069036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64FF54B-B3E4-D54E-A881-BB46465B78D7}"/>
              </a:ext>
            </a:extLst>
          </p:cNvPr>
          <p:cNvSpPr/>
          <p:nvPr/>
        </p:nvSpPr>
        <p:spPr>
          <a:xfrm>
            <a:off x="2145315" y="4638241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F753497-85C3-E743-BB75-6F80FF544677}"/>
                  </a:ext>
                </a:extLst>
              </p:cNvPr>
              <p:cNvSpPr/>
              <p:nvPr/>
            </p:nvSpPr>
            <p:spPr>
              <a:xfrm>
                <a:off x="4748729" y="930530"/>
                <a:ext cx="3114635" cy="9751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primary keys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backup keys</a:t>
                </a: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F753497-85C3-E743-BB75-6F80FF5446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729" y="930530"/>
                <a:ext cx="3114635" cy="975139"/>
              </a:xfrm>
              <a:prstGeom prst="rect">
                <a:avLst/>
              </a:prstGeom>
              <a:blipFill>
                <a:blip r:embed="rId6"/>
                <a:stretch>
                  <a:fillRect l="-813" t="-3846" r="-284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C0D5936D-0821-5741-A89F-374E2C71E92E}"/>
              </a:ext>
            </a:extLst>
          </p:cNvPr>
          <p:cNvSpPr/>
          <p:nvPr/>
        </p:nvSpPr>
        <p:spPr>
          <a:xfrm>
            <a:off x="5650502" y="2296752"/>
            <a:ext cx="1023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Parity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F73870-0452-124C-A469-F296FC191BBB}"/>
              </a:ext>
            </a:extLst>
          </p:cNvPr>
          <p:cNvSpPr txBox="1"/>
          <p:nvPr/>
        </p:nvSpPr>
        <p:spPr>
          <a:xfrm>
            <a:off x="10348338" y="3945743"/>
            <a:ext cx="18644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Enumerate </a:t>
            </a:r>
          </a:p>
          <a:p>
            <a:r>
              <a:rPr lang="en-US" sz="2800" dirty="0"/>
              <a:t>the sets</a:t>
            </a:r>
          </a:p>
          <a:p>
            <a:r>
              <a:rPr lang="en-US" sz="2800" dirty="0"/>
              <a:t>with keys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86EAFBB-D397-B641-A4B4-58211D706418}"/>
                  </a:ext>
                </a:extLst>
              </p:cNvPr>
              <p:cNvSpPr txBox="1"/>
              <p:nvPr/>
            </p:nvSpPr>
            <p:spPr>
              <a:xfrm>
                <a:off x="3930703" y="3603171"/>
                <a:ext cx="4009174" cy="18852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Refresh after quering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b="1" dirty="0"/>
                  <a:t>:</a:t>
                </a:r>
              </a:p>
              <a:p>
                <a:r>
                  <a:rPr lang="en-US" sz="2800" dirty="0"/>
                  <a:t>1. Pick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from backup</a:t>
                </a:r>
              </a:p>
              <a:p>
                <a:r>
                  <a:rPr lang="en-US" sz="2800" dirty="0"/>
                  <a:t>2.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𝐴𝑑𝑑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3. Add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to the primary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86EAFBB-D397-B641-A4B4-58211D706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03" y="3603171"/>
                <a:ext cx="4009174" cy="1885260"/>
              </a:xfrm>
              <a:prstGeom prst="rect">
                <a:avLst/>
              </a:prstGeom>
              <a:blipFill>
                <a:blip r:embed="rId7"/>
                <a:stretch>
                  <a:fillRect l="-3165" t="-3356" r="-2215" b="-8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44092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27FCBD-BAFB-0F4E-98D7-23915C3F4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912" y="840632"/>
            <a:ext cx="4102100" cy="1752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BB593D97-C4CD-1446-B258-49538E165BC3}"/>
                  </a:ext>
                </a:extLst>
              </p:cNvPr>
              <p:cNvSpPr/>
              <p:nvPr/>
            </p:nvSpPr>
            <p:spPr>
              <a:xfrm>
                <a:off x="773484" y="3948856"/>
                <a:ext cx="8249055" cy="857959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Fast Set Enumeration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d>
                      <m:dPr>
                        <m:ctrlPr>
                          <a:rPr lang="en-US" sz="3200" b="1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3200" b="1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𝒔𝒆𝒕</m:t>
                        </m:r>
                        <m:r>
                          <a:rPr lang="en-US" sz="3200" b="1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BB593D97-C4CD-1446-B258-49538E165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84" y="3948856"/>
                <a:ext cx="8249055" cy="857959"/>
              </a:xfrm>
              <a:prstGeom prst="roundRect">
                <a:avLst/>
              </a:prstGeom>
              <a:blipFill>
                <a:blip r:embed="rId3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BABDAE9E-C88A-3043-B79D-6831292559CC}"/>
                  </a:ext>
                </a:extLst>
              </p:cNvPr>
              <p:cNvSpPr/>
              <p:nvPr/>
            </p:nvSpPr>
            <p:spPr>
              <a:xfrm>
                <a:off x="773484" y="3090897"/>
                <a:ext cx="8249055" cy="857959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Membership Testing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d>
                      <m:dPr>
                        <m:ctrlPr>
                          <a:rPr lang="en-US" sz="3200" b="1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BABDAE9E-C88A-3043-B79D-6831292559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84" y="3090897"/>
                <a:ext cx="8249055" cy="857959"/>
              </a:xfrm>
              <a:prstGeom prst="roundRect">
                <a:avLst/>
              </a:prstGeom>
              <a:blipFill>
                <a:blip r:embed="rId4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62F95A4-E586-2840-969D-2C6CDC8B6525}"/>
              </a:ext>
            </a:extLst>
          </p:cNvPr>
          <p:cNvSpPr txBox="1"/>
          <p:nvPr/>
        </p:nvSpPr>
        <p:spPr>
          <a:xfrm>
            <a:off x="1621278" y="5147716"/>
            <a:ext cx="5708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Resampling?     Adding?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292A7E3-94E1-0241-A901-A0EBCF92F8B3}"/>
              </a:ext>
            </a:extLst>
          </p:cNvPr>
          <p:cNvSpPr txBox="1">
            <a:spLocks/>
          </p:cNvSpPr>
          <p:nvPr/>
        </p:nvSpPr>
        <p:spPr>
          <a:xfrm>
            <a:off x="7978302" y="5532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Pseudorandom Set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[SACM21]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06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5B7E2-110E-2F45-ADB4-DB26A64C0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Set Enumeration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703713D-1A4B-6E4A-AFEA-5FC14E567885}"/>
              </a:ext>
            </a:extLst>
          </p:cNvPr>
          <p:cNvSpPr/>
          <p:nvPr/>
        </p:nvSpPr>
        <p:spPr>
          <a:xfrm>
            <a:off x="8677073" y="1690688"/>
            <a:ext cx="1478604" cy="6614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2D69477-2206-274C-9076-4F261BE5EDD5}"/>
              </a:ext>
            </a:extLst>
          </p:cNvPr>
          <p:cNvSpPr/>
          <p:nvPr/>
        </p:nvSpPr>
        <p:spPr>
          <a:xfrm>
            <a:off x="7603788" y="2941603"/>
            <a:ext cx="1478604" cy="6614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F0CF18E-C2BD-1E48-852C-6E093516388E}"/>
              </a:ext>
            </a:extLst>
          </p:cNvPr>
          <p:cNvSpPr/>
          <p:nvPr/>
        </p:nvSpPr>
        <p:spPr>
          <a:xfrm>
            <a:off x="6125184" y="4001294"/>
            <a:ext cx="1478604" cy="6614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1100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F6C4F8A-4B07-0B4A-9B68-F928A568810C}"/>
              </a:ext>
            </a:extLst>
          </p:cNvPr>
          <p:cNvSpPr/>
          <p:nvPr/>
        </p:nvSpPr>
        <p:spPr>
          <a:xfrm>
            <a:off x="8343090" y="4001293"/>
            <a:ext cx="1478604" cy="6614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1101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A5551FA-D21A-5748-A0CE-AA6CE1FD5FB6}"/>
              </a:ext>
            </a:extLst>
          </p:cNvPr>
          <p:cNvSpPr/>
          <p:nvPr/>
        </p:nvSpPr>
        <p:spPr>
          <a:xfrm>
            <a:off x="8164753" y="5024672"/>
            <a:ext cx="1478604" cy="6614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1101</a:t>
            </a:r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3C6642C-2216-F04E-8907-CB7423F6C17C}"/>
              </a:ext>
            </a:extLst>
          </p:cNvPr>
          <p:cNvSpPr/>
          <p:nvPr/>
        </p:nvSpPr>
        <p:spPr>
          <a:xfrm>
            <a:off x="7845359" y="5975569"/>
            <a:ext cx="1812587" cy="6614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1101</a:t>
            </a:r>
            <a:r>
              <a:rPr lang="en-US" sz="3200" dirty="0">
                <a:solidFill>
                  <a:srgbClr val="FF0000"/>
                </a:solidFill>
              </a:rPr>
              <a:t>00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3D314E3-0D28-034C-AB3D-E6EFF972B32D}"/>
              </a:ext>
            </a:extLst>
          </p:cNvPr>
          <p:cNvCxnSpPr>
            <a:stCxn id="4" idx="2"/>
          </p:cNvCxnSpPr>
          <p:nvPr/>
        </p:nvCxnSpPr>
        <p:spPr>
          <a:xfrm flipH="1">
            <a:off x="8339848" y="2352169"/>
            <a:ext cx="1076527" cy="58943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AC1F3C5-0DE6-7E4D-AB9D-7A33D05E4F5A}"/>
              </a:ext>
            </a:extLst>
          </p:cNvPr>
          <p:cNvCxnSpPr>
            <a:cxnSpLocks/>
          </p:cNvCxnSpPr>
          <p:nvPr/>
        </p:nvCxnSpPr>
        <p:spPr>
          <a:xfrm>
            <a:off x="9416375" y="2388192"/>
            <a:ext cx="1089497" cy="60379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BCFDDB1-D8EB-654A-9C2A-4B4F2FCFA2EF}"/>
              </a:ext>
            </a:extLst>
          </p:cNvPr>
          <p:cNvSpPr/>
          <p:nvPr/>
        </p:nvSpPr>
        <p:spPr>
          <a:xfrm>
            <a:off x="9961123" y="2941602"/>
            <a:ext cx="1478604" cy="6614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111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EAEC83-7C82-9E45-B34B-911AA3760154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10568697" y="3603083"/>
            <a:ext cx="131728" cy="398210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4DE3BDC-31D4-FB48-981E-9435645D0E8F}"/>
              </a:ext>
            </a:extLst>
          </p:cNvPr>
          <p:cNvCxnSpPr>
            <a:cxnSpLocks/>
          </p:cNvCxnSpPr>
          <p:nvPr/>
        </p:nvCxnSpPr>
        <p:spPr>
          <a:xfrm>
            <a:off x="10700425" y="3623890"/>
            <a:ext cx="653375" cy="377404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8DA3B0-9584-F249-8B02-E2126965071D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H="1">
            <a:off x="6864486" y="3603084"/>
            <a:ext cx="1478604" cy="39821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E7AAEF5-4BD2-7D40-922B-575C5F3EE390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8343090" y="3603084"/>
            <a:ext cx="739302" cy="398209"/>
          </a:xfrm>
          <a:prstGeom prst="line">
            <a:avLst/>
          </a:prstGeom>
          <a:ln w="508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EB04B5F-8744-3D47-A7CD-678CBB3D3538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6517532" y="4662775"/>
            <a:ext cx="346954" cy="398210"/>
          </a:xfrm>
          <a:prstGeom prst="line">
            <a:avLst/>
          </a:prstGeom>
          <a:ln w="508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F26EE01-D6E7-B546-AE26-D516161B2674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6864486" y="4662775"/>
            <a:ext cx="342899" cy="567067"/>
          </a:xfrm>
          <a:prstGeom prst="line">
            <a:avLst/>
          </a:prstGeom>
          <a:ln w="508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D5483C3-D2CB-9B4C-848D-11E1510D9476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flipH="1">
            <a:off x="8904055" y="4662774"/>
            <a:ext cx="178337" cy="361898"/>
          </a:xfrm>
          <a:prstGeom prst="line">
            <a:avLst/>
          </a:prstGeom>
          <a:ln w="508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62BE64C-33F3-7A42-BA33-FC3CB49A3AE0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9082392" y="4662774"/>
            <a:ext cx="1287293" cy="361897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492CFCA-6447-8B4C-817E-1A377B1B849F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flipH="1">
            <a:off x="8751653" y="5686153"/>
            <a:ext cx="152402" cy="289416"/>
          </a:xfrm>
          <a:prstGeom prst="line">
            <a:avLst/>
          </a:prstGeom>
          <a:ln w="508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4476685-6B43-5E47-8BAD-F61725AE3FBE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8904055" y="5686153"/>
            <a:ext cx="1300260" cy="361896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435985E4-66F2-A34C-B581-7581ACA88A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0600" y="1978025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Prefix tree with length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13 =  1101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Padding: 1101</a:t>
                </a:r>
                <a:r>
                  <a:rPr lang="en-US" dirty="0">
                    <a:solidFill>
                      <a:srgbClr val="FF0000"/>
                    </a:solidFill>
                  </a:rPr>
                  <a:t>00</a:t>
                </a:r>
                <a:r>
                  <a:rPr lang="en-US" dirty="0"/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Whole path hashes to 1: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13</a:t>
                </a:r>
                <a:r>
                  <a:rPr lang="en-US" dirty="0">
                    <a:solidFill>
                      <a:srgbClr val="FF0000"/>
                    </a:solidFill>
                  </a:rPr>
                  <a:t> in</a:t>
                </a:r>
                <a:r>
                  <a:rPr lang="en-US" dirty="0"/>
                  <a:t> the set</a:t>
                </a: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435985E4-66F2-A34C-B581-7581ACA88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978025"/>
                <a:ext cx="10515600" cy="4351338"/>
              </a:xfrm>
              <a:prstGeom prst="rect">
                <a:avLst/>
              </a:prstGeom>
              <a:blipFill>
                <a:blip r:embed="rId2"/>
                <a:stretch>
                  <a:fillRect l="-1086" t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CD17405-D8B0-4E42-8326-3FA50F52B7B2}"/>
              </a:ext>
            </a:extLst>
          </p:cNvPr>
          <p:cNvSpPr/>
          <p:nvPr/>
        </p:nvSpPr>
        <p:spPr>
          <a:xfrm>
            <a:off x="4046708" y="5787959"/>
            <a:ext cx="544748" cy="49051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22F5994A-6F9F-F541-85D2-E4975CDF1094}"/>
              </a:ext>
            </a:extLst>
          </p:cNvPr>
          <p:cNvSpPr/>
          <p:nvPr/>
        </p:nvSpPr>
        <p:spPr>
          <a:xfrm>
            <a:off x="5093243" y="5787958"/>
            <a:ext cx="544748" cy="49051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2BB2FD9-DA75-A647-B1E9-39FE9A0350DB}"/>
              </a:ext>
            </a:extLst>
          </p:cNvPr>
          <p:cNvSpPr txBox="1"/>
          <p:nvPr/>
        </p:nvSpPr>
        <p:spPr>
          <a:xfrm>
            <a:off x="3756499" y="6384449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Hash = 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D767C51-64F8-814C-84F4-0AFF831DB9EE}"/>
              </a:ext>
            </a:extLst>
          </p:cNvPr>
          <p:cNvSpPr txBox="1"/>
          <p:nvPr/>
        </p:nvSpPr>
        <p:spPr>
          <a:xfrm>
            <a:off x="4870930" y="6384449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Hash = 0</a:t>
            </a:r>
          </a:p>
        </p:txBody>
      </p:sp>
    </p:spTree>
    <p:extLst>
      <p:ext uri="{BB962C8B-B14F-4D97-AF65-F5344CB8AC3E}">
        <p14:creationId xmlns:p14="http://schemas.microsoft.com/office/powerpoint/2010/main" val="1349341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F635B-675C-3368-4E2B-2D5C55E22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33" y="146047"/>
            <a:ext cx="10515600" cy="1068881"/>
          </a:xfrm>
        </p:spPr>
        <p:txBody>
          <a:bodyPr>
            <a:normAutofit/>
          </a:bodyPr>
          <a:lstStyle/>
          <a:p>
            <a:r>
              <a:rPr lang="en-US" sz="3600" b="1" dirty="0"/>
              <a:t>Preprocessing Model</a:t>
            </a:r>
            <a:r>
              <a:rPr lang="zh-CN" altLang="en-US" sz="3600" b="1" dirty="0"/>
              <a:t> </a:t>
            </a:r>
            <a:r>
              <a:rPr lang="en-US" sz="2400" b="1" dirty="0"/>
              <a:t>[BIM00, CK20]</a:t>
            </a:r>
            <a:endParaRPr lang="en-US" sz="3600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798911" y="2124546"/>
            <a:ext cx="1441420" cy="1342481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499597" y="2414250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1" name="Graphic 20" descr="Address Book outline">
            <a:extLst>
              <a:ext uri="{FF2B5EF4-FFF2-40B4-BE49-F238E27FC236}">
                <a16:creationId xmlns:a16="http://schemas.microsoft.com/office/drawing/2014/main" id="{25FA7D90-3906-94B8-191D-BF14540B9E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26907" y="1113985"/>
            <a:ext cx="1220470" cy="12204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02CEEE6-4A29-F7BD-5ADC-86B575B6B44B}"/>
                  </a:ext>
                </a:extLst>
              </p:cNvPr>
              <p:cNvSpPr/>
              <p:nvPr/>
            </p:nvSpPr>
            <p:spPr>
              <a:xfrm>
                <a:off x="10852339" y="2201943"/>
                <a:ext cx="962544" cy="77407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DB,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02CEEE6-4A29-F7BD-5ADC-86B575B6B4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2339" y="2201943"/>
                <a:ext cx="962544" cy="774075"/>
              </a:xfrm>
              <a:prstGeom prst="roundRect">
                <a:avLst/>
              </a:prstGeom>
              <a:blipFill>
                <a:blip r:embed="rId6"/>
                <a:stretch>
                  <a:fillRect b="-8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76420-113A-30BE-4495-8FAD16FD72F7}"/>
              </a:ext>
            </a:extLst>
          </p:cNvPr>
          <p:cNvCxnSpPr>
            <a:cxnSpLocks/>
          </p:cNvCxnSpPr>
          <p:nvPr/>
        </p:nvCxnSpPr>
        <p:spPr>
          <a:xfrm>
            <a:off x="3470279" y="3312948"/>
            <a:ext cx="510422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B8B594-8A7C-FD93-F4AD-109F11CA05B4}"/>
              </a:ext>
            </a:extLst>
          </p:cNvPr>
          <p:cNvGrpSpPr/>
          <p:nvPr/>
        </p:nvGrpSpPr>
        <p:grpSpPr>
          <a:xfrm>
            <a:off x="4318253" y="2342877"/>
            <a:ext cx="3210560" cy="186343"/>
            <a:chOff x="4114800" y="3429000"/>
            <a:chExt cx="4253230" cy="18634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5DE6EC9-2C15-1A5C-BA3A-E6F38430EB59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8F387A4-8E4A-D78D-969C-255A5F672397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166A0673-5E1E-CE5B-A486-B0ACB5029EFB}"/>
              </a:ext>
            </a:extLst>
          </p:cNvPr>
          <p:cNvSpPr/>
          <p:nvPr/>
        </p:nvSpPr>
        <p:spPr>
          <a:xfrm>
            <a:off x="8916240" y="2656474"/>
            <a:ext cx="901725" cy="4696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Hint</a:t>
            </a:r>
          </a:p>
        </p:txBody>
      </p:sp>
      <p:pic>
        <p:nvPicPr>
          <p:cNvPr id="46" name="Graphic 45" descr="Devil face with solid fill with solid fill">
            <a:extLst>
              <a:ext uri="{FF2B5EF4-FFF2-40B4-BE49-F238E27FC236}">
                <a16:creationId xmlns:a16="http://schemas.microsoft.com/office/drawing/2014/main" id="{690BC2AA-29AF-E148-BC73-6003A66F4F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17159" y="3402176"/>
            <a:ext cx="785340" cy="7853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14661C-4011-B548-9B26-F131E664C53A}"/>
              </a:ext>
            </a:extLst>
          </p:cNvPr>
          <p:cNvSpPr txBox="1"/>
          <p:nvPr/>
        </p:nvSpPr>
        <p:spPr>
          <a:xfrm>
            <a:off x="2451370" y="1539554"/>
            <a:ext cx="1961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Preprocessing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C0745-9F13-F14D-B32F-B089CD8B6D7A}"/>
              </a:ext>
            </a:extLst>
          </p:cNvPr>
          <p:cNvSpPr txBox="1"/>
          <p:nvPr/>
        </p:nvSpPr>
        <p:spPr>
          <a:xfrm>
            <a:off x="2626468" y="3599234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Online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45B7A71-A440-844A-AC43-EAA6A18B65BA}"/>
              </a:ext>
            </a:extLst>
          </p:cNvPr>
          <p:cNvGrpSpPr/>
          <p:nvPr/>
        </p:nvGrpSpPr>
        <p:grpSpPr>
          <a:xfrm>
            <a:off x="4382841" y="4209827"/>
            <a:ext cx="3210560" cy="186343"/>
            <a:chOff x="4114800" y="3429000"/>
            <a:chExt cx="4253230" cy="186343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13EB2FAA-76BF-A248-84FD-850F26F49ED6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470F7BC6-92E0-074A-A7E7-67EC93E6EDE4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B5BD397-A464-0C4F-A261-0DCFAE65EEEB}"/>
                  </a:ext>
                </a:extLst>
              </p:cNvPr>
              <p:cNvSpPr txBox="1"/>
              <p:nvPr/>
            </p:nvSpPr>
            <p:spPr>
              <a:xfrm>
                <a:off x="5724740" y="5283120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B5BD397-A464-0C4F-A261-0DCFAE65E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740" y="5283120"/>
                <a:ext cx="3097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64908696-8AF3-8D40-B88D-FA1199874C49}"/>
              </a:ext>
            </a:extLst>
          </p:cNvPr>
          <p:cNvGrpSpPr/>
          <p:nvPr/>
        </p:nvGrpSpPr>
        <p:grpSpPr>
          <a:xfrm>
            <a:off x="4382841" y="4793911"/>
            <a:ext cx="3210560" cy="186343"/>
            <a:chOff x="4114800" y="3429000"/>
            <a:chExt cx="4253230" cy="186343"/>
          </a:xfrm>
        </p:grpSpPr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CD016C8F-7D2C-7940-B237-238696B9B4F2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81FF8C3C-330D-3F45-9D98-F9EB99532C14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B4EC4FDE-4750-0F40-A18F-FACA3FE00FC3}"/>
              </a:ext>
            </a:extLst>
          </p:cNvPr>
          <p:cNvSpPr/>
          <p:nvPr/>
        </p:nvSpPr>
        <p:spPr>
          <a:xfrm>
            <a:off x="5040996" y="4076468"/>
            <a:ext cx="1810607" cy="47220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Query 1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B78D7881-549F-ED4C-91B1-93FDE6051E9C}"/>
              </a:ext>
            </a:extLst>
          </p:cNvPr>
          <p:cNvSpPr/>
          <p:nvPr/>
        </p:nvSpPr>
        <p:spPr>
          <a:xfrm>
            <a:off x="5040995" y="4711437"/>
            <a:ext cx="1810607" cy="47220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Query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682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69"/>
    </mc:Choice>
    <mc:Fallback xmlns="">
      <p:transition spd="slow" advTm="381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2162 0.03565 " pathEditMode="relative" ptsTypes="AA">
                                      <p:cBhvr>
                                        <p:cTn id="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9" grpId="0"/>
      <p:bldP spid="73" grpId="0" animBg="1"/>
      <p:bldP spid="7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B898B8-18B0-6E42-8AC1-4C21ACCDD9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000" dirty="0"/>
                  <a:t>13 =  1101</a:t>
                </a:r>
              </a:p>
              <a:p>
                <a:pPr marL="0" indent="0">
                  <a:buNone/>
                </a:pPr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Padding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4000" dirty="0"/>
                  <a:t> bits</a:t>
                </a:r>
              </a:p>
              <a:p>
                <a:pPr marL="0" indent="0">
                  <a:buNone/>
                </a:pPr>
                <a:r>
                  <a:rPr lang="en-US" sz="4000" dirty="0"/>
                  <a:t>1101</a:t>
                </a:r>
                <a:r>
                  <a:rPr lang="en-US" sz="4000" dirty="0">
                    <a:solidFill>
                      <a:srgbClr val="FF0000"/>
                    </a:solidFill>
                  </a:rPr>
                  <a:t>00</a:t>
                </a:r>
                <a:r>
                  <a:rPr lang="en-US" sz="40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B898B8-18B0-6E42-8AC1-4C21ACCDD9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2051" t="-3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8747385-5D85-2A4E-B286-9DFB56686533}"/>
              </a:ext>
            </a:extLst>
          </p:cNvPr>
          <p:cNvSpPr txBox="1"/>
          <p:nvPr/>
        </p:nvSpPr>
        <p:spPr>
          <a:xfrm>
            <a:off x="838200" y="349875"/>
            <a:ext cx="83247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Pseudorandom Set </a:t>
            </a:r>
            <a:r>
              <a:rPr lang="en-US" sz="4000" dirty="0"/>
              <a:t>[SACM21]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9857381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5B7E2-110E-2F45-ADB4-DB26A64C0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PRF to “hash” each prefix to 0/1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703713D-1A4B-6E4A-AFEA-5FC14E567885}"/>
              </a:ext>
            </a:extLst>
          </p:cNvPr>
          <p:cNvSpPr/>
          <p:nvPr/>
        </p:nvSpPr>
        <p:spPr>
          <a:xfrm>
            <a:off x="8677073" y="1690688"/>
            <a:ext cx="1478604" cy="6614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2D69477-2206-274C-9076-4F261BE5EDD5}"/>
              </a:ext>
            </a:extLst>
          </p:cNvPr>
          <p:cNvSpPr/>
          <p:nvPr/>
        </p:nvSpPr>
        <p:spPr>
          <a:xfrm>
            <a:off x="7603788" y="2941603"/>
            <a:ext cx="1478604" cy="6614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F0CF18E-C2BD-1E48-852C-6E093516388E}"/>
              </a:ext>
            </a:extLst>
          </p:cNvPr>
          <p:cNvSpPr/>
          <p:nvPr/>
        </p:nvSpPr>
        <p:spPr>
          <a:xfrm>
            <a:off x="6125184" y="4001294"/>
            <a:ext cx="1478604" cy="6614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1100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F6C4F8A-4B07-0B4A-9B68-F928A568810C}"/>
              </a:ext>
            </a:extLst>
          </p:cNvPr>
          <p:cNvSpPr/>
          <p:nvPr/>
        </p:nvSpPr>
        <p:spPr>
          <a:xfrm>
            <a:off x="8343090" y="4001293"/>
            <a:ext cx="1478604" cy="6614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1101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A5551FA-D21A-5748-A0CE-AA6CE1FD5FB6}"/>
              </a:ext>
            </a:extLst>
          </p:cNvPr>
          <p:cNvSpPr/>
          <p:nvPr/>
        </p:nvSpPr>
        <p:spPr>
          <a:xfrm>
            <a:off x="8164753" y="5024672"/>
            <a:ext cx="1478604" cy="6614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1101</a:t>
            </a:r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3C6642C-2216-F04E-8907-CB7423F6C17C}"/>
              </a:ext>
            </a:extLst>
          </p:cNvPr>
          <p:cNvSpPr/>
          <p:nvPr/>
        </p:nvSpPr>
        <p:spPr>
          <a:xfrm>
            <a:off x="7845359" y="5975569"/>
            <a:ext cx="1812587" cy="6614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1101</a:t>
            </a:r>
            <a:r>
              <a:rPr lang="en-US" sz="3200" dirty="0">
                <a:solidFill>
                  <a:srgbClr val="FF0000"/>
                </a:solidFill>
              </a:rPr>
              <a:t>00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3D314E3-0D28-034C-AB3D-E6EFF972B32D}"/>
              </a:ext>
            </a:extLst>
          </p:cNvPr>
          <p:cNvCxnSpPr>
            <a:stCxn id="4" idx="2"/>
          </p:cNvCxnSpPr>
          <p:nvPr/>
        </p:nvCxnSpPr>
        <p:spPr>
          <a:xfrm flipH="1">
            <a:off x="8339848" y="2352169"/>
            <a:ext cx="1076527" cy="58943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AC1F3C5-0DE6-7E4D-AB9D-7A33D05E4F5A}"/>
              </a:ext>
            </a:extLst>
          </p:cNvPr>
          <p:cNvCxnSpPr>
            <a:cxnSpLocks/>
          </p:cNvCxnSpPr>
          <p:nvPr/>
        </p:nvCxnSpPr>
        <p:spPr>
          <a:xfrm>
            <a:off x="9416375" y="2388192"/>
            <a:ext cx="1089497" cy="60379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BCFDDB1-D8EB-654A-9C2A-4B4F2FCFA2EF}"/>
              </a:ext>
            </a:extLst>
          </p:cNvPr>
          <p:cNvSpPr/>
          <p:nvPr/>
        </p:nvSpPr>
        <p:spPr>
          <a:xfrm>
            <a:off x="9961123" y="2941602"/>
            <a:ext cx="1478604" cy="6614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111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EAEC83-7C82-9E45-B34B-911AA3760154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10568697" y="3603083"/>
            <a:ext cx="131728" cy="398210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4DE3BDC-31D4-FB48-981E-9435645D0E8F}"/>
              </a:ext>
            </a:extLst>
          </p:cNvPr>
          <p:cNvCxnSpPr>
            <a:cxnSpLocks/>
          </p:cNvCxnSpPr>
          <p:nvPr/>
        </p:nvCxnSpPr>
        <p:spPr>
          <a:xfrm>
            <a:off x="10700425" y="3623890"/>
            <a:ext cx="653375" cy="377404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8DA3B0-9584-F249-8B02-E2126965071D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H="1">
            <a:off x="6864486" y="3603084"/>
            <a:ext cx="1478604" cy="39821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E7AAEF5-4BD2-7D40-922B-575C5F3EE390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8343090" y="3603084"/>
            <a:ext cx="739302" cy="398209"/>
          </a:xfrm>
          <a:prstGeom prst="line">
            <a:avLst/>
          </a:prstGeom>
          <a:ln w="508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EB04B5F-8744-3D47-A7CD-678CBB3D3538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6517532" y="4662775"/>
            <a:ext cx="346954" cy="398210"/>
          </a:xfrm>
          <a:prstGeom prst="line">
            <a:avLst/>
          </a:prstGeom>
          <a:ln w="508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F26EE01-D6E7-B546-AE26-D516161B2674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6864486" y="4662775"/>
            <a:ext cx="342899" cy="567067"/>
          </a:xfrm>
          <a:prstGeom prst="line">
            <a:avLst/>
          </a:prstGeom>
          <a:ln w="508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D5483C3-D2CB-9B4C-848D-11E1510D9476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flipH="1">
            <a:off x="8904055" y="4662774"/>
            <a:ext cx="178337" cy="361898"/>
          </a:xfrm>
          <a:prstGeom prst="line">
            <a:avLst/>
          </a:prstGeom>
          <a:ln w="508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62BE64C-33F3-7A42-BA33-FC3CB49A3AE0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9082392" y="4662774"/>
            <a:ext cx="1287293" cy="361897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492CFCA-6447-8B4C-817E-1A377B1B849F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flipH="1">
            <a:off x="8751653" y="5686153"/>
            <a:ext cx="152402" cy="289416"/>
          </a:xfrm>
          <a:prstGeom prst="line">
            <a:avLst/>
          </a:prstGeom>
          <a:ln w="508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4476685-6B43-5E47-8BAD-F61725AE3FBE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8904055" y="5686153"/>
            <a:ext cx="1300260" cy="361896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6A70913F-ED33-C940-95ED-EF5E163775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0600" y="1978025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Prefix tree with length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13 =  1101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Padding: 1101</a:t>
                </a:r>
                <a:r>
                  <a:rPr lang="en-US" dirty="0">
                    <a:solidFill>
                      <a:srgbClr val="FF0000"/>
                    </a:solidFill>
                  </a:rPr>
                  <a:t>00</a:t>
                </a:r>
                <a:r>
                  <a:rPr lang="en-US" dirty="0"/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13</a:t>
                </a:r>
                <a:r>
                  <a:rPr lang="en-US" dirty="0">
                    <a:solidFill>
                      <a:srgbClr val="FF0000"/>
                    </a:solidFill>
                  </a:rPr>
                  <a:t> not in</a:t>
                </a:r>
                <a:r>
                  <a:rPr lang="en-US" dirty="0"/>
                  <a:t> the set</a:t>
                </a: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6A70913F-ED33-C940-95ED-EF5E16377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978025"/>
                <a:ext cx="10515600" cy="4351338"/>
              </a:xfrm>
              <a:prstGeom prst="rect">
                <a:avLst/>
              </a:prstGeom>
              <a:blipFill>
                <a:blip r:embed="rId2"/>
                <a:stretch>
                  <a:fillRect l="-1086" t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02275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5B7E2-110E-2F45-ADB4-DB26A64C0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PRF to “hash” each prefix to 0/1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703713D-1A4B-6E4A-AFEA-5FC14E567885}"/>
              </a:ext>
            </a:extLst>
          </p:cNvPr>
          <p:cNvSpPr/>
          <p:nvPr/>
        </p:nvSpPr>
        <p:spPr>
          <a:xfrm>
            <a:off x="8677073" y="1690688"/>
            <a:ext cx="1478604" cy="6614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2D69477-2206-274C-9076-4F261BE5EDD5}"/>
              </a:ext>
            </a:extLst>
          </p:cNvPr>
          <p:cNvSpPr/>
          <p:nvPr/>
        </p:nvSpPr>
        <p:spPr>
          <a:xfrm>
            <a:off x="7603788" y="2941603"/>
            <a:ext cx="1478604" cy="6614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F0CF18E-C2BD-1E48-852C-6E093516388E}"/>
              </a:ext>
            </a:extLst>
          </p:cNvPr>
          <p:cNvSpPr/>
          <p:nvPr/>
        </p:nvSpPr>
        <p:spPr>
          <a:xfrm>
            <a:off x="6125184" y="4001294"/>
            <a:ext cx="1478604" cy="6614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1100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F6C4F8A-4B07-0B4A-9B68-F928A568810C}"/>
              </a:ext>
            </a:extLst>
          </p:cNvPr>
          <p:cNvSpPr/>
          <p:nvPr/>
        </p:nvSpPr>
        <p:spPr>
          <a:xfrm>
            <a:off x="8343090" y="4001293"/>
            <a:ext cx="1478604" cy="6614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1101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A5551FA-D21A-5748-A0CE-AA6CE1FD5FB6}"/>
              </a:ext>
            </a:extLst>
          </p:cNvPr>
          <p:cNvSpPr/>
          <p:nvPr/>
        </p:nvSpPr>
        <p:spPr>
          <a:xfrm>
            <a:off x="8164753" y="5024672"/>
            <a:ext cx="1478604" cy="6614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1101</a:t>
            </a:r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3C6642C-2216-F04E-8907-CB7423F6C17C}"/>
              </a:ext>
            </a:extLst>
          </p:cNvPr>
          <p:cNvSpPr/>
          <p:nvPr/>
        </p:nvSpPr>
        <p:spPr>
          <a:xfrm>
            <a:off x="7845359" y="5975569"/>
            <a:ext cx="1812587" cy="6614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1101</a:t>
            </a:r>
            <a:r>
              <a:rPr lang="en-US" sz="3200" dirty="0">
                <a:solidFill>
                  <a:srgbClr val="FF0000"/>
                </a:solidFill>
              </a:rPr>
              <a:t>00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3D314E3-0D28-034C-AB3D-E6EFF972B32D}"/>
              </a:ext>
            </a:extLst>
          </p:cNvPr>
          <p:cNvCxnSpPr>
            <a:stCxn id="4" idx="2"/>
          </p:cNvCxnSpPr>
          <p:nvPr/>
        </p:nvCxnSpPr>
        <p:spPr>
          <a:xfrm flipH="1">
            <a:off x="8339848" y="2352169"/>
            <a:ext cx="1076527" cy="58943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AC1F3C5-0DE6-7E4D-AB9D-7A33D05E4F5A}"/>
              </a:ext>
            </a:extLst>
          </p:cNvPr>
          <p:cNvCxnSpPr>
            <a:cxnSpLocks/>
          </p:cNvCxnSpPr>
          <p:nvPr/>
        </p:nvCxnSpPr>
        <p:spPr>
          <a:xfrm>
            <a:off x="9416375" y="2388192"/>
            <a:ext cx="1089497" cy="60379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BCFDDB1-D8EB-654A-9C2A-4B4F2FCFA2EF}"/>
              </a:ext>
            </a:extLst>
          </p:cNvPr>
          <p:cNvSpPr/>
          <p:nvPr/>
        </p:nvSpPr>
        <p:spPr>
          <a:xfrm>
            <a:off x="9961123" y="2941602"/>
            <a:ext cx="1478604" cy="6614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111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EAEC83-7C82-9E45-B34B-911AA3760154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10568697" y="3603083"/>
            <a:ext cx="131728" cy="398210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4DE3BDC-31D4-FB48-981E-9435645D0E8F}"/>
              </a:ext>
            </a:extLst>
          </p:cNvPr>
          <p:cNvCxnSpPr>
            <a:cxnSpLocks/>
          </p:cNvCxnSpPr>
          <p:nvPr/>
        </p:nvCxnSpPr>
        <p:spPr>
          <a:xfrm>
            <a:off x="10700425" y="3623890"/>
            <a:ext cx="653375" cy="377404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8DA3B0-9584-F249-8B02-E2126965071D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H="1">
            <a:off x="6864486" y="3603084"/>
            <a:ext cx="1478604" cy="39821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E7AAEF5-4BD2-7D40-922B-575C5F3EE390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8343090" y="3603084"/>
            <a:ext cx="739302" cy="398209"/>
          </a:xfrm>
          <a:prstGeom prst="line">
            <a:avLst/>
          </a:prstGeom>
          <a:ln w="508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EB04B5F-8744-3D47-A7CD-678CBB3D3538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6517532" y="4662775"/>
            <a:ext cx="346954" cy="398210"/>
          </a:xfrm>
          <a:prstGeom prst="line">
            <a:avLst/>
          </a:prstGeom>
          <a:ln w="508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F26EE01-D6E7-B546-AE26-D516161B2674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6864486" y="4662775"/>
            <a:ext cx="342899" cy="567067"/>
          </a:xfrm>
          <a:prstGeom prst="line">
            <a:avLst/>
          </a:prstGeom>
          <a:ln w="508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D5483C3-D2CB-9B4C-848D-11E1510D9476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flipH="1">
            <a:off x="8904055" y="4662774"/>
            <a:ext cx="178337" cy="361898"/>
          </a:xfrm>
          <a:prstGeom prst="line">
            <a:avLst/>
          </a:prstGeom>
          <a:ln w="508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62BE64C-33F3-7A42-BA33-FC3CB49A3AE0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9082392" y="4662774"/>
            <a:ext cx="1287293" cy="361897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492CFCA-6447-8B4C-817E-1A377B1B849F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flipH="1">
            <a:off x="8751653" y="5686153"/>
            <a:ext cx="152402" cy="289416"/>
          </a:xfrm>
          <a:prstGeom prst="line">
            <a:avLst/>
          </a:prstGeom>
          <a:ln w="508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4476685-6B43-5E47-8BAD-F61725AE3FBE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8904055" y="5686153"/>
            <a:ext cx="1300260" cy="361896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6A70913F-ED33-C940-95ED-EF5E163775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0600" y="1978025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Membership Testing: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itchFamily="2" charset="2"/>
                  </a:rPr>
                  <a:t>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Enumeration: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𝑠𝑒𝑡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itchFamily="2" charset="2"/>
                  </a:rPr>
                  <a:t> </a:t>
                </a:r>
              </a:p>
              <a:p>
                <a:pPr marL="0" indent="0">
                  <a:buNone/>
                </a:pPr>
                <a:endParaRPr lang="en-US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Resampling? 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6A70913F-ED33-C940-95ED-EF5E16377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978025"/>
                <a:ext cx="10515600" cy="4351338"/>
              </a:xfrm>
              <a:prstGeom prst="rect">
                <a:avLst/>
              </a:prstGeom>
              <a:blipFill>
                <a:blip r:embed="rId2"/>
                <a:stretch>
                  <a:fillRect l="-1086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01632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5B7E2-110E-2F45-ADB4-DB26A64C0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Puncturable PRF to Resample </a:t>
            </a:r>
            <a:r>
              <a:rPr lang="en-US" sz="2800" dirty="0"/>
              <a:t>[</a:t>
            </a:r>
            <a:r>
              <a:rPr lang="en-US" sz="2800" dirty="0">
                <a:solidFill>
                  <a:schemeClr val="accent1"/>
                </a:solidFill>
              </a:rPr>
              <a:t>S</a:t>
            </a:r>
            <a:r>
              <a:rPr lang="en-US" sz="2800" dirty="0"/>
              <a:t>ACM 21]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A70913F-ED33-C940-95ED-EF5E1637751A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Privately Puncturable PRF:</a:t>
            </a:r>
          </a:p>
          <a:p>
            <a:pPr marL="0" indent="0">
              <a:buNone/>
            </a:pPr>
            <a:r>
              <a:rPr lang="en-US" dirty="0"/>
              <a:t>Puncture some points </a:t>
            </a:r>
          </a:p>
          <a:p>
            <a:pPr marL="0" indent="0">
              <a:buNone/>
            </a:pPr>
            <a:r>
              <a:rPr lang="en-US" dirty="0"/>
              <a:t>= resampling those points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660BF07-87BA-9A4D-8355-8BAAB394C522}"/>
              </a:ext>
            </a:extLst>
          </p:cNvPr>
          <p:cNvSpPr/>
          <p:nvPr/>
        </p:nvSpPr>
        <p:spPr>
          <a:xfrm>
            <a:off x="8677073" y="1690688"/>
            <a:ext cx="1478604" cy="6614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C3B31A9-E44C-9C47-AAD1-D1747A240663}"/>
              </a:ext>
            </a:extLst>
          </p:cNvPr>
          <p:cNvSpPr/>
          <p:nvPr/>
        </p:nvSpPr>
        <p:spPr>
          <a:xfrm>
            <a:off x="7603788" y="2941603"/>
            <a:ext cx="1478604" cy="6614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110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8BA5EF5-5453-5D43-992C-F069A13D2666}"/>
              </a:ext>
            </a:extLst>
          </p:cNvPr>
          <p:cNvSpPr/>
          <p:nvPr/>
        </p:nvSpPr>
        <p:spPr>
          <a:xfrm>
            <a:off x="6125184" y="4001294"/>
            <a:ext cx="1478604" cy="6614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1100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23812660-7D26-2D44-92CA-A09912CD0EC9}"/>
              </a:ext>
            </a:extLst>
          </p:cNvPr>
          <p:cNvSpPr/>
          <p:nvPr/>
        </p:nvSpPr>
        <p:spPr>
          <a:xfrm>
            <a:off x="8343090" y="4001293"/>
            <a:ext cx="1478604" cy="6614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1101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752C17-4EA7-E546-B144-6C1A316BCB71}"/>
              </a:ext>
            </a:extLst>
          </p:cNvPr>
          <p:cNvSpPr/>
          <p:nvPr/>
        </p:nvSpPr>
        <p:spPr>
          <a:xfrm>
            <a:off x="8164753" y="5024672"/>
            <a:ext cx="1478604" cy="6614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1101</a:t>
            </a:r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76D2825D-FE4A-2F42-A53E-EE0F6A9DF8F8}"/>
              </a:ext>
            </a:extLst>
          </p:cNvPr>
          <p:cNvSpPr/>
          <p:nvPr/>
        </p:nvSpPr>
        <p:spPr>
          <a:xfrm>
            <a:off x="7845359" y="5975569"/>
            <a:ext cx="1812587" cy="6614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1101</a:t>
            </a:r>
            <a:r>
              <a:rPr lang="en-US" sz="3200" dirty="0">
                <a:solidFill>
                  <a:srgbClr val="FF0000"/>
                </a:solidFill>
              </a:rPr>
              <a:t>00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8D6C2F3-08C2-2942-AFB6-D4B9BC21B129}"/>
              </a:ext>
            </a:extLst>
          </p:cNvPr>
          <p:cNvCxnSpPr>
            <a:stCxn id="24" idx="2"/>
          </p:cNvCxnSpPr>
          <p:nvPr/>
        </p:nvCxnSpPr>
        <p:spPr>
          <a:xfrm flipH="1">
            <a:off x="8339848" y="2352169"/>
            <a:ext cx="1076527" cy="58943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35F336A-F947-F54E-9E8F-681109D070C9}"/>
              </a:ext>
            </a:extLst>
          </p:cNvPr>
          <p:cNvCxnSpPr>
            <a:cxnSpLocks/>
          </p:cNvCxnSpPr>
          <p:nvPr/>
        </p:nvCxnSpPr>
        <p:spPr>
          <a:xfrm>
            <a:off x="9416375" y="2388192"/>
            <a:ext cx="1089497" cy="60379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54686D2-A6CE-E342-BD70-977DA08E26BA}"/>
              </a:ext>
            </a:extLst>
          </p:cNvPr>
          <p:cNvSpPr/>
          <p:nvPr/>
        </p:nvSpPr>
        <p:spPr>
          <a:xfrm>
            <a:off x="9961123" y="2941602"/>
            <a:ext cx="1478604" cy="6614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111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BF63EE7-156A-504D-A422-263DB20E4B38}"/>
              </a:ext>
            </a:extLst>
          </p:cNvPr>
          <p:cNvCxnSpPr>
            <a:cxnSpLocks/>
            <a:stCxn id="36" idx="2"/>
          </p:cNvCxnSpPr>
          <p:nvPr/>
        </p:nvCxnSpPr>
        <p:spPr>
          <a:xfrm flipH="1">
            <a:off x="10568697" y="3603083"/>
            <a:ext cx="131728" cy="398210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51695CE-D815-224F-8DEC-41043C308BEF}"/>
              </a:ext>
            </a:extLst>
          </p:cNvPr>
          <p:cNvCxnSpPr>
            <a:cxnSpLocks/>
          </p:cNvCxnSpPr>
          <p:nvPr/>
        </p:nvCxnSpPr>
        <p:spPr>
          <a:xfrm>
            <a:off x="10700425" y="3623890"/>
            <a:ext cx="653375" cy="377404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20FF1C8-C2F1-4E40-9399-881DA51AE0CA}"/>
              </a:ext>
            </a:extLst>
          </p:cNvPr>
          <p:cNvCxnSpPr>
            <a:cxnSpLocks/>
            <a:stCxn id="25" idx="2"/>
            <a:endCxn id="27" idx="0"/>
          </p:cNvCxnSpPr>
          <p:nvPr/>
        </p:nvCxnSpPr>
        <p:spPr>
          <a:xfrm flipH="1">
            <a:off x="6864486" y="3603084"/>
            <a:ext cx="1478604" cy="39821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100C33A-1659-B04D-A88F-8F38CAB100CA}"/>
              </a:ext>
            </a:extLst>
          </p:cNvPr>
          <p:cNvCxnSpPr>
            <a:cxnSpLocks/>
            <a:stCxn id="25" idx="2"/>
            <a:endCxn id="28" idx="0"/>
          </p:cNvCxnSpPr>
          <p:nvPr/>
        </p:nvCxnSpPr>
        <p:spPr>
          <a:xfrm>
            <a:off x="8343090" y="3603084"/>
            <a:ext cx="739302" cy="398209"/>
          </a:xfrm>
          <a:prstGeom prst="line">
            <a:avLst/>
          </a:prstGeom>
          <a:ln w="508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ACBDB53-AB37-8749-B048-55DCB31DAC56}"/>
              </a:ext>
            </a:extLst>
          </p:cNvPr>
          <p:cNvCxnSpPr>
            <a:cxnSpLocks/>
            <a:stCxn id="27" idx="2"/>
          </p:cNvCxnSpPr>
          <p:nvPr/>
        </p:nvCxnSpPr>
        <p:spPr>
          <a:xfrm flipH="1">
            <a:off x="6517532" y="4662775"/>
            <a:ext cx="346954" cy="398210"/>
          </a:xfrm>
          <a:prstGeom prst="line">
            <a:avLst/>
          </a:prstGeom>
          <a:ln w="508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DE148A9-ADD4-F74F-A9FA-3C2DBAE999B8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6864486" y="4662775"/>
            <a:ext cx="342899" cy="567067"/>
          </a:xfrm>
          <a:prstGeom prst="line">
            <a:avLst/>
          </a:prstGeom>
          <a:ln w="508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FE8CBF4-4A9C-1F40-A559-914A39BB9167}"/>
              </a:ext>
            </a:extLst>
          </p:cNvPr>
          <p:cNvCxnSpPr>
            <a:cxnSpLocks/>
            <a:stCxn id="28" idx="2"/>
            <a:endCxn id="32" idx="0"/>
          </p:cNvCxnSpPr>
          <p:nvPr/>
        </p:nvCxnSpPr>
        <p:spPr>
          <a:xfrm flipH="1">
            <a:off x="8904055" y="4662774"/>
            <a:ext cx="178337" cy="361898"/>
          </a:xfrm>
          <a:prstGeom prst="line">
            <a:avLst/>
          </a:prstGeom>
          <a:ln w="508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B71850C-C977-284A-B430-F496B529C30D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 flipH="1">
            <a:off x="8751653" y="5686153"/>
            <a:ext cx="152402" cy="289416"/>
          </a:xfrm>
          <a:prstGeom prst="line">
            <a:avLst/>
          </a:prstGeom>
          <a:ln w="508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D42DFAA-084A-C342-A466-1F68BA2C1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43357" y="896798"/>
            <a:ext cx="1422400" cy="14224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329AE15-1402-174F-9115-8C9414106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56582" y="2189372"/>
            <a:ext cx="1422400" cy="14224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019E55F-1153-AE4C-96E7-D26CE4360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73881" y="3370200"/>
            <a:ext cx="1422400" cy="14224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5A95A91-B382-904B-8B55-E47AD2B1F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73881" y="4418980"/>
            <a:ext cx="1422400" cy="14224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FCC915C-C4B7-C544-A4F1-8F8D47C69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10494" y="5264369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307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5B7E2-110E-2F45-ADB4-DB26A64C0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Puncturable PRF to Resample </a:t>
            </a:r>
            <a:r>
              <a:rPr lang="en-US" sz="2800" dirty="0"/>
              <a:t>[</a:t>
            </a:r>
            <a:r>
              <a:rPr lang="en-US" sz="2800" dirty="0">
                <a:solidFill>
                  <a:schemeClr val="accent1"/>
                </a:solidFill>
              </a:rPr>
              <a:t>S</a:t>
            </a:r>
            <a:r>
              <a:rPr lang="en-US" sz="2800" dirty="0"/>
              <a:t>ACM 21]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A70913F-ED33-C940-95ED-EF5E1637751A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Privately Puncturable PRF:</a:t>
            </a:r>
          </a:p>
          <a:p>
            <a:pPr marL="0" indent="0">
              <a:buNone/>
            </a:pPr>
            <a:r>
              <a:rPr lang="en-US" dirty="0"/>
              <a:t>Puncture some points </a:t>
            </a:r>
          </a:p>
          <a:p>
            <a:pPr marL="0" indent="0">
              <a:buNone/>
            </a:pPr>
            <a:r>
              <a:rPr lang="en-US" dirty="0"/>
              <a:t>= resampling those points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660BF07-87BA-9A4D-8355-8BAAB394C522}"/>
              </a:ext>
            </a:extLst>
          </p:cNvPr>
          <p:cNvSpPr/>
          <p:nvPr/>
        </p:nvSpPr>
        <p:spPr>
          <a:xfrm>
            <a:off x="8677073" y="1690688"/>
            <a:ext cx="1478604" cy="6614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C3B31A9-E44C-9C47-AAD1-D1747A240663}"/>
              </a:ext>
            </a:extLst>
          </p:cNvPr>
          <p:cNvSpPr/>
          <p:nvPr/>
        </p:nvSpPr>
        <p:spPr>
          <a:xfrm>
            <a:off x="7603788" y="2941603"/>
            <a:ext cx="1478604" cy="6614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110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8BA5EF5-5453-5D43-992C-F069A13D2666}"/>
              </a:ext>
            </a:extLst>
          </p:cNvPr>
          <p:cNvSpPr/>
          <p:nvPr/>
        </p:nvSpPr>
        <p:spPr>
          <a:xfrm>
            <a:off x="6125184" y="4001294"/>
            <a:ext cx="1478604" cy="6614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1100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23812660-7D26-2D44-92CA-A09912CD0EC9}"/>
              </a:ext>
            </a:extLst>
          </p:cNvPr>
          <p:cNvSpPr/>
          <p:nvPr/>
        </p:nvSpPr>
        <p:spPr>
          <a:xfrm>
            <a:off x="8343090" y="4001293"/>
            <a:ext cx="1478604" cy="6614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1101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752C17-4EA7-E546-B144-6C1A316BCB71}"/>
              </a:ext>
            </a:extLst>
          </p:cNvPr>
          <p:cNvSpPr/>
          <p:nvPr/>
        </p:nvSpPr>
        <p:spPr>
          <a:xfrm>
            <a:off x="8164753" y="5024672"/>
            <a:ext cx="1478604" cy="6614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1101</a:t>
            </a:r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76D2825D-FE4A-2F42-A53E-EE0F6A9DF8F8}"/>
              </a:ext>
            </a:extLst>
          </p:cNvPr>
          <p:cNvSpPr/>
          <p:nvPr/>
        </p:nvSpPr>
        <p:spPr>
          <a:xfrm>
            <a:off x="7845359" y="5975569"/>
            <a:ext cx="1812587" cy="6614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1101</a:t>
            </a:r>
            <a:r>
              <a:rPr lang="en-US" sz="3200" dirty="0">
                <a:solidFill>
                  <a:srgbClr val="FF0000"/>
                </a:solidFill>
              </a:rPr>
              <a:t>00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8D6C2F3-08C2-2942-AFB6-D4B9BC21B129}"/>
              </a:ext>
            </a:extLst>
          </p:cNvPr>
          <p:cNvCxnSpPr>
            <a:stCxn id="24" idx="2"/>
          </p:cNvCxnSpPr>
          <p:nvPr/>
        </p:nvCxnSpPr>
        <p:spPr>
          <a:xfrm flipH="1">
            <a:off x="8339848" y="2352169"/>
            <a:ext cx="1076527" cy="58943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35F336A-F947-F54E-9E8F-681109D070C9}"/>
              </a:ext>
            </a:extLst>
          </p:cNvPr>
          <p:cNvCxnSpPr>
            <a:cxnSpLocks/>
          </p:cNvCxnSpPr>
          <p:nvPr/>
        </p:nvCxnSpPr>
        <p:spPr>
          <a:xfrm>
            <a:off x="9416375" y="2388192"/>
            <a:ext cx="1089497" cy="60379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54686D2-A6CE-E342-BD70-977DA08E26BA}"/>
              </a:ext>
            </a:extLst>
          </p:cNvPr>
          <p:cNvSpPr/>
          <p:nvPr/>
        </p:nvSpPr>
        <p:spPr>
          <a:xfrm>
            <a:off x="9961123" y="2941602"/>
            <a:ext cx="1478604" cy="6614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111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BF63EE7-156A-504D-A422-263DB20E4B38}"/>
              </a:ext>
            </a:extLst>
          </p:cNvPr>
          <p:cNvCxnSpPr>
            <a:cxnSpLocks/>
            <a:stCxn id="36" idx="2"/>
          </p:cNvCxnSpPr>
          <p:nvPr/>
        </p:nvCxnSpPr>
        <p:spPr>
          <a:xfrm flipH="1">
            <a:off x="10568697" y="3603083"/>
            <a:ext cx="131728" cy="398210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51695CE-D815-224F-8DEC-41043C308BEF}"/>
              </a:ext>
            </a:extLst>
          </p:cNvPr>
          <p:cNvCxnSpPr>
            <a:cxnSpLocks/>
          </p:cNvCxnSpPr>
          <p:nvPr/>
        </p:nvCxnSpPr>
        <p:spPr>
          <a:xfrm>
            <a:off x="10700425" y="3623890"/>
            <a:ext cx="653375" cy="377404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20FF1C8-C2F1-4E40-9399-881DA51AE0CA}"/>
              </a:ext>
            </a:extLst>
          </p:cNvPr>
          <p:cNvCxnSpPr>
            <a:cxnSpLocks/>
            <a:stCxn id="25" idx="2"/>
            <a:endCxn id="27" idx="0"/>
          </p:cNvCxnSpPr>
          <p:nvPr/>
        </p:nvCxnSpPr>
        <p:spPr>
          <a:xfrm flipH="1">
            <a:off x="6864486" y="3603084"/>
            <a:ext cx="1478604" cy="39821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100C33A-1659-B04D-A88F-8F38CAB100CA}"/>
              </a:ext>
            </a:extLst>
          </p:cNvPr>
          <p:cNvCxnSpPr>
            <a:cxnSpLocks/>
            <a:stCxn id="25" idx="2"/>
            <a:endCxn id="28" idx="0"/>
          </p:cNvCxnSpPr>
          <p:nvPr/>
        </p:nvCxnSpPr>
        <p:spPr>
          <a:xfrm>
            <a:off x="8343090" y="3603084"/>
            <a:ext cx="739302" cy="398209"/>
          </a:xfrm>
          <a:prstGeom prst="line">
            <a:avLst/>
          </a:prstGeom>
          <a:ln w="508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ACBDB53-AB37-8749-B048-55DCB31DAC56}"/>
              </a:ext>
            </a:extLst>
          </p:cNvPr>
          <p:cNvCxnSpPr>
            <a:cxnSpLocks/>
            <a:stCxn id="27" idx="2"/>
          </p:cNvCxnSpPr>
          <p:nvPr/>
        </p:nvCxnSpPr>
        <p:spPr>
          <a:xfrm flipH="1">
            <a:off x="6517532" y="4662775"/>
            <a:ext cx="346954" cy="398210"/>
          </a:xfrm>
          <a:prstGeom prst="line">
            <a:avLst/>
          </a:prstGeom>
          <a:ln w="508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DE148A9-ADD4-F74F-A9FA-3C2DBAE999B8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6864486" y="4662775"/>
            <a:ext cx="342899" cy="567067"/>
          </a:xfrm>
          <a:prstGeom prst="line">
            <a:avLst/>
          </a:prstGeom>
          <a:ln w="508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FE8CBF4-4A9C-1F40-A559-914A39BB9167}"/>
              </a:ext>
            </a:extLst>
          </p:cNvPr>
          <p:cNvCxnSpPr>
            <a:cxnSpLocks/>
            <a:stCxn id="28" idx="2"/>
            <a:endCxn id="32" idx="0"/>
          </p:cNvCxnSpPr>
          <p:nvPr/>
        </p:nvCxnSpPr>
        <p:spPr>
          <a:xfrm flipH="1">
            <a:off x="8904055" y="4662774"/>
            <a:ext cx="178337" cy="361898"/>
          </a:xfrm>
          <a:prstGeom prst="line">
            <a:avLst/>
          </a:prstGeom>
          <a:ln w="508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B71850C-C977-284A-B430-F496B529C30D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 flipH="1">
            <a:off x="8751653" y="5686153"/>
            <a:ext cx="152402" cy="289416"/>
          </a:xfrm>
          <a:prstGeom prst="line">
            <a:avLst/>
          </a:prstGeom>
          <a:ln w="508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6869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ED3D0-D3C9-0544-ACC9-1C8A84606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Puncturable Pseudorandom Set </a:t>
            </a:r>
            <a:r>
              <a:rPr lang="en-US" sz="2800" dirty="0"/>
              <a:t>[SACM21]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85653-AE1A-F747-9BED-9FE12294C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Fast set enumeration </a:t>
            </a:r>
            <a:r>
              <a:rPr lang="en-US" sz="4000" dirty="0">
                <a:sym typeface="Wingdings" pitchFamily="2" charset="2"/>
              </a:rPr>
              <a:t>✔️</a:t>
            </a:r>
            <a:endParaRPr lang="en-US" sz="4000" dirty="0"/>
          </a:p>
          <a:p>
            <a:r>
              <a:rPr lang="en-US" sz="4000" dirty="0"/>
              <a:t>Fast membership testing </a:t>
            </a:r>
            <a:r>
              <a:rPr lang="en-US" sz="4000" dirty="0">
                <a:sym typeface="Wingdings" pitchFamily="2" charset="2"/>
              </a:rPr>
              <a:t>✔️</a:t>
            </a:r>
            <a:endParaRPr lang="en-US" sz="4000" dirty="0"/>
          </a:p>
          <a:p>
            <a:r>
              <a:rPr lang="en-US" sz="4000" dirty="0"/>
              <a:t>Resampling </a:t>
            </a:r>
            <a:r>
              <a:rPr lang="en-US" sz="4000" dirty="0">
                <a:sym typeface="Wingdings" pitchFamily="2" charset="2"/>
              </a:rPr>
              <a:t>✔️ </a:t>
            </a:r>
          </a:p>
          <a:p>
            <a:r>
              <a:rPr lang="en-US" sz="4000" dirty="0"/>
              <a:t>Adding ❌</a:t>
            </a:r>
          </a:p>
        </p:txBody>
      </p:sp>
    </p:spTree>
    <p:extLst>
      <p:ext uri="{BB962C8B-B14F-4D97-AF65-F5344CB8AC3E}">
        <p14:creationId xmlns:p14="http://schemas.microsoft.com/office/powerpoint/2010/main" val="5471976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ED3D0-D3C9-0544-ACC9-1C8A84606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Ours: Programmable Pseudorandom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85653-AE1A-F747-9BED-9FE12294C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Fast set enumeration </a:t>
            </a:r>
            <a:r>
              <a:rPr lang="en-US" sz="4000" dirty="0">
                <a:sym typeface="Wingdings" pitchFamily="2" charset="2"/>
              </a:rPr>
              <a:t>✔️</a:t>
            </a:r>
            <a:endParaRPr lang="en-US" sz="4000" dirty="0"/>
          </a:p>
          <a:p>
            <a:r>
              <a:rPr lang="en-US" sz="4000" dirty="0"/>
              <a:t>Fast membership testing </a:t>
            </a:r>
            <a:r>
              <a:rPr lang="en-US" sz="4000" dirty="0">
                <a:sym typeface="Wingdings" pitchFamily="2" charset="2"/>
              </a:rPr>
              <a:t>✔️</a:t>
            </a:r>
            <a:endParaRPr lang="en-US" sz="4000" dirty="0"/>
          </a:p>
          <a:p>
            <a:r>
              <a:rPr lang="en-US" sz="4000" dirty="0"/>
              <a:t>Resampling </a:t>
            </a:r>
            <a:r>
              <a:rPr lang="en-US" sz="4000" dirty="0">
                <a:sym typeface="Wingdings" pitchFamily="2" charset="2"/>
              </a:rPr>
              <a:t>✔️ </a:t>
            </a:r>
          </a:p>
          <a:p>
            <a:r>
              <a:rPr lang="en-US" sz="4000" dirty="0"/>
              <a:t>Adding </a:t>
            </a:r>
            <a:r>
              <a:rPr lang="en-US" sz="4000" dirty="0">
                <a:sym typeface="Wingdings" pitchFamily="2" charset="2"/>
              </a:rPr>
              <a:t>✔️</a:t>
            </a:r>
          </a:p>
          <a:p>
            <a:endParaRPr lang="en-US" sz="4000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Assuming LWE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4185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5B7E2-110E-2F45-ADB4-DB26A64C0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Programmable PRF to Add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A70913F-ED33-C940-95ED-EF5E1637751A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Privately Programmable PRF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[BLW17][PS18][KW21]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Program some points </a:t>
            </a:r>
          </a:p>
          <a:p>
            <a:pPr marL="0" indent="0">
              <a:buNone/>
            </a:pPr>
            <a:r>
              <a:rPr lang="en-US" dirty="0"/>
              <a:t>= Change the PRF results on those points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660BF07-87BA-9A4D-8355-8BAAB394C522}"/>
              </a:ext>
            </a:extLst>
          </p:cNvPr>
          <p:cNvSpPr/>
          <p:nvPr/>
        </p:nvSpPr>
        <p:spPr>
          <a:xfrm>
            <a:off x="8677073" y="1690688"/>
            <a:ext cx="1478604" cy="6614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C3B31A9-E44C-9C47-AAD1-D1747A240663}"/>
              </a:ext>
            </a:extLst>
          </p:cNvPr>
          <p:cNvSpPr/>
          <p:nvPr/>
        </p:nvSpPr>
        <p:spPr>
          <a:xfrm>
            <a:off x="7603788" y="2941603"/>
            <a:ext cx="1478604" cy="6614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110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8BA5EF5-5453-5D43-992C-F069A13D2666}"/>
              </a:ext>
            </a:extLst>
          </p:cNvPr>
          <p:cNvSpPr/>
          <p:nvPr/>
        </p:nvSpPr>
        <p:spPr>
          <a:xfrm>
            <a:off x="6125184" y="4001294"/>
            <a:ext cx="1478604" cy="6614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1100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23812660-7D26-2D44-92CA-A09912CD0EC9}"/>
              </a:ext>
            </a:extLst>
          </p:cNvPr>
          <p:cNvSpPr/>
          <p:nvPr/>
        </p:nvSpPr>
        <p:spPr>
          <a:xfrm>
            <a:off x="8343090" y="4001293"/>
            <a:ext cx="1478604" cy="6614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1101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752C17-4EA7-E546-B144-6C1A316BCB71}"/>
              </a:ext>
            </a:extLst>
          </p:cNvPr>
          <p:cNvSpPr/>
          <p:nvPr/>
        </p:nvSpPr>
        <p:spPr>
          <a:xfrm>
            <a:off x="8164753" y="5024672"/>
            <a:ext cx="1478604" cy="6614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1101</a:t>
            </a:r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76D2825D-FE4A-2F42-A53E-EE0F6A9DF8F8}"/>
              </a:ext>
            </a:extLst>
          </p:cNvPr>
          <p:cNvSpPr/>
          <p:nvPr/>
        </p:nvSpPr>
        <p:spPr>
          <a:xfrm>
            <a:off x="7845359" y="5975569"/>
            <a:ext cx="1812587" cy="6614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1101</a:t>
            </a:r>
            <a:r>
              <a:rPr lang="en-US" sz="3200" dirty="0">
                <a:solidFill>
                  <a:srgbClr val="FF0000"/>
                </a:solidFill>
              </a:rPr>
              <a:t>00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8D6C2F3-08C2-2942-AFB6-D4B9BC21B129}"/>
              </a:ext>
            </a:extLst>
          </p:cNvPr>
          <p:cNvCxnSpPr>
            <a:stCxn id="24" idx="2"/>
          </p:cNvCxnSpPr>
          <p:nvPr/>
        </p:nvCxnSpPr>
        <p:spPr>
          <a:xfrm flipH="1">
            <a:off x="8339848" y="2352169"/>
            <a:ext cx="1076527" cy="58943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35F336A-F947-F54E-9E8F-681109D070C9}"/>
              </a:ext>
            </a:extLst>
          </p:cNvPr>
          <p:cNvCxnSpPr>
            <a:cxnSpLocks/>
          </p:cNvCxnSpPr>
          <p:nvPr/>
        </p:nvCxnSpPr>
        <p:spPr>
          <a:xfrm>
            <a:off x="9416375" y="2388192"/>
            <a:ext cx="1089497" cy="60379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54686D2-A6CE-E342-BD70-977DA08E26BA}"/>
              </a:ext>
            </a:extLst>
          </p:cNvPr>
          <p:cNvSpPr/>
          <p:nvPr/>
        </p:nvSpPr>
        <p:spPr>
          <a:xfrm>
            <a:off x="9961123" y="2941602"/>
            <a:ext cx="1478604" cy="6614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111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BF63EE7-156A-504D-A422-263DB20E4B38}"/>
              </a:ext>
            </a:extLst>
          </p:cNvPr>
          <p:cNvCxnSpPr>
            <a:cxnSpLocks/>
            <a:stCxn id="36" idx="2"/>
          </p:cNvCxnSpPr>
          <p:nvPr/>
        </p:nvCxnSpPr>
        <p:spPr>
          <a:xfrm flipH="1">
            <a:off x="10568697" y="3603083"/>
            <a:ext cx="131728" cy="398210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51695CE-D815-224F-8DEC-41043C308BEF}"/>
              </a:ext>
            </a:extLst>
          </p:cNvPr>
          <p:cNvCxnSpPr>
            <a:cxnSpLocks/>
          </p:cNvCxnSpPr>
          <p:nvPr/>
        </p:nvCxnSpPr>
        <p:spPr>
          <a:xfrm>
            <a:off x="10700425" y="3623890"/>
            <a:ext cx="653375" cy="377404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20FF1C8-C2F1-4E40-9399-881DA51AE0CA}"/>
              </a:ext>
            </a:extLst>
          </p:cNvPr>
          <p:cNvCxnSpPr>
            <a:cxnSpLocks/>
            <a:stCxn id="25" idx="2"/>
            <a:endCxn id="27" idx="0"/>
          </p:cNvCxnSpPr>
          <p:nvPr/>
        </p:nvCxnSpPr>
        <p:spPr>
          <a:xfrm flipH="1">
            <a:off x="6864486" y="3603084"/>
            <a:ext cx="1478604" cy="39821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100C33A-1659-B04D-A88F-8F38CAB100CA}"/>
              </a:ext>
            </a:extLst>
          </p:cNvPr>
          <p:cNvCxnSpPr>
            <a:cxnSpLocks/>
            <a:stCxn id="25" idx="2"/>
            <a:endCxn id="28" idx="0"/>
          </p:cNvCxnSpPr>
          <p:nvPr/>
        </p:nvCxnSpPr>
        <p:spPr>
          <a:xfrm>
            <a:off x="8343090" y="3603084"/>
            <a:ext cx="739302" cy="398209"/>
          </a:xfrm>
          <a:prstGeom prst="line">
            <a:avLst/>
          </a:prstGeom>
          <a:ln w="508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ACBDB53-AB37-8749-B048-55DCB31DAC56}"/>
              </a:ext>
            </a:extLst>
          </p:cNvPr>
          <p:cNvCxnSpPr>
            <a:cxnSpLocks/>
            <a:stCxn id="27" idx="2"/>
          </p:cNvCxnSpPr>
          <p:nvPr/>
        </p:nvCxnSpPr>
        <p:spPr>
          <a:xfrm flipH="1">
            <a:off x="6517532" y="4662775"/>
            <a:ext cx="346954" cy="398210"/>
          </a:xfrm>
          <a:prstGeom prst="line">
            <a:avLst/>
          </a:prstGeom>
          <a:ln w="508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DE148A9-ADD4-F74F-A9FA-3C2DBAE999B8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6864486" y="4662775"/>
            <a:ext cx="342899" cy="567067"/>
          </a:xfrm>
          <a:prstGeom prst="line">
            <a:avLst/>
          </a:prstGeom>
          <a:ln w="508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FE8CBF4-4A9C-1F40-A559-914A39BB9167}"/>
              </a:ext>
            </a:extLst>
          </p:cNvPr>
          <p:cNvCxnSpPr>
            <a:cxnSpLocks/>
            <a:stCxn id="28" idx="2"/>
            <a:endCxn id="32" idx="0"/>
          </p:cNvCxnSpPr>
          <p:nvPr/>
        </p:nvCxnSpPr>
        <p:spPr>
          <a:xfrm flipH="1">
            <a:off x="8904055" y="4662774"/>
            <a:ext cx="178337" cy="361898"/>
          </a:xfrm>
          <a:prstGeom prst="line">
            <a:avLst/>
          </a:prstGeom>
          <a:ln w="508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B71850C-C977-284A-B430-F496B529C30D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 flipH="1">
            <a:off x="8751653" y="5686153"/>
            <a:ext cx="152402" cy="289416"/>
          </a:xfrm>
          <a:prstGeom prst="line">
            <a:avLst/>
          </a:prstGeom>
          <a:ln w="508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9356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5B7E2-110E-2F45-ADB4-DB26A64C0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Programmable PRF to Add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A70913F-ED33-C940-95ED-EF5E1637751A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Privately Programmable PRF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[BLW17][PS18][KW21]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Program some points </a:t>
            </a:r>
          </a:p>
          <a:p>
            <a:pPr marL="0" indent="0">
              <a:buNone/>
            </a:pPr>
            <a:r>
              <a:rPr lang="en-US" dirty="0"/>
              <a:t>= Change the PRF results on those points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660BF07-87BA-9A4D-8355-8BAAB394C522}"/>
              </a:ext>
            </a:extLst>
          </p:cNvPr>
          <p:cNvSpPr/>
          <p:nvPr/>
        </p:nvSpPr>
        <p:spPr>
          <a:xfrm>
            <a:off x="8677073" y="1690688"/>
            <a:ext cx="1478604" cy="6614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C3B31A9-E44C-9C47-AAD1-D1747A240663}"/>
              </a:ext>
            </a:extLst>
          </p:cNvPr>
          <p:cNvSpPr/>
          <p:nvPr/>
        </p:nvSpPr>
        <p:spPr>
          <a:xfrm>
            <a:off x="7603788" y="2941603"/>
            <a:ext cx="1478604" cy="6614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110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8BA5EF5-5453-5D43-992C-F069A13D2666}"/>
              </a:ext>
            </a:extLst>
          </p:cNvPr>
          <p:cNvSpPr/>
          <p:nvPr/>
        </p:nvSpPr>
        <p:spPr>
          <a:xfrm>
            <a:off x="6125184" y="4001294"/>
            <a:ext cx="1478604" cy="6614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1100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23812660-7D26-2D44-92CA-A09912CD0EC9}"/>
              </a:ext>
            </a:extLst>
          </p:cNvPr>
          <p:cNvSpPr/>
          <p:nvPr/>
        </p:nvSpPr>
        <p:spPr>
          <a:xfrm>
            <a:off x="8343090" y="4001293"/>
            <a:ext cx="1478604" cy="6614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1101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752C17-4EA7-E546-B144-6C1A316BCB71}"/>
              </a:ext>
            </a:extLst>
          </p:cNvPr>
          <p:cNvSpPr/>
          <p:nvPr/>
        </p:nvSpPr>
        <p:spPr>
          <a:xfrm>
            <a:off x="8164753" y="5024672"/>
            <a:ext cx="1478604" cy="6614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1101</a:t>
            </a:r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76D2825D-FE4A-2F42-A53E-EE0F6A9DF8F8}"/>
              </a:ext>
            </a:extLst>
          </p:cNvPr>
          <p:cNvSpPr/>
          <p:nvPr/>
        </p:nvSpPr>
        <p:spPr>
          <a:xfrm>
            <a:off x="7845359" y="5975569"/>
            <a:ext cx="1812587" cy="6614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1101</a:t>
            </a:r>
            <a:r>
              <a:rPr lang="en-US" sz="3200" dirty="0">
                <a:solidFill>
                  <a:srgbClr val="FF0000"/>
                </a:solidFill>
              </a:rPr>
              <a:t>00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8D6C2F3-08C2-2942-AFB6-D4B9BC21B129}"/>
              </a:ext>
            </a:extLst>
          </p:cNvPr>
          <p:cNvCxnSpPr>
            <a:stCxn id="24" idx="2"/>
          </p:cNvCxnSpPr>
          <p:nvPr/>
        </p:nvCxnSpPr>
        <p:spPr>
          <a:xfrm flipH="1">
            <a:off x="8339848" y="2352169"/>
            <a:ext cx="1076527" cy="58943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35F336A-F947-F54E-9E8F-681109D070C9}"/>
              </a:ext>
            </a:extLst>
          </p:cNvPr>
          <p:cNvCxnSpPr>
            <a:cxnSpLocks/>
          </p:cNvCxnSpPr>
          <p:nvPr/>
        </p:nvCxnSpPr>
        <p:spPr>
          <a:xfrm>
            <a:off x="9416375" y="2388192"/>
            <a:ext cx="1089497" cy="60379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54686D2-A6CE-E342-BD70-977DA08E26BA}"/>
              </a:ext>
            </a:extLst>
          </p:cNvPr>
          <p:cNvSpPr/>
          <p:nvPr/>
        </p:nvSpPr>
        <p:spPr>
          <a:xfrm>
            <a:off x="9961123" y="2941602"/>
            <a:ext cx="1478604" cy="6614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111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BF63EE7-156A-504D-A422-263DB20E4B38}"/>
              </a:ext>
            </a:extLst>
          </p:cNvPr>
          <p:cNvCxnSpPr>
            <a:cxnSpLocks/>
            <a:stCxn id="36" idx="2"/>
          </p:cNvCxnSpPr>
          <p:nvPr/>
        </p:nvCxnSpPr>
        <p:spPr>
          <a:xfrm flipH="1">
            <a:off x="10568697" y="3603083"/>
            <a:ext cx="131728" cy="398210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51695CE-D815-224F-8DEC-41043C308BEF}"/>
              </a:ext>
            </a:extLst>
          </p:cNvPr>
          <p:cNvCxnSpPr>
            <a:cxnSpLocks/>
          </p:cNvCxnSpPr>
          <p:nvPr/>
        </p:nvCxnSpPr>
        <p:spPr>
          <a:xfrm>
            <a:off x="10700425" y="3623890"/>
            <a:ext cx="653375" cy="377404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20FF1C8-C2F1-4E40-9399-881DA51AE0CA}"/>
              </a:ext>
            </a:extLst>
          </p:cNvPr>
          <p:cNvCxnSpPr>
            <a:cxnSpLocks/>
            <a:stCxn id="25" idx="2"/>
            <a:endCxn id="27" idx="0"/>
          </p:cNvCxnSpPr>
          <p:nvPr/>
        </p:nvCxnSpPr>
        <p:spPr>
          <a:xfrm flipH="1">
            <a:off x="6864486" y="3603084"/>
            <a:ext cx="1478604" cy="39821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100C33A-1659-B04D-A88F-8F38CAB100CA}"/>
              </a:ext>
            </a:extLst>
          </p:cNvPr>
          <p:cNvCxnSpPr>
            <a:cxnSpLocks/>
            <a:stCxn id="25" idx="2"/>
            <a:endCxn id="28" idx="0"/>
          </p:cNvCxnSpPr>
          <p:nvPr/>
        </p:nvCxnSpPr>
        <p:spPr>
          <a:xfrm>
            <a:off x="8343090" y="3603084"/>
            <a:ext cx="739302" cy="398209"/>
          </a:xfrm>
          <a:prstGeom prst="line">
            <a:avLst/>
          </a:prstGeom>
          <a:ln w="508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ACBDB53-AB37-8749-B048-55DCB31DAC56}"/>
              </a:ext>
            </a:extLst>
          </p:cNvPr>
          <p:cNvCxnSpPr>
            <a:cxnSpLocks/>
            <a:stCxn id="27" idx="2"/>
          </p:cNvCxnSpPr>
          <p:nvPr/>
        </p:nvCxnSpPr>
        <p:spPr>
          <a:xfrm flipH="1">
            <a:off x="6517532" y="4662775"/>
            <a:ext cx="346954" cy="398210"/>
          </a:xfrm>
          <a:prstGeom prst="line">
            <a:avLst/>
          </a:prstGeom>
          <a:ln w="508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DE148A9-ADD4-F74F-A9FA-3C2DBAE999B8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6864486" y="4662775"/>
            <a:ext cx="342899" cy="567067"/>
          </a:xfrm>
          <a:prstGeom prst="line">
            <a:avLst/>
          </a:prstGeom>
          <a:ln w="508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FE8CBF4-4A9C-1F40-A559-914A39BB9167}"/>
              </a:ext>
            </a:extLst>
          </p:cNvPr>
          <p:cNvCxnSpPr>
            <a:cxnSpLocks/>
            <a:stCxn id="28" idx="2"/>
            <a:endCxn id="32" idx="0"/>
          </p:cNvCxnSpPr>
          <p:nvPr/>
        </p:nvCxnSpPr>
        <p:spPr>
          <a:xfrm flipH="1">
            <a:off x="8904055" y="4662774"/>
            <a:ext cx="178337" cy="361898"/>
          </a:xfrm>
          <a:prstGeom prst="line">
            <a:avLst/>
          </a:prstGeom>
          <a:ln w="508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B71850C-C977-284A-B430-F496B529C30D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 flipH="1">
            <a:off x="8751653" y="5686153"/>
            <a:ext cx="152402" cy="289416"/>
          </a:xfrm>
          <a:prstGeom prst="line">
            <a:avLst/>
          </a:prstGeom>
          <a:ln w="508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 2">
            <a:extLst>
              <a:ext uri="{FF2B5EF4-FFF2-40B4-BE49-F238E27FC236}">
                <a16:creationId xmlns:a16="http://schemas.microsoft.com/office/drawing/2014/main" id="{6367CB77-E817-8C4B-AD42-7CC09E6BFAE8}"/>
              </a:ext>
            </a:extLst>
          </p:cNvPr>
          <p:cNvSpPr/>
          <p:nvPr/>
        </p:nvSpPr>
        <p:spPr>
          <a:xfrm>
            <a:off x="7276289" y="1361872"/>
            <a:ext cx="3035030" cy="5466945"/>
          </a:xfrm>
          <a:custGeom>
            <a:avLst/>
            <a:gdLst>
              <a:gd name="connsiteX0" fmla="*/ 1303507 w 3035030"/>
              <a:gd name="connsiteY0" fmla="*/ 38911 h 5466945"/>
              <a:gd name="connsiteX1" fmla="*/ 330741 w 3035030"/>
              <a:gd name="connsiteY1" fmla="*/ 1303507 h 5466945"/>
              <a:gd name="connsiteX2" fmla="*/ 0 w 3035030"/>
              <a:gd name="connsiteY2" fmla="*/ 1926077 h 5466945"/>
              <a:gd name="connsiteX3" fmla="*/ 58366 w 3035030"/>
              <a:gd name="connsiteY3" fmla="*/ 2412460 h 5466945"/>
              <a:gd name="connsiteX4" fmla="*/ 817124 w 3035030"/>
              <a:gd name="connsiteY4" fmla="*/ 2859932 h 5466945"/>
              <a:gd name="connsiteX5" fmla="*/ 875490 w 3035030"/>
              <a:gd name="connsiteY5" fmla="*/ 3463047 h 5466945"/>
              <a:gd name="connsiteX6" fmla="*/ 466928 w 3035030"/>
              <a:gd name="connsiteY6" fmla="*/ 4143983 h 5466945"/>
              <a:gd name="connsiteX7" fmla="*/ 175098 w 3035030"/>
              <a:gd name="connsiteY7" fmla="*/ 4669277 h 5466945"/>
              <a:gd name="connsiteX8" fmla="*/ 311285 w 3035030"/>
              <a:gd name="connsiteY8" fmla="*/ 5155660 h 5466945"/>
              <a:gd name="connsiteX9" fmla="*/ 389107 w 3035030"/>
              <a:gd name="connsiteY9" fmla="*/ 5447490 h 5466945"/>
              <a:gd name="connsiteX10" fmla="*/ 953311 w 3035030"/>
              <a:gd name="connsiteY10" fmla="*/ 5447490 h 5466945"/>
              <a:gd name="connsiteX11" fmla="*/ 2626468 w 3035030"/>
              <a:gd name="connsiteY11" fmla="*/ 5466945 h 5466945"/>
              <a:gd name="connsiteX12" fmla="*/ 2607013 w 3035030"/>
              <a:gd name="connsiteY12" fmla="*/ 4708188 h 5466945"/>
              <a:gd name="connsiteX13" fmla="*/ 2743200 w 3035030"/>
              <a:gd name="connsiteY13" fmla="*/ 3774332 h 5466945"/>
              <a:gd name="connsiteX14" fmla="*/ 2723745 w 3035030"/>
              <a:gd name="connsiteY14" fmla="*/ 2782111 h 5466945"/>
              <a:gd name="connsiteX15" fmla="*/ 2062264 w 3035030"/>
              <a:gd name="connsiteY15" fmla="*/ 1906622 h 5466945"/>
              <a:gd name="connsiteX16" fmla="*/ 2140085 w 3035030"/>
              <a:gd name="connsiteY16" fmla="*/ 1478605 h 5466945"/>
              <a:gd name="connsiteX17" fmla="*/ 3015575 w 3035030"/>
              <a:gd name="connsiteY17" fmla="*/ 1167319 h 5466945"/>
              <a:gd name="connsiteX18" fmla="*/ 3035030 w 3035030"/>
              <a:gd name="connsiteY18" fmla="*/ 0 h 5466945"/>
              <a:gd name="connsiteX19" fmla="*/ 1303507 w 3035030"/>
              <a:gd name="connsiteY19" fmla="*/ 38911 h 546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35030" h="5466945">
                <a:moveTo>
                  <a:pt x="1303507" y="38911"/>
                </a:moveTo>
                <a:lnTo>
                  <a:pt x="330741" y="1303507"/>
                </a:lnTo>
                <a:lnTo>
                  <a:pt x="0" y="1926077"/>
                </a:lnTo>
                <a:lnTo>
                  <a:pt x="58366" y="2412460"/>
                </a:lnTo>
                <a:lnTo>
                  <a:pt x="817124" y="2859932"/>
                </a:lnTo>
                <a:lnTo>
                  <a:pt x="875490" y="3463047"/>
                </a:lnTo>
                <a:lnTo>
                  <a:pt x="466928" y="4143983"/>
                </a:lnTo>
                <a:lnTo>
                  <a:pt x="175098" y="4669277"/>
                </a:lnTo>
                <a:lnTo>
                  <a:pt x="311285" y="5155660"/>
                </a:lnTo>
                <a:lnTo>
                  <a:pt x="389107" y="5447490"/>
                </a:lnTo>
                <a:lnTo>
                  <a:pt x="953311" y="5447490"/>
                </a:lnTo>
                <a:lnTo>
                  <a:pt x="2626468" y="5466945"/>
                </a:lnTo>
                <a:lnTo>
                  <a:pt x="2607013" y="4708188"/>
                </a:lnTo>
                <a:lnTo>
                  <a:pt x="2743200" y="3774332"/>
                </a:lnTo>
                <a:lnTo>
                  <a:pt x="2723745" y="2782111"/>
                </a:lnTo>
                <a:lnTo>
                  <a:pt x="2062264" y="1906622"/>
                </a:lnTo>
                <a:lnTo>
                  <a:pt x="2140085" y="1478605"/>
                </a:lnTo>
                <a:lnTo>
                  <a:pt x="3015575" y="1167319"/>
                </a:lnTo>
                <a:lnTo>
                  <a:pt x="3035030" y="0"/>
                </a:lnTo>
                <a:lnTo>
                  <a:pt x="1303507" y="38911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8B1FB2-477A-544F-B2F9-923CD7DA9587}"/>
              </a:ext>
            </a:extLst>
          </p:cNvPr>
          <p:cNvSpPr txBox="1"/>
          <p:nvPr/>
        </p:nvSpPr>
        <p:spPr>
          <a:xfrm>
            <a:off x="9821694" y="843380"/>
            <a:ext cx="2075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Program to 1</a:t>
            </a:r>
          </a:p>
        </p:txBody>
      </p:sp>
    </p:spTree>
    <p:extLst>
      <p:ext uri="{BB962C8B-B14F-4D97-AF65-F5344CB8AC3E}">
        <p14:creationId xmlns:p14="http://schemas.microsoft.com/office/powerpoint/2010/main" val="40040992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5B7E2-110E-2F45-ADB4-DB26A64C0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Programmable PRF to Add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A70913F-ED33-C940-95ED-EF5E1637751A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Privately Programmable PRF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[BLW17][PS18][KW21]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Program some points </a:t>
            </a:r>
          </a:p>
          <a:p>
            <a:pPr marL="0" indent="0">
              <a:buNone/>
            </a:pPr>
            <a:r>
              <a:rPr lang="en-US" dirty="0"/>
              <a:t>= Change the PRF results on those points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660BF07-87BA-9A4D-8355-8BAAB394C522}"/>
              </a:ext>
            </a:extLst>
          </p:cNvPr>
          <p:cNvSpPr/>
          <p:nvPr/>
        </p:nvSpPr>
        <p:spPr>
          <a:xfrm>
            <a:off x="8677073" y="1690688"/>
            <a:ext cx="1478604" cy="6614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C3B31A9-E44C-9C47-AAD1-D1747A240663}"/>
              </a:ext>
            </a:extLst>
          </p:cNvPr>
          <p:cNvSpPr/>
          <p:nvPr/>
        </p:nvSpPr>
        <p:spPr>
          <a:xfrm>
            <a:off x="7603788" y="2941603"/>
            <a:ext cx="1478604" cy="6614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110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8BA5EF5-5453-5D43-992C-F069A13D2666}"/>
              </a:ext>
            </a:extLst>
          </p:cNvPr>
          <p:cNvSpPr/>
          <p:nvPr/>
        </p:nvSpPr>
        <p:spPr>
          <a:xfrm>
            <a:off x="6125184" y="4001294"/>
            <a:ext cx="1478604" cy="6614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1100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23812660-7D26-2D44-92CA-A09912CD0EC9}"/>
              </a:ext>
            </a:extLst>
          </p:cNvPr>
          <p:cNvSpPr/>
          <p:nvPr/>
        </p:nvSpPr>
        <p:spPr>
          <a:xfrm>
            <a:off x="8343090" y="4001293"/>
            <a:ext cx="1478604" cy="6614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1101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752C17-4EA7-E546-B144-6C1A316BCB71}"/>
              </a:ext>
            </a:extLst>
          </p:cNvPr>
          <p:cNvSpPr/>
          <p:nvPr/>
        </p:nvSpPr>
        <p:spPr>
          <a:xfrm>
            <a:off x="8164753" y="5024672"/>
            <a:ext cx="1478604" cy="6614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1101</a:t>
            </a:r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76D2825D-FE4A-2F42-A53E-EE0F6A9DF8F8}"/>
              </a:ext>
            </a:extLst>
          </p:cNvPr>
          <p:cNvSpPr/>
          <p:nvPr/>
        </p:nvSpPr>
        <p:spPr>
          <a:xfrm>
            <a:off x="7845359" y="5975569"/>
            <a:ext cx="1812587" cy="6614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1101</a:t>
            </a:r>
            <a:r>
              <a:rPr lang="en-US" sz="3200" dirty="0">
                <a:solidFill>
                  <a:srgbClr val="FF0000"/>
                </a:solidFill>
              </a:rPr>
              <a:t>00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8D6C2F3-08C2-2942-AFB6-D4B9BC21B129}"/>
              </a:ext>
            </a:extLst>
          </p:cNvPr>
          <p:cNvCxnSpPr>
            <a:stCxn id="24" idx="2"/>
          </p:cNvCxnSpPr>
          <p:nvPr/>
        </p:nvCxnSpPr>
        <p:spPr>
          <a:xfrm flipH="1">
            <a:off x="8339848" y="2352169"/>
            <a:ext cx="1076527" cy="58943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35F336A-F947-F54E-9E8F-681109D070C9}"/>
              </a:ext>
            </a:extLst>
          </p:cNvPr>
          <p:cNvCxnSpPr>
            <a:cxnSpLocks/>
          </p:cNvCxnSpPr>
          <p:nvPr/>
        </p:nvCxnSpPr>
        <p:spPr>
          <a:xfrm>
            <a:off x="9416375" y="2388192"/>
            <a:ext cx="1089497" cy="60379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54686D2-A6CE-E342-BD70-977DA08E26BA}"/>
              </a:ext>
            </a:extLst>
          </p:cNvPr>
          <p:cNvSpPr/>
          <p:nvPr/>
        </p:nvSpPr>
        <p:spPr>
          <a:xfrm>
            <a:off x="9961123" y="2941602"/>
            <a:ext cx="1478604" cy="6614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111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BF63EE7-156A-504D-A422-263DB20E4B38}"/>
              </a:ext>
            </a:extLst>
          </p:cNvPr>
          <p:cNvCxnSpPr>
            <a:cxnSpLocks/>
            <a:stCxn id="36" idx="2"/>
          </p:cNvCxnSpPr>
          <p:nvPr/>
        </p:nvCxnSpPr>
        <p:spPr>
          <a:xfrm flipH="1">
            <a:off x="10568697" y="3603083"/>
            <a:ext cx="131728" cy="398210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51695CE-D815-224F-8DEC-41043C308BEF}"/>
              </a:ext>
            </a:extLst>
          </p:cNvPr>
          <p:cNvCxnSpPr>
            <a:cxnSpLocks/>
          </p:cNvCxnSpPr>
          <p:nvPr/>
        </p:nvCxnSpPr>
        <p:spPr>
          <a:xfrm>
            <a:off x="10700425" y="3623890"/>
            <a:ext cx="653375" cy="377404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20FF1C8-C2F1-4E40-9399-881DA51AE0CA}"/>
              </a:ext>
            </a:extLst>
          </p:cNvPr>
          <p:cNvCxnSpPr>
            <a:cxnSpLocks/>
            <a:stCxn id="25" idx="2"/>
            <a:endCxn id="27" idx="0"/>
          </p:cNvCxnSpPr>
          <p:nvPr/>
        </p:nvCxnSpPr>
        <p:spPr>
          <a:xfrm flipH="1">
            <a:off x="6864486" y="3603084"/>
            <a:ext cx="1478604" cy="39821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100C33A-1659-B04D-A88F-8F38CAB100CA}"/>
              </a:ext>
            </a:extLst>
          </p:cNvPr>
          <p:cNvCxnSpPr>
            <a:cxnSpLocks/>
            <a:stCxn id="25" idx="2"/>
            <a:endCxn id="28" idx="0"/>
          </p:cNvCxnSpPr>
          <p:nvPr/>
        </p:nvCxnSpPr>
        <p:spPr>
          <a:xfrm>
            <a:off x="8343090" y="3603084"/>
            <a:ext cx="739302" cy="398209"/>
          </a:xfrm>
          <a:prstGeom prst="line">
            <a:avLst/>
          </a:prstGeom>
          <a:ln w="508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ACBDB53-AB37-8749-B048-55DCB31DAC56}"/>
              </a:ext>
            </a:extLst>
          </p:cNvPr>
          <p:cNvCxnSpPr>
            <a:cxnSpLocks/>
            <a:stCxn id="27" idx="2"/>
          </p:cNvCxnSpPr>
          <p:nvPr/>
        </p:nvCxnSpPr>
        <p:spPr>
          <a:xfrm flipH="1">
            <a:off x="6517532" y="4662775"/>
            <a:ext cx="346954" cy="398210"/>
          </a:xfrm>
          <a:prstGeom prst="line">
            <a:avLst/>
          </a:prstGeom>
          <a:ln w="508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DE148A9-ADD4-F74F-A9FA-3C2DBAE999B8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6864486" y="4662775"/>
            <a:ext cx="342899" cy="567067"/>
          </a:xfrm>
          <a:prstGeom prst="line">
            <a:avLst/>
          </a:prstGeom>
          <a:ln w="508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FE8CBF4-4A9C-1F40-A559-914A39BB9167}"/>
              </a:ext>
            </a:extLst>
          </p:cNvPr>
          <p:cNvCxnSpPr>
            <a:cxnSpLocks/>
            <a:stCxn id="28" idx="2"/>
            <a:endCxn id="32" idx="0"/>
          </p:cNvCxnSpPr>
          <p:nvPr/>
        </p:nvCxnSpPr>
        <p:spPr>
          <a:xfrm flipH="1">
            <a:off x="8904055" y="4662774"/>
            <a:ext cx="178337" cy="361898"/>
          </a:xfrm>
          <a:prstGeom prst="line">
            <a:avLst/>
          </a:prstGeom>
          <a:ln w="508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B71850C-C977-284A-B430-F496B529C30D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 flipH="1">
            <a:off x="8751653" y="5686153"/>
            <a:ext cx="152402" cy="289416"/>
          </a:xfrm>
          <a:prstGeom prst="line">
            <a:avLst/>
          </a:prstGeom>
          <a:ln w="508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030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"/>
          <p:cNvSpPr/>
          <p:nvPr/>
        </p:nvSpPr>
        <p:spPr>
          <a:xfrm>
            <a:off x="6093167" y="144675"/>
            <a:ext cx="6590000" cy="732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6" name="Google Shape;196;p22"/>
          <p:cNvSpPr/>
          <p:nvPr/>
        </p:nvSpPr>
        <p:spPr>
          <a:xfrm>
            <a:off x="6482067" y="2557483"/>
            <a:ext cx="5104000" cy="1429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7" name="Google Shape;197;p22"/>
          <p:cNvSpPr/>
          <p:nvPr/>
        </p:nvSpPr>
        <p:spPr>
          <a:xfrm>
            <a:off x="386067" y="3931867"/>
            <a:ext cx="5104000" cy="1429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8" name="Google Shape;198;p22"/>
          <p:cNvSpPr txBox="1"/>
          <p:nvPr/>
        </p:nvSpPr>
        <p:spPr>
          <a:xfrm>
            <a:off x="1498000" y="1358067"/>
            <a:ext cx="97932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400"/>
          </a:p>
        </p:txBody>
      </p:sp>
      <p:sp>
        <p:nvSpPr>
          <p:cNvPr id="199" name="Google Shape;199;p22"/>
          <p:cNvSpPr txBox="1"/>
          <p:nvPr/>
        </p:nvSpPr>
        <p:spPr>
          <a:xfrm>
            <a:off x="365600" y="265667"/>
            <a:ext cx="5624800" cy="1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4667" b="1" dirty="0">
                <a:latin typeface="Raleway"/>
                <a:ea typeface="Raleway"/>
                <a:cs typeface="Raleway"/>
                <a:sym typeface="Raleway"/>
              </a:rPr>
              <a:t>Classical PIR</a:t>
            </a:r>
            <a:endParaRPr sz="4667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0" name="Google Shape;200;p22"/>
          <p:cNvSpPr txBox="1"/>
          <p:nvPr/>
        </p:nvSpPr>
        <p:spPr>
          <a:xfrm>
            <a:off x="1623000" y="2862667"/>
            <a:ext cx="36980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000">
                <a:solidFill>
                  <a:srgbClr val="999999"/>
                </a:solidFill>
                <a:latin typeface="Raleway"/>
                <a:ea typeface="Raleway"/>
                <a:cs typeface="Raleway"/>
                <a:sym typeface="Raleway"/>
              </a:rPr>
              <a:t>Linear-time </a:t>
            </a:r>
            <a:endParaRPr sz="4000">
              <a:solidFill>
                <a:srgbClr val="999999"/>
              </a:solidFill>
              <a:latin typeface="Raleway"/>
              <a:ea typeface="Raleway"/>
              <a:cs typeface="Raleway"/>
              <a:sym typeface="Raleway"/>
            </a:endParaRPr>
          </a:p>
          <a:p>
            <a:endParaRPr sz="4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1" name="Google Shape;201;p22"/>
          <p:cNvSpPr txBox="1"/>
          <p:nvPr/>
        </p:nvSpPr>
        <p:spPr>
          <a:xfrm>
            <a:off x="6401133" y="164067"/>
            <a:ext cx="5624800" cy="1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4667" b="1">
                <a:latin typeface="Raleway"/>
                <a:ea typeface="Raleway"/>
                <a:cs typeface="Raleway"/>
                <a:sym typeface="Raleway"/>
              </a:rPr>
              <a:t>Preprocessing PIR</a:t>
            </a:r>
            <a:endParaRPr sz="4667" b="1">
              <a:latin typeface="Raleway"/>
              <a:ea typeface="Raleway"/>
              <a:cs typeface="Raleway"/>
              <a:sym typeface="Raleway"/>
            </a:endParaRPr>
          </a:p>
          <a:p>
            <a:pPr algn="ctr"/>
            <a:endParaRPr sz="4667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3" name="Google Shape;203;p22"/>
          <p:cNvPicPr preferRelativeResize="0"/>
          <p:nvPr/>
        </p:nvPicPr>
        <p:blipFill>
          <a:blip r:embed="rId3">
            <a:alphaModFix/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90067" y="2886483"/>
            <a:ext cx="857069" cy="85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2"/>
          <p:cNvPicPr preferRelativeResize="0"/>
          <p:nvPr/>
        </p:nvPicPr>
        <p:blipFill>
          <a:blip r:embed="rId3">
            <a:alphaModFix/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7220" y="4175612"/>
            <a:ext cx="857069" cy="85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587220" y="2950606"/>
            <a:ext cx="857069" cy="85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6990054" y="4242139"/>
            <a:ext cx="857069" cy="85706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Google Shape;210;p22"/>
              <p:cNvSpPr txBox="1"/>
              <p:nvPr/>
            </p:nvSpPr>
            <p:spPr>
              <a:xfrm>
                <a:off x="7275305" y="2876381"/>
                <a:ext cx="4297857" cy="14924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r>
                  <a:rPr lang="ar-AE" sz="4000" dirty="0">
                    <a:latin typeface="Raleway"/>
                    <a:ea typeface="Raleway"/>
                    <a:cs typeface="Raleway"/>
                    <a:sym typeface="Raleway"/>
                  </a:rPr>
                  <a:t>  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ar-AE" sz="4000" i="1" smtClean="0">
                            <a:latin typeface="Cambria Math" panose="02040503050406030204" pitchFamily="18" charset="0"/>
                            <a:sym typeface="Raleway"/>
                          </a:rPr>
                        </m:ctrlPr>
                      </m:accPr>
                      <m:e>
                        <m:r>
                          <a:rPr lang="ar-AE" sz="4000" b="0" i="1" smtClean="0">
                            <a:latin typeface="Cambria Math" panose="02040503050406030204" pitchFamily="18" charset="0"/>
                            <a:sym typeface="Raleway"/>
                          </a:rPr>
                          <m:t>𝑂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sym typeface="Raleway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  <a:sym typeface="Raleway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sym typeface="Raleway"/>
                          </a:rPr>
                          <m:t>𝑛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sym typeface="Raleway"/>
                      </a:rPr>
                      <m:t>)</m:t>
                    </m:r>
                  </m:oMath>
                </a14:m>
                <a:r>
                  <a:rPr lang="ar-AE" sz="4000" dirty="0">
                    <a:latin typeface="Raleway"/>
                    <a:ea typeface="Raleway"/>
                    <a:cs typeface="Raleway"/>
                    <a:sym typeface="Raleway"/>
                  </a:rPr>
                  <a:t>-</a:t>
                </a:r>
                <a:r>
                  <a:rPr lang="en-US" sz="4000" dirty="0">
                    <a:latin typeface="Raleway"/>
                    <a:ea typeface="Raleway"/>
                    <a:cs typeface="Raleway"/>
                    <a:sym typeface="Raleway"/>
                  </a:rPr>
                  <a:t>time </a:t>
                </a:r>
              </a:p>
              <a:p>
                <a:endParaRPr sz="4000" dirty="0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mc:Choice>
        <mc:Fallback xmlns="">
          <p:sp>
            <p:nvSpPr>
              <p:cNvPr id="210" name="Google Shape;210;p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305" y="2876381"/>
                <a:ext cx="4297857" cy="1492419"/>
              </a:xfrm>
              <a:prstGeom prst="rect">
                <a:avLst/>
              </a:prstGeom>
              <a:blipFill>
                <a:blip r:embed="rId5"/>
                <a:stretch>
                  <a:fillRect l="-4130" t="-8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Google Shape;214;p22"/>
              <p:cNvSpPr txBox="1"/>
              <p:nvPr/>
            </p:nvSpPr>
            <p:spPr>
              <a:xfrm>
                <a:off x="6583667" y="5414567"/>
                <a:ext cx="6039600" cy="1116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r>
                  <a:rPr lang="en" sz="2400" dirty="0">
                    <a:latin typeface="Raleway"/>
                    <a:ea typeface="Raleway"/>
                    <a:cs typeface="Raleway"/>
                    <a:sym typeface="Raleway"/>
                  </a:rPr>
                  <a:t>[CHK22]</a:t>
                </a:r>
                <a:endParaRPr sz="2400" dirty="0">
                  <a:latin typeface="Raleway"/>
                  <a:ea typeface="Raleway"/>
                  <a:cs typeface="Raleway"/>
                  <a:sym typeface="Raleway"/>
                </a:endParaRPr>
              </a:p>
              <a:p>
                <a:endParaRPr sz="800" dirty="0">
                  <a:latin typeface="Raleway"/>
                  <a:ea typeface="Raleway"/>
                  <a:cs typeface="Raleway"/>
                  <a:sym typeface="Raleway"/>
                </a:endParaRPr>
              </a:p>
              <a:p>
                <a:r>
                  <a:rPr lang="en" sz="2400" b="1" dirty="0">
                    <a:latin typeface="Raleway"/>
                    <a:ea typeface="Raleway"/>
                    <a:cs typeface="Raleway"/>
                    <a:sym typeface="Raleway"/>
                  </a:rPr>
                  <a:t>Assume:</a:t>
                </a:r>
                <a:r>
                  <a:rPr lang="ar-AE" sz="2400" dirty="0">
                    <a:sym typeface="Raleway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ar-AE" sz="2400" i="1">
                            <a:latin typeface="Cambria Math" panose="02040503050406030204" pitchFamily="18" charset="0"/>
                            <a:sym typeface="Raleway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  <a:sym typeface="Raleway"/>
                          </a:rPr>
                          <m:t>𝑂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sym typeface="Raleway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sym typeface="Raleway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sym typeface="Raleway"/>
                          </a:rPr>
                          <m:t>𝑛</m:t>
                        </m:r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  <a:sym typeface="Raleway"/>
                      </a:rPr>
                      <m:t>)</m:t>
                    </m:r>
                  </m:oMath>
                </a14:m>
                <a:r>
                  <a:rPr lang="ar-AE" sz="2400" dirty="0">
                    <a:latin typeface="Raleway"/>
                    <a:ea typeface="Raleway"/>
                    <a:cs typeface="Raleway"/>
                    <a:sym typeface="Raleway"/>
                  </a:rPr>
                  <a:t>-</a:t>
                </a:r>
                <a:r>
                  <a:rPr lang="en-US" sz="2400" dirty="0">
                    <a:latin typeface="Raleway"/>
                    <a:ea typeface="Raleway"/>
                    <a:cs typeface="Raleway"/>
                    <a:sym typeface="Raleway"/>
                  </a:rPr>
                  <a:t>client storage, LWE </a:t>
                </a:r>
                <a:endParaRPr sz="2400" dirty="0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mc:Choice>
        <mc:Fallback xmlns="">
          <p:sp>
            <p:nvSpPr>
              <p:cNvPr id="214" name="Google Shape;214;p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667" y="5414567"/>
                <a:ext cx="6039600" cy="1116997"/>
              </a:xfrm>
              <a:prstGeom prst="rect">
                <a:avLst/>
              </a:prstGeom>
              <a:blipFill>
                <a:blip r:embed="rId6"/>
                <a:stretch>
                  <a:fillRect l="-839" b="-44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Google Shape;210;p22">
                <a:extLst>
                  <a:ext uri="{FF2B5EF4-FFF2-40B4-BE49-F238E27FC236}">
                    <a16:creationId xmlns:a16="http://schemas.microsoft.com/office/drawing/2014/main" id="{64D30144-F874-A54D-814D-4C581030C6E4}"/>
                  </a:ext>
                </a:extLst>
              </p:cNvPr>
              <p:cNvSpPr txBox="1"/>
              <p:nvPr/>
            </p:nvSpPr>
            <p:spPr>
              <a:xfrm>
                <a:off x="7272063" y="4273922"/>
                <a:ext cx="4753870" cy="14924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r>
                  <a:rPr lang="ar-AE" sz="4000" dirty="0">
                    <a:latin typeface="Raleway"/>
                    <a:ea typeface="Raleway"/>
                    <a:cs typeface="Raleway"/>
                    <a:sym typeface="Raleway"/>
                  </a:rPr>
                  <a:t>  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ar-AE" sz="4000" i="1" smtClean="0">
                            <a:latin typeface="Cambria Math" panose="02040503050406030204" pitchFamily="18" charset="0"/>
                            <a:sym typeface="Raleway"/>
                          </a:rPr>
                        </m:ctrlPr>
                      </m:accPr>
                      <m:e>
                        <m:r>
                          <a:rPr lang="ar-AE" sz="4000" b="0" i="1" smtClean="0">
                            <a:latin typeface="Cambria Math" panose="02040503050406030204" pitchFamily="18" charset="0"/>
                            <a:sym typeface="Raleway"/>
                          </a:rPr>
                          <m:t>𝑂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sym typeface="Raleway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  <a:sym typeface="Raleway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sym typeface="Raleway"/>
                          </a:rPr>
                          <m:t>𝑛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sym typeface="Raleway"/>
                      </a:rPr>
                      <m:t>)</m:t>
                    </m:r>
                  </m:oMath>
                </a14:m>
                <a:r>
                  <a:rPr lang="ar-AE" sz="4000" dirty="0">
                    <a:latin typeface="Raleway"/>
                    <a:ea typeface="Raleway"/>
                    <a:cs typeface="Raleway"/>
                    <a:sym typeface="Raleway"/>
                  </a:rPr>
                  <a:t>-</a:t>
                </a:r>
                <a:r>
                  <a:rPr lang="en-US" sz="4000" dirty="0">
                    <a:latin typeface="Raleway"/>
                    <a:ea typeface="Raleway"/>
                    <a:cs typeface="Raleway"/>
                    <a:sym typeface="Raleway"/>
                  </a:rPr>
                  <a:t>comm. </a:t>
                </a:r>
              </a:p>
              <a:p>
                <a:endParaRPr sz="4000" dirty="0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mc:Choice>
        <mc:Fallback xmlns="">
          <p:sp>
            <p:nvSpPr>
              <p:cNvPr id="25" name="Google Shape;210;p22">
                <a:extLst>
                  <a:ext uri="{FF2B5EF4-FFF2-40B4-BE49-F238E27FC236}">
                    <a16:creationId xmlns:a16="http://schemas.microsoft.com/office/drawing/2014/main" id="{64D30144-F874-A54D-814D-4C581030C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063" y="4273922"/>
                <a:ext cx="4753870" cy="1492419"/>
              </a:xfrm>
              <a:prstGeom prst="rect">
                <a:avLst/>
              </a:prstGeom>
              <a:blipFill>
                <a:blip r:embed="rId7"/>
                <a:stretch>
                  <a:fillRect l="-4000" t="-847" r="-8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Google Shape;208;p22">
                <a:extLst>
                  <a:ext uri="{FF2B5EF4-FFF2-40B4-BE49-F238E27FC236}">
                    <a16:creationId xmlns:a16="http://schemas.microsoft.com/office/drawing/2014/main" id="{B8EFEE8C-A116-C14F-BA4C-CC0095F0B4AD}"/>
                  </a:ext>
                </a:extLst>
              </p:cNvPr>
              <p:cNvSpPr txBox="1"/>
              <p:nvPr/>
            </p:nvSpPr>
            <p:spPr>
              <a:xfrm>
                <a:off x="190138" y="4181391"/>
                <a:ext cx="5975724" cy="14924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r>
                  <a:rPr lang="ar-AE" sz="4000" dirty="0">
                    <a:latin typeface="Raleway"/>
                    <a:ea typeface="Raleway"/>
                    <a:cs typeface="Raleway"/>
                    <a:sym typeface="Raleway"/>
                  </a:rPr>
                  <a:t>    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ar-AE" sz="4000" i="1" smtClean="0">
                            <a:latin typeface="Cambria Math" panose="02040503050406030204" pitchFamily="18" charset="0"/>
                            <a:sym typeface="Raleway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sym typeface="Raleway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sym typeface="Raleway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sym typeface="Raleway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000" dirty="0">
                    <a:latin typeface="Raleway"/>
                    <a:ea typeface="Raleway"/>
                    <a:cs typeface="Raleway"/>
                    <a:sym typeface="Raleway"/>
                  </a:rPr>
                  <a:t> - comm.</a:t>
                </a:r>
              </a:p>
              <a:p>
                <a:endParaRPr sz="4000" dirty="0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mc:Choice>
        <mc:Fallback xmlns="">
          <p:sp>
            <p:nvSpPr>
              <p:cNvPr id="17" name="Google Shape;208;p22">
                <a:extLst>
                  <a:ext uri="{FF2B5EF4-FFF2-40B4-BE49-F238E27FC236}">
                    <a16:creationId xmlns:a16="http://schemas.microsoft.com/office/drawing/2014/main" id="{B8EFEE8C-A116-C14F-BA4C-CC0095F0B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38" y="4181391"/>
                <a:ext cx="5975724" cy="1492419"/>
              </a:xfrm>
              <a:prstGeom prst="rect">
                <a:avLst/>
              </a:prstGeom>
              <a:blipFill>
                <a:blip r:embed="rId8"/>
                <a:stretch>
                  <a:fillRect l="-2966" t="-8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30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29"/>
    </mc:Choice>
    <mc:Fallback xmlns="">
      <p:transition spd="slow" advTm="20429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7B10E-9E6F-2548-8F09-8D2F2C571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Wait, but the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FA994-9F72-754F-AF47-91EFC27D8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226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497719" y="2532329"/>
            <a:ext cx="1441420" cy="1342481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083907" y="3340722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76420-113A-30BE-4495-8FAD16FD72F7}"/>
              </a:ext>
            </a:extLst>
          </p:cNvPr>
          <p:cNvCxnSpPr>
            <a:cxnSpLocks/>
          </p:cNvCxnSpPr>
          <p:nvPr/>
        </p:nvCxnSpPr>
        <p:spPr>
          <a:xfrm>
            <a:off x="3470279" y="3274038"/>
            <a:ext cx="510422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B8B594-8A7C-FD93-F4AD-109F11CA05B4}"/>
              </a:ext>
            </a:extLst>
          </p:cNvPr>
          <p:cNvGrpSpPr/>
          <p:nvPr/>
        </p:nvGrpSpPr>
        <p:grpSpPr>
          <a:xfrm>
            <a:off x="4318253" y="1946359"/>
            <a:ext cx="3210560" cy="186343"/>
            <a:chOff x="4114800" y="3429000"/>
            <a:chExt cx="4253230" cy="18634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5DE6EC9-2C15-1A5C-BA3A-E6F38430EB59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8F387A4-8E4A-D78D-969C-255A5F672397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Graphic 45" descr="Devil face with solid fill with solid fill">
            <a:extLst>
              <a:ext uri="{FF2B5EF4-FFF2-40B4-BE49-F238E27FC236}">
                <a16:creationId xmlns:a16="http://schemas.microsoft.com/office/drawing/2014/main" id="{690BC2AA-29AF-E148-BC73-6003A66F4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1469" y="4409490"/>
            <a:ext cx="785340" cy="7853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14661C-4011-B548-9B26-F131E664C53A}"/>
              </a:ext>
            </a:extLst>
          </p:cNvPr>
          <p:cNvSpPr txBox="1"/>
          <p:nvPr/>
        </p:nvSpPr>
        <p:spPr>
          <a:xfrm>
            <a:off x="2573091" y="523144"/>
            <a:ext cx="1961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Preprocessing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C0745-9F13-F14D-B32F-B089CD8B6D7A}"/>
              </a:ext>
            </a:extLst>
          </p:cNvPr>
          <p:cNvSpPr txBox="1"/>
          <p:nvPr/>
        </p:nvSpPr>
        <p:spPr>
          <a:xfrm>
            <a:off x="2626468" y="3560324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Online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EE30043-F3A8-6942-ABF8-EAD9C84DC88C}"/>
              </a:ext>
            </a:extLst>
          </p:cNvPr>
          <p:cNvGrpSpPr/>
          <p:nvPr/>
        </p:nvGrpSpPr>
        <p:grpSpPr>
          <a:xfrm>
            <a:off x="9091732" y="604320"/>
            <a:ext cx="1220470" cy="2353764"/>
            <a:chOff x="8218170" y="4041141"/>
            <a:chExt cx="266700" cy="514350"/>
          </a:xfrm>
        </p:grpSpPr>
        <p:sp>
          <p:nvSpPr>
            <p:cNvPr id="34" name="Freeform: Shape 10">
              <a:extLst>
                <a:ext uri="{FF2B5EF4-FFF2-40B4-BE49-F238E27FC236}">
                  <a16:creationId xmlns:a16="http://schemas.microsoft.com/office/drawing/2014/main" id="{519C4AB3-C4C0-4A4F-93F2-CB4C22150963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1">
              <a:extLst>
                <a:ext uri="{FF2B5EF4-FFF2-40B4-BE49-F238E27FC236}">
                  <a16:creationId xmlns:a16="http://schemas.microsoft.com/office/drawing/2014/main" id="{92F15DDA-518A-0644-8C19-528A5C30D60B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2">
              <a:extLst>
                <a:ext uri="{FF2B5EF4-FFF2-40B4-BE49-F238E27FC236}">
                  <a16:creationId xmlns:a16="http://schemas.microsoft.com/office/drawing/2014/main" id="{65934356-CD5C-A244-807B-A0A897A5BE8D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3">
              <a:extLst>
                <a:ext uri="{FF2B5EF4-FFF2-40B4-BE49-F238E27FC236}">
                  <a16:creationId xmlns:a16="http://schemas.microsoft.com/office/drawing/2014/main" id="{E84B401D-921F-1049-8CA0-3D014E6CD89B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8" name="Graphic 37" descr="Devil face with solid fill with solid fill">
            <a:extLst>
              <a:ext uri="{FF2B5EF4-FFF2-40B4-BE49-F238E27FC236}">
                <a16:creationId xmlns:a16="http://schemas.microsoft.com/office/drawing/2014/main" id="{2BD9A908-EABE-5742-BF8F-E7F5068C5B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5807" y="1683671"/>
            <a:ext cx="785340" cy="785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9BC372A-E079-9E4D-9DF5-C70875C2AB15}"/>
                  </a:ext>
                </a:extLst>
              </p:cNvPr>
              <p:cNvSpPr/>
              <p:nvPr/>
            </p:nvSpPr>
            <p:spPr>
              <a:xfrm>
                <a:off x="513771" y="4183889"/>
                <a:ext cx="1231363" cy="18206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Key 1</a:t>
                </a:r>
              </a:p>
              <a:p>
                <a:r>
                  <a:rPr lang="en-US" sz="2800" dirty="0"/>
                  <a:t>…</a:t>
                </a:r>
              </a:p>
              <a:p>
                <a:r>
                  <a:rPr lang="en-US" sz="2800" dirty="0"/>
                  <a:t>Key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9BC372A-E079-9E4D-9DF5-C70875C2AB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71" y="4183889"/>
                <a:ext cx="1231363" cy="1820691"/>
              </a:xfrm>
              <a:prstGeom prst="rect">
                <a:avLst/>
              </a:prstGeom>
              <a:blipFill>
                <a:blip r:embed="rId5"/>
                <a:stretch>
                  <a:fillRect l="-9184" t="-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835558E-40FF-7040-BE4E-7E35E4E3DCB4}"/>
              </a:ext>
            </a:extLst>
          </p:cNvPr>
          <p:cNvSpPr/>
          <p:nvPr/>
        </p:nvSpPr>
        <p:spPr>
          <a:xfrm>
            <a:off x="2126051" y="4158887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AE9221E-9E1A-8B4E-B8A3-7FBF0EED7544}"/>
              </a:ext>
            </a:extLst>
          </p:cNvPr>
          <p:cNvSpPr/>
          <p:nvPr/>
        </p:nvSpPr>
        <p:spPr>
          <a:xfrm>
            <a:off x="2126051" y="5069036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64FF54B-B3E4-D54E-A881-BB46465B78D7}"/>
              </a:ext>
            </a:extLst>
          </p:cNvPr>
          <p:cNvSpPr/>
          <p:nvPr/>
        </p:nvSpPr>
        <p:spPr>
          <a:xfrm>
            <a:off x="2145315" y="4638241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F753497-85C3-E743-BB75-6F80FF544677}"/>
                  </a:ext>
                </a:extLst>
              </p:cNvPr>
              <p:cNvSpPr/>
              <p:nvPr/>
            </p:nvSpPr>
            <p:spPr>
              <a:xfrm>
                <a:off x="5216696" y="1323807"/>
                <a:ext cx="1890967" cy="533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keys</a:t>
                </a: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F753497-85C3-E743-BB75-6F80FF5446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696" y="1323807"/>
                <a:ext cx="1890967" cy="533736"/>
              </a:xfrm>
              <a:prstGeom prst="rect">
                <a:avLst/>
              </a:prstGeom>
              <a:blipFill>
                <a:blip r:embed="rId6"/>
                <a:stretch>
                  <a:fillRect l="-1333" t="-6977" r="-5333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C0D5936D-0821-5741-A89F-374E2C71E92E}"/>
              </a:ext>
            </a:extLst>
          </p:cNvPr>
          <p:cNvSpPr/>
          <p:nvPr/>
        </p:nvSpPr>
        <p:spPr>
          <a:xfrm>
            <a:off x="5650502" y="2296752"/>
            <a:ext cx="1023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Parity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142B308-E842-B84A-A879-8D8D01F20794}"/>
              </a:ext>
            </a:extLst>
          </p:cNvPr>
          <p:cNvSpPr/>
          <p:nvPr/>
        </p:nvSpPr>
        <p:spPr>
          <a:xfrm>
            <a:off x="101777" y="4038133"/>
            <a:ext cx="3138679" cy="15482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128F877-3324-CB43-908B-4E8DC5491F75}"/>
              </a:ext>
            </a:extLst>
          </p:cNvPr>
          <p:cNvGrpSpPr/>
          <p:nvPr/>
        </p:nvGrpSpPr>
        <p:grpSpPr>
          <a:xfrm>
            <a:off x="4417109" y="4576199"/>
            <a:ext cx="3210560" cy="186343"/>
            <a:chOff x="4114800" y="3429000"/>
            <a:chExt cx="4253230" cy="186343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EBE6170C-CE79-014B-92AE-9F9FD73B8D73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B66672FB-2E8C-D34A-A44F-179D03211283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72F31911-C24B-0B4D-AFD5-B4D3BBE21640}"/>
              </a:ext>
            </a:extLst>
          </p:cNvPr>
          <p:cNvSpPr/>
          <p:nvPr/>
        </p:nvSpPr>
        <p:spPr>
          <a:xfrm>
            <a:off x="3839895" y="3436723"/>
            <a:ext cx="1810607" cy="47220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Query for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5BDDCB2-610C-894D-9F55-AC3F373385A0}"/>
                  </a:ext>
                </a:extLst>
              </p:cNvPr>
              <p:cNvSpPr txBox="1"/>
              <p:nvPr/>
            </p:nvSpPr>
            <p:spPr>
              <a:xfrm>
                <a:off x="450045" y="5687339"/>
                <a:ext cx="2543966" cy="533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Storage: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5BDDCB2-610C-894D-9F55-AC3F37338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45" y="5687339"/>
                <a:ext cx="2543966" cy="533736"/>
              </a:xfrm>
              <a:prstGeom prst="rect">
                <a:avLst/>
              </a:prstGeom>
              <a:blipFill>
                <a:blip r:embed="rId7"/>
                <a:stretch>
                  <a:fillRect l="-4455" t="-9302" r="-3465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C367433E-BC71-5A4D-8BEF-5CDD11024D60}"/>
              </a:ext>
            </a:extLst>
          </p:cNvPr>
          <p:cNvSpPr/>
          <p:nvPr/>
        </p:nvSpPr>
        <p:spPr>
          <a:xfrm>
            <a:off x="3844638" y="5280398"/>
            <a:ext cx="1810607" cy="47220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Local Refresh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F1B900-CBAD-2649-A79D-E166808EDF29}"/>
              </a:ext>
            </a:extLst>
          </p:cNvPr>
          <p:cNvSpPr txBox="1"/>
          <p:nvPr/>
        </p:nvSpPr>
        <p:spPr>
          <a:xfrm>
            <a:off x="4864430" y="3987046"/>
            <a:ext cx="2298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Key.Resamp</a:t>
            </a:r>
            <a:r>
              <a:rPr lang="en-US" sz="2800" dirty="0"/>
              <a:t>(x)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82A2AF-18AC-1443-9A80-8A68D7330EA8}"/>
              </a:ext>
            </a:extLst>
          </p:cNvPr>
          <p:cNvSpPr/>
          <p:nvPr/>
        </p:nvSpPr>
        <p:spPr>
          <a:xfrm>
            <a:off x="5645761" y="4706019"/>
            <a:ext cx="1023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Parity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54EF473-27A0-B14B-868F-E0E83670853A}"/>
              </a:ext>
            </a:extLst>
          </p:cNvPr>
          <p:cNvSpPr txBox="1"/>
          <p:nvPr/>
        </p:nvSpPr>
        <p:spPr>
          <a:xfrm>
            <a:off x="4864430" y="5872405"/>
            <a:ext cx="2788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BackupKey.Add</a:t>
            </a:r>
            <a:r>
              <a:rPr lang="en-US" sz="2800" dirty="0"/>
              <a:t>(x)</a:t>
            </a:r>
          </a:p>
        </p:txBody>
      </p:sp>
    </p:spTree>
    <p:extLst>
      <p:ext uri="{BB962C8B-B14F-4D97-AF65-F5344CB8AC3E}">
        <p14:creationId xmlns:p14="http://schemas.microsoft.com/office/powerpoint/2010/main" val="246892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9" grpId="0"/>
      <p:bldP spid="40" grpId="0"/>
      <p:bldP spid="41" grpId="0"/>
      <p:bldP spid="4" grpId="0" animBg="1"/>
      <p:bldP spid="57" grpId="0" animBg="1"/>
      <p:bldP spid="18" grpId="0"/>
      <p:bldP spid="65" grpId="0" animBg="1"/>
      <p:bldP spid="8" grpId="0"/>
      <p:bldP spid="45" grpId="0"/>
      <p:bldP spid="4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E45E5-CA34-F24C-99EE-9B65B032D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500062"/>
            <a:ext cx="11353800" cy="1325563"/>
          </a:xfrm>
        </p:spPr>
        <p:txBody>
          <a:bodyPr>
            <a:noAutofit/>
          </a:bodyPr>
          <a:lstStyle/>
          <a:p>
            <a:r>
              <a:rPr lang="en-US" dirty="0"/>
              <a:t>Privately Programmable Pseudorandom Function 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F52EF5-FFA4-D249-9BFF-AB1619F5D6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𝑚𝑠𝑘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←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𝐺𝑒𝑛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/>
                  <a:t> </a:t>
                </a:r>
              </a:p>
              <a:p>
                <a:endParaRPr lang="en-US" sz="3600" dirty="0"/>
              </a:p>
              <a:p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 ←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𝑃𝑟𝑜𝑔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𝑚𝑠𝑘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={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,…,(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)}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/>
                  <a:t> </a:t>
                </a:r>
              </a:p>
              <a:p>
                <a:endParaRPr lang="en-US" sz="3600" dirty="0"/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 ←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𝐸𝑣𝑎𝑙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dirty="0"/>
              </a:p>
              <a:p>
                <a:pPr lvl="1"/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3200" dirty="0"/>
                  <a:t>return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3200" dirty="0"/>
              </a:p>
              <a:p>
                <a:pPr lvl="1"/>
                <a:r>
                  <a:rPr lang="en-US" sz="3200" dirty="0"/>
                  <a:t>Else return a pseudorandom value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F52EF5-FFA4-D249-9BFF-AB1619F5D6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8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8F1C163-F985-614D-A13D-26B342EEDA06}"/>
              </a:ext>
            </a:extLst>
          </p:cNvPr>
          <p:cNvSpPr/>
          <p:nvPr/>
        </p:nvSpPr>
        <p:spPr>
          <a:xfrm>
            <a:off x="8515350" y="156082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Boneh</a:t>
            </a:r>
            <a:r>
              <a:rPr lang="en-US" dirty="0"/>
              <a:t>, Lewi, Wu17]</a:t>
            </a:r>
          </a:p>
          <a:p>
            <a:r>
              <a:rPr lang="en-US" dirty="0"/>
              <a:t>[</a:t>
            </a:r>
            <a:r>
              <a:rPr lang="en-US" dirty="0" err="1"/>
              <a:t>Peikert</a:t>
            </a:r>
            <a:r>
              <a:rPr lang="en-US" dirty="0"/>
              <a:t>, Shiehian18]</a:t>
            </a:r>
          </a:p>
          <a:p>
            <a:r>
              <a:rPr lang="en-US" dirty="0"/>
              <a:t>[Kim, Wu21]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AE5433-50CC-B140-B6BE-420DACBC7918}"/>
              </a:ext>
            </a:extLst>
          </p:cNvPr>
          <p:cNvSpPr txBox="1"/>
          <p:nvPr/>
        </p:nvSpPr>
        <p:spPr>
          <a:xfrm>
            <a:off x="9604442" y="6176963"/>
            <a:ext cx="2587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Assuming LWE</a:t>
            </a:r>
          </a:p>
        </p:txBody>
      </p:sp>
    </p:spTree>
    <p:extLst>
      <p:ext uri="{BB962C8B-B14F-4D97-AF65-F5344CB8AC3E}">
        <p14:creationId xmlns:p14="http://schemas.microsoft.com/office/powerpoint/2010/main" val="6912283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E45E5-CA34-F24C-99EE-9B65B032D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500062"/>
            <a:ext cx="11353800" cy="1325563"/>
          </a:xfrm>
        </p:spPr>
        <p:txBody>
          <a:bodyPr>
            <a:noAutofit/>
          </a:bodyPr>
          <a:lstStyle/>
          <a:p>
            <a:r>
              <a:rPr lang="en-US" dirty="0"/>
              <a:t>Privately Programmable Pseudorandom </a:t>
            </a:r>
            <a:r>
              <a:rPr lang="en-US" b="1" dirty="0">
                <a:solidFill>
                  <a:srgbClr val="FF0000"/>
                </a:solidFill>
              </a:rPr>
              <a:t>Set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F52EF5-FFA4-D249-9BFF-AB1619F5D6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𝑚𝑠𝑘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←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𝐺𝑒𝑛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/>
                  <a:t> </a:t>
                </a:r>
              </a:p>
              <a:p>
                <a:endParaRPr lang="en-US" sz="3600" dirty="0"/>
              </a:p>
              <a:p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 ←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𝑃𝑟𝑜𝑔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𝑚𝑠𝑘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={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,…,(−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)}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/>
                  <a:t> </a:t>
                </a:r>
              </a:p>
              <a:p>
                <a:pPr lvl="1"/>
                <a:r>
                  <a:rPr lang="en-US" sz="3200" dirty="0"/>
                  <a:t>Force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−1 </m:t>
                        </m:r>
                      </m:sub>
                    </m:sSub>
                  </m:oMath>
                </a14:m>
                <a:r>
                  <a:rPr lang="en-US" sz="3200" dirty="0"/>
                  <a:t> in the set</a:t>
                </a:r>
              </a:p>
              <a:p>
                <a:pPr lvl="1"/>
                <a:r>
                  <a:rPr lang="en-US" sz="3200" dirty="0"/>
                  <a:t>Resample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sz="3200" dirty="0"/>
              </a:p>
              <a:p>
                <a:pPr marL="457200" lvl="1" indent="0">
                  <a:buNone/>
                </a:pPr>
                <a:endParaRPr lang="en-US" sz="3200" dirty="0"/>
              </a:p>
              <a:p>
                <a:pPr marL="457200" lvl="1" indent="0">
                  <a:buNone/>
                </a:pPr>
                <a:endParaRPr lang="en-US" sz="3200" dirty="0"/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𝑆𝑒𝑡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dirty="0"/>
              </a:p>
              <a:p>
                <a:r>
                  <a:rPr lang="en-US" sz="3600" dirty="0"/>
                  <a:t>0/1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𝑀𝑒𝑚𝑏𝑒𝑟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F52EF5-FFA4-D249-9BFF-AB1619F5D6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27" t="-4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8F1C163-F985-614D-A13D-26B342EEDA06}"/>
              </a:ext>
            </a:extLst>
          </p:cNvPr>
          <p:cNvSpPr/>
          <p:nvPr/>
        </p:nvSpPr>
        <p:spPr>
          <a:xfrm>
            <a:off x="7850221" y="173329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Based on </a:t>
            </a:r>
          </a:p>
          <a:p>
            <a:r>
              <a:rPr lang="en-US" dirty="0"/>
              <a:t>[Shi, Aqeel, Chandrasekaran, Maggs21]</a:t>
            </a:r>
          </a:p>
        </p:txBody>
      </p:sp>
    </p:spTree>
    <p:extLst>
      <p:ext uri="{BB962C8B-B14F-4D97-AF65-F5344CB8AC3E}">
        <p14:creationId xmlns:p14="http://schemas.microsoft.com/office/powerpoint/2010/main" val="12746850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2CDCC-76DC-8D43-84BC-2CC116F3B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5B87C8-B34E-9642-94E8-C469649530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we only care those prefixes longer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5B87C8-B34E-9642-94E8-C469649530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27628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F635B-675C-3368-4E2B-2D5C55E22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328"/>
            <a:ext cx="10515600" cy="1068881"/>
          </a:xfrm>
        </p:spPr>
        <p:txBody>
          <a:bodyPr>
            <a:normAutofit/>
          </a:bodyPr>
          <a:lstStyle/>
          <a:p>
            <a:r>
              <a:rPr lang="en-US" dirty="0" err="1"/>
              <a:t>PRset</a:t>
            </a:r>
            <a:r>
              <a:rPr lang="en-US" dirty="0"/>
              <a:t>: Preprocessing</a:t>
            </a:r>
            <a:endParaRPr lang="en-US" sz="20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798911" y="2124546"/>
            <a:ext cx="1441420" cy="1342481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499597" y="2414250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1" name="Graphic 20" descr="Address Book outline">
            <a:extLst>
              <a:ext uri="{FF2B5EF4-FFF2-40B4-BE49-F238E27FC236}">
                <a16:creationId xmlns:a16="http://schemas.microsoft.com/office/drawing/2014/main" id="{25FA7D90-3906-94B8-191D-BF14540B9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26907" y="1113985"/>
            <a:ext cx="1220470" cy="12204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02CEEE6-4A29-F7BD-5ADC-86B575B6B44B}"/>
                  </a:ext>
                </a:extLst>
              </p:cNvPr>
              <p:cNvSpPr/>
              <p:nvPr/>
            </p:nvSpPr>
            <p:spPr>
              <a:xfrm>
                <a:off x="10852339" y="2201943"/>
                <a:ext cx="962544" cy="77407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DB,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02CEEE6-4A29-F7BD-5ADC-86B575B6B4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2339" y="2201943"/>
                <a:ext cx="962544" cy="774075"/>
              </a:xfrm>
              <a:prstGeom prst="roundRect">
                <a:avLst/>
              </a:prstGeom>
              <a:blipFill>
                <a:blip r:embed="rId6"/>
                <a:stretch>
                  <a:fillRect b="-8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c 6" descr="Moon and stars outline">
            <a:extLst>
              <a:ext uri="{FF2B5EF4-FFF2-40B4-BE49-F238E27FC236}">
                <a16:creationId xmlns:a16="http://schemas.microsoft.com/office/drawing/2014/main" id="{255B93D5-5767-7D55-43A6-82D830C416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72980" y="1499850"/>
            <a:ext cx="914400" cy="91440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43B8B594-8A7C-FD93-F4AD-109F11CA05B4}"/>
              </a:ext>
            </a:extLst>
          </p:cNvPr>
          <p:cNvGrpSpPr/>
          <p:nvPr/>
        </p:nvGrpSpPr>
        <p:grpSpPr>
          <a:xfrm>
            <a:off x="4318253" y="3402176"/>
            <a:ext cx="3210560" cy="186343"/>
            <a:chOff x="4114800" y="3429000"/>
            <a:chExt cx="4253230" cy="18634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5DE6EC9-2C15-1A5C-BA3A-E6F38430EB59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8F387A4-8E4A-D78D-969C-255A5F672397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Graphic 45" descr="Devil face with solid fill with solid fill">
            <a:extLst>
              <a:ext uri="{FF2B5EF4-FFF2-40B4-BE49-F238E27FC236}">
                <a16:creationId xmlns:a16="http://schemas.microsoft.com/office/drawing/2014/main" id="{690BC2AA-29AF-E148-BC73-6003A66F4F5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17159" y="3402176"/>
            <a:ext cx="785340" cy="7853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92BB5AF-DCA4-7E4D-A341-3D868A2A8A0A}"/>
              </a:ext>
            </a:extLst>
          </p:cNvPr>
          <p:cNvSpPr/>
          <p:nvPr/>
        </p:nvSpPr>
        <p:spPr>
          <a:xfrm>
            <a:off x="5043058" y="205507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/>
              <a:t>PRF Key1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PRF Key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2280E48-5E5D-F945-AB41-C260B96A7E09}"/>
                  </a:ext>
                </a:extLst>
              </p:cNvPr>
              <p:cNvSpPr/>
              <p:nvPr/>
            </p:nvSpPr>
            <p:spPr>
              <a:xfrm>
                <a:off x="4367233" y="1669997"/>
                <a:ext cx="4212050" cy="533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sets, each size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2280E48-5E5D-F945-AB41-C260B96A7E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233" y="1669997"/>
                <a:ext cx="4212050" cy="533736"/>
              </a:xfrm>
              <a:prstGeom prst="rect">
                <a:avLst/>
              </a:prstGeom>
              <a:blipFill>
                <a:blip r:embed="rId11"/>
                <a:stretch>
                  <a:fillRect l="-601" t="-6818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535DF603-3F67-3D42-BA25-59A93CAB9D7E}"/>
              </a:ext>
            </a:extLst>
          </p:cNvPr>
          <p:cNvSpPr/>
          <p:nvPr/>
        </p:nvSpPr>
        <p:spPr>
          <a:xfrm>
            <a:off x="4279319" y="3925771"/>
            <a:ext cx="2894062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Parity({1, 3, 5, 16})</a:t>
            </a:r>
          </a:p>
          <a:p>
            <a:r>
              <a:rPr lang="en-US" sz="2800" dirty="0"/>
              <a:t>…</a:t>
            </a:r>
          </a:p>
          <a:p>
            <a:r>
              <a:rPr lang="en-US" sz="2800" dirty="0"/>
              <a:t>Parity({8,10,14})</a:t>
            </a:r>
          </a:p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6AFB77D-CE85-7E4F-A9A5-E9D12BDDEF6B}"/>
                  </a:ext>
                </a:extLst>
              </p:cNvPr>
              <p:cNvSpPr/>
              <p:nvPr/>
            </p:nvSpPr>
            <p:spPr>
              <a:xfrm>
                <a:off x="602712" y="6011844"/>
                <a:ext cx="797657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Parity({8,10,14}) = DB[8]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r>
                  <a:rPr lang="en-US" sz="2800" dirty="0"/>
                  <a:t> DB[10]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r>
                  <a:rPr lang="en-US" sz="2800" dirty="0"/>
                  <a:t> DB[14] 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6AFB77D-CE85-7E4F-A9A5-E9D12BDDEF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12" y="6011844"/>
                <a:ext cx="7976571" cy="523220"/>
              </a:xfrm>
              <a:prstGeom prst="rect">
                <a:avLst/>
              </a:prstGeom>
              <a:blipFill>
                <a:blip r:embed="rId12"/>
                <a:stretch>
                  <a:fillRect l="-1429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EBCC558-4A2F-1345-8900-543F0FBA01B4}"/>
                  </a:ext>
                </a:extLst>
              </p:cNvPr>
              <p:cNvSpPr/>
              <p:nvPr/>
            </p:nvSpPr>
            <p:spPr>
              <a:xfrm>
                <a:off x="7430995" y="4311466"/>
                <a:ext cx="1794787" cy="533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bits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EBCC558-4A2F-1345-8900-543F0FBA01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995" y="4311466"/>
                <a:ext cx="1794787" cy="533736"/>
              </a:xfrm>
              <a:prstGeom prst="rect">
                <a:avLst/>
              </a:prstGeom>
              <a:blipFill>
                <a:blip r:embed="rId13"/>
                <a:stretch>
                  <a:fillRect l="-1408" t="-6818" r="-5634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eft Brace 17">
            <a:extLst>
              <a:ext uri="{FF2B5EF4-FFF2-40B4-BE49-F238E27FC236}">
                <a16:creationId xmlns:a16="http://schemas.microsoft.com/office/drawing/2014/main" id="{9C688DF8-B5F6-AD45-8A7A-4CDDC3F2DF5C}"/>
              </a:ext>
            </a:extLst>
          </p:cNvPr>
          <p:cNvSpPr/>
          <p:nvPr/>
        </p:nvSpPr>
        <p:spPr>
          <a:xfrm rot="10800000">
            <a:off x="7120250" y="3939955"/>
            <a:ext cx="200509" cy="127407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8429F3FD-FF51-A844-A3D1-C306BE0317E6}"/>
                  </a:ext>
                </a:extLst>
              </p:cNvPr>
              <p:cNvSpPr/>
              <p:nvPr/>
            </p:nvSpPr>
            <p:spPr>
              <a:xfrm>
                <a:off x="8663389" y="5214028"/>
                <a:ext cx="3283988" cy="1516687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Preprocessing Time: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8429F3FD-FF51-A844-A3D1-C306BE0317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3389" y="5214028"/>
                <a:ext cx="3283988" cy="1516687"/>
              </a:xfrm>
              <a:prstGeom prst="roundRect">
                <a:avLst/>
              </a:prstGeom>
              <a:blipFill>
                <a:blip r:embed="rId14"/>
                <a:stretch>
                  <a:fillRect l="-766" r="-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81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7" grpId="0"/>
      <p:bldP spid="27" grpId="0"/>
      <p:bldP spid="18" grpId="0" animBg="1"/>
      <p:bldP spid="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F635B-675C-3368-4E2B-2D5C55E22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328"/>
            <a:ext cx="10515600" cy="1068881"/>
          </a:xfrm>
        </p:spPr>
        <p:txBody>
          <a:bodyPr>
            <a:normAutofit/>
          </a:bodyPr>
          <a:lstStyle/>
          <a:p>
            <a:r>
              <a:rPr lang="en-US" dirty="0"/>
              <a:t>Strawman: Online Query for </a:t>
            </a:r>
            <a:r>
              <a:rPr lang="en-US" b="1" dirty="0"/>
              <a:t>8</a:t>
            </a:r>
            <a:endParaRPr lang="en-US" sz="2000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798911" y="2124546"/>
            <a:ext cx="1441420" cy="1342481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499597" y="2414250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1" name="Graphic 20" descr="Address Book outline">
            <a:extLst>
              <a:ext uri="{FF2B5EF4-FFF2-40B4-BE49-F238E27FC236}">
                <a16:creationId xmlns:a16="http://schemas.microsoft.com/office/drawing/2014/main" id="{25FA7D90-3906-94B8-191D-BF14540B9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26907" y="1113985"/>
            <a:ext cx="1220470" cy="12204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02CEEE6-4A29-F7BD-5ADC-86B575B6B44B}"/>
                  </a:ext>
                </a:extLst>
              </p:cNvPr>
              <p:cNvSpPr/>
              <p:nvPr/>
            </p:nvSpPr>
            <p:spPr>
              <a:xfrm>
                <a:off x="10852339" y="2201943"/>
                <a:ext cx="962544" cy="77407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DB,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02CEEE6-4A29-F7BD-5ADC-86B575B6B4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2339" y="2201943"/>
                <a:ext cx="962544" cy="774075"/>
              </a:xfrm>
              <a:prstGeom prst="roundRect">
                <a:avLst/>
              </a:prstGeom>
              <a:blipFill>
                <a:blip r:embed="rId6"/>
                <a:stretch>
                  <a:fillRect b="-8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Graphic 45" descr="Devil face with solid fill with solid fill">
            <a:extLst>
              <a:ext uri="{FF2B5EF4-FFF2-40B4-BE49-F238E27FC236}">
                <a16:creationId xmlns:a16="http://schemas.microsoft.com/office/drawing/2014/main" id="{690BC2AA-29AF-E148-BC73-6003A66F4F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17159" y="3402176"/>
            <a:ext cx="785340" cy="78534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35DF603-3F67-3D42-BA25-59A93CAB9D7E}"/>
              </a:ext>
            </a:extLst>
          </p:cNvPr>
          <p:cNvSpPr/>
          <p:nvPr/>
        </p:nvSpPr>
        <p:spPr>
          <a:xfrm>
            <a:off x="602712" y="3797054"/>
            <a:ext cx="1837362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{1, 3, 5, 16}</a:t>
            </a:r>
          </a:p>
          <a:p>
            <a:r>
              <a:rPr lang="en-US" sz="2800" dirty="0"/>
              <a:t>…</a:t>
            </a:r>
          </a:p>
          <a:p>
            <a:r>
              <a:rPr lang="en-US" sz="2800" dirty="0"/>
              <a:t>{8,10,14}</a:t>
            </a:r>
          </a:p>
          <a:p>
            <a:endParaRPr lang="en-US" sz="28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DC90DB4-2CFA-0448-BA13-7D25EED92693}"/>
              </a:ext>
            </a:extLst>
          </p:cNvPr>
          <p:cNvSpPr/>
          <p:nvPr/>
        </p:nvSpPr>
        <p:spPr>
          <a:xfrm>
            <a:off x="2626986" y="3794846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4F81DA7E-891C-1A45-90A2-10DF9307785B}"/>
              </a:ext>
            </a:extLst>
          </p:cNvPr>
          <p:cNvSpPr/>
          <p:nvPr/>
        </p:nvSpPr>
        <p:spPr>
          <a:xfrm>
            <a:off x="2626986" y="4704995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E2CCB6-5235-F84B-81A9-DBF978A0D866}"/>
              </a:ext>
            </a:extLst>
          </p:cNvPr>
          <p:cNvSpPr/>
          <p:nvPr/>
        </p:nvSpPr>
        <p:spPr>
          <a:xfrm>
            <a:off x="2646250" y="4274200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34" name="Graphic 33" descr="Sun outline">
            <a:extLst>
              <a:ext uri="{FF2B5EF4-FFF2-40B4-BE49-F238E27FC236}">
                <a16:creationId xmlns:a16="http://schemas.microsoft.com/office/drawing/2014/main" id="{30DA3914-9228-A74E-ADEF-4941CBFEAC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89614" y="116480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497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F635B-675C-3368-4E2B-2D5C55E22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328"/>
            <a:ext cx="10515600" cy="1068881"/>
          </a:xfrm>
        </p:spPr>
        <p:txBody>
          <a:bodyPr>
            <a:normAutofit/>
          </a:bodyPr>
          <a:lstStyle/>
          <a:p>
            <a:r>
              <a:rPr lang="en-US" dirty="0"/>
              <a:t>Strawman: Online Query for </a:t>
            </a:r>
            <a:r>
              <a:rPr lang="en-US" b="1" dirty="0"/>
              <a:t>8</a:t>
            </a:r>
            <a:endParaRPr lang="en-US" sz="2000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798911" y="2124546"/>
            <a:ext cx="1441420" cy="1342481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499597" y="2414250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1" name="Graphic 20" descr="Address Book outline">
            <a:extLst>
              <a:ext uri="{FF2B5EF4-FFF2-40B4-BE49-F238E27FC236}">
                <a16:creationId xmlns:a16="http://schemas.microsoft.com/office/drawing/2014/main" id="{25FA7D90-3906-94B8-191D-BF14540B9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26907" y="1113985"/>
            <a:ext cx="1220470" cy="12204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02CEEE6-4A29-F7BD-5ADC-86B575B6B44B}"/>
                  </a:ext>
                </a:extLst>
              </p:cNvPr>
              <p:cNvSpPr/>
              <p:nvPr/>
            </p:nvSpPr>
            <p:spPr>
              <a:xfrm>
                <a:off x="10852339" y="2201943"/>
                <a:ext cx="962544" cy="77407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DB,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02CEEE6-4A29-F7BD-5ADC-86B575B6B4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2339" y="2201943"/>
                <a:ext cx="962544" cy="774075"/>
              </a:xfrm>
              <a:prstGeom prst="roundRect">
                <a:avLst/>
              </a:prstGeom>
              <a:blipFill>
                <a:blip r:embed="rId6"/>
                <a:stretch>
                  <a:fillRect b="-8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Graphic 45" descr="Devil face with solid fill with solid fill">
            <a:extLst>
              <a:ext uri="{FF2B5EF4-FFF2-40B4-BE49-F238E27FC236}">
                <a16:creationId xmlns:a16="http://schemas.microsoft.com/office/drawing/2014/main" id="{690BC2AA-29AF-E148-BC73-6003A66F4F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17159" y="3402176"/>
            <a:ext cx="785340" cy="78534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35DF603-3F67-3D42-BA25-59A93CAB9D7E}"/>
              </a:ext>
            </a:extLst>
          </p:cNvPr>
          <p:cNvSpPr/>
          <p:nvPr/>
        </p:nvSpPr>
        <p:spPr>
          <a:xfrm>
            <a:off x="602712" y="3797054"/>
            <a:ext cx="1837362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{1, 3, 5, 16}</a:t>
            </a:r>
          </a:p>
          <a:p>
            <a:r>
              <a:rPr lang="en-US" sz="2800" dirty="0"/>
              <a:t>…</a:t>
            </a:r>
          </a:p>
          <a:p>
            <a:r>
              <a:rPr lang="en-US" sz="2800" b="1" dirty="0"/>
              <a:t>{8, 10, 14}</a:t>
            </a:r>
          </a:p>
          <a:p>
            <a:endParaRPr lang="en-US" sz="28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DC90DB4-2CFA-0448-BA13-7D25EED92693}"/>
              </a:ext>
            </a:extLst>
          </p:cNvPr>
          <p:cNvSpPr/>
          <p:nvPr/>
        </p:nvSpPr>
        <p:spPr>
          <a:xfrm>
            <a:off x="2626986" y="3794846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4F81DA7E-891C-1A45-90A2-10DF9307785B}"/>
              </a:ext>
            </a:extLst>
          </p:cNvPr>
          <p:cNvSpPr/>
          <p:nvPr/>
        </p:nvSpPr>
        <p:spPr>
          <a:xfrm>
            <a:off x="2626986" y="4704995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E2CCB6-5235-F84B-81A9-DBF978A0D866}"/>
              </a:ext>
            </a:extLst>
          </p:cNvPr>
          <p:cNvSpPr/>
          <p:nvPr/>
        </p:nvSpPr>
        <p:spPr>
          <a:xfrm>
            <a:off x="2646250" y="4274200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34" name="Graphic 33" descr="Sun outline">
            <a:extLst>
              <a:ext uri="{FF2B5EF4-FFF2-40B4-BE49-F238E27FC236}">
                <a16:creationId xmlns:a16="http://schemas.microsoft.com/office/drawing/2014/main" id="{30DA3914-9228-A74E-ADEF-4941CBFEAC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89614" y="1164804"/>
            <a:ext cx="914400" cy="9144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325B35F4-35D2-CB41-B324-35B88B771231}"/>
              </a:ext>
            </a:extLst>
          </p:cNvPr>
          <p:cNvGrpSpPr/>
          <p:nvPr/>
        </p:nvGrpSpPr>
        <p:grpSpPr>
          <a:xfrm>
            <a:off x="4318253" y="3402176"/>
            <a:ext cx="3210560" cy="186343"/>
            <a:chOff x="4114800" y="3429000"/>
            <a:chExt cx="4253230" cy="186343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047B573-3741-CD42-98C9-EEB04D5ACA0C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449C404-BD86-B240-AE7E-4E98C1BCD92B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2B413C1-5121-8D46-91F7-CE17F4C9984C}"/>
              </a:ext>
            </a:extLst>
          </p:cNvPr>
          <p:cNvSpPr/>
          <p:nvPr/>
        </p:nvSpPr>
        <p:spPr>
          <a:xfrm>
            <a:off x="5088996" y="2701319"/>
            <a:ext cx="2481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{10, 14}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0E5B18-C022-2742-9A9A-BE6BC580B739}"/>
              </a:ext>
            </a:extLst>
          </p:cNvPr>
          <p:cNvSpPr/>
          <p:nvPr/>
        </p:nvSpPr>
        <p:spPr>
          <a:xfrm>
            <a:off x="4472402" y="3774862"/>
            <a:ext cx="30980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Parity({10, 14})=0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C928D8-2DBC-A646-AF10-FC0D9BC46AC8}"/>
                  </a:ext>
                </a:extLst>
              </p:cNvPr>
              <p:cNvSpPr txBox="1"/>
              <p:nvPr/>
            </p:nvSpPr>
            <p:spPr>
              <a:xfrm>
                <a:off x="3528119" y="5558617"/>
                <a:ext cx="638251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Parity({8,10,14})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r>
                  <a:rPr lang="en-US" sz="2800" dirty="0"/>
                  <a:t> Parity({10, 14}) = DB[8]</a:t>
                </a:r>
              </a:p>
              <a:p>
                <a:r>
                  <a:rPr lang="en-US" sz="2800" dirty="0"/>
                  <a:t>Client: DB[8] = 1 </a:t>
                </a:r>
                <a:r>
                  <a:rPr lang="en-US" sz="2800" dirty="0">
                    <a:sym typeface="Wingdings" pitchFamily="2" charset="2"/>
                  </a:rPr>
                  <a:t> 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C928D8-2DBC-A646-AF10-FC0D9BC46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119" y="5558617"/>
                <a:ext cx="6382516" cy="954107"/>
              </a:xfrm>
              <a:prstGeom prst="rect">
                <a:avLst/>
              </a:prstGeom>
              <a:blipFill>
                <a:blip r:embed="rId11"/>
                <a:stretch>
                  <a:fillRect l="-1988" t="-6579" r="-994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11577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F635B-675C-3368-4E2B-2D5C55E22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328"/>
            <a:ext cx="10515600" cy="1068881"/>
          </a:xfrm>
        </p:spPr>
        <p:txBody>
          <a:bodyPr>
            <a:normAutofit/>
          </a:bodyPr>
          <a:lstStyle/>
          <a:p>
            <a:r>
              <a:rPr lang="en-US" dirty="0"/>
              <a:t>Strawman: </a:t>
            </a:r>
            <a:r>
              <a:rPr lang="en-US" dirty="0">
                <a:solidFill>
                  <a:srgbClr val="FF0000"/>
                </a:solidFill>
              </a:rPr>
              <a:t>Not Private!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798911" y="2124546"/>
            <a:ext cx="1441420" cy="1342481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499597" y="2414250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1" name="Graphic 20" descr="Address Book outline">
            <a:extLst>
              <a:ext uri="{FF2B5EF4-FFF2-40B4-BE49-F238E27FC236}">
                <a16:creationId xmlns:a16="http://schemas.microsoft.com/office/drawing/2014/main" id="{25FA7D90-3906-94B8-191D-BF14540B9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26907" y="1113985"/>
            <a:ext cx="1220470" cy="12204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02CEEE6-4A29-F7BD-5ADC-86B575B6B44B}"/>
                  </a:ext>
                </a:extLst>
              </p:cNvPr>
              <p:cNvSpPr/>
              <p:nvPr/>
            </p:nvSpPr>
            <p:spPr>
              <a:xfrm>
                <a:off x="10852339" y="2201943"/>
                <a:ext cx="962544" cy="77407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DB,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02CEEE6-4A29-F7BD-5ADC-86B575B6B4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2339" y="2201943"/>
                <a:ext cx="962544" cy="774075"/>
              </a:xfrm>
              <a:prstGeom prst="roundRect">
                <a:avLst/>
              </a:prstGeom>
              <a:blipFill>
                <a:blip r:embed="rId6"/>
                <a:stretch>
                  <a:fillRect b="-8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Graphic 45" descr="Devil face with solid fill with solid fill">
            <a:extLst>
              <a:ext uri="{FF2B5EF4-FFF2-40B4-BE49-F238E27FC236}">
                <a16:creationId xmlns:a16="http://schemas.microsoft.com/office/drawing/2014/main" id="{690BC2AA-29AF-E148-BC73-6003A66F4F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17159" y="3402176"/>
            <a:ext cx="785340" cy="78534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35DF603-3F67-3D42-BA25-59A93CAB9D7E}"/>
              </a:ext>
            </a:extLst>
          </p:cNvPr>
          <p:cNvSpPr/>
          <p:nvPr/>
        </p:nvSpPr>
        <p:spPr>
          <a:xfrm>
            <a:off x="602712" y="3797054"/>
            <a:ext cx="1837362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{1, 3, 5, 16}</a:t>
            </a:r>
          </a:p>
          <a:p>
            <a:r>
              <a:rPr lang="en-US" sz="2800" dirty="0"/>
              <a:t>…</a:t>
            </a:r>
          </a:p>
          <a:p>
            <a:r>
              <a:rPr lang="en-US" sz="2800" b="1" dirty="0"/>
              <a:t>{8, 10, 14}</a:t>
            </a:r>
          </a:p>
          <a:p>
            <a:endParaRPr lang="en-US" sz="28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DC90DB4-2CFA-0448-BA13-7D25EED92693}"/>
              </a:ext>
            </a:extLst>
          </p:cNvPr>
          <p:cNvSpPr/>
          <p:nvPr/>
        </p:nvSpPr>
        <p:spPr>
          <a:xfrm>
            <a:off x="2626986" y="3794846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4F81DA7E-891C-1A45-90A2-10DF9307785B}"/>
              </a:ext>
            </a:extLst>
          </p:cNvPr>
          <p:cNvSpPr/>
          <p:nvPr/>
        </p:nvSpPr>
        <p:spPr>
          <a:xfrm>
            <a:off x="2626986" y="4704995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E2CCB6-5235-F84B-81A9-DBF978A0D866}"/>
              </a:ext>
            </a:extLst>
          </p:cNvPr>
          <p:cNvSpPr/>
          <p:nvPr/>
        </p:nvSpPr>
        <p:spPr>
          <a:xfrm>
            <a:off x="2646250" y="4274200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34" name="Graphic 33" descr="Sun outline">
            <a:extLst>
              <a:ext uri="{FF2B5EF4-FFF2-40B4-BE49-F238E27FC236}">
                <a16:creationId xmlns:a16="http://schemas.microsoft.com/office/drawing/2014/main" id="{30DA3914-9228-A74E-ADEF-4941CBFEAC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89614" y="1164804"/>
            <a:ext cx="914400" cy="9144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325B35F4-35D2-CB41-B324-35B88B771231}"/>
              </a:ext>
            </a:extLst>
          </p:cNvPr>
          <p:cNvGrpSpPr/>
          <p:nvPr/>
        </p:nvGrpSpPr>
        <p:grpSpPr>
          <a:xfrm>
            <a:off x="4318253" y="3402176"/>
            <a:ext cx="3210560" cy="186343"/>
            <a:chOff x="4114800" y="3429000"/>
            <a:chExt cx="4253230" cy="186343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047B573-3741-CD42-98C9-EEB04D5ACA0C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449C404-BD86-B240-AE7E-4E98C1BCD92B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2B413C1-5121-8D46-91F7-CE17F4C9984C}"/>
              </a:ext>
            </a:extLst>
          </p:cNvPr>
          <p:cNvSpPr/>
          <p:nvPr/>
        </p:nvSpPr>
        <p:spPr>
          <a:xfrm>
            <a:off x="5088996" y="2701319"/>
            <a:ext cx="2481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{10, 14}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40F34A-C7DD-1B4F-87C3-5536D7F428D3}"/>
              </a:ext>
            </a:extLst>
          </p:cNvPr>
          <p:cNvSpPr txBox="1"/>
          <p:nvPr/>
        </p:nvSpPr>
        <p:spPr>
          <a:xfrm>
            <a:off x="8096232" y="5036948"/>
            <a:ext cx="40271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Leakage: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The query is not 10 or 14! </a:t>
            </a:r>
          </a:p>
        </p:txBody>
      </p:sp>
    </p:spTree>
    <p:extLst>
      <p:ext uri="{BB962C8B-B14F-4D97-AF65-F5344CB8AC3E}">
        <p14:creationId xmlns:p14="http://schemas.microsoft.com/office/powerpoint/2010/main" val="6395071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F635B-675C-3368-4E2B-2D5C55E22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328"/>
            <a:ext cx="10515600" cy="1068881"/>
          </a:xfrm>
        </p:spPr>
        <p:txBody>
          <a:bodyPr>
            <a:normAutofit/>
          </a:bodyPr>
          <a:lstStyle/>
          <a:p>
            <a:r>
              <a:rPr lang="en-US" dirty="0"/>
              <a:t>Strawman: Fix -- Resampling</a:t>
            </a:r>
            <a:endParaRPr lang="en-US" sz="2000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798911" y="2124546"/>
            <a:ext cx="1441420" cy="1342481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499597" y="2414250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1" name="Graphic 20" descr="Address Book outline">
            <a:extLst>
              <a:ext uri="{FF2B5EF4-FFF2-40B4-BE49-F238E27FC236}">
                <a16:creationId xmlns:a16="http://schemas.microsoft.com/office/drawing/2014/main" id="{25FA7D90-3906-94B8-191D-BF14540B9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26907" y="1113985"/>
            <a:ext cx="1220470" cy="12204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02CEEE6-4A29-F7BD-5ADC-86B575B6B44B}"/>
                  </a:ext>
                </a:extLst>
              </p:cNvPr>
              <p:cNvSpPr/>
              <p:nvPr/>
            </p:nvSpPr>
            <p:spPr>
              <a:xfrm>
                <a:off x="10852339" y="2201943"/>
                <a:ext cx="962544" cy="77407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DB,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02CEEE6-4A29-F7BD-5ADC-86B575B6B4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2339" y="2201943"/>
                <a:ext cx="962544" cy="774075"/>
              </a:xfrm>
              <a:prstGeom prst="roundRect">
                <a:avLst/>
              </a:prstGeom>
              <a:blipFill>
                <a:blip r:embed="rId6"/>
                <a:stretch>
                  <a:fillRect b="-8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Graphic 45" descr="Devil face with solid fill with solid fill">
            <a:extLst>
              <a:ext uri="{FF2B5EF4-FFF2-40B4-BE49-F238E27FC236}">
                <a16:creationId xmlns:a16="http://schemas.microsoft.com/office/drawing/2014/main" id="{690BC2AA-29AF-E148-BC73-6003A66F4F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17159" y="3402176"/>
            <a:ext cx="785340" cy="78534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35DF603-3F67-3D42-BA25-59A93CAB9D7E}"/>
              </a:ext>
            </a:extLst>
          </p:cNvPr>
          <p:cNvSpPr/>
          <p:nvPr/>
        </p:nvSpPr>
        <p:spPr>
          <a:xfrm>
            <a:off x="602712" y="3797054"/>
            <a:ext cx="1837362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{1, 3, 5, 16}</a:t>
            </a:r>
          </a:p>
          <a:p>
            <a:r>
              <a:rPr lang="en-US" sz="2800" dirty="0"/>
              <a:t>…</a:t>
            </a:r>
          </a:p>
          <a:p>
            <a:r>
              <a:rPr lang="en-US" sz="2800" b="1" dirty="0"/>
              <a:t>{8, 10, 14}</a:t>
            </a:r>
          </a:p>
          <a:p>
            <a:endParaRPr lang="en-US" sz="28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DC90DB4-2CFA-0448-BA13-7D25EED92693}"/>
              </a:ext>
            </a:extLst>
          </p:cNvPr>
          <p:cNvSpPr/>
          <p:nvPr/>
        </p:nvSpPr>
        <p:spPr>
          <a:xfrm>
            <a:off x="2626986" y="3794846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4F81DA7E-891C-1A45-90A2-10DF9307785B}"/>
              </a:ext>
            </a:extLst>
          </p:cNvPr>
          <p:cNvSpPr/>
          <p:nvPr/>
        </p:nvSpPr>
        <p:spPr>
          <a:xfrm>
            <a:off x="2626986" y="4704995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E2CCB6-5235-F84B-81A9-DBF978A0D866}"/>
              </a:ext>
            </a:extLst>
          </p:cNvPr>
          <p:cNvSpPr/>
          <p:nvPr/>
        </p:nvSpPr>
        <p:spPr>
          <a:xfrm>
            <a:off x="2646250" y="4274200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34" name="Graphic 33" descr="Sun outline">
            <a:extLst>
              <a:ext uri="{FF2B5EF4-FFF2-40B4-BE49-F238E27FC236}">
                <a16:creationId xmlns:a16="http://schemas.microsoft.com/office/drawing/2014/main" id="{30DA3914-9228-A74E-ADEF-4941CBFEAC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89614" y="1164804"/>
            <a:ext cx="914400" cy="9144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325B35F4-35D2-CB41-B324-35B88B771231}"/>
              </a:ext>
            </a:extLst>
          </p:cNvPr>
          <p:cNvGrpSpPr/>
          <p:nvPr/>
        </p:nvGrpSpPr>
        <p:grpSpPr>
          <a:xfrm>
            <a:off x="4318253" y="3402176"/>
            <a:ext cx="3210560" cy="186343"/>
            <a:chOff x="4114800" y="3429000"/>
            <a:chExt cx="4253230" cy="186343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047B573-3741-CD42-98C9-EEB04D5ACA0C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449C404-BD86-B240-AE7E-4E98C1BCD92B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2B413C1-5121-8D46-91F7-CE17F4C9984C}"/>
              </a:ext>
            </a:extLst>
          </p:cNvPr>
          <p:cNvSpPr/>
          <p:nvPr/>
        </p:nvSpPr>
        <p:spPr>
          <a:xfrm>
            <a:off x="4095274" y="2605808"/>
            <a:ext cx="4286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{</a:t>
            </a:r>
            <a:r>
              <a:rPr lang="en-US" sz="3600" b="1" dirty="0" err="1"/>
              <a:t>ReSamp</a:t>
            </a:r>
            <a:r>
              <a:rPr lang="en-US" sz="3600" b="1" dirty="0"/>
              <a:t>(8), 10, 14}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40F34A-C7DD-1B4F-87C3-5536D7F428D3}"/>
              </a:ext>
            </a:extLst>
          </p:cNvPr>
          <p:cNvSpPr txBox="1"/>
          <p:nvPr/>
        </p:nvSpPr>
        <p:spPr>
          <a:xfrm>
            <a:off x="8440290" y="5060370"/>
            <a:ext cx="3873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 uniformly random set…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E34073-100E-D543-9A5C-3CCBC4722A83}"/>
                  </a:ext>
                </a:extLst>
              </p:cNvPr>
              <p:cNvSpPr txBox="1"/>
              <p:nvPr/>
            </p:nvSpPr>
            <p:spPr>
              <a:xfrm>
                <a:off x="3041267" y="5434226"/>
                <a:ext cx="5516960" cy="1760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Correctness: </a:t>
                </a:r>
              </a:p>
              <a:p>
                <a:r>
                  <a:rPr lang="en-US" sz="2400" dirty="0"/>
                  <a:t>With prob.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/>
                  <a:t> ,  8 is not in the set. </a:t>
                </a:r>
              </a:p>
              <a:p>
                <a:r>
                  <a:rPr lang="en-US" sz="2400" dirty="0"/>
                  <a:t>Run parallel instances to boost </a:t>
                </a:r>
                <a:r>
                  <a:rPr lang="en-US" sz="2400" dirty="0" err="1"/>
                  <a:t>succ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prob</a:t>
                </a:r>
                <a:r>
                  <a:rPr lang="en-US" sz="2400" dirty="0"/>
                  <a:t>!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E34073-100E-D543-9A5C-3CCBC4722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267" y="5434226"/>
                <a:ext cx="5516960" cy="1760418"/>
              </a:xfrm>
              <a:prstGeom prst="rect">
                <a:avLst/>
              </a:prstGeom>
              <a:blipFill>
                <a:blip r:embed="rId11"/>
                <a:stretch>
                  <a:fillRect l="-1606" t="-2857" r="-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6E63CEDD-2E0C-7A42-9147-ED6D532E55F1}"/>
              </a:ext>
            </a:extLst>
          </p:cNvPr>
          <p:cNvSpPr/>
          <p:nvPr/>
        </p:nvSpPr>
        <p:spPr>
          <a:xfrm>
            <a:off x="5734426" y="3831769"/>
            <a:ext cx="1023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Parity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96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"/>
          <p:cNvSpPr/>
          <p:nvPr/>
        </p:nvSpPr>
        <p:spPr>
          <a:xfrm>
            <a:off x="6093167" y="144675"/>
            <a:ext cx="6590000" cy="732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6" name="Google Shape;196;p22"/>
          <p:cNvSpPr/>
          <p:nvPr/>
        </p:nvSpPr>
        <p:spPr>
          <a:xfrm>
            <a:off x="6482067" y="2557483"/>
            <a:ext cx="5104000" cy="1429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7" name="Google Shape;197;p22"/>
          <p:cNvSpPr/>
          <p:nvPr/>
        </p:nvSpPr>
        <p:spPr>
          <a:xfrm>
            <a:off x="386067" y="3931867"/>
            <a:ext cx="5104000" cy="1429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8" name="Google Shape;198;p22"/>
          <p:cNvSpPr txBox="1"/>
          <p:nvPr/>
        </p:nvSpPr>
        <p:spPr>
          <a:xfrm>
            <a:off x="1498000" y="1358067"/>
            <a:ext cx="97932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400"/>
          </a:p>
        </p:txBody>
      </p:sp>
      <p:sp>
        <p:nvSpPr>
          <p:cNvPr id="199" name="Google Shape;199;p22"/>
          <p:cNvSpPr txBox="1"/>
          <p:nvPr/>
        </p:nvSpPr>
        <p:spPr>
          <a:xfrm>
            <a:off x="365600" y="265667"/>
            <a:ext cx="5624800" cy="1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4667" b="1" dirty="0">
                <a:latin typeface="Raleway"/>
                <a:ea typeface="Raleway"/>
                <a:cs typeface="Raleway"/>
                <a:sym typeface="Raleway"/>
              </a:rPr>
              <a:t>Classical PIR</a:t>
            </a:r>
            <a:endParaRPr sz="4667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0" name="Google Shape;200;p22"/>
          <p:cNvSpPr txBox="1"/>
          <p:nvPr/>
        </p:nvSpPr>
        <p:spPr>
          <a:xfrm>
            <a:off x="1623000" y="2862667"/>
            <a:ext cx="36980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000">
                <a:solidFill>
                  <a:srgbClr val="999999"/>
                </a:solidFill>
                <a:latin typeface="Raleway"/>
                <a:ea typeface="Raleway"/>
                <a:cs typeface="Raleway"/>
                <a:sym typeface="Raleway"/>
              </a:rPr>
              <a:t>Linear-time </a:t>
            </a:r>
            <a:endParaRPr sz="4000">
              <a:solidFill>
                <a:srgbClr val="999999"/>
              </a:solidFill>
              <a:latin typeface="Raleway"/>
              <a:ea typeface="Raleway"/>
              <a:cs typeface="Raleway"/>
              <a:sym typeface="Raleway"/>
            </a:endParaRPr>
          </a:p>
          <a:p>
            <a:endParaRPr sz="4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1" name="Google Shape;201;p22"/>
          <p:cNvSpPr txBox="1"/>
          <p:nvPr/>
        </p:nvSpPr>
        <p:spPr>
          <a:xfrm>
            <a:off x="6401133" y="164067"/>
            <a:ext cx="5624800" cy="1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4667" b="1">
                <a:latin typeface="Raleway"/>
                <a:ea typeface="Raleway"/>
                <a:cs typeface="Raleway"/>
                <a:sym typeface="Raleway"/>
              </a:rPr>
              <a:t>Preprocessing PIR</a:t>
            </a:r>
            <a:endParaRPr sz="4667" b="1">
              <a:latin typeface="Raleway"/>
              <a:ea typeface="Raleway"/>
              <a:cs typeface="Raleway"/>
              <a:sym typeface="Raleway"/>
            </a:endParaRPr>
          </a:p>
          <a:p>
            <a:pPr algn="ctr"/>
            <a:endParaRPr sz="4667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3" name="Google Shape;203;p22"/>
          <p:cNvPicPr preferRelativeResize="0"/>
          <p:nvPr/>
        </p:nvPicPr>
        <p:blipFill>
          <a:blip r:embed="rId3">
            <a:alphaModFix/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90067" y="2886483"/>
            <a:ext cx="857069" cy="85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2"/>
          <p:cNvPicPr preferRelativeResize="0"/>
          <p:nvPr/>
        </p:nvPicPr>
        <p:blipFill>
          <a:blip r:embed="rId3">
            <a:alphaModFix/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7220" y="4175612"/>
            <a:ext cx="857069" cy="85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587220" y="2950606"/>
            <a:ext cx="857069" cy="85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6990054" y="4242139"/>
            <a:ext cx="857069" cy="85706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Google Shape;210;p22"/>
              <p:cNvSpPr txBox="1"/>
              <p:nvPr/>
            </p:nvSpPr>
            <p:spPr>
              <a:xfrm>
                <a:off x="7275306" y="2876381"/>
                <a:ext cx="4466924" cy="14924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r>
                  <a:rPr lang="ar-AE" sz="4000" dirty="0">
                    <a:latin typeface="Raleway"/>
                    <a:ea typeface="Raleway"/>
                    <a:cs typeface="Raleway"/>
                    <a:sym typeface="Raleway"/>
                  </a:rPr>
                  <a:t>  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ar-AE" sz="4000" i="1" smtClean="0">
                            <a:latin typeface="Cambria Math" panose="02040503050406030204" pitchFamily="18" charset="0"/>
                            <a:sym typeface="Raleway"/>
                          </a:rPr>
                        </m:ctrlPr>
                      </m:accPr>
                      <m:e>
                        <m:r>
                          <a:rPr lang="ar-AE" sz="4000" b="0" i="1" smtClean="0">
                            <a:latin typeface="Cambria Math" panose="02040503050406030204" pitchFamily="18" charset="0"/>
                            <a:sym typeface="Raleway"/>
                          </a:rPr>
                          <m:t>𝑂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sym typeface="Raleway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  <a:sym typeface="Raleway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sym typeface="Raleway"/>
                          </a:rPr>
                          <m:t>𝑛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sym typeface="Raleway"/>
                      </a:rPr>
                      <m:t>)</m:t>
                    </m:r>
                  </m:oMath>
                </a14:m>
                <a:r>
                  <a:rPr lang="ar-AE" sz="4000" dirty="0">
                    <a:latin typeface="Raleway"/>
                    <a:ea typeface="Raleway"/>
                    <a:cs typeface="Raleway"/>
                    <a:sym typeface="Raleway"/>
                  </a:rPr>
                  <a:t>-</a:t>
                </a:r>
                <a:r>
                  <a:rPr lang="en-US" sz="4000" dirty="0">
                    <a:latin typeface="Raleway"/>
                    <a:ea typeface="Raleway"/>
                    <a:cs typeface="Raleway"/>
                    <a:sym typeface="Raleway"/>
                  </a:rPr>
                  <a:t>time </a:t>
                </a:r>
              </a:p>
              <a:p>
                <a:endParaRPr sz="4000" dirty="0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mc:Choice>
        <mc:Fallback xmlns="">
          <p:sp>
            <p:nvSpPr>
              <p:cNvPr id="210" name="Google Shape;210;p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306" y="2876381"/>
                <a:ext cx="4466924" cy="1492419"/>
              </a:xfrm>
              <a:prstGeom prst="rect">
                <a:avLst/>
              </a:prstGeom>
              <a:blipFill>
                <a:blip r:embed="rId6"/>
                <a:stretch>
                  <a:fillRect l="-3966" t="-8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Google Shape;224;p23">
            <a:extLst>
              <a:ext uri="{FF2B5EF4-FFF2-40B4-BE49-F238E27FC236}">
                <a16:creationId xmlns:a16="http://schemas.microsoft.com/office/drawing/2014/main" id="{5D968A1B-BF2F-B34E-AD44-39C3272A8577}"/>
              </a:ext>
            </a:extLst>
          </p:cNvPr>
          <p:cNvSpPr/>
          <p:nvPr/>
        </p:nvSpPr>
        <p:spPr>
          <a:xfrm>
            <a:off x="-491533" y="-124833"/>
            <a:ext cx="13177600" cy="2016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5067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Best of Both</a:t>
            </a:r>
            <a:r>
              <a:rPr lang="zh-CN" altLang="en-US" sz="5067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altLang="zh-CN" sz="5067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Worlds</a:t>
            </a:r>
            <a:r>
              <a:rPr lang="en" sz="5067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?</a:t>
            </a:r>
            <a:endParaRPr sz="5067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Google Shape;214;p22">
                <a:extLst>
                  <a:ext uri="{FF2B5EF4-FFF2-40B4-BE49-F238E27FC236}">
                    <a16:creationId xmlns:a16="http://schemas.microsoft.com/office/drawing/2014/main" id="{7479D700-881F-8E4A-8404-E9302A2FA364}"/>
                  </a:ext>
                </a:extLst>
              </p:cNvPr>
              <p:cNvSpPr txBox="1"/>
              <p:nvPr/>
            </p:nvSpPr>
            <p:spPr>
              <a:xfrm>
                <a:off x="6583667" y="5414567"/>
                <a:ext cx="6039600" cy="1116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r>
                  <a:rPr lang="en" sz="2400" dirty="0">
                    <a:latin typeface="Raleway"/>
                    <a:ea typeface="Raleway"/>
                    <a:cs typeface="Raleway"/>
                    <a:sym typeface="Raleway"/>
                  </a:rPr>
                  <a:t>[CHK22]</a:t>
                </a:r>
                <a:endParaRPr sz="2400" dirty="0">
                  <a:latin typeface="Raleway"/>
                  <a:ea typeface="Raleway"/>
                  <a:cs typeface="Raleway"/>
                  <a:sym typeface="Raleway"/>
                </a:endParaRPr>
              </a:p>
              <a:p>
                <a:endParaRPr sz="800" dirty="0">
                  <a:latin typeface="Raleway"/>
                  <a:ea typeface="Raleway"/>
                  <a:cs typeface="Raleway"/>
                  <a:sym typeface="Raleway"/>
                </a:endParaRPr>
              </a:p>
              <a:p>
                <a:r>
                  <a:rPr lang="en" sz="2400" b="1" dirty="0">
                    <a:latin typeface="Raleway"/>
                    <a:ea typeface="Raleway"/>
                    <a:cs typeface="Raleway"/>
                    <a:sym typeface="Raleway"/>
                  </a:rPr>
                  <a:t>Assume:</a:t>
                </a:r>
                <a:r>
                  <a:rPr lang="ar-AE" sz="2400" dirty="0">
                    <a:sym typeface="Raleway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ar-AE" sz="2400" i="1">
                            <a:latin typeface="Cambria Math" panose="02040503050406030204" pitchFamily="18" charset="0"/>
                            <a:sym typeface="Raleway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  <a:sym typeface="Raleway"/>
                          </a:rPr>
                          <m:t>𝑂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sym typeface="Raleway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sym typeface="Raleway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sym typeface="Raleway"/>
                          </a:rPr>
                          <m:t>𝑛</m:t>
                        </m:r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  <a:sym typeface="Raleway"/>
                      </a:rPr>
                      <m:t>)</m:t>
                    </m:r>
                  </m:oMath>
                </a14:m>
                <a:r>
                  <a:rPr lang="ar-AE" sz="2400" dirty="0">
                    <a:latin typeface="Raleway"/>
                    <a:ea typeface="Raleway"/>
                    <a:cs typeface="Raleway"/>
                    <a:sym typeface="Raleway"/>
                  </a:rPr>
                  <a:t>-</a:t>
                </a:r>
                <a:r>
                  <a:rPr lang="en-US" sz="2400" dirty="0">
                    <a:latin typeface="Raleway"/>
                    <a:ea typeface="Raleway"/>
                    <a:cs typeface="Raleway"/>
                    <a:sym typeface="Raleway"/>
                  </a:rPr>
                  <a:t>client storage, LWE </a:t>
                </a:r>
                <a:endParaRPr sz="2400" dirty="0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mc:Choice>
        <mc:Fallback xmlns="">
          <p:sp>
            <p:nvSpPr>
              <p:cNvPr id="26" name="Google Shape;214;p22">
                <a:extLst>
                  <a:ext uri="{FF2B5EF4-FFF2-40B4-BE49-F238E27FC236}">
                    <a16:creationId xmlns:a16="http://schemas.microsoft.com/office/drawing/2014/main" id="{7479D700-881F-8E4A-8404-E9302A2FA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667" y="5414567"/>
                <a:ext cx="6039600" cy="1116997"/>
              </a:xfrm>
              <a:prstGeom prst="rect">
                <a:avLst/>
              </a:prstGeom>
              <a:blipFill>
                <a:blip r:embed="rId8"/>
                <a:stretch>
                  <a:fillRect l="-839" b="-44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208;p22">
                <a:extLst>
                  <a:ext uri="{FF2B5EF4-FFF2-40B4-BE49-F238E27FC236}">
                    <a16:creationId xmlns:a16="http://schemas.microsoft.com/office/drawing/2014/main" id="{8DED2DDB-09DD-CA44-9634-93B7E7CA51D4}"/>
                  </a:ext>
                </a:extLst>
              </p:cNvPr>
              <p:cNvSpPr txBox="1"/>
              <p:nvPr/>
            </p:nvSpPr>
            <p:spPr>
              <a:xfrm>
                <a:off x="190138" y="4181391"/>
                <a:ext cx="5975724" cy="14924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r>
                  <a:rPr lang="ar-AE" sz="4000" dirty="0">
                    <a:latin typeface="Raleway"/>
                    <a:ea typeface="Raleway"/>
                    <a:cs typeface="Raleway"/>
                    <a:sym typeface="Raleway"/>
                  </a:rPr>
                  <a:t>    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ar-AE" sz="4000" i="1" smtClean="0">
                            <a:latin typeface="Cambria Math" panose="02040503050406030204" pitchFamily="18" charset="0"/>
                            <a:sym typeface="Raleway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sym typeface="Raleway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sym typeface="Raleway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sym typeface="Raleway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000" dirty="0">
                    <a:latin typeface="Raleway"/>
                    <a:ea typeface="Raleway"/>
                    <a:cs typeface="Raleway"/>
                    <a:sym typeface="Raleway"/>
                  </a:rPr>
                  <a:t> - comm.</a:t>
                </a:r>
              </a:p>
              <a:p>
                <a:endParaRPr sz="4000" dirty="0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mc:Choice>
        <mc:Fallback xmlns="">
          <p:sp>
            <p:nvSpPr>
              <p:cNvPr id="18" name="Google Shape;208;p22">
                <a:extLst>
                  <a:ext uri="{FF2B5EF4-FFF2-40B4-BE49-F238E27FC236}">
                    <a16:creationId xmlns:a16="http://schemas.microsoft.com/office/drawing/2014/main" id="{8DED2DDB-09DD-CA44-9634-93B7E7CA5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38" y="4181391"/>
                <a:ext cx="5975724" cy="1492419"/>
              </a:xfrm>
              <a:prstGeom prst="rect">
                <a:avLst/>
              </a:prstGeom>
              <a:blipFill>
                <a:blip r:embed="rId9"/>
                <a:stretch>
                  <a:fillRect l="-2966" t="-8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Google Shape;210;p22">
                <a:extLst>
                  <a:ext uri="{FF2B5EF4-FFF2-40B4-BE49-F238E27FC236}">
                    <a16:creationId xmlns:a16="http://schemas.microsoft.com/office/drawing/2014/main" id="{1A06EB41-C300-6742-947A-CAA682BB1894}"/>
                  </a:ext>
                </a:extLst>
              </p:cNvPr>
              <p:cNvSpPr txBox="1"/>
              <p:nvPr/>
            </p:nvSpPr>
            <p:spPr>
              <a:xfrm>
                <a:off x="7272063" y="4273922"/>
                <a:ext cx="4753870" cy="14924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r>
                  <a:rPr lang="ar-AE" sz="4000" dirty="0">
                    <a:latin typeface="Raleway"/>
                    <a:ea typeface="Raleway"/>
                    <a:cs typeface="Raleway"/>
                    <a:sym typeface="Raleway"/>
                  </a:rPr>
                  <a:t>  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ar-AE" sz="4000" i="1" smtClean="0">
                            <a:latin typeface="Cambria Math" panose="02040503050406030204" pitchFamily="18" charset="0"/>
                            <a:sym typeface="Raleway"/>
                          </a:rPr>
                        </m:ctrlPr>
                      </m:accPr>
                      <m:e>
                        <m:r>
                          <a:rPr lang="ar-AE" sz="4000" b="0" i="1" smtClean="0">
                            <a:latin typeface="Cambria Math" panose="02040503050406030204" pitchFamily="18" charset="0"/>
                            <a:sym typeface="Raleway"/>
                          </a:rPr>
                          <m:t>𝑂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sym typeface="Raleway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  <a:sym typeface="Raleway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sym typeface="Raleway"/>
                          </a:rPr>
                          <m:t>𝑛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sym typeface="Raleway"/>
                      </a:rPr>
                      <m:t>)</m:t>
                    </m:r>
                  </m:oMath>
                </a14:m>
                <a:r>
                  <a:rPr lang="ar-AE" sz="4000" dirty="0">
                    <a:latin typeface="Raleway"/>
                    <a:ea typeface="Raleway"/>
                    <a:cs typeface="Raleway"/>
                    <a:sym typeface="Raleway"/>
                  </a:rPr>
                  <a:t>-</a:t>
                </a:r>
                <a:r>
                  <a:rPr lang="en-US" sz="4000" dirty="0">
                    <a:latin typeface="Raleway"/>
                    <a:ea typeface="Raleway"/>
                    <a:cs typeface="Raleway"/>
                    <a:sym typeface="Raleway"/>
                  </a:rPr>
                  <a:t>comm. </a:t>
                </a:r>
              </a:p>
              <a:p>
                <a:endParaRPr sz="4000" dirty="0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mc:Choice>
        <mc:Fallback xmlns="">
          <p:sp>
            <p:nvSpPr>
              <p:cNvPr id="19" name="Google Shape;210;p22">
                <a:extLst>
                  <a:ext uri="{FF2B5EF4-FFF2-40B4-BE49-F238E27FC236}">
                    <a16:creationId xmlns:a16="http://schemas.microsoft.com/office/drawing/2014/main" id="{1A06EB41-C300-6742-947A-CAA682BB1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063" y="4273922"/>
                <a:ext cx="4753870" cy="1492419"/>
              </a:xfrm>
              <a:prstGeom prst="rect">
                <a:avLst/>
              </a:prstGeom>
              <a:blipFill>
                <a:blip r:embed="rId10"/>
                <a:stretch>
                  <a:fillRect l="-4000" t="-847" r="-8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472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41"/>
    </mc:Choice>
    <mc:Fallback xmlns="">
      <p:transition spd="slow" advTm="17241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F635B-675C-3368-4E2B-2D5C55E22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328"/>
            <a:ext cx="10515600" cy="1068881"/>
          </a:xfrm>
        </p:spPr>
        <p:txBody>
          <a:bodyPr>
            <a:normAutofit/>
          </a:bodyPr>
          <a:lstStyle/>
          <a:p>
            <a:r>
              <a:rPr lang="en-US" dirty="0"/>
              <a:t>Strawman: Refreshing after querying 8</a:t>
            </a:r>
            <a:endParaRPr lang="en-US" sz="2000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798911" y="2124546"/>
            <a:ext cx="1441420" cy="1342481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499597" y="2414250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1" name="Graphic 20" descr="Address Book outline">
            <a:extLst>
              <a:ext uri="{FF2B5EF4-FFF2-40B4-BE49-F238E27FC236}">
                <a16:creationId xmlns:a16="http://schemas.microsoft.com/office/drawing/2014/main" id="{25FA7D90-3906-94B8-191D-BF14540B9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26907" y="1113985"/>
            <a:ext cx="1220470" cy="12204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02CEEE6-4A29-F7BD-5ADC-86B575B6B44B}"/>
                  </a:ext>
                </a:extLst>
              </p:cNvPr>
              <p:cNvSpPr/>
              <p:nvPr/>
            </p:nvSpPr>
            <p:spPr>
              <a:xfrm>
                <a:off x="10852339" y="2201943"/>
                <a:ext cx="962544" cy="77407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DB,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02CEEE6-4A29-F7BD-5ADC-86B575B6B4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2339" y="2201943"/>
                <a:ext cx="962544" cy="774075"/>
              </a:xfrm>
              <a:prstGeom prst="roundRect">
                <a:avLst/>
              </a:prstGeom>
              <a:blipFill>
                <a:blip r:embed="rId6"/>
                <a:stretch>
                  <a:fillRect b="-8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535DF603-3F67-3D42-BA25-59A93CAB9D7E}"/>
              </a:ext>
            </a:extLst>
          </p:cNvPr>
          <p:cNvSpPr/>
          <p:nvPr/>
        </p:nvSpPr>
        <p:spPr>
          <a:xfrm>
            <a:off x="602712" y="3797054"/>
            <a:ext cx="1837362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{1, 3, 5, 16}</a:t>
            </a:r>
          </a:p>
          <a:p>
            <a:r>
              <a:rPr lang="en-US" sz="2800" dirty="0"/>
              <a:t>…</a:t>
            </a:r>
          </a:p>
          <a:p>
            <a:r>
              <a:rPr lang="en-US" sz="2800" b="1" strike="sngStrike" dirty="0"/>
              <a:t>{8, 10, 14}</a:t>
            </a:r>
          </a:p>
          <a:p>
            <a:endParaRPr lang="en-US" sz="28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DC90DB4-2CFA-0448-BA13-7D25EED92693}"/>
              </a:ext>
            </a:extLst>
          </p:cNvPr>
          <p:cNvSpPr/>
          <p:nvPr/>
        </p:nvSpPr>
        <p:spPr>
          <a:xfrm>
            <a:off x="2626986" y="3794846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4F81DA7E-891C-1A45-90A2-10DF9307785B}"/>
              </a:ext>
            </a:extLst>
          </p:cNvPr>
          <p:cNvSpPr/>
          <p:nvPr/>
        </p:nvSpPr>
        <p:spPr>
          <a:xfrm>
            <a:off x="2626986" y="4704995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E2CCB6-5235-F84B-81A9-DBF978A0D866}"/>
              </a:ext>
            </a:extLst>
          </p:cNvPr>
          <p:cNvSpPr/>
          <p:nvPr/>
        </p:nvSpPr>
        <p:spPr>
          <a:xfrm>
            <a:off x="2646250" y="4274200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34" name="Graphic 33" descr="Sun outline">
            <a:extLst>
              <a:ext uri="{FF2B5EF4-FFF2-40B4-BE49-F238E27FC236}">
                <a16:creationId xmlns:a16="http://schemas.microsoft.com/office/drawing/2014/main" id="{30DA3914-9228-A74E-ADEF-4941CBFEAC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89614" y="1164804"/>
            <a:ext cx="914400" cy="9144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325B35F4-35D2-CB41-B324-35B88B771231}"/>
              </a:ext>
            </a:extLst>
          </p:cNvPr>
          <p:cNvGrpSpPr/>
          <p:nvPr/>
        </p:nvGrpSpPr>
        <p:grpSpPr>
          <a:xfrm>
            <a:off x="4318253" y="3402176"/>
            <a:ext cx="3210560" cy="186343"/>
            <a:chOff x="4114800" y="3429000"/>
            <a:chExt cx="4253230" cy="186343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047B573-3741-CD42-98C9-EEB04D5ACA0C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449C404-BD86-B240-AE7E-4E98C1BCD92B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6E63CEDD-2E0C-7A42-9147-ED6D532E55F1}"/>
              </a:ext>
            </a:extLst>
          </p:cNvPr>
          <p:cNvSpPr/>
          <p:nvPr/>
        </p:nvSpPr>
        <p:spPr>
          <a:xfrm>
            <a:off x="4954867" y="3751510"/>
            <a:ext cx="2929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Parity {5, 7, 15} = 1</a:t>
            </a:r>
            <a:endParaRPr lang="en-US" dirty="0"/>
          </a:p>
        </p:txBody>
      </p:sp>
      <p:pic>
        <p:nvPicPr>
          <p:cNvPr id="27" name="Graphic 26" descr="Devil face with solid fill with solid fill">
            <a:extLst>
              <a:ext uri="{FF2B5EF4-FFF2-40B4-BE49-F238E27FC236}">
                <a16:creationId xmlns:a16="http://schemas.microsoft.com/office/drawing/2014/main" id="{2C11BA2D-34F0-CF45-BBD3-B04A3E1F4564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61126" y="3415652"/>
            <a:ext cx="785340" cy="7853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4894AB-78D5-CF4E-91CC-DE6CD01BBD59}"/>
              </a:ext>
            </a:extLst>
          </p:cNvPr>
          <p:cNvSpPr txBox="1"/>
          <p:nvPr/>
        </p:nvSpPr>
        <p:spPr>
          <a:xfrm>
            <a:off x="4257257" y="2710793"/>
            <a:ext cx="4070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Sample a random set: {5, 7, 15}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FA5B1F-5AF6-FA48-AC6D-C1CDE06426A2}"/>
              </a:ext>
            </a:extLst>
          </p:cNvPr>
          <p:cNvSpPr txBox="1"/>
          <p:nvPr/>
        </p:nvSpPr>
        <p:spPr>
          <a:xfrm>
            <a:off x="4318253" y="5115762"/>
            <a:ext cx="37003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Client: I know DB[8]=1</a:t>
            </a:r>
          </a:p>
          <a:p>
            <a:r>
              <a:rPr lang="en-US" sz="2800" dirty="0"/>
              <a:t>---</a:t>
            </a:r>
            <a:r>
              <a:rPr lang="en-US" sz="2800" dirty="0">
                <a:sym typeface="Wingdings" pitchFamily="2" charset="2"/>
              </a:rPr>
              <a:t>Parity {5, 7, </a:t>
            </a:r>
            <a:r>
              <a:rPr lang="en-US" sz="2800" b="1" dirty="0">
                <a:sym typeface="Wingdings" pitchFamily="2" charset="2"/>
              </a:rPr>
              <a:t>8, </a:t>
            </a:r>
            <a:r>
              <a:rPr lang="en-US" sz="2800" dirty="0">
                <a:sym typeface="Wingdings" pitchFamily="2" charset="2"/>
              </a:rPr>
              <a:t>15} = 0 </a:t>
            </a:r>
            <a:endParaRPr lang="en-US" sz="28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FABAB8F-7B67-E44F-96AF-4510221CB2EF}"/>
              </a:ext>
            </a:extLst>
          </p:cNvPr>
          <p:cNvCxnSpPr/>
          <p:nvPr/>
        </p:nvCxnSpPr>
        <p:spPr>
          <a:xfrm>
            <a:off x="2440074" y="4944672"/>
            <a:ext cx="86733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99921E5F-C9C4-1C4D-B061-EFF0601B3923}"/>
              </a:ext>
            </a:extLst>
          </p:cNvPr>
          <p:cNvSpPr/>
          <p:nvPr/>
        </p:nvSpPr>
        <p:spPr>
          <a:xfrm>
            <a:off x="582996" y="5340878"/>
            <a:ext cx="20632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ym typeface="Wingdings" pitchFamily="2" charset="2"/>
              </a:rPr>
              <a:t>{5, 7, </a:t>
            </a:r>
            <a:r>
              <a:rPr lang="en-US" sz="2800" b="1" dirty="0">
                <a:sym typeface="Wingdings" pitchFamily="2" charset="2"/>
              </a:rPr>
              <a:t>8, </a:t>
            </a:r>
            <a:r>
              <a:rPr lang="en-US" sz="2800" dirty="0">
                <a:sym typeface="Wingdings" pitchFamily="2" charset="2"/>
              </a:rPr>
              <a:t>15} </a:t>
            </a:r>
            <a:endParaRPr lang="en-US" sz="2800" dirty="0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CED75B4C-65E2-9D47-8F3F-BA06DDA6406F}"/>
              </a:ext>
            </a:extLst>
          </p:cNvPr>
          <p:cNvSpPr/>
          <p:nvPr/>
        </p:nvSpPr>
        <p:spPr>
          <a:xfrm>
            <a:off x="2626741" y="5366178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31461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6" grpId="0"/>
      <p:bldP spid="3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F635B-675C-3368-4E2B-2D5C55E22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328"/>
            <a:ext cx="10515600" cy="1068881"/>
          </a:xfrm>
        </p:spPr>
        <p:txBody>
          <a:bodyPr>
            <a:normAutofit/>
          </a:bodyPr>
          <a:lstStyle/>
          <a:p>
            <a:r>
              <a:rPr lang="en-US" dirty="0"/>
              <a:t>Strawman: Online/Offline Separation</a:t>
            </a:r>
            <a:endParaRPr lang="en-US" sz="20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798911" y="2124546"/>
            <a:ext cx="1441420" cy="1342481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091732" y="1401988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7" name="Graphic 6" descr="Moon and stars outline">
            <a:extLst>
              <a:ext uri="{FF2B5EF4-FFF2-40B4-BE49-F238E27FC236}">
                <a16:creationId xmlns:a16="http://schemas.microsoft.com/office/drawing/2014/main" id="{255B93D5-5767-7D55-43A6-82D830C41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72980" y="1499850"/>
            <a:ext cx="914400" cy="91440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43B8B594-8A7C-FD93-F4AD-109F11CA05B4}"/>
              </a:ext>
            </a:extLst>
          </p:cNvPr>
          <p:cNvGrpSpPr/>
          <p:nvPr/>
        </p:nvGrpSpPr>
        <p:grpSpPr>
          <a:xfrm>
            <a:off x="4318253" y="2701785"/>
            <a:ext cx="3210560" cy="186343"/>
            <a:chOff x="4114800" y="3429000"/>
            <a:chExt cx="4253230" cy="18634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5DE6EC9-2C15-1A5C-BA3A-E6F38430EB59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8F387A4-8E4A-D78D-969C-255A5F672397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Graphic 45" descr="Devil face with solid fill with solid fill">
            <a:extLst>
              <a:ext uri="{FF2B5EF4-FFF2-40B4-BE49-F238E27FC236}">
                <a16:creationId xmlns:a16="http://schemas.microsoft.com/office/drawing/2014/main" id="{690BC2AA-29AF-E148-BC73-6003A66F4F5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43925" y="2461886"/>
            <a:ext cx="785340" cy="785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2280E48-5E5D-F945-AB41-C260B96A7E09}"/>
                  </a:ext>
                </a:extLst>
              </p:cNvPr>
              <p:cNvSpPr/>
              <p:nvPr/>
            </p:nvSpPr>
            <p:spPr>
              <a:xfrm>
                <a:off x="4546946" y="1564723"/>
                <a:ext cx="3065776" cy="9751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primary sets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backup sets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2280E48-5E5D-F945-AB41-C260B96A7E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946" y="1564723"/>
                <a:ext cx="3065776" cy="975139"/>
              </a:xfrm>
              <a:prstGeom prst="rect">
                <a:avLst/>
              </a:prstGeom>
              <a:blipFill>
                <a:blip r:embed="rId6"/>
                <a:stretch>
                  <a:fillRect l="-826" t="-3846" r="-330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535DF603-3F67-3D42-BA25-59A93CAB9D7E}"/>
              </a:ext>
            </a:extLst>
          </p:cNvPr>
          <p:cNvSpPr/>
          <p:nvPr/>
        </p:nvSpPr>
        <p:spPr>
          <a:xfrm>
            <a:off x="5257489" y="2969038"/>
            <a:ext cx="1023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Parity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19D38AC-A077-8446-8202-25E4EB207974}"/>
              </a:ext>
            </a:extLst>
          </p:cNvPr>
          <p:cNvCxnSpPr>
            <a:cxnSpLocks/>
          </p:cNvCxnSpPr>
          <p:nvPr/>
        </p:nvCxnSpPr>
        <p:spPr>
          <a:xfrm>
            <a:off x="3097151" y="3725283"/>
            <a:ext cx="510422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1C48D47-8C65-7C45-95E3-20DB96097129}"/>
              </a:ext>
            </a:extLst>
          </p:cNvPr>
          <p:cNvGrpSpPr/>
          <p:nvPr/>
        </p:nvGrpSpPr>
        <p:grpSpPr>
          <a:xfrm>
            <a:off x="9110492" y="4126319"/>
            <a:ext cx="1220470" cy="2353764"/>
            <a:chOff x="8218170" y="4041141"/>
            <a:chExt cx="266700" cy="514350"/>
          </a:xfrm>
        </p:grpSpPr>
        <p:sp>
          <p:nvSpPr>
            <p:cNvPr id="28" name="Freeform: Shape 10">
              <a:extLst>
                <a:ext uri="{FF2B5EF4-FFF2-40B4-BE49-F238E27FC236}">
                  <a16:creationId xmlns:a16="http://schemas.microsoft.com/office/drawing/2014/main" id="{86500AFE-A9A2-5D4A-882F-2BFAD065F6E3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11">
              <a:extLst>
                <a:ext uri="{FF2B5EF4-FFF2-40B4-BE49-F238E27FC236}">
                  <a16:creationId xmlns:a16="http://schemas.microsoft.com/office/drawing/2014/main" id="{E7BD79E7-571A-C541-84EC-2A77B0391851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12">
              <a:extLst>
                <a:ext uri="{FF2B5EF4-FFF2-40B4-BE49-F238E27FC236}">
                  <a16:creationId xmlns:a16="http://schemas.microsoft.com/office/drawing/2014/main" id="{1B3F26F5-071F-C24D-A216-C1AA59811365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3">
              <a:extLst>
                <a:ext uri="{FF2B5EF4-FFF2-40B4-BE49-F238E27FC236}">
                  <a16:creationId xmlns:a16="http://schemas.microsoft.com/office/drawing/2014/main" id="{C8018ADE-6B92-964C-ABA1-0A595FC8A2A3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8" name="Graphic 37" descr="Devil face with solid fill with solid fill">
            <a:extLst>
              <a:ext uri="{FF2B5EF4-FFF2-40B4-BE49-F238E27FC236}">
                <a16:creationId xmlns:a16="http://schemas.microsoft.com/office/drawing/2014/main" id="{216B2367-0E21-0B4B-8434-47E1E36F88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28054" y="5114245"/>
            <a:ext cx="785340" cy="785340"/>
          </a:xfrm>
          <a:prstGeom prst="rect">
            <a:avLst/>
          </a:prstGeom>
        </p:spPr>
      </p:pic>
      <p:pic>
        <p:nvPicPr>
          <p:cNvPr id="39" name="Graphic 38" descr="Sun outline">
            <a:extLst>
              <a:ext uri="{FF2B5EF4-FFF2-40B4-BE49-F238E27FC236}">
                <a16:creationId xmlns:a16="http://schemas.microsoft.com/office/drawing/2014/main" id="{70C2B7A1-F405-C443-8386-E49766B0B4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14516" y="4105001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7EC3B2-C6B8-C14E-B28E-12AE4A8618EB}"/>
              </a:ext>
            </a:extLst>
          </p:cNvPr>
          <p:cNvSpPr txBox="1"/>
          <p:nvPr/>
        </p:nvSpPr>
        <p:spPr>
          <a:xfrm>
            <a:off x="4066875" y="5207087"/>
            <a:ext cx="38046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Client </a:t>
            </a:r>
            <a:r>
              <a:rPr lang="en-US" sz="2800" b="1" dirty="0"/>
              <a:t>locally refresh:</a:t>
            </a:r>
          </a:p>
          <a:p>
            <a:r>
              <a:rPr lang="en-US" sz="2800" dirty="0"/>
              <a:t>1. Delete the primary set</a:t>
            </a:r>
          </a:p>
          <a:p>
            <a:r>
              <a:rPr lang="en-US" sz="2800" dirty="0"/>
              <a:t>2. Promote a backup set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EBA10D5-A20F-B547-BCED-BDC6EF305504}"/>
              </a:ext>
            </a:extLst>
          </p:cNvPr>
          <p:cNvGrpSpPr/>
          <p:nvPr/>
        </p:nvGrpSpPr>
        <p:grpSpPr>
          <a:xfrm>
            <a:off x="4163888" y="4353278"/>
            <a:ext cx="3210560" cy="186343"/>
            <a:chOff x="4114800" y="3429000"/>
            <a:chExt cx="4253230" cy="186343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4B7071D7-7CDE-3044-8C8C-9E4F3608DF1D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F061AEAD-5A8E-2E4D-8DAC-4F13CFECB76C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FDBA332D-2DE8-304C-8D3A-A6867BCCB334}"/>
              </a:ext>
            </a:extLst>
          </p:cNvPr>
          <p:cNvSpPr/>
          <p:nvPr/>
        </p:nvSpPr>
        <p:spPr>
          <a:xfrm>
            <a:off x="4822043" y="4219919"/>
            <a:ext cx="1810607" cy="47220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Query</a:t>
            </a:r>
          </a:p>
        </p:txBody>
      </p:sp>
    </p:spTree>
    <p:extLst>
      <p:ext uri="{BB962C8B-B14F-4D97-AF65-F5344CB8AC3E}">
        <p14:creationId xmlns:p14="http://schemas.microsoft.com/office/powerpoint/2010/main" val="324152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F635B-675C-3368-4E2B-2D5C55E22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328"/>
            <a:ext cx="10515600" cy="1068881"/>
          </a:xfrm>
        </p:spPr>
        <p:txBody>
          <a:bodyPr>
            <a:normAutofit/>
          </a:bodyPr>
          <a:lstStyle/>
          <a:p>
            <a:r>
              <a:rPr lang="en-US" dirty="0"/>
              <a:t>Strawman: Summary</a:t>
            </a:r>
            <a:endParaRPr lang="en-US" sz="20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798911" y="2124546"/>
            <a:ext cx="1441420" cy="1342481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091732" y="1401988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7" name="Graphic 6" descr="Moon and stars outline">
            <a:extLst>
              <a:ext uri="{FF2B5EF4-FFF2-40B4-BE49-F238E27FC236}">
                <a16:creationId xmlns:a16="http://schemas.microsoft.com/office/drawing/2014/main" id="{255B93D5-5767-7D55-43A6-82D830C41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72980" y="1499850"/>
            <a:ext cx="914400" cy="91440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43B8B594-8A7C-FD93-F4AD-109F11CA05B4}"/>
              </a:ext>
            </a:extLst>
          </p:cNvPr>
          <p:cNvGrpSpPr/>
          <p:nvPr/>
        </p:nvGrpSpPr>
        <p:grpSpPr>
          <a:xfrm>
            <a:off x="4318253" y="2701785"/>
            <a:ext cx="3210560" cy="186343"/>
            <a:chOff x="4114800" y="3429000"/>
            <a:chExt cx="4253230" cy="18634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5DE6EC9-2C15-1A5C-BA3A-E6F38430EB59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8F387A4-8E4A-D78D-969C-255A5F672397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Graphic 45" descr="Devil face with solid fill with solid fill">
            <a:extLst>
              <a:ext uri="{FF2B5EF4-FFF2-40B4-BE49-F238E27FC236}">
                <a16:creationId xmlns:a16="http://schemas.microsoft.com/office/drawing/2014/main" id="{690BC2AA-29AF-E148-BC73-6003A66F4F5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43925" y="2461886"/>
            <a:ext cx="785340" cy="785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2280E48-5E5D-F945-AB41-C260B96A7E09}"/>
                  </a:ext>
                </a:extLst>
              </p:cNvPr>
              <p:cNvSpPr/>
              <p:nvPr/>
            </p:nvSpPr>
            <p:spPr>
              <a:xfrm>
                <a:off x="4083063" y="1880514"/>
                <a:ext cx="4130170" cy="533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800" dirty="0"/>
                  <a:t> sets, each size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2280E48-5E5D-F945-AB41-C260B96A7E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063" y="1880514"/>
                <a:ext cx="4130170" cy="533736"/>
              </a:xfrm>
              <a:prstGeom prst="rect">
                <a:avLst/>
              </a:prstGeom>
              <a:blipFill>
                <a:blip r:embed="rId6"/>
                <a:stretch>
                  <a:fillRect l="-613" t="-6977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535DF603-3F67-3D42-BA25-59A93CAB9D7E}"/>
              </a:ext>
            </a:extLst>
          </p:cNvPr>
          <p:cNvSpPr/>
          <p:nvPr/>
        </p:nvSpPr>
        <p:spPr>
          <a:xfrm>
            <a:off x="5411854" y="3221408"/>
            <a:ext cx="7866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Parity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19D38AC-A077-8446-8202-25E4EB207974}"/>
              </a:ext>
            </a:extLst>
          </p:cNvPr>
          <p:cNvCxnSpPr>
            <a:cxnSpLocks/>
          </p:cNvCxnSpPr>
          <p:nvPr/>
        </p:nvCxnSpPr>
        <p:spPr>
          <a:xfrm>
            <a:off x="3097151" y="3725283"/>
            <a:ext cx="510422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1C48D47-8C65-7C45-95E3-20DB96097129}"/>
              </a:ext>
            </a:extLst>
          </p:cNvPr>
          <p:cNvGrpSpPr/>
          <p:nvPr/>
        </p:nvGrpSpPr>
        <p:grpSpPr>
          <a:xfrm>
            <a:off x="9110492" y="4126319"/>
            <a:ext cx="1220470" cy="2353764"/>
            <a:chOff x="8218170" y="4041141"/>
            <a:chExt cx="266700" cy="514350"/>
          </a:xfrm>
        </p:grpSpPr>
        <p:sp>
          <p:nvSpPr>
            <p:cNvPr id="28" name="Freeform: Shape 10">
              <a:extLst>
                <a:ext uri="{FF2B5EF4-FFF2-40B4-BE49-F238E27FC236}">
                  <a16:creationId xmlns:a16="http://schemas.microsoft.com/office/drawing/2014/main" id="{86500AFE-A9A2-5D4A-882F-2BFAD065F6E3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11">
              <a:extLst>
                <a:ext uri="{FF2B5EF4-FFF2-40B4-BE49-F238E27FC236}">
                  <a16:creationId xmlns:a16="http://schemas.microsoft.com/office/drawing/2014/main" id="{E7BD79E7-571A-C541-84EC-2A77B0391851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12">
              <a:extLst>
                <a:ext uri="{FF2B5EF4-FFF2-40B4-BE49-F238E27FC236}">
                  <a16:creationId xmlns:a16="http://schemas.microsoft.com/office/drawing/2014/main" id="{1B3F26F5-071F-C24D-A216-C1AA59811365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3">
              <a:extLst>
                <a:ext uri="{FF2B5EF4-FFF2-40B4-BE49-F238E27FC236}">
                  <a16:creationId xmlns:a16="http://schemas.microsoft.com/office/drawing/2014/main" id="{C8018ADE-6B92-964C-ABA1-0A595FC8A2A3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8" name="Graphic 37" descr="Devil face with solid fill with solid fill">
            <a:extLst>
              <a:ext uri="{FF2B5EF4-FFF2-40B4-BE49-F238E27FC236}">
                <a16:creationId xmlns:a16="http://schemas.microsoft.com/office/drawing/2014/main" id="{216B2367-0E21-0B4B-8434-47E1E36F88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28054" y="5114245"/>
            <a:ext cx="785340" cy="785340"/>
          </a:xfrm>
          <a:prstGeom prst="rect">
            <a:avLst/>
          </a:prstGeom>
        </p:spPr>
      </p:pic>
      <p:pic>
        <p:nvPicPr>
          <p:cNvPr id="39" name="Graphic 38" descr="Sun outline">
            <a:extLst>
              <a:ext uri="{FF2B5EF4-FFF2-40B4-BE49-F238E27FC236}">
                <a16:creationId xmlns:a16="http://schemas.microsoft.com/office/drawing/2014/main" id="{70C2B7A1-F405-C443-8386-E49766B0B4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14516" y="4105001"/>
            <a:ext cx="914400" cy="9144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1C6C234D-7169-A648-813E-C16A3948AD5C}"/>
              </a:ext>
            </a:extLst>
          </p:cNvPr>
          <p:cNvGrpSpPr/>
          <p:nvPr/>
        </p:nvGrpSpPr>
        <p:grpSpPr>
          <a:xfrm>
            <a:off x="4382841" y="4462744"/>
            <a:ext cx="3210560" cy="186343"/>
            <a:chOff x="4114800" y="3429000"/>
            <a:chExt cx="4253230" cy="186343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609340A4-679D-0446-BFC8-00B417C648C6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B52CD79D-5E70-394B-9910-D8E3EE1E5CA1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BE50C8B-EFF5-0446-81C2-B69D1C591610}"/>
              </a:ext>
            </a:extLst>
          </p:cNvPr>
          <p:cNvGrpSpPr/>
          <p:nvPr/>
        </p:nvGrpSpPr>
        <p:grpSpPr>
          <a:xfrm>
            <a:off x="4382841" y="5668238"/>
            <a:ext cx="3210560" cy="186343"/>
            <a:chOff x="4114800" y="3429000"/>
            <a:chExt cx="4253230" cy="186343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72E8A27C-A390-EB47-BD24-B013E23A2E39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ACD937F3-E8AB-7D42-BBCA-FC2CD2458C5E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3A755E65-D710-1545-899E-F8C9904D7290}"/>
              </a:ext>
            </a:extLst>
          </p:cNvPr>
          <p:cNvSpPr/>
          <p:nvPr/>
        </p:nvSpPr>
        <p:spPr>
          <a:xfrm>
            <a:off x="5040996" y="4329385"/>
            <a:ext cx="1810607" cy="47220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Query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C757E7F2-69DD-E240-8EF9-75295F37B5D6}"/>
                  </a:ext>
                </a:extLst>
              </p:cNvPr>
              <p:cNvSpPr/>
              <p:nvPr/>
            </p:nvSpPr>
            <p:spPr>
              <a:xfrm>
                <a:off x="5040994" y="5561749"/>
                <a:ext cx="1810607" cy="47220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Query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C757E7F2-69DD-E240-8EF9-75295F37B5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994" y="5561749"/>
                <a:ext cx="1810607" cy="472203"/>
              </a:xfrm>
              <a:prstGeom prst="roundRect">
                <a:avLst/>
              </a:prstGeom>
              <a:blipFill>
                <a:blip r:embed="rId9"/>
                <a:stretch>
                  <a:fillRect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: Rounded Corners 60">
                <a:extLst>
                  <a:ext uri="{FF2B5EF4-FFF2-40B4-BE49-F238E27FC236}">
                    <a16:creationId xmlns:a16="http://schemas.microsoft.com/office/drawing/2014/main" id="{1627D23F-60C8-FA49-A64D-816EE61EB76E}"/>
                  </a:ext>
                </a:extLst>
              </p:cNvPr>
              <p:cNvSpPr/>
              <p:nvPr/>
            </p:nvSpPr>
            <p:spPr>
              <a:xfrm>
                <a:off x="221450" y="2540157"/>
                <a:ext cx="1314680" cy="84165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Storage: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Rectangle: Rounded Corners 60">
                <a:extLst>
                  <a:ext uri="{FF2B5EF4-FFF2-40B4-BE49-F238E27FC236}">
                    <a16:creationId xmlns:a16="http://schemas.microsoft.com/office/drawing/2014/main" id="{1627D23F-60C8-FA49-A64D-816EE61EB7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50" y="2540157"/>
                <a:ext cx="1314680" cy="841655"/>
              </a:xfrm>
              <a:prstGeom prst="roundRect">
                <a:avLst/>
              </a:prstGeom>
              <a:blipFill>
                <a:blip r:embed="rId10"/>
                <a:stretch>
                  <a:fillRect l="-1887" t="-4412" r="-6604"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: Rounded Corners 60">
                <a:extLst>
                  <a:ext uri="{FF2B5EF4-FFF2-40B4-BE49-F238E27FC236}">
                    <a16:creationId xmlns:a16="http://schemas.microsoft.com/office/drawing/2014/main" id="{6EDA129A-21CD-6F48-940E-68FA15153757}"/>
                  </a:ext>
                </a:extLst>
              </p:cNvPr>
              <p:cNvSpPr/>
              <p:nvPr/>
            </p:nvSpPr>
            <p:spPr>
              <a:xfrm>
                <a:off x="10381458" y="2158042"/>
                <a:ext cx="1314680" cy="84165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Time: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ectangle: Rounded Corners 60">
                <a:extLst>
                  <a:ext uri="{FF2B5EF4-FFF2-40B4-BE49-F238E27FC236}">
                    <a16:creationId xmlns:a16="http://schemas.microsoft.com/office/drawing/2014/main" id="{6EDA129A-21CD-6F48-940E-68FA151537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1458" y="2158042"/>
                <a:ext cx="1314680" cy="841655"/>
              </a:xfrm>
              <a:prstGeom prst="roundRect">
                <a:avLst/>
              </a:prstGeom>
              <a:blipFill>
                <a:blip r:embed="rId11"/>
                <a:stretch>
                  <a:fillRect t="-4412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: Rounded Corners 60">
                <a:extLst>
                  <a:ext uri="{FF2B5EF4-FFF2-40B4-BE49-F238E27FC236}">
                    <a16:creationId xmlns:a16="http://schemas.microsoft.com/office/drawing/2014/main" id="{AD9542A2-EA54-0C43-A184-AC8E455E9822}"/>
                  </a:ext>
                </a:extLst>
              </p:cNvPr>
              <p:cNvSpPr/>
              <p:nvPr/>
            </p:nvSpPr>
            <p:spPr>
              <a:xfrm>
                <a:off x="9466822" y="5884930"/>
                <a:ext cx="2381231" cy="880184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Time per query: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Rectangle: Rounded Corners 60">
                <a:extLst>
                  <a:ext uri="{FF2B5EF4-FFF2-40B4-BE49-F238E27FC236}">
                    <a16:creationId xmlns:a16="http://schemas.microsoft.com/office/drawing/2014/main" id="{AD9542A2-EA54-0C43-A184-AC8E455E98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6822" y="5884930"/>
                <a:ext cx="2381231" cy="880184"/>
              </a:xfrm>
              <a:prstGeom prst="roundRect">
                <a:avLst/>
              </a:prstGeom>
              <a:blipFill>
                <a:blip r:embed="rId12"/>
                <a:stretch>
                  <a:fillRect t="-1389" r="-1053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: Rounded Corners 60">
                <a:extLst>
                  <a:ext uri="{FF2B5EF4-FFF2-40B4-BE49-F238E27FC236}">
                    <a16:creationId xmlns:a16="http://schemas.microsoft.com/office/drawing/2014/main" id="{1FFC390A-56F9-2841-8493-6D51A15271F0}"/>
                  </a:ext>
                </a:extLst>
              </p:cNvPr>
              <p:cNvSpPr/>
              <p:nvPr/>
            </p:nvSpPr>
            <p:spPr>
              <a:xfrm>
                <a:off x="4746370" y="2503225"/>
                <a:ext cx="2399853" cy="63999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Bandwidth: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Rectangle: Rounded Corners 60">
                <a:extLst>
                  <a:ext uri="{FF2B5EF4-FFF2-40B4-BE49-F238E27FC236}">
                    <a16:creationId xmlns:a16="http://schemas.microsoft.com/office/drawing/2014/main" id="{1FFC390A-56F9-2841-8493-6D51A15271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370" y="2503225"/>
                <a:ext cx="2399853" cy="639995"/>
              </a:xfrm>
              <a:prstGeom prst="roundRect">
                <a:avLst/>
              </a:prstGeom>
              <a:blipFill>
                <a:blip r:embed="rId13"/>
                <a:stretch>
                  <a:fillRect t="-2115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1F5C30FA-404F-1847-902D-ECFCEBFEA482}"/>
                  </a:ext>
                </a:extLst>
              </p:cNvPr>
              <p:cNvSpPr/>
              <p:nvPr/>
            </p:nvSpPr>
            <p:spPr>
              <a:xfrm>
                <a:off x="4553783" y="3859518"/>
                <a:ext cx="3084434" cy="5280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Single set, size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1F5C30FA-404F-1847-902D-ECFCEBFEA4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783" y="3859518"/>
                <a:ext cx="3084434" cy="528030"/>
              </a:xfrm>
              <a:prstGeom prst="rect">
                <a:avLst/>
              </a:prstGeom>
              <a:blipFill>
                <a:blip r:embed="rId14"/>
                <a:stretch>
                  <a:fillRect l="-4115" t="-952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>
            <a:extLst>
              <a:ext uri="{FF2B5EF4-FFF2-40B4-BE49-F238E27FC236}">
                <a16:creationId xmlns:a16="http://schemas.microsoft.com/office/drawing/2014/main" id="{3D51C780-DEC5-6545-AF0F-76C94F4221E0}"/>
              </a:ext>
            </a:extLst>
          </p:cNvPr>
          <p:cNvSpPr/>
          <p:nvPr/>
        </p:nvSpPr>
        <p:spPr>
          <a:xfrm>
            <a:off x="5411854" y="4736554"/>
            <a:ext cx="7866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Parity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: Rounded Corners 60">
                <a:extLst>
                  <a:ext uri="{FF2B5EF4-FFF2-40B4-BE49-F238E27FC236}">
                    <a16:creationId xmlns:a16="http://schemas.microsoft.com/office/drawing/2014/main" id="{9F49DAB4-7CBE-1E47-8F35-6D2D7FB413EB}"/>
                  </a:ext>
                </a:extLst>
              </p:cNvPr>
              <p:cNvSpPr/>
              <p:nvPr/>
            </p:nvSpPr>
            <p:spPr>
              <a:xfrm>
                <a:off x="1005100" y="5999334"/>
                <a:ext cx="3618832" cy="731111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Bandwidth per query: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Rectangle: Rounded Corners 60">
                <a:extLst>
                  <a:ext uri="{FF2B5EF4-FFF2-40B4-BE49-F238E27FC236}">
                    <a16:creationId xmlns:a16="http://schemas.microsoft.com/office/drawing/2014/main" id="{9F49DAB4-7CBE-1E47-8F35-6D2D7FB413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100" y="5999334"/>
                <a:ext cx="3618832" cy="731111"/>
              </a:xfrm>
              <a:prstGeom prst="roundRect">
                <a:avLst/>
              </a:prstGeom>
              <a:blipFill>
                <a:blip r:embed="rId15"/>
                <a:stretch>
                  <a:fillRect t="-1166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6FB09C1-C0C1-384F-951A-FD672FAEDB43}"/>
              </a:ext>
            </a:extLst>
          </p:cNvPr>
          <p:cNvSpPr txBox="1"/>
          <p:nvPr/>
        </p:nvSpPr>
        <p:spPr>
          <a:xfrm>
            <a:off x="5631660" y="5097002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78175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1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AE14-4FF7-8982-6381-3EAD1422E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4877B-E7F8-E86B-F3B2-BE5210267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 server plain sets toy scheme, </a:t>
            </a:r>
            <a:r>
              <a:rPr lang="en-US" dirty="0" err="1"/>
              <a:t>indep</a:t>
            </a:r>
            <a:r>
              <a:rPr lang="en-US" dirty="0"/>
              <a:t> indices</a:t>
            </a:r>
          </a:p>
          <a:p>
            <a:pPr lvl="1"/>
            <a:r>
              <a:rPr lang="en-US" dirty="0"/>
              <a:t>Explaining why this thing is private</a:t>
            </a:r>
          </a:p>
          <a:p>
            <a:pPr lvl="1"/>
            <a:r>
              <a:rPr lang="en-US" dirty="0"/>
              <a:t>The distribution of the sets? Now it’s a simple refresh</a:t>
            </a:r>
          </a:p>
          <a:p>
            <a:pPr lvl="1"/>
            <a:endParaRPr lang="en-US" dirty="0"/>
          </a:p>
          <a:p>
            <a:r>
              <a:rPr lang="en-US" dirty="0"/>
              <a:t>Compress sets into keys, private program keys [new]</a:t>
            </a:r>
          </a:p>
          <a:p>
            <a:pPr lvl="1"/>
            <a:r>
              <a:rPr lang="en-US" dirty="0"/>
              <a:t>Desired efficiency + security for keys</a:t>
            </a:r>
          </a:p>
          <a:p>
            <a:pPr lvl="1"/>
            <a:r>
              <a:rPr lang="en-US" dirty="0"/>
              <a:t>Efficient membership + enumeration [SACM]</a:t>
            </a:r>
          </a:p>
          <a:p>
            <a:pPr lvl="1"/>
            <a:r>
              <a:rPr lang="en-US" dirty="0"/>
              <a:t>Efficient </a:t>
            </a:r>
            <a:r>
              <a:rPr lang="en-US" dirty="0" err="1"/>
              <a:t>resamp</a:t>
            </a:r>
            <a:r>
              <a:rPr lang="en-US" dirty="0"/>
              <a:t> + add</a:t>
            </a:r>
          </a:p>
          <a:p>
            <a:r>
              <a:rPr lang="en-US" dirty="0"/>
              <a:t>1 server scheme</a:t>
            </a:r>
          </a:p>
          <a:p>
            <a:r>
              <a:rPr lang="en-US" dirty="0"/>
              <a:t>Security proof (challenging </a:t>
            </a:r>
            <a:r>
              <a:rPr lang="en-US" dirty="0" err="1"/>
              <a:t>bcs</a:t>
            </a:r>
            <a:r>
              <a:rPr lang="en-US" dirty="0"/>
              <a:t> adaptive and </a:t>
            </a:r>
            <a:r>
              <a:rPr lang="en-US" dirty="0" err="1"/>
              <a:t>prob+crypto</a:t>
            </a:r>
            <a:r>
              <a:rPr lang="en-US" dirty="0"/>
              <a:t>, very high level)</a:t>
            </a:r>
          </a:p>
        </p:txBody>
      </p:sp>
    </p:spTree>
    <p:extLst>
      <p:ext uri="{BB962C8B-B14F-4D97-AF65-F5344CB8AC3E}">
        <p14:creationId xmlns:p14="http://schemas.microsoft.com/office/powerpoint/2010/main" val="112520244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F635B-675C-3368-4E2B-2D5C55E22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328"/>
            <a:ext cx="10515600" cy="1068881"/>
          </a:xfrm>
        </p:spPr>
        <p:txBody>
          <a:bodyPr>
            <a:normAutofit/>
          </a:bodyPr>
          <a:lstStyle/>
          <a:p>
            <a:r>
              <a:rPr lang="en-US" dirty="0"/>
              <a:t>[Corrigan-Gibbs,Hersinger,Kogan22]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798911" y="2124546"/>
            <a:ext cx="1441420" cy="1342481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499597" y="2414250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9" name="Graphic 18" descr="Devil face with solid fill with solid fill">
            <a:extLst>
              <a:ext uri="{FF2B5EF4-FFF2-40B4-BE49-F238E27FC236}">
                <a16:creationId xmlns:a16="http://schemas.microsoft.com/office/drawing/2014/main" id="{5186DDAB-DBB9-B84F-52DC-0309631AC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7159" y="3402176"/>
            <a:ext cx="785340" cy="785340"/>
          </a:xfrm>
          <a:prstGeom prst="rect">
            <a:avLst/>
          </a:prstGeom>
        </p:spPr>
      </p:pic>
      <p:pic>
        <p:nvPicPr>
          <p:cNvPr id="21" name="Graphic 20" descr="Address Book outline">
            <a:extLst>
              <a:ext uri="{FF2B5EF4-FFF2-40B4-BE49-F238E27FC236}">
                <a16:creationId xmlns:a16="http://schemas.microsoft.com/office/drawing/2014/main" id="{25FA7D90-3906-94B8-191D-BF14540B9E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26907" y="1113985"/>
            <a:ext cx="1220470" cy="12204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02CEEE6-4A29-F7BD-5ADC-86B575B6B44B}"/>
                  </a:ext>
                </a:extLst>
              </p:cNvPr>
              <p:cNvSpPr/>
              <p:nvPr/>
            </p:nvSpPr>
            <p:spPr>
              <a:xfrm>
                <a:off x="10852339" y="2201943"/>
                <a:ext cx="962544" cy="77407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DB,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02CEEE6-4A29-F7BD-5ADC-86B575B6B4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2339" y="2201943"/>
                <a:ext cx="962544" cy="774075"/>
              </a:xfrm>
              <a:prstGeom prst="roundRect">
                <a:avLst/>
              </a:prstGeom>
              <a:blipFill>
                <a:blip r:embed="rId7"/>
                <a:stretch>
                  <a:fillRect b="-8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76420-113A-30BE-4495-8FAD16FD72F7}"/>
              </a:ext>
            </a:extLst>
          </p:cNvPr>
          <p:cNvCxnSpPr>
            <a:cxnSpLocks/>
          </p:cNvCxnSpPr>
          <p:nvPr/>
        </p:nvCxnSpPr>
        <p:spPr>
          <a:xfrm>
            <a:off x="2972980" y="2762956"/>
            <a:ext cx="510422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4CF5C27-A14A-3BE4-FCB8-A349B51843F5}"/>
              </a:ext>
            </a:extLst>
          </p:cNvPr>
          <p:cNvSpPr txBox="1"/>
          <p:nvPr/>
        </p:nvSpPr>
        <p:spPr>
          <a:xfrm>
            <a:off x="5354698" y="1799216"/>
            <a:ext cx="14969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Preprocess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81432A3-B654-B170-477B-86241327457E}"/>
              </a:ext>
            </a:extLst>
          </p:cNvPr>
          <p:cNvGrpSpPr/>
          <p:nvPr/>
        </p:nvGrpSpPr>
        <p:grpSpPr>
          <a:xfrm>
            <a:off x="4382841" y="3587252"/>
            <a:ext cx="3210560" cy="186343"/>
            <a:chOff x="4114800" y="3429000"/>
            <a:chExt cx="4253230" cy="186343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9ACF2067-1E80-2133-6A72-43D071AEF7B1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1A7EE4FB-FD6C-D12B-CC0A-C3B7A8AB82F2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B8B594-8A7C-FD93-F4AD-109F11CA05B4}"/>
              </a:ext>
            </a:extLst>
          </p:cNvPr>
          <p:cNvGrpSpPr/>
          <p:nvPr/>
        </p:nvGrpSpPr>
        <p:grpSpPr>
          <a:xfrm>
            <a:off x="4318253" y="2342877"/>
            <a:ext cx="3210560" cy="186343"/>
            <a:chOff x="4114800" y="3429000"/>
            <a:chExt cx="4253230" cy="18634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5DE6EC9-2C15-1A5C-BA3A-E6F38430EB59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8F387A4-8E4A-D78D-969C-255A5F672397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B896E8-7525-E587-927A-2C1651E34DA6}"/>
                  </a:ext>
                </a:extLst>
              </p:cNvPr>
              <p:cNvSpPr txBox="1"/>
              <p:nvPr/>
            </p:nvSpPr>
            <p:spPr>
              <a:xfrm>
                <a:off x="5724740" y="4660545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B896E8-7525-E587-927A-2C1651E34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740" y="4660545"/>
                <a:ext cx="3097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10909C49-4116-14DD-E218-FA89589623AC}"/>
              </a:ext>
            </a:extLst>
          </p:cNvPr>
          <p:cNvGrpSpPr/>
          <p:nvPr/>
        </p:nvGrpSpPr>
        <p:grpSpPr>
          <a:xfrm>
            <a:off x="4382841" y="4171336"/>
            <a:ext cx="3210560" cy="186343"/>
            <a:chOff x="4114800" y="3429000"/>
            <a:chExt cx="4253230" cy="186343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A3EF9C39-D9E3-FC54-0B73-C0B9F0165698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D1CD74B6-C835-4C25-D6AA-0778E9C10B2C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F03E755-E251-880B-87BE-5BD4ED6151EA}"/>
              </a:ext>
            </a:extLst>
          </p:cNvPr>
          <p:cNvGrpSpPr/>
          <p:nvPr/>
        </p:nvGrpSpPr>
        <p:grpSpPr>
          <a:xfrm>
            <a:off x="4382841" y="5240217"/>
            <a:ext cx="3210560" cy="186343"/>
            <a:chOff x="4114800" y="3429000"/>
            <a:chExt cx="4253230" cy="186343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AE8671C7-D527-B95B-A7EE-DA8B25B40E03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C9606613-D21A-C245-EB54-ED72729A9634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166A0673-5E1E-CE5B-A486-B0ACB5029EFB}"/>
                  </a:ext>
                </a:extLst>
              </p:cNvPr>
              <p:cNvSpPr/>
              <p:nvPr/>
            </p:nvSpPr>
            <p:spPr>
              <a:xfrm>
                <a:off x="92082" y="2700266"/>
                <a:ext cx="1529907" cy="104272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Storage: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166A0673-5E1E-CE5B-A486-B0ACB5029E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82" y="2700266"/>
                <a:ext cx="1529907" cy="104272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60B3A79-786A-FA49-805C-03E926B9B8E5}"/>
              </a:ext>
            </a:extLst>
          </p:cNvPr>
          <p:cNvSpPr/>
          <p:nvPr/>
        </p:nvSpPr>
        <p:spPr>
          <a:xfrm>
            <a:off x="5040996" y="3453893"/>
            <a:ext cx="1810607" cy="47220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Query 1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8D1B2110-4364-9448-87E4-A94D7839ACCC}"/>
              </a:ext>
            </a:extLst>
          </p:cNvPr>
          <p:cNvSpPr/>
          <p:nvPr/>
        </p:nvSpPr>
        <p:spPr>
          <a:xfrm>
            <a:off x="5040995" y="4088862"/>
            <a:ext cx="1810607" cy="47220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Query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BC34EF1E-5185-8747-B149-91013D2F677C}"/>
                  </a:ext>
                </a:extLst>
              </p:cNvPr>
              <p:cNvSpPr/>
              <p:nvPr/>
            </p:nvSpPr>
            <p:spPr>
              <a:xfrm>
                <a:off x="5040994" y="5133728"/>
                <a:ext cx="1810607" cy="47220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Query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BC34EF1E-5185-8747-B149-91013D2F67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994" y="5133728"/>
                <a:ext cx="1810607" cy="472203"/>
              </a:xfrm>
              <a:prstGeom prst="roundRect">
                <a:avLst/>
              </a:prstGeom>
              <a:blipFill>
                <a:blip r:embed="rId10"/>
                <a:stretch>
                  <a:fillRect b="-78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: Rounded Corners 59">
                <a:extLst>
                  <a:ext uri="{FF2B5EF4-FFF2-40B4-BE49-F238E27FC236}">
                    <a16:creationId xmlns:a16="http://schemas.microsoft.com/office/drawing/2014/main" id="{956965F1-7F54-8042-B87B-061764692CB6}"/>
                  </a:ext>
                </a:extLst>
              </p:cNvPr>
              <p:cNvSpPr/>
              <p:nvPr/>
            </p:nvSpPr>
            <p:spPr>
              <a:xfrm>
                <a:off x="7959686" y="1666346"/>
                <a:ext cx="2142480" cy="84165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Preprocess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: Rounded Corners 59">
                <a:extLst>
                  <a:ext uri="{FF2B5EF4-FFF2-40B4-BE49-F238E27FC236}">
                    <a16:creationId xmlns:a16="http://schemas.microsoft.com/office/drawing/2014/main" id="{956965F1-7F54-8042-B87B-061764692C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686" y="1666346"/>
                <a:ext cx="2142480" cy="841655"/>
              </a:xfrm>
              <a:prstGeom prst="roundRect">
                <a:avLst/>
              </a:prstGeom>
              <a:blipFill>
                <a:blip r:embed="rId11"/>
                <a:stretch>
                  <a:fillRect t="-4412"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: Rounded Corners 61">
                <a:extLst>
                  <a:ext uri="{FF2B5EF4-FFF2-40B4-BE49-F238E27FC236}">
                    <a16:creationId xmlns:a16="http://schemas.microsoft.com/office/drawing/2014/main" id="{37DBBC29-D981-7D4F-A365-60EE1893CCCB}"/>
                  </a:ext>
                </a:extLst>
              </p:cNvPr>
              <p:cNvSpPr/>
              <p:nvPr/>
            </p:nvSpPr>
            <p:spPr>
              <a:xfrm>
                <a:off x="4852293" y="5792273"/>
                <a:ext cx="2142480" cy="92238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Bandwidth per query: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: Rounded Corners 61">
                <a:extLst>
                  <a:ext uri="{FF2B5EF4-FFF2-40B4-BE49-F238E27FC236}">
                    <a16:creationId xmlns:a16="http://schemas.microsoft.com/office/drawing/2014/main" id="{37DBBC29-D981-7D4F-A365-60EE1893C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293" y="5792273"/>
                <a:ext cx="2142480" cy="922388"/>
              </a:xfrm>
              <a:prstGeom prst="roundRect">
                <a:avLst/>
              </a:prstGeom>
              <a:blipFill>
                <a:blip r:embed="rId12"/>
                <a:stretch>
                  <a:fillRect l="-1170" t="-1351" r="-3509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: Rounded Corners 59">
                <a:extLst>
                  <a:ext uri="{FF2B5EF4-FFF2-40B4-BE49-F238E27FC236}">
                    <a16:creationId xmlns:a16="http://schemas.microsoft.com/office/drawing/2014/main" id="{C34FDA6B-C733-7046-8FE7-99E9AE251343}"/>
                  </a:ext>
                </a:extLst>
              </p:cNvPr>
              <p:cNvSpPr/>
              <p:nvPr/>
            </p:nvSpPr>
            <p:spPr>
              <a:xfrm>
                <a:off x="7916980" y="4393636"/>
                <a:ext cx="2542813" cy="950811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Online time per query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: Rounded Corners 59">
                <a:extLst>
                  <a:ext uri="{FF2B5EF4-FFF2-40B4-BE49-F238E27FC236}">
                    <a16:creationId xmlns:a16="http://schemas.microsoft.com/office/drawing/2014/main" id="{C34FDA6B-C733-7046-8FE7-99E9AE2513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6980" y="4393636"/>
                <a:ext cx="2542813" cy="950811"/>
              </a:xfrm>
              <a:prstGeom prst="roundRect">
                <a:avLst/>
              </a:prstGeom>
              <a:blipFill>
                <a:blip r:embed="rId13"/>
                <a:stretch>
                  <a:fillRect b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: Rounded Corners 63">
                <a:extLst>
                  <a:ext uri="{FF2B5EF4-FFF2-40B4-BE49-F238E27FC236}">
                    <a16:creationId xmlns:a16="http://schemas.microsoft.com/office/drawing/2014/main" id="{8E7364C5-079A-334F-9827-33A0E493340D}"/>
                  </a:ext>
                </a:extLst>
              </p:cNvPr>
              <p:cNvSpPr/>
              <p:nvPr/>
            </p:nvSpPr>
            <p:spPr>
              <a:xfrm>
                <a:off x="791611" y="7419917"/>
                <a:ext cx="9466958" cy="841655"/>
              </a:xfrm>
              <a:prstGeom prst="roundRect">
                <a:avLst/>
              </a:prstGeom>
              <a:solidFill>
                <a:srgbClr val="FF9999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Tight bound: amortized time * client space 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: Rounded Corners 63">
                <a:extLst>
                  <a:ext uri="{FF2B5EF4-FFF2-40B4-BE49-F238E27FC236}">
                    <a16:creationId xmlns:a16="http://schemas.microsoft.com/office/drawing/2014/main" id="{8E7364C5-079A-334F-9827-33A0E49334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611" y="7419917"/>
                <a:ext cx="9466958" cy="841655"/>
              </a:xfrm>
              <a:prstGeom prst="roundRect">
                <a:avLst/>
              </a:prstGeom>
              <a:blipFill>
                <a:blip r:embed="rId1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4BA2C7-495E-9846-9A01-F685BEA9EF29}"/>
                  </a:ext>
                </a:extLst>
              </p:cNvPr>
              <p:cNvSpPr txBox="1"/>
              <p:nvPr/>
            </p:nvSpPr>
            <p:spPr>
              <a:xfrm>
                <a:off x="7446071" y="6103125"/>
                <a:ext cx="4107051" cy="473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BW ???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4BA2C7-495E-9846-9A01-F685BEA9E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071" y="6103125"/>
                <a:ext cx="4107051" cy="473271"/>
              </a:xfrm>
              <a:prstGeom prst="rect">
                <a:avLst/>
              </a:prstGeom>
              <a:blipFill>
                <a:blip r:embed="rId15"/>
                <a:stretch>
                  <a:fillRect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502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F635B-675C-3368-4E2B-2D5C55E2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Information Retrieval (PIR)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838200" y="2844077"/>
            <a:ext cx="1968439" cy="1833326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499597" y="2414250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9" name="Graphic 18" descr="Devil face with solid fill with solid fill">
            <a:extLst>
              <a:ext uri="{FF2B5EF4-FFF2-40B4-BE49-F238E27FC236}">
                <a16:creationId xmlns:a16="http://schemas.microsoft.com/office/drawing/2014/main" id="{5186DDAB-DBB9-B84F-52DC-0309631AC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8540" y="2025007"/>
            <a:ext cx="914400" cy="914400"/>
          </a:xfrm>
          <a:prstGeom prst="rect">
            <a:avLst/>
          </a:prstGeom>
        </p:spPr>
      </p:pic>
      <p:pic>
        <p:nvPicPr>
          <p:cNvPr id="21" name="Graphic 20" descr="Address Book outline">
            <a:extLst>
              <a:ext uri="{FF2B5EF4-FFF2-40B4-BE49-F238E27FC236}">
                <a16:creationId xmlns:a16="http://schemas.microsoft.com/office/drawing/2014/main" id="{25FA7D90-3906-94B8-191D-BF14540B9E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26907" y="3080334"/>
            <a:ext cx="1220470" cy="1220470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D9F1420-FA39-5D44-BFDE-6D5222BD2282}"/>
              </a:ext>
            </a:extLst>
          </p:cNvPr>
          <p:cNvCxnSpPr>
            <a:cxnSpLocks/>
          </p:cNvCxnSpPr>
          <p:nvPr/>
        </p:nvCxnSpPr>
        <p:spPr>
          <a:xfrm>
            <a:off x="4114800" y="3876305"/>
            <a:ext cx="425323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8621CE2-18FF-A1C1-F182-7D090CF80268}"/>
              </a:ext>
            </a:extLst>
          </p:cNvPr>
          <p:cNvSpPr/>
          <p:nvPr/>
        </p:nvSpPr>
        <p:spPr>
          <a:xfrm>
            <a:off x="2082167" y="1508290"/>
            <a:ext cx="8027665" cy="8149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PIR: </a:t>
            </a:r>
            <a:r>
              <a:rPr lang="en-US" sz="2800" u="sng" dirty="0">
                <a:solidFill>
                  <a:schemeClr val="accent6"/>
                </a:solidFill>
              </a:rPr>
              <a:t>public database, private query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4F55D6C-F444-A578-5CD3-5F001B1734BF}"/>
              </a:ext>
            </a:extLst>
          </p:cNvPr>
          <p:cNvSpPr/>
          <p:nvPr/>
        </p:nvSpPr>
        <p:spPr>
          <a:xfrm>
            <a:off x="2099997" y="4762481"/>
            <a:ext cx="8027665" cy="16589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Applications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Domains (DNS), blacklist websites,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Private set intersection (PSI), contact discovery,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66990B-0795-0F41-8E1C-B9007162C3D9}"/>
              </a:ext>
            </a:extLst>
          </p:cNvPr>
          <p:cNvSpPr txBox="1"/>
          <p:nvPr/>
        </p:nvSpPr>
        <p:spPr>
          <a:xfrm>
            <a:off x="10720067" y="6236785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 position</a:t>
            </a:r>
          </a:p>
        </p:txBody>
      </p:sp>
    </p:spTree>
    <p:extLst>
      <p:ext uri="{BB962C8B-B14F-4D97-AF65-F5344CB8AC3E}">
        <p14:creationId xmlns:p14="http://schemas.microsoft.com/office/powerpoint/2010/main" val="267840719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F635B-675C-3368-4E2B-2D5C55E2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PIR w/ Fully Homomorphic Encryption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838200" y="2844077"/>
            <a:ext cx="1968439" cy="1833326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499597" y="2414250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9" name="Graphic 18" descr="Devil face with solid fill with solid fill">
            <a:extLst>
              <a:ext uri="{FF2B5EF4-FFF2-40B4-BE49-F238E27FC236}">
                <a16:creationId xmlns:a16="http://schemas.microsoft.com/office/drawing/2014/main" id="{5186DDAB-DBB9-B84F-52DC-0309631AC3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58540" y="2025007"/>
            <a:ext cx="914400" cy="914400"/>
          </a:xfrm>
          <a:prstGeom prst="rect">
            <a:avLst/>
          </a:prstGeom>
        </p:spPr>
      </p:pic>
      <p:pic>
        <p:nvPicPr>
          <p:cNvPr id="21" name="Graphic 20" descr="Address Book outline">
            <a:extLst>
              <a:ext uri="{FF2B5EF4-FFF2-40B4-BE49-F238E27FC236}">
                <a16:creationId xmlns:a16="http://schemas.microsoft.com/office/drawing/2014/main" id="{25FA7D90-3906-94B8-191D-BF14540B9E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26907" y="3080334"/>
            <a:ext cx="1220470" cy="1220470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D9F1420-FA39-5D44-BFDE-6D5222BD2282}"/>
              </a:ext>
            </a:extLst>
          </p:cNvPr>
          <p:cNvCxnSpPr>
            <a:cxnSpLocks/>
          </p:cNvCxnSpPr>
          <p:nvPr/>
        </p:nvCxnSpPr>
        <p:spPr>
          <a:xfrm>
            <a:off x="4114800" y="3429000"/>
            <a:ext cx="425323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28722BD-3F23-0067-9418-C304E3620A80}"/>
              </a:ext>
            </a:extLst>
          </p:cNvPr>
          <p:cNvSpPr txBox="1"/>
          <p:nvPr/>
        </p:nvSpPr>
        <p:spPr>
          <a:xfrm>
            <a:off x="5219886" y="2977907"/>
            <a:ext cx="3244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Enc</a:t>
            </a:r>
            <a:r>
              <a:rPr lang="en-US" sz="2000" dirty="0"/>
              <a:t>(“</a:t>
            </a:r>
            <a:r>
              <a:rPr lang="en-US" sz="2000" dirty="0" err="1"/>
              <a:t>minecraft.net</a:t>
            </a:r>
            <a:r>
              <a:rPr lang="en-US" sz="2000" dirty="0"/>
              <a:t>”)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BB9A8E-AAE9-8A0C-46FF-DECD9CF4B404}"/>
              </a:ext>
            </a:extLst>
          </p:cNvPr>
          <p:cNvCxnSpPr>
            <a:cxnSpLocks/>
          </p:cNvCxnSpPr>
          <p:nvPr/>
        </p:nvCxnSpPr>
        <p:spPr>
          <a:xfrm>
            <a:off x="4114800" y="3825240"/>
            <a:ext cx="4253230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AAEA1AF-93AE-A55D-9DE9-4BCD2268F722}"/>
              </a:ext>
            </a:extLst>
          </p:cNvPr>
          <p:cNvSpPr txBox="1"/>
          <p:nvPr/>
        </p:nvSpPr>
        <p:spPr>
          <a:xfrm>
            <a:off x="4881323" y="3860275"/>
            <a:ext cx="37108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Enc( DB[“</a:t>
            </a:r>
            <a:r>
              <a:rPr lang="en-US" sz="2000" dirty="0" err="1"/>
              <a:t>minecraft.net</a:t>
            </a:r>
            <a:r>
              <a:rPr lang="en-US" sz="2000" dirty="0"/>
              <a:t>”]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02CEEE6-4A29-F7BD-5ADC-86B575B6B44B}"/>
                  </a:ext>
                </a:extLst>
              </p:cNvPr>
              <p:cNvSpPr/>
              <p:nvPr/>
            </p:nvSpPr>
            <p:spPr>
              <a:xfrm>
                <a:off x="10852339" y="4168292"/>
                <a:ext cx="962544" cy="77407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DB,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02CEEE6-4A29-F7BD-5ADC-86B575B6B4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2339" y="4168292"/>
                <a:ext cx="962544" cy="774075"/>
              </a:xfrm>
              <a:prstGeom prst="roundRect">
                <a:avLst/>
              </a:prstGeom>
              <a:blipFill>
                <a:blip r:embed="rId9"/>
                <a:stretch>
                  <a:fillRect b="-8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216CDF09-EEAA-8BB4-2372-8A6F098E8F96}"/>
              </a:ext>
            </a:extLst>
          </p:cNvPr>
          <p:cNvSpPr txBox="1"/>
          <p:nvPr/>
        </p:nvSpPr>
        <p:spPr>
          <a:xfrm>
            <a:off x="7486687" y="1287841"/>
            <a:ext cx="36877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[CMS99][Chang04]</a:t>
            </a:r>
          </a:p>
          <a:p>
            <a:r>
              <a:rPr lang="en-US" dirty="0"/>
              <a:t>[GR05] … [MW22]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: Rounded Corners 24">
                <a:extLst>
                  <a:ext uri="{FF2B5EF4-FFF2-40B4-BE49-F238E27FC236}">
                    <a16:creationId xmlns:a16="http://schemas.microsoft.com/office/drawing/2014/main" id="{FF9A1F1C-D829-B34A-B861-235A61B012DE}"/>
                  </a:ext>
                </a:extLst>
              </p:cNvPr>
              <p:cNvSpPr/>
              <p:nvPr/>
            </p:nvSpPr>
            <p:spPr>
              <a:xfrm>
                <a:off x="1135237" y="4869811"/>
                <a:ext cx="1183719" cy="111900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Time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Rectangle: Rounded Corners 24">
                <a:extLst>
                  <a:ext uri="{FF2B5EF4-FFF2-40B4-BE49-F238E27FC236}">
                    <a16:creationId xmlns:a16="http://schemas.microsoft.com/office/drawing/2014/main" id="{FF9A1F1C-D829-B34A-B861-235A61B01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237" y="4869811"/>
                <a:ext cx="1183719" cy="1119008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: Rounded Corners 26">
                <a:extLst>
                  <a:ext uri="{FF2B5EF4-FFF2-40B4-BE49-F238E27FC236}">
                    <a16:creationId xmlns:a16="http://schemas.microsoft.com/office/drawing/2014/main" id="{078DCB57-3B72-5445-945C-1A86D6F2B05F}"/>
                  </a:ext>
                </a:extLst>
              </p:cNvPr>
              <p:cNvSpPr/>
              <p:nvPr/>
            </p:nvSpPr>
            <p:spPr>
              <a:xfrm>
                <a:off x="5314669" y="4869811"/>
                <a:ext cx="1853492" cy="111900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Bandwidth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sz="2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Rectangle: Rounded Corners 26">
                <a:extLst>
                  <a:ext uri="{FF2B5EF4-FFF2-40B4-BE49-F238E27FC236}">
                    <a16:creationId xmlns:a16="http://schemas.microsoft.com/office/drawing/2014/main" id="{078DCB57-3B72-5445-945C-1A86D6F2B0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669" y="4869811"/>
                <a:ext cx="1853492" cy="1119008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: Rounded Corners 25">
                <a:extLst>
                  <a:ext uri="{FF2B5EF4-FFF2-40B4-BE49-F238E27FC236}">
                    <a16:creationId xmlns:a16="http://schemas.microsoft.com/office/drawing/2014/main" id="{CF1A4100-B44E-1B4F-9D5F-34A21CCC0259}"/>
                  </a:ext>
                </a:extLst>
              </p:cNvPr>
              <p:cNvSpPr/>
              <p:nvPr/>
            </p:nvSpPr>
            <p:spPr>
              <a:xfrm>
                <a:off x="9499597" y="4869811"/>
                <a:ext cx="1183719" cy="111900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FF0000"/>
                    </a:solidFill>
                  </a:rPr>
                  <a:t>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Rectangle: Rounded Corners 25">
                <a:extLst>
                  <a:ext uri="{FF2B5EF4-FFF2-40B4-BE49-F238E27FC236}">
                    <a16:creationId xmlns:a16="http://schemas.microsoft.com/office/drawing/2014/main" id="{CF1A4100-B44E-1B4F-9D5F-34A21CCC02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9597" y="4869811"/>
                <a:ext cx="1183719" cy="1119008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7F65867A-22DA-8444-903B-2A4AC9C84729}"/>
                  </a:ext>
                </a:extLst>
              </p:cNvPr>
              <p:cNvSpPr/>
              <p:nvPr/>
            </p:nvSpPr>
            <p:spPr>
              <a:xfrm>
                <a:off x="818160" y="1881964"/>
                <a:ext cx="11129217" cy="2869903"/>
              </a:xfrm>
              <a:prstGeom prst="roundRect">
                <a:avLst/>
              </a:prstGeom>
              <a:solidFill>
                <a:srgbClr val="FF9999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>
                    <a:solidFill>
                      <a:schemeClr val="tx1"/>
                    </a:solidFill>
                  </a:rPr>
                  <a:t>Lower bound: server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[BIM00] </a:t>
                </a:r>
              </a:p>
            </p:txBody>
          </p:sp>
        </mc:Choice>
        <mc:Fallback xmlns="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7F65867A-22DA-8444-903B-2A4AC9C847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160" y="1881964"/>
                <a:ext cx="11129217" cy="2869903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4639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84"/>
    </mc:Choice>
    <mc:Fallback xmlns="">
      <p:transition spd="slow" advTm="620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F635B-675C-3368-4E2B-2D5C55E2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Scheme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838200" y="2844077"/>
            <a:ext cx="1968439" cy="1833326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499597" y="2414250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9" name="Graphic 18" descr="Devil face with solid fill with solid fill">
            <a:extLst>
              <a:ext uri="{FF2B5EF4-FFF2-40B4-BE49-F238E27FC236}">
                <a16:creationId xmlns:a16="http://schemas.microsoft.com/office/drawing/2014/main" id="{5186DDAB-DBB9-B84F-52DC-0309631AC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58540" y="2025007"/>
            <a:ext cx="914400" cy="914400"/>
          </a:xfrm>
          <a:prstGeom prst="rect">
            <a:avLst/>
          </a:prstGeom>
        </p:spPr>
      </p:pic>
      <p:pic>
        <p:nvPicPr>
          <p:cNvPr id="21" name="Graphic 20" descr="Address Book outline">
            <a:extLst>
              <a:ext uri="{FF2B5EF4-FFF2-40B4-BE49-F238E27FC236}">
                <a16:creationId xmlns:a16="http://schemas.microsoft.com/office/drawing/2014/main" id="{25FA7D90-3906-94B8-191D-BF14540B9E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26907" y="3080334"/>
            <a:ext cx="1220470" cy="1220470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D9F1420-FA39-5D44-BFDE-6D5222BD2282}"/>
              </a:ext>
            </a:extLst>
          </p:cNvPr>
          <p:cNvCxnSpPr>
            <a:cxnSpLocks/>
          </p:cNvCxnSpPr>
          <p:nvPr/>
        </p:nvCxnSpPr>
        <p:spPr>
          <a:xfrm>
            <a:off x="4114800" y="3429000"/>
            <a:ext cx="425323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28722BD-3F23-0067-9418-C304E3620A80}"/>
              </a:ext>
            </a:extLst>
          </p:cNvPr>
          <p:cNvSpPr txBox="1"/>
          <p:nvPr/>
        </p:nvSpPr>
        <p:spPr>
          <a:xfrm>
            <a:off x="4378960" y="2974745"/>
            <a:ext cx="34340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“Give me the whole database”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BB9A8E-AAE9-8A0C-46FF-DECD9CF4B404}"/>
              </a:ext>
            </a:extLst>
          </p:cNvPr>
          <p:cNvCxnSpPr>
            <a:cxnSpLocks/>
          </p:cNvCxnSpPr>
          <p:nvPr/>
        </p:nvCxnSpPr>
        <p:spPr>
          <a:xfrm>
            <a:off x="4114800" y="3825240"/>
            <a:ext cx="4253230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 descr="Address Book outline">
            <a:extLst>
              <a:ext uri="{FF2B5EF4-FFF2-40B4-BE49-F238E27FC236}">
                <a16:creationId xmlns:a16="http://schemas.microsoft.com/office/drawing/2014/main" id="{E4205239-3A3D-B1D8-26FA-4DD3C44090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12295" y="3859746"/>
            <a:ext cx="817657" cy="8176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8AE3A723-BF3E-85FE-9794-F6A1CD997DCD}"/>
                  </a:ext>
                </a:extLst>
              </p:cNvPr>
              <p:cNvSpPr/>
              <p:nvPr/>
            </p:nvSpPr>
            <p:spPr>
              <a:xfrm>
                <a:off x="1135237" y="4869811"/>
                <a:ext cx="1183719" cy="111900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FF0000"/>
                    </a:solidFill>
                  </a:rPr>
                  <a:t>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8AE3A723-BF3E-85FE-9794-F6A1CD997D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237" y="4869811"/>
                <a:ext cx="1183719" cy="1119008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1ABBD93B-2414-DD2D-B6D9-D712A2509E24}"/>
                  </a:ext>
                </a:extLst>
              </p:cNvPr>
              <p:cNvSpPr/>
              <p:nvPr/>
            </p:nvSpPr>
            <p:spPr>
              <a:xfrm>
                <a:off x="9499597" y="4869811"/>
                <a:ext cx="1183719" cy="111900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FF0000"/>
                    </a:solidFill>
                  </a:rPr>
                  <a:t>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1ABBD93B-2414-DD2D-B6D9-D712A2509E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9597" y="4869811"/>
                <a:ext cx="1183719" cy="1119008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EA2425D9-85E1-734C-9667-7CC4F479B492}"/>
                  </a:ext>
                </a:extLst>
              </p:cNvPr>
              <p:cNvSpPr/>
              <p:nvPr/>
            </p:nvSpPr>
            <p:spPr>
              <a:xfrm>
                <a:off x="5314669" y="4869811"/>
                <a:ext cx="1853492" cy="111900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FF0000"/>
                    </a:solidFill>
                  </a:rPr>
                  <a:t>Bandwidth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EA2425D9-85E1-734C-9667-7CC4F479B4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669" y="4869811"/>
                <a:ext cx="1853492" cy="111900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3149D552-35FD-8DA7-CA46-3D2FD6F21AB3}"/>
                  </a:ext>
                </a:extLst>
              </p:cNvPr>
              <p:cNvSpPr/>
              <p:nvPr/>
            </p:nvSpPr>
            <p:spPr>
              <a:xfrm>
                <a:off x="10852339" y="4168292"/>
                <a:ext cx="962544" cy="77407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DB,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3149D552-35FD-8DA7-CA46-3D2FD6F21A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2339" y="4168292"/>
                <a:ext cx="962544" cy="774075"/>
              </a:xfrm>
              <a:prstGeom prst="roundRect">
                <a:avLst/>
              </a:prstGeom>
              <a:blipFill>
                <a:blip r:embed="rId10"/>
                <a:stretch>
                  <a:fillRect b="-8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5311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F635B-675C-3368-4E2B-2D5C55E22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128"/>
            <a:ext cx="10515600" cy="1068881"/>
          </a:xfrm>
        </p:spPr>
        <p:txBody>
          <a:bodyPr>
            <a:normAutofit/>
          </a:bodyPr>
          <a:lstStyle/>
          <a:p>
            <a:r>
              <a:rPr lang="en-US" dirty="0"/>
              <a:t>Batched Queries</a:t>
            </a:r>
            <a:endParaRPr lang="en-US" sz="20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798911" y="2124546"/>
            <a:ext cx="1441420" cy="1342481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499597" y="2414250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9" name="Graphic 18" descr="Devil face with solid fill with solid fill">
            <a:extLst>
              <a:ext uri="{FF2B5EF4-FFF2-40B4-BE49-F238E27FC236}">
                <a16:creationId xmlns:a16="http://schemas.microsoft.com/office/drawing/2014/main" id="{5186DDAB-DBB9-B84F-52DC-0309631AC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7159" y="3402176"/>
            <a:ext cx="785340" cy="785340"/>
          </a:xfrm>
          <a:prstGeom prst="rect">
            <a:avLst/>
          </a:prstGeom>
        </p:spPr>
      </p:pic>
      <p:pic>
        <p:nvPicPr>
          <p:cNvPr id="21" name="Graphic 20" descr="Address Book outline">
            <a:extLst>
              <a:ext uri="{FF2B5EF4-FFF2-40B4-BE49-F238E27FC236}">
                <a16:creationId xmlns:a16="http://schemas.microsoft.com/office/drawing/2014/main" id="{25FA7D90-3906-94B8-191D-BF14540B9E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26907" y="1113985"/>
            <a:ext cx="1220470" cy="12204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02CEEE6-4A29-F7BD-5ADC-86B575B6B44B}"/>
                  </a:ext>
                </a:extLst>
              </p:cNvPr>
              <p:cNvSpPr/>
              <p:nvPr/>
            </p:nvSpPr>
            <p:spPr>
              <a:xfrm>
                <a:off x="10852339" y="2201943"/>
                <a:ext cx="962544" cy="77407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DB,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02CEEE6-4A29-F7BD-5ADC-86B575B6B4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2339" y="2201943"/>
                <a:ext cx="962544" cy="774075"/>
              </a:xfrm>
              <a:prstGeom prst="roundRect">
                <a:avLst/>
              </a:prstGeom>
              <a:blipFill>
                <a:blip r:embed="rId6"/>
                <a:stretch>
                  <a:fillRect b="-8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813BD4EA-38E8-7731-4241-C5AF1B65551A}"/>
                  </a:ext>
                </a:extLst>
              </p:cNvPr>
              <p:cNvSpPr/>
              <p:nvPr/>
            </p:nvSpPr>
            <p:spPr>
              <a:xfrm>
                <a:off x="1865534" y="3068909"/>
                <a:ext cx="1163089" cy="2116457"/>
              </a:xfrm>
              <a:prstGeom prst="wedgeRectCallout">
                <a:avLst>
                  <a:gd name="adj1" fmla="val -92818"/>
                  <a:gd name="adj2" fmla="val -5314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Batch:</a:t>
                </a:r>
              </a:p>
              <a:p>
                <a:pPr algn="ctr"/>
                <a:r>
                  <a:rPr lang="en-US" sz="2000" dirty="0"/>
                  <a:t>Query1</a:t>
                </a:r>
              </a:p>
              <a:p>
                <a:pPr algn="ctr"/>
                <a:r>
                  <a:rPr lang="en-US" sz="2000" dirty="0"/>
                  <a:t>Query2</a:t>
                </a:r>
              </a:p>
              <a:p>
                <a:pPr algn="ctr"/>
                <a:r>
                  <a:rPr lang="en-US" sz="2000" dirty="0"/>
                  <a:t>Query3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000" dirty="0"/>
              </a:p>
              <a:p>
                <a:pPr algn="ctr"/>
                <a:r>
                  <a:rPr lang="en-US" sz="2000" dirty="0" err="1"/>
                  <a:t>QueryQ</a:t>
                </a:r>
                <a:endParaRPr lang="en-US" dirty="0"/>
              </a:p>
            </p:txBody>
          </p:sp>
        </mc:Choice>
        <mc:Fallback xmlns="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813BD4EA-38E8-7731-4241-C5AF1B6555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534" y="3068909"/>
                <a:ext cx="1163089" cy="2116457"/>
              </a:xfrm>
              <a:prstGeom prst="wedgeRectCallout">
                <a:avLst>
                  <a:gd name="adj1" fmla="val -92818"/>
                  <a:gd name="adj2" fmla="val -53145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8812EE0D-3E82-29FC-5F4E-69637012F7BE}"/>
                  </a:ext>
                </a:extLst>
              </p:cNvPr>
              <p:cNvSpPr/>
              <p:nvPr/>
            </p:nvSpPr>
            <p:spPr>
              <a:xfrm>
                <a:off x="8183986" y="4572694"/>
                <a:ext cx="2142480" cy="84165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accent6"/>
                    </a:solidFill>
                  </a:rPr>
                  <a:t>Per-query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8812EE0D-3E82-29FC-5F4E-69637012F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986" y="4572694"/>
                <a:ext cx="2142480" cy="841655"/>
              </a:xfrm>
              <a:prstGeom prst="roundRect">
                <a:avLst/>
              </a:prstGeom>
              <a:blipFill>
                <a:blip r:embed="rId8"/>
                <a:stretch>
                  <a:fillRect l="-1983" t="-3571" r="-4816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1D3DF696-8DEF-A2DB-D5A6-1206A57C18BE}"/>
              </a:ext>
            </a:extLst>
          </p:cNvPr>
          <p:cNvGrpSpPr/>
          <p:nvPr/>
        </p:nvGrpSpPr>
        <p:grpSpPr>
          <a:xfrm>
            <a:off x="4364128" y="3429000"/>
            <a:ext cx="3210560" cy="186343"/>
            <a:chOff x="4114800" y="3429000"/>
            <a:chExt cx="4253230" cy="186343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5B715A31-6BC7-379F-4817-01463BC8B671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B4F3C1ED-C9DB-34A1-49C8-F5E172186579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7FB131AF-E486-19E4-0FB9-02847136D405}"/>
                  </a:ext>
                </a:extLst>
              </p:cNvPr>
              <p:cNvSpPr/>
              <p:nvPr/>
            </p:nvSpPr>
            <p:spPr>
              <a:xfrm>
                <a:off x="4898168" y="3706309"/>
                <a:ext cx="2142480" cy="133305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accent6"/>
                    </a:solidFill>
                  </a:rPr>
                  <a:t>Per-query bandwidth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(1</m:t>
                    </m:r>
                    <m:r>
                      <a:rPr lang="en-US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7FB131AF-E486-19E4-0FB9-02847136D4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168" y="3706309"/>
                <a:ext cx="2142480" cy="1333050"/>
              </a:xfrm>
              <a:prstGeom prst="roundRect">
                <a:avLst/>
              </a:prstGeom>
              <a:blipFill>
                <a:blip r:embed="rId9"/>
                <a:stretch>
                  <a:fillRect b="-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Callout: Line 64">
            <a:extLst>
              <a:ext uri="{FF2B5EF4-FFF2-40B4-BE49-F238E27FC236}">
                <a16:creationId xmlns:a16="http://schemas.microsoft.com/office/drawing/2014/main" id="{2CAFB8B8-3F07-799A-B7DB-96467B8A42CC}"/>
              </a:ext>
            </a:extLst>
          </p:cNvPr>
          <p:cNvSpPr/>
          <p:nvPr/>
        </p:nvSpPr>
        <p:spPr>
          <a:xfrm>
            <a:off x="3089583" y="1712687"/>
            <a:ext cx="5984308" cy="914400"/>
          </a:xfrm>
          <a:prstGeom prst="borderCallout1">
            <a:avLst>
              <a:gd name="adj1" fmla="val 119421"/>
              <a:gd name="adj2" fmla="val 23938"/>
              <a:gd name="adj3" fmla="val 181307"/>
              <a:gd name="adj4" fmla="val 330"/>
            </a:avLst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Non-adaptive</a:t>
            </a:r>
            <a:br>
              <a:rPr lang="en-US" sz="2400" dirty="0"/>
            </a:br>
            <a:r>
              <a:rPr lang="en-US" sz="2400" dirty="0"/>
              <a:t>(weaker functionality and security)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13E90F8-0CA3-0688-4ECE-71DBEF78F263}"/>
              </a:ext>
            </a:extLst>
          </p:cNvPr>
          <p:cNvSpPr txBox="1"/>
          <p:nvPr/>
        </p:nvSpPr>
        <p:spPr>
          <a:xfrm>
            <a:off x="7509506" y="432043"/>
            <a:ext cx="32105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[Ishai,Kushilevitz,Ostrovsky,Sahai04]</a:t>
            </a:r>
          </a:p>
          <a:p>
            <a:r>
              <a:rPr lang="en-US" sz="1600" dirty="0">
                <a:solidFill>
                  <a:schemeClr val="tx1"/>
                </a:solidFill>
              </a:rPr>
              <a:t>[Angel,Chen,Laine,Setty18]</a:t>
            </a:r>
            <a:endParaRPr lang="en-US" sz="1600" dirty="0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01EF2535-4ABB-73F1-C204-0C912FAC29D3}"/>
              </a:ext>
            </a:extLst>
          </p:cNvPr>
          <p:cNvSpPr/>
          <p:nvPr/>
        </p:nvSpPr>
        <p:spPr>
          <a:xfrm>
            <a:off x="3220528" y="5523261"/>
            <a:ext cx="7499539" cy="84165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Want: adaptive queries + adaptive security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8050201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F635B-675C-3368-4E2B-2D5C55E2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Preprocess Database?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[Beimel,Ishai,Malkin00]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712632" y="3903881"/>
            <a:ext cx="1441420" cy="1342481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499597" y="2414250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9" name="Graphic 18" descr="Devil face with solid fill with solid fill">
            <a:extLst>
              <a:ext uri="{FF2B5EF4-FFF2-40B4-BE49-F238E27FC236}">
                <a16:creationId xmlns:a16="http://schemas.microsoft.com/office/drawing/2014/main" id="{5186DDAB-DBB9-B84F-52DC-0309631AC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7159" y="3402176"/>
            <a:ext cx="785340" cy="785340"/>
          </a:xfrm>
          <a:prstGeom prst="rect">
            <a:avLst/>
          </a:prstGeom>
        </p:spPr>
      </p:pic>
      <p:pic>
        <p:nvPicPr>
          <p:cNvPr id="21" name="Graphic 20" descr="Address Book outline">
            <a:extLst>
              <a:ext uri="{FF2B5EF4-FFF2-40B4-BE49-F238E27FC236}">
                <a16:creationId xmlns:a16="http://schemas.microsoft.com/office/drawing/2014/main" id="{25FA7D90-3906-94B8-191D-BF14540B9E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26907" y="1113985"/>
            <a:ext cx="1220470" cy="12204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02CEEE6-4A29-F7BD-5ADC-86B575B6B44B}"/>
                  </a:ext>
                </a:extLst>
              </p:cNvPr>
              <p:cNvSpPr/>
              <p:nvPr/>
            </p:nvSpPr>
            <p:spPr>
              <a:xfrm>
                <a:off x="10852339" y="2201943"/>
                <a:ext cx="962544" cy="77407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DB,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02CEEE6-4A29-F7BD-5ADC-86B575B6B4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2339" y="2201943"/>
                <a:ext cx="962544" cy="774075"/>
              </a:xfrm>
              <a:prstGeom prst="roundRect">
                <a:avLst/>
              </a:prstGeom>
              <a:blipFill>
                <a:blip r:embed="rId6"/>
                <a:stretch>
                  <a:fillRect b="-8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76420-113A-30BE-4495-8FAD16FD72F7}"/>
              </a:ext>
            </a:extLst>
          </p:cNvPr>
          <p:cNvCxnSpPr>
            <a:cxnSpLocks/>
          </p:cNvCxnSpPr>
          <p:nvPr/>
        </p:nvCxnSpPr>
        <p:spPr>
          <a:xfrm>
            <a:off x="2972980" y="2762956"/>
            <a:ext cx="510422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Moon and stars outline">
            <a:extLst>
              <a:ext uri="{FF2B5EF4-FFF2-40B4-BE49-F238E27FC236}">
                <a16:creationId xmlns:a16="http://schemas.microsoft.com/office/drawing/2014/main" id="{255B93D5-5767-7D55-43A6-82D830C416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72980" y="1499850"/>
            <a:ext cx="914400" cy="914400"/>
          </a:xfrm>
          <a:prstGeom prst="rect">
            <a:avLst/>
          </a:prstGeom>
        </p:spPr>
      </p:pic>
      <p:pic>
        <p:nvPicPr>
          <p:cNvPr id="20" name="Graphic 19" descr="Sun outline">
            <a:extLst>
              <a:ext uri="{FF2B5EF4-FFF2-40B4-BE49-F238E27FC236}">
                <a16:creationId xmlns:a16="http://schemas.microsoft.com/office/drawing/2014/main" id="{40382F8A-118C-1F48-FDBE-6E6A2F36C7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72980" y="2996693"/>
            <a:ext cx="914400" cy="914400"/>
          </a:xfrm>
          <a:prstGeom prst="rect">
            <a:avLst/>
          </a:prstGeom>
        </p:spPr>
      </p:pic>
      <p:pic>
        <p:nvPicPr>
          <p:cNvPr id="33" name="Graphic 32" descr="Database with solid fill">
            <a:extLst>
              <a:ext uri="{FF2B5EF4-FFF2-40B4-BE49-F238E27FC236}">
                <a16:creationId xmlns:a16="http://schemas.microsoft.com/office/drawing/2014/main" id="{DF65A301-44EE-A418-0BAE-4E76A0F785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57524" y="1771228"/>
            <a:ext cx="1530579" cy="1530579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2068CD0-857D-6BF0-4696-6529AAE39B9D}"/>
              </a:ext>
            </a:extLst>
          </p:cNvPr>
          <p:cNvCxnSpPr>
            <a:cxnSpLocks/>
          </p:cNvCxnSpPr>
          <p:nvPr/>
        </p:nvCxnSpPr>
        <p:spPr>
          <a:xfrm flipH="1">
            <a:off x="9174480" y="1795339"/>
            <a:ext cx="1677859" cy="53911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0C61EAA-B1F8-AABD-A207-F8B5E67C8D44}"/>
              </a:ext>
            </a:extLst>
          </p:cNvPr>
          <p:cNvGrpSpPr/>
          <p:nvPr/>
        </p:nvGrpSpPr>
        <p:grpSpPr>
          <a:xfrm>
            <a:off x="8896120" y="1455662"/>
            <a:ext cx="1912945" cy="553141"/>
            <a:chOff x="8953431" y="824599"/>
            <a:chExt cx="1912945" cy="55314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4CF5C27-A14A-3BE4-FCB8-A349B51843F5}"/>
                </a:ext>
              </a:extLst>
            </p:cNvPr>
            <p:cNvSpPr txBox="1"/>
            <p:nvPr/>
          </p:nvSpPr>
          <p:spPr>
            <a:xfrm>
              <a:off x="9369471" y="891388"/>
              <a:ext cx="149690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Preprocess</a:t>
              </a:r>
            </a:p>
          </p:txBody>
        </p:sp>
        <p:pic>
          <p:nvPicPr>
            <p:cNvPr id="44" name="Graphic 43" descr="Magic Wand Auto with solid fill">
              <a:extLst>
                <a:ext uri="{FF2B5EF4-FFF2-40B4-BE49-F238E27FC236}">
                  <a16:creationId xmlns:a16="http://schemas.microsoft.com/office/drawing/2014/main" id="{9466F823-9682-1C4C-9401-F31D42D4D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flipH="1">
              <a:off x="8953431" y="824599"/>
              <a:ext cx="553141" cy="553141"/>
            </a:xfrm>
            <a:prstGeom prst="rect">
              <a:avLst/>
            </a:prstGeom>
          </p:spPr>
        </p:pic>
      </p:grpSp>
      <p:sp>
        <p:nvSpPr>
          <p:cNvPr id="46" name="Thought Bubble: Cloud 45">
            <a:extLst>
              <a:ext uri="{FF2B5EF4-FFF2-40B4-BE49-F238E27FC236}">
                <a16:creationId xmlns:a16="http://schemas.microsoft.com/office/drawing/2014/main" id="{24360DAB-541F-42C3-2AF1-21F861142EF8}"/>
              </a:ext>
            </a:extLst>
          </p:cNvPr>
          <p:cNvSpPr/>
          <p:nvPr/>
        </p:nvSpPr>
        <p:spPr>
          <a:xfrm>
            <a:off x="886763" y="3111661"/>
            <a:ext cx="2086217" cy="795681"/>
          </a:xfrm>
          <a:prstGeom prst="cloudCallout">
            <a:avLst>
              <a:gd name="adj1" fmla="val -21621"/>
              <a:gd name="adj2" fmla="val 724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Query!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81432A3-B654-B170-477B-86241327457E}"/>
              </a:ext>
            </a:extLst>
          </p:cNvPr>
          <p:cNvGrpSpPr/>
          <p:nvPr/>
        </p:nvGrpSpPr>
        <p:grpSpPr>
          <a:xfrm>
            <a:off x="4289851" y="3981949"/>
            <a:ext cx="3210560" cy="186343"/>
            <a:chOff x="4114800" y="3429000"/>
            <a:chExt cx="4253230" cy="186343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9ACF2067-1E80-2133-6A72-43D071AEF7B1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1A7EE4FB-FD6C-D12B-CC0A-C3B7A8AB82F2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2EA4310-75F9-33BB-C523-D7F16962E16F}"/>
              </a:ext>
            </a:extLst>
          </p:cNvPr>
          <p:cNvGrpSpPr/>
          <p:nvPr/>
        </p:nvGrpSpPr>
        <p:grpSpPr>
          <a:xfrm>
            <a:off x="3036790" y="4572051"/>
            <a:ext cx="7421747" cy="2021775"/>
            <a:chOff x="3036790" y="4520428"/>
            <a:chExt cx="7421747" cy="2021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: Rounded Corners 52">
                  <a:extLst>
                    <a:ext uri="{FF2B5EF4-FFF2-40B4-BE49-F238E27FC236}">
                      <a16:creationId xmlns:a16="http://schemas.microsoft.com/office/drawing/2014/main" id="{FDBB5847-4984-51C3-48A0-75A76DF22B2F}"/>
                    </a:ext>
                  </a:extLst>
                </p:cNvPr>
                <p:cNvSpPr/>
                <p:nvPr/>
              </p:nvSpPr>
              <p:spPr>
                <a:xfrm>
                  <a:off x="3102172" y="4520428"/>
                  <a:ext cx="7356365" cy="2021775"/>
                </a:xfrm>
                <a:prstGeom prst="round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lvl="3" algn="ctr"/>
                  <a:r>
                    <a:rPr lang="en-US" sz="2400" dirty="0">
                      <a:solidFill>
                        <a:schemeClr val="tx1"/>
                      </a:solidFill>
                    </a:rPr>
                    <a:t>Upper bound: DE-PIR from new </a:t>
                  </a:r>
                  <a:r>
                    <a:rPr lang="en-US" sz="2400" dirty="0" err="1">
                      <a:solidFill>
                        <a:schemeClr val="tx1"/>
                      </a:solidFill>
                    </a:rPr>
                    <a:t>assump</a:t>
                  </a:r>
                  <a:r>
                    <a:rPr lang="en-US" sz="2400" dirty="0">
                      <a:solidFill>
                        <a:schemeClr val="tx1"/>
                      </a:solidFill>
                    </a:rPr>
                    <a:t>.</a:t>
                  </a:r>
                </a:p>
                <a:p>
                  <a:pPr lvl="3" algn="ctr"/>
                  <a:r>
                    <a:rPr lang="en-US" sz="1400" dirty="0">
                      <a:solidFill>
                        <a:schemeClr val="tx1"/>
                      </a:solidFill>
                    </a:rPr>
                    <a:t>[Bolye,Ishai,Pass,Wootters17][Canetti,Holmgren,Richelson17] [Boyle,Holmgren,Ma,Weiss21][Blackwell,Wootters21]</a:t>
                  </a:r>
                </a:p>
                <a:p>
                  <a:pPr lvl="3" algn="ctr"/>
                  <a:r>
                    <a:rPr lang="en-US" sz="2400" dirty="0">
                      <a:solidFill>
                        <a:schemeClr val="tx1"/>
                      </a:solidFill>
                    </a:rPr>
                    <a:t>Lower bound:</a:t>
                  </a:r>
                </a:p>
                <a:p>
                  <a:pPr lvl="3" algn="ctr"/>
                  <a:r>
                    <a:rPr lang="en-US" sz="2400" dirty="0">
                      <a:solidFill>
                        <a:schemeClr val="tx1"/>
                      </a:solidFill>
                    </a:rPr>
                    <a:t>Server time * server extra space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  <a:p>
                  <a:pPr lvl="3" algn="ctr"/>
                  <a:r>
                    <a:rPr lang="en-US" sz="1400" dirty="0">
                      <a:solidFill>
                        <a:schemeClr val="tx1"/>
                      </a:solidFill>
                    </a:rPr>
                    <a:t>[Beimel,Ishai,Malkin00] [Persiano,Yeo22]</a:t>
                  </a:r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Rectangle: Rounded Corners 52">
                  <a:extLst>
                    <a:ext uri="{FF2B5EF4-FFF2-40B4-BE49-F238E27FC236}">
                      <a16:creationId xmlns:a16="http://schemas.microsoft.com/office/drawing/2014/main" id="{FDBB5847-4984-51C3-48A0-75A76DF22B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2172" y="4520428"/>
                  <a:ext cx="7356365" cy="2021775"/>
                </a:xfrm>
                <a:prstGeom prst="round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5" name="Graphic 54" descr="Questions with solid fill">
              <a:extLst>
                <a:ext uri="{FF2B5EF4-FFF2-40B4-BE49-F238E27FC236}">
                  <a16:creationId xmlns:a16="http://schemas.microsoft.com/office/drawing/2014/main" id="{681470CB-8082-D38B-AE99-8918505C8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036790" y="4575121"/>
              <a:ext cx="1513461" cy="15134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6493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"/>
          <p:cNvSpPr/>
          <p:nvPr/>
        </p:nvSpPr>
        <p:spPr>
          <a:xfrm>
            <a:off x="6093167" y="144675"/>
            <a:ext cx="6590000" cy="732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96" name="Google Shape;196;p22"/>
          <p:cNvSpPr/>
          <p:nvPr/>
        </p:nvSpPr>
        <p:spPr>
          <a:xfrm>
            <a:off x="6482067" y="2557483"/>
            <a:ext cx="5104000" cy="1429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7" name="Google Shape;197;p22"/>
          <p:cNvSpPr/>
          <p:nvPr/>
        </p:nvSpPr>
        <p:spPr>
          <a:xfrm>
            <a:off x="386067" y="3931867"/>
            <a:ext cx="5104000" cy="1429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8" name="Google Shape;198;p22"/>
          <p:cNvSpPr txBox="1"/>
          <p:nvPr/>
        </p:nvSpPr>
        <p:spPr>
          <a:xfrm>
            <a:off x="1498000" y="1358067"/>
            <a:ext cx="97932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400"/>
          </a:p>
        </p:txBody>
      </p:sp>
      <p:sp>
        <p:nvSpPr>
          <p:cNvPr id="199" name="Google Shape;199;p22"/>
          <p:cNvSpPr txBox="1"/>
          <p:nvPr/>
        </p:nvSpPr>
        <p:spPr>
          <a:xfrm>
            <a:off x="365600" y="265667"/>
            <a:ext cx="5624800" cy="1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4667" b="1" dirty="0">
                <a:latin typeface="Raleway"/>
                <a:ea typeface="Raleway"/>
                <a:cs typeface="Raleway"/>
                <a:sym typeface="Raleway"/>
              </a:rPr>
              <a:t>Classical PIR</a:t>
            </a:r>
            <a:endParaRPr sz="4667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1" name="Google Shape;201;p22"/>
          <p:cNvSpPr txBox="1"/>
          <p:nvPr/>
        </p:nvSpPr>
        <p:spPr>
          <a:xfrm>
            <a:off x="6401133" y="164067"/>
            <a:ext cx="5624800" cy="1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4667" b="1">
                <a:latin typeface="Raleway"/>
                <a:ea typeface="Raleway"/>
                <a:cs typeface="Raleway"/>
                <a:sym typeface="Raleway"/>
              </a:rPr>
              <a:t>Preprocessing PIR</a:t>
            </a:r>
            <a:endParaRPr sz="4667" b="1">
              <a:latin typeface="Raleway"/>
              <a:ea typeface="Raleway"/>
              <a:cs typeface="Raleway"/>
              <a:sym typeface="Raleway"/>
            </a:endParaRPr>
          </a:p>
          <a:p>
            <a:pPr algn="ctr"/>
            <a:endParaRPr sz="4667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3" name="Google Shape;203;p22"/>
          <p:cNvPicPr preferRelativeResize="0"/>
          <p:nvPr/>
        </p:nvPicPr>
        <p:blipFill>
          <a:blip r:embed="rId4">
            <a:alphaModFix/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90067" y="2886483"/>
            <a:ext cx="857069" cy="85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2"/>
          <p:cNvPicPr preferRelativeResize="0"/>
          <p:nvPr/>
        </p:nvPicPr>
        <p:blipFill>
          <a:blip r:embed="rId4">
            <a:alphaModFix/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7220" y="4175612"/>
            <a:ext cx="857069" cy="85706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Google Shape;210;p22"/>
              <p:cNvSpPr txBox="1"/>
              <p:nvPr/>
            </p:nvSpPr>
            <p:spPr>
              <a:xfrm>
                <a:off x="7275305" y="2876381"/>
                <a:ext cx="5347961" cy="14924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r>
                  <a:rPr lang="ar-AE" sz="4000" dirty="0">
                    <a:latin typeface="Raleway"/>
                    <a:ea typeface="Raleway"/>
                    <a:cs typeface="Raleway"/>
                    <a:sym typeface="Raleway"/>
                  </a:rPr>
                  <a:t>  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ar-AE" sz="4000" i="1" smtClean="0">
                            <a:latin typeface="Cambria Math" panose="02040503050406030204" pitchFamily="18" charset="0"/>
                            <a:sym typeface="Raleway"/>
                          </a:rPr>
                        </m:ctrlPr>
                      </m:accPr>
                      <m:e>
                        <m:r>
                          <a:rPr lang="ar-AE" sz="4000" b="0" i="1" smtClean="0">
                            <a:latin typeface="Cambria Math" panose="02040503050406030204" pitchFamily="18" charset="0"/>
                            <a:sym typeface="Raleway"/>
                          </a:rPr>
                          <m:t>𝑂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sym typeface="Raleway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  <a:sym typeface="Raleway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sym typeface="Raleway"/>
                          </a:rPr>
                          <m:t>𝑛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sym typeface="Raleway"/>
                      </a:rPr>
                      <m:t>)</m:t>
                    </m:r>
                  </m:oMath>
                </a14:m>
                <a:r>
                  <a:rPr lang="ar-AE" sz="4000" dirty="0">
                    <a:latin typeface="Raleway"/>
                    <a:ea typeface="Raleway"/>
                    <a:cs typeface="Raleway"/>
                    <a:sym typeface="Raleway"/>
                  </a:rPr>
                  <a:t>-</a:t>
                </a:r>
                <a:r>
                  <a:rPr lang="en-US" sz="4000" dirty="0">
                    <a:latin typeface="Raleway"/>
                    <a:ea typeface="Raleway"/>
                    <a:cs typeface="Raleway"/>
                    <a:sym typeface="Raleway"/>
                  </a:rPr>
                  <a:t>time </a:t>
                </a:r>
              </a:p>
              <a:p>
                <a:endParaRPr sz="4000" dirty="0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mc:Choice>
        <mc:Fallback xmlns="">
          <p:sp>
            <p:nvSpPr>
              <p:cNvPr id="210" name="Google Shape;210;p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305" y="2876381"/>
                <a:ext cx="5347961" cy="1492419"/>
              </a:xfrm>
              <a:prstGeom prst="rect">
                <a:avLst/>
              </a:prstGeom>
              <a:blipFill>
                <a:blip r:embed="rId5"/>
                <a:stretch>
                  <a:fillRect l="-3318" t="-8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Google Shape;224;p23">
            <a:extLst>
              <a:ext uri="{FF2B5EF4-FFF2-40B4-BE49-F238E27FC236}">
                <a16:creationId xmlns:a16="http://schemas.microsoft.com/office/drawing/2014/main" id="{5D968A1B-BF2F-B34E-AD44-39C3272A8577}"/>
              </a:ext>
            </a:extLst>
          </p:cNvPr>
          <p:cNvSpPr/>
          <p:nvPr/>
        </p:nvSpPr>
        <p:spPr>
          <a:xfrm>
            <a:off x="-491533" y="-124833"/>
            <a:ext cx="13177600" cy="2016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5067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Ours: 1-server Preprocessing PIR</a:t>
            </a:r>
            <a:endParaRPr sz="5067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Google Shape;214;p22">
                <a:extLst>
                  <a:ext uri="{FF2B5EF4-FFF2-40B4-BE49-F238E27FC236}">
                    <a16:creationId xmlns:a16="http://schemas.microsoft.com/office/drawing/2014/main" id="{D4435748-5DFB-BB4E-9967-92842E1C4908}"/>
                  </a:ext>
                </a:extLst>
              </p:cNvPr>
              <p:cNvSpPr txBox="1"/>
              <p:nvPr/>
            </p:nvSpPr>
            <p:spPr>
              <a:xfrm>
                <a:off x="6583667" y="5414567"/>
                <a:ext cx="6039600" cy="1116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endParaRPr lang="en-US" sz="2400" dirty="0">
                  <a:latin typeface="Raleway"/>
                  <a:ea typeface="Raleway"/>
                  <a:cs typeface="Raleway"/>
                  <a:sym typeface="Raleway"/>
                </a:endParaRPr>
              </a:p>
              <a:p>
                <a:endParaRPr sz="800" dirty="0">
                  <a:latin typeface="Raleway"/>
                  <a:ea typeface="Raleway"/>
                  <a:cs typeface="Raleway"/>
                  <a:sym typeface="Raleway"/>
                </a:endParaRPr>
              </a:p>
              <a:p>
                <a:r>
                  <a:rPr lang="en" sz="2400" b="1" dirty="0">
                    <a:latin typeface="Raleway"/>
                    <a:ea typeface="Raleway"/>
                    <a:cs typeface="Raleway"/>
                    <a:sym typeface="Raleway"/>
                  </a:rPr>
                  <a:t>Assume:</a:t>
                </a:r>
                <a:r>
                  <a:rPr lang="ar-AE" sz="2400" dirty="0">
                    <a:sym typeface="Raleway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ar-AE" sz="2400" i="1">
                            <a:latin typeface="Cambria Math" panose="02040503050406030204" pitchFamily="18" charset="0"/>
                            <a:sym typeface="Raleway"/>
                          </a:rPr>
                        </m:ctrlPr>
                      </m:accPr>
                      <m:e>
                        <m:r>
                          <a:rPr lang="ar-AE" sz="2400" i="1">
                            <a:latin typeface="Cambria Math" panose="02040503050406030204" pitchFamily="18" charset="0"/>
                            <a:sym typeface="Raleway"/>
                          </a:rPr>
                          <m:t>𝑂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sym typeface="Raleway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sym typeface="Raleway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sym typeface="Raleway"/>
                          </a:rPr>
                          <m:t>𝑛</m:t>
                        </m:r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  <a:sym typeface="Raleway"/>
                      </a:rPr>
                      <m:t>)</m:t>
                    </m:r>
                  </m:oMath>
                </a14:m>
                <a:r>
                  <a:rPr lang="ar-AE" sz="2400" dirty="0">
                    <a:latin typeface="Raleway"/>
                    <a:ea typeface="Raleway"/>
                    <a:cs typeface="Raleway"/>
                    <a:sym typeface="Raleway"/>
                  </a:rPr>
                  <a:t>-</a:t>
                </a:r>
                <a:r>
                  <a:rPr lang="en-US" sz="2400" dirty="0">
                    <a:latin typeface="Raleway"/>
                    <a:ea typeface="Raleway"/>
                    <a:cs typeface="Raleway"/>
                    <a:sym typeface="Raleway"/>
                  </a:rPr>
                  <a:t>client storage, LWE</a:t>
                </a:r>
                <a:endParaRPr sz="2400" dirty="0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mc:Choice>
        <mc:Fallback xmlns="">
          <p:sp>
            <p:nvSpPr>
              <p:cNvPr id="21" name="Google Shape;214;p22">
                <a:extLst>
                  <a:ext uri="{FF2B5EF4-FFF2-40B4-BE49-F238E27FC236}">
                    <a16:creationId xmlns:a16="http://schemas.microsoft.com/office/drawing/2014/main" id="{D4435748-5DFB-BB4E-9967-92842E1C4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667" y="5414567"/>
                <a:ext cx="6039600" cy="1116997"/>
              </a:xfrm>
              <a:prstGeom prst="rect">
                <a:avLst/>
              </a:prstGeom>
              <a:blipFill>
                <a:blip r:embed="rId6"/>
                <a:stretch>
                  <a:fillRect l="-839" b="-44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D733668-D2A7-8840-BE72-E3CBF8E579CE}"/>
              </a:ext>
            </a:extLst>
          </p:cNvPr>
          <p:cNvSpPr txBox="1"/>
          <p:nvPr/>
        </p:nvSpPr>
        <p:spPr>
          <a:xfrm>
            <a:off x="7847136" y="1794419"/>
            <a:ext cx="22599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Optimal!</a:t>
            </a:r>
          </a:p>
        </p:txBody>
      </p:sp>
      <p:sp>
        <p:nvSpPr>
          <p:cNvPr id="15" name="Google Shape;196;p22">
            <a:extLst>
              <a:ext uri="{FF2B5EF4-FFF2-40B4-BE49-F238E27FC236}">
                <a16:creationId xmlns:a16="http://schemas.microsoft.com/office/drawing/2014/main" id="{D32C4734-F4DF-7F42-A42C-491F16486D14}"/>
              </a:ext>
            </a:extLst>
          </p:cNvPr>
          <p:cNvSpPr/>
          <p:nvPr/>
        </p:nvSpPr>
        <p:spPr>
          <a:xfrm>
            <a:off x="7878132" y="5828223"/>
            <a:ext cx="2982613" cy="812873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4E249FE-2404-3244-82E0-ACF5CF56660F}"/>
              </a:ext>
            </a:extLst>
          </p:cNvPr>
          <p:cNvCxnSpPr>
            <a:cxnSpLocks/>
          </p:cNvCxnSpPr>
          <p:nvPr/>
        </p:nvCxnSpPr>
        <p:spPr>
          <a:xfrm>
            <a:off x="9213533" y="4000926"/>
            <a:ext cx="0" cy="685374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B7F3CA0-014D-4A4C-88CD-EAC0DC676398}"/>
              </a:ext>
            </a:extLst>
          </p:cNvPr>
          <p:cNvCxnSpPr>
            <a:cxnSpLocks/>
          </p:cNvCxnSpPr>
          <p:nvPr/>
        </p:nvCxnSpPr>
        <p:spPr>
          <a:xfrm flipV="1">
            <a:off x="9213533" y="5219699"/>
            <a:ext cx="0" cy="608524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EA645D-E5A7-AD4B-BD0F-CA1FDBE161EC}"/>
                  </a:ext>
                </a:extLst>
              </p:cNvPr>
              <p:cNvSpPr/>
              <p:nvPr/>
            </p:nvSpPr>
            <p:spPr>
              <a:xfrm>
                <a:off x="10443494" y="4548313"/>
                <a:ext cx="1406924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Raleway"/>
                        </a:rPr>
                        <m:t>Ω</m:t>
                      </m:r>
                      <m:d>
                        <m:dPr>
                          <m:ctrlP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Raleway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sym typeface="Raleway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3600" dirty="0">
                  <a:sym typeface="Raleway"/>
                </a:endParaRPr>
              </a:p>
              <a:p>
                <a:r>
                  <a:rPr lang="en-US" sz="2000" dirty="0">
                    <a:sym typeface="Raleway"/>
                  </a:rPr>
                  <a:t>[CHK22]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EA645D-E5A7-AD4B-BD0F-CA1FDBE16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3494" y="4548313"/>
                <a:ext cx="1406924" cy="954107"/>
              </a:xfrm>
              <a:prstGeom prst="rect">
                <a:avLst/>
              </a:prstGeom>
              <a:blipFill>
                <a:blip r:embed="rId7"/>
                <a:stretch>
                  <a:fillRect l="-3571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7CBF85-2CC8-E741-9158-853F01942196}"/>
                  </a:ext>
                </a:extLst>
              </p:cNvPr>
              <p:cNvSpPr txBox="1"/>
              <p:nvPr/>
            </p:nvSpPr>
            <p:spPr>
              <a:xfrm>
                <a:off x="8851583" y="4649188"/>
                <a:ext cx="7239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7CBF85-2CC8-E741-9158-853F01942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1583" y="4649188"/>
                <a:ext cx="72390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7F5527C-3E9B-0747-835C-FD5347FE698D}"/>
              </a:ext>
            </a:extLst>
          </p:cNvPr>
          <p:cNvCxnSpPr>
            <a:cxnSpLocks/>
          </p:cNvCxnSpPr>
          <p:nvPr/>
        </p:nvCxnSpPr>
        <p:spPr>
          <a:xfrm>
            <a:off x="9603467" y="4941575"/>
            <a:ext cx="840027" cy="0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Google Shape;208;p22">
                <a:extLst>
                  <a:ext uri="{FF2B5EF4-FFF2-40B4-BE49-F238E27FC236}">
                    <a16:creationId xmlns:a16="http://schemas.microsoft.com/office/drawing/2014/main" id="{6CB9C0A9-269F-7349-9605-45B6DFFBC816}"/>
                  </a:ext>
                </a:extLst>
              </p:cNvPr>
              <p:cNvSpPr txBox="1"/>
              <p:nvPr/>
            </p:nvSpPr>
            <p:spPr>
              <a:xfrm>
                <a:off x="190138" y="4181391"/>
                <a:ext cx="5975724" cy="14924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r>
                  <a:rPr lang="ar-AE" sz="4000" dirty="0">
                    <a:latin typeface="Raleway"/>
                    <a:ea typeface="Raleway"/>
                    <a:cs typeface="Raleway"/>
                    <a:sym typeface="Raleway"/>
                  </a:rPr>
                  <a:t>    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ar-AE" sz="4000" i="1" smtClean="0">
                            <a:latin typeface="Cambria Math" panose="02040503050406030204" pitchFamily="18" charset="0"/>
                            <a:sym typeface="Raleway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sym typeface="Raleway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sym typeface="Raleway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sym typeface="Raleway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000" dirty="0">
                    <a:latin typeface="Raleway"/>
                    <a:ea typeface="Raleway"/>
                    <a:cs typeface="Raleway"/>
                    <a:sym typeface="Raleway"/>
                  </a:rPr>
                  <a:t> - comm.</a:t>
                </a:r>
              </a:p>
              <a:p>
                <a:endParaRPr sz="4000" dirty="0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mc:Choice>
        <mc:Fallback xmlns="">
          <p:sp>
            <p:nvSpPr>
              <p:cNvPr id="25" name="Google Shape;208;p22">
                <a:extLst>
                  <a:ext uri="{FF2B5EF4-FFF2-40B4-BE49-F238E27FC236}">
                    <a16:creationId xmlns:a16="http://schemas.microsoft.com/office/drawing/2014/main" id="{6CB9C0A9-269F-7349-9605-45B6DFFBC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38" y="4181391"/>
                <a:ext cx="5975724" cy="1492419"/>
              </a:xfrm>
              <a:prstGeom prst="rect">
                <a:avLst/>
              </a:prstGeom>
              <a:blipFill>
                <a:blip r:embed="rId9"/>
                <a:stretch>
                  <a:fillRect l="-2966" t="-8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6634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44"/>
    </mc:Choice>
    <mc:Fallback xmlns="">
      <p:transition spd="slow" advTm="456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9" grpId="0"/>
      <p:bldP spid="6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"/>
          <p:cNvSpPr txBox="1"/>
          <p:nvPr/>
        </p:nvSpPr>
        <p:spPr>
          <a:xfrm>
            <a:off x="1498000" y="1358067"/>
            <a:ext cx="97932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400"/>
          </a:p>
        </p:txBody>
      </p:sp>
      <p:sp>
        <p:nvSpPr>
          <p:cNvPr id="199" name="Google Shape;199;p22"/>
          <p:cNvSpPr txBox="1"/>
          <p:nvPr/>
        </p:nvSpPr>
        <p:spPr>
          <a:xfrm>
            <a:off x="365600" y="265667"/>
            <a:ext cx="5624800" cy="1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4667" b="1" dirty="0">
                <a:latin typeface="Raleway"/>
                <a:ea typeface="Raleway"/>
                <a:cs typeface="Raleway"/>
                <a:sym typeface="Raleway"/>
              </a:rPr>
              <a:t>Classical PIR </a:t>
            </a:r>
            <a:endParaRPr sz="4667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0" name="Google Shape;200;p22"/>
          <p:cNvSpPr txBox="1"/>
          <p:nvPr/>
        </p:nvSpPr>
        <p:spPr>
          <a:xfrm>
            <a:off x="1623000" y="2862667"/>
            <a:ext cx="36980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000">
                <a:solidFill>
                  <a:srgbClr val="999999"/>
                </a:solidFill>
                <a:latin typeface="Raleway"/>
                <a:ea typeface="Raleway"/>
                <a:cs typeface="Raleway"/>
                <a:sym typeface="Raleway"/>
              </a:rPr>
              <a:t>Linear-time </a:t>
            </a:r>
            <a:endParaRPr sz="4000">
              <a:solidFill>
                <a:srgbClr val="999999"/>
              </a:solidFill>
              <a:latin typeface="Raleway"/>
              <a:ea typeface="Raleway"/>
              <a:cs typeface="Raleway"/>
              <a:sym typeface="Raleway"/>
            </a:endParaRPr>
          </a:p>
          <a:p>
            <a:endParaRPr sz="40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5" name="Google Shape;20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87220" y="2950606"/>
            <a:ext cx="857069" cy="85706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Google Shape;208;p22"/>
              <p:cNvSpPr txBox="1"/>
              <p:nvPr/>
            </p:nvSpPr>
            <p:spPr>
              <a:xfrm>
                <a:off x="767977" y="4190161"/>
                <a:ext cx="3698000" cy="15497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r>
                  <a:rPr lang="ar-AE" sz="4000" dirty="0">
                    <a:latin typeface="Raleway"/>
                    <a:ea typeface="Raleway"/>
                    <a:cs typeface="Raleway"/>
                    <a:sym typeface="Raleway"/>
                  </a:rPr>
                  <a:t>    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ar-AE" sz="4000" i="1" smtClean="0">
                            <a:latin typeface="Cambria Math" panose="02040503050406030204" pitchFamily="18" charset="0"/>
                            <a:sym typeface="Raleway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sym typeface="Raleway"/>
                          </a:rPr>
                          <m:t>𝑂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sym typeface="Raleway"/>
                      </a:rPr>
                      <m:t>(1)</m:t>
                    </m:r>
                  </m:oMath>
                </a14:m>
                <a:r>
                  <a:rPr lang="ar-AE" sz="4000" dirty="0">
                    <a:latin typeface="Raleway"/>
                    <a:ea typeface="Raleway"/>
                    <a:cs typeface="Raleway"/>
                    <a:sym typeface="Raleway"/>
                  </a:rPr>
                  <a:t>-</a:t>
                </a:r>
                <a:r>
                  <a:rPr lang="en-US" sz="4000" dirty="0">
                    <a:latin typeface="Raleway"/>
                    <a:ea typeface="Raleway"/>
                    <a:cs typeface="Raleway"/>
                    <a:sym typeface="Raleway"/>
                  </a:rPr>
                  <a:t>BW</a:t>
                </a:r>
              </a:p>
              <a:p>
                <a:endParaRPr sz="4000" dirty="0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mc:Choice>
        <mc:Fallback xmlns="">
          <p:sp>
            <p:nvSpPr>
              <p:cNvPr id="208" name="Google Shape;208;p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977" y="4190161"/>
                <a:ext cx="3698000" cy="1549743"/>
              </a:xfrm>
              <a:prstGeom prst="rect">
                <a:avLst/>
              </a:prstGeom>
              <a:blipFill>
                <a:blip r:embed="rId4"/>
                <a:stretch>
                  <a:fillRect l="-51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FA9EA20-6372-CF44-BAEB-86D443E4A147}"/>
              </a:ext>
            </a:extLst>
          </p:cNvPr>
          <p:cNvSpPr txBox="1"/>
          <p:nvPr/>
        </p:nvSpPr>
        <p:spPr>
          <a:xfrm>
            <a:off x="5990400" y="2178811"/>
            <a:ext cx="44614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PIR scheme with </a:t>
            </a:r>
          </a:p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sublinear</a:t>
            </a:r>
            <a:r>
              <a:rPr lang="en-US" sz="3600" b="1" dirty="0"/>
              <a:t> server time?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B5CFB2-FC89-814F-96E0-175C40220E2A}"/>
              </a:ext>
            </a:extLst>
          </p:cNvPr>
          <p:cNvSpPr txBox="1"/>
          <p:nvPr/>
        </p:nvSpPr>
        <p:spPr>
          <a:xfrm>
            <a:off x="5990400" y="3852446"/>
            <a:ext cx="5736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itchFamily="2" charset="2"/>
              </a:rPr>
              <a:t></a:t>
            </a:r>
            <a:r>
              <a:rPr lang="en-US" sz="3600" dirty="0">
                <a:sym typeface="Wingdings" pitchFamily="2" charset="2"/>
              </a:rPr>
              <a:t> </a:t>
            </a:r>
            <a:r>
              <a:rPr lang="en-US" sz="3600" dirty="0">
                <a:solidFill>
                  <a:srgbClr val="FF0000"/>
                </a:solidFill>
                <a:sym typeface="Wingdings" pitchFamily="2" charset="2"/>
              </a:rPr>
              <a:t>Hopeless</a:t>
            </a:r>
            <a:r>
              <a:rPr lang="en-US" sz="3600" dirty="0">
                <a:sym typeface="Wingdings" pitchFamily="2" charset="2"/>
              </a:rPr>
              <a:t> in classical model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23">
                <a:extLst>
                  <a:ext uri="{FF2B5EF4-FFF2-40B4-BE49-F238E27FC236}">
                    <a16:creationId xmlns:a16="http://schemas.microsoft.com/office/drawing/2014/main" id="{D21E78A4-29D3-3242-A9FF-B7F0E8CEC912}"/>
                  </a:ext>
                </a:extLst>
              </p:cNvPr>
              <p:cNvSpPr/>
              <p:nvPr/>
            </p:nvSpPr>
            <p:spPr>
              <a:xfrm>
                <a:off x="5683977" y="4965033"/>
                <a:ext cx="6350001" cy="1115407"/>
              </a:xfrm>
              <a:prstGeom prst="roundRect">
                <a:avLst/>
              </a:prstGeom>
              <a:solidFill>
                <a:srgbClr val="FF9999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Lower bound: server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[BIM00] </a:t>
                </a:r>
              </a:p>
            </p:txBody>
          </p:sp>
        </mc:Choice>
        <mc:Fallback xmlns="">
          <p:sp>
            <p:nvSpPr>
              <p:cNvPr id="13" name="Rectangle: Rounded Corners 23">
                <a:extLst>
                  <a:ext uri="{FF2B5EF4-FFF2-40B4-BE49-F238E27FC236}">
                    <a16:creationId xmlns:a16="http://schemas.microsoft.com/office/drawing/2014/main" id="{D21E78A4-29D3-3242-A9FF-B7F0E8CEC9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977" y="4965033"/>
                <a:ext cx="6350001" cy="1115407"/>
              </a:xfrm>
              <a:prstGeom prst="roundRect">
                <a:avLst/>
              </a:prstGeom>
              <a:blipFill>
                <a:blip r:embed="rId5"/>
                <a:stretch>
                  <a:fillRect l="-398" t="-3333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Google Shape;204;p22">
            <a:extLst>
              <a:ext uri="{FF2B5EF4-FFF2-40B4-BE49-F238E27FC236}">
                <a16:creationId xmlns:a16="http://schemas.microsoft.com/office/drawing/2014/main" id="{39257565-001B-CC40-BB5A-7DD804644C54}"/>
              </a:ext>
            </a:extLst>
          </p:cNvPr>
          <p:cNvPicPr preferRelativeResize="0"/>
          <p:nvPr/>
        </p:nvPicPr>
        <p:blipFill>
          <a:blip r:embed="rId6">
            <a:alphaModFix/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7220" y="4175612"/>
            <a:ext cx="857069" cy="857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973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F635B-675C-3368-4E2B-2D5C55E22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328"/>
            <a:ext cx="10515600" cy="1068881"/>
          </a:xfrm>
        </p:spPr>
        <p:txBody>
          <a:bodyPr>
            <a:normAutofit/>
          </a:bodyPr>
          <a:lstStyle/>
          <a:p>
            <a:r>
              <a:rPr lang="en-US" dirty="0"/>
              <a:t>Our results: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798911" y="2124546"/>
            <a:ext cx="1441420" cy="1342481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499597" y="2414250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9" name="Graphic 18" descr="Devil face with solid fill with solid fill">
            <a:extLst>
              <a:ext uri="{FF2B5EF4-FFF2-40B4-BE49-F238E27FC236}">
                <a16:creationId xmlns:a16="http://schemas.microsoft.com/office/drawing/2014/main" id="{5186DDAB-DBB9-B84F-52DC-0309631AC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7159" y="3402176"/>
            <a:ext cx="785340" cy="785340"/>
          </a:xfrm>
          <a:prstGeom prst="rect">
            <a:avLst/>
          </a:prstGeom>
        </p:spPr>
      </p:pic>
      <p:pic>
        <p:nvPicPr>
          <p:cNvPr id="21" name="Graphic 20" descr="Address Book outline">
            <a:extLst>
              <a:ext uri="{FF2B5EF4-FFF2-40B4-BE49-F238E27FC236}">
                <a16:creationId xmlns:a16="http://schemas.microsoft.com/office/drawing/2014/main" id="{25FA7D90-3906-94B8-191D-BF14540B9E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26907" y="1113985"/>
            <a:ext cx="1220470" cy="12204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02CEEE6-4A29-F7BD-5ADC-86B575B6B44B}"/>
                  </a:ext>
                </a:extLst>
              </p:cNvPr>
              <p:cNvSpPr/>
              <p:nvPr/>
            </p:nvSpPr>
            <p:spPr>
              <a:xfrm>
                <a:off x="10852339" y="2201943"/>
                <a:ext cx="962544" cy="77407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DB,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02CEEE6-4A29-F7BD-5ADC-86B575B6B4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2339" y="2201943"/>
                <a:ext cx="962544" cy="774075"/>
              </a:xfrm>
              <a:prstGeom prst="roundRect">
                <a:avLst/>
              </a:prstGeom>
              <a:blipFill>
                <a:blip r:embed="rId6"/>
                <a:stretch>
                  <a:fillRect b="-8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76420-113A-30BE-4495-8FAD16FD72F7}"/>
              </a:ext>
            </a:extLst>
          </p:cNvPr>
          <p:cNvCxnSpPr>
            <a:cxnSpLocks/>
          </p:cNvCxnSpPr>
          <p:nvPr/>
        </p:nvCxnSpPr>
        <p:spPr>
          <a:xfrm>
            <a:off x="2972980" y="2762956"/>
            <a:ext cx="510422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Moon and stars outline">
            <a:extLst>
              <a:ext uri="{FF2B5EF4-FFF2-40B4-BE49-F238E27FC236}">
                <a16:creationId xmlns:a16="http://schemas.microsoft.com/office/drawing/2014/main" id="{255B93D5-5767-7D55-43A6-82D830C416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72980" y="1499850"/>
            <a:ext cx="914400" cy="914400"/>
          </a:xfrm>
          <a:prstGeom prst="rect">
            <a:avLst/>
          </a:prstGeom>
        </p:spPr>
      </p:pic>
      <p:pic>
        <p:nvPicPr>
          <p:cNvPr id="20" name="Graphic 19" descr="Sun outline">
            <a:extLst>
              <a:ext uri="{FF2B5EF4-FFF2-40B4-BE49-F238E27FC236}">
                <a16:creationId xmlns:a16="http://schemas.microsoft.com/office/drawing/2014/main" id="{40382F8A-118C-1F48-FDBE-6E6A2F36C7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72980" y="2996693"/>
            <a:ext cx="914400" cy="9144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4CF5C27-A14A-3BE4-FCB8-A349B51843F5}"/>
              </a:ext>
            </a:extLst>
          </p:cNvPr>
          <p:cNvSpPr txBox="1"/>
          <p:nvPr/>
        </p:nvSpPr>
        <p:spPr>
          <a:xfrm>
            <a:off x="5354698" y="1799216"/>
            <a:ext cx="14969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Preprocess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81432A3-B654-B170-477B-86241327457E}"/>
              </a:ext>
            </a:extLst>
          </p:cNvPr>
          <p:cNvGrpSpPr/>
          <p:nvPr/>
        </p:nvGrpSpPr>
        <p:grpSpPr>
          <a:xfrm>
            <a:off x="4382841" y="3587252"/>
            <a:ext cx="3210560" cy="186343"/>
            <a:chOff x="4114800" y="3429000"/>
            <a:chExt cx="4253230" cy="186343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9ACF2067-1E80-2133-6A72-43D071AEF7B1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1A7EE4FB-FD6C-D12B-CC0A-C3B7A8AB82F2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B8B594-8A7C-FD93-F4AD-109F11CA05B4}"/>
              </a:ext>
            </a:extLst>
          </p:cNvPr>
          <p:cNvGrpSpPr/>
          <p:nvPr/>
        </p:nvGrpSpPr>
        <p:grpSpPr>
          <a:xfrm>
            <a:off x="4318253" y="2342877"/>
            <a:ext cx="3210560" cy="186343"/>
            <a:chOff x="4114800" y="3429000"/>
            <a:chExt cx="4253230" cy="18634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5DE6EC9-2C15-1A5C-BA3A-E6F38430EB59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8F387A4-8E4A-D78D-969C-255A5F672397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B896E8-7525-E587-927A-2C1651E34DA6}"/>
                  </a:ext>
                </a:extLst>
              </p:cNvPr>
              <p:cNvSpPr txBox="1"/>
              <p:nvPr/>
            </p:nvSpPr>
            <p:spPr>
              <a:xfrm>
                <a:off x="5724740" y="4660545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B896E8-7525-E587-927A-2C1651E34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740" y="4660545"/>
                <a:ext cx="30970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10909C49-4116-14DD-E218-FA89589623AC}"/>
              </a:ext>
            </a:extLst>
          </p:cNvPr>
          <p:cNvGrpSpPr/>
          <p:nvPr/>
        </p:nvGrpSpPr>
        <p:grpSpPr>
          <a:xfrm>
            <a:off x="4382841" y="4171336"/>
            <a:ext cx="3210560" cy="186343"/>
            <a:chOff x="4114800" y="3429000"/>
            <a:chExt cx="4253230" cy="186343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A3EF9C39-D9E3-FC54-0B73-C0B9F0165698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D1CD74B6-C835-4C25-D6AA-0778E9C10B2C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F03E755-E251-880B-87BE-5BD4ED6151EA}"/>
              </a:ext>
            </a:extLst>
          </p:cNvPr>
          <p:cNvGrpSpPr/>
          <p:nvPr/>
        </p:nvGrpSpPr>
        <p:grpSpPr>
          <a:xfrm>
            <a:off x="4382841" y="5240217"/>
            <a:ext cx="3210560" cy="186343"/>
            <a:chOff x="4114800" y="3429000"/>
            <a:chExt cx="4253230" cy="186343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AE8671C7-D527-B95B-A7EE-DA8B25B40E03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C9606613-D21A-C245-EB54-ED72729A9634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166A0673-5E1E-CE5B-A486-B0ACB5029EFB}"/>
                  </a:ext>
                </a:extLst>
              </p:cNvPr>
              <p:cNvSpPr/>
              <p:nvPr/>
            </p:nvSpPr>
            <p:spPr>
              <a:xfrm>
                <a:off x="92082" y="2700266"/>
                <a:ext cx="1529907" cy="104272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Storage: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166A0673-5E1E-CE5B-A486-B0ACB5029E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82" y="2700266"/>
                <a:ext cx="1529907" cy="1042725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60B3A79-786A-FA49-805C-03E926B9B8E5}"/>
              </a:ext>
            </a:extLst>
          </p:cNvPr>
          <p:cNvSpPr/>
          <p:nvPr/>
        </p:nvSpPr>
        <p:spPr>
          <a:xfrm>
            <a:off x="5040996" y="3453893"/>
            <a:ext cx="1810607" cy="47220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Query 1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8D1B2110-4364-9448-87E4-A94D7839ACCC}"/>
              </a:ext>
            </a:extLst>
          </p:cNvPr>
          <p:cNvSpPr/>
          <p:nvPr/>
        </p:nvSpPr>
        <p:spPr>
          <a:xfrm>
            <a:off x="5040995" y="4088862"/>
            <a:ext cx="1810607" cy="47220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Query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BC34EF1E-5185-8747-B149-91013D2F677C}"/>
                  </a:ext>
                </a:extLst>
              </p:cNvPr>
              <p:cNvSpPr/>
              <p:nvPr/>
            </p:nvSpPr>
            <p:spPr>
              <a:xfrm>
                <a:off x="5040994" y="5133728"/>
                <a:ext cx="1810607" cy="47220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Query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BC34EF1E-5185-8747-B149-91013D2F67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994" y="5133728"/>
                <a:ext cx="1810607" cy="472203"/>
              </a:xfrm>
              <a:prstGeom prst="roundRect">
                <a:avLst/>
              </a:prstGeom>
              <a:blipFill>
                <a:blip r:embed="rId13"/>
                <a:stretch>
                  <a:fillRect b="-78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: Rounded Corners 59">
                <a:extLst>
                  <a:ext uri="{FF2B5EF4-FFF2-40B4-BE49-F238E27FC236}">
                    <a16:creationId xmlns:a16="http://schemas.microsoft.com/office/drawing/2014/main" id="{956965F1-7F54-8042-B87B-061764692CB6}"/>
                  </a:ext>
                </a:extLst>
              </p:cNvPr>
              <p:cNvSpPr/>
              <p:nvPr/>
            </p:nvSpPr>
            <p:spPr>
              <a:xfrm>
                <a:off x="7959686" y="1666346"/>
                <a:ext cx="2142480" cy="84165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Preprocess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: Rounded Corners 59">
                <a:extLst>
                  <a:ext uri="{FF2B5EF4-FFF2-40B4-BE49-F238E27FC236}">
                    <a16:creationId xmlns:a16="http://schemas.microsoft.com/office/drawing/2014/main" id="{956965F1-7F54-8042-B87B-061764692C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686" y="1666346"/>
                <a:ext cx="2142480" cy="841655"/>
              </a:xfrm>
              <a:prstGeom prst="roundRect">
                <a:avLst/>
              </a:prstGeom>
              <a:blipFill>
                <a:blip r:embed="rId14"/>
                <a:stretch>
                  <a:fillRect t="-4412"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: Rounded Corners 61">
                <a:extLst>
                  <a:ext uri="{FF2B5EF4-FFF2-40B4-BE49-F238E27FC236}">
                    <a16:creationId xmlns:a16="http://schemas.microsoft.com/office/drawing/2014/main" id="{37DBBC29-D981-7D4F-A365-60EE1893CCCB}"/>
                  </a:ext>
                </a:extLst>
              </p:cNvPr>
              <p:cNvSpPr/>
              <p:nvPr/>
            </p:nvSpPr>
            <p:spPr>
              <a:xfrm>
                <a:off x="4852293" y="5792273"/>
                <a:ext cx="2142480" cy="92238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Bandwidth per query: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: Rounded Corners 61">
                <a:extLst>
                  <a:ext uri="{FF2B5EF4-FFF2-40B4-BE49-F238E27FC236}">
                    <a16:creationId xmlns:a16="http://schemas.microsoft.com/office/drawing/2014/main" id="{37DBBC29-D981-7D4F-A365-60EE1893C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293" y="5792273"/>
                <a:ext cx="2142480" cy="922388"/>
              </a:xfrm>
              <a:prstGeom prst="roundRect">
                <a:avLst/>
              </a:prstGeom>
              <a:blipFill>
                <a:blip r:embed="rId15"/>
                <a:stretch>
                  <a:fillRect l="-1170" t="-1351" r="-3509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: Rounded Corners 59">
                <a:extLst>
                  <a:ext uri="{FF2B5EF4-FFF2-40B4-BE49-F238E27FC236}">
                    <a16:creationId xmlns:a16="http://schemas.microsoft.com/office/drawing/2014/main" id="{C34FDA6B-C733-7046-8FE7-99E9AE251343}"/>
                  </a:ext>
                </a:extLst>
              </p:cNvPr>
              <p:cNvSpPr/>
              <p:nvPr/>
            </p:nvSpPr>
            <p:spPr>
              <a:xfrm>
                <a:off x="7916980" y="4393636"/>
                <a:ext cx="2542813" cy="950811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Online time per query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: Rounded Corners 59">
                <a:extLst>
                  <a:ext uri="{FF2B5EF4-FFF2-40B4-BE49-F238E27FC236}">
                    <a16:creationId xmlns:a16="http://schemas.microsoft.com/office/drawing/2014/main" id="{C34FDA6B-C733-7046-8FE7-99E9AE2513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6980" y="4393636"/>
                <a:ext cx="2542813" cy="950811"/>
              </a:xfrm>
              <a:prstGeom prst="roundRect">
                <a:avLst/>
              </a:prstGeom>
              <a:blipFill>
                <a:blip r:embed="rId16"/>
                <a:stretch>
                  <a:fillRect b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9CAE6623-3C5A-1440-B2DB-F4D85D4B76FC}"/>
              </a:ext>
            </a:extLst>
          </p:cNvPr>
          <p:cNvSpPr txBox="1"/>
          <p:nvPr/>
        </p:nvSpPr>
        <p:spPr>
          <a:xfrm>
            <a:off x="7268713" y="6023599"/>
            <a:ext cx="4107051" cy="473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YES!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678441-4FD4-4A44-A5CF-979D2CEAB8FB}"/>
              </a:ext>
            </a:extLst>
          </p:cNvPr>
          <p:cNvSpPr txBox="1"/>
          <p:nvPr/>
        </p:nvSpPr>
        <p:spPr>
          <a:xfrm>
            <a:off x="9050567" y="5883664"/>
            <a:ext cx="2607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Assuming LWE</a:t>
            </a:r>
          </a:p>
          <a:p>
            <a:r>
              <a:rPr lang="en-US" sz="2400" dirty="0"/>
              <a:t>Using FHE</a:t>
            </a:r>
          </a:p>
        </p:txBody>
      </p:sp>
    </p:spTree>
    <p:extLst>
      <p:ext uri="{BB962C8B-B14F-4D97-AF65-F5344CB8AC3E}">
        <p14:creationId xmlns:p14="http://schemas.microsoft.com/office/powerpoint/2010/main" val="325273023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F635B-675C-3368-4E2B-2D5C55E22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328"/>
            <a:ext cx="10515600" cy="1068881"/>
          </a:xfrm>
        </p:spPr>
        <p:txBody>
          <a:bodyPr>
            <a:normAutofit fontScale="90000"/>
          </a:bodyPr>
          <a:lstStyle/>
          <a:p>
            <a:r>
              <a:rPr lang="en-US" dirty="0"/>
              <a:t>Our Result: Optimal in Time, Space, </a:t>
            </a:r>
            <a:r>
              <a:rPr lang="en-US" u="sng" dirty="0"/>
              <a:t>Bandwidth</a:t>
            </a:r>
            <a:endParaRPr lang="en-US" sz="2000" u="sng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798911" y="2124546"/>
            <a:ext cx="1441420" cy="1342481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499597" y="2414250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9" name="Graphic 18" descr="Devil face with solid fill with solid fill">
            <a:extLst>
              <a:ext uri="{FF2B5EF4-FFF2-40B4-BE49-F238E27FC236}">
                <a16:creationId xmlns:a16="http://schemas.microsoft.com/office/drawing/2014/main" id="{5186DDAB-DBB9-B84F-52DC-0309631AC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7159" y="3402176"/>
            <a:ext cx="785340" cy="785340"/>
          </a:xfrm>
          <a:prstGeom prst="rect">
            <a:avLst/>
          </a:prstGeom>
        </p:spPr>
      </p:pic>
      <p:pic>
        <p:nvPicPr>
          <p:cNvPr id="21" name="Graphic 20" descr="Address Book outline">
            <a:extLst>
              <a:ext uri="{FF2B5EF4-FFF2-40B4-BE49-F238E27FC236}">
                <a16:creationId xmlns:a16="http://schemas.microsoft.com/office/drawing/2014/main" id="{25FA7D90-3906-94B8-191D-BF14540B9E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26907" y="1113985"/>
            <a:ext cx="1220470" cy="12204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02CEEE6-4A29-F7BD-5ADC-86B575B6B44B}"/>
                  </a:ext>
                </a:extLst>
              </p:cNvPr>
              <p:cNvSpPr/>
              <p:nvPr/>
            </p:nvSpPr>
            <p:spPr>
              <a:xfrm>
                <a:off x="10852339" y="2201943"/>
                <a:ext cx="962544" cy="77407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DB,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02CEEE6-4A29-F7BD-5ADC-86B575B6B4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2339" y="2201943"/>
                <a:ext cx="962544" cy="774075"/>
              </a:xfrm>
              <a:prstGeom prst="roundRect">
                <a:avLst/>
              </a:prstGeom>
              <a:blipFill>
                <a:blip r:embed="rId6"/>
                <a:stretch>
                  <a:fillRect b="-8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76420-113A-30BE-4495-8FAD16FD72F7}"/>
              </a:ext>
            </a:extLst>
          </p:cNvPr>
          <p:cNvCxnSpPr>
            <a:cxnSpLocks/>
          </p:cNvCxnSpPr>
          <p:nvPr/>
        </p:nvCxnSpPr>
        <p:spPr>
          <a:xfrm>
            <a:off x="2972980" y="2762956"/>
            <a:ext cx="510422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Moon and stars outline">
            <a:extLst>
              <a:ext uri="{FF2B5EF4-FFF2-40B4-BE49-F238E27FC236}">
                <a16:creationId xmlns:a16="http://schemas.microsoft.com/office/drawing/2014/main" id="{255B93D5-5767-7D55-43A6-82D830C416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72980" y="1499850"/>
            <a:ext cx="914400" cy="914400"/>
          </a:xfrm>
          <a:prstGeom prst="rect">
            <a:avLst/>
          </a:prstGeom>
        </p:spPr>
      </p:pic>
      <p:pic>
        <p:nvPicPr>
          <p:cNvPr id="20" name="Graphic 19" descr="Sun outline">
            <a:extLst>
              <a:ext uri="{FF2B5EF4-FFF2-40B4-BE49-F238E27FC236}">
                <a16:creationId xmlns:a16="http://schemas.microsoft.com/office/drawing/2014/main" id="{40382F8A-118C-1F48-FDBE-6E6A2F36C7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72980" y="2996693"/>
            <a:ext cx="914400" cy="914400"/>
          </a:xfrm>
          <a:prstGeom prst="rect">
            <a:avLst/>
          </a:prstGeom>
        </p:spPr>
      </p:pic>
      <p:pic>
        <p:nvPicPr>
          <p:cNvPr id="33" name="Graphic 32" descr="Database with solid fill">
            <a:extLst>
              <a:ext uri="{FF2B5EF4-FFF2-40B4-BE49-F238E27FC236}">
                <a16:creationId xmlns:a16="http://schemas.microsoft.com/office/drawing/2014/main" id="{DF65A301-44EE-A418-0BAE-4E76A0F785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809890" y="2394089"/>
            <a:ext cx="1163089" cy="1163089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90C61EAA-B1F8-AABD-A207-F8B5E67C8D44}"/>
              </a:ext>
            </a:extLst>
          </p:cNvPr>
          <p:cNvGrpSpPr/>
          <p:nvPr/>
        </p:nvGrpSpPr>
        <p:grpSpPr>
          <a:xfrm>
            <a:off x="4938658" y="1732427"/>
            <a:ext cx="1912945" cy="553141"/>
            <a:chOff x="8953431" y="824599"/>
            <a:chExt cx="1912945" cy="55314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4CF5C27-A14A-3BE4-FCB8-A349B51843F5}"/>
                </a:ext>
              </a:extLst>
            </p:cNvPr>
            <p:cNvSpPr txBox="1"/>
            <p:nvPr/>
          </p:nvSpPr>
          <p:spPr>
            <a:xfrm>
              <a:off x="9369471" y="891388"/>
              <a:ext cx="149690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Preprocess</a:t>
              </a:r>
            </a:p>
          </p:txBody>
        </p:sp>
        <p:pic>
          <p:nvPicPr>
            <p:cNvPr id="44" name="Graphic 43" descr="Magic Wand Auto with solid fill">
              <a:extLst>
                <a:ext uri="{FF2B5EF4-FFF2-40B4-BE49-F238E27FC236}">
                  <a16:creationId xmlns:a16="http://schemas.microsoft.com/office/drawing/2014/main" id="{9466F823-9682-1C4C-9401-F31D42D4D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flipH="1">
              <a:off x="8953431" y="824599"/>
              <a:ext cx="553141" cy="553141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81432A3-B654-B170-477B-86241327457E}"/>
              </a:ext>
            </a:extLst>
          </p:cNvPr>
          <p:cNvGrpSpPr/>
          <p:nvPr/>
        </p:nvGrpSpPr>
        <p:grpSpPr>
          <a:xfrm>
            <a:off x="4289851" y="3835225"/>
            <a:ext cx="3210560" cy="186343"/>
            <a:chOff x="4114800" y="3429000"/>
            <a:chExt cx="4253230" cy="186343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9ACF2067-1E80-2133-6A72-43D071AEF7B1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1A7EE4FB-FD6C-D12B-CC0A-C3B7A8AB82F2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B8B594-8A7C-FD93-F4AD-109F11CA05B4}"/>
              </a:ext>
            </a:extLst>
          </p:cNvPr>
          <p:cNvGrpSpPr/>
          <p:nvPr/>
        </p:nvGrpSpPr>
        <p:grpSpPr>
          <a:xfrm>
            <a:off x="4318253" y="2342877"/>
            <a:ext cx="3210560" cy="186343"/>
            <a:chOff x="4114800" y="3429000"/>
            <a:chExt cx="4253230" cy="18634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5DE6EC9-2C15-1A5C-BA3A-E6F38430EB59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8F387A4-8E4A-D78D-969C-255A5F672397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813BD4EA-38E8-7731-4241-C5AF1B65551A}"/>
              </a:ext>
            </a:extLst>
          </p:cNvPr>
          <p:cNvSpPr/>
          <p:nvPr/>
        </p:nvSpPr>
        <p:spPr>
          <a:xfrm>
            <a:off x="1545625" y="3715382"/>
            <a:ext cx="1163089" cy="452910"/>
          </a:xfrm>
          <a:prstGeom prst="wedgeRectCallout">
            <a:avLst>
              <a:gd name="adj1" fmla="val -91944"/>
              <a:gd name="adj2" fmla="val -166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Query1</a:t>
            </a:r>
          </a:p>
        </p:txBody>
      </p:sp>
      <p:sp>
        <p:nvSpPr>
          <p:cNvPr id="48" name="Speech Bubble: Rectangle 47">
            <a:extLst>
              <a:ext uri="{FF2B5EF4-FFF2-40B4-BE49-F238E27FC236}">
                <a16:creationId xmlns:a16="http://schemas.microsoft.com/office/drawing/2014/main" id="{2CCC4577-D30C-3192-2214-ABB6EABEA3A8}"/>
              </a:ext>
            </a:extLst>
          </p:cNvPr>
          <p:cNvSpPr/>
          <p:nvPr/>
        </p:nvSpPr>
        <p:spPr>
          <a:xfrm>
            <a:off x="1545625" y="4318078"/>
            <a:ext cx="1163089" cy="452910"/>
          </a:xfrm>
          <a:prstGeom prst="wedgeRectCallout">
            <a:avLst>
              <a:gd name="adj1" fmla="val -91944"/>
              <a:gd name="adj2" fmla="val -166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Query2</a:t>
            </a:r>
          </a:p>
        </p:txBody>
      </p:sp>
      <p:sp>
        <p:nvSpPr>
          <p:cNvPr id="49" name="Speech Bubble: Rectangle 48">
            <a:extLst>
              <a:ext uri="{FF2B5EF4-FFF2-40B4-BE49-F238E27FC236}">
                <a16:creationId xmlns:a16="http://schemas.microsoft.com/office/drawing/2014/main" id="{A8585BD0-3707-836E-D231-DEDD64ED4022}"/>
              </a:ext>
            </a:extLst>
          </p:cNvPr>
          <p:cNvSpPr/>
          <p:nvPr/>
        </p:nvSpPr>
        <p:spPr>
          <a:xfrm>
            <a:off x="1545625" y="5354907"/>
            <a:ext cx="1163089" cy="452910"/>
          </a:xfrm>
          <a:prstGeom prst="wedgeRectCallout">
            <a:avLst>
              <a:gd name="adj1" fmla="val -91944"/>
              <a:gd name="adj2" fmla="val -166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QueryQ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B896E8-7525-E587-927A-2C1651E34DA6}"/>
                  </a:ext>
                </a:extLst>
              </p:cNvPr>
              <p:cNvSpPr txBox="1"/>
              <p:nvPr/>
            </p:nvSpPr>
            <p:spPr>
              <a:xfrm>
                <a:off x="1972319" y="4938987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B896E8-7525-E587-927A-2C1651E34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319" y="4938987"/>
                <a:ext cx="30970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10909C49-4116-14DD-E218-FA89589623AC}"/>
              </a:ext>
            </a:extLst>
          </p:cNvPr>
          <p:cNvGrpSpPr/>
          <p:nvPr/>
        </p:nvGrpSpPr>
        <p:grpSpPr>
          <a:xfrm>
            <a:off x="4289851" y="4419309"/>
            <a:ext cx="3210560" cy="186343"/>
            <a:chOff x="4114800" y="3429000"/>
            <a:chExt cx="4253230" cy="186343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A3EF9C39-D9E3-FC54-0B73-C0B9F0165698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D1CD74B6-C835-4C25-D6AA-0778E9C10B2C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F03E755-E251-880B-87BE-5BD4ED6151EA}"/>
              </a:ext>
            </a:extLst>
          </p:cNvPr>
          <p:cNvGrpSpPr/>
          <p:nvPr/>
        </p:nvGrpSpPr>
        <p:grpSpPr>
          <a:xfrm>
            <a:off x="4289851" y="5488190"/>
            <a:ext cx="3210560" cy="186343"/>
            <a:chOff x="4114800" y="3429000"/>
            <a:chExt cx="4253230" cy="186343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AE8671C7-D527-B95B-A7EE-DA8B25B40E03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C9606613-D21A-C245-EB54-ED72729A9634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8812EE0D-3E82-29FC-5F4E-69637012F7BE}"/>
                  </a:ext>
                </a:extLst>
              </p:cNvPr>
              <p:cNvSpPr/>
              <p:nvPr/>
            </p:nvSpPr>
            <p:spPr>
              <a:xfrm>
                <a:off x="8164092" y="4565803"/>
                <a:ext cx="2142480" cy="84165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accent6"/>
                    </a:solidFill>
                  </a:rPr>
                  <a:t>Amortize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8812EE0D-3E82-29FC-5F4E-69637012F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092" y="4565803"/>
                <a:ext cx="2142480" cy="841655"/>
              </a:xfrm>
              <a:prstGeom prst="roundRect">
                <a:avLst/>
              </a:prstGeom>
              <a:blipFill>
                <a:blip r:embed="rId16"/>
                <a:stretch>
                  <a:fillRect t="-4286" r="-2825" b="-9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166A0673-5E1E-CE5B-A486-B0ACB5029EFB}"/>
                  </a:ext>
                </a:extLst>
              </p:cNvPr>
              <p:cNvSpPr/>
              <p:nvPr/>
            </p:nvSpPr>
            <p:spPr>
              <a:xfrm>
                <a:off x="204940" y="2544527"/>
                <a:ext cx="1314680" cy="84165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accent6"/>
                    </a:solidFill>
                  </a:rPr>
                  <a:t>Space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sz="2400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166A0673-5E1E-CE5B-A486-B0ACB5029E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40" y="2544527"/>
                <a:ext cx="1314680" cy="841655"/>
              </a:xfrm>
              <a:prstGeom prst="roundRect">
                <a:avLst/>
              </a:prstGeom>
              <a:blipFill>
                <a:blip r:embed="rId17"/>
                <a:stretch>
                  <a:fillRect t="-4286" b="-9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8966C936-F90A-120A-042B-5DC7CB6B7259}"/>
                  </a:ext>
                </a:extLst>
              </p:cNvPr>
              <p:cNvSpPr/>
              <p:nvPr/>
            </p:nvSpPr>
            <p:spPr>
              <a:xfrm>
                <a:off x="4852293" y="3958115"/>
                <a:ext cx="2142480" cy="922388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Bandwidth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8966C936-F90A-120A-042B-5DC7CB6B72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293" y="3958115"/>
                <a:ext cx="2142480" cy="922388"/>
              </a:xfrm>
              <a:prstGeom prst="roundRect">
                <a:avLst/>
              </a:prstGeom>
              <a:blipFill>
                <a:blip r:embed="rId18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927F364E-101F-619C-CCD4-94F33BA2B23E}"/>
                  </a:ext>
                </a:extLst>
              </p:cNvPr>
              <p:cNvSpPr/>
              <p:nvPr/>
            </p:nvSpPr>
            <p:spPr>
              <a:xfrm>
                <a:off x="923171" y="5685604"/>
                <a:ext cx="1878322" cy="84165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Client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927F364E-101F-619C-CCD4-94F33BA2B2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171" y="5685604"/>
                <a:ext cx="1878322" cy="841655"/>
              </a:xfrm>
              <a:prstGeom prst="roundRect">
                <a:avLst/>
              </a:prstGeom>
              <a:blipFill>
                <a:blip r:embed="rId19"/>
                <a:stretch>
                  <a:fillRect t="-500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FB725D3-8A37-B55B-B886-3C96D2A3893E}"/>
              </a:ext>
            </a:extLst>
          </p:cNvPr>
          <p:cNvSpPr/>
          <p:nvPr/>
        </p:nvSpPr>
        <p:spPr>
          <a:xfrm>
            <a:off x="5525090" y="5840282"/>
            <a:ext cx="5659312" cy="6379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Assume Learning With Errors (LWE)</a:t>
            </a:r>
          </a:p>
        </p:txBody>
      </p:sp>
    </p:spTree>
    <p:extLst>
      <p:ext uri="{BB962C8B-B14F-4D97-AF65-F5344CB8AC3E}">
        <p14:creationId xmlns:p14="http://schemas.microsoft.com/office/powerpoint/2010/main" val="424517131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326C0-C403-78BB-87CA-FEF56D69C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406F4-8D71-B16C-3E27-4CABD9061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PIR privacy</a:t>
            </a:r>
          </a:p>
          <a:p>
            <a:r>
              <a:rPr lang="en-US" dirty="0"/>
              <a:t>Applications</a:t>
            </a:r>
          </a:p>
          <a:p>
            <a:r>
              <a:rPr lang="en-US" dirty="0"/>
              <a:t>Trivial PIR</a:t>
            </a:r>
          </a:p>
          <a:p>
            <a:r>
              <a:rPr lang="en-US" dirty="0"/>
              <a:t>HE PIR</a:t>
            </a:r>
          </a:p>
          <a:p>
            <a:r>
              <a:rPr lang="en-US" dirty="0"/>
              <a:t>Lower bound (BIM?)</a:t>
            </a:r>
          </a:p>
          <a:p>
            <a:r>
              <a:rPr lang="en-US" dirty="0"/>
              <a:t>Preprocess + public state</a:t>
            </a:r>
          </a:p>
          <a:p>
            <a:r>
              <a:rPr lang="en-US" dirty="0"/>
              <a:t>Preprocess + private state, CHK</a:t>
            </a:r>
          </a:p>
          <a:p>
            <a:r>
              <a:rPr lang="en-US" dirty="0"/>
              <a:t>Batched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55486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2B9A27A-6969-4E47-9CDC-3ED7DD63BDA1}"/>
              </a:ext>
            </a:extLst>
          </p:cNvPr>
          <p:cNvSpPr/>
          <p:nvPr/>
        </p:nvSpPr>
        <p:spPr>
          <a:xfrm>
            <a:off x="4296383" y="2859932"/>
            <a:ext cx="3758120" cy="11478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1-server PIR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bounded</a:t>
            </a:r>
            <a:r>
              <a:rPr lang="en-US" sz="3200" dirty="0"/>
              <a:t> queries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B2ABC2-66F4-CC44-81A8-E9EDA592801E}"/>
              </a:ext>
            </a:extLst>
          </p:cNvPr>
          <p:cNvSpPr/>
          <p:nvPr/>
        </p:nvSpPr>
        <p:spPr>
          <a:xfrm>
            <a:off x="8054503" y="5055141"/>
            <a:ext cx="3758120" cy="11478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1-server PIR</a:t>
            </a:r>
          </a:p>
          <a:p>
            <a:pPr algn="ctr"/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unbounded</a:t>
            </a:r>
            <a:r>
              <a:rPr lang="en-US" sz="3200" dirty="0"/>
              <a:t> queries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E5A798E-33B6-1944-A068-7B32C77631FA}"/>
              </a:ext>
            </a:extLst>
          </p:cNvPr>
          <p:cNvSpPr/>
          <p:nvPr/>
        </p:nvSpPr>
        <p:spPr>
          <a:xfrm>
            <a:off x="538263" y="911158"/>
            <a:ext cx="3758120" cy="114786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2-server PIR</a:t>
            </a:r>
          </a:p>
          <a:p>
            <a:pPr algn="ctr"/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bounded queries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CA41A32-5BCF-D649-A445-C432F2758FE8}"/>
              </a:ext>
            </a:extLst>
          </p:cNvPr>
          <p:cNvCxnSpPr/>
          <p:nvPr/>
        </p:nvCxnSpPr>
        <p:spPr>
          <a:xfrm>
            <a:off x="8229600" y="4007795"/>
            <a:ext cx="1556426" cy="856035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64F8223-098A-B44D-8515-AD9115438C78}"/>
              </a:ext>
            </a:extLst>
          </p:cNvPr>
          <p:cNvCxnSpPr/>
          <p:nvPr/>
        </p:nvCxnSpPr>
        <p:spPr>
          <a:xfrm>
            <a:off x="4471480" y="1812586"/>
            <a:ext cx="1556426" cy="856035"/>
          </a:xfrm>
          <a:prstGeom prst="straightConnector1">
            <a:avLst/>
          </a:prstGeom>
          <a:ln w="635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44283DF-CCE2-764F-934B-FE1B3DC855A6}"/>
              </a:ext>
            </a:extLst>
          </p:cNvPr>
          <p:cNvSpPr txBox="1"/>
          <p:nvPr/>
        </p:nvSpPr>
        <p:spPr>
          <a:xfrm>
            <a:off x="9046723" y="4057923"/>
            <a:ext cx="1611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Pipelining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6C1162-FD9C-034A-8198-7975793DE3EA}"/>
              </a:ext>
            </a:extLst>
          </p:cNvPr>
          <p:cNvSpPr txBox="1"/>
          <p:nvPr/>
        </p:nvSpPr>
        <p:spPr>
          <a:xfrm>
            <a:off x="5249693" y="1674647"/>
            <a:ext cx="748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FHE</a:t>
            </a:r>
          </a:p>
        </p:txBody>
      </p:sp>
    </p:spTree>
    <p:extLst>
      <p:ext uri="{BB962C8B-B14F-4D97-AF65-F5344CB8AC3E}">
        <p14:creationId xmlns:p14="http://schemas.microsoft.com/office/powerpoint/2010/main" val="179795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15"/>
    </mc:Choice>
    <mc:Fallback xmlns="">
      <p:transition spd="slow" advTm="11015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F635B-675C-3368-4E2B-2D5C55E22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33" y="277958"/>
            <a:ext cx="10515600" cy="1068881"/>
          </a:xfrm>
        </p:spPr>
        <p:txBody>
          <a:bodyPr>
            <a:normAutofit/>
          </a:bodyPr>
          <a:lstStyle/>
          <a:p>
            <a:r>
              <a:rPr lang="en-US" b="1" dirty="0"/>
              <a:t>Bounded</a:t>
            </a:r>
            <a:r>
              <a:rPr lang="zh-CN" altLang="en-US" b="1" dirty="0"/>
              <a:t> </a:t>
            </a:r>
            <a:r>
              <a:rPr lang="en-US" altLang="zh-CN" b="1" dirty="0"/>
              <a:t>to</a:t>
            </a:r>
            <a:r>
              <a:rPr lang="en-US" b="1" dirty="0"/>
              <a:t> Unbounded</a:t>
            </a:r>
            <a:endParaRPr lang="en-US" sz="20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097A1E0-B6F8-4748-8E5C-7488FFEA1EE5}"/>
              </a:ext>
            </a:extLst>
          </p:cNvPr>
          <p:cNvSpPr/>
          <p:nvPr/>
        </p:nvSpPr>
        <p:spPr>
          <a:xfrm>
            <a:off x="778213" y="2957213"/>
            <a:ext cx="2762657" cy="5641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Preprocessing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F732297-080A-7245-999A-A760CB876952}"/>
                  </a:ext>
                </a:extLst>
              </p:cNvPr>
              <p:cNvSpPr/>
              <p:nvPr/>
            </p:nvSpPr>
            <p:spPr>
              <a:xfrm>
                <a:off x="3540870" y="2957212"/>
                <a:ext cx="2762657" cy="564201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3200" dirty="0"/>
                  <a:t> Queries</a:t>
                </a: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F732297-080A-7245-999A-A760CB8769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870" y="2957212"/>
                <a:ext cx="2762657" cy="564201"/>
              </a:xfrm>
              <a:prstGeom prst="roundRect">
                <a:avLst/>
              </a:prstGeom>
              <a:blipFill>
                <a:blip r:embed="rId4"/>
                <a:stretch>
                  <a:fillRect t="-11111" b="-3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F4E9DC2E-7C6A-CC4B-951F-DA535A2122D2}"/>
              </a:ext>
            </a:extLst>
          </p:cNvPr>
          <p:cNvSpPr/>
          <p:nvPr/>
        </p:nvSpPr>
        <p:spPr>
          <a:xfrm>
            <a:off x="3557082" y="3498716"/>
            <a:ext cx="2762657" cy="5641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Preprocessing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A9788D79-4A90-A243-A4A5-534965D64B96}"/>
                  </a:ext>
                </a:extLst>
              </p:cNvPr>
              <p:cNvSpPr/>
              <p:nvPr/>
            </p:nvSpPr>
            <p:spPr>
              <a:xfrm>
                <a:off x="6319739" y="3498715"/>
                <a:ext cx="2762657" cy="564201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3200" dirty="0"/>
                  <a:t> Queries</a:t>
                </a:r>
              </a:p>
            </p:txBody>
          </p:sp>
        </mc:Choice>
        <mc:Fallback xmlns=""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A9788D79-4A90-A243-A4A5-534965D64B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739" y="3498715"/>
                <a:ext cx="2762657" cy="564201"/>
              </a:xfrm>
              <a:prstGeom prst="roundRect">
                <a:avLst/>
              </a:prstGeom>
              <a:blipFill>
                <a:blip r:embed="rId5"/>
                <a:stretch>
                  <a:fillRect t="-10870" b="-347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039664B1-963C-3741-A3B8-1C38609CCE81}"/>
              </a:ext>
            </a:extLst>
          </p:cNvPr>
          <p:cNvSpPr/>
          <p:nvPr/>
        </p:nvSpPr>
        <p:spPr>
          <a:xfrm>
            <a:off x="6316492" y="4059679"/>
            <a:ext cx="2762657" cy="5641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Preprocessing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E502C0E5-90D0-0847-8CBE-DE6787AF9597}"/>
                  </a:ext>
                </a:extLst>
              </p:cNvPr>
              <p:cNvSpPr/>
              <p:nvPr/>
            </p:nvSpPr>
            <p:spPr>
              <a:xfrm>
                <a:off x="9079149" y="4059678"/>
                <a:ext cx="2762657" cy="564201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3200" dirty="0"/>
                  <a:t> Queries</a:t>
                </a:r>
              </a:p>
            </p:txBody>
          </p:sp>
        </mc:Choice>
        <mc:Fallback xmlns=""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E502C0E5-90D0-0847-8CBE-DE6787AF95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9149" y="4059678"/>
                <a:ext cx="2762657" cy="564201"/>
              </a:xfrm>
              <a:prstGeom prst="roundRect">
                <a:avLst/>
              </a:prstGeom>
              <a:blipFill>
                <a:blip r:embed="rId6"/>
                <a:stretch>
                  <a:fillRect t="-13333" b="-3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9C5AC4-002F-BD45-9AA8-FDF6B485D722}"/>
                  </a:ext>
                </a:extLst>
              </p:cNvPr>
              <p:cNvSpPr txBox="1"/>
              <p:nvPr/>
            </p:nvSpPr>
            <p:spPr>
              <a:xfrm>
                <a:off x="1143301" y="1601674"/>
                <a:ext cx="2032479" cy="11015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-BW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-Time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9C5AC4-002F-BD45-9AA8-FDF6B485D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301" y="1601674"/>
                <a:ext cx="2032479" cy="1101584"/>
              </a:xfrm>
              <a:prstGeom prst="rect">
                <a:avLst/>
              </a:prstGeom>
              <a:blipFill>
                <a:blip r:embed="rId7"/>
                <a:stretch>
                  <a:fillRect l="-2484" t="-5682" r="-6211" b="-17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>
            <a:extLst>
              <a:ext uri="{FF2B5EF4-FFF2-40B4-BE49-F238E27FC236}">
                <a16:creationId xmlns:a16="http://schemas.microsoft.com/office/drawing/2014/main" id="{BEC8DC38-7A5B-844E-97BD-08FC45677BE5}"/>
              </a:ext>
            </a:extLst>
          </p:cNvPr>
          <p:cNvSpPr/>
          <p:nvPr/>
        </p:nvSpPr>
        <p:spPr>
          <a:xfrm rot="16200000">
            <a:off x="2013627" y="1429964"/>
            <a:ext cx="291832" cy="2762659"/>
          </a:xfrm>
          <a:prstGeom prst="rightBrace">
            <a:avLst>
              <a:gd name="adj1" fmla="val 8333"/>
              <a:gd name="adj2" fmla="val 4929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A3644D-A89E-1841-A670-00FF42547D22}"/>
              </a:ext>
            </a:extLst>
          </p:cNvPr>
          <p:cNvCxnSpPr>
            <a:cxnSpLocks/>
          </p:cNvCxnSpPr>
          <p:nvPr/>
        </p:nvCxnSpPr>
        <p:spPr>
          <a:xfrm flipH="1">
            <a:off x="3521411" y="1346839"/>
            <a:ext cx="16212" cy="5071500"/>
          </a:xfrm>
          <a:prstGeom prst="line">
            <a:avLst/>
          </a:prstGeom>
          <a:ln w="889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5FC5DF2-1712-CE4C-9691-E66F3380CF80}"/>
              </a:ext>
            </a:extLst>
          </p:cNvPr>
          <p:cNvSpPr txBox="1"/>
          <p:nvPr/>
        </p:nvSpPr>
        <p:spPr>
          <a:xfrm>
            <a:off x="642026" y="5330757"/>
            <a:ext cx="2552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Preprocessing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58BD95D-9DD2-264D-A50D-938BAB55B1FF}"/>
              </a:ext>
            </a:extLst>
          </p:cNvPr>
          <p:cNvSpPr txBox="1"/>
          <p:nvPr/>
        </p:nvSpPr>
        <p:spPr>
          <a:xfrm>
            <a:off x="4062919" y="5330756"/>
            <a:ext cx="1309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Online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2CC8F8E-C859-F941-8267-53E4BDFC4BDF}"/>
              </a:ext>
            </a:extLst>
          </p:cNvPr>
          <p:cNvSpPr txBox="1"/>
          <p:nvPr/>
        </p:nvSpPr>
        <p:spPr>
          <a:xfrm>
            <a:off x="9363313" y="4745981"/>
            <a:ext cx="768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……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38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575"/>
    </mc:Choice>
    <mc:Fallback xmlns="">
      <p:transition spd="slow" advTm="1225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7" grpId="0" animBg="1"/>
      <p:bldP spid="13" grpId="0"/>
      <p:bldP spid="59" grpId="0"/>
      <p:bldP spid="60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2B9A27A-6969-4E47-9CDC-3ED7DD63BDA1}"/>
              </a:ext>
            </a:extLst>
          </p:cNvPr>
          <p:cNvSpPr/>
          <p:nvPr/>
        </p:nvSpPr>
        <p:spPr>
          <a:xfrm>
            <a:off x="4296383" y="2859932"/>
            <a:ext cx="3758120" cy="11478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1-server PIR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bounded</a:t>
            </a:r>
            <a:r>
              <a:rPr lang="en-US" sz="3200" dirty="0"/>
              <a:t> queries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E5A798E-33B6-1944-A068-7B32C77631FA}"/>
              </a:ext>
            </a:extLst>
          </p:cNvPr>
          <p:cNvSpPr/>
          <p:nvPr/>
        </p:nvSpPr>
        <p:spPr>
          <a:xfrm>
            <a:off x="538263" y="911158"/>
            <a:ext cx="3758120" cy="11478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2-server PIR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bounded queries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64F8223-098A-B44D-8515-AD9115438C78}"/>
              </a:ext>
            </a:extLst>
          </p:cNvPr>
          <p:cNvCxnSpPr/>
          <p:nvPr/>
        </p:nvCxnSpPr>
        <p:spPr>
          <a:xfrm>
            <a:off x="4471480" y="1812586"/>
            <a:ext cx="1556426" cy="85603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06C1162-FD9C-034A-8198-7975793DE3EA}"/>
              </a:ext>
            </a:extLst>
          </p:cNvPr>
          <p:cNvSpPr txBox="1"/>
          <p:nvPr/>
        </p:nvSpPr>
        <p:spPr>
          <a:xfrm>
            <a:off x="9037103" y="4082987"/>
            <a:ext cx="1611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Pipelining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92F4AA2-7E8F-1240-B16B-11910E812632}"/>
              </a:ext>
            </a:extLst>
          </p:cNvPr>
          <p:cNvSpPr/>
          <p:nvPr/>
        </p:nvSpPr>
        <p:spPr>
          <a:xfrm>
            <a:off x="8054503" y="4913958"/>
            <a:ext cx="3758120" cy="114786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1-server PIR</a:t>
            </a:r>
          </a:p>
          <a:p>
            <a:pPr algn="ctr"/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unbounded queries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2F9F69F-78D5-B847-9CCE-1FD46824A459}"/>
              </a:ext>
            </a:extLst>
          </p:cNvPr>
          <p:cNvCxnSpPr/>
          <p:nvPr/>
        </p:nvCxnSpPr>
        <p:spPr>
          <a:xfrm>
            <a:off x="8054503" y="3952670"/>
            <a:ext cx="1556426" cy="856035"/>
          </a:xfrm>
          <a:prstGeom prst="straightConnector1">
            <a:avLst/>
          </a:prstGeom>
          <a:ln w="635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009D06A-6DBF-D648-B677-191DEC5BEEDA}"/>
              </a:ext>
            </a:extLst>
          </p:cNvPr>
          <p:cNvSpPr txBox="1"/>
          <p:nvPr/>
        </p:nvSpPr>
        <p:spPr>
          <a:xfrm>
            <a:off x="5249693" y="1674647"/>
            <a:ext cx="748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FHE</a:t>
            </a:r>
          </a:p>
        </p:txBody>
      </p:sp>
    </p:spTree>
    <p:extLst>
      <p:ext uri="{BB962C8B-B14F-4D97-AF65-F5344CB8AC3E}">
        <p14:creationId xmlns:p14="http://schemas.microsoft.com/office/powerpoint/2010/main" val="288019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"/>
    </mc:Choice>
    <mc:Fallback xmlns="">
      <p:transition spd="slow" advTm="516"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798911" y="2669297"/>
            <a:ext cx="1441420" cy="1342481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8410896" y="4118937"/>
            <a:ext cx="667795" cy="1068768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76420-113A-30BE-4495-8FAD16FD72F7}"/>
              </a:ext>
            </a:extLst>
          </p:cNvPr>
          <p:cNvCxnSpPr>
            <a:cxnSpLocks/>
          </p:cNvCxnSpPr>
          <p:nvPr/>
        </p:nvCxnSpPr>
        <p:spPr>
          <a:xfrm>
            <a:off x="3470279" y="3935520"/>
            <a:ext cx="510422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B8B594-8A7C-FD93-F4AD-109F11CA05B4}"/>
              </a:ext>
            </a:extLst>
          </p:cNvPr>
          <p:cNvGrpSpPr/>
          <p:nvPr/>
        </p:nvGrpSpPr>
        <p:grpSpPr>
          <a:xfrm>
            <a:off x="4298797" y="2996949"/>
            <a:ext cx="3210560" cy="186343"/>
            <a:chOff x="4114800" y="3429000"/>
            <a:chExt cx="4253230" cy="18634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5DE6EC9-2C15-1A5C-BA3A-E6F38430EB59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8F387A4-8E4A-D78D-969C-255A5F672397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E14661C-4011-B548-9B26-F131E664C53A}"/>
              </a:ext>
            </a:extLst>
          </p:cNvPr>
          <p:cNvSpPr txBox="1"/>
          <p:nvPr/>
        </p:nvSpPr>
        <p:spPr>
          <a:xfrm>
            <a:off x="2607012" y="2140291"/>
            <a:ext cx="1961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Preprocessing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C0745-9F13-F14D-B32F-B089CD8B6D7A}"/>
              </a:ext>
            </a:extLst>
          </p:cNvPr>
          <p:cNvSpPr txBox="1"/>
          <p:nvPr/>
        </p:nvSpPr>
        <p:spPr>
          <a:xfrm>
            <a:off x="2626468" y="4163440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Online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EE30043-F3A8-6942-ABF8-EAD9C84DC88C}"/>
              </a:ext>
            </a:extLst>
          </p:cNvPr>
          <p:cNvGrpSpPr/>
          <p:nvPr/>
        </p:nvGrpSpPr>
        <p:grpSpPr>
          <a:xfrm>
            <a:off x="9091732" y="1401988"/>
            <a:ext cx="1220470" cy="2353764"/>
            <a:chOff x="8218170" y="4041141"/>
            <a:chExt cx="266700" cy="514350"/>
          </a:xfrm>
        </p:grpSpPr>
        <p:sp>
          <p:nvSpPr>
            <p:cNvPr id="34" name="Freeform: Shape 10">
              <a:extLst>
                <a:ext uri="{FF2B5EF4-FFF2-40B4-BE49-F238E27FC236}">
                  <a16:creationId xmlns:a16="http://schemas.microsoft.com/office/drawing/2014/main" id="{519C4AB3-C4C0-4A4F-93F2-CB4C22150963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1">
              <a:extLst>
                <a:ext uri="{FF2B5EF4-FFF2-40B4-BE49-F238E27FC236}">
                  <a16:creationId xmlns:a16="http://schemas.microsoft.com/office/drawing/2014/main" id="{92F15DDA-518A-0644-8C19-528A5C30D60B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2">
              <a:extLst>
                <a:ext uri="{FF2B5EF4-FFF2-40B4-BE49-F238E27FC236}">
                  <a16:creationId xmlns:a16="http://schemas.microsoft.com/office/drawing/2014/main" id="{65934356-CD5C-A244-807B-A0A897A5BE8D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3">
              <a:extLst>
                <a:ext uri="{FF2B5EF4-FFF2-40B4-BE49-F238E27FC236}">
                  <a16:creationId xmlns:a16="http://schemas.microsoft.com/office/drawing/2014/main" id="{E84B401D-921F-1049-8CA0-3D014E6CD89B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8" name="Graphic 37" descr="Devil face with solid fill with solid fill">
            <a:extLst>
              <a:ext uri="{FF2B5EF4-FFF2-40B4-BE49-F238E27FC236}">
                <a16:creationId xmlns:a16="http://schemas.microsoft.com/office/drawing/2014/main" id="{2BD9A908-EABE-5742-BF8F-E7F5068C5B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5807" y="2481339"/>
            <a:ext cx="785340" cy="785340"/>
          </a:xfrm>
          <a:prstGeom prst="rect">
            <a:avLst/>
          </a:prstGeom>
        </p:spPr>
      </p:pic>
      <p:sp>
        <p:nvSpPr>
          <p:cNvPr id="40" name="Title 1">
            <a:extLst>
              <a:ext uri="{FF2B5EF4-FFF2-40B4-BE49-F238E27FC236}">
                <a16:creationId xmlns:a16="http://schemas.microsoft.com/office/drawing/2014/main" id="{C4DA4098-4292-0C4F-B23A-2BCC328DA6DD}"/>
              </a:ext>
            </a:extLst>
          </p:cNvPr>
          <p:cNvSpPr txBox="1">
            <a:spLocks/>
          </p:cNvSpPr>
          <p:nvPr/>
        </p:nvSpPr>
        <p:spPr>
          <a:xfrm>
            <a:off x="665733" y="277958"/>
            <a:ext cx="10515600" cy="1068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[SACM21]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cannot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use this technique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32316B8-B42C-E942-84F4-24438791742A}"/>
                  </a:ext>
                </a:extLst>
              </p:cNvPr>
              <p:cNvSpPr txBox="1"/>
              <p:nvPr/>
            </p:nvSpPr>
            <p:spPr>
              <a:xfrm>
                <a:off x="5099360" y="1871992"/>
                <a:ext cx="2032479" cy="11015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-BW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-Time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32316B8-B42C-E942-84F4-244387917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360" y="1871992"/>
                <a:ext cx="2032479" cy="1101584"/>
              </a:xfrm>
              <a:prstGeom prst="rect">
                <a:avLst/>
              </a:prstGeom>
              <a:blipFill>
                <a:blip r:embed="rId5"/>
                <a:stretch>
                  <a:fillRect l="-2484" t="-4545" r="-6211" b="-17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3E403C95-637B-694C-96A5-A9A46412BC84}"/>
              </a:ext>
            </a:extLst>
          </p:cNvPr>
          <p:cNvGrpSpPr/>
          <p:nvPr/>
        </p:nvGrpSpPr>
        <p:grpSpPr>
          <a:xfrm>
            <a:off x="8407653" y="5438652"/>
            <a:ext cx="667795" cy="1068768"/>
            <a:chOff x="8218170" y="4041141"/>
            <a:chExt cx="266700" cy="514350"/>
          </a:xfrm>
        </p:grpSpPr>
        <p:sp>
          <p:nvSpPr>
            <p:cNvPr id="41" name="Freeform: Shape 10">
              <a:extLst>
                <a:ext uri="{FF2B5EF4-FFF2-40B4-BE49-F238E27FC236}">
                  <a16:creationId xmlns:a16="http://schemas.microsoft.com/office/drawing/2014/main" id="{AA0043D0-9B4A-A544-879A-B779BD4B208B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11">
              <a:extLst>
                <a:ext uri="{FF2B5EF4-FFF2-40B4-BE49-F238E27FC236}">
                  <a16:creationId xmlns:a16="http://schemas.microsoft.com/office/drawing/2014/main" id="{47BB3195-F0A0-F44B-9EB9-208158FF9410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12">
              <a:extLst>
                <a:ext uri="{FF2B5EF4-FFF2-40B4-BE49-F238E27FC236}">
                  <a16:creationId xmlns:a16="http://schemas.microsoft.com/office/drawing/2014/main" id="{A058AA6A-0EBC-D244-9A00-E1B7222501ED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13">
              <a:extLst>
                <a:ext uri="{FF2B5EF4-FFF2-40B4-BE49-F238E27FC236}">
                  <a16:creationId xmlns:a16="http://schemas.microsoft.com/office/drawing/2014/main" id="{4582875C-C834-A343-927C-45F0CCC6C949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8" name="Graphic 47" descr="Devil face with solid fill with solid fill">
            <a:extLst>
              <a:ext uri="{FF2B5EF4-FFF2-40B4-BE49-F238E27FC236}">
                <a16:creationId xmlns:a16="http://schemas.microsoft.com/office/drawing/2014/main" id="{2CD1AE25-A22F-754A-93E5-06CDBE673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43787" y="5839480"/>
            <a:ext cx="450228" cy="450228"/>
          </a:xfrm>
          <a:prstGeom prst="rect">
            <a:avLst/>
          </a:prstGeom>
        </p:spPr>
      </p:pic>
      <p:pic>
        <p:nvPicPr>
          <p:cNvPr id="50" name="Graphic 49" descr="Devil face with solid fill with solid fill">
            <a:extLst>
              <a:ext uri="{FF2B5EF4-FFF2-40B4-BE49-F238E27FC236}">
                <a16:creationId xmlns:a16="http://schemas.microsoft.com/office/drawing/2014/main" id="{BE896121-920B-1649-8352-C0EEB7ACD4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03324" y="4502718"/>
            <a:ext cx="476450" cy="476450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40E1DABB-D15A-AA47-A20B-314B07AE91AE}"/>
              </a:ext>
            </a:extLst>
          </p:cNvPr>
          <p:cNvGrpSpPr/>
          <p:nvPr/>
        </p:nvGrpSpPr>
        <p:grpSpPr>
          <a:xfrm rot="21085892">
            <a:off x="4510319" y="4843026"/>
            <a:ext cx="3210560" cy="186343"/>
            <a:chOff x="4114800" y="3429000"/>
            <a:chExt cx="4253230" cy="186343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29C5EA00-DBB5-8B42-9205-159E6407A36E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317E575F-577A-F64B-9A3C-F2456CB79925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3F9F6D5-94F1-0046-8DC1-26E164AAB022}"/>
              </a:ext>
            </a:extLst>
          </p:cNvPr>
          <p:cNvGrpSpPr/>
          <p:nvPr/>
        </p:nvGrpSpPr>
        <p:grpSpPr>
          <a:xfrm rot="697015">
            <a:off x="4532133" y="5728627"/>
            <a:ext cx="3210560" cy="186343"/>
            <a:chOff x="4114800" y="3429000"/>
            <a:chExt cx="4253230" cy="186343"/>
          </a:xfrm>
        </p:grpSpPr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F6ECEB37-374A-2842-81B8-E459ECC577B9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93F51002-04D9-AE40-988C-D6B387773E37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FAA6558-4E42-B148-93B4-6B302ABB6137}"/>
                  </a:ext>
                </a:extLst>
              </p:cNvPr>
              <p:cNvSpPr txBox="1"/>
              <p:nvPr/>
            </p:nvSpPr>
            <p:spPr>
              <a:xfrm>
                <a:off x="9364498" y="4502718"/>
                <a:ext cx="2420856" cy="20864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Per Query: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3200" dirty="0"/>
                  <a:t>-BW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32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32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-Time</a:t>
                </a:r>
                <a:endParaRPr lang="en-US" sz="3200" dirty="0"/>
              </a:p>
              <a:p>
                <a:r>
                  <a:rPr lang="en-US" sz="3200" dirty="0">
                    <a:solidFill>
                      <a:srgbClr val="FF0000"/>
                    </a:solidFill>
                  </a:rPr>
                  <a:t>(RAM Model)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FAA6558-4E42-B148-93B4-6B302ABB6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498" y="4502718"/>
                <a:ext cx="2420856" cy="2086469"/>
              </a:xfrm>
              <a:prstGeom prst="rect">
                <a:avLst/>
              </a:prstGeom>
              <a:blipFill>
                <a:blip r:embed="rId6"/>
                <a:stretch>
                  <a:fillRect l="-5729" t="-3636" r="-4688" b="-7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71101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798911" y="2669297"/>
            <a:ext cx="1441420" cy="1342481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8410896" y="4118937"/>
            <a:ext cx="667795" cy="1068768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76420-113A-30BE-4495-8FAD16FD72F7}"/>
              </a:ext>
            </a:extLst>
          </p:cNvPr>
          <p:cNvCxnSpPr>
            <a:cxnSpLocks/>
          </p:cNvCxnSpPr>
          <p:nvPr/>
        </p:nvCxnSpPr>
        <p:spPr>
          <a:xfrm>
            <a:off x="3470279" y="3935520"/>
            <a:ext cx="510422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B8B594-8A7C-FD93-F4AD-109F11CA05B4}"/>
              </a:ext>
            </a:extLst>
          </p:cNvPr>
          <p:cNvGrpSpPr/>
          <p:nvPr/>
        </p:nvGrpSpPr>
        <p:grpSpPr>
          <a:xfrm>
            <a:off x="4298797" y="2996949"/>
            <a:ext cx="3210560" cy="186343"/>
            <a:chOff x="4114800" y="3429000"/>
            <a:chExt cx="4253230" cy="18634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5DE6EC9-2C15-1A5C-BA3A-E6F38430EB59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8F387A4-8E4A-D78D-969C-255A5F672397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E14661C-4011-B548-9B26-F131E664C53A}"/>
              </a:ext>
            </a:extLst>
          </p:cNvPr>
          <p:cNvSpPr txBox="1"/>
          <p:nvPr/>
        </p:nvSpPr>
        <p:spPr>
          <a:xfrm>
            <a:off x="2607012" y="2140291"/>
            <a:ext cx="1961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Preprocessing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C0745-9F13-F14D-B32F-B089CD8B6D7A}"/>
              </a:ext>
            </a:extLst>
          </p:cNvPr>
          <p:cNvSpPr txBox="1"/>
          <p:nvPr/>
        </p:nvSpPr>
        <p:spPr>
          <a:xfrm>
            <a:off x="2626468" y="4163440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Online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EE30043-F3A8-6942-ABF8-EAD9C84DC88C}"/>
              </a:ext>
            </a:extLst>
          </p:cNvPr>
          <p:cNvGrpSpPr/>
          <p:nvPr/>
        </p:nvGrpSpPr>
        <p:grpSpPr>
          <a:xfrm>
            <a:off x="9091732" y="1401988"/>
            <a:ext cx="1220470" cy="2353764"/>
            <a:chOff x="8218170" y="4041141"/>
            <a:chExt cx="266700" cy="514350"/>
          </a:xfrm>
        </p:grpSpPr>
        <p:sp>
          <p:nvSpPr>
            <p:cNvPr id="34" name="Freeform: Shape 10">
              <a:extLst>
                <a:ext uri="{FF2B5EF4-FFF2-40B4-BE49-F238E27FC236}">
                  <a16:creationId xmlns:a16="http://schemas.microsoft.com/office/drawing/2014/main" id="{519C4AB3-C4C0-4A4F-93F2-CB4C22150963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1">
              <a:extLst>
                <a:ext uri="{FF2B5EF4-FFF2-40B4-BE49-F238E27FC236}">
                  <a16:creationId xmlns:a16="http://schemas.microsoft.com/office/drawing/2014/main" id="{92F15DDA-518A-0644-8C19-528A5C30D60B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2">
              <a:extLst>
                <a:ext uri="{FF2B5EF4-FFF2-40B4-BE49-F238E27FC236}">
                  <a16:creationId xmlns:a16="http://schemas.microsoft.com/office/drawing/2014/main" id="{65934356-CD5C-A244-807B-A0A897A5BE8D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3">
              <a:extLst>
                <a:ext uri="{FF2B5EF4-FFF2-40B4-BE49-F238E27FC236}">
                  <a16:creationId xmlns:a16="http://schemas.microsoft.com/office/drawing/2014/main" id="{E84B401D-921F-1049-8CA0-3D014E6CD89B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8" name="Graphic 37" descr="Devil face with solid fill with solid fill">
            <a:extLst>
              <a:ext uri="{FF2B5EF4-FFF2-40B4-BE49-F238E27FC236}">
                <a16:creationId xmlns:a16="http://schemas.microsoft.com/office/drawing/2014/main" id="{2BD9A908-EABE-5742-BF8F-E7F5068C5B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5807" y="2481339"/>
            <a:ext cx="785340" cy="785340"/>
          </a:xfrm>
          <a:prstGeom prst="rect">
            <a:avLst/>
          </a:prstGeom>
        </p:spPr>
      </p:pic>
      <p:sp>
        <p:nvSpPr>
          <p:cNvPr id="40" name="Title 1">
            <a:extLst>
              <a:ext uri="{FF2B5EF4-FFF2-40B4-BE49-F238E27FC236}">
                <a16:creationId xmlns:a16="http://schemas.microsoft.com/office/drawing/2014/main" id="{C4DA4098-4292-0C4F-B23A-2BCC328DA6DD}"/>
              </a:ext>
            </a:extLst>
          </p:cNvPr>
          <p:cNvSpPr txBox="1">
            <a:spLocks/>
          </p:cNvSpPr>
          <p:nvPr/>
        </p:nvSpPr>
        <p:spPr>
          <a:xfrm>
            <a:off x="665733" y="277958"/>
            <a:ext cx="10515600" cy="1068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[SACM21]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cannot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use this technique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32316B8-B42C-E942-84F4-24438791742A}"/>
                  </a:ext>
                </a:extLst>
              </p:cNvPr>
              <p:cNvSpPr txBox="1"/>
              <p:nvPr/>
            </p:nvSpPr>
            <p:spPr>
              <a:xfrm>
                <a:off x="5099360" y="1871992"/>
                <a:ext cx="2032479" cy="11015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-BW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-Time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32316B8-B42C-E942-84F4-244387917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360" y="1871992"/>
                <a:ext cx="2032479" cy="1101584"/>
              </a:xfrm>
              <a:prstGeom prst="rect">
                <a:avLst/>
              </a:prstGeom>
              <a:blipFill>
                <a:blip r:embed="rId5"/>
                <a:stretch>
                  <a:fillRect l="-2484" t="-4545" r="-6211" b="-17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3E403C95-637B-694C-96A5-A9A46412BC84}"/>
              </a:ext>
            </a:extLst>
          </p:cNvPr>
          <p:cNvGrpSpPr/>
          <p:nvPr/>
        </p:nvGrpSpPr>
        <p:grpSpPr>
          <a:xfrm>
            <a:off x="8407653" y="5438652"/>
            <a:ext cx="667795" cy="1068768"/>
            <a:chOff x="8218170" y="4041141"/>
            <a:chExt cx="266700" cy="514350"/>
          </a:xfrm>
        </p:grpSpPr>
        <p:sp>
          <p:nvSpPr>
            <p:cNvPr id="41" name="Freeform: Shape 10">
              <a:extLst>
                <a:ext uri="{FF2B5EF4-FFF2-40B4-BE49-F238E27FC236}">
                  <a16:creationId xmlns:a16="http://schemas.microsoft.com/office/drawing/2014/main" id="{AA0043D0-9B4A-A544-879A-B779BD4B208B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11">
              <a:extLst>
                <a:ext uri="{FF2B5EF4-FFF2-40B4-BE49-F238E27FC236}">
                  <a16:creationId xmlns:a16="http://schemas.microsoft.com/office/drawing/2014/main" id="{47BB3195-F0A0-F44B-9EB9-208158FF9410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12">
              <a:extLst>
                <a:ext uri="{FF2B5EF4-FFF2-40B4-BE49-F238E27FC236}">
                  <a16:creationId xmlns:a16="http://schemas.microsoft.com/office/drawing/2014/main" id="{A058AA6A-0EBC-D244-9A00-E1B7222501ED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13">
              <a:extLst>
                <a:ext uri="{FF2B5EF4-FFF2-40B4-BE49-F238E27FC236}">
                  <a16:creationId xmlns:a16="http://schemas.microsoft.com/office/drawing/2014/main" id="{4582875C-C834-A343-927C-45F0CCC6C949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8" name="Graphic 47" descr="Devil face with solid fill with solid fill">
            <a:extLst>
              <a:ext uri="{FF2B5EF4-FFF2-40B4-BE49-F238E27FC236}">
                <a16:creationId xmlns:a16="http://schemas.microsoft.com/office/drawing/2014/main" id="{2CD1AE25-A22F-754A-93E5-06CDBE673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43787" y="5839480"/>
            <a:ext cx="450228" cy="450228"/>
          </a:xfrm>
          <a:prstGeom prst="rect">
            <a:avLst/>
          </a:prstGeom>
        </p:spPr>
      </p:pic>
      <p:pic>
        <p:nvPicPr>
          <p:cNvPr id="50" name="Graphic 49" descr="Devil face with solid fill with solid fill">
            <a:extLst>
              <a:ext uri="{FF2B5EF4-FFF2-40B4-BE49-F238E27FC236}">
                <a16:creationId xmlns:a16="http://schemas.microsoft.com/office/drawing/2014/main" id="{BE896121-920B-1649-8352-C0EEB7ACD4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03324" y="4502718"/>
            <a:ext cx="476450" cy="476450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40E1DABB-D15A-AA47-A20B-314B07AE91AE}"/>
              </a:ext>
            </a:extLst>
          </p:cNvPr>
          <p:cNvGrpSpPr/>
          <p:nvPr/>
        </p:nvGrpSpPr>
        <p:grpSpPr>
          <a:xfrm rot="21085892">
            <a:off x="4510319" y="4843026"/>
            <a:ext cx="3210560" cy="186343"/>
            <a:chOff x="4114800" y="3429000"/>
            <a:chExt cx="4253230" cy="186343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29C5EA00-DBB5-8B42-9205-159E6407A36E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317E575F-577A-F64B-9A3C-F2456CB79925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3F9F6D5-94F1-0046-8DC1-26E164AAB022}"/>
              </a:ext>
            </a:extLst>
          </p:cNvPr>
          <p:cNvGrpSpPr/>
          <p:nvPr/>
        </p:nvGrpSpPr>
        <p:grpSpPr>
          <a:xfrm rot="697015">
            <a:off x="4532133" y="5728627"/>
            <a:ext cx="3210560" cy="186343"/>
            <a:chOff x="4114800" y="3429000"/>
            <a:chExt cx="4253230" cy="186343"/>
          </a:xfrm>
        </p:grpSpPr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F6ECEB37-374A-2842-81B8-E459ECC577B9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93F51002-04D9-AE40-988C-D6B387773E37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loud Callout 1">
            <a:extLst>
              <a:ext uri="{FF2B5EF4-FFF2-40B4-BE49-F238E27FC236}">
                <a16:creationId xmlns:a16="http://schemas.microsoft.com/office/drawing/2014/main" id="{18BF74CD-A5A1-9B49-9220-8CE1835DE9BE}"/>
              </a:ext>
            </a:extLst>
          </p:cNvPr>
          <p:cNvSpPr/>
          <p:nvPr/>
        </p:nvSpPr>
        <p:spPr>
          <a:xfrm>
            <a:off x="59780" y="4644813"/>
            <a:ext cx="4435812" cy="1846366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Not separated!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FAA6558-4E42-B148-93B4-6B302ABB6137}"/>
                  </a:ext>
                </a:extLst>
              </p:cNvPr>
              <p:cNvSpPr txBox="1"/>
              <p:nvPr/>
            </p:nvSpPr>
            <p:spPr>
              <a:xfrm>
                <a:off x="9364498" y="4502718"/>
                <a:ext cx="2677336" cy="20864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Per Query: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3200" dirty="0"/>
                  <a:t>-BW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-Time</a:t>
                </a:r>
                <a:endParaRPr lang="en-US" sz="3200" dirty="0"/>
              </a:p>
              <a:p>
                <a:r>
                  <a:rPr lang="en-US" sz="3200" dirty="0">
                    <a:solidFill>
                      <a:srgbClr val="FF0000"/>
                    </a:solidFill>
                  </a:rPr>
                  <a:t>(Circuit Model)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FAA6558-4E42-B148-93B4-6B302ABB6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498" y="4502718"/>
                <a:ext cx="2677336" cy="2086469"/>
              </a:xfrm>
              <a:prstGeom prst="rect">
                <a:avLst/>
              </a:prstGeom>
              <a:blipFill>
                <a:blip r:embed="rId6"/>
                <a:stretch>
                  <a:fillRect l="-5189" t="-3636" r="-4717" b="-7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81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58B5806-0008-9244-9A8A-ED338CC882AF}"/>
              </a:ext>
            </a:extLst>
          </p:cNvPr>
          <p:cNvSpPr txBox="1">
            <a:spLocks/>
          </p:cNvSpPr>
          <p:nvPr/>
        </p:nvSpPr>
        <p:spPr>
          <a:xfrm>
            <a:off x="288587" y="75558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13 =  1101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1101</a:t>
            </a:r>
            <a:r>
              <a:rPr lang="en-US" sz="4000" dirty="0">
                <a:solidFill>
                  <a:srgbClr val="FF0000"/>
                </a:solidFill>
              </a:rPr>
              <a:t>00</a:t>
            </a:r>
            <a:r>
              <a:rPr lang="en-US" sz="4000" dirty="0"/>
              <a:t> </a:t>
            </a:r>
          </a:p>
        </p:txBody>
      </p:sp>
      <p:sp>
        <p:nvSpPr>
          <p:cNvPr id="5" name="Google Shape;1096;p78">
            <a:extLst>
              <a:ext uri="{FF2B5EF4-FFF2-40B4-BE49-F238E27FC236}">
                <a16:creationId xmlns:a16="http://schemas.microsoft.com/office/drawing/2014/main" id="{CDBFCD29-3D20-BD45-8714-C4152A2151EE}"/>
              </a:ext>
            </a:extLst>
          </p:cNvPr>
          <p:cNvSpPr/>
          <p:nvPr/>
        </p:nvSpPr>
        <p:spPr>
          <a:xfrm rot="5400000">
            <a:off x="667366" y="1868772"/>
            <a:ext cx="176272" cy="723062"/>
          </a:xfrm>
          <a:prstGeom prst="rightBracket">
            <a:avLst>
              <a:gd name="adj" fmla="val 8333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38F6BD-36F1-784C-AB3F-475F1D4DE359}"/>
                  </a:ext>
                </a:extLst>
              </p:cNvPr>
              <p:cNvSpPr txBox="1"/>
              <p:nvPr/>
            </p:nvSpPr>
            <p:spPr>
              <a:xfrm>
                <a:off x="2101173" y="1965126"/>
                <a:ext cx="22937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𝑃𝑅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110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38F6BD-36F1-784C-AB3F-475F1D4DE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173" y="1965126"/>
                <a:ext cx="2293769" cy="461665"/>
              </a:xfrm>
              <a:prstGeom prst="rect">
                <a:avLst/>
              </a:prstGeom>
              <a:blipFill>
                <a:blip r:embed="rId2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1096;p78">
            <a:extLst>
              <a:ext uri="{FF2B5EF4-FFF2-40B4-BE49-F238E27FC236}">
                <a16:creationId xmlns:a16="http://schemas.microsoft.com/office/drawing/2014/main" id="{194867F2-6B95-2E41-B073-21BAB2CDEC80}"/>
              </a:ext>
            </a:extLst>
          </p:cNvPr>
          <p:cNvSpPr/>
          <p:nvPr/>
        </p:nvSpPr>
        <p:spPr>
          <a:xfrm rot="5400000">
            <a:off x="739756" y="2262481"/>
            <a:ext cx="255876" cy="947447"/>
          </a:xfrm>
          <a:prstGeom prst="rightBracket">
            <a:avLst>
              <a:gd name="adj" fmla="val 8333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F57C67-1688-F54B-8056-41ACB2677455}"/>
                  </a:ext>
                </a:extLst>
              </p:cNvPr>
              <p:cNvSpPr txBox="1"/>
              <p:nvPr/>
            </p:nvSpPr>
            <p:spPr>
              <a:xfrm>
                <a:off x="2097931" y="2448265"/>
                <a:ext cx="24636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𝑃𝑅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1101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F57C67-1688-F54B-8056-41ACB2677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931" y="2448265"/>
                <a:ext cx="2463688" cy="461665"/>
              </a:xfrm>
              <a:prstGeom prst="rect">
                <a:avLst/>
              </a:prstGeom>
              <a:blipFill>
                <a:blip r:embed="rId3"/>
                <a:stretch>
                  <a:fillRect t="-5405" r="-256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1096;p78">
            <a:extLst>
              <a:ext uri="{FF2B5EF4-FFF2-40B4-BE49-F238E27FC236}">
                <a16:creationId xmlns:a16="http://schemas.microsoft.com/office/drawing/2014/main" id="{D8C35B71-C956-F14D-9146-427F9C64E851}"/>
              </a:ext>
            </a:extLst>
          </p:cNvPr>
          <p:cNvSpPr/>
          <p:nvPr/>
        </p:nvSpPr>
        <p:spPr>
          <a:xfrm rot="5400000">
            <a:off x="881129" y="2662612"/>
            <a:ext cx="197513" cy="1171832"/>
          </a:xfrm>
          <a:prstGeom prst="rightBracket">
            <a:avLst>
              <a:gd name="adj" fmla="val 8333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BB14D7-9623-3341-AD99-811280F536EE}"/>
                  </a:ext>
                </a:extLst>
              </p:cNvPr>
              <p:cNvSpPr txBox="1"/>
              <p:nvPr/>
            </p:nvSpPr>
            <p:spPr>
              <a:xfrm>
                <a:off x="2097931" y="2931404"/>
                <a:ext cx="26336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𝑃𝑅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11010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BB14D7-9623-3341-AD99-811280F53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931" y="2931404"/>
                <a:ext cx="2633606" cy="461665"/>
              </a:xfrm>
              <a:prstGeom prst="rect">
                <a:avLst/>
              </a:prstGeom>
              <a:blipFill>
                <a:blip r:embed="rId4"/>
                <a:stretch>
                  <a:fillRect t="-5405" r="-2392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Google Shape;1096;p78">
            <a:extLst>
              <a:ext uri="{FF2B5EF4-FFF2-40B4-BE49-F238E27FC236}">
                <a16:creationId xmlns:a16="http://schemas.microsoft.com/office/drawing/2014/main" id="{F5C6C854-444C-3243-9E42-CE9ECF57B06E}"/>
              </a:ext>
            </a:extLst>
          </p:cNvPr>
          <p:cNvSpPr/>
          <p:nvPr/>
        </p:nvSpPr>
        <p:spPr>
          <a:xfrm rot="5400000">
            <a:off x="1056207" y="2967428"/>
            <a:ext cx="243298" cy="1574261"/>
          </a:xfrm>
          <a:prstGeom prst="rightBracket">
            <a:avLst>
              <a:gd name="adj" fmla="val 8333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A81D1D-C094-5748-83AB-E0F26CA80410}"/>
                  </a:ext>
                </a:extLst>
              </p:cNvPr>
              <p:cNvSpPr txBox="1"/>
              <p:nvPr/>
            </p:nvSpPr>
            <p:spPr>
              <a:xfrm>
                <a:off x="2114143" y="3414543"/>
                <a:ext cx="28035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𝑃𝑅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110100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A81D1D-C094-5748-83AB-E0F26CA80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143" y="3414543"/>
                <a:ext cx="2803524" cy="461665"/>
              </a:xfrm>
              <a:prstGeom prst="rect">
                <a:avLst/>
              </a:prstGeom>
              <a:blipFill>
                <a:blip r:embed="rId5"/>
                <a:stretch>
                  <a:fillRect t="-8108" r="-2252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3A0C552-59B2-024E-997F-2BE13AF61D34}"/>
              </a:ext>
            </a:extLst>
          </p:cNvPr>
          <p:cNvCxnSpPr>
            <a:cxnSpLocks/>
          </p:cNvCxnSpPr>
          <p:nvPr/>
        </p:nvCxnSpPr>
        <p:spPr>
          <a:xfrm>
            <a:off x="5546507" y="3632909"/>
            <a:ext cx="217633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1DC7C88-55E4-974A-98E3-DBE0337358A8}"/>
              </a:ext>
            </a:extLst>
          </p:cNvPr>
          <p:cNvSpPr txBox="1"/>
          <p:nvPr/>
        </p:nvSpPr>
        <p:spPr>
          <a:xfrm>
            <a:off x="5707979" y="1195054"/>
            <a:ext cx="185339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Program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en-US" sz="2800" dirty="0"/>
              <a:t>(110, 1)</a:t>
            </a:r>
          </a:p>
          <a:p>
            <a:r>
              <a:rPr lang="en-US" sz="2800" dirty="0"/>
              <a:t>(1101, 1) </a:t>
            </a:r>
          </a:p>
          <a:p>
            <a:r>
              <a:rPr lang="en-US" sz="2800" dirty="0"/>
              <a:t>(11010, 1)</a:t>
            </a:r>
          </a:p>
          <a:p>
            <a:r>
              <a:rPr lang="en-US" sz="2800" dirty="0"/>
              <a:t>(110100, 1)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DACA40-50C2-4C4A-A89F-DE449689156D}"/>
              </a:ext>
            </a:extLst>
          </p:cNvPr>
          <p:cNvSpPr txBox="1"/>
          <p:nvPr/>
        </p:nvSpPr>
        <p:spPr>
          <a:xfrm>
            <a:off x="2097931" y="4780838"/>
            <a:ext cx="70535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Adding:</a:t>
            </a:r>
          </a:p>
          <a:p>
            <a:r>
              <a:rPr lang="en-US" sz="3600" dirty="0"/>
              <a:t>1. Fix the output for the prefixes as 1</a:t>
            </a:r>
          </a:p>
          <a:p>
            <a:r>
              <a:rPr lang="en-US" sz="3600" dirty="0"/>
              <a:t>2. Program new output into the PRF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4B96117-E3CA-4C47-B03D-91438014EAD5}"/>
                  </a:ext>
                </a:extLst>
              </p:cNvPr>
              <p:cNvSpPr txBox="1"/>
              <p:nvPr/>
            </p:nvSpPr>
            <p:spPr>
              <a:xfrm>
                <a:off x="2751318" y="4079388"/>
                <a:ext cx="9934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Key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4B96117-E3CA-4C47-B03D-91438014E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318" y="4079388"/>
                <a:ext cx="993477" cy="523220"/>
              </a:xfrm>
              <a:prstGeom prst="rect">
                <a:avLst/>
              </a:prstGeom>
              <a:blipFill>
                <a:blip r:embed="rId6"/>
                <a:stretch>
                  <a:fillRect l="-12658" t="-11905" r="-126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6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2B9A27A-6969-4E47-9CDC-3ED7DD63BDA1}"/>
              </a:ext>
            </a:extLst>
          </p:cNvPr>
          <p:cNvSpPr/>
          <p:nvPr/>
        </p:nvSpPr>
        <p:spPr>
          <a:xfrm>
            <a:off x="6239483" y="4212482"/>
            <a:ext cx="3758120" cy="11478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Optimal 1-server PIR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E5A798E-33B6-1944-A068-7B32C77631FA}"/>
              </a:ext>
            </a:extLst>
          </p:cNvPr>
          <p:cNvSpPr/>
          <p:nvPr/>
        </p:nvSpPr>
        <p:spPr>
          <a:xfrm>
            <a:off x="2481363" y="2263708"/>
            <a:ext cx="3758120" cy="11478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Optimal 2-server PIR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64F8223-098A-B44D-8515-AD9115438C78}"/>
              </a:ext>
            </a:extLst>
          </p:cNvPr>
          <p:cNvCxnSpPr/>
          <p:nvPr/>
        </p:nvCxnSpPr>
        <p:spPr>
          <a:xfrm>
            <a:off x="6414580" y="3165136"/>
            <a:ext cx="1556426" cy="85603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4A4C1FB-8464-2743-9E6A-A8DF1D341CF1}"/>
              </a:ext>
            </a:extLst>
          </p:cNvPr>
          <p:cNvSpPr txBox="1"/>
          <p:nvPr/>
        </p:nvSpPr>
        <p:spPr>
          <a:xfrm>
            <a:off x="7067549" y="3027197"/>
            <a:ext cx="748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Google Shape;210;p22">
                <a:extLst>
                  <a:ext uri="{FF2B5EF4-FFF2-40B4-BE49-F238E27FC236}">
                    <a16:creationId xmlns:a16="http://schemas.microsoft.com/office/drawing/2014/main" id="{F06E0343-5824-304D-8822-40F4DF8BAE74}"/>
                  </a:ext>
                </a:extLst>
              </p:cNvPr>
              <p:cNvSpPr txBox="1"/>
              <p:nvPr/>
            </p:nvSpPr>
            <p:spPr>
              <a:xfrm>
                <a:off x="3194545" y="3549510"/>
                <a:ext cx="5347961" cy="28525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ar-AE" sz="2800" i="1" smtClean="0">
                            <a:latin typeface="Cambria Math" panose="02040503050406030204" pitchFamily="18" charset="0"/>
                            <a:sym typeface="Raleway"/>
                          </a:rPr>
                        </m:ctrlPr>
                      </m:accPr>
                      <m:e>
                        <m:r>
                          <a:rPr lang="ar-AE" sz="2800" b="0" i="1" smtClean="0">
                            <a:latin typeface="Cambria Math" panose="02040503050406030204" pitchFamily="18" charset="0"/>
                            <a:sym typeface="Raleway"/>
                          </a:rPr>
                          <m:t>𝑂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sym typeface="Raleway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Raleway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Raleway"/>
                          </a:rPr>
                          <m:t>𝑛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  <a:sym typeface="Raleway"/>
                      </a:rPr>
                      <m:t>)</m:t>
                    </m:r>
                  </m:oMath>
                </a14:m>
                <a:r>
                  <a:rPr lang="ar-AE" sz="2800" dirty="0">
                    <a:latin typeface="Raleway"/>
                    <a:ea typeface="Raleway"/>
                    <a:cs typeface="Raleway"/>
                    <a:sym typeface="Raleway"/>
                  </a:rPr>
                  <a:t>-</a:t>
                </a:r>
                <a:r>
                  <a:rPr lang="en-US" sz="2800" dirty="0">
                    <a:latin typeface="Raleway"/>
                    <a:ea typeface="Raleway"/>
                    <a:cs typeface="Raleway"/>
                    <a:sym typeface="Raleway"/>
                  </a:rPr>
                  <a:t>Time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ar-AE" sz="2800" i="1">
                            <a:latin typeface="Cambria Math" panose="02040503050406030204" pitchFamily="18" charset="0"/>
                            <a:sym typeface="Raleway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Raleway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Raleway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Raleway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latin typeface="Raleway"/>
                    <a:ea typeface="Raleway"/>
                    <a:cs typeface="Raleway"/>
                    <a:sym typeface="Raleway"/>
                  </a:rPr>
                  <a:t> - Comm.</a:t>
                </a:r>
              </a:p>
              <a:p>
                <a:endParaRPr lang="en-US" sz="2800" dirty="0">
                  <a:latin typeface="Raleway"/>
                  <a:ea typeface="Raleway"/>
                  <a:cs typeface="Raleway"/>
                  <a:sym typeface="Raleway"/>
                </a:endParaRPr>
              </a:p>
              <a:p>
                <a:endParaRPr lang="en-US" sz="2800" dirty="0">
                  <a:latin typeface="Raleway"/>
                  <a:ea typeface="Raleway"/>
                  <a:cs typeface="Raleway"/>
                  <a:sym typeface="Raleway"/>
                </a:endParaRPr>
              </a:p>
              <a:p>
                <a:r>
                  <a:rPr lang="en-US" sz="2800" dirty="0">
                    <a:latin typeface="Raleway"/>
                    <a:ea typeface="Raleway"/>
                    <a:cs typeface="Raleway"/>
                    <a:sym typeface="Raleway"/>
                  </a:rPr>
                  <a:t> </a:t>
                </a:r>
              </a:p>
              <a:p>
                <a:endParaRPr sz="2800" dirty="0"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mc:Choice>
        <mc:Fallback xmlns="">
          <p:sp>
            <p:nvSpPr>
              <p:cNvPr id="15" name="Google Shape;210;p22">
                <a:extLst>
                  <a:ext uri="{FF2B5EF4-FFF2-40B4-BE49-F238E27FC236}">
                    <a16:creationId xmlns:a16="http://schemas.microsoft.com/office/drawing/2014/main" id="{F06E0343-5824-304D-8822-40F4DF8BA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545" y="3549510"/>
                <a:ext cx="5347961" cy="2852535"/>
              </a:xfrm>
              <a:prstGeom prst="rect">
                <a:avLst/>
              </a:prstGeom>
              <a:blipFill>
                <a:blip r:embed="rId3"/>
                <a:stretch>
                  <a:fillRect l="-2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8271117-7F77-144C-91B0-E7A4DE8D0B9B}"/>
              </a:ext>
            </a:extLst>
          </p:cNvPr>
          <p:cNvSpPr txBox="1"/>
          <p:nvPr/>
        </p:nvSpPr>
        <p:spPr>
          <a:xfrm>
            <a:off x="9764521" y="6217379"/>
            <a:ext cx="186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Similar in [CHK22]</a:t>
            </a:r>
          </a:p>
        </p:txBody>
      </p:sp>
    </p:spTree>
    <p:extLst>
      <p:ext uri="{BB962C8B-B14F-4D97-AF65-F5344CB8AC3E}">
        <p14:creationId xmlns:p14="http://schemas.microsoft.com/office/powerpoint/2010/main" val="341867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64"/>
    </mc:Choice>
    <mc:Fallback xmlns="">
      <p:transition spd="slow" advTm="38764"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58B5806-0008-9244-9A8A-ED338CC882AF}"/>
              </a:ext>
            </a:extLst>
          </p:cNvPr>
          <p:cNvSpPr txBox="1">
            <a:spLocks/>
          </p:cNvSpPr>
          <p:nvPr/>
        </p:nvSpPr>
        <p:spPr>
          <a:xfrm>
            <a:off x="288587" y="75558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13 =  1101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1101</a:t>
            </a:r>
            <a:r>
              <a:rPr lang="en-US" sz="4000" dirty="0">
                <a:solidFill>
                  <a:srgbClr val="FF0000"/>
                </a:solidFill>
              </a:rPr>
              <a:t>00</a:t>
            </a:r>
            <a:r>
              <a:rPr lang="en-US" sz="4000" dirty="0"/>
              <a:t> </a:t>
            </a:r>
          </a:p>
        </p:txBody>
      </p:sp>
      <p:sp>
        <p:nvSpPr>
          <p:cNvPr id="5" name="Google Shape;1096;p78">
            <a:extLst>
              <a:ext uri="{FF2B5EF4-FFF2-40B4-BE49-F238E27FC236}">
                <a16:creationId xmlns:a16="http://schemas.microsoft.com/office/drawing/2014/main" id="{CDBFCD29-3D20-BD45-8714-C4152A2151EE}"/>
              </a:ext>
            </a:extLst>
          </p:cNvPr>
          <p:cNvSpPr/>
          <p:nvPr/>
        </p:nvSpPr>
        <p:spPr>
          <a:xfrm rot="5400000">
            <a:off x="667366" y="1868772"/>
            <a:ext cx="176272" cy="723062"/>
          </a:xfrm>
          <a:prstGeom prst="rightBracket">
            <a:avLst>
              <a:gd name="adj" fmla="val 8333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38F6BD-36F1-784C-AB3F-475F1D4DE359}"/>
                  </a:ext>
                </a:extLst>
              </p:cNvPr>
              <p:cNvSpPr txBox="1"/>
              <p:nvPr/>
            </p:nvSpPr>
            <p:spPr>
              <a:xfrm>
                <a:off x="2101173" y="1965126"/>
                <a:ext cx="22937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𝑃𝑅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110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38F6BD-36F1-784C-AB3F-475F1D4DE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173" y="1965126"/>
                <a:ext cx="2293769" cy="461665"/>
              </a:xfrm>
              <a:prstGeom prst="rect">
                <a:avLst/>
              </a:prstGeom>
              <a:blipFill>
                <a:blip r:embed="rId2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1096;p78">
            <a:extLst>
              <a:ext uri="{FF2B5EF4-FFF2-40B4-BE49-F238E27FC236}">
                <a16:creationId xmlns:a16="http://schemas.microsoft.com/office/drawing/2014/main" id="{194867F2-6B95-2E41-B073-21BAB2CDEC80}"/>
              </a:ext>
            </a:extLst>
          </p:cNvPr>
          <p:cNvSpPr/>
          <p:nvPr/>
        </p:nvSpPr>
        <p:spPr>
          <a:xfrm rot="5400000">
            <a:off x="739756" y="2262481"/>
            <a:ext cx="255876" cy="947447"/>
          </a:xfrm>
          <a:prstGeom prst="rightBracket">
            <a:avLst>
              <a:gd name="adj" fmla="val 8333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F57C67-1688-F54B-8056-41ACB2677455}"/>
                  </a:ext>
                </a:extLst>
              </p:cNvPr>
              <p:cNvSpPr txBox="1"/>
              <p:nvPr/>
            </p:nvSpPr>
            <p:spPr>
              <a:xfrm>
                <a:off x="2097931" y="2448265"/>
                <a:ext cx="24636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𝑃𝑅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1101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F57C67-1688-F54B-8056-41ACB2677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931" y="2448265"/>
                <a:ext cx="2463688" cy="461665"/>
              </a:xfrm>
              <a:prstGeom prst="rect">
                <a:avLst/>
              </a:prstGeom>
              <a:blipFill>
                <a:blip r:embed="rId3"/>
                <a:stretch>
                  <a:fillRect t="-5405" r="-256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1096;p78">
            <a:extLst>
              <a:ext uri="{FF2B5EF4-FFF2-40B4-BE49-F238E27FC236}">
                <a16:creationId xmlns:a16="http://schemas.microsoft.com/office/drawing/2014/main" id="{D8C35B71-C956-F14D-9146-427F9C64E851}"/>
              </a:ext>
            </a:extLst>
          </p:cNvPr>
          <p:cNvSpPr/>
          <p:nvPr/>
        </p:nvSpPr>
        <p:spPr>
          <a:xfrm rot="5400000">
            <a:off x="881129" y="2662612"/>
            <a:ext cx="197513" cy="1171832"/>
          </a:xfrm>
          <a:prstGeom prst="rightBracket">
            <a:avLst>
              <a:gd name="adj" fmla="val 8333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BB14D7-9623-3341-AD99-811280F536EE}"/>
                  </a:ext>
                </a:extLst>
              </p:cNvPr>
              <p:cNvSpPr txBox="1"/>
              <p:nvPr/>
            </p:nvSpPr>
            <p:spPr>
              <a:xfrm>
                <a:off x="2097931" y="2931404"/>
                <a:ext cx="26336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𝑃𝑅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11010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BB14D7-9623-3341-AD99-811280F53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931" y="2931404"/>
                <a:ext cx="2633606" cy="461665"/>
              </a:xfrm>
              <a:prstGeom prst="rect">
                <a:avLst/>
              </a:prstGeom>
              <a:blipFill>
                <a:blip r:embed="rId4"/>
                <a:stretch>
                  <a:fillRect t="-5405" r="-2392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Google Shape;1096;p78">
            <a:extLst>
              <a:ext uri="{FF2B5EF4-FFF2-40B4-BE49-F238E27FC236}">
                <a16:creationId xmlns:a16="http://schemas.microsoft.com/office/drawing/2014/main" id="{F5C6C854-444C-3243-9E42-CE9ECF57B06E}"/>
              </a:ext>
            </a:extLst>
          </p:cNvPr>
          <p:cNvSpPr/>
          <p:nvPr/>
        </p:nvSpPr>
        <p:spPr>
          <a:xfrm rot="5400000">
            <a:off x="1056207" y="2967428"/>
            <a:ext cx="243298" cy="1574261"/>
          </a:xfrm>
          <a:prstGeom prst="rightBracket">
            <a:avLst>
              <a:gd name="adj" fmla="val 8333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A81D1D-C094-5748-83AB-E0F26CA80410}"/>
                  </a:ext>
                </a:extLst>
              </p:cNvPr>
              <p:cNvSpPr txBox="1"/>
              <p:nvPr/>
            </p:nvSpPr>
            <p:spPr>
              <a:xfrm>
                <a:off x="2114143" y="3414543"/>
                <a:ext cx="28035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𝑃𝑅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110100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A81D1D-C094-5748-83AB-E0F26CA80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143" y="3414543"/>
                <a:ext cx="2803524" cy="461665"/>
              </a:xfrm>
              <a:prstGeom prst="rect">
                <a:avLst/>
              </a:prstGeom>
              <a:blipFill>
                <a:blip r:embed="rId5"/>
                <a:stretch>
                  <a:fillRect t="-8108" r="-2252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3A0C552-59B2-024E-997F-2BE13AF61D34}"/>
              </a:ext>
            </a:extLst>
          </p:cNvPr>
          <p:cNvCxnSpPr>
            <a:cxnSpLocks/>
          </p:cNvCxnSpPr>
          <p:nvPr/>
        </p:nvCxnSpPr>
        <p:spPr>
          <a:xfrm>
            <a:off x="5546507" y="3632909"/>
            <a:ext cx="217633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1DC7C88-55E4-974A-98E3-DBE0337358A8}"/>
              </a:ext>
            </a:extLst>
          </p:cNvPr>
          <p:cNvSpPr txBox="1"/>
          <p:nvPr/>
        </p:nvSpPr>
        <p:spPr>
          <a:xfrm>
            <a:off x="5707979" y="1195054"/>
            <a:ext cx="185339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Program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en-US" sz="2800" dirty="0"/>
              <a:t>(110, 1)</a:t>
            </a:r>
          </a:p>
          <a:p>
            <a:r>
              <a:rPr lang="en-US" sz="2800" dirty="0"/>
              <a:t>(1101, 1) </a:t>
            </a:r>
          </a:p>
          <a:p>
            <a:r>
              <a:rPr lang="en-US" sz="2800" dirty="0"/>
              <a:t>(11010, 1)</a:t>
            </a:r>
          </a:p>
          <a:p>
            <a:r>
              <a:rPr lang="en-US" sz="2800" dirty="0"/>
              <a:t>(110100, 1)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502A500-1D17-5F48-BC14-65B47331F92B}"/>
                  </a:ext>
                </a:extLst>
              </p:cNvPr>
              <p:cNvSpPr txBox="1"/>
              <p:nvPr/>
            </p:nvSpPr>
            <p:spPr>
              <a:xfrm>
                <a:off x="8399103" y="1897865"/>
                <a:ext cx="2419637" cy="466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𝑃𝑅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110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502A500-1D17-5F48-BC14-65B47331F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9103" y="1897865"/>
                <a:ext cx="2419637" cy="466153"/>
              </a:xfrm>
              <a:prstGeom prst="rect">
                <a:avLst/>
              </a:prstGeom>
              <a:blipFill>
                <a:blip r:embed="rId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EBE6AF4-9A93-B644-A9C2-BE674B6722BF}"/>
                  </a:ext>
                </a:extLst>
              </p:cNvPr>
              <p:cNvSpPr txBox="1"/>
              <p:nvPr/>
            </p:nvSpPr>
            <p:spPr>
              <a:xfrm>
                <a:off x="8395861" y="2381004"/>
                <a:ext cx="2589555" cy="466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𝑃𝑅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1101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EBE6AF4-9A93-B644-A9C2-BE674B672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5861" y="2381004"/>
                <a:ext cx="2589555" cy="466153"/>
              </a:xfrm>
              <a:prstGeom prst="rect">
                <a:avLst/>
              </a:prstGeom>
              <a:blipFill>
                <a:blip r:embed="rId7"/>
                <a:stretch>
                  <a:fillRect t="-5263" r="-2439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A2F0902-71FC-E74C-B3AF-6A7D7DB6D9C2}"/>
                  </a:ext>
                </a:extLst>
              </p:cNvPr>
              <p:cNvSpPr txBox="1"/>
              <p:nvPr/>
            </p:nvSpPr>
            <p:spPr>
              <a:xfrm>
                <a:off x="8395861" y="2864143"/>
                <a:ext cx="2759473" cy="466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𝑃𝑅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11010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A2F0902-71FC-E74C-B3AF-6A7D7DB6D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5861" y="2864143"/>
                <a:ext cx="2759473" cy="466153"/>
              </a:xfrm>
              <a:prstGeom prst="rect">
                <a:avLst/>
              </a:prstGeom>
              <a:blipFill>
                <a:blip r:embed="rId8"/>
                <a:stretch>
                  <a:fillRect t="-8108" r="-2294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66B78A1-5BB0-A642-93A2-6A13AE1DDB16}"/>
                  </a:ext>
                </a:extLst>
              </p:cNvPr>
              <p:cNvSpPr txBox="1"/>
              <p:nvPr/>
            </p:nvSpPr>
            <p:spPr>
              <a:xfrm>
                <a:off x="8412073" y="3347282"/>
                <a:ext cx="2929392" cy="466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𝑃𝑅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110100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66B78A1-5BB0-A642-93A2-6A13AE1DD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073" y="3347282"/>
                <a:ext cx="2929392" cy="466153"/>
              </a:xfrm>
              <a:prstGeom prst="rect">
                <a:avLst/>
              </a:prstGeom>
              <a:blipFill>
                <a:blip r:embed="rId9"/>
                <a:stretch>
                  <a:fillRect t="-11111" r="-2155" b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A5DACA40-50C2-4C4A-A89F-DE449689156D}"/>
              </a:ext>
            </a:extLst>
          </p:cNvPr>
          <p:cNvSpPr txBox="1"/>
          <p:nvPr/>
        </p:nvSpPr>
        <p:spPr>
          <a:xfrm>
            <a:off x="2097931" y="4780838"/>
            <a:ext cx="70535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Adding:</a:t>
            </a:r>
          </a:p>
          <a:p>
            <a:r>
              <a:rPr lang="en-US" sz="3600" dirty="0"/>
              <a:t>1. Fix the output for the prefixes as 1</a:t>
            </a:r>
          </a:p>
          <a:p>
            <a:r>
              <a:rPr lang="en-US" sz="3600" dirty="0"/>
              <a:t>2. Program new output into the PRF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4B96117-E3CA-4C47-B03D-91438014EAD5}"/>
                  </a:ext>
                </a:extLst>
              </p:cNvPr>
              <p:cNvSpPr txBox="1"/>
              <p:nvPr/>
            </p:nvSpPr>
            <p:spPr>
              <a:xfrm>
                <a:off x="2751318" y="4079388"/>
                <a:ext cx="9934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Key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4B96117-E3CA-4C47-B03D-91438014E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318" y="4079388"/>
                <a:ext cx="993477" cy="523220"/>
              </a:xfrm>
              <a:prstGeom prst="rect">
                <a:avLst/>
              </a:prstGeom>
              <a:blipFill>
                <a:blip r:embed="rId10"/>
                <a:stretch>
                  <a:fillRect l="-12658" t="-11905" r="-126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3B3EA61-CB09-4540-9EA7-1764E75FC378}"/>
                  </a:ext>
                </a:extLst>
              </p:cNvPr>
              <p:cNvSpPr txBox="1"/>
              <p:nvPr/>
            </p:nvSpPr>
            <p:spPr>
              <a:xfrm>
                <a:off x="9321248" y="4079388"/>
                <a:ext cx="10751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Key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3B3EA61-CB09-4540-9EA7-1764E75FC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248" y="4079388"/>
                <a:ext cx="1075166" cy="523220"/>
              </a:xfrm>
              <a:prstGeom prst="rect">
                <a:avLst/>
              </a:prstGeom>
              <a:blipFill>
                <a:blip r:embed="rId11"/>
                <a:stretch>
                  <a:fillRect l="-11628" t="-11905" r="-232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164498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58B5806-0008-9244-9A8A-ED338CC882AF}"/>
              </a:ext>
            </a:extLst>
          </p:cNvPr>
          <p:cNvSpPr txBox="1">
            <a:spLocks/>
          </p:cNvSpPr>
          <p:nvPr/>
        </p:nvSpPr>
        <p:spPr>
          <a:xfrm>
            <a:off x="288587" y="75558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13 =  1101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1101</a:t>
            </a:r>
            <a:r>
              <a:rPr lang="en-US" sz="4000" dirty="0">
                <a:solidFill>
                  <a:srgbClr val="FF0000"/>
                </a:solidFill>
              </a:rPr>
              <a:t>00</a:t>
            </a:r>
            <a:r>
              <a:rPr lang="en-US" sz="4000" dirty="0"/>
              <a:t> </a:t>
            </a:r>
          </a:p>
        </p:txBody>
      </p:sp>
      <p:sp>
        <p:nvSpPr>
          <p:cNvPr id="5" name="Google Shape;1096;p78">
            <a:extLst>
              <a:ext uri="{FF2B5EF4-FFF2-40B4-BE49-F238E27FC236}">
                <a16:creationId xmlns:a16="http://schemas.microsoft.com/office/drawing/2014/main" id="{CDBFCD29-3D20-BD45-8714-C4152A2151EE}"/>
              </a:ext>
            </a:extLst>
          </p:cNvPr>
          <p:cNvSpPr/>
          <p:nvPr/>
        </p:nvSpPr>
        <p:spPr>
          <a:xfrm rot="5400000">
            <a:off x="667366" y="1868772"/>
            <a:ext cx="176272" cy="723062"/>
          </a:xfrm>
          <a:prstGeom prst="rightBracket">
            <a:avLst>
              <a:gd name="adj" fmla="val 8333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38F6BD-36F1-784C-AB3F-475F1D4DE359}"/>
                  </a:ext>
                </a:extLst>
              </p:cNvPr>
              <p:cNvSpPr txBox="1"/>
              <p:nvPr/>
            </p:nvSpPr>
            <p:spPr>
              <a:xfrm>
                <a:off x="2101173" y="1965126"/>
                <a:ext cx="22937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𝑃𝑅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110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38F6BD-36F1-784C-AB3F-475F1D4DE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173" y="1965126"/>
                <a:ext cx="2293769" cy="461665"/>
              </a:xfrm>
              <a:prstGeom prst="rect">
                <a:avLst/>
              </a:prstGeom>
              <a:blipFill>
                <a:blip r:embed="rId2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1096;p78">
            <a:extLst>
              <a:ext uri="{FF2B5EF4-FFF2-40B4-BE49-F238E27FC236}">
                <a16:creationId xmlns:a16="http://schemas.microsoft.com/office/drawing/2014/main" id="{194867F2-6B95-2E41-B073-21BAB2CDEC80}"/>
              </a:ext>
            </a:extLst>
          </p:cNvPr>
          <p:cNvSpPr/>
          <p:nvPr/>
        </p:nvSpPr>
        <p:spPr>
          <a:xfrm rot="5400000">
            <a:off x="739756" y="2262481"/>
            <a:ext cx="255876" cy="947447"/>
          </a:xfrm>
          <a:prstGeom prst="rightBracket">
            <a:avLst>
              <a:gd name="adj" fmla="val 8333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F57C67-1688-F54B-8056-41ACB2677455}"/>
                  </a:ext>
                </a:extLst>
              </p:cNvPr>
              <p:cNvSpPr txBox="1"/>
              <p:nvPr/>
            </p:nvSpPr>
            <p:spPr>
              <a:xfrm>
                <a:off x="2097931" y="2448265"/>
                <a:ext cx="24636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𝑃𝑅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1101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F57C67-1688-F54B-8056-41ACB2677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931" y="2448265"/>
                <a:ext cx="2463688" cy="461665"/>
              </a:xfrm>
              <a:prstGeom prst="rect">
                <a:avLst/>
              </a:prstGeom>
              <a:blipFill>
                <a:blip r:embed="rId3"/>
                <a:stretch>
                  <a:fillRect t="-5405" r="-256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1096;p78">
            <a:extLst>
              <a:ext uri="{FF2B5EF4-FFF2-40B4-BE49-F238E27FC236}">
                <a16:creationId xmlns:a16="http://schemas.microsoft.com/office/drawing/2014/main" id="{D8C35B71-C956-F14D-9146-427F9C64E851}"/>
              </a:ext>
            </a:extLst>
          </p:cNvPr>
          <p:cNvSpPr/>
          <p:nvPr/>
        </p:nvSpPr>
        <p:spPr>
          <a:xfrm rot="5400000">
            <a:off x="881129" y="2662612"/>
            <a:ext cx="197513" cy="1171832"/>
          </a:xfrm>
          <a:prstGeom prst="rightBracket">
            <a:avLst>
              <a:gd name="adj" fmla="val 8333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BB14D7-9623-3341-AD99-811280F536EE}"/>
                  </a:ext>
                </a:extLst>
              </p:cNvPr>
              <p:cNvSpPr txBox="1"/>
              <p:nvPr/>
            </p:nvSpPr>
            <p:spPr>
              <a:xfrm>
                <a:off x="2097931" y="2931404"/>
                <a:ext cx="26336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𝑃𝑅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11010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BB14D7-9623-3341-AD99-811280F53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931" y="2931404"/>
                <a:ext cx="2633606" cy="461665"/>
              </a:xfrm>
              <a:prstGeom prst="rect">
                <a:avLst/>
              </a:prstGeom>
              <a:blipFill>
                <a:blip r:embed="rId4"/>
                <a:stretch>
                  <a:fillRect t="-5405" r="-2392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Google Shape;1096;p78">
            <a:extLst>
              <a:ext uri="{FF2B5EF4-FFF2-40B4-BE49-F238E27FC236}">
                <a16:creationId xmlns:a16="http://schemas.microsoft.com/office/drawing/2014/main" id="{F5C6C854-444C-3243-9E42-CE9ECF57B06E}"/>
              </a:ext>
            </a:extLst>
          </p:cNvPr>
          <p:cNvSpPr/>
          <p:nvPr/>
        </p:nvSpPr>
        <p:spPr>
          <a:xfrm rot="5400000">
            <a:off x="1056207" y="2967428"/>
            <a:ext cx="243298" cy="1574261"/>
          </a:xfrm>
          <a:prstGeom prst="rightBracket">
            <a:avLst>
              <a:gd name="adj" fmla="val 8333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A81D1D-C094-5748-83AB-E0F26CA80410}"/>
                  </a:ext>
                </a:extLst>
              </p:cNvPr>
              <p:cNvSpPr txBox="1"/>
              <p:nvPr/>
            </p:nvSpPr>
            <p:spPr>
              <a:xfrm>
                <a:off x="2114143" y="3414543"/>
                <a:ext cx="28035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𝑃𝑅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110100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A81D1D-C094-5748-83AB-E0F26CA80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143" y="3414543"/>
                <a:ext cx="2803524" cy="461665"/>
              </a:xfrm>
              <a:prstGeom prst="rect">
                <a:avLst/>
              </a:prstGeom>
              <a:blipFill>
                <a:blip r:embed="rId5"/>
                <a:stretch>
                  <a:fillRect t="-8108" r="-2252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A1DC7C88-55E4-974A-98E3-DBE0337358A8}"/>
              </a:ext>
            </a:extLst>
          </p:cNvPr>
          <p:cNvSpPr txBox="1"/>
          <p:nvPr/>
        </p:nvSpPr>
        <p:spPr>
          <a:xfrm>
            <a:off x="5707979" y="1195054"/>
            <a:ext cx="185339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Program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(110, 0)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(1101, 1) 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(11010, 1)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(110100, 0)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DACA40-50C2-4C4A-A89F-DE449689156D}"/>
              </a:ext>
            </a:extLst>
          </p:cNvPr>
          <p:cNvSpPr txBox="1"/>
          <p:nvPr/>
        </p:nvSpPr>
        <p:spPr>
          <a:xfrm>
            <a:off x="2097931" y="4780838"/>
            <a:ext cx="76914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Resampling: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1. Resample the outputs for the prefixes</a:t>
            </a:r>
          </a:p>
          <a:p>
            <a:r>
              <a:rPr lang="en-US" sz="3600" dirty="0"/>
              <a:t>2. Program new outputs into the PRF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3859948-9730-CF41-94CA-E0C7703D7C4A}"/>
                  </a:ext>
                </a:extLst>
              </p:cNvPr>
              <p:cNvSpPr txBox="1"/>
              <p:nvPr/>
            </p:nvSpPr>
            <p:spPr>
              <a:xfrm>
                <a:off x="2751318" y="4079388"/>
                <a:ext cx="9934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Key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3859948-9730-CF41-94CA-E0C7703D7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318" y="4079388"/>
                <a:ext cx="993477" cy="523220"/>
              </a:xfrm>
              <a:prstGeom prst="rect">
                <a:avLst/>
              </a:prstGeom>
              <a:blipFill>
                <a:blip r:embed="rId6"/>
                <a:stretch>
                  <a:fillRect l="-12658" t="-11905" r="-126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610602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58B5806-0008-9244-9A8A-ED338CC882AF}"/>
              </a:ext>
            </a:extLst>
          </p:cNvPr>
          <p:cNvSpPr txBox="1">
            <a:spLocks/>
          </p:cNvSpPr>
          <p:nvPr/>
        </p:nvSpPr>
        <p:spPr>
          <a:xfrm>
            <a:off x="288587" y="75558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13 =  1101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1101</a:t>
            </a:r>
            <a:r>
              <a:rPr lang="en-US" sz="4000" dirty="0">
                <a:solidFill>
                  <a:srgbClr val="FF0000"/>
                </a:solidFill>
              </a:rPr>
              <a:t>00</a:t>
            </a:r>
            <a:r>
              <a:rPr lang="en-US" sz="4000" dirty="0"/>
              <a:t> </a:t>
            </a:r>
          </a:p>
        </p:txBody>
      </p:sp>
      <p:sp>
        <p:nvSpPr>
          <p:cNvPr id="5" name="Google Shape;1096;p78">
            <a:extLst>
              <a:ext uri="{FF2B5EF4-FFF2-40B4-BE49-F238E27FC236}">
                <a16:creationId xmlns:a16="http://schemas.microsoft.com/office/drawing/2014/main" id="{CDBFCD29-3D20-BD45-8714-C4152A2151EE}"/>
              </a:ext>
            </a:extLst>
          </p:cNvPr>
          <p:cNvSpPr/>
          <p:nvPr/>
        </p:nvSpPr>
        <p:spPr>
          <a:xfrm rot="5400000">
            <a:off x="667366" y="1868772"/>
            <a:ext cx="176272" cy="723062"/>
          </a:xfrm>
          <a:prstGeom prst="rightBracket">
            <a:avLst>
              <a:gd name="adj" fmla="val 8333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38F6BD-36F1-784C-AB3F-475F1D4DE359}"/>
                  </a:ext>
                </a:extLst>
              </p:cNvPr>
              <p:cNvSpPr txBox="1"/>
              <p:nvPr/>
            </p:nvSpPr>
            <p:spPr>
              <a:xfrm>
                <a:off x="2101173" y="1965126"/>
                <a:ext cx="22937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𝑃𝑅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110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38F6BD-36F1-784C-AB3F-475F1D4DE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173" y="1965126"/>
                <a:ext cx="2293769" cy="461665"/>
              </a:xfrm>
              <a:prstGeom prst="rect">
                <a:avLst/>
              </a:prstGeom>
              <a:blipFill>
                <a:blip r:embed="rId2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1096;p78">
            <a:extLst>
              <a:ext uri="{FF2B5EF4-FFF2-40B4-BE49-F238E27FC236}">
                <a16:creationId xmlns:a16="http://schemas.microsoft.com/office/drawing/2014/main" id="{194867F2-6B95-2E41-B073-21BAB2CDEC80}"/>
              </a:ext>
            </a:extLst>
          </p:cNvPr>
          <p:cNvSpPr/>
          <p:nvPr/>
        </p:nvSpPr>
        <p:spPr>
          <a:xfrm rot="5400000">
            <a:off x="739756" y="2262481"/>
            <a:ext cx="255876" cy="947447"/>
          </a:xfrm>
          <a:prstGeom prst="rightBracket">
            <a:avLst>
              <a:gd name="adj" fmla="val 8333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F57C67-1688-F54B-8056-41ACB2677455}"/>
                  </a:ext>
                </a:extLst>
              </p:cNvPr>
              <p:cNvSpPr txBox="1"/>
              <p:nvPr/>
            </p:nvSpPr>
            <p:spPr>
              <a:xfrm>
                <a:off x="2097931" y="2448265"/>
                <a:ext cx="24636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𝑃𝑅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1101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F57C67-1688-F54B-8056-41ACB2677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931" y="2448265"/>
                <a:ext cx="2463688" cy="461665"/>
              </a:xfrm>
              <a:prstGeom prst="rect">
                <a:avLst/>
              </a:prstGeom>
              <a:blipFill>
                <a:blip r:embed="rId3"/>
                <a:stretch>
                  <a:fillRect t="-5405" r="-256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1096;p78">
            <a:extLst>
              <a:ext uri="{FF2B5EF4-FFF2-40B4-BE49-F238E27FC236}">
                <a16:creationId xmlns:a16="http://schemas.microsoft.com/office/drawing/2014/main" id="{D8C35B71-C956-F14D-9146-427F9C64E851}"/>
              </a:ext>
            </a:extLst>
          </p:cNvPr>
          <p:cNvSpPr/>
          <p:nvPr/>
        </p:nvSpPr>
        <p:spPr>
          <a:xfrm rot="5400000">
            <a:off x="881129" y="2662612"/>
            <a:ext cx="197513" cy="1171832"/>
          </a:xfrm>
          <a:prstGeom prst="rightBracket">
            <a:avLst>
              <a:gd name="adj" fmla="val 8333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BB14D7-9623-3341-AD99-811280F536EE}"/>
                  </a:ext>
                </a:extLst>
              </p:cNvPr>
              <p:cNvSpPr txBox="1"/>
              <p:nvPr/>
            </p:nvSpPr>
            <p:spPr>
              <a:xfrm>
                <a:off x="2097931" y="2931404"/>
                <a:ext cx="26336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𝑃𝑅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11010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BB14D7-9623-3341-AD99-811280F53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931" y="2931404"/>
                <a:ext cx="2633606" cy="461665"/>
              </a:xfrm>
              <a:prstGeom prst="rect">
                <a:avLst/>
              </a:prstGeom>
              <a:blipFill>
                <a:blip r:embed="rId4"/>
                <a:stretch>
                  <a:fillRect t="-5405" r="-2392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Google Shape;1096;p78">
            <a:extLst>
              <a:ext uri="{FF2B5EF4-FFF2-40B4-BE49-F238E27FC236}">
                <a16:creationId xmlns:a16="http://schemas.microsoft.com/office/drawing/2014/main" id="{F5C6C854-444C-3243-9E42-CE9ECF57B06E}"/>
              </a:ext>
            </a:extLst>
          </p:cNvPr>
          <p:cNvSpPr/>
          <p:nvPr/>
        </p:nvSpPr>
        <p:spPr>
          <a:xfrm rot="5400000">
            <a:off x="1056207" y="2967428"/>
            <a:ext cx="243298" cy="1574261"/>
          </a:xfrm>
          <a:prstGeom prst="rightBracket">
            <a:avLst>
              <a:gd name="adj" fmla="val 8333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A81D1D-C094-5748-83AB-E0F26CA80410}"/>
                  </a:ext>
                </a:extLst>
              </p:cNvPr>
              <p:cNvSpPr txBox="1"/>
              <p:nvPr/>
            </p:nvSpPr>
            <p:spPr>
              <a:xfrm>
                <a:off x="2114143" y="3414543"/>
                <a:ext cx="28035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𝑃𝑅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110100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A81D1D-C094-5748-83AB-E0F26CA80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143" y="3414543"/>
                <a:ext cx="2803524" cy="461665"/>
              </a:xfrm>
              <a:prstGeom prst="rect">
                <a:avLst/>
              </a:prstGeom>
              <a:blipFill>
                <a:blip r:embed="rId5"/>
                <a:stretch>
                  <a:fillRect t="-8108" r="-2252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3A0C552-59B2-024E-997F-2BE13AF61D34}"/>
              </a:ext>
            </a:extLst>
          </p:cNvPr>
          <p:cNvCxnSpPr>
            <a:cxnSpLocks/>
          </p:cNvCxnSpPr>
          <p:nvPr/>
        </p:nvCxnSpPr>
        <p:spPr>
          <a:xfrm>
            <a:off x="5546507" y="3632909"/>
            <a:ext cx="217633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1DC7C88-55E4-974A-98E3-DBE0337358A8}"/>
              </a:ext>
            </a:extLst>
          </p:cNvPr>
          <p:cNvSpPr txBox="1"/>
          <p:nvPr/>
        </p:nvSpPr>
        <p:spPr>
          <a:xfrm>
            <a:off x="5707979" y="1195054"/>
            <a:ext cx="185339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Program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en-US" sz="2800" dirty="0"/>
              <a:t>(110, 0)</a:t>
            </a:r>
          </a:p>
          <a:p>
            <a:r>
              <a:rPr lang="en-US" sz="2800" dirty="0"/>
              <a:t>(1101, 1) </a:t>
            </a:r>
          </a:p>
          <a:p>
            <a:r>
              <a:rPr lang="en-US" sz="2800" dirty="0"/>
              <a:t>(11010, 1)</a:t>
            </a:r>
          </a:p>
          <a:p>
            <a:r>
              <a:rPr lang="en-US" sz="2800" dirty="0"/>
              <a:t>(110100, 0)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DACA40-50C2-4C4A-A89F-DE449689156D}"/>
              </a:ext>
            </a:extLst>
          </p:cNvPr>
          <p:cNvSpPr txBox="1"/>
          <p:nvPr/>
        </p:nvSpPr>
        <p:spPr>
          <a:xfrm>
            <a:off x="2097931" y="4780838"/>
            <a:ext cx="76914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Resampling:</a:t>
            </a:r>
          </a:p>
          <a:p>
            <a:r>
              <a:rPr lang="en-US" sz="3600" dirty="0"/>
              <a:t>1. Resample the outputs for the prefixes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2. Program new outputs into the PRF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0E0CFFD-DF04-E147-92D2-5143A0D4FA42}"/>
                  </a:ext>
                </a:extLst>
              </p:cNvPr>
              <p:cNvSpPr txBox="1"/>
              <p:nvPr/>
            </p:nvSpPr>
            <p:spPr>
              <a:xfrm>
                <a:off x="2751318" y="4079388"/>
                <a:ext cx="9934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Key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0E0CFFD-DF04-E147-92D2-5143A0D4F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318" y="4079388"/>
                <a:ext cx="993477" cy="523220"/>
              </a:xfrm>
              <a:prstGeom prst="rect">
                <a:avLst/>
              </a:prstGeom>
              <a:blipFill>
                <a:blip r:embed="rId6"/>
                <a:stretch>
                  <a:fillRect l="-12658" t="-11905" r="-126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858489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58B5806-0008-9244-9A8A-ED338CC882AF}"/>
              </a:ext>
            </a:extLst>
          </p:cNvPr>
          <p:cNvSpPr txBox="1">
            <a:spLocks/>
          </p:cNvSpPr>
          <p:nvPr/>
        </p:nvSpPr>
        <p:spPr>
          <a:xfrm>
            <a:off x="288587" y="75558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13 =  1101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1101</a:t>
            </a:r>
            <a:r>
              <a:rPr lang="en-US" sz="4000" dirty="0">
                <a:solidFill>
                  <a:srgbClr val="FF0000"/>
                </a:solidFill>
              </a:rPr>
              <a:t>00</a:t>
            </a:r>
            <a:r>
              <a:rPr lang="en-US" sz="4000" dirty="0"/>
              <a:t> </a:t>
            </a:r>
          </a:p>
        </p:txBody>
      </p:sp>
      <p:sp>
        <p:nvSpPr>
          <p:cNvPr id="5" name="Google Shape;1096;p78">
            <a:extLst>
              <a:ext uri="{FF2B5EF4-FFF2-40B4-BE49-F238E27FC236}">
                <a16:creationId xmlns:a16="http://schemas.microsoft.com/office/drawing/2014/main" id="{CDBFCD29-3D20-BD45-8714-C4152A2151EE}"/>
              </a:ext>
            </a:extLst>
          </p:cNvPr>
          <p:cNvSpPr/>
          <p:nvPr/>
        </p:nvSpPr>
        <p:spPr>
          <a:xfrm rot="5400000">
            <a:off x="667366" y="1868772"/>
            <a:ext cx="176272" cy="723062"/>
          </a:xfrm>
          <a:prstGeom prst="rightBracket">
            <a:avLst>
              <a:gd name="adj" fmla="val 8333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38F6BD-36F1-784C-AB3F-475F1D4DE359}"/>
                  </a:ext>
                </a:extLst>
              </p:cNvPr>
              <p:cNvSpPr txBox="1"/>
              <p:nvPr/>
            </p:nvSpPr>
            <p:spPr>
              <a:xfrm>
                <a:off x="2101173" y="1965126"/>
                <a:ext cx="22937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𝑃𝑅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110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38F6BD-36F1-784C-AB3F-475F1D4DE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173" y="1965126"/>
                <a:ext cx="2293769" cy="461665"/>
              </a:xfrm>
              <a:prstGeom prst="rect">
                <a:avLst/>
              </a:prstGeom>
              <a:blipFill>
                <a:blip r:embed="rId2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1096;p78">
            <a:extLst>
              <a:ext uri="{FF2B5EF4-FFF2-40B4-BE49-F238E27FC236}">
                <a16:creationId xmlns:a16="http://schemas.microsoft.com/office/drawing/2014/main" id="{194867F2-6B95-2E41-B073-21BAB2CDEC80}"/>
              </a:ext>
            </a:extLst>
          </p:cNvPr>
          <p:cNvSpPr/>
          <p:nvPr/>
        </p:nvSpPr>
        <p:spPr>
          <a:xfrm rot="5400000">
            <a:off x="739756" y="2262481"/>
            <a:ext cx="255876" cy="947447"/>
          </a:xfrm>
          <a:prstGeom prst="rightBracket">
            <a:avLst>
              <a:gd name="adj" fmla="val 8333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F57C67-1688-F54B-8056-41ACB2677455}"/>
                  </a:ext>
                </a:extLst>
              </p:cNvPr>
              <p:cNvSpPr txBox="1"/>
              <p:nvPr/>
            </p:nvSpPr>
            <p:spPr>
              <a:xfrm>
                <a:off x="2097931" y="2448265"/>
                <a:ext cx="24636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𝑃𝑅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1101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F57C67-1688-F54B-8056-41ACB2677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931" y="2448265"/>
                <a:ext cx="2463688" cy="461665"/>
              </a:xfrm>
              <a:prstGeom prst="rect">
                <a:avLst/>
              </a:prstGeom>
              <a:blipFill>
                <a:blip r:embed="rId3"/>
                <a:stretch>
                  <a:fillRect t="-5405" r="-256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1096;p78">
            <a:extLst>
              <a:ext uri="{FF2B5EF4-FFF2-40B4-BE49-F238E27FC236}">
                <a16:creationId xmlns:a16="http://schemas.microsoft.com/office/drawing/2014/main" id="{D8C35B71-C956-F14D-9146-427F9C64E851}"/>
              </a:ext>
            </a:extLst>
          </p:cNvPr>
          <p:cNvSpPr/>
          <p:nvPr/>
        </p:nvSpPr>
        <p:spPr>
          <a:xfrm rot="5400000">
            <a:off x="881129" y="2662612"/>
            <a:ext cx="197513" cy="1171832"/>
          </a:xfrm>
          <a:prstGeom prst="rightBracket">
            <a:avLst>
              <a:gd name="adj" fmla="val 8333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BB14D7-9623-3341-AD99-811280F536EE}"/>
                  </a:ext>
                </a:extLst>
              </p:cNvPr>
              <p:cNvSpPr txBox="1"/>
              <p:nvPr/>
            </p:nvSpPr>
            <p:spPr>
              <a:xfrm>
                <a:off x="2097931" y="2931404"/>
                <a:ext cx="26336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𝑃𝑅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11010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BB14D7-9623-3341-AD99-811280F53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931" y="2931404"/>
                <a:ext cx="2633606" cy="461665"/>
              </a:xfrm>
              <a:prstGeom prst="rect">
                <a:avLst/>
              </a:prstGeom>
              <a:blipFill>
                <a:blip r:embed="rId4"/>
                <a:stretch>
                  <a:fillRect t="-5405" r="-2392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Google Shape;1096;p78">
            <a:extLst>
              <a:ext uri="{FF2B5EF4-FFF2-40B4-BE49-F238E27FC236}">
                <a16:creationId xmlns:a16="http://schemas.microsoft.com/office/drawing/2014/main" id="{F5C6C854-444C-3243-9E42-CE9ECF57B06E}"/>
              </a:ext>
            </a:extLst>
          </p:cNvPr>
          <p:cNvSpPr/>
          <p:nvPr/>
        </p:nvSpPr>
        <p:spPr>
          <a:xfrm rot="5400000">
            <a:off x="1056207" y="2967428"/>
            <a:ext cx="243298" cy="1574261"/>
          </a:xfrm>
          <a:prstGeom prst="rightBracket">
            <a:avLst>
              <a:gd name="adj" fmla="val 8333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A81D1D-C094-5748-83AB-E0F26CA80410}"/>
                  </a:ext>
                </a:extLst>
              </p:cNvPr>
              <p:cNvSpPr txBox="1"/>
              <p:nvPr/>
            </p:nvSpPr>
            <p:spPr>
              <a:xfrm>
                <a:off x="2114143" y="3414543"/>
                <a:ext cx="28035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𝑃𝑅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110100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A81D1D-C094-5748-83AB-E0F26CA80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143" y="3414543"/>
                <a:ext cx="2803524" cy="461665"/>
              </a:xfrm>
              <a:prstGeom prst="rect">
                <a:avLst/>
              </a:prstGeom>
              <a:blipFill>
                <a:blip r:embed="rId5"/>
                <a:stretch>
                  <a:fillRect t="-8108" r="-2252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3A0C552-59B2-024E-997F-2BE13AF61D34}"/>
              </a:ext>
            </a:extLst>
          </p:cNvPr>
          <p:cNvCxnSpPr>
            <a:cxnSpLocks/>
          </p:cNvCxnSpPr>
          <p:nvPr/>
        </p:nvCxnSpPr>
        <p:spPr>
          <a:xfrm>
            <a:off x="5546507" y="3632909"/>
            <a:ext cx="217633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1DC7C88-55E4-974A-98E3-DBE0337358A8}"/>
              </a:ext>
            </a:extLst>
          </p:cNvPr>
          <p:cNvSpPr txBox="1"/>
          <p:nvPr/>
        </p:nvSpPr>
        <p:spPr>
          <a:xfrm>
            <a:off x="5707979" y="1195054"/>
            <a:ext cx="185339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Program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en-US" sz="2800" dirty="0"/>
              <a:t>(110, 0)</a:t>
            </a:r>
          </a:p>
          <a:p>
            <a:r>
              <a:rPr lang="en-US" sz="2800" dirty="0"/>
              <a:t>(1101, 1) </a:t>
            </a:r>
          </a:p>
          <a:p>
            <a:r>
              <a:rPr lang="en-US" sz="2800" dirty="0"/>
              <a:t>(11010, 1)</a:t>
            </a:r>
          </a:p>
          <a:p>
            <a:r>
              <a:rPr lang="en-US" sz="2800" dirty="0"/>
              <a:t>(110100, 0)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502A500-1D17-5F48-BC14-65B47331F92B}"/>
                  </a:ext>
                </a:extLst>
              </p:cNvPr>
              <p:cNvSpPr txBox="1"/>
              <p:nvPr/>
            </p:nvSpPr>
            <p:spPr>
              <a:xfrm>
                <a:off x="8399103" y="1897865"/>
                <a:ext cx="2419637" cy="466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𝑃𝑅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110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502A500-1D17-5F48-BC14-65B47331F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9103" y="1897865"/>
                <a:ext cx="2419637" cy="466153"/>
              </a:xfrm>
              <a:prstGeom prst="rect">
                <a:avLst/>
              </a:prstGeom>
              <a:blipFill>
                <a:blip r:embed="rId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EBE6AF4-9A93-B644-A9C2-BE674B6722BF}"/>
                  </a:ext>
                </a:extLst>
              </p:cNvPr>
              <p:cNvSpPr txBox="1"/>
              <p:nvPr/>
            </p:nvSpPr>
            <p:spPr>
              <a:xfrm>
                <a:off x="8395861" y="2381004"/>
                <a:ext cx="2589555" cy="466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𝑃𝑅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1101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EBE6AF4-9A93-B644-A9C2-BE674B672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5861" y="2381004"/>
                <a:ext cx="2589555" cy="466153"/>
              </a:xfrm>
              <a:prstGeom prst="rect">
                <a:avLst/>
              </a:prstGeom>
              <a:blipFill>
                <a:blip r:embed="rId7"/>
                <a:stretch>
                  <a:fillRect t="-5263" r="-2439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A2F0902-71FC-E74C-B3AF-6A7D7DB6D9C2}"/>
                  </a:ext>
                </a:extLst>
              </p:cNvPr>
              <p:cNvSpPr txBox="1"/>
              <p:nvPr/>
            </p:nvSpPr>
            <p:spPr>
              <a:xfrm>
                <a:off x="8395861" y="2864143"/>
                <a:ext cx="2759473" cy="466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𝑃𝑅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11010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A2F0902-71FC-E74C-B3AF-6A7D7DB6D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5861" y="2864143"/>
                <a:ext cx="2759473" cy="466153"/>
              </a:xfrm>
              <a:prstGeom prst="rect">
                <a:avLst/>
              </a:prstGeom>
              <a:blipFill>
                <a:blip r:embed="rId8"/>
                <a:stretch>
                  <a:fillRect t="-8108" r="-2294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66B78A1-5BB0-A642-93A2-6A13AE1DDB16}"/>
                  </a:ext>
                </a:extLst>
              </p:cNvPr>
              <p:cNvSpPr txBox="1"/>
              <p:nvPr/>
            </p:nvSpPr>
            <p:spPr>
              <a:xfrm>
                <a:off x="8412073" y="3347282"/>
                <a:ext cx="2929392" cy="466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𝑃𝑅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110100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66B78A1-5BB0-A642-93A2-6A13AE1DD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073" y="3347282"/>
                <a:ext cx="2929392" cy="466153"/>
              </a:xfrm>
              <a:prstGeom prst="rect">
                <a:avLst/>
              </a:prstGeom>
              <a:blipFill>
                <a:blip r:embed="rId9"/>
                <a:stretch>
                  <a:fillRect t="-11111" r="-2155" b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A5DACA40-50C2-4C4A-A89F-DE449689156D}"/>
              </a:ext>
            </a:extLst>
          </p:cNvPr>
          <p:cNvSpPr txBox="1"/>
          <p:nvPr/>
        </p:nvSpPr>
        <p:spPr>
          <a:xfrm>
            <a:off x="2097931" y="4780838"/>
            <a:ext cx="76899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Resampling:</a:t>
            </a:r>
          </a:p>
          <a:p>
            <a:r>
              <a:rPr lang="en-US" sz="3600" dirty="0"/>
              <a:t>1. Resample the outputs for the prefixes</a:t>
            </a:r>
          </a:p>
          <a:p>
            <a:r>
              <a:rPr lang="en-US" sz="3600" dirty="0"/>
              <a:t>2. Program new outputs into the PRF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4B96117-E3CA-4C47-B03D-91438014EAD5}"/>
                  </a:ext>
                </a:extLst>
              </p:cNvPr>
              <p:cNvSpPr txBox="1"/>
              <p:nvPr/>
            </p:nvSpPr>
            <p:spPr>
              <a:xfrm>
                <a:off x="2751318" y="4079388"/>
                <a:ext cx="9934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Key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4B96117-E3CA-4C47-B03D-91438014E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318" y="4079388"/>
                <a:ext cx="993477" cy="523220"/>
              </a:xfrm>
              <a:prstGeom prst="rect">
                <a:avLst/>
              </a:prstGeom>
              <a:blipFill>
                <a:blip r:embed="rId10"/>
                <a:stretch>
                  <a:fillRect l="-12658" t="-11905" r="-126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3B3EA61-CB09-4540-9EA7-1764E75FC378}"/>
                  </a:ext>
                </a:extLst>
              </p:cNvPr>
              <p:cNvSpPr txBox="1"/>
              <p:nvPr/>
            </p:nvSpPr>
            <p:spPr>
              <a:xfrm>
                <a:off x="9321248" y="4079388"/>
                <a:ext cx="10751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Key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3B3EA61-CB09-4540-9EA7-1764E75FC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248" y="4079388"/>
                <a:ext cx="1075166" cy="523220"/>
              </a:xfrm>
              <a:prstGeom prst="rect">
                <a:avLst/>
              </a:prstGeom>
              <a:blipFill>
                <a:blip r:embed="rId11"/>
                <a:stretch>
                  <a:fillRect l="-11628" t="-11905" r="-232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925214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58B5806-0008-9244-9A8A-ED338CC882AF}"/>
              </a:ext>
            </a:extLst>
          </p:cNvPr>
          <p:cNvSpPr txBox="1">
            <a:spLocks/>
          </p:cNvSpPr>
          <p:nvPr/>
        </p:nvSpPr>
        <p:spPr>
          <a:xfrm>
            <a:off x="288587" y="75558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13 =  1101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1101</a:t>
            </a:r>
            <a:r>
              <a:rPr lang="en-US" sz="4000" dirty="0">
                <a:solidFill>
                  <a:srgbClr val="FF0000"/>
                </a:solidFill>
              </a:rPr>
              <a:t>00</a:t>
            </a:r>
            <a:r>
              <a:rPr lang="en-US" sz="4000" dirty="0"/>
              <a:t> </a:t>
            </a:r>
          </a:p>
        </p:txBody>
      </p:sp>
      <p:sp>
        <p:nvSpPr>
          <p:cNvPr id="5" name="Google Shape;1096;p78">
            <a:extLst>
              <a:ext uri="{FF2B5EF4-FFF2-40B4-BE49-F238E27FC236}">
                <a16:creationId xmlns:a16="http://schemas.microsoft.com/office/drawing/2014/main" id="{CDBFCD29-3D20-BD45-8714-C4152A2151EE}"/>
              </a:ext>
            </a:extLst>
          </p:cNvPr>
          <p:cNvSpPr/>
          <p:nvPr/>
        </p:nvSpPr>
        <p:spPr>
          <a:xfrm rot="5400000">
            <a:off x="667366" y="1868772"/>
            <a:ext cx="176272" cy="723062"/>
          </a:xfrm>
          <a:prstGeom prst="rightBracket">
            <a:avLst>
              <a:gd name="adj" fmla="val 8333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38F6BD-36F1-784C-AB3F-475F1D4DE359}"/>
                  </a:ext>
                </a:extLst>
              </p:cNvPr>
              <p:cNvSpPr txBox="1"/>
              <p:nvPr/>
            </p:nvSpPr>
            <p:spPr>
              <a:xfrm>
                <a:off x="2101173" y="1965126"/>
                <a:ext cx="22937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𝑃𝑅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110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38F6BD-36F1-784C-AB3F-475F1D4DE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173" y="1965126"/>
                <a:ext cx="2293769" cy="461665"/>
              </a:xfrm>
              <a:prstGeom prst="rect">
                <a:avLst/>
              </a:prstGeom>
              <a:blipFill>
                <a:blip r:embed="rId2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1096;p78">
            <a:extLst>
              <a:ext uri="{FF2B5EF4-FFF2-40B4-BE49-F238E27FC236}">
                <a16:creationId xmlns:a16="http://schemas.microsoft.com/office/drawing/2014/main" id="{194867F2-6B95-2E41-B073-21BAB2CDEC80}"/>
              </a:ext>
            </a:extLst>
          </p:cNvPr>
          <p:cNvSpPr/>
          <p:nvPr/>
        </p:nvSpPr>
        <p:spPr>
          <a:xfrm rot="5400000">
            <a:off x="739756" y="2262481"/>
            <a:ext cx="255876" cy="947447"/>
          </a:xfrm>
          <a:prstGeom prst="rightBracket">
            <a:avLst>
              <a:gd name="adj" fmla="val 8333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F57C67-1688-F54B-8056-41ACB2677455}"/>
                  </a:ext>
                </a:extLst>
              </p:cNvPr>
              <p:cNvSpPr txBox="1"/>
              <p:nvPr/>
            </p:nvSpPr>
            <p:spPr>
              <a:xfrm>
                <a:off x="2097931" y="2448265"/>
                <a:ext cx="24636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𝑃𝑅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1101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F57C67-1688-F54B-8056-41ACB2677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931" y="2448265"/>
                <a:ext cx="2463688" cy="461665"/>
              </a:xfrm>
              <a:prstGeom prst="rect">
                <a:avLst/>
              </a:prstGeom>
              <a:blipFill>
                <a:blip r:embed="rId3"/>
                <a:stretch>
                  <a:fillRect t="-5405" r="-256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1096;p78">
            <a:extLst>
              <a:ext uri="{FF2B5EF4-FFF2-40B4-BE49-F238E27FC236}">
                <a16:creationId xmlns:a16="http://schemas.microsoft.com/office/drawing/2014/main" id="{D8C35B71-C956-F14D-9146-427F9C64E851}"/>
              </a:ext>
            </a:extLst>
          </p:cNvPr>
          <p:cNvSpPr/>
          <p:nvPr/>
        </p:nvSpPr>
        <p:spPr>
          <a:xfrm rot="5400000">
            <a:off x="881129" y="2662612"/>
            <a:ext cx="197513" cy="1171832"/>
          </a:xfrm>
          <a:prstGeom prst="rightBracket">
            <a:avLst>
              <a:gd name="adj" fmla="val 8333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BB14D7-9623-3341-AD99-811280F536EE}"/>
                  </a:ext>
                </a:extLst>
              </p:cNvPr>
              <p:cNvSpPr txBox="1"/>
              <p:nvPr/>
            </p:nvSpPr>
            <p:spPr>
              <a:xfrm>
                <a:off x="2097931" y="2931404"/>
                <a:ext cx="26336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𝑃𝑅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11010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BB14D7-9623-3341-AD99-811280F53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931" y="2931404"/>
                <a:ext cx="2633606" cy="461665"/>
              </a:xfrm>
              <a:prstGeom prst="rect">
                <a:avLst/>
              </a:prstGeom>
              <a:blipFill>
                <a:blip r:embed="rId4"/>
                <a:stretch>
                  <a:fillRect t="-5405" r="-2392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Google Shape;1096;p78">
            <a:extLst>
              <a:ext uri="{FF2B5EF4-FFF2-40B4-BE49-F238E27FC236}">
                <a16:creationId xmlns:a16="http://schemas.microsoft.com/office/drawing/2014/main" id="{F5C6C854-444C-3243-9E42-CE9ECF57B06E}"/>
              </a:ext>
            </a:extLst>
          </p:cNvPr>
          <p:cNvSpPr/>
          <p:nvPr/>
        </p:nvSpPr>
        <p:spPr>
          <a:xfrm rot="5400000">
            <a:off x="1056207" y="2967428"/>
            <a:ext cx="243298" cy="1574261"/>
          </a:xfrm>
          <a:prstGeom prst="rightBracket">
            <a:avLst>
              <a:gd name="adj" fmla="val 8333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A81D1D-C094-5748-83AB-E0F26CA80410}"/>
                  </a:ext>
                </a:extLst>
              </p:cNvPr>
              <p:cNvSpPr txBox="1"/>
              <p:nvPr/>
            </p:nvSpPr>
            <p:spPr>
              <a:xfrm>
                <a:off x="2114143" y="3414543"/>
                <a:ext cx="28035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𝑃𝑅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110100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A81D1D-C094-5748-83AB-E0F26CA80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143" y="3414543"/>
                <a:ext cx="2803524" cy="461665"/>
              </a:xfrm>
              <a:prstGeom prst="rect">
                <a:avLst/>
              </a:prstGeom>
              <a:blipFill>
                <a:blip r:embed="rId5"/>
                <a:stretch>
                  <a:fillRect t="-8108" r="-2252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3A0C552-59B2-024E-997F-2BE13AF61D34}"/>
              </a:ext>
            </a:extLst>
          </p:cNvPr>
          <p:cNvCxnSpPr>
            <a:cxnSpLocks/>
          </p:cNvCxnSpPr>
          <p:nvPr/>
        </p:nvCxnSpPr>
        <p:spPr>
          <a:xfrm>
            <a:off x="5546507" y="3632909"/>
            <a:ext cx="217633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1DC7C88-55E4-974A-98E3-DBE0337358A8}"/>
              </a:ext>
            </a:extLst>
          </p:cNvPr>
          <p:cNvSpPr txBox="1"/>
          <p:nvPr/>
        </p:nvSpPr>
        <p:spPr>
          <a:xfrm>
            <a:off x="5707979" y="1195054"/>
            <a:ext cx="185339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Program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en-US" sz="2800" dirty="0"/>
              <a:t>(110, 0)</a:t>
            </a:r>
          </a:p>
          <a:p>
            <a:r>
              <a:rPr lang="en-US" sz="2800" dirty="0"/>
              <a:t>(1101, 1) </a:t>
            </a:r>
          </a:p>
          <a:p>
            <a:r>
              <a:rPr lang="en-US" sz="2800" dirty="0"/>
              <a:t>(11010, 1)</a:t>
            </a:r>
          </a:p>
          <a:p>
            <a:r>
              <a:rPr lang="en-US" sz="2800" dirty="0"/>
              <a:t>(110100, 0)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502A500-1D17-5F48-BC14-65B47331F92B}"/>
                  </a:ext>
                </a:extLst>
              </p:cNvPr>
              <p:cNvSpPr txBox="1"/>
              <p:nvPr/>
            </p:nvSpPr>
            <p:spPr>
              <a:xfrm>
                <a:off x="8399103" y="1897865"/>
                <a:ext cx="2419637" cy="466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𝑃𝑅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110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502A500-1D17-5F48-BC14-65B47331F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9103" y="1897865"/>
                <a:ext cx="2419637" cy="466153"/>
              </a:xfrm>
              <a:prstGeom prst="rect">
                <a:avLst/>
              </a:prstGeom>
              <a:blipFill>
                <a:blip r:embed="rId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EBE6AF4-9A93-B644-A9C2-BE674B6722BF}"/>
                  </a:ext>
                </a:extLst>
              </p:cNvPr>
              <p:cNvSpPr txBox="1"/>
              <p:nvPr/>
            </p:nvSpPr>
            <p:spPr>
              <a:xfrm>
                <a:off x="8395861" y="2381004"/>
                <a:ext cx="2589555" cy="466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𝑃𝑅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1101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EBE6AF4-9A93-B644-A9C2-BE674B672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5861" y="2381004"/>
                <a:ext cx="2589555" cy="466153"/>
              </a:xfrm>
              <a:prstGeom prst="rect">
                <a:avLst/>
              </a:prstGeom>
              <a:blipFill>
                <a:blip r:embed="rId7"/>
                <a:stretch>
                  <a:fillRect t="-5263" r="-2439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A2F0902-71FC-E74C-B3AF-6A7D7DB6D9C2}"/>
                  </a:ext>
                </a:extLst>
              </p:cNvPr>
              <p:cNvSpPr txBox="1"/>
              <p:nvPr/>
            </p:nvSpPr>
            <p:spPr>
              <a:xfrm>
                <a:off x="8395861" y="2864143"/>
                <a:ext cx="2759473" cy="466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𝑃𝑅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11010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A2F0902-71FC-E74C-B3AF-6A7D7DB6D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5861" y="2864143"/>
                <a:ext cx="2759473" cy="466153"/>
              </a:xfrm>
              <a:prstGeom prst="rect">
                <a:avLst/>
              </a:prstGeom>
              <a:blipFill>
                <a:blip r:embed="rId8"/>
                <a:stretch>
                  <a:fillRect t="-8108" r="-2294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66B78A1-5BB0-A642-93A2-6A13AE1DDB16}"/>
                  </a:ext>
                </a:extLst>
              </p:cNvPr>
              <p:cNvSpPr txBox="1"/>
              <p:nvPr/>
            </p:nvSpPr>
            <p:spPr>
              <a:xfrm>
                <a:off x="8412073" y="3347282"/>
                <a:ext cx="2929392" cy="466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𝑃𝑅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110100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66B78A1-5BB0-A642-93A2-6A13AE1DD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073" y="3347282"/>
                <a:ext cx="2929392" cy="466153"/>
              </a:xfrm>
              <a:prstGeom prst="rect">
                <a:avLst/>
              </a:prstGeom>
              <a:blipFill>
                <a:blip r:embed="rId9"/>
                <a:stretch>
                  <a:fillRect t="-11111" r="-2155" b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A5DACA40-50C2-4C4A-A89F-DE449689156D}"/>
              </a:ext>
            </a:extLst>
          </p:cNvPr>
          <p:cNvSpPr txBox="1"/>
          <p:nvPr/>
        </p:nvSpPr>
        <p:spPr>
          <a:xfrm>
            <a:off x="2097931" y="4780838"/>
            <a:ext cx="76914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Resampling:</a:t>
            </a:r>
          </a:p>
          <a:p>
            <a:r>
              <a:rPr lang="en-US" sz="3600" dirty="0"/>
              <a:t>1. Resample the outputs for the prefixes</a:t>
            </a:r>
          </a:p>
          <a:p>
            <a:r>
              <a:rPr lang="en-US" sz="3600" dirty="0"/>
              <a:t>2. Program new outputs into the PRF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4B96117-E3CA-4C47-B03D-91438014EAD5}"/>
                  </a:ext>
                </a:extLst>
              </p:cNvPr>
              <p:cNvSpPr txBox="1"/>
              <p:nvPr/>
            </p:nvSpPr>
            <p:spPr>
              <a:xfrm>
                <a:off x="2751318" y="4079388"/>
                <a:ext cx="9934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Key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4B96117-E3CA-4C47-B03D-91438014E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318" y="4079388"/>
                <a:ext cx="993477" cy="523220"/>
              </a:xfrm>
              <a:prstGeom prst="rect">
                <a:avLst/>
              </a:prstGeom>
              <a:blipFill>
                <a:blip r:embed="rId10"/>
                <a:stretch>
                  <a:fillRect l="-12658" t="-11905" r="-126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3B3EA61-CB09-4540-9EA7-1764E75FC378}"/>
                  </a:ext>
                </a:extLst>
              </p:cNvPr>
              <p:cNvSpPr txBox="1"/>
              <p:nvPr/>
            </p:nvSpPr>
            <p:spPr>
              <a:xfrm>
                <a:off x="9321248" y="4079388"/>
                <a:ext cx="10751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Key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3B3EA61-CB09-4540-9EA7-1764E75FC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248" y="4079388"/>
                <a:ext cx="1075166" cy="523220"/>
              </a:xfrm>
              <a:prstGeom prst="rect">
                <a:avLst/>
              </a:prstGeom>
              <a:blipFill>
                <a:blip r:embed="rId11"/>
                <a:stretch>
                  <a:fillRect l="-11628" t="-11905" r="-232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458127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FC250-616A-364D-9C5E-E3AED3A42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Trick: Lazy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FBE65-F7DD-E441-9600-0E38FBEA7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Promoted key: add + resample</a:t>
            </a:r>
          </a:p>
          <a:p>
            <a:endParaRPr lang="en-US" sz="3200" dirty="0"/>
          </a:p>
          <a:p>
            <a:r>
              <a:rPr lang="en-US" sz="3200" dirty="0"/>
              <a:t>Programmable PRF only supports </a:t>
            </a:r>
            <a:r>
              <a:rPr lang="en-US" sz="3200" dirty="0">
                <a:solidFill>
                  <a:srgbClr val="FF0000"/>
                </a:solidFill>
              </a:rPr>
              <a:t>one-time</a:t>
            </a:r>
            <a:r>
              <a:rPr lang="en-US" sz="3200" dirty="0"/>
              <a:t> programming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Cannot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perform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resampling after adding</a:t>
            </a:r>
          </a:p>
          <a:p>
            <a:pPr lvl="1"/>
            <a:endParaRPr lang="en-US" sz="2800" dirty="0"/>
          </a:p>
          <a:p>
            <a:r>
              <a:rPr lang="en-US" sz="3200" dirty="0"/>
              <a:t>Fix: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Lazy operation</a:t>
            </a:r>
          </a:p>
          <a:p>
            <a:pPr lvl="1"/>
            <a:r>
              <a:rPr lang="en-US" sz="2800" dirty="0"/>
              <a:t>Marking the adding point using extra space</a:t>
            </a:r>
          </a:p>
          <a:p>
            <a:pPr lvl="1"/>
            <a:r>
              <a:rPr lang="en-US" sz="2800" dirty="0"/>
              <a:t>One-time programming when resampling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655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497719" y="2532329"/>
            <a:ext cx="1441420" cy="1342481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083907" y="3340722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76420-113A-30BE-4495-8FAD16FD72F7}"/>
              </a:ext>
            </a:extLst>
          </p:cNvPr>
          <p:cNvCxnSpPr>
            <a:cxnSpLocks/>
          </p:cNvCxnSpPr>
          <p:nvPr/>
        </p:nvCxnSpPr>
        <p:spPr>
          <a:xfrm>
            <a:off x="3470279" y="3274038"/>
            <a:ext cx="510422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B8B594-8A7C-FD93-F4AD-109F11CA05B4}"/>
              </a:ext>
            </a:extLst>
          </p:cNvPr>
          <p:cNvGrpSpPr/>
          <p:nvPr/>
        </p:nvGrpSpPr>
        <p:grpSpPr>
          <a:xfrm>
            <a:off x="4318253" y="1946359"/>
            <a:ext cx="3210560" cy="186343"/>
            <a:chOff x="4114800" y="3429000"/>
            <a:chExt cx="4253230" cy="18634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5DE6EC9-2C15-1A5C-BA3A-E6F38430EB59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8F387A4-8E4A-D78D-969C-255A5F672397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Graphic 45" descr="Devil face with solid fill with solid fill">
            <a:extLst>
              <a:ext uri="{FF2B5EF4-FFF2-40B4-BE49-F238E27FC236}">
                <a16:creationId xmlns:a16="http://schemas.microsoft.com/office/drawing/2014/main" id="{690BC2AA-29AF-E148-BC73-6003A66F4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1469" y="4409490"/>
            <a:ext cx="785340" cy="7853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14661C-4011-B548-9B26-F131E664C53A}"/>
              </a:ext>
            </a:extLst>
          </p:cNvPr>
          <p:cNvSpPr txBox="1"/>
          <p:nvPr/>
        </p:nvSpPr>
        <p:spPr>
          <a:xfrm>
            <a:off x="2573091" y="523144"/>
            <a:ext cx="1961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Preprocessing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C0745-9F13-F14D-B32F-B089CD8B6D7A}"/>
              </a:ext>
            </a:extLst>
          </p:cNvPr>
          <p:cNvSpPr txBox="1"/>
          <p:nvPr/>
        </p:nvSpPr>
        <p:spPr>
          <a:xfrm>
            <a:off x="2626468" y="3560324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Online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EE30043-F3A8-6942-ABF8-EAD9C84DC88C}"/>
              </a:ext>
            </a:extLst>
          </p:cNvPr>
          <p:cNvGrpSpPr/>
          <p:nvPr/>
        </p:nvGrpSpPr>
        <p:grpSpPr>
          <a:xfrm>
            <a:off x="9091732" y="604320"/>
            <a:ext cx="1220470" cy="2353764"/>
            <a:chOff x="8218170" y="4041141"/>
            <a:chExt cx="266700" cy="514350"/>
          </a:xfrm>
        </p:grpSpPr>
        <p:sp>
          <p:nvSpPr>
            <p:cNvPr id="34" name="Freeform: Shape 10">
              <a:extLst>
                <a:ext uri="{FF2B5EF4-FFF2-40B4-BE49-F238E27FC236}">
                  <a16:creationId xmlns:a16="http://schemas.microsoft.com/office/drawing/2014/main" id="{519C4AB3-C4C0-4A4F-93F2-CB4C22150963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1">
              <a:extLst>
                <a:ext uri="{FF2B5EF4-FFF2-40B4-BE49-F238E27FC236}">
                  <a16:creationId xmlns:a16="http://schemas.microsoft.com/office/drawing/2014/main" id="{92F15DDA-518A-0644-8C19-528A5C30D60B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2">
              <a:extLst>
                <a:ext uri="{FF2B5EF4-FFF2-40B4-BE49-F238E27FC236}">
                  <a16:creationId xmlns:a16="http://schemas.microsoft.com/office/drawing/2014/main" id="{65934356-CD5C-A244-807B-A0A897A5BE8D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3">
              <a:extLst>
                <a:ext uri="{FF2B5EF4-FFF2-40B4-BE49-F238E27FC236}">
                  <a16:creationId xmlns:a16="http://schemas.microsoft.com/office/drawing/2014/main" id="{E84B401D-921F-1049-8CA0-3D014E6CD89B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8" name="Graphic 37" descr="Devil face with solid fill with solid fill">
            <a:extLst>
              <a:ext uri="{FF2B5EF4-FFF2-40B4-BE49-F238E27FC236}">
                <a16:creationId xmlns:a16="http://schemas.microsoft.com/office/drawing/2014/main" id="{2BD9A908-EABE-5742-BF8F-E7F5068C5B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5807" y="1683671"/>
            <a:ext cx="785340" cy="785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9BC372A-E079-9E4D-9DF5-C70875C2AB15}"/>
                  </a:ext>
                </a:extLst>
              </p:cNvPr>
              <p:cNvSpPr/>
              <p:nvPr/>
            </p:nvSpPr>
            <p:spPr>
              <a:xfrm>
                <a:off x="475313" y="4133516"/>
                <a:ext cx="1230593" cy="18206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Key 1</a:t>
                </a:r>
              </a:p>
              <a:p>
                <a:r>
                  <a:rPr lang="en-US" sz="2800" dirty="0"/>
                  <a:t>…</a:t>
                </a:r>
              </a:p>
              <a:p>
                <a:r>
                  <a:rPr lang="en-US" sz="2800" dirty="0"/>
                  <a:t>Key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9BC372A-E079-9E4D-9DF5-C70875C2AB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13" y="4133516"/>
                <a:ext cx="1230593" cy="1820691"/>
              </a:xfrm>
              <a:prstGeom prst="rect">
                <a:avLst/>
              </a:prstGeom>
              <a:blipFill>
                <a:blip r:embed="rId5"/>
                <a:stretch>
                  <a:fillRect l="-9184" t="-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835558E-40FF-7040-BE4E-7E35E4E3DCB4}"/>
              </a:ext>
            </a:extLst>
          </p:cNvPr>
          <p:cNvSpPr/>
          <p:nvPr/>
        </p:nvSpPr>
        <p:spPr>
          <a:xfrm>
            <a:off x="2126051" y="4158887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AE9221E-9E1A-8B4E-B8A3-7FBF0EED7544}"/>
              </a:ext>
            </a:extLst>
          </p:cNvPr>
          <p:cNvSpPr/>
          <p:nvPr/>
        </p:nvSpPr>
        <p:spPr>
          <a:xfrm>
            <a:off x="2126051" y="5069036"/>
            <a:ext cx="532906" cy="47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64FF54B-B3E4-D54E-A881-BB46465B78D7}"/>
              </a:ext>
            </a:extLst>
          </p:cNvPr>
          <p:cNvSpPr/>
          <p:nvPr/>
        </p:nvSpPr>
        <p:spPr>
          <a:xfrm>
            <a:off x="2145315" y="4638241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F753497-85C3-E743-BB75-6F80FF544677}"/>
                  </a:ext>
                </a:extLst>
              </p:cNvPr>
              <p:cNvSpPr/>
              <p:nvPr/>
            </p:nvSpPr>
            <p:spPr>
              <a:xfrm>
                <a:off x="4748729" y="930530"/>
                <a:ext cx="3114635" cy="9751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primary keys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backup keys</a:t>
                </a: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F753497-85C3-E743-BB75-6F80FF5446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729" y="930530"/>
                <a:ext cx="3114635" cy="975139"/>
              </a:xfrm>
              <a:prstGeom prst="rect">
                <a:avLst/>
              </a:prstGeom>
              <a:blipFill>
                <a:blip r:embed="rId6"/>
                <a:stretch>
                  <a:fillRect l="-813" t="-3846" r="-284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C0D5936D-0821-5741-A89F-374E2C71E92E}"/>
              </a:ext>
            </a:extLst>
          </p:cNvPr>
          <p:cNvSpPr/>
          <p:nvPr/>
        </p:nvSpPr>
        <p:spPr>
          <a:xfrm>
            <a:off x="5650502" y="2296752"/>
            <a:ext cx="1023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86EAFBB-D397-B641-A4B4-58211D706418}"/>
                  </a:ext>
                </a:extLst>
              </p:cNvPr>
              <p:cNvSpPr txBox="1"/>
              <p:nvPr/>
            </p:nvSpPr>
            <p:spPr>
              <a:xfrm>
                <a:off x="4138371" y="3574371"/>
                <a:ext cx="5511958" cy="3108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Query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b="1" dirty="0"/>
                  <a:t>:</a:t>
                </a:r>
              </a:p>
              <a:p>
                <a:r>
                  <a:rPr lang="en-US" sz="2800" dirty="0"/>
                  <a:t>1. Find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𝑠𝑒𝑡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800" b="0" dirty="0">
                  <a:ea typeface="Cambria Math" panose="02040503050406030204" pitchFamily="18" charset="0"/>
                </a:endParaRPr>
              </a:p>
              <a:p>
                <a:r>
                  <a:rPr lang="en-US" sz="2800" dirty="0"/>
                  <a:t>2. Send 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resampled</a:t>
                </a:r>
                <a:r>
                  <a:rPr lang="en-US" sz="2800" dirty="0"/>
                  <a:t> key</a:t>
                </a:r>
              </a:p>
              <a:p>
                <a:endParaRPr lang="en-US" sz="2800" dirty="0"/>
              </a:p>
              <a:p>
                <a:r>
                  <a:rPr lang="en-US" sz="2800" b="1" dirty="0"/>
                  <a:t>Refreshing:</a:t>
                </a:r>
              </a:p>
              <a:p>
                <a:r>
                  <a:rPr lang="en-US" sz="2800" dirty="0"/>
                  <a:t>1. Promote a backup key to primary</a:t>
                </a:r>
              </a:p>
              <a:p>
                <a:r>
                  <a:rPr lang="en-US" sz="2800" dirty="0"/>
                  <a:t>2.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Add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to the key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86EAFBB-D397-B641-A4B4-58211D706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371" y="3574371"/>
                <a:ext cx="5511958" cy="3108543"/>
              </a:xfrm>
              <a:prstGeom prst="rect">
                <a:avLst/>
              </a:prstGeom>
              <a:blipFill>
                <a:blip r:embed="rId7"/>
                <a:stretch>
                  <a:fillRect l="-2299" t="-1626" b="-4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858010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497719" y="2532329"/>
            <a:ext cx="1441420" cy="1342481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083907" y="3340722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76420-113A-30BE-4495-8FAD16FD72F7}"/>
              </a:ext>
            </a:extLst>
          </p:cNvPr>
          <p:cNvCxnSpPr>
            <a:cxnSpLocks/>
          </p:cNvCxnSpPr>
          <p:nvPr/>
        </p:nvCxnSpPr>
        <p:spPr>
          <a:xfrm>
            <a:off x="3470279" y="3274038"/>
            <a:ext cx="510422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B8B594-8A7C-FD93-F4AD-109F11CA05B4}"/>
              </a:ext>
            </a:extLst>
          </p:cNvPr>
          <p:cNvGrpSpPr/>
          <p:nvPr/>
        </p:nvGrpSpPr>
        <p:grpSpPr>
          <a:xfrm>
            <a:off x="4318253" y="1946359"/>
            <a:ext cx="3210560" cy="186343"/>
            <a:chOff x="4114800" y="3429000"/>
            <a:chExt cx="4253230" cy="18634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5DE6EC9-2C15-1A5C-BA3A-E6F38430EB59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8F387A4-8E4A-D78D-969C-255A5F672397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Graphic 45" descr="Devil face with solid fill with solid fill">
            <a:extLst>
              <a:ext uri="{FF2B5EF4-FFF2-40B4-BE49-F238E27FC236}">
                <a16:creationId xmlns:a16="http://schemas.microsoft.com/office/drawing/2014/main" id="{690BC2AA-29AF-E148-BC73-6003A66F4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1469" y="4409490"/>
            <a:ext cx="785340" cy="7853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14661C-4011-B548-9B26-F131E664C53A}"/>
              </a:ext>
            </a:extLst>
          </p:cNvPr>
          <p:cNvSpPr txBox="1"/>
          <p:nvPr/>
        </p:nvSpPr>
        <p:spPr>
          <a:xfrm>
            <a:off x="2573091" y="523144"/>
            <a:ext cx="1961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Preprocessing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C0745-9F13-F14D-B32F-B089CD8B6D7A}"/>
              </a:ext>
            </a:extLst>
          </p:cNvPr>
          <p:cNvSpPr txBox="1"/>
          <p:nvPr/>
        </p:nvSpPr>
        <p:spPr>
          <a:xfrm>
            <a:off x="2626468" y="3560324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Online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EE30043-F3A8-6942-ABF8-EAD9C84DC88C}"/>
              </a:ext>
            </a:extLst>
          </p:cNvPr>
          <p:cNvGrpSpPr/>
          <p:nvPr/>
        </p:nvGrpSpPr>
        <p:grpSpPr>
          <a:xfrm>
            <a:off x="9091732" y="604320"/>
            <a:ext cx="1220470" cy="2353764"/>
            <a:chOff x="8218170" y="4041141"/>
            <a:chExt cx="266700" cy="514350"/>
          </a:xfrm>
        </p:grpSpPr>
        <p:sp>
          <p:nvSpPr>
            <p:cNvPr id="34" name="Freeform: Shape 10">
              <a:extLst>
                <a:ext uri="{FF2B5EF4-FFF2-40B4-BE49-F238E27FC236}">
                  <a16:creationId xmlns:a16="http://schemas.microsoft.com/office/drawing/2014/main" id="{519C4AB3-C4C0-4A4F-93F2-CB4C22150963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1">
              <a:extLst>
                <a:ext uri="{FF2B5EF4-FFF2-40B4-BE49-F238E27FC236}">
                  <a16:creationId xmlns:a16="http://schemas.microsoft.com/office/drawing/2014/main" id="{92F15DDA-518A-0644-8C19-528A5C30D60B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2">
              <a:extLst>
                <a:ext uri="{FF2B5EF4-FFF2-40B4-BE49-F238E27FC236}">
                  <a16:creationId xmlns:a16="http://schemas.microsoft.com/office/drawing/2014/main" id="{65934356-CD5C-A244-807B-A0A897A5BE8D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3">
              <a:extLst>
                <a:ext uri="{FF2B5EF4-FFF2-40B4-BE49-F238E27FC236}">
                  <a16:creationId xmlns:a16="http://schemas.microsoft.com/office/drawing/2014/main" id="{E84B401D-921F-1049-8CA0-3D014E6CD89B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8" name="Graphic 37" descr="Devil face with solid fill with solid fill">
            <a:extLst>
              <a:ext uri="{FF2B5EF4-FFF2-40B4-BE49-F238E27FC236}">
                <a16:creationId xmlns:a16="http://schemas.microsoft.com/office/drawing/2014/main" id="{2BD9A908-EABE-5742-BF8F-E7F5068C5B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5807" y="1683671"/>
            <a:ext cx="785340" cy="785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F753497-85C3-E743-BB75-6F80FF544677}"/>
                  </a:ext>
                </a:extLst>
              </p:cNvPr>
              <p:cNvSpPr/>
              <p:nvPr/>
            </p:nvSpPr>
            <p:spPr>
              <a:xfrm>
                <a:off x="5155522" y="1298680"/>
                <a:ext cx="1801775" cy="533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-BW</a:t>
                </a: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F753497-85C3-E743-BB75-6F80FF5446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522" y="1298680"/>
                <a:ext cx="1801775" cy="533736"/>
              </a:xfrm>
              <a:prstGeom prst="rect">
                <a:avLst/>
              </a:prstGeom>
              <a:blipFill>
                <a:blip r:embed="rId5"/>
                <a:stretch>
                  <a:fillRect l="-1399" t="-9302" r="-5594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: Rounded Corners 25">
                <a:extLst>
                  <a:ext uri="{FF2B5EF4-FFF2-40B4-BE49-F238E27FC236}">
                    <a16:creationId xmlns:a16="http://schemas.microsoft.com/office/drawing/2014/main" id="{7E54C176-8876-6742-AE8A-AB2074F44BB6}"/>
                  </a:ext>
                </a:extLst>
              </p:cNvPr>
              <p:cNvSpPr/>
              <p:nvPr/>
            </p:nvSpPr>
            <p:spPr>
              <a:xfrm>
                <a:off x="10595195" y="1516837"/>
                <a:ext cx="1183719" cy="111900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Rectangle: Rounded Corners 25">
                <a:extLst>
                  <a:ext uri="{FF2B5EF4-FFF2-40B4-BE49-F238E27FC236}">
                    <a16:creationId xmlns:a16="http://schemas.microsoft.com/office/drawing/2014/main" id="{7E54C176-8876-6742-AE8A-AB2074F44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195" y="1516837"/>
                <a:ext cx="1183719" cy="111900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CAB0B865-524C-1848-8F65-AD35142168B8}"/>
              </a:ext>
            </a:extLst>
          </p:cNvPr>
          <p:cNvSpPr/>
          <p:nvPr/>
        </p:nvSpPr>
        <p:spPr>
          <a:xfrm>
            <a:off x="101777" y="4038133"/>
            <a:ext cx="3138679" cy="15482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589C724-9181-7D43-988E-B1AEE509EEBC}"/>
                  </a:ext>
                </a:extLst>
              </p:cNvPr>
              <p:cNvSpPr txBox="1"/>
              <p:nvPr/>
            </p:nvSpPr>
            <p:spPr>
              <a:xfrm>
                <a:off x="399133" y="4632317"/>
                <a:ext cx="2543966" cy="533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Storage: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589C724-9181-7D43-988E-B1AEE509E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33" y="4632317"/>
                <a:ext cx="2543966" cy="533736"/>
              </a:xfrm>
              <a:prstGeom prst="rect">
                <a:avLst/>
              </a:prstGeom>
              <a:blipFill>
                <a:blip r:embed="rId7"/>
                <a:stretch>
                  <a:fillRect l="-4455" t="-9302" r="-3960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: Rounded Corners 25">
                <a:extLst>
                  <a:ext uri="{FF2B5EF4-FFF2-40B4-BE49-F238E27FC236}">
                    <a16:creationId xmlns:a16="http://schemas.microsoft.com/office/drawing/2014/main" id="{1360B8E0-9BF7-FE46-B4FD-3D12D6870587}"/>
                  </a:ext>
                </a:extLst>
              </p:cNvPr>
              <p:cNvSpPr/>
              <p:nvPr/>
            </p:nvSpPr>
            <p:spPr>
              <a:xfrm>
                <a:off x="10565906" y="3791156"/>
                <a:ext cx="1183719" cy="173947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Time per query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Rectangle: Rounded Corners 25">
                <a:extLst>
                  <a:ext uri="{FF2B5EF4-FFF2-40B4-BE49-F238E27FC236}">
                    <a16:creationId xmlns:a16="http://schemas.microsoft.com/office/drawing/2014/main" id="{1360B8E0-9BF7-FE46-B4FD-3D12D68705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5906" y="3791156"/>
                <a:ext cx="1183719" cy="173947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AACCDB29-3750-F04A-A494-7786000F9937}"/>
              </a:ext>
            </a:extLst>
          </p:cNvPr>
          <p:cNvGrpSpPr/>
          <p:nvPr/>
        </p:nvGrpSpPr>
        <p:grpSpPr>
          <a:xfrm>
            <a:off x="4315011" y="4666865"/>
            <a:ext cx="3210560" cy="186343"/>
            <a:chOff x="4114800" y="3429000"/>
            <a:chExt cx="4253230" cy="186343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D847D8C5-0621-5A4C-8990-8E92AD75453F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237E9EC1-83C7-D44B-A540-7F78ADCFC069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33AF1C9-32D9-2146-A5B0-BDC20203DCE0}"/>
                  </a:ext>
                </a:extLst>
              </p:cNvPr>
              <p:cNvSpPr/>
              <p:nvPr/>
            </p:nvSpPr>
            <p:spPr>
              <a:xfrm>
                <a:off x="4410075" y="4038133"/>
                <a:ext cx="3053913" cy="533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-BW per query</a:t>
                </a: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33AF1C9-32D9-2146-A5B0-BDC20203DC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075" y="4038133"/>
                <a:ext cx="3053913" cy="533736"/>
              </a:xfrm>
              <a:prstGeom prst="rect">
                <a:avLst/>
              </a:prstGeom>
              <a:blipFill>
                <a:blip r:embed="rId9"/>
                <a:stretch>
                  <a:fillRect l="-826" t="-9302" r="-2893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A4D33C5-84FE-4B46-BB99-97D30BD9AD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7007" y="5215016"/>
            <a:ext cx="1838515" cy="15795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DC9E5C9-4184-994D-90C0-C78D69FD1396}"/>
              </a:ext>
            </a:extLst>
          </p:cNvPr>
          <p:cNvSpPr/>
          <p:nvPr/>
        </p:nvSpPr>
        <p:spPr>
          <a:xfrm>
            <a:off x="5232073" y="5705749"/>
            <a:ext cx="32824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Full Separation</a:t>
            </a:r>
          </a:p>
        </p:txBody>
      </p:sp>
    </p:spTree>
    <p:extLst>
      <p:ext uri="{BB962C8B-B14F-4D97-AF65-F5344CB8AC3E}">
        <p14:creationId xmlns:p14="http://schemas.microsoft.com/office/powerpoint/2010/main" val="425489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"/>
    </mc:Choice>
    <mc:Fallback xmlns="">
      <p:transition spd="slow" advTm="148"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F838F61-10D5-2C2A-D14B-32BA914B54A4}"/>
              </a:ext>
            </a:extLst>
          </p:cNvPr>
          <p:cNvGrpSpPr/>
          <p:nvPr/>
        </p:nvGrpSpPr>
        <p:grpSpPr>
          <a:xfrm>
            <a:off x="497719" y="2532329"/>
            <a:ext cx="1441420" cy="1342481"/>
            <a:chOff x="7608570" y="4041141"/>
            <a:chExt cx="552450" cy="5145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9E53A0-406C-BD97-DA58-AE38F7370B60}"/>
                </a:ext>
              </a:extLst>
            </p:cNvPr>
            <p:cNvSpPr/>
            <p:nvPr/>
          </p:nvSpPr>
          <p:spPr>
            <a:xfrm>
              <a:off x="7656195" y="4088823"/>
              <a:ext cx="457200" cy="323964"/>
            </a:xfrm>
            <a:custGeom>
              <a:avLst/>
              <a:gdLst>
                <a:gd name="connsiteX0" fmla="*/ 19050 w 457200"/>
                <a:gd name="connsiteY0" fmla="*/ 0 h 323964"/>
                <a:gd name="connsiteX1" fmla="*/ 0 w 457200"/>
                <a:gd name="connsiteY1" fmla="*/ 0 h 323964"/>
                <a:gd name="connsiteX2" fmla="*/ 0 w 457200"/>
                <a:gd name="connsiteY2" fmla="*/ 323964 h 323964"/>
                <a:gd name="connsiteX3" fmla="*/ 457200 w 457200"/>
                <a:gd name="connsiteY3" fmla="*/ 323964 h 323964"/>
                <a:gd name="connsiteX4" fmla="*/ 457200 w 457200"/>
                <a:gd name="connsiteY4" fmla="*/ 0 h 323964"/>
                <a:gd name="connsiteX5" fmla="*/ 19050 w 457200"/>
                <a:gd name="connsiteY5" fmla="*/ 0 h 323964"/>
                <a:gd name="connsiteX6" fmla="*/ 438150 w 457200"/>
                <a:gd name="connsiteY6" fmla="*/ 304914 h 323964"/>
                <a:gd name="connsiteX7" fmla="*/ 19050 w 457200"/>
                <a:gd name="connsiteY7" fmla="*/ 304914 h 323964"/>
                <a:gd name="connsiteX8" fmla="*/ 19050 w 457200"/>
                <a:gd name="connsiteY8" fmla="*/ 19050 h 323964"/>
                <a:gd name="connsiteX9" fmla="*/ 438150 w 457200"/>
                <a:gd name="connsiteY9" fmla="*/ 19050 h 3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323964">
                  <a:moveTo>
                    <a:pt x="19050" y="0"/>
                  </a:moveTo>
                  <a:lnTo>
                    <a:pt x="0" y="0"/>
                  </a:lnTo>
                  <a:lnTo>
                    <a:pt x="0" y="323964"/>
                  </a:lnTo>
                  <a:lnTo>
                    <a:pt x="457200" y="323964"/>
                  </a:lnTo>
                  <a:lnTo>
                    <a:pt x="457200" y="0"/>
                  </a:lnTo>
                  <a:lnTo>
                    <a:pt x="19050" y="0"/>
                  </a:lnTo>
                  <a:close/>
                  <a:moveTo>
                    <a:pt x="438150" y="304914"/>
                  </a:moveTo>
                  <a:lnTo>
                    <a:pt x="19050" y="304914"/>
                  </a:lnTo>
                  <a:lnTo>
                    <a:pt x="19050" y="19050"/>
                  </a:lnTo>
                  <a:lnTo>
                    <a:pt x="43815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6DAF8-0304-7181-2CA3-F32575041C27}"/>
                </a:ext>
              </a:extLst>
            </p:cNvPr>
            <p:cNvSpPr/>
            <p:nvPr/>
          </p:nvSpPr>
          <p:spPr>
            <a:xfrm>
              <a:off x="7608570" y="4041141"/>
              <a:ext cx="552450" cy="514530"/>
            </a:xfrm>
            <a:custGeom>
              <a:avLst/>
              <a:gdLst>
                <a:gd name="connsiteX0" fmla="*/ 514350 w 552450"/>
                <a:gd name="connsiteY0" fmla="*/ 0 h 514530"/>
                <a:gd name="connsiteX1" fmla="*/ 38100 w 552450"/>
                <a:gd name="connsiteY1" fmla="*/ 0 h 514530"/>
                <a:gd name="connsiteX2" fmla="*/ 0 w 552450"/>
                <a:gd name="connsiteY2" fmla="*/ 38100 h 514530"/>
                <a:gd name="connsiteX3" fmla="*/ 0 w 552450"/>
                <a:gd name="connsiteY3" fmla="*/ 381181 h 514530"/>
                <a:gd name="connsiteX4" fmla="*/ 38100 w 552450"/>
                <a:gd name="connsiteY4" fmla="*/ 419281 h 514530"/>
                <a:gd name="connsiteX5" fmla="*/ 228600 w 552450"/>
                <a:gd name="connsiteY5" fmla="*/ 419281 h 514530"/>
                <a:gd name="connsiteX6" fmla="*/ 228600 w 552450"/>
                <a:gd name="connsiteY6" fmla="*/ 495481 h 514530"/>
                <a:gd name="connsiteX7" fmla="*/ 133350 w 552450"/>
                <a:gd name="connsiteY7" fmla="*/ 495481 h 514530"/>
                <a:gd name="connsiteX8" fmla="*/ 133350 w 552450"/>
                <a:gd name="connsiteY8" fmla="*/ 514531 h 514530"/>
                <a:gd name="connsiteX9" fmla="*/ 419100 w 552450"/>
                <a:gd name="connsiteY9" fmla="*/ 514531 h 514530"/>
                <a:gd name="connsiteX10" fmla="*/ 419100 w 552450"/>
                <a:gd name="connsiteY10" fmla="*/ 495481 h 514530"/>
                <a:gd name="connsiteX11" fmla="*/ 323850 w 552450"/>
                <a:gd name="connsiteY11" fmla="*/ 495481 h 514530"/>
                <a:gd name="connsiteX12" fmla="*/ 323850 w 552450"/>
                <a:gd name="connsiteY12" fmla="*/ 419281 h 514530"/>
                <a:gd name="connsiteX13" fmla="*/ 514350 w 552450"/>
                <a:gd name="connsiteY13" fmla="*/ 419281 h 514530"/>
                <a:gd name="connsiteX14" fmla="*/ 552450 w 552450"/>
                <a:gd name="connsiteY14" fmla="*/ 381181 h 514530"/>
                <a:gd name="connsiteX15" fmla="*/ 552450 w 552450"/>
                <a:gd name="connsiteY15" fmla="*/ 38148 h 514530"/>
                <a:gd name="connsiteX16" fmla="*/ 514350 w 552450"/>
                <a:gd name="connsiteY16" fmla="*/ 0 h 514530"/>
                <a:gd name="connsiteX17" fmla="*/ 304800 w 552450"/>
                <a:gd name="connsiteY17" fmla="*/ 495519 h 514530"/>
                <a:gd name="connsiteX18" fmla="*/ 247650 w 552450"/>
                <a:gd name="connsiteY18" fmla="*/ 495519 h 514530"/>
                <a:gd name="connsiteX19" fmla="*/ 247650 w 552450"/>
                <a:gd name="connsiteY19" fmla="*/ 419319 h 514530"/>
                <a:gd name="connsiteX20" fmla="*/ 304800 w 552450"/>
                <a:gd name="connsiteY20" fmla="*/ 419319 h 514530"/>
                <a:gd name="connsiteX21" fmla="*/ 533400 w 552450"/>
                <a:gd name="connsiteY21" fmla="*/ 381219 h 514530"/>
                <a:gd name="connsiteX22" fmla="*/ 514350 w 552450"/>
                <a:gd name="connsiteY22" fmla="*/ 400269 h 514530"/>
                <a:gd name="connsiteX23" fmla="*/ 38100 w 552450"/>
                <a:gd name="connsiteY23" fmla="*/ 400269 h 514530"/>
                <a:gd name="connsiteX24" fmla="*/ 19050 w 552450"/>
                <a:gd name="connsiteY24" fmla="*/ 381219 h 514530"/>
                <a:gd name="connsiteX25" fmla="*/ 19050 w 552450"/>
                <a:gd name="connsiteY25" fmla="*/ 38148 h 514530"/>
                <a:gd name="connsiteX26" fmla="*/ 38100 w 552450"/>
                <a:gd name="connsiteY26" fmla="*/ 19098 h 514530"/>
                <a:gd name="connsiteX27" fmla="*/ 514350 w 552450"/>
                <a:gd name="connsiteY27" fmla="*/ 19098 h 514530"/>
                <a:gd name="connsiteX28" fmla="*/ 533400 w 552450"/>
                <a:gd name="connsiteY28" fmla="*/ 38148 h 51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2450" h="514530">
                  <a:moveTo>
                    <a:pt x="51435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381181"/>
                  </a:lnTo>
                  <a:cubicBezTo>
                    <a:pt x="68" y="402195"/>
                    <a:pt x="17086" y="419213"/>
                    <a:pt x="38100" y="419281"/>
                  </a:cubicBezTo>
                  <a:lnTo>
                    <a:pt x="228600" y="419281"/>
                  </a:lnTo>
                  <a:lnTo>
                    <a:pt x="228600" y="495481"/>
                  </a:lnTo>
                  <a:lnTo>
                    <a:pt x="133350" y="495481"/>
                  </a:lnTo>
                  <a:lnTo>
                    <a:pt x="133350" y="514531"/>
                  </a:lnTo>
                  <a:lnTo>
                    <a:pt x="419100" y="514531"/>
                  </a:lnTo>
                  <a:lnTo>
                    <a:pt x="419100" y="495481"/>
                  </a:lnTo>
                  <a:lnTo>
                    <a:pt x="323850" y="495481"/>
                  </a:lnTo>
                  <a:lnTo>
                    <a:pt x="323850" y="419281"/>
                  </a:lnTo>
                  <a:lnTo>
                    <a:pt x="514350" y="419281"/>
                  </a:lnTo>
                  <a:cubicBezTo>
                    <a:pt x="535364" y="419213"/>
                    <a:pt x="552382" y="402195"/>
                    <a:pt x="552450" y="381181"/>
                  </a:cubicBezTo>
                  <a:lnTo>
                    <a:pt x="552450" y="38148"/>
                  </a:lnTo>
                  <a:cubicBezTo>
                    <a:pt x="552414" y="17113"/>
                    <a:pt x="535385" y="63"/>
                    <a:pt x="514350" y="0"/>
                  </a:cubicBezTo>
                  <a:close/>
                  <a:moveTo>
                    <a:pt x="304800" y="495519"/>
                  </a:moveTo>
                  <a:lnTo>
                    <a:pt x="247650" y="495519"/>
                  </a:lnTo>
                  <a:lnTo>
                    <a:pt x="247650" y="419319"/>
                  </a:lnTo>
                  <a:lnTo>
                    <a:pt x="304800" y="419319"/>
                  </a:lnTo>
                  <a:close/>
                  <a:moveTo>
                    <a:pt x="533400" y="381219"/>
                  </a:moveTo>
                  <a:cubicBezTo>
                    <a:pt x="533400" y="391740"/>
                    <a:pt x="524871" y="400269"/>
                    <a:pt x="514350" y="400269"/>
                  </a:cubicBezTo>
                  <a:lnTo>
                    <a:pt x="38100" y="400269"/>
                  </a:lnTo>
                  <a:cubicBezTo>
                    <a:pt x="27579" y="400269"/>
                    <a:pt x="19050" y="391740"/>
                    <a:pt x="19050" y="381219"/>
                  </a:cubicBezTo>
                  <a:lnTo>
                    <a:pt x="19050" y="38148"/>
                  </a:lnTo>
                  <a:cubicBezTo>
                    <a:pt x="19050" y="27626"/>
                    <a:pt x="27579" y="19098"/>
                    <a:pt x="38100" y="19098"/>
                  </a:cubicBezTo>
                  <a:lnTo>
                    <a:pt x="514350" y="19098"/>
                  </a:lnTo>
                  <a:cubicBezTo>
                    <a:pt x="524871" y="19098"/>
                    <a:pt x="533400" y="27626"/>
                    <a:pt x="533400" y="381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630C5-B926-4DCD-7529-7D745C2B785F}"/>
              </a:ext>
            </a:extLst>
          </p:cNvPr>
          <p:cNvGrpSpPr/>
          <p:nvPr/>
        </p:nvGrpSpPr>
        <p:grpSpPr>
          <a:xfrm>
            <a:off x="9083907" y="3340722"/>
            <a:ext cx="1220470" cy="2353764"/>
            <a:chOff x="8218170" y="4041141"/>
            <a:chExt cx="266700" cy="5143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11AE20-2E3F-EF7E-1EB9-6898E0E49C26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82A110-21BE-39D1-BF74-9BADB6106895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88228B-43B6-248D-108E-0A30F963DADB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4F603AB-74FC-C3D3-DBEF-5064E3B6B1B8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876420-113A-30BE-4495-8FAD16FD72F7}"/>
              </a:ext>
            </a:extLst>
          </p:cNvPr>
          <p:cNvCxnSpPr>
            <a:cxnSpLocks/>
          </p:cNvCxnSpPr>
          <p:nvPr/>
        </p:nvCxnSpPr>
        <p:spPr>
          <a:xfrm>
            <a:off x="3470279" y="3274038"/>
            <a:ext cx="510422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B8B594-8A7C-FD93-F4AD-109F11CA05B4}"/>
              </a:ext>
            </a:extLst>
          </p:cNvPr>
          <p:cNvGrpSpPr/>
          <p:nvPr/>
        </p:nvGrpSpPr>
        <p:grpSpPr>
          <a:xfrm>
            <a:off x="4318253" y="1946359"/>
            <a:ext cx="3210560" cy="186343"/>
            <a:chOff x="4114800" y="3429000"/>
            <a:chExt cx="4253230" cy="18634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5DE6EC9-2C15-1A5C-BA3A-E6F38430EB59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8F387A4-8E4A-D78D-969C-255A5F672397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Graphic 45" descr="Devil face with solid fill with solid fill">
            <a:extLst>
              <a:ext uri="{FF2B5EF4-FFF2-40B4-BE49-F238E27FC236}">
                <a16:creationId xmlns:a16="http://schemas.microsoft.com/office/drawing/2014/main" id="{690BC2AA-29AF-E148-BC73-6003A66F4F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01469" y="4409490"/>
            <a:ext cx="785340" cy="7853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14661C-4011-B548-9B26-F131E664C53A}"/>
              </a:ext>
            </a:extLst>
          </p:cNvPr>
          <p:cNvSpPr txBox="1"/>
          <p:nvPr/>
        </p:nvSpPr>
        <p:spPr>
          <a:xfrm>
            <a:off x="2573091" y="523144"/>
            <a:ext cx="1961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Preprocessing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C0745-9F13-F14D-B32F-B089CD8B6D7A}"/>
              </a:ext>
            </a:extLst>
          </p:cNvPr>
          <p:cNvSpPr txBox="1"/>
          <p:nvPr/>
        </p:nvSpPr>
        <p:spPr>
          <a:xfrm>
            <a:off x="2626468" y="3560324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Online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EE30043-F3A8-6942-ABF8-EAD9C84DC88C}"/>
              </a:ext>
            </a:extLst>
          </p:cNvPr>
          <p:cNvGrpSpPr/>
          <p:nvPr/>
        </p:nvGrpSpPr>
        <p:grpSpPr>
          <a:xfrm>
            <a:off x="9091732" y="604320"/>
            <a:ext cx="1220470" cy="2353764"/>
            <a:chOff x="8218170" y="4041141"/>
            <a:chExt cx="266700" cy="514350"/>
          </a:xfrm>
        </p:grpSpPr>
        <p:sp>
          <p:nvSpPr>
            <p:cNvPr id="34" name="Freeform: Shape 10">
              <a:extLst>
                <a:ext uri="{FF2B5EF4-FFF2-40B4-BE49-F238E27FC236}">
                  <a16:creationId xmlns:a16="http://schemas.microsoft.com/office/drawing/2014/main" id="{519C4AB3-C4C0-4A4F-93F2-CB4C22150963}"/>
                </a:ext>
              </a:extLst>
            </p:cNvPr>
            <p:cNvSpPr/>
            <p:nvPr/>
          </p:nvSpPr>
          <p:spPr>
            <a:xfrm>
              <a:off x="8218170" y="4041141"/>
              <a:ext cx="266700" cy="514350"/>
            </a:xfrm>
            <a:custGeom>
              <a:avLst/>
              <a:gdLst>
                <a:gd name="connsiteX0" fmla="*/ 228600 w 266700"/>
                <a:gd name="connsiteY0" fmla="*/ 0 h 514350"/>
                <a:gd name="connsiteX1" fmla="*/ 38100 w 266700"/>
                <a:gd name="connsiteY1" fmla="*/ 0 h 514350"/>
                <a:gd name="connsiteX2" fmla="*/ 0 w 266700"/>
                <a:gd name="connsiteY2" fmla="*/ 38100 h 514350"/>
                <a:gd name="connsiteX3" fmla="*/ 0 w 266700"/>
                <a:gd name="connsiteY3" fmla="*/ 476250 h 514350"/>
                <a:gd name="connsiteX4" fmla="*/ 38100 w 266700"/>
                <a:gd name="connsiteY4" fmla="*/ 514350 h 514350"/>
                <a:gd name="connsiteX5" fmla="*/ 228600 w 266700"/>
                <a:gd name="connsiteY5" fmla="*/ 514350 h 514350"/>
                <a:gd name="connsiteX6" fmla="*/ 266700 w 266700"/>
                <a:gd name="connsiteY6" fmla="*/ 476250 h 514350"/>
                <a:gd name="connsiteX7" fmla="*/ 266700 w 266700"/>
                <a:gd name="connsiteY7" fmla="*/ 38100 h 514350"/>
                <a:gd name="connsiteX8" fmla="*/ 228600 w 266700"/>
                <a:gd name="connsiteY8" fmla="*/ 0 h 514350"/>
                <a:gd name="connsiteX9" fmla="*/ 247650 w 266700"/>
                <a:gd name="connsiteY9" fmla="*/ 476250 h 514350"/>
                <a:gd name="connsiteX10" fmla="*/ 228600 w 266700"/>
                <a:gd name="connsiteY10" fmla="*/ 495300 h 514350"/>
                <a:gd name="connsiteX11" fmla="*/ 38100 w 266700"/>
                <a:gd name="connsiteY11" fmla="*/ 495300 h 514350"/>
                <a:gd name="connsiteX12" fmla="*/ 19050 w 266700"/>
                <a:gd name="connsiteY12" fmla="*/ 476250 h 514350"/>
                <a:gd name="connsiteX13" fmla="*/ 19050 w 266700"/>
                <a:gd name="connsiteY13" fmla="*/ 38100 h 514350"/>
                <a:gd name="connsiteX14" fmla="*/ 38100 w 266700"/>
                <a:gd name="connsiteY14" fmla="*/ 19050 h 514350"/>
                <a:gd name="connsiteX15" fmla="*/ 228600 w 266700"/>
                <a:gd name="connsiteY15" fmla="*/ 19050 h 514350"/>
                <a:gd name="connsiteX16" fmla="*/ 247650 w 266700"/>
                <a:gd name="connsiteY16" fmla="*/ 381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514350">
                  <a:moveTo>
                    <a:pt x="22860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228600" y="514350"/>
                  </a:lnTo>
                  <a:cubicBezTo>
                    <a:pt x="249642" y="514350"/>
                    <a:pt x="266700" y="497292"/>
                    <a:pt x="266700" y="476250"/>
                  </a:cubicBezTo>
                  <a:lnTo>
                    <a:pt x="266700" y="38100"/>
                  </a:lnTo>
                  <a:cubicBezTo>
                    <a:pt x="266700" y="17058"/>
                    <a:pt x="249642" y="0"/>
                    <a:pt x="228600" y="0"/>
                  </a:cubicBezTo>
                  <a:close/>
                  <a:moveTo>
                    <a:pt x="247650" y="476250"/>
                  </a:moveTo>
                  <a:cubicBezTo>
                    <a:pt x="247650" y="486771"/>
                    <a:pt x="239121" y="495300"/>
                    <a:pt x="228600" y="495300"/>
                  </a:cubicBezTo>
                  <a:lnTo>
                    <a:pt x="38100" y="495300"/>
                  </a:lnTo>
                  <a:cubicBezTo>
                    <a:pt x="27579" y="495300"/>
                    <a:pt x="19050" y="486771"/>
                    <a:pt x="19050" y="47625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228600" y="19050"/>
                  </a:lnTo>
                  <a:cubicBezTo>
                    <a:pt x="239121" y="19050"/>
                    <a:pt x="247650" y="27579"/>
                    <a:pt x="247650" y="38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1">
              <a:extLst>
                <a:ext uri="{FF2B5EF4-FFF2-40B4-BE49-F238E27FC236}">
                  <a16:creationId xmlns:a16="http://schemas.microsoft.com/office/drawing/2014/main" id="{92F15DDA-518A-0644-8C19-528A5C30D60B}"/>
                </a:ext>
              </a:extLst>
            </p:cNvPr>
            <p:cNvSpPr/>
            <p:nvPr/>
          </p:nvSpPr>
          <p:spPr>
            <a:xfrm>
              <a:off x="8275320" y="411734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2">
              <a:extLst>
                <a:ext uri="{FF2B5EF4-FFF2-40B4-BE49-F238E27FC236}">
                  <a16:creationId xmlns:a16="http://schemas.microsoft.com/office/drawing/2014/main" id="{65934356-CD5C-A244-807B-A0A897A5BE8D}"/>
                </a:ext>
              </a:extLst>
            </p:cNvPr>
            <p:cNvSpPr/>
            <p:nvPr/>
          </p:nvSpPr>
          <p:spPr>
            <a:xfrm>
              <a:off x="8275320" y="4174491"/>
              <a:ext cx="152400" cy="19050"/>
            </a:xfrm>
            <a:custGeom>
              <a:avLst/>
              <a:gdLst>
                <a:gd name="connsiteX0" fmla="*/ 0 w 152400"/>
                <a:gd name="connsiteY0" fmla="*/ 0 h 19050"/>
                <a:gd name="connsiteX1" fmla="*/ 152400 w 152400"/>
                <a:gd name="connsiteY1" fmla="*/ 0 h 19050"/>
                <a:gd name="connsiteX2" fmla="*/ 152400 w 152400"/>
                <a:gd name="connsiteY2" fmla="*/ 19050 h 19050"/>
                <a:gd name="connsiteX3" fmla="*/ 0 w 1524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905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3">
              <a:extLst>
                <a:ext uri="{FF2B5EF4-FFF2-40B4-BE49-F238E27FC236}">
                  <a16:creationId xmlns:a16="http://schemas.microsoft.com/office/drawing/2014/main" id="{E84B401D-921F-1049-8CA0-3D014E6CD89B}"/>
                </a:ext>
              </a:extLst>
            </p:cNvPr>
            <p:cNvSpPr/>
            <p:nvPr/>
          </p:nvSpPr>
          <p:spPr>
            <a:xfrm>
              <a:off x="8337232" y="4450716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8" name="Graphic 37" descr="Devil face with solid fill with solid fill">
            <a:extLst>
              <a:ext uri="{FF2B5EF4-FFF2-40B4-BE49-F238E27FC236}">
                <a16:creationId xmlns:a16="http://schemas.microsoft.com/office/drawing/2014/main" id="{2BD9A908-EABE-5742-BF8F-E7F5068C5BC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05807" y="1683671"/>
            <a:ext cx="785340" cy="785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F753497-85C3-E743-BB75-6F80FF544677}"/>
                  </a:ext>
                </a:extLst>
              </p:cNvPr>
              <p:cNvSpPr/>
              <p:nvPr/>
            </p:nvSpPr>
            <p:spPr>
              <a:xfrm>
                <a:off x="5155522" y="1298680"/>
                <a:ext cx="1801775" cy="533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-BW</a:t>
                </a: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F753497-85C3-E743-BB75-6F80FF5446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522" y="1298680"/>
                <a:ext cx="1801775" cy="533736"/>
              </a:xfrm>
              <a:prstGeom prst="rect">
                <a:avLst/>
              </a:prstGeom>
              <a:blipFill>
                <a:blip r:embed="rId6"/>
                <a:stretch>
                  <a:fillRect l="-1399" t="-9302" r="-5594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: Rounded Corners 25">
                <a:extLst>
                  <a:ext uri="{FF2B5EF4-FFF2-40B4-BE49-F238E27FC236}">
                    <a16:creationId xmlns:a16="http://schemas.microsoft.com/office/drawing/2014/main" id="{7E54C176-8876-6742-AE8A-AB2074F44BB6}"/>
                  </a:ext>
                </a:extLst>
              </p:cNvPr>
              <p:cNvSpPr/>
              <p:nvPr/>
            </p:nvSpPr>
            <p:spPr>
              <a:xfrm>
                <a:off x="10595195" y="1516837"/>
                <a:ext cx="1183719" cy="111900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Rectangle: Rounded Corners 25">
                <a:extLst>
                  <a:ext uri="{FF2B5EF4-FFF2-40B4-BE49-F238E27FC236}">
                    <a16:creationId xmlns:a16="http://schemas.microsoft.com/office/drawing/2014/main" id="{7E54C176-8876-6742-AE8A-AB2074F44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195" y="1516837"/>
                <a:ext cx="1183719" cy="1119008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CAB0B865-524C-1848-8F65-AD35142168B8}"/>
              </a:ext>
            </a:extLst>
          </p:cNvPr>
          <p:cNvSpPr/>
          <p:nvPr/>
        </p:nvSpPr>
        <p:spPr>
          <a:xfrm>
            <a:off x="101777" y="4038133"/>
            <a:ext cx="3138679" cy="15482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589C724-9181-7D43-988E-B1AEE509EEBC}"/>
                  </a:ext>
                </a:extLst>
              </p:cNvPr>
              <p:cNvSpPr txBox="1"/>
              <p:nvPr/>
            </p:nvSpPr>
            <p:spPr>
              <a:xfrm>
                <a:off x="399133" y="4632317"/>
                <a:ext cx="2543966" cy="533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Storage: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589C724-9181-7D43-988E-B1AEE509E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33" y="4632317"/>
                <a:ext cx="2543966" cy="533736"/>
              </a:xfrm>
              <a:prstGeom prst="rect">
                <a:avLst/>
              </a:prstGeom>
              <a:blipFill>
                <a:blip r:embed="rId8"/>
                <a:stretch>
                  <a:fillRect l="-4455" t="-9302" r="-3960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: Rounded Corners 25">
                <a:extLst>
                  <a:ext uri="{FF2B5EF4-FFF2-40B4-BE49-F238E27FC236}">
                    <a16:creationId xmlns:a16="http://schemas.microsoft.com/office/drawing/2014/main" id="{1360B8E0-9BF7-FE46-B4FD-3D12D6870587}"/>
                  </a:ext>
                </a:extLst>
              </p:cNvPr>
              <p:cNvSpPr/>
              <p:nvPr/>
            </p:nvSpPr>
            <p:spPr>
              <a:xfrm>
                <a:off x="10565906" y="3791156"/>
                <a:ext cx="1183719" cy="173947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Time per query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Rectangle: Rounded Corners 25">
                <a:extLst>
                  <a:ext uri="{FF2B5EF4-FFF2-40B4-BE49-F238E27FC236}">
                    <a16:creationId xmlns:a16="http://schemas.microsoft.com/office/drawing/2014/main" id="{1360B8E0-9BF7-FE46-B4FD-3D12D68705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5906" y="3791156"/>
                <a:ext cx="1183719" cy="173947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AACCDB29-3750-F04A-A494-7786000F9937}"/>
              </a:ext>
            </a:extLst>
          </p:cNvPr>
          <p:cNvGrpSpPr/>
          <p:nvPr/>
        </p:nvGrpSpPr>
        <p:grpSpPr>
          <a:xfrm>
            <a:off x="4315011" y="4666865"/>
            <a:ext cx="3210560" cy="186343"/>
            <a:chOff x="4114800" y="3429000"/>
            <a:chExt cx="4253230" cy="186343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D847D8C5-0621-5A4C-8990-8E92AD75453F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429000"/>
              <a:ext cx="425323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237E9EC1-83C7-D44B-A540-7F78ADCFC069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3615343"/>
              <a:ext cx="4253230" cy="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33AF1C9-32D9-2146-A5B0-BDC20203DCE0}"/>
                  </a:ext>
                </a:extLst>
              </p:cNvPr>
              <p:cNvSpPr/>
              <p:nvPr/>
            </p:nvSpPr>
            <p:spPr>
              <a:xfrm>
                <a:off x="4410075" y="4038133"/>
                <a:ext cx="3053913" cy="533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-BW per query</a:t>
                </a: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33AF1C9-32D9-2146-A5B0-BDC20203DC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075" y="4038133"/>
                <a:ext cx="3053913" cy="533736"/>
              </a:xfrm>
              <a:prstGeom prst="rect">
                <a:avLst/>
              </a:prstGeom>
              <a:blipFill>
                <a:blip r:embed="rId10"/>
                <a:stretch>
                  <a:fillRect l="-826" t="-9302" r="-2893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A4D33C5-84FE-4B46-BB99-97D30BD9AD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17007" y="5215016"/>
            <a:ext cx="1838515" cy="15795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DC9E5C9-4184-994D-90C0-C78D69FD1396}"/>
              </a:ext>
            </a:extLst>
          </p:cNvPr>
          <p:cNvSpPr/>
          <p:nvPr/>
        </p:nvSpPr>
        <p:spPr>
          <a:xfrm>
            <a:off x="5232073" y="5705749"/>
            <a:ext cx="32824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Full Separation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5BA15E07-F781-A740-85F4-1F49CE1024EB}"/>
                  </a:ext>
                </a:extLst>
              </p:cNvPr>
              <p:cNvSpPr/>
              <p:nvPr/>
            </p:nvSpPr>
            <p:spPr>
              <a:xfrm>
                <a:off x="2359727" y="3274038"/>
                <a:ext cx="9662527" cy="358396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tx1"/>
                    </a:solidFill>
                  </a:rPr>
                  <a:t>2-server to 1-server </a:t>
                </a:r>
              </a:p>
              <a:p>
                <a:pPr algn="ctr"/>
                <a:r>
                  <a:rPr lang="en-US" sz="4800" b="1" dirty="0">
                    <a:solidFill>
                      <a:schemeClr val="tx1"/>
                    </a:solidFill>
                  </a:rPr>
                  <a:t>Key Requirements:</a:t>
                </a:r>
              </a:p>
              <a:p>
                <a:pPr algn="ctr"/>
                <a:r>
                  <a:rPr lang="en-US" sz="4400" dirty="0">
                    <a:solidFill>
                      <a:schemeClr val="tx1"/>
                    </a:solidFill>
                  </a:rPr>
                  <a:t>1. Full Separation ✔️</a:t>
                </a:r>
              </a:p>
              <a:p>
                <a:pPr algn="ctr"/>
                <a:r>
                  <a:rPr lang="en-US" sz="4400" dirty="0">
                    <a:solidFill>
                      <a:schemeClr val="tx1"/>
                    </a:solidFill>
                  </a:rPr>
                  <a:t>2.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</a:rPr>
                  <a:t> Size Circuit </a:t>
                </a:r>
                <a:r>
                  <a:rPr lang="en-US" sz="4400" dirty="0">
                    <a:solidFill>
                      <a:schemeClr val="tx1"/>
                    </a:solidFill>
                  </a:rPr>
                  <a:t>✔️</a:t>
                </a: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5BA15E07-F781-A740-85F4-1F49CE1024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727" y="3274038"/>
                <a:ext cx="9662527" cy="3583962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5655059B-D23A-C543-8CA1-A8BAFD627E87}"/>
              </a:ext>
            </a:extLst>
          </p:cNvPr>
          <p:cNvSpPr/>
          <p:nvPr/>
        </p:nvSpPr>
        <p:spPr>
          <a:xfrm>
            <a:off x="2067618" y="122461"/>
            <a:ext cx="9954637" cy="2956911"/>
          </a:xfrm>
          <a:prstGeom prst="roundRect">
            <a:avLst/>
          </a:prstGeom>
          <a:noFill/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Google Shape;256;p41">
            <a:extLst>
              <a:ext uri="{FF2B5EF4-FFF2-40B4-BE49-F238E27FC236}">
                <a16:creationId xmlns:a16="http://schemas.microsoft.com/office/drawing/2014/main" id="{BBC1D365-078E-7F4F-84BB-E42D23BCB8C3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096104" y="1398332"/>
            <a:ext cx="1364614" cy="125052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036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"/>
    </mc:Choice>
    <mc:Fallback xmlns="">
      <p:transition spd="slow" advTm="5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2B9A27A-6969-4E47-9CDC-3ED7DD63BDA1}"/>
              </a:ext>
            </a:extLst>
          </p:cNvPr>
          <p:cNvSpPr/>
          <p:nvPr/>
        </p:nvSpPr>
        <p:spPr>
          <a:xfrm>
            <a:off x="4296383" y="2859932"/>
            <a:ext cx="3758120" cy="11478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1-server PIR</a:t>
            </a:r>
          </a:p>
          <a:p>
            <a:pPr algn="ctr"/>
            <a:r>
              <a:rPr lang="en-US" sz="3200" dirty="0"/>
              <a:t>bounded queries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B2ABC2-66F4-CC44-81A8-E9EDA592801E}"/>
              </a:ext>
            </a:extLst>
          </p:cNvPr>
          <p:cNvSpPr/>
          <p:nvPr/>
        </p:nvSpPr>
        <p:spPr>
          <a:xfrm>
            <a:off x="8054503" y="5055141"/>
            <a:ext cx="3758120" cy="11478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1-server PIR</a:t>
            </a:r>
          </a:p>
          <a:p>
            <a:pPr algn="ctr"/>
            <a:r>
              <a:rPr lang="en-US" sz="3200" dirty="0"/>
              <a:t>unbounded queries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E5A798E-33B6-1944-A068-7B32C77631FA}"/>
              </a:ext>
            </a:extLst>
          </p:cNvPr>
          <p:cNvSpPr/>
          <p:nvPr/>
        </p:nvSpPr>
        <p:spPr>
          <a:xfrm>
            <a:off x="538263" y="911158"/>
            <a:ext cx="3758120" cy="11478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2-server PIR</a:t>
            </a:r>
          </a:p>
          <a:p>
            <a:pPr algn="ctr"/>
            <a:r>
              <a:rPr lang="en-US" sz="3200" dirty="0"/>
              <a:t>bounded queries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CA41A32-5BCF-D649-A445-C432F2758FE8}"/>
              </a:ext>
            </a:extLst>
          </p:cNvPr>
          <p:cNvCxnSpPr/>
          <p:nvPr/>
        </p:nvCxnSpPr>
        <p:spPr>
          <a:xfrm>
            <a:off x="8229600" y="4007795"/>
            <a:ext cx="1556426" cy="85603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64F8223-098A-B44D-8515-AD9115438C78}"/>
              </a:ext>
            </a:extLst>
          </p:cNvPr>
          <p:cNvCxnSpPr/>
          <p:nvPr/>
        </p:nvCxnSpPr>
        <p:spPr>
          <a:xfrm>
            <a:off x="4471480" y="1812586"/>
            <a:ext cx="1556426" cy="85603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6B11C4C-1B39-A442-9240-85A5D49283E0}"/>
              </a:ext>
            </a:extLst>
          </p:cNvPr>
          <p:cNvSpPr/>
          <p:nvPr/>
        </p:nvSpPr>
        <p:spPr>
          <a:xfrm>
            <a:off x="7856708" y="4902741"/>
            <a:ext cx="4186135" cy="1478604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ED510F-A379-DF4C-B5ED-FC4207D88D8A}"/>
              </a:ext>
            </a:extLst>
          </p:cNvPr>
          <p:cNvSpPr txBox="1"/>
          <p:nvPr/>
        </p:nvSpPr>
        <p:spPr>
          <a:xfrm>
            <a:off x="6175443" y="4701702"/>
            <a:ext cx="2178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Final </a:t>
            </a:r>
          </a:p>
          <a:p>
            <a:r>
              <a:rPr lang="en-US" sz="4000" dirty="0"/>
              <a:t>Results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C554D5D-4EF2-E743-93FC-49BEEECC400E}"/>
              </a:ext>
            </a:extLst>
          </p:cNvPr>
          <p:cNvSpPr/>
          <p:nvPr/>
        </p:nvSpPr>
        <p:spPr>
          <a:xfrm>
            <a:off x="132945" y="560377"/>
            <a:ext cx="4315837" cy="1849423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CAA4B3-790E-6342-843F-74F56DE7265C}"/>
              </a:ext>
            </a:extLst>
          </p:cNvPr>
          <p:cNvSpPr txBox="1"/>
          <p:nvPr/>
        </p:nvSpPr>
        <p:spPr>
          <a:xfrm>
            <a:off x="4393692" y="203272"/>
            <a:ext cx="20122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This talk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FE6378-03C1-B445-9F77-2558F56F3C5B}"/>
              </a:ext>
            </a:extLst>
          </p:cNvPr>
          <p:cNvSpPr txBox="1"/>
          <p:nvPr/>
        </p:nvSpPr>
        <p:spPr>
          <a:xfrm>
            <a:off x="9046723" y="4057923"/>
            <a:ext cx="1611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Pipelining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A4C1FB-8464-2743-9E6A-A8DF1D341CF1}"/>
              </a:ext>
            </a:extLst>
          </p:cNvPr>
          <p:cNvSpPr txBox="1"/>
          <p:nvPr/>
        </p:nvSpPr>
        <p:spPr>
          <a:xfrm>
            <a:off x="5483157" y="1812586"/>
            <a:ext cx="748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FHE</a:t>
            </a:r>
          </a:p>
        </p:txBody>
      </p:sp>
    </p:spTree>
    <p:extLst>
      <p:ext uri="{BB962C8B-B14F-4D97-AF65-F5344CB8AC3E}">
        <p14:creationId xmlns:p14="http://schemas.microsoft.com/office/powerpoint/2010/main" val="26078804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3|1.9|6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7.8|24.3|6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24305</TotalTime>
  <Words>5357</Words>
  <Application>Microsoft Macintosh PowerPoint</Application>
  <PresentationFormat>Widescreen</PresentationFormat>
  <Paragraphs>1465</Paragraphs>
  <Slides>124</Slides>
  <Notes>71</Notes>
  <HiddenSlides>87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124</vt:i4>
      </vt:variant>
    </vt:vector>
  </HeadingPairs>
  <TitlesOfParts>
    <vt:vector size="133" baseType="lpstr">
      <vt:lpstr>等线</vt:lpstr>
      <vt:lpstr>等线 Light</vt:lpstr>
      <vt:lpstr>Raleway</vt:lpstr>
      <vt:lpstr>Arial</vt:lpstr>
      <vt:lpstr>Calibri</vt:lpstr>
      <vt:lpstr>Calibri Light</vt:lpstr>
      <vt:lpstr>Cambria Math</vt:lpstr>
      <vt:lpstr>Wingdings</vt:lpstr>
      <vt:lpstr>Office Theme</vt:lpstr>
      <vt:lpstr>Optimal Single-Server Private Information Retrieval</vt:lpstr>
      <vt:lpstr>Private Information Retrieval (PIR) = Public Database, Private Query[CGKS95]</vt:lpstr>
      <vt:lpstr>Classical model</vt:lpstr>
      <vt:lpstr>PowerPoint Presentation</vt:lpstr>
      <vt:lpstr>Preprocessing Model [BIM00, CK20]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Improving the scheme</vt:lpstr>
      <vt:lpstr>What we need from the set representation?</vt:lpstr>
      <vt:lpstr>Pseudorandom Set [SACM21]</vt:lpstr>
      <vt:lpstr>PowerPoint Presentation</vt:lpstr>
      <vt:lpstr>PowerPoint Presentation</vt:lpstr>
      <vt:lpstr>PowerPoint Presentation</vt:lpstr>
      <vt:lpstr>What we need from the set representation?</vt:lpstr>
      <vt:lpstr>Key New Idea</vt:lpstr>
      <vt:lpstr>Privately Programmable Pseudorandom Function  </vt:lpstr>
      <vt:lpstr>PowerPoint Presentation</vt:lpstr>
      <vt:lpstr>PowerPoint Presentation</vt:lpstr>
      <vt:lpstr>Decoupling crypto &amp; probability analysis</vt:lpstr>
      <vt:lpstr>New ideas in the Proof</vt:lpstr>
      <vt:lpstr>Recap</vt:lpstr>
      <vt:lpstr>Key Lemma (simplified)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Fast Set Enumeration</vt:lpstr>
      <vt:lpstr>PowerPoint Presentation</vt:lpstr>
      <vt:lpstr>Use PRF to “hash” each prefix to 0/1</vt:lpstr>
      <vt:lpstr>Use PRF to “hash” each prefix to 0/1</vt:lpstr>
      <vt:lpstr>Using Puncturable PRF to Resample [SACM 21]</vt:lpstr>
      <vt:lpstr>Using Puncturable PRF to Resample [SACM 21]</vt:lpstr>
      <vt:lpstr>Puncturable Pseudorandom Set [SACM21]</vt:lpstr>
      <vt:lpstr>Ours: Programmable Pseudorandom Set</vt:lpstr>
      <vt:lpstr>Using Programmable PRF to Add</vt:lpstr>
      <vt:lpstr>Using Programmable PRF to Add</vt:lpstr>
      <vt:lpstr>Using Programmable PRF to Add</vt:lpstr>
      <vt:lpstr>Wait, but the </vt:lpstr>
      <vt:lpstr>PowerPoint Presentation</vt:lpstr>
      <vt:lpstr>Privately Programmable Pseudorandom Function  </vt:lpstr>
      <vt:lpstr>Privately Programmable Pseudorandom Set  </vt:lpstr>
      <vt:lpstr>Probability</vt:lpstr>
      <vt:lpstr>PRset: Preprocessing</vt:lpstr>
      <vt:lpstr>Strawman: Online Query for 8</vt:lpstr>
      <vt:lpstr>Strawman: Online Query for 8</vt:lpstr>
      <vt:lpstr>Strawman: Not Private! </vt:lpstr>
      <vt:lpstr>Strawman: Fix -- Resampling</vt:lpstr>
      <vt:lpstr>Strawman: Refreshing after querying 8</vt:lpstr>
      <vt:lpstr>Strawman: Online/Offline Separation</vt:lpstr>
      <vt:lpstr>Strawman: Summary</vt:lpstr>
      <vt:lpstr>PowerPoint Presentation</vt:lpstr>
      <vt:lpstr>[Corrigan-Gibbs,Hersinger,Kogan22]</vt:lpstr>
      <vt:lpstr>Private Information Retrieval (PIR)</vt:lpstr>
      <vt:lpstr>Classical PIR w/ Fully Homomorphic Encryption</vt:lpstr>
      <vt:lpstr>Naïve Scheme</vt:lpstr>
      <vt:lpstr>Batched Queries</vt:lpstr>
      <vt:lpstr>Preprocess Database? [Beimel,Ishai,Malkin00]</vt:lpstr>
      <vt:lpstr>PowerPoint Presentation</vt:lpstr>
      <vt:lpstr>Our results:</vt:lpstr>
      <vt:lpstr>Our Result: Optimal in Time, Space, Bandwidth</vt:lpstr>
      <vt:lpstr>PowerPoint Presentation</vt:lpstr>
      <vt:lpstr>PowerPoint Presentation</vt:lpstr>
      <vt:lpstr>Bounded to Unbounded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Trick: Lazy Programming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Strawman: Preprocessing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Strawman: Online Query for 8</vt:lpstr>
      <vt:lpstr>Strawman: Online Query for 8</vt:lpstr>
      <vt:lpstr>Strawman: Not Private! </vt:lpstr>
      <vt:lpstr>Strawman: Fix -- Resampling</vt:lpstr>
      <vt:lpstr>Strawman: Refreshing after querying 8</vt:lpstr>
      <vt:lpstr>Strawman: </vt:lpstr>
      <vt:lpstr>Strawman: Summary</vt:lpstr>
      <vt:lpstr>What we need from the key k?</vt:lpstr>
      <vt:lpstr>What we need from the key k?</vt:lpstr>
      <vt:lpstr>What we need from the key k?</vt:lpstr>
      <vt:lpstr>What we need from the key?</vt:lpstr>
      <vt:lpstr>Pseudorandom Set [SACM21]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 Single-Server Private Information Retrieval</dc:title>
  <dc:creator>Wei-Kai Lin</dc:creator>
  <cp:lastModifiedBy>Microsoft Office User</cp:lastModifiedBy>
  <cp:revision>879</cp:revision>
  <dcterms:created xsi:type="dcterms:W3CDTF">2022-06-18T17:06:31Z</dcterms:created>
  <dcterms:modified xsi:type="dcterms:W3CDTF">2023-04-21T02:13:03Z</dcterms:modified>
</cp:coreProperties>
</file>