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15" r:id="rId4"/>
    <p:sldId id="308" r:id="rId5"/>
    <p:sldId id="309" r:id="rId6"/>
    <p:sldId id="310" r:id="rId7"/>
    <p:sldId id="311" r:id="rId8"/>
    <p:sldId id="314" r:id="rId9"/>
    <p:sldId id="329" r:id="rId10"/>
    <p:sldId id="289" r:id="rId11"/>
    <p:sldId id="330" r:id="rId12"/>
    <p:sldId id="331" r:id="rId13"/>
    <p:sldId id="332" r:id="rId14"/>
    <p:sldId id="299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游ゴシック" panose="020B0400000000000000" pitchFamily="34" charset="-128"/>
      <p:regular r:id="rId18"/>
      <p:bold r:id="rId19"/>
    </p:embeddedFont>
    <p:embeddedFont>
      <p:font typeface="游ゴシック Light" panose="020B0300000000000000" pitchFamily="34" charset="-128"/>
      <p:regular r:id="rId2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7CF0"/>
    <a:srgbClr val="ED7D31"/>
    <a:srgbClr val="E329C0"/>
    <a:srgbClr val="F27EEA"/>
    <a:srgbClr val="FFB7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87052"/>
  </p:normalViewPr>
  <p:slideViewPr>
    <p:cSldViewPr snapToGrid="0">
      <p:cViewPr varScale="1">
        <p:scale>
          <a:sx n="108" d="100"/>
          <a:sy n="108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6931-BD8D-4A88-904A-5C2EF8132A03}" type="datetimeFigureOut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20F9A-094F-4BF4-BF52-87A96E100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0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4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74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7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04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01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26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2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51AC-46F8-484B-8ABB-E0BECA94F29D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3527899"/>
            <a:ext cx="12192000" cy="7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E641-3575-214C-BC9B-6D7AA1B8B0FB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0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6063-8157-4D49-B76C-B5C42320FDD2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45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2465" y="27374"/>
            <a:ext cx="1154327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727" y="1669410"/>
            <a:ext cx="11182525" cy="450755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F49F-477C-9647-9948-AB4EBA58F399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972066"/>
            <a:ext cx="12192000" cy="7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62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8E1-35E6-8F4B-9851-67F17D8BD498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249-55DF-3C43-998D-14AB51EA75A3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11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D0FE-4A01-874F-A2A1-3335AE7FC088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F12B-4CC8-8E4A-80ED-76E77255FDB6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7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A61-8659-CE4F-B8F0-B81A32435E17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9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D636-FC40-874A-828F-83F068606DB4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8152-70A0-8F49-984B-42A964B022F5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4039-537B-814C-8F6B-4346723BA836}" type="datetime1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2535" y="6344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DA8BAF-A185-E834-AEF5-140F4500FF4C}"/>
              </a:ext>
            </a:extLst>
          </p:cNvPr>
          <p:cNvSpPr txBox="1"/>
          <p:nvPr userDrawn="1"/>
        </p:nvSpPr>
        <p:spPr>
          <a:xfrm>
            <a:off x="11703596" y="638502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44E370-E627-A244-B653-B76D93FCF0E6}" type="slidenum">
              <a:rPr kumimoji="1" lang="ja-JP" altLang="en-US" sz="1400" b="0" i="0" smtClean="0">
                <a:latin typeface="Cambria Math" panose="02040503050406030204" pitchFamily="18" charset="0"/>
              </a:rPr>
              <a:t>‹#›</a:t>
            </a:fld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1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1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11" Type="http://schemas.openxmlformats.org/officeDocument/2006/relationships/image" Target="../media/image6.png"/><Relationship Id="rId15" Type="http://schemas.openxmlformats.org/officeDocument/2006/relationships/image" Target="../media/image1.png"/><Relationship Id="rId1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2465" y="1122363"/>
            <a:ext cx="10141528" cy="2387600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Unbounded Quadratic Functional Encryption and More from Pairings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1229" y="3830637"/>
            <a:ext cx="9144000" cy="2378969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/>
              <a:t>Eurocrypt</a:t>
            </a:r>
            <a:r>
              <a:rPr kumimoji="1" lang="en-US" altLang="ja-JP" sz="2800" dirty="0"/>
              <a:t> 2023</a:t>
            </a:r>
            <a:endParaRPr lang="en-US" altLang="ja-JP" dirty="0"/>
          </a:p>
          <a:p>
            <a:r>
              <a:rPr kumimoji="1" lang="en-US" altLang="ja-JP" dirty="0"/>
              <a:t>Junichi Tomida</a:t>
            </a:r>
          </a:p>
          <a:p>
            <a:r>
              <a:rPr lang="pt-PT" altLang="ja-JP" i="0" dirty="0">
                <a:solidFill>
                  <a:srgbClr val="1F2161"/>
                </a:solidFill>
                <a:effectLst/>
              </a:rPr>
              <a:t>NTT Social </a:t>
            </a:r>
            <a:r>
              <a:rPr lang="pt-PT" altLang="ja-JP" i="0" dirty="0" err="1">
                <a:solidFill>
                  <a:srgbClr val="1F2161"/>
                </a:solidFill>
                <a:effectLst/>
              </a:rPr>
              <a:t>Informatics</a:t>
            </a:r>
            <a:r>
              <a:rPr lang="pt-PT" altLang="ja-JP" i="0" dirty="0">
                <a:solidFill>
                  <a:srgbClr val="1F2161"/>
                </a:solidFill>
                <a:effectLst/>
              </a:rPr>
              <a:t> </a:t>
            </a:r>
            <a:r>
              <a:rPr lang="pt-PT" altLang="ja-JP" i="0" dirty="0" err="1">
                <a:solidFill>
                  <a:srgbClr val="1F2161"/>
                </a:solidFill>
                <a:effectLst/>
              </a:rPr>
              <a:t>Laboratories</a:t>
            </a:r>
            <a:endParaRPr lang="pt-PT" altLang="ja-JP" i="0" dirty="0">
              <a:solidFill>
                <a:srgbClr val="1F2161"/>
              </a:solidFill>
              <a:effectLst/>
            </a:endParaRPr>
          </a:p>
          <a:p>
            <a:br>
              <a:rPr lang="pt-PT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6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F543F-3C19-B51A-BC9B-CEB9143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Unbounded </a:t>
            </a:r>
            <a:r>
              <a:rPr lang="en-US" altLang="ja-JP" dirty="0"/>
              <a:t>Quadratic Functions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5">
                <a:extLst>
                  <a:ext uri="{FF2B5EF4-FFF2-40B4-BE49-F238E27FC236}">
                    <a16:creationId xmlns:a16="http://schemas.microsoft.com/office/drawing/2014/main" id="{1BC3655E-9CD7-0467-3B62-E1B01E620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043445"/>
                  </p:ext>
                </p:extLst>
              </p:nvPr>
            </p:nvGraphicFramePr>
            <p:xfrm>
              <a:off x="1705615" y="1797007"/>
              <a:ext cx="2493702" cy="2194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246851">
                      <a:extLst>
                        <a:ext uri="{9D8B030D-6E8A-4147-A177-3AD203B41FA5}">
                          <a16:colId xmlns:a16="http://schemas.microsoft.com/office/drawing/2014/main" val="208300660"/>
                        </a:ext>
                      </a:extLst>
                    </a:gridCol>
                    <a:gridCol w="1246851">
                      <a:extLst>
                        <a:ext uri="{9D8B030D-6E8A-4147-A177-3AD203B41FA5}">
                          <a16:colId xmlns:a16="http://schemas.microsoft.com/office/drawing/2014/main" val="3405812268"/>
                        </a:ext>
                      </a:extLst>
                    </a:gridCol>
                  </a:tblGrid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Index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3423337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400329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993257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9660312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132289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9926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5">
                <a:extLst>
                  <a:ext uri="{FF2B5EF4-FFF2-40B4-BE49-F238E27FC236}">
                    <a16:creationId xmlns:a16="http://schemas.microsoft.com/office/drawing/2014/main" id="{1BC3655E-9CD7-0467-3B62-E1B01E620F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043445"/>
                  </p:ext>
                </p:extLst>
              </p:nvPr>
            </p:nvGraphicFramePr>
            <p:xfrm>
              <a:off x="1705615" y="1797007"/>
              <a:ext cx="2493702" cy="2194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246851">
                      <a:extLst>
                        <a:ext uri="{9D8B030D-6E8A-4147-A177-3AD203B41FA5}">
                          <a16:colId xmlns:a16="http://schemas.microsoft.com/office/drawing/2014/main" val="208300660"/>
                        </a:ext>
                      </a:extLst>
                    </a:gridCol>
                    <a:gridCol w="1246851">
                      <a:extLst>
                        <a:ext uri="{9D8B030D-6E8A-4147-A177-3AD203B41FA5}">
                          <a16:colId xmlns:a16="http://schemas.microsoft.com/office/drawing/2014/main" val="34058122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Index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34233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41" t="-106897" r="-1020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64003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41" t="-206897" r="-1020" b="-3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993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41" t="-306897" r="-1020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96603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41" t="-406897" r="-1020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1322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41" t="-506897" r="-1020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9262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F17D132-9B45-9656-D3B6-60395AE2C320}"/>
                  </a:ext>
                </a:extLst>
              </p:cNvPr>
              <p:cNvSpPr txBox="1"/>
              <p:nvPr/>
            </p:nvSpPr>
            <p:spPr>
              <a:xfrm>
                <a:off x="3262051" y="4886181"/>
                <a:ext cx="3896195" cy="14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   (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⊥  (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⊉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200" b="0" i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F17D132-9B45-9656-D3B6-60395AE2C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051" y="4886181"/>
                <a:ext cx="3896195" cy="1419941"/>
              </a:xfrm>
              <a:prstGeom prst="rect">
                <a:avLst/>
              </a:prstGeom>
              <a:blipFill>
                <a:blip r:embed="rId3"/>
                <a:stretch>
                  <a:fillRect t="-77876" b="-840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3977E8-8676-C67D-2AB1-CBBD701D27B4}"/>
                  </a:ext>
                </a:extLst>
              </p:cNvPr>
              <p:cNvSpPr txBox="1"/>
              <p:nvPr/>
            </p:nvSpPr>
            <p:spPr>
              <a:xfrm>
                <a:off x="413541" y="3967520"/>
                <a:ext cx="4285340" cy="536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>
                    <a:latin typeface="Cambria Math" panose="02040503050406030204" pitchFamily="18" charset="0"/>
                  </a:rPr>
                  <a:t>M</a:t>
                </a:r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essage</a:t>
                </a:r>
                <a:r>
                  <a:rPr lang="en-US" altLang="ja-JP" sz="2200" dirty="0">
                    <a:latin typeface="Cambria Math" panose="02040503050406030204" pitchFamily="18" charset="0"/>
                    <a:sym typeface="Wingdings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200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=(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bSup>
                      <m:sSub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ℤ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</m:sup>
                    </m:sSubSup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kumimoji="1" lang="ja-JP" altLang="en-US" sz="2200" b="0" i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3977E8-8676-C67D-2AB1-CBBD701D2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1" y="3967520"/>
                <a:ext cx="4285340" cy="536109"/>
              </a:xfrm>
              <a:prstGeom prst="rect">
                <a:avLst/>
              </a:prstGeom>
              <a:blipFill>
                <a:blip r:embed="rId4"/>
                <a:stretch>
                  <a:fillRect l="-1770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42C46F-F3B4-4394-BADC-67C75A7341F0}"/>
                  </a:ext>
                </a:extLst>
              </p:cNvPr>
              <p:cNvSpPr txBox="1"/>
              <p:nvPr/>
            </p:nvSpPr>
            <p:spPr>
              <a:xfrm>
                <a:off x="5634502" y="4003475"/>
                <a:ext cx="4485459" cy="633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>
                    <a:latin typeface="Cambria Math" panose="02040503050406030204" pitchFamily="18" charset="0"/>
                    <a:sym typeface="Wingdings" pitchFamily="2" charset="2"/>
                  </a:rPr>
                  <a:t>Function: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=(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 </m:t>
                    </m:r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bSup>
                      <m:sSub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ℤ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  <m:sup>
                        <m:sSup>
                          <m:sSup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kumimoji="1" lang="ja-JP" altLang="en-US" sz="2200" b="0" i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42C46F-F3B4-4394-BADC-67C75A734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502" y="4003475"/>
                <a:ext cx="4485459" cy="633507"/>
              </a:xfrm>
              <a:prstGeom prst="rect">
                <a:avLst/>
              </a:prstGeom>
              <a:blipFill>
                <a:blip r:embed="rId5"/>
                <a:stretch>
                  <a:fillRect l="-1695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0FA35FC7-1911-1A6E-161F-2C8793B3B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6" y="1352937"/>
            <a:ext cx="490612" cy="6408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61BF60-AB4B-FC5E-9FF2-53DD5E32C7FB}"/>
              </a:ext>
            </a:extLst>
          </p:cNvPr>
          <p:cNvSpPr txBox="1"/>
          <p:nvPr/>
        </p:nvSpPr>
        <p:spPr>
          <a:xfrm>
            <a:off x="7324980" y="5380707"/>
            <a:ext cx="3719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Attribute-based FE [ACGU20]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4C2ED83-5B7E-CBDB-62B3-EC1A55457B37}"/>
              </a:ext>
            </a:extLst>
          </p:cNvPr>
          <p:cNvGrpSpPr/>
          <p:nvPr/>
        </p:nvGrpSpPr>
        <p:grpSpPr>
          <a:xfrm>
            <a:off x="4698881" y="2601132"/>
            <a:ext cx="6624285" cy="661429"/>
            <a:chOff x="4698881" y="2601132"/>
            <a:chExt cx="6624285" cy="66142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5C30CAA-755C-5E63-DE5C-A26FB0DC2C82}"/>
                </a:ext>
              </a:extLst>
            </p:cNvPr>
            <p:cNvGrpSpPr/>
            <p:nvPr/>
          </p:nvGrpSpPr>
          <p:grpSpPr>
            <a:xfrm>
              <a:off x="4698881" y="2601132"/>
              <a:ext cx="2007127" cy="661429"/>
              <a:chOff x="5375800" y="3365434"/>
              <a:chExt cx="2007127" cy="661429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F9C414B7-3A33-2CE4-A93E-7675BA29F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5800" y="3365434"/>
                <a:ext cx="515832" cy="661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テキスト ボックス 8">
                    <a:extLst>
                      <a:ext uri="{FF2B5EF4-FFF2-40B4-BE49-F238E27FC236}">
                        <a16:creationId xmlns:a16="http://schemas.microsoft.com/office/drawing/2014/main" id="{1D5DC6AB-375D-1F4C-270C-8405700DF54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068" y="3480704"/>
                    <a:ext cx="149585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dirty="0" smtClean="0">
                                  <a:latin typeface="Cambria Math" panose="02040503050406030204" pitchFamily="18" charset="0"/>
                                </a:rPr>
                                <m:t>3,6</m:t>
                              </m:r>
                            </m:e>
                          </m:d>
                          <m:r>
                            <a:rPr kumimoji="1" lang="en-US" altLang="ja-JP" sz="22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oMath>
                      </m:oMathPara>
                    </a14:m>
                    <a:endParaRPr kumimoji="1" lang="en-US" altLang="ja-JP" sz="2200" b="0" i="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テキスト ボックス 8">
                    <a:extLst>
                      <a:ext uri="{FF2B5EF4-FFF2-40B4-BE49-F238E27FC236}">
                        <a16:creationId xmlns:a16="http://schemas.microsoft.com/office/drawing/2014/main" id="{1D5DC6AB-375D-1F4C-270C-8405700DF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7068" y="3480704"/>
                    <a:ext cx="1495859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7" b="-2058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3D9F18C-F977-0BC0-0F1B-A5974381BE92}"/>
                    </a:ext>
                  </a:extLst>
                </p:cNvPr>
                <p:cNvSpPr txBox="1"/>
                <p:nvPr/>
              </p:nvSpPr>
              <p:spPr>
                <a:xfrm>
                  <a:off x="6434264" y="2679999"/>
                  <a:ext cx="4888902" cy="457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3,6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6,6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200" b="0" i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3D9F18C-F977-0BC0-0F1B-A5974381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264" y="2679999"/>
                  <a:ext cx="4888902" cy="457882"/>
                </a:xfrm>
                <a:prstGeom prst="rect">
                  <a:avLst/>
                </a:prstGeom>
                <a:blipFill>
                  <a:blip r:embed="rId9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29422D-AC77-0F88-477F-8D86501D78C0}"/>
              </a:ext>
            </a:extLst>
          </p:cNvPr>
          <p:cNvSpPr/>
          <p:nvPr/>
        </p:nvSpPr>
        <p:spPr>
          <a:xfrm>
            <a:off x="2948387" y="2154447"/>
            <a:ext cx="1250929" cy="18360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A4D527-83DB-000E-C260-21664FB88EA7}"/>
              </a:ext>
            </a:extLst>
          </p:cNvPr>
          <p:cNvSpPr txBox="1"/>
          <p:nvPr/>
        </p:nvSpPr>
        <p:spPr>
          <a:xfrm>
            <a:off x="1917257" y="1382433"/>
            <a:ext cx="931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public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1EAB61-F55E-61CB-D71D-50FFA7D4CBEE}"/>
              </a:ext>
            </a:extLst>
          </p:cNvPr>
          <p:cNvSpPr txBox="1"/>
          <p:nvPr/>
        </p:nvSpPr>
        <p:spPr>
          <a:xfrm>
            <a:off x="3090061" y="1385828"/>
            <a:ext cx="103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private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E4B52A-2414-BB51-9594-34DCF289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Quadratic Functional Encryption (QFE)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BB20FF2-C5B3-5A83-9BF0-29B77D7A6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7" y="1246908"/>
                <a:ext cx="11543270" cy="5463067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QFE by [RPDBG19] secure in the GGM (Instead of QFE by [Lin17])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msk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ja-JP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altLang="ja-JP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ja-JP" b="1" i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altLang="ja-JP" b="1" i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</m:e>
                          <m:sub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b="1">
                                                <a:latin typeface="Cambria Math" panose="02040503050406030204" pitchFamily="18" charset="0"/>
                                              </a:rPr>
                                              <m:t>𝐁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b="1">
                                                <a:latin typeface="Cambria Math" panose="02040503050406030204" pitchFamily="18" charset="0"/>
                                              </a:rPr>
                                              <m:t>𝐓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p>
                              <m:sSupPr>
                                <m:ctrlPr>
                                  <a:rPr lang="en-US" altLang="ja-JP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altLang="ja-JP" sz="2400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en-US" altLang="ja-JP" sz="2400" i="1" dirty="0"/>
              </a:p>
              <a:p>
                <a:pPr lvl="2"/>
                <a:endParaRPr lang="en-US" altLang="ja-JP" sz="2400" i="1" dirty="0"/>
              </a:p>
              <a:p>
                <a:pPr lvl="2"/>
                <a:endParaRPr lang="en-US" altLang="ja-JP" sz="2400" i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msk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the masking term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en-US" altLang="ja-JP" dirty="0"/>
                  <a:t>How to make this scheme unbounded?</a:t>
                </a:r>
              </a:p>
              <a:p>
                <a:pPr lvl="1"/>
                <a:r>
                  <a:rPr lang="en-US" altLang="ja-JP" dirty="0"/>
                  <a:t>Naïve idea: 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by hash functions modeled as RO</a:t>
                </a:r>
              </a:p>
              <a:p>
                <a:pPr lvl="1"/>
                <a:r>
                  <a:rPr kumimoji="1" lang="en-US" altLang="ja-JP" dirty="0"/>
                  <a:t>This problem is common in existing schemes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BB20FF2-C5B3-5A83-9BF0-29B77D7A6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7" y="1246908"/>
                <a:ext cx="11543270" cy="5463067"/>
              </a:xfrm>
              <a:blipFill>
                <a:blip r:embed="rId3"/>
                <a:stretch>
                  <a:fillRect l="-989" t="-1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D2B2DD3-F995-10A4-8143-F32C883806BB}"/>
              </a:ext>
            </a:extLst>
          </p:cNvPr>
          <p:cNvGrpSpPr/>
          <p:nvPr/>
        </p:nvGrpSpPr>
        <p:grpSpPr>
          <a:xfrm>
            <a:off x="3600395" y="3168622"/>
            <a:ext cx="3423787" cy="680271"/>
            <a:chOff x="1814947" y="3962394"/>
            <a:chExt cx="3423787" cy="680271"/>
          </a:xfrm>
        </p:grpSpPr>
        <p:sp>
          <p:nvSpPr>
            <p:cNvPr id="5" name="左中かっこ 4">
              <a:extLst>
                <a:ext uri="{FF2B5EF4-FFF2-40B4-BE49-F238E27FC236}">
                  <a16:creationId xmlns:a16="http://schemas.microsoft.com/office/drawing/2014/main" id="{B477A5B1-6D2E-8C9F-8BBB-5FA7E420B0C0}"/>
                </a:ext>
              </a:extLst>
            </p:cNvPr>
            <p:cNvSpPr/>
            <p:nvPr/>
          </p:nvSpPr>
          <p:spPr>
            <a:xfrm rot="16200000">
              <a:off x="2369128" y="3408213"/>
              <a:ext cx="235529" cy="134389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中かっこ 5">
              <a:extLst>
                <a:ext uri="{FF2B5EF4-FFF2-40B4-BE49-F238E27FC236}">
                  <a16:creationId xmlns:a16="http://schemas.microsoft.com/office/drawing/2014/main" id="{51E401A4-DD8B-6EED-3502-444D66D91EE9}"/>
                </a:ext>
              </a:extLst>
            </p:cNvPr>
            <p:cNvSpPr/>
            <p:nvPr/>
          </p:nvSpPr>
          <p:spPr>
            <a:xfrm rot="16200000">
              <a:off x="4191032" y="3332044"/>
              <a:ext cx="249323" cy="151014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5DD7AAE6-CD4E-054C-A9C1-181AEEE82F5F}"/>
                    </a:ext>
                  </a:extLst>
                </p:cNvPr>
                <p:cNvSpPr txBox="1"/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dirty="0">
                      <a:latin typeface="Cambria Math" panose="02040503050406030204" pitchFamily="18" charset="0"/>
                    </a:rPr>
                    <a:t>QF for </a:t>
                  </a:r>
                  <a14:m>
                    <m:oMath xmlns:m="http://schemas.openxmlformats.org/officeDocument/2006/math">
                      <m:r>
                        <a:rPr lang="en-US" altLang="ja-JP" sz="2200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endParaRPr kumimoji="1" lang="ja-JP" altLang="en-US" sz="2200" b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5DD7AAE6-CD4E-054C-A9C1-181AEEE82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6667" t="-8571" b="-2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7973539-B745-CD34-0A33-98BDF482F31C}"/>
                </a:ext>
              </a:extLst>
            </p:cNvPr>
            <p:cNvSpPr txBox="1"/>
            <p:nvPr/>
          </p:nvSpPr>
          <p:spPr>
            <a:xfrm>
              <a:off x="3392651" y="4211778"/>
              <a:ext cx="18460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masking term</a:t>
              </a:r>
              <a:endParaRPr kumimoji="1" lang="ja-JP" altLang="en-US" sz="2200" b="1">
                <a:latin typeface="Cambria Math" panose="02040503050406030204" pitchFamily="18" charset="0"/>
              </a:endParaRPr>
            </a:p>
          </p:txBody>
        </p:sp>
      </p:grp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50BE7DE2-5130-614C-B133-96515FA50925}"/>
              </a:ext>
            </a:extLst>
          </p:cNvPr>
          <p:cNvSpPr/>
          <p:nvPr/>
        </p:nvSpPr>
        <p:spPr>
          <a:xfrm>
            <a:off x="7880989" y="3085498"/>
            <a:ext cx="2563091" cy="1095902"/>
          </a:xfrm>
          <a:prstGeom prst="wedgeRoundRectCallout">
            <a:avLst>
              <a:gd name="adj1" fmla="val -90125"/>
              <a:gd name="adj2" fmla="val 485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Cannot efficiently compute!</a:t>
            </a:r>
            <a:endParaRPr kumimoji="1" lang="ja-JP" altLang="en-US" sz="2200" dirty="0" err="1"/>
          </a:p>
        </p:txBody>
      </p:sp>
    </p:spTree>
    <p:extLst>
      <p:ext uri="{BB962C8B-B14F-4D97-AF65-F5344CB8AC3E}">
        <p14:creationId xmlns:p14="http://schemas.microsoft.com/office/powerpoint/2010/main" val="3648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8F9B3-E0DF-EBE8-F7BE-FAE41FF3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 Hash-Function-Friendly QFE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E14C779-2B1C-BD0F-1A67-0F5B0E7C9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7" y="1246908"/>
                <a:ext cx="11182525" cy="561109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New QFE scheme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trike="sngStrike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b="1" i="1" strike="sngStrike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1" i="0" strike="sngStrike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b="0" i="0" strike="sngStrike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msk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b="1" i="0" strike="sngStrike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altLang="ja-JP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</m:d>
                                <m:r>
                                  <a:rPr lang="en-US" altLang="ja-JP" b="1" i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</m:e>
                          <m:sub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b="1">
                                                <a:latin typeface="Cambria Math" panose="02040503050406030204" pitchFamily="18" charset="0"/>
                                              </a:rPr>
                                              <m:t>𝐁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b="1">
                                                <a:latin typeface="Cambria Math" panose="02040503050406030204" pitchFamily="18" charset="0"/>
                                              </a:rPr>
                                              <m:t>𝐓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d>
                          </m:e>
                          <m:sub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 i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en-US" altLang="ja-JP" sz="2400" i="1" dirty="0"/>
              </a:p>
              <a:p>
                <a:pPr lvl="2"/>
                <a:endParaRPr lang="en-US" altLang="ja-JP" sz="2400" i="1" dirty="0"/>
              </a:p>
              <a:p>
                <a:pPr lvl="2"/>
                <a:endParaRPr lang="en-US" altLang="ja-JP" sz="2400" i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sz="2400" b="1" i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altLang="ja-JP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altLang="ja-JP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altLang="ja-JP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altLang="ja-JP" sz="2400" i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msk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/>
                  <a:t> the masking term</a:t>
                </a:r>
                <a:endParaRPr lang="en-US" altLang="ja-JP" sz="2400" i="1" dirty="0"/>
              </a:p>
              <a:p>
                <a:r>
                  <a:rPr lang="en-US" altLang="ja-JP" dirty="0"/>
                  <a:t>We can use hash function 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Anyone can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Not access controllable</a:t>
                </a:r>
              </a:p>
            </p:txBody>
          </p:sp>
        </mc:Choice>
        <mc:Fallback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E14C779-2B1C-BD0F-1A67-0F5B0E7C9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7" y="1246908"/>
                <a:ext cx="11182525" cy="5611091"/>
              </a:xfrm>
              <a:blipFill>
                <a:blip r:embed="rId3"/>
                <a:stretch>
                  <a:fillRect l="-1022" t="-1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707A85-F53A-0751-1B22-C021CDB58626}"/>
              </a:ext>
            </a:extLst>
          </p:cNvPr>
          <p:cNvGrpSpPr/>
          <p:nvPr/>
        </p:nvGrpSpPr>
        <p:grpSpPr>
          <a:xfrm>
            <a:off x="3574475" y="3157271"/>
            <a:ext cx="3423787" cy="680271"/>
            <a:chOff x="1814947" y="3962394"/>
            <a:chExt cx="3423787" cy="680271"/>
          </a:xfrm>
        </p:grpSpPr>
        <p:sp>
          <p:nvSpPr>
            <p:cNvPr id="8" name="左中かっこ 7">
              <a:extLst>
                <a:ext uri="{FF2B5EF4-FFF2-40B4-BE49-F238E27FC236}">
                  <a16:creationId xmlns:a16="http://schemas.microsoft.com/office/drawing/2014/main" id="{4C0328F6-7327-426A-ACB5-D6C4F047915A}"/>
                </a:ext>
              </a:extLst>
            </p:cNvPr>
            <p:cNvSpPr/>
            <p:nvPr/>
          </p:nvSpPr>
          <p:spPr>
            <a:xfrm rot="16200000">
              <a:off x="2369128" y="3408213"/>
              <a:ext cx="235529" cy="134389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左中かっこ 8">
              <a:extLst>
                <a:ext uri="{FF2B5EF4-FFF2-40B4-BE49-F238E27FC236}">
                  <a16:creationId xmlns:a16="http://schemas.microsoft.com/office/drawing/2014/main" id="{B7E781EC-1A1C-274B-D12E-CC63E85A6C2D}"/>
                </a:ext>
              </a:extLst>
            </p:cNvPr>
            <p:cNvSpPr/>
            <p:nvPr/>
          </p:nvSpPr>
          <p:spPr>
            <a:xfrm rot="16200000">
              <a:off x="4114803" y="3422067"/>
              <a:ext cx="235529" cy="1343894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1B0A6C2-A812-B5E1-0469-27B4039830DC}"/>
                    </a:ext>
                  </a:extLst>
                </p:cNvPr>
                <p:cNvSpPr txBox="1"/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dirty="0">
                      <a:latin typeface="Cambria Math" panose="02040503050406030204" pitchFamily="18" charset="0"/>
                    </a:rPr>
                    <a:t>QF for </a:t>
                  </a:r>
                  <a14:m>
                    <m:oMath xmlns:m="http://schemas.openxmlformats.org/officeDocument/2006/math">
                      <m:r>
                        <a:rPr lang="en-US" altLang="ja-JP" sz="2200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endParaRPr kumimoji="1" lang="ja-JP" altLang="en-US" sz="2200" b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1B0A6C2-A812-B5E1-0469-27B403983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6667" t="-8571" b="-2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0E3DBC7-180D-9247-E4DA-FC25EE9819A1}"/>
                </a:ext>
              </a:extLst>
            </p:cNvPr>
            <p:cNvSpPr txBox="1"/>
            <p:nvPr/>
          </p:nvSpPr>
          <p:spPr>
            <a:xfrm>
              <a:off x="3392651" y="4211778"/>
              <a:ext cx="18460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masking term</a:t>
              </a:r>
              <a:endParaRPr kumimoji="1" lang="ja-JP" altLang="en-US" sz="2200" b="1">
                <a:latin typeface="Cambria Math" panose="02040503050406030204" pitchFamily="18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9A39B8-A53E-1A2B-6DC1-70706AA983F7}"/>
              </a:ext>
            </a:extLst>
          </p:cNvPr>
          <p:cNvSpPr/>
          <p:nvPr/>
        </p:nvSpPr>
        <p:spPr>
          <a:xfrm>
            <a:off x="10146890" y="2182761"/>
            <a:ext cx="530942" cy="50144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066C56-7006-E793-E7FA-BC6C9DC22D99}"/>
              </a:ext>
            </a:extLst>
          </p:cNvPr>
          <p:cNvSpPr txBox="1"/>
          <p:nvPr/>
        </p:nvSpPr>
        <p:spPr>
          <a:xfrm>
            <a:off x="10237642" y="178345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i="1" dirty="0">
                <a:solidFill>
                  <a:srgbClr val="FF0000"/>
                </a:solidFill>
                <a:latin typeface="Cambria Math" panose="02040503050406030204" pitchFamily="18" charset="0"/>
              </a:rPr>
              <a:t>S</a:t>
            </a:r>
            <a:endParaRPr kumimoji="1" lang="ja-JP" altLang="en-US" sz="2400" b="0" i="1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C22D5AE-97B2-C899-0201-0D13B73D9D1C}"/>
              </a:ext>
            </a:extLst>
          </p:cNvPr>
          <p:cNvSpPr/>
          <p:nvPr/>
        </p:nvSpPr>
        <p:spPr>
          <a:xfrm>
            <a:off x="4955390" y="4297577"/>
            <a:ext cx="1846083" cy="501445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1919AE2-15C4-D2A4-0D3E-B8FB87A80833}"/>
              </a:ext>
            </a:extLst>
          </p:cNvPr>
          <p:cNvSpPr txBox="1"/>
          <p:nvPr/>
        </p:nvSpPr>
        <p:spPr>
          <a:xfrm>
            <a:off x="5662689" y="388746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i="1" dirty="0">
                <a:solidFill>
                  <a:srgbClr val="0070C0"/>
                </a:solidFill>
                <a:latin typeface="Cambria Math" panose="02040503050406030204" pitchFamily="18" charset="0"/>
              </a:rPr>
              <a:t>T</a:t>
            </a:r>
            <a:endParaRPr kumimoji="1" lang="ja-JP" altLang="en-US" sz="2400" b="0" i="1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23E43F-FED4-BC71-D1A4-5AD498E1B9F5}"/>
              </a:ext>
            </a:extLst>
          </p:cNvPr>
          <p:cNvSpPr txBox="1"/>
          <p:nvPr/>
        </p:nvSpPr>
        <p:spPr>
          <a:xfrm>
            <a:off x="8061689" y="2949221"/>
            <a:ext cx="228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i="0" u="sng" dirty="0">
                <a:latin typeface="Cambria Math" panose="02040503050406030204" pitchFamily="18" charset="0"/>
              </a:rPr>
              <a:t>Additional layer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374C15C-6D12-EA9E-9683-DE4C1DBB14A1}"/>
              </a:ext>
            </a:extLst>
          </p:cNvPr>
          <p:cNvGrpSpPr/>
          <p:nvPr/>
        </p:nvGrpSpPr>
        <p:grpSpPr>
          <a:xfrm>
            <a:off x="8177773" y="3520074"/>
            <a:ext cx="2704567" cy="501445"/>
            <a:chOff x="7789845" y="3464654"/>
            <a:chExt cx="2704567" cy="501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D6EEBA05-73CD-C2C8-F0D3-534DC6B54DD9}"/>
                    </a:ext>
                  </a:extLst>
                </p:cNvPr>
                <p:cNvSpPr/>
                <p:nvPr/>
              </p:nvSpPr>
              <p:spPr>
                <a:xfrm>
                  <a:off x="7789845" y="3464654"/>
                  <a:ext cx="599115" cy="501445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 err="1"/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D6EEBA05-73CD-C2C8-F0D3-534DC6B54D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845" y="3464654"/>
                  <a:ext cx="599115" cy="5014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36A1AAB-B36D-81FA-9D55-6722402888C2}"/>
                    </a:ext>
                  </a:extLst>
                </p:cNvPr>
                <p:cNvSpPr txBox="1"/>
                <p:nvPr/>
              </p:nvSpPr>
              <p:spPr>
                <a:xfrm>
                  <a:off x="8391462" y="3474471"/>
                  <a:ext cx="21029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2400" b="0" i="0" dirty="0">
                      <a:latin typeface="Cambria Math" panose="02040503050406030204" pitchFamily="18" charset="0"/>
                    </a:rPr>
                    <a:t>encrypts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ja-JP" altLang="en-US" sz="240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36A1AAB-B36D-81FA-9D55-672240288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1462" y="3474471"/>
                  <a:ext cx="210295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819" t="-7895" b="-26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1CF7463-DCF0-1126-E420-9CFA0D771BBE}"/>
              </a:ext>
            </a:extLst>
          </p:cNvPr>
          <p:cNvGrpSpPr/>
          <p:nvPr/>
        </p:nvGrpSpPr>
        <p:grpSpPr>
          <a:xfrm>
            <a:off x="8177773" y="4138231"/>
            <a:ext cx="3450918" cy="501445"/>
            <a:chOff x="7789845" y="4082811"/>
            <a:chExt cx="3450918" cy="501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0DD0497F-8404-B083-6B6B-1320E371ACE9}"/>
                    </a:ext>
                  </a:extLst>
                </p:cNvPr>
                <p:cNvSpPr/>
                <p:nvPr/>
              </p:nvSpPr>
              <p:spPr>
                <a:xfrm>
                  <a:off x="7789845" y="4082811"/>
                  <a:ext cx="1846083" cy="501445"/>
                </a:xfrm>
                <a:prstGeom prst="rect">
                  <a:avLst/>
                </a:prstGeom>
                <a:solidFill>
                  <a:srgbClr val="0070C0">
                    <a:alpha val="20000"/>
                  </a:srgb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ja-JP" sz="2400" b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altLang="ja-JP" sz="2400" b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r>
                                  <a:rPr lang="en-US" altLang="ja-JP" sz="2400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 err="1"/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0DD0497F-8404-B083-6B6B-1320E371AC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845" y="4082811"/>
                  <a:ext cx="1846083" cy="501445"/>
                </a:xfrm>
                <a:prstGeom prst="rect">
                  <a:avLst/>
                </a:prstGeom>
                <a:blipFill>
                  <a:blip r:embed="rId7"/>
                  <a:stretch>
                    <a:fillRect l="-4762" b="-97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B27BC88-A8EF-F6F3-9C97-C1E287B7DDA7}"/>
                </a:ext>
              </a:extLst>
            </p:cNvPr>
            <p:cNvSpPr txBox="1"/>
            <p:nvPr/>
          </p:nvSpPr>
          <p:spPr>
            <a:xfrm>
              <a:off x="9666452" y="4090707"/>
              <a:ext cx="157431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latin typeface="Cambria Math" panose="02040503050406030204" pitchFamily="18" charset="0"/>
                </a:rPr>
                <a:t>needs </a:t>
              </a:r>
              <a:r>
                <a:rPr lang="en-US" altLang="ja-JP" sz="2400" dirty="0" err="1">
                  <a:latin typeface="Cambria Math" panose="02040503050406030204" pitchFamily="18" charset="0"/>
                </a:rPr>
                <a:t>msk</a:t>
              </a:r>
              <a:endParaRPr lang="ja-JP" altLang="en-US" sz="2400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FA7429C-3632-9C9E-0CFA-700A75120066}"/>
              </a:ext>
            </a:extLst>
          </p:cNvPr>
          <p:cNvGrpSpPr/>
          <p:nvPr/>
        </p:nvGrpSpPr>
        <p:grpSpPr>
          <a:xfrm>
            <a:off x="8118572" y="4786351"/>
            <a:ext cx="4073428" cy="975167"/>
            <a:chOff x="7730644" y="4730931"/>
            <a:chExt cx="4073428" cy="975167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DF0175-C64D-5AFE-8446-B6EE29E6FEE5}"/>
                </a:ext>
              </a:extLst>
            </p:cNvPr>
            <p:cNvSpPr txBox="1"/>
            <p:nvPr/>
          </p:nvSpPr>
          <p:spPr>
            <a:xfrm>
              <a:off x="8249848" y="5244433"/>
              <a:ext cx="35542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latin typeface="Cambria Math" panose="02040503050406030204" pitchFamily="18" charset="0"/>
                </a:rPr>
                <a:t>reveals the masking term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A53E29C4-4643-29B8-665D-39BFF0BF2E94}"/>
                </a:ext>
              </a:extLst>
            </p:cNvPr>
            <p:cNvGrpSpPr/>
            <p:nvPr/>
          </p:nvGrpSpPr>
          <p:grpSpPr>
            <a:xfrm>
              <a:off x="7730644" y="4730931"/>
              <a:ext cx="3810567" cy="502776"/>
              <a:chOff x="6998262" y="7058473"/>
              <a:chExt cx="3810567" cy="502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正方形/長方形 21">
                    <a:extLst>
                      <a:ext uri="{FF2B5EF4-FFF2-40B4-BE49-F238E27FC236}">
                        <a16:creationId xmlns:a16="http://schemas.microsoft.com/office/drawing/2014/main" id="{6DFFBBDE-AC8D-0FC4-7813-77FF9C6E2F93}"/>
                      </a:ext>
                    </a:extLst>
                  </p:cNvPr>
                  <p:cNvSpPr/>
                  <p:nvPr/>
                </p:nvSpPr>
                <p:spPr>
                  <a:xfrm>
                    <a:off x="7696542" y="7059804"/>
                    <a:ext cx="599115" cy="501445"/>
                  </a:xfrm>
                  <a:prstGeom prst="rect">
                    <a:avLst/>
                  </a:prstGeom>
                  <a:solidFill>
                    <a:srgbClr val="FF0000">
                      <a:alpha val="20000"/>
                    </a:srgb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200" dirty="0" err="1"/>
                  </a:p>
                </p:txBody>
              </p:sp>
            </mc:Choice>
            <mc:Fallback xmlns="">
              <p:sp>
                <p:nvSpPr>
                  <p:cNvPr id="22" name="正方形/長方形 21">
                    <a:extLst>
                      <a:ext uri="{FF2B5EF4-FFF2-40B4-BE49-F238E27FC236}">
                        <a16:creationId xmlns:a16="http://schemas.microsoft.com/office/drawing/2014/main" id="{6DFFBBDE-AC8D-0FC4-7813-77FF9C6E2F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6542" y="7059804"/>
                    <a:ext cx="599115" cy="5014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E8BF55D1-8804-DD74-C045-A1B7F311AF18}"/>
                      </a:ext>
                    </a:extLst>
                  </p:cNvPr>
                  <p:cNvSpPr/>
                  <p:nvPr/>
                </p:nvSpPr>
                <p:spPr>
                  <a:xfrm>
                    <a:off x="8519895" y="7058473"/>
                    <a:ext cx="1846083" cy="501445"/>
                  </a:xfrm>
                  <a:prstGeom prst="rect">
                    <a:avLst/>
                  </a:prstGeom>
                  <a:solidFill>
                    <a:srgbClr val="0070C0">
                      <a:alpha val="20000"/>
                    </a:srgb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ja-JP" sz="24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altLang="ja-JP" sz="24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ja-JP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  <m:r>
                                    <a:rPr lang="en-US" altLang="ja-JP" sz="2400" b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ja-JP" sz="2400" b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200" dirty="0" err="1"/>
                  </a:p>
                </p:txBody>
              </p:sp>
            </mc:Choice>
            <mc:Fallback xmlns=""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E8BF55D1-8804-DD74-C045-A1B7F311AF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9895" y="7058473"/>
                    <a:ext cx="1846083" cy="50144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762" b="-975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7246A0-AE31-F39E-A3CA-BA254E87633B}"/>
                  </a:ext>
                </a:extLst>
              </p:cNvPr>
              <p:cNvSpPr txBox="1"/>
              <p:nvPr/>
            </p:nvSpPr>
            <p:spPr>
              <a:xfrm>
                <a:off x="6998262" y="7099584"/>
                <a:ext cx="38105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Dec(          ,                              )</a:t>
                </a:r>
                <a:endParaRPr lang="ja-JP" altLang="en-US" sz="2400"/>
              </a:p>
            </p:txBody>
          </p:sp>
        </p:grpSp>
      </p:grp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1F978D0F-2175-268B-DC96-433FFD35BE27}"/>
              </a:ext>
            </a:extLst>
          </p:cNvPr>
          <p:cNvSpPr/>
          <p:nvPr/>
        </p:nvSpPr>
        <p:spPr>
          <a:xfrm>
            <a:off x="8118572" y="6130850"/>
            <a:ext cx="3575680" cy="574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0" i="0" dirty="0">
                <a:latin typeface="Cambria Math" panose="02040503050406030204" pitchFamily="18" charset="0"/>
              </a:rPr>
              <a:t>Unbounded IPFE [TT18]</a:t>
            </a:r>
            <a:endParaRPr kumimoji="1" lang="ja-JP" altLang="en-US" sz="2400" b="0" i="0">
              <a:latin typeface="Cambria Math" panose="020405030504060302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4E28955-0C5D-BB72-F8A6-8055ABBD72E0}"/>
              </a:ext>
            </a:extLst>
          </p:cNvPr>
          <p:cNvSpPr/>
          <p:nvPr/>
        </p:nvSpPr>
        <p:spPr>
          <a:xfrm>
            <a:off x="7902480" y="2826327"/>
            <a:ext cx="4386502" cy="418407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3F989ED-D9D4-D501-FFBE-B443BCF44106}"/>
                  </a:ext>
                </a:extLst>
              </p:cNvPr>
              <p:cNvSpPr txBox="1"/>
              <p:nvPr/>
            </p:nvSpPr>
            <p:spPr>
              <a:xfrm>
                <a:off x="8653225" y="5667119"/>
                <a:ext cx="14824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3F989ED-D9D4-D501-FFBE-B443BCF44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225" y="5667119"/>
                <a:ext cx="1482410" cy="461665"/>
              </a:xfrm>
              <a:prstGeom prst="rect">
                <a:avLst/>
              </a:prstGeom>
              <a:blipFill>
                <a:blip r:embed="rId11"/>
                <a:stretch>
                  <a:fillRect l="-6780"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49CC219F-D84A-B1F0-5BAB-CBCE1DC2A0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8" y="5697732"/>
            <a:ext cx="280445" cy="235530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4C6CFB39-7FC6-1EE6-BAFD-05F776B40E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8" y="6086106"/>
            <a:ext cx="280445" cy="2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13" grpId="0" animBg="1"/>
      <p:bldP spid="25" grpId="0"/>
      <p:bldP spid="14" grpId="0"/>
      <p:bldP spid="41" grpId="0" animBg="1"/>
      <p:bldP spid="4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8F9B3-E0DF-EBE8-F7BE-FAE41FF3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3. Unbounded QFE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E14C779-2B1C-BD0F-1A67-0F5B0E7C9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7" y="1246908"/>
                <a:ext cx="11182525" cy="561109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Our unbounded QFE</a:t>
                </a:r>
                <a:endParaRPr kumimoji="1" lang="en-US" altLang="ja-JP" b="0" i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upk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umsk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uSetup</m:t>
                    </m:r>
                    <m:r>
                      <a:rPr kumimoji="1"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kumimoji="1"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is generated by a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uEnc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upk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d>
                          </m:e>
                          <m:sub>
                            <m:r>
                              <a:rPr lang="en-US" altLang="ja-JP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n-US" altLang="ja-JP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lvl="2"/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lvl="2"/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KeyGen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msk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uKeyGen</m:t>
                        </m:r>
                        <m:r>
                          <a:rPr lang="en-US" altLang="ja-JP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umsk</m:t>
                        </m:r>
                        <m:r>
                          <a:rPr lang="en-US" altLang="ja-JP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altLang="ja-JP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i="1" dirty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uDec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p>
                                <m:r>
                                  <a:rPr lang="en-US" altLang="ja-JP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n-US" altLang="ja-JP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ja-JP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iff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rgbClr val="00B050"/>
                  </a:buClr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also revealed </a:t>
                </a:r>
                <a:r>
                  <a:rPr lang="en-US" altLang="ja-JP" dirty="0"/>
                  <a:t>iff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dirty="0"/>
              </a:p>
              <a:p>
                <a:pPr lvl="1"/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E14C779-2B1C-BD0F-1A67-0F5B0E7C9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7" y="1246908"/>
                <a:ext cx="11182525" cy="5611091"/>
              </a:xfrm>
              <a:blipFill>
                <a:blip r:embed="rId3"/>
                <a:stretch>
                  <a:fillRect l="-1022" t="-1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BFDF34-D32D-B591-117A-86509CBBED24}"/>
              </a:ext>
            </a:extLst>
          </p:cNvPr>
          <p:cNvSpPr/>
          <p:nvPr/>
        </p:nvSpPr>
        <p:spPr>
          <a:xfrm>
            <a:off x="4999388" y="3593972"/>
            <a:ext cx="4327156" cy="501445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80293B6-86CC-1616-AC15-A405E0435707}"/>
              </a:ext>
            </a:extLst>
          </p:cNvPr>
          <p:cNvSpPr/>
          <p:nvPr/>
        </p:nvSpPr>
        <p:spPr>
          <a:xfrm>
            <a:off x="5680364" y="2161309"/>
            <a:ext cx="2313710" cy="39730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752CB85-8ED0-48DD-5FBB-B19C0A222B5F}"/>
              </a:ext>
            </a:extLst>
          </p:cNvPr>
          <p:cNvGrpSpPr/>
          <p:nvPr/>
        </p:nvGrpSpPr>
        <p:grpSpPr>
          <a:xfrm>
            <a:off x="3655498" y="2927555"/>
            <a:ext cx="3423787" cy="680271"/>
            <a:chOff x="1814947" y="3962394"/>
            <a:chExt cx="3423787" cy="680271"/>
          </a:xfrm>
        </p:grpSpPr>
        <p:sp>
          <p:nvSpPr>
            <p:cNvPr id="7" name="左中かっこ 6">
              <a:extLst>
                <a:ext uri="{FF2B5EF4-FFF2-40B4-BE49-F238E27FC236}">
                  <a16:creationId xmlns:a16="http://schemas.microsoft.com/office/drawing/2014/main" id="{9CCDCE56-3BBD-3650-2A63-56F25AD21628}"/>
                </a:ext>
              </a:extLst>
            </p:cNvPr>
            <p:cNvSpPr/>
            <p:nvPr/>
          </p:nvSpPr>
          <p:spPr>
            <a:xfrm rot="16200000">
              <a:off x="2369128" y="3408213"/>
              <a:ext cx="235529" cy="134389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左中かっこ 7">
              <a:extLst>
                <a:ext uri="{FF2B5EF4-FFF2-40B4-BE49-F238E27FC236}">
                  <a16:creationId xmlns:a16="http://schemas.microsoft.com/office/drawing/2014/main" id="{8DCBC81F-47B0-163C-BB36-6F99B5E52E2E}"/>
                </a:ext>
              </a:extLst>
            </p:cNvPr>
            <p:cNvSpPr/>
            <p:nvPr/>
          </p:nvSpPr>
          <p:spPr>
            <a:xfrm rot="16200000">
              <a:off x="4114803" y="3422067"/>
              <a:ext cx="235529" cy="1343894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AA46BC3E-EA49-2BD9-6904-E5006185CC4E}"/>
                    </a:ext>
                  </a:extLst>
                </p:cNvPr>
                <p:cNvSpPr txBox="1"/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dirty="0">
                      <a:latin typeface="Cambria Math" panose="02040503050406030204" pitchFamily="18" charset="0"/>
                    </a:rPr>
                    <a:t>QF for </a:t>
                  </a:r>
                  <a14:m>
                    <m:oMath xmlns:m="http://schemas.openxmlformats.org/officeDocument/2006/math">
                      <m:r>
                        <a:rPr lang="en-US" altLang="ja-JP" sz="2200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endParaRPr kumimoji="1" lang="ja-JP" altLang="en-US" sz="2200" b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1B0A6C2-A812-B5E1-0469-27B403983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320" y="4197924"/>
                  <a:ext cx="1131143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6667" t="-8571" b="-2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75296A6-BF96-CDE7-5F49-C01895E5B5DD}"/>
                </a:ext>
              </a:extLst>
            </p:cNvPr>
            <p:cNvSpPr txBox="1"/>
            <p:nvPr/>
          </p:nvSpPr>
          <p:spPr>
            <a:xfrm>
              <a:off x="3392651" y="4211778"/>
              <a:ext cx="18460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masking term</a:t>
              </a:r>
              <a:endParaRPr kumimoji="1" lang="ja-JP" altLang="en-US" sz="2200" b="1"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9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430B2-324B-7864-E32A-013EDDA2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88DEFB-29F0-2499-6ACC-C3800C94756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/>
              <a:t>Construction of the first </a:t>
            </a:r>
            <a:r>
              <a:rPr kumimoji="1" lang="en-US" altLang="ja-JP" dirty="0">
                <a:solidFill>
                  <a:srgbClr val="FF0000"/>
                </a:solidFill>
              </a:rPr>
              <a:t>unbounded quadratic FE</a:t>
            </a:r>
          </a:p>
          <a:p>
            <a:pPr lvl="1"/>
            <a:r>
              <a:rPr lang="en-US" altLang="ja-JP" dirty="0"/>
              <a:t>Extension to </a:t>
            </a:r>
            <a:r>
              <a:rPr lang="en-US" altLang="ja-JP" dirty="0">
                <a:solidFill>
                  <a:srgbClr val="FF0000"/>
                </a:solidFill>
              </a:rPr>
              <a:t>partially hiding FE </a:t>
            </a:r>
            <a:r>
              <a:rPr lang="en-US" altLang="ja-JP" dirty="0"/>
              <a:t>(PHFE for UQF)</a:t>
            </a:r>
          </a:p>
          <a:p>
            <a:pPr lvl="1"/>
            <a:r>
              <a:rPr lang="en-US" altLang="ja-JP" dirty="0"/>
              <a:t>Semi-adaptively SIM-secure under MDDH and the random oracle model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Open problems</a:t>
            </a:r>
          </a:p>
          <a:p>
            <a:pPr lvl="1"/>
            <a:r>
              <a:rPr lang="en-US" altLang="ja-JP" dirty="0"/>
              <a:t>Unbounded QFE </a:t>
            </a:r>
            <a:r>
              <a:rPr lang="en-US" altLang="ja-JP" dirty="0">
                <a:solidFill>
                  <a:srgbClr val="FF0000"/>
                </a:solidFill>
              </a:rPr>
              <a:t>without RO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Adaptive security </a:t>
            </a:r>
            <a:r>
              <a:rPr lang="en-US" altLang="ja-JP" dirty="0"/>
              <a:t>in the standard model (even in standard QFE)</a:t>
            </a:r>
          </a:p>
        </p:txBody>
      </p:sp>
    </p:spTree>
    <p:extLst>
      <p:ext uri="{BB962C8B-B14F-4D97-AF65-F5344CB8AC3E}">
        <p14:creationId xmlns:p14="http://schemas.microsoft.com/office/powerpoint/2010/main" val="11833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Functional Encryption (FE) </a:t>
            </a:r>
            <a:r>
              <a:rPr lang="en-US" altLang="ja-JP" sz="1800" dirty="0"/>
              <a:t>[O’Neill10, BSW11]</a:t>
            </a:r>
            <a:endParaRPr kumimoji="1" lang="ja-JP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525490" y="1390728"/>
                <a:ext cx="2775760" cy="44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90" y="1390728"/>
                <a:ext cx="2775760" cy="446854"/>
              </a:xfrm>
              <a:prstGeom prst="rect">
                <a:avLst/>
              </a:prstGeom>
              <a:blipFill>
                <a:blip r:embed="rId7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525490" y="1805329"/>
                <a:ext cx="28588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90" y="1805329"/>
                <a:ext cx="2858860" cy="430887"/>
              </a:xfrm>
              <a:prstGeom prst="rect">
                <a:avLst/>
              </a:prstGeom>
              <a:blipFill>
                <a:blip r:embed="rId8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4917925" y="3985193"/>
            <a:ext cx="1388227" cy="846487"/>
            <a:chOff x="4917925" y="3985193"/>
            <a:chExt cx="1388227" cy="846487"/>
          </a:xfrm>
        </p:grpSpPr>
        <p:sp>
          <p:nvSpPr>
            <p:cNvPr id="11" name="右矢印 10"/>
            <p:cNvSpPr/>
            <p:nvPr/>
          </p:nvSpPr>
          <p:spPr>
            <a:xfrm>
              <a:off x="4917925" y="4449294"/>
              <a:ext cx="1388227" cy="38238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5293970" y="3985193"/>
                  <a:ext cx="48603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latin typeface="Cambria Math" panose="02040503050406030204" pitchFamily="18" charset="0"/>
                          </a:rPr>
                          <m:t>ct</m:t>
                        </m:r>
                      </m:oMath>
                    </m:oMathPara>
                  </a14:m>
                  <a:endParaRPr lang="ja-JP" altLang="en-US" sz="2200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70" y="3985193"/>
                  <a:ext cx="486030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/>
          <p:cNvGrpSpPr/>
          <p:nvPr/>
        </p:nvGrpSpPr>
        <p:grpSpPr>
          <a:xfrm>
            <a:off x="6852643" y="2484694"/>
            <a:ext cx="835855" cy="1388227"/>
            <a:chOff x="6852643" y="2484694"/>
            <a:chExt cx="835855" cy="1388227"/>
          </a:xfrm>
        </p:grpSpPr>
        <p:sp>
          <p:nvSpPr>
            <p:cNvPr id="16" name="右矢印 15"/>
            <p:cNvSpPr/>
            <p:nvPr/>
          </p:nvSpPr>
          <p:spPr>
            <a:xfrm rot="3133162">
              <a:off x="6349722" y="2987615"/>
              <a:ext cx="1388227" cy="38238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7154377" y="2739938"/>
                  <a:ext cx="534121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lang="ja-JP" altLang="en-US" sz="2200" dirty="0"/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377" y="2739938"/>
                  <a:ext cx="534121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2822328-5F1B-51C0-4314-26232F8B0FDA}"/>
                  </a:ext>
                </a:extLst>
              </p:cNvPr>
              <p:cNvSpPr txBox="1"/>
              <p:nvPr/>
            </p:nvSpPr>
            <p:spPr>
              <a:xfrm>
                <a:off x="924084" y="5648060"/>
                <a:ext cx="47095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Unbounded</a:t>
                </a:r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 is not bounded by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pk</a:t>
                </a:r>
                <a:endParaRPr kumimoji="1" lang="ja-JP" altLang="en-US" sz="2200" b="0" i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2822328-5F1B-51C0-4314-26232F8B0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4" y="5648060"/>
                <a:ext cx="4709559" cy="430887"/>
              </a:xfrm>
              <a:prstGeom prst="rect">
                <a:avLst/>
              </a:prstGeom>
              <a:blipFill>
                <a:blip r:embed="rId15"/>
                <a:stretch>
                  <a:fillRect l="-1613" t="-8571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259339" y="5187036"/>
                <a:ext cx="4277646" cy="461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pub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priv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39" y="5187036"/>
                <a:ext cx="4277646" cy="461024"/>
              </a:xfrm>
              <a:prstGeom prst="rect">
                <a:avLst/>
              </a:prstGeom>
              <a:blipFill>
                <a:blip r:embed="rId16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図形&#10;&#10;中程度の精度で自動的に生成された説明">
            <a:extLst>
              <a:ext uri="{FF2B5EF4-FFF2-40B4-BE49-F238E27FC236}">
                <a16:creationId xmlns:a16="http://schemas.microsoft.com/office/drawing/2014/main" id="{A1BD2D58-D962-C174-645C-86DEF87AAF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8" y="4150233"/>
            <a:ext cx="1037231" cy="98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043837" y="5123818"/>
                <a:ext cx="24746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37" y="5123818"/>
                <a:ext cx="2474652" cy="430887"/>
              </a:xfrm>
              <a:prstGeom prst="rect">
                <a:avLst/>
              </a:prstGeom>
              <a:blipFill>
                <a:blip r:embed="rId1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図形&#10;&#10;中程度の精度で自動的に生成された説明">
            <a:extLst>
              <a:ext uri="{FF2B5EF4-FFF2-40B4-BE49-F238E27FC236}">
                <a16:creationId xmlns:a16="http://schemas.microsoft.com/office/drawing/2014/main" id="{555A9FCF-1C8C-A3A6-F26F-AACDD01823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55" y="4005052"/>
            <a:ext cx="892414" cy="98050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7363A3F2-4EEE-86BA-A128-4DADA446EA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52" y="1227615"/>
            <a:ext cx="1625600" cy="1441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SIM</a:t>
            </a:r>
            <a:r>
              <a:rPr kumimoji="1" lang="en-US" altLang="ja-JP" dirty="0"/>
              <a:t>-based Security of FE (Semi-Adaptive)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F0CEA94-193C-1F5A-667A-84F309702686}"/>
              </a:ext>
            </a:extLst>
          </p:cNvPr>
          <p:cNvCxnSpPr/>
          <p:nvPr/>
        </p:nvCxnSpPr>
        <p:spPr>
          <a:xfrm>
            <a:off x="0" y="3865944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2093F97-672E-8CEA-3A86-558C9A89B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4" y="1899978"/>
            <a:ext cx="990813" cy="1061289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8524C83-6BD7-CEB4-49E1-754735B9D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4" y="4850467"/>
            <a:ext cx="990813" cy="1061289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4F755C8-197C-6B65-147D-52B3D393C5FF}"/>
              </a:ext>
            </a:extLst>
          </p:cNvPr>
          <p:cNvSpPr txBox="1"/>
          <p:nvPr/>
        </p:nvSpPr>
        <p:spPr>
          <a:xfrm>
            <a:off x="373991" y="2161502"/>
            <a:ext cx="1681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[Real world]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1B2BC57-304F-A236-F196-178D56E76BB3}"/>
              </a:ext>
            </a:extLst>
          </p:cNvPr>
          <p:cNvSpPr txBox="1"/>
          <p:nvPr/>
        </p:nvSpPr>
        <p:spPr>
          <a:xfrm>
            <a:off x="362465" y="5104361"/>
            <a:ext cx="2370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[S</a:t>
            </a:r>
            <a:r>
              <a:rPr lang="en-US" altLang="ja-JP" sz="2200" dirty="0">
                <a:latin typeface="Cambria Math" panose="02040503050406030204" pitchFamily="18" charset="0"/>
              </a:rPr>
              <a:t>imulated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world]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0EC95F4-DF86-B9F1-E39C-FA18D973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30" y="2626492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A85C8B2-822B-C28A-8EF0-CB16010C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44" y="2707659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43D609F-5EBE-3BB5-6FD3-FC8AEA89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84" y="2376945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36A6F01-3392-EF49-CBA3-330B7569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42" y="5719761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80F5A6E-8BE3-8556-8DDF-ABBE18A2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6" y="5800928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C6B8D565-8AD8-82FD-2180-18F6D90D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96" y="5470214"/>
            <a:ext cx="515832" cy="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縦巻き 47">
            <a:extLst>
              <a:ext uri="{FF2B5EF4-FFF2-40B4-BE49-F238E27FC236}">
                <a16:creationId xmlns:a16="http://schemas.microsoft.com/office/drawing/2014/main" id="{EA5C8A25-B036-1F56-8C5D-0BBEE39234BA}"/>
              </a:ext>
            </a:extLst>
          </p:cNvPr>
          <p:cNvSpPr/>
          <p:nvPr/>
        </p:nvSpPr>
        <p:spPr>
          <a:xfrm>
            <a:off x="5490891" y="1261466"/>
            <a:ext cx="1346281" cy="96231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dlskaio354</a:t>
            </a:r>
            <a:r>
              <a:rPr lang="en-US" altLang="ja-JP" sz="2200" dirty="0"/>
              <a:t>dsi</a:t>
            </a:r>
          </a:p>
        </p:txBody>
      </p:sp>
      <p:sp>
        <p:nvSpPr>
          <p:cNvPr id="49" name="縦巻き 48">
            <a:extLst>
              <a:ext uri="{FF2B5EF4-FFF2-40B4-BE49-F238E27FC236}">
                <a16:creationId xmlns:a16="http://schemas.microsoft.com/office/drawing/2014/main" id="{1BE94CCF-252D-6B85-DEFF-1648B34B8F21}"/>
              </a:ext>
            </a:extLst>
          </p:cNvPr>
          <p:cNvSpPr/>
          <p:nvPr/>
        </p:nvSpPr>
        <p:spPr>
          <a:xfrm>
            <a:off x="5508679" y="4424682"/>
            <a:ext cx="1346281" cy="96231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dlskaio354</a:t>
            </a:r>
            <a:r>
              <a:rPr lang="en-US" altLang="ja-JP" sz="2200" dirty="0"/>
              <a:t>dsi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4DA7C5D-9BB4-D420-05A4-860BE8AE91C4}"/>
                  </a:ext>
                </a:extLst>
              </p:cNvPr>
              <p:cNvSpPr txBox="1"/>
              <p:nvPr/>
            </p:nvSpPr>
            <p:spPr>
              <a:xfrm>
                <a:off x="6353916" y="1562823"/>
                <a:ext cx="2934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4DA7C5D-9BB4-D420-05A4-860BE8AE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16" y="1562823"/>
                <a:ext cx="293492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E2BD65A-69EF-AD06-5D09-87AD27BB175E}"/>
                  </a:ext>
                </a:extLst>
              </p:cNvPr>
              <p:cNvSpPr txBox="1"/>
              <p:nvPr/>
            </p:nvSpPr>
            <p:spPr>
              <a:xfrm>
                <a:off x="7264298" y="2592389"/>
                <a:ext cx="26534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E2BD65A-69EF-AD06-5D09-87AD27BB1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298" y="2592389"/>
                <a:ext cx="2653408" cy="461665"/>
              </a:xfrm>
              <a:prstGeom prst="rect">
                <a:avLst/>
              </a:prstGeom>
              <a:blipFill>
                <a:blip r:embed="rId7"/>
                <a:stretch>
                  <a:fillRect r="-957"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DD76395-95B5-AC2B-2E03-D94824399D07}"/>
                  </a:ext>
                </a:extLst>
              </p:cNvPr>
              <p:cNvSpPr txBox="1"/>
              <p:nvPr/>
            </p:nvSpPr>
            <p:spPr>
              <a:xfrm>
                <a:off x="6367498" y="4702686"/>
                <a:ext cx="3550208" cy="51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̃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pub</m:t>
                          </m:r>
                        </m:sub>
                      </m:sSub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DD76395-95B5-AC2B-2E03-D9482439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98" y="4702686"/>
                <a:ext cx="3550208" cy="514180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39C6024-ED46-3112-65C6-05EAB2AC67D8}"/>
                  </a:ext>
                </a:extLst>
              </p:cNvPr>
              <p:cNvSpPr txBox="1"/>
              <p:nvPr/>
            </p:nvSpPr>
            <p:spPr>
              <a:xfrm>
                <a:off x="6854960" y="5673998"/>
                <a:ext cx="3802044" cy="47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̃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KeyGen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39C6024-ED46-3112-65C6-05EAB2AC6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60" y="5673998"/>
                <a:ext cx="3802044" cy="475515"/>
              </a:xfrm>
              <a:prstGeom prst="rect">
                <a:avLst/>
              </a:prstGeom>
              <a:blipFill>
                <a:blip r:embed="rId9"/>
                <a:stretch>
                  <a:fillRect t="-2564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225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06584-5C76-786C-1869-36D7E75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Unbounded FE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AB51D-C740-DDA6-B26A-3C7DE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7" y="1481559"/>
            <a:ext cx="11182525" cy="4695405"/>
          </a:xfrm>
        </p:spPr>
        <p:txBody>
          <a:bodyPr/>
          <a:lstStyle/>
          <a:p>
            <a:r>
              <a:rPr kumimoji="1" lang="en-US" altLang="ja-JP" dirty="0"/>
              <a:t>In most FE schemes, the message length is fixed </a:t>
            </a:r>
            <a:r>
              <a:rPr lang="en-US" altLang="ja-JP" dirty="0"/>
              <a:t>by pk.</a:t>
            </a:r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361EA52-7FC1-971E-D9C6-185FB86E7B8F}"/>
              </a:ext>
            </a:extLst>
          </p:cNvPr>
          <p:cNvGrpSpPr/>
          <p:nvPr/>
        </p:nvGrpSpPr>
        <p:grpSpPr>
          <a:xfrm>
            <a:off x="1018572" y="2053279"/>
            <a:ext cx="3854370" cy="446853"/>
            <a:chOff x="1018572" y="2053279"/>
            <a:chExt cx="3854370" cy="446853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3E54EBF0-2059-D7F6-A604-2160F58FBB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572" y="2500132"/>
              <a:ext cx="38543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61F1E8-BB5A-BE15-5E59-F4FF0DD81F7B}"/>
                </a:ext>
              </a:extLst>
            </p:cNvPr>
            <p:cNvSpPr txBox="1"/>
            <p:nvPr/>
          </p:nvSpPr>
          <p:spPr>
            <a:xfrm>
              <a:off x="1599779" y="2053279"/>
              <a:ext cx="26919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>
                  <a:latin typeface="Cambria Math" panose="02040503050406030204" pitchFamily="18" charset="0"/>
                </a:rPr>
                <a:t>fixed message length</a:t>
              </a:r>
              <a:endParaRPr kumimoji="1" lang="ja-JP" altLang="en-US" sz="2200" b="0" i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3001BB9-239E-D9F6-5045-46C2116664E5}"/>
              </a:ext>
            </a:extLst>
          </p:cNvPr>
          <p:cNvGrpSpPr/>
          <p:nvPr/>
        </p:nvGrpSpPr>
        <p:grpSpPr>
          <a:xfrm>
            <a:off x="1018571" y="2965648"/>
            <a:ext cx="4653024" cy="2301229"/>
            <a:chOff x="1018571" y="2965648"/>
            <a:chExt cx="4653024" cy="2301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8AC18BAC-5D25-423C-A673-67C6EECBF1F9}"/>
                    </a:ext>
                  </a:extLst>
                </p:cNvPr>
                <p:cNvSpPr/>
                <p:nvPr/>
              </p:nvSpPr>
              <p:spPr>
                <a:xfrm>
                  <a:off x="1018572" y="2965648"/>
                  <a:ext cx="2141317" cy="45140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 err="1"/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8AC18BAC-5D25-423C-A673-67C6EECBF1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72" y="2965648"/>
                  <a:ext cx="2141317" cy="4514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C7F977EA-8930-A657-6305-7C32B13983E8}"/>
                    </a:ext>
                  </a:extLst>
                </p:cNvPr>
                <p:cNvSpPr/>
                <p:nvPr/>
              </p:nvSpPr>
              <p:spPr>
                <a:xfrm>
                  <a:off x="1018573" y="3906459"/>
                  <a:ext cx="1851950" cy="45140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 err="1"/>
                </a:p>
              </p:txBody>
            </p:sp>
          </mc:Choice>
          <mc:Fallback xmlns=""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C7F977EA-8930-A657-6305-7C32B13983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73" y="3906459"/>
                  <a:ext cx="1851950" cy="4514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3B8687A4-DA6E-6C00-1799-A191A786D4F5}"/>
                    </a:ext>
                  </a:extLst>
                </p:cNvPr>
                <p:cNvSpPr/>
                <p:nvPr/>
              </p:nvSpPr>
              <p:spPr>
                <a:xfrm>
                  <a:off x="1018571" y="4815468"/>
                  <a:ext cx="4653024" cy="45140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 err="1"/>
                </a:p>
              </p:txBody>
            </p:sp>
          </mc:Choice>
          <mc:Fallback xmlns="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3B8687A4-DA6E-6C00-1799-A191A786D4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71" y="4815468"/>
                  <a:ext cx="4653024" cy="4514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80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06584-5C76-786C-1869-36D7E75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Unbounded FE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AB51D-C740-DDA6-B26A-3C7DE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7" y="1481559"/>
            <a:ext cx="11182525" cy="4695405"/>
          </a:xfrm>
        </p:spPr>
        <p:txBody>
          <a:bodyPr/>
          <a:lstStyle/>
          <a:p>
            <a:r>
              <a:rPr kumimoji="1" lang="en-US" altLang="ja-JP" dirty="0"/>
              <a:t>In most FE schemes, the message length is fixed </a:t>
            </a:r>
            <a:r>
              <a:rPr lang="en-US" altLang="ja-JP" dirty="0"/>
              <a:t>by pk.</a:t>
            </a:r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E54EBF0-2059-D7F6-A604-2160F58FBB3F}"/>
              </a:ext>
            </a:extLst>
          </p:cNvPr>
          <p:cNvCxnSpPr>
            <a:cxnSpLocks/>
          </p:cNvCxnSpPr>
          <p:nvPr/>
        </p:nvCxnSpPr>
        <p:spPr>
          <a:xfrm>
            <a:off x="1018572" y="2500132"/>
            <a:ext cx="38543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61F1E8-BB5A-BE15-5E59-F4FF0DD81F7B}"/>
              </a:ext>
            </a:extLst>
          </p:cNvPr>
          <p:cNvSpPr txBox="1"/>
          <p:nvPr/>
        </p:nvSpPr>
        <p:spPr>
          <a:xfrm>
            <a:off x="1599779" y="2053279"/>
            <a:ext cx="2691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fixed message length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/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/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/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1C1B1C-5426-489F-E665-D60E60CB7521}"/>
              </a:ext>
            </a:extLst>
          </p:cNvPr>
          <p:cNvSpPr/>
          <p:nvPr/>
        </p:nvSpPr>
        <p:spPr>
          <a:xfrm>
            <a:off x="3159889" y="2964023"/>
            <a:ext cx="1713053" cy="4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dummy</a:t>
            </a:r>
            <a:endParaRPr kumimoji="1" lang="ja-JP" altLang="en-US" sz="2200" dirty="0" err="1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C90C60-EA00-9160-0EE9-929E0B44C28B}"/>
              </a:ext>
            </a:extLst>
          </p:cNvPr>
          <p:cNvSpPr/>
          <p:nvPr/>
        </p:nvSpPr>
        <p:spPr>
          <a:xfrm>
            <a:off x="2870523" y="3911347"/>
            <a:ext cx="2002419" cy="4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dummy</a:t>
            </a:r>
            <a:endParaRPr kumimoji="1" lang="ja-JP" altLang="en-US" sz="2200" dirty="0" err="1"/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786A1F48-EE9C-77B5-4876-E4983CB6B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2964022"/>
            <a:ext cx="537492" cy="451409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A9E1A267-7B86-3DC1-3ED3-55058D5F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3857553"/>
            <a:ext cx="537492" cy="451409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2BE60485-1A56-59EB-2FE7-6D9682E58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0" y="4766919"/>
            <a:ext cx="563222" cy="5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06584-5C76-786C-1869-36D7E75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Unbounded FE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AB51D-C740-DDA6-B26A-3C7DE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7" y="1481559"/>
            <a:ext cx="11182525" cy="4695405"/>
          </a:xfrm>
        </p:spPr>
        <p:txBody>
          <a:bodyPr/>
          <a:lstStyle/>
          <a:p>
            <a:r>
              <a:rPr kumimoji="1" lang="en-US" altLang="ja-JP" dirty="0"/>
              <a:t>In most FE schemes, the message length is fixed </a:t>
            </a:r>
            <a:r>
              <a:rPr lang="en-US" altLang="ja-JP" dirty="0"/>
              <a:t>by pk.</a:t>
            </a:r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E54EBF0-2059-D7F6-A604-2160F58FBB3F}"/>
              </a:ext>
            </a:extLst>
          </p:cNvPr>
          <p:cNvCxnSpPr>
            <a:cxnSpLocks/>
          </p:cNvCxnSpPr>
          <p:nvPr/>
        </p:nvCxnSpPr>
        <p:spPr>
          <a:xfrm>
            <a:off x="1018572" y="2500132"/>
            <a:ext cx="97227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61F1E8-BB5A-BE15-5E59-F4FF0DD81F7B}"/>
              </a:ext>
            </a:extLst>
          </p:cNvPr>
          <p:cNvSpPr txBox="1"/>
          <p:nvPr/>
        </p:nvSpPr>
        <p:spPr>
          <a:xfrm>
            <a:off x="4533961" y="2069245"/>
            <a:ext cx="2691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fixed message length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/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/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/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9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06584-5C76-786C-1869-36D7E75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Unbounded FE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AB51D-C740-DDA6-B26A-3C7DE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7" y="1481559"/>
            <a:ext cx="11182525" cy="84494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 most FE schemes, the message length is fixed </a:t>
            </a:r>
            <a:r>
              <a:rPr lang="en-US" altLang="ja-JP" dirty="0"/>
              <a:t>by pk.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E54EBF0-2059-D7F6-A604-2160F58FBB3F}"/>
              </a:ext>
            </a:extLst>
          </p:cNvPr>
          <p:cNvCxnSpPr>
            <a:cxnSpLocks/>
          </p:cNvCxnSpPr>
          <p:nvPr/>
        </p:nvCxnSpPr>
        <p:spPr>
          <a:xfrm>
            <a:off x="1018572" y="2500132"/>
            <a:ext cx="103940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61F1E8-BB5A-BE15-5E59-F4FF0DD81F7B}"/>
              </a:ext>
            </a:extLst>
          </p:cNvPr>
          <p:cNvSpPr txBox="1"/>
          <p:nvPr/>
        </p:nvSpPr>
        <p:spPr>
          <a:xfrm>
            <a:off x="4533961" y="2069245"/>
            <a:ext cx="2691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fixed message length</a:t>
            </a:r>
            <a:endParaRPr kumimoji="1" lang="ja-JP" altLang="en-US" sz="2200" b="0" i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/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2" y="2965648"/>
                <a:ext cx="2141317" cy="451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/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3906459"/>
                <a:ext cx="1851950" cy="451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/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1" y="4815468"/>
                <a:ext cx="4653024" cy="451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325179-771F-E6B5-D462-D22B062EF282}"/>
              </a:ext>
            </a:extLst>
          </p:cNvPr>
          <p:cNvSpPr/>
          <p:nvPr/>
        </p:nvSpPr>
        <p:spPr>
          <a:xfrm>
            <a:off x="3159889" y="2964023"/>
            <a:ext cx="8252749" cy="4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dummy</a:t>
            </a:r>
            <a:endParaRPr kumimoji="1" lang="ja-JP" altLang="en-US" sz="2200" dirty="0" err="1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D78224-F7DD-D1DA-A749-8BF1C580F195}"/>
              </a:ext>
            </a:extLst>
          </p:cNvPr>
          <p:cNvSpPr/>
          <p:nvPr/>
        </p:nvSpPr>
        <p:spPr>
          <a:xfrm>
            <a:off x="2870523" y="3911347"/>
            <a:ext cx="8542115" cy="4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dummy</a:t>
            </a:r>
            <a:endParaRPr kumimoji="1" lang="ja-JP" altLang="en-US" sz="2200" dirty="0" err="1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0A483-BDB7-F923-DB90-43FF9D5415B6}"/>
              </a:ext>
            </a:extLst>
          </p:cNvPr>
          <p:cNvSpPr/>
          <p:nvPr/>
        </p:nvSpPr>
        <p:spPr>
          <a:xfrm>
            <a:off x="5673733" y="4815467"/>
            <a:ext cx="5738905" cy="4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/>
              <a:t>dummy</a:t>
            </a:r>
            <a:endParaRPr kumimoji="1" lang="ja-JP" altLang="en-US" sz="2200" dirty="0" err="1"/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30337216-78B0-452B-D368-2BFC81292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2964022"/>
            <a:ext cx="537492" cy="451409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13DE4028-3639-0A28-989C-9AE5071D1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3906458"/>
            <a:ext cx="537492" cy="451409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33CDD885-1742-A778-6E2A-4F912A322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3" y="4897894"/>
            <a:ext cx="537492" cy="451409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0956119-0375-4F18-4A5A-9BA7834AA83B}"/>
              </a:ext>
            </a:extLst>
          </p:cNvPr>
          <p:cNvGrpSpPr/>
          <p:nvPr/>
        </p:nvGrpSpPr>
        <p:grpSpPr>
          <a:xfrm>
            <a:off x="790293" y="5719589"/>
            <a:ext cx="10298253" cy="1172732"/>
            <a:chOff x="790294" y="5719589"/>
            <a:chExt cx="8955590" cy="1172732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1000965-F6BA-F63B-A1A0-E0AE15D8E1E5}"/>
                </a:ext>
              </a:extLst>
            </p:cNvPr>
            <p:cNvSpPr txBox="1"/>
            <p:nvPr/>
          </p:nvSpPr>
          <p:spPr>
            <a:xfrm>
              <a:off x="1603094" y="5938214"/>
              <a:ext cx="814279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The ciphertext size is proportional to the message size.</a:t>
              </a:r>
            </a:p>
          </p:txBody>
        </p:sp>
        <p:pic>
          <p:nvPicPr>
            <p:cNvPr id="22" name="図 21" descr="アイコン&#10;&#10;自動的に生成された説明">
              <a:extLst>
                <a:ext uri="{FF2B5EF4-FFF2-40B4-BE49-F238E27FC236}">
                  <a16:creationId xmlns:a16="http://schemas.microsoft.com/office/drawing/2014/main" id="{17247687-CA5D-EBFD-BFCD-5D14F165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94" y="5719589"/>
              <a:ext cx="812800" cy="81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2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06584-5C76-786C-1869-36D7E75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Unbounded FE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/>
              <p:nvPr/>
            </p:nvSpPr>
            <p:spPr>
              <a:xfrm>
                <a:off x="896393" y="1759768"/>
                <a:ext cx="2141317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AC18BAC-5D25-423C-A673-67C6EECBF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93" y="1759768"/>
                <a:ext cx="2141317" cy="451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/>
              <p:nvPr/>
            </p:nvSpPr>
            <p:spPr>
              <a:xfrm>
                <a:off x="896394" y="2700579"/>
                <a:ext cx="1851950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7F977EA-8930-A657-6305-7C32B1398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94" y="2700579"/>
                <a:ext cx="1851950" cy="451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/>
              <p:nvPr/>
            </p:nvSpPr>
            <p:spPr>
              <a:xfrm>
                <a:off x="896392" y="3609588"/>
                <a:ext cx="4653024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8687A4-DA6E-6C00-1799-A191A786D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92" y="3609588"/>
                <a:ext cx="4653024" cy="451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矢印 12">
            <a:extLst>
              <a:ext uri="{FF2B5EF4-FFF2-40B4-BE49-F238E27FC236}">
                <a16:creationId xmlns:a16="http://schemas.microsoft.com/office/drawing/2014/main" id="{29AAE192-BB4E-352D-DEF5-D1516331C473}"/>
              </a:ext>
            </a:extLst>
          </p:cNvPr>
          <p:cNvSpPr/>
          <p:nvPr/>
        </p:nvSpPr>
        <p:spPr>
          <a:xfrm>
            <a:off x="5500843" y="2122597"/>
            <a:ext cx="978408" cy="11559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6A05ABA-A477-9C7A-5919-11733A334540}"/>
                  </a:ext>
                </a:extLst>
              </p:cNvPr>
              <p:cNvSpPr/>
              <p:nvPr/>
            </p:nvSpPr>
            <p:spPr>
              <a:xfrm>
                <a:off x="6768617" y="1784855"/>
                <a:ext cx="2141317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b="0" dirty="0"/>
                  <a:t>CT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6A05ABA-A477-9C7A-5919-11733A334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17" y="1784855"/>
                <a:ext cx="2141317" cy="451409"/>
              </a:xfrm>
              <a:prstGeom prst="rect">
                <a:avLst/>
              </a:prstGeom>
              <a:blipFill>
                <a:blip r:embed="rId5"/>
                <a:stretch>
                  <a:fillRect t="-5263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B506323-A4CA-3A59-4F6D-E5F270222451}"/>
                  </a:ext>
                </a:extLst>
              </p:cNvPr>
              <p:cNvSpPr/>
              <p:nvPr/>
            </p:nvSpPr>
            <p:spPr>
              <a:xfrm>
                <a:off x="6768618" y="2725666"/>
                <a:ext cx="1851950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b="0" dirty="0"/>
                  <a:t>CT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B506323-A4CA-3A59-4F6D-E5F270222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18" y="2725666"/>
                <a:ext cx="1851950" cy="451409"/>
              </a:xfrm>
              <a:prstGeom prst="rect">
                <a:avLst/>
              </a:prstGeom>
              <a:blipFill>
                <a:blip r:embed="rId6"/>
                <a:stretch>
                  <a:fillRect t="-5263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E018A9A-7F06-1B79-5905-92B5FBAD0C1C}"/>
                  </a:ext>
                </a:extLst>
              </p:cNvPr>
              <p:cNvSpPr/>
              <p:nvPr/>
            </p:nvSpPr>
            <p:spPr>
              <a:xfrm>
                <a:off x="6768616" y="3634675"/>
                <a:ext cx="4653024" cy="4514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b="0" dirty="0"/>
                  <a:t>CT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E018A9A-7F06-1B79-5905-92B5FBAD0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16" y="3634675"/>
                <a:ext cx="4653024" cy="451409"/>
              </a:xfrm>
              <a:prstGeom prst="rect">
                <a:avLst/>
              </a:prstGeom>
              <a:blipFill>
                <a:blip r:embed="rId7"/>
                <a:stretch>
                  <a:fillRect t="-2632"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5424BD-4336-A222-E7EA-0DCACF0B6962}"/>
              </a:ext>
            </a:extLst>
          </p:cNvPr>
          <p:cNvSpPr txBox="1"/>
          <p:nvPr/>
        </p:nvSpPr>
        <p:spPr>
          <a:xfrm>
            <a:off x="1452303" y="4957740"/>
            <a:ext cx="93635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altLang="ja-JP" sz="2800" dirty="0"/>
              <a:t>No need to pad dummy data in encryption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altLang="ja-JP" sz="2800" dirty="0"/>
              <a:t>No bound on the message size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altLang="ja-JP" sz="2800" dirty="0"/>
              <a:t>Suitable for systems with various sizes of data </a:t>
            </a:r>
          </a:p>
        </p:txBody>
      </p:sp>
    </p:spTree>
    <p:extLst>
      <p:ext uri="{BB962C8B-B14F-4D97-AF65-F5344CB8AC3E}">
        <p14:creationId xmlns:p14="http://schemas.microsoft.com/office/powerpoint/2010/main" val="36334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33D91-8B47-F35A-3554-AE742437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Previous Works for Unbounded FE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0C03A61-6696-4178-FB11-DE8C97E23C5E}"/>
                  </a:ext>
                </a:extLst>
              </p:cNvPr>
              <p:cNvSpPr txBox="1"/>
              <p:nvPr/>
            </p:nvSpPr>
            <p:spPr>
              <a:xfrm>
                <a:off x="362465" y="5327084"/>
                <a:ext cx="113246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b="0" i="1" dirty="0">
                    <a:latin typeface="Cambria Math" panose="02040503050406030204" pitchFamily="18" charset="0"/>
                  </a:rPr>
                  <a:t>S</a:t>
                </a: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 and </a:t>
                </a:r>
                <a:r>
                  <a:rPr kumimoji="1" lang="en-US" altLang="ja-JP" sz="2400" b="0" i="1" dirty="0">
                    <a:latin typeface="Cambria Math" panose="02040503050406030204" pitchFamily="18" charset="0"/>
                  </a:rPr>
                  <a:t>T</a:t>
                </a: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 can be any sets.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The outputs of unbounded FE without obfuscation are all </a:t>
                </a:r>
                <a:r>
                  <a:rPr kumimoji="1" lang="en-US" altLang="ja-JP" sz="24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linear</a:t>
                </a: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 in private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Quadratic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functions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without obfuscation (the ciphertext size is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linear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in </a:t>
                </a:r>
                <a:r>
                  <a:rPr lang="en-US" altLang="ja-JP" sz="24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0C03A61-6696-4178-FB11-DE8C97E2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5" y="5327084"/>
                <a:ext cx="11324639" cy="1200329"/>
              </a:xfrm>
              <a:prstGeom prst="rect">
                <a:avLst/>
              </a:prstGeom>
              <a:blipFill>
                <a:blip r:embed="rId3"/>
                <a:stretch>
                  <a:fillRect l="-672" t="-4167"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6DD282E-73FA-8762-B8DD-D477E863B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43189"/>
              </p:ext>
            </p:extLst>
          </p:nvPr>
        </p:nvGraphicFramePr>
        <p:xfrm>
          <a:off x="350332" y="1222307"/>
          <a:ext cx="11467402" cy="49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8255">
                  <a:extLst>
                    <a:ext uri="{9D8B030D-6E8A-4147-A177-3AD203B41FA5}">
                      <a16:colId xmlns:a16="http://schemas.microsoft.com/office/drawing/2014/main" val="1187516500"/>
                    </a:ext>
                  </a:extLst>
                </a:gridCol>
                <a:gridCol w="2892742">
                  <a:extLst>
                    <a:ext uri="{9D8B030D-6E8A-4147-A177-3AD203B41FA5}">
                      <a16:colId xmlns:a16="http://schemas.microsoft.com/office/drawing/2014/main" val="904002652"/>
                    </a:ext>
                  </a:extLst>
                </a:gridCol>
                <a:gridCol w="1415606">
                  <a:extLst>
                    <a:ext uri="{9D8B030D-6E8A-4147-A177-3AD203B41FA5}">
                      <a16:colId xmlns:a16="http://schemas.microsoft.com/office/drawing/2014/main" val="3260871988"/>
                    </a:ext>
                  </a:extLst>
                </a:gridCol>
                <a:gridCol w="1345946">
                  <a:extLst>
                    <a:ext uri="{9D8B030D-6E8A-4147-A177-3AD203B41FA5}">
                      <a16:colId xmlns:a16="http://schemas.microsoft.com/office/drawing/2014/main" val="3046854517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668091488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3595590225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Function Class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Message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Output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Assumption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43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4CE7B157-6EB8-9C72-30D6-AF5B1708A2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92605"/>
                  </p:ext>
                </p:extLst>
              </p:nvPr>
            </p:nvGraphicFramePr>
            <p:xfrm>
              <a:off x="350332" y="1726946"/>
              <a:ext cx="11467402" cy="395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3431823482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434926103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3277086407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881287096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154540738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386556237"/>
                        </a:ext>
                      </a:extLst>
                    </a:gridCol>
                  </a:tblGrid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[BCP14, IPS15, AS16]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Turing Machines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ja-JP" b="0" smtClean="0">
                                    <a:latin typeface="Cambria Math" panose="02040503050406030204" pitchFamily="18" charset="0"/>
                                  </a:rPr>
                                  <m:t>𝑇𝑀𝑠</m:t>
                                </m:r>
                              </m:oMath>
                            </m:oMathPara>
                          </a14:m>
                          <a:endParaRPr kumimoji="1" lang="en-US" altLang="ja-JP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Obfuscation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8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4CE7B157-6EB8-9C72-30D6-AF5B1708A2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92605"/>
                  </p:ext>
                </p:extLst>
              </p:nvPr>
            </p:nvGraphicFramePr>
            <p:xfrm>
              <a:off x="350332" y="1726946"/>
              <a:ext cx="11467402" cy="395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3431823482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434926103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3277086407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881287096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154540738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386556237"/>
                        </a:ext>
                      </a:extLst>
                    </a:gridCol>
                  </a:tblGrid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[BCP14, IPS15, AS16]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Turing Machines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929" t="-3030" r="-325000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1321" t="-3030" r="-243396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0909" t="-3030" r="-9545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Obfuscation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6938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E19F0EFF-CD35-7FE1-61B3-FB1C1BE444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538675"/>
                  </p:ext>
                </p:extLst>
              </p:nvPr>
            </p:nvGraphicFramePr>
            <p:xfrm>
              <a:off x="350332" y="2120044"/>
              <a:ext cx="11467402" cy="7571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1868235928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392583417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2295245029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884435038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327649367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422436214"/>
                        </a:ext>
                      </a:extLst>
                    </a:gridCol>
                  </a:tblGrid>
                  <a:tr h="428603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[TT18, DP19]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Unbounded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Inner Product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baseline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i="1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kumimoji="1" lang="en-US" altLang="ja-JP" b="1" i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SXDH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71656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E19F0EFF-CD35-7FE1-61B3-FB1C1BE444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538675"/>
                  </p:ext>
                </p:extLst>
              </p:nvPr>
            </p:nvGraphicFramePr>
            <p:xfrm>
              <a:off x="350332" y="2120044"/>
              <a:ext cx="11467402" cy="7571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1868235928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392583417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2295245029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884435038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327649367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422436214"/>
                        </a:ext>
                      </a:extLst>
                    </a:gridCol>
                  </a:tblGrid>
                  <a:tr h="7571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[TT18, DP19]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Unbounded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Inner Product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929" t="-121311" r="-325000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1321" t="-121311" r="-243396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90909" t="-121311" r="-95455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SXDH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71656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42EB7B62-7122-B2C6-4CEB-22EE3D2D7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682350"/>
                  </p:ext>
                </p:extLst>
              </p:nvPr>
            </p:nvGraphicFramePr>
            <p:xfrm>
              <a:off x="350332" y="2877218"/>
              <a:ext cx="11467402" cy="757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839873887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4234581455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1012473498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360473169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018858415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3795659955"/>
                        </a:ext>
                      </a:extLst>
                    </a:gridCol>
                  </a:tblGrid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[AGW20, DP21]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Attribute Weighted Sums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b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baseline="0" dirty="0">
                              <a:solidFill>
                                <a:schemeClr val="tx1"/>
                              </a:solidFill>
                            </a:rPr>
                            <a:t> is public</a:t>
                          </a:r>
                          <a:endParaRPr kumimoji="1" lang="en-US" altLang="ja-JP" b="0" i="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𝐴𝐵𝑃𝑠</m:t>
                                </m:r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MDDH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3212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42EB7B62-7122-B2C6-4CEB-22EE3D2D7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682350"/>
                  </p:ext>
                </p:extLst>
              </p:nvPr>
            </p:nvGraphicFramePr>
            <p:xfrm>
              <a:off x="350332" y="2877218"/>
              <a:ext cx="11467402" cy="757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839873887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4234581455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1012473498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360473169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018858415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3795659955"/>
                        </a:ext>
                      </a:extLst>
                    </a:gridCol>
                  </a:tblGrid>
                  <a:tr h="7574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[AGW20, DP21]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Attribute Weighted Sums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3929" t="-122951" r="-325000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1321" t="-122951" r="-243396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0909" t="-122951" r="-95455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MDDH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3212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7792EBF2-03AF-AE01-8E38-E6FF34A12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62657"/>
                  </p:ext>
                </p:extLst>
              </p:nvPr>
            </p:nvGraphicFramePr>
            <p:xfrm>
              <a:off x="350332" y="3631929"/>
              <a:ext cx="11467402" cy="78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872709550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2782837995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2944405205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204944345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797502275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4252274684"/>
                        </a:ext>
                      </a:extLst>
                    </a:gridCol>
                  </a:tblGrid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This work 1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Unbounded</a:t>
                          </a:r>
                        </a:p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Quadratic Functions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kumimoji="1" lang="en-US" altLang="ja-JP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MDDH+RO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77579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7792EBF2-03AF-AE01-8E38-E6FF34A12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62657"/>
                  </p:ext>
                </p:extLst>
              </p:nvPr>
            </p:nvGraphicFramePr>
            <p:xfrm>
              <a:off x="350332" y="3631929"/>
              <a:ext cx="11467402" cy="78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872709550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2782837995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2944405205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204944345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797502275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4252274684"/>
                        </a:ext>
                      </a:extLst>
                    </a:gridCol>
                  </a:tblGrid>
                  <a:tr h="788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This work 1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Unbounded</a:t>
                          </a:r>
                        </a:p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Quadratic Functions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83929" t="-115625" r="-325000" b="-15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11321" t="-115625" r="-243396" b="-15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90909" t="-115625" r="-95455" b="-15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MDDH+RO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77579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58D2F11E-08A8-E071-A1AC-812B4304B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968032"/>
                  </p:ext>
                </p:extLst>
              </p:nvPr>
            </p:nvGraphicFramePr>
            <p:xfrm>
              <a:off x="350332" y="4420091"/>
              <a:ext cx="11467402" cy="78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1304580453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1554893784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750574381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75449426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424084624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381100753"/>
                        </a:ext>
                      </a:extLst>
                    </a:gridCol>
                  </a:tblGrid>
                  <a:tr h="3955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This work 2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Partially-hiding UQF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kumimoji="1" lang="en-US" altLang="ja-JP" b="0" baseline="0" dirty="0">
                              <a:solidFill>
                                <a:schemeClr val="tx1"/>
                              </a:solidFill>
                            </a:rPr>
                            <a:t> is public</a:t>
                          </a:r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en-US" altLang="ja-JP" b="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𝐴𝐵𝑃𝑠</m:t>
                                </m:r>
                                <m:r>
                                  <a:rPr kumimoji="1" lang="en-US" altLang="ja-JP" b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en-US" altLang="ja-JP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ja-JP" b="0" baseline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b="0" i="1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b="0" baseline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b="0" baseline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kumimoji="1" lang="en-US" altLang="ja-JP" b="0" baseline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kumimoji="1" lang="en-US" altLang="ja-JP" b="0" baseline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kumimoji="1" lang="en-US" altLang="ja-JP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MDDH+RO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9597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58D2F11E-08A8-E071-A1AC-812B4304B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968032"/>
                  </p:ext>
                </p:extLst>
              </p:nvPr>
            </p:nvGraphicFramePr>
            <p:xfrm>
              <a:off x="350332" y="4420091"/>
              <a:ext cx="11467402" cy="78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48255">
                      <a:extLst>
                        <a:ext uri="{9D8B030D-6E8A-4147-A177-3AD203B41FA5}">
                          <a16:colId xmlns:a16="http://schemas.microsoft.com/office/drawing/2014/main" val="1304580453"/>
                        </a:ext>
                      </a:extLst>
                    </a:gridCol>
                    <a:gridCol w="2892742">
                      <a:extLst>
                        <a:ext uri="{9D8B030D-6E8A-4147-A177-3AD203B41FA5}">
                          <a16:colId xmlns:a16="http://schemas.microsoft.com/office/drawing/2014/main" val="1554893784"/>
                        </a:ext>
                      </a:extLst>
                    </a:gridCol>
                    <a:gridCol w="1415606">
                      <a:extLst>
                        <a:ext uri="{9D8B030D-6E8A-4147-A177-3AD203B41FA5}">
                          <a16:colId xmlns:a16="http://schemas.microsoft.com/office/drawing/2014/main" val="750574381"/>
                        </a:ext>
                      </a:extLst>
                    </a:gridCol>
                    <a:gridCol w="1345946">
                      <a:extLst>
                        <a:ext uri="{9D8B030D-6E8A-4147-A177-3AD203B41FA5}">
                          <a16:colId xmlns:a16="http://schemas.microsoft.com/office/drawing/2014/main" val="1754494267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4240846243"/>
                        </a:ext>
                      </a:extLst>
                    </a:gridCol>
                    <a:gridCol w="1587818">
                      <a:extLst>
                        <a:ext uri="{9D8B030D-6E8A-4147-A177-3AD203B41FA5}">
                          <a16:colId xmlns:a16="http://schemas.microsoft.com/office/drawing/2014/main" val="2381100753"/>
                        </a:ext>
                      </a:extLst>
                    </a:gridCol>
                  </a:tblGrid>
                  <a:tr h="7881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This work 2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Partially-hiding UQF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83929" t="-119048" r="-325000" b="-16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11321" t="-119048" r="-243396" b="-16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90909" t="-119048" r="-95455" b="-16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MDDH+RO</a:t>
                          </a:r>
                          <a:endParaRPr kumimoji="1" lang="ja-JP" alt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95979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C12C04-BD0A-5689-D5BB-DECCDCFBC986}"/>
              </a:ext>
            </a:extLst>
          </p:cNvPr>
          <p:cNvSpPr/>
          <p:nvPr/>
        </p:nvSpPr>
        <p:spPr>
          <a:xfrm>
            <a:off x="346556" y="3634646"/>
            <a:ext cx="11467402" cy="785445"/>
          </a:xfrm>
          <a:prstGeom prst="rect">
            <a:avLst/>
          </a:prstGeom>
          <a:solidFill>
            <a:srgbClr val="EE7CF0">
              <a:alpha val="25098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</p:spTree>
    <p:extLst>
      <p:ext uri="{BB962C8B-B14F-4D97-AF65-F5344CB8AC3E}">
        <p14:creationId xmlns:p14="http://schemas.microsoft.com/office/powerpoint/2010/main" val="2402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1|1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2200" dirty="0" err="1" smtClean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200" b="0" i="0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10929</TotalTime>
  <Words>821</Words>
  <Application>Microsoft Macintosh PowerPoint</Application>
  <PresentationFormat>ワイド画面</PresentationFormat>
  <Paragraphs>204</Paragraphs>
  <Slides>14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Cambria Math</vt:lpstr>
      <vt:lpstr>游ゴシック Light</vt:lpstr>
      <vt:lpstr>Wingdings</vt:lpstr>
      <vt:lpstr>游ゴシック</vt:lpstr>
      <vt:lpstr>Arial</vt:lpstr>
      <vt:lpstr>Office テーマ</vt:lpstr>
      <vt:lpstr>Unbounded Quadratic Functional Encryption and More from Pairings</vt:lpstr>
      <vt:lpstr>Functional Encryption (FE) [O’Neill10, BSW11]</vt:lpstr>
      <vt:lpstr>SIM-based Security of FE (Semi-Adaptive)</vt:lpstr>
      <vt:lpstr>Motivation of Unbounded FE</vt:lpstr>
      <vt:lpstr>Motivation of Unbounded FE</vt:lpstr>
      <vt:lpstr>Motivation of Unbounded FE</vt:lpstr>
      <vt:lpstr>Motivation of Unbounded FE</vt:lpstr>
      <vt:lpstr>Unbounded FE</vt:lpstr>
      <vt:lpstr>Previous Works for Unbounded FE</vt:lpstr>
      <vt:lpstr>Unbounded Quadratic Functions</vt:lpstr>
      <vt:lpstr>1. Quadratic Functional Encryption (QFE)</vt:lpstr>
      <vt:lpstr>2. Hash-Function-Friendly QFE</vt:lpstr>
      <vt:lpstr>3. Unbounded QFE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Multi-input Quadratic Functional Encryption from Pairings</dc:title>
  <dc:creator>0470462@ntt-hd.local</dc:creator>
  <cp:lastModifiedBy>Junichi Tomida (NTT_RD)</cp:lastModifiedBy>
  <cp:revision>284</cp:revision>
  <dcterms:created xsi:type="dcterms:W3CDTF">2021-07-29T02:42:06Z</dcterms:created>
  <dcterms:modified xsi:type="dcterms:W3CDTF">2023-04-22T01:57:57Z</dcterms:modified>
</cp:coreProperties>
</file>